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505" r:id="rId3"/>
    <p:sldId id="509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08" r:id="rId12"/>
    <p:sldId id="538" r:id="rId13"/>
    <p:sldId id="510" r:id="rId14"/>
    <p:sldId id="539" r:id="rId15"/>
    <p:sldId id="540" r:id="rId16"/>
    <p:sldId id="541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6" r:id="rId29"/>
    <p:sldId id="557" r:id="rId30"/>
    <p:sldId id="558" r:id="rId31"/>
    <p:sldId id="559" r:id="rId32"/>
    <p:sldId id="561" r:id="rId33"/>
    <p:sldId id="560" r:id="rId34"/>
    <p:sldId id="562" r:id="rId35"/>
    <p:sldId id="563" r:id="rId36"/>
    <p:sldId id="564" r:id="rId37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3E"/>
    <a:srgbClr val="006643"/>
    <a:srgbClr val="43B02A"/>
    <a:srgbClr val="267A52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94613" autoAdjust="0"/>
  </p:normalViewPr>
  <p:slideViewPr>
    <p:cSldViewPr snapToGrid="0">
      <p:cViewPr varScale="1">
        <p:scale>
          <a:sx n="83" d="100"/>
          <a:sy n="83" d="100"/>
        </p:scale>
        <p:origin x="-10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2018-01-02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2018-01-02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12a </a:t>
            </a:r>
            <a:r>
              <a:rPr lang="en-US" dirty="0" smtClean="0"/>
              <a:t>– </a:t>
            </a:r>
            <a:r>
              <a:rPr lang="en-US" dirty="0" smtClean="0"/>
              <a:t>Low Level Programming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January 3</a:t>
            </a:r>
            <a:r>
              <a:rPr lang="en-US" baseline="30000" dirty="0" smtClean="0"/>
              <a:t>rd</a:t>
            </a:r>
            <a:r>
              <a:rPr lang="en-US" dirty="0" smtClean="0"/>
              <a:t>, </a:t>
            </a:r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52531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However, the premise of our example is that there actually IS an external agent that might change the value at memory 0x1234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we need some way to tell the compiler to not be overly-clever by optimizing away redundant fetches from the address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That’s precisely what the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CA" dirty="0" smtClean="0"/>
              <a:t>’ keyword is for!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Tells the compiler to explicitly read from the memory location every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Volatile – Under the Covers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370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4243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our “program” has to be amended as follows</a:t>
            </a:r>
            <a:br>
              <a:rPr lang="en-CA" dirty="0" smtClean="0"/>
            </a:br>
            <a:endParaRPr lang="en-CA" dirty="0" smtClean="0"/>
          </a:p>
          <a:p>
            <a:pPr marL="885663" lvl="1" indent="-1714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(char *)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0x1234;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 *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			 /*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we get a value */</a:t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;</a:t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“got a new value: %d\n”, *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CA" sz="2000" dirty="0"/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Volatile – Using in Our 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22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05668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When we define a constant and assign it to a pointer</a:t>
            </a:r>
          </a:p>
          <a:p>
            <a:pPr marL="885663" lvl="1" indent="-1714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PORTBASE 0x40000000</a:t>
            </a:r>
            <a:b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 *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pPeripheral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PORTBASE;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Technically, you don’t have to use the ‘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’ keyword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But if you don’t </a:t>
            </a:r>
            <a:r>
              <a:rPr lang="en-US" dirty="0" smtClean="0"/>
              <a:t>use it, there’s </a:t>
            </a:r>
            <a:r>
              <a:rPr lang="en-US" dirty="0"/>
              <a:t>nothing stopping your program from changing the value of 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pPeripheral</a:t>
            </a:r>
            <a:endParaRPr lang="en-US" sz="14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Maybe you want to do this if you have several peripherals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But </a:t>
            </a:r>
            <a:r>
              <a:rPr lang="en-US" dirty="0" smtClean="0"/>
              <a:t>equally probable is that doing 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pPeripheral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en-US" dirty="0"/>
              <a:t>is a </a:t>
            </a:r>
            <a:r>
              <a:rPr lang="en-US" dirty="0" smtClean="0"/>
              <a:t>bug and should be caught by the compiler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Ports and Buffers – Revisited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531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Some keywords (static, </a:t>
            </a:r>
            <a:r>
              <a:rPr lang="en-CA" dirty="0" err="1" smtClean="0"/>
              <a:t>const</a:t>
            </a:r>
            <a:r>
              <a:rPr lang="en-CA" dirty="0" smtClean="0"/>
              <a:t>, </a:t>
            </a:r>
            <a:r>
              <a:rPr lang="en-CA" dirty="0" smtClean="0"/>
              <a:t>volatile) </a:t>
            </a:r>
            <a:r>
              <a:rPr lang="en-CA" dirty="0" smtClean="0"/>
              <a:t>are position </a:t>
            </a:r>
            <a:r>
              <a:rPr lang="en-CA" dirty="0" smtClean="0">
                <a:solidFill>
                  <a:srgbClr val="0070C0"/>
                </a:solidFill>
              </a:rPr>
              <a:t>in</a:t>
            </a:r>
            <a:r>
              <a:rPr lang="en-CA" dirty="0" smtClean="0"/>
              <a:t>dependent for </a:t>
            </a:r>
            <a:r>
              <a:rPr lang="en-CA" dirty="0" smtClean="0">
                <a:solidFill>
                  <a:srgbClr val="0070C0"/>
                </a:solidFill>
              </a:rPr>
              <a:t>values</a:t>
            </a:r>
            <a:br>
              <a:rPr lang="en-CA" dirty="0" smtClean="0">
                <a:solidFill>
                  <a:srgbClr val="0070C0"/>
                </a:solidFill>
              </a:rPr>
            </a:br>
            <a:endParaRPr lang="en-CA" dirty="0" smtClean="0">
              <a:solidFill>
                <a:srgbClr val="0070C0"/>
              </a:solidFill>
            </a:endParaRPr>
          </a:p>
          <a:p>
            <a:pPr marL="885663" lvl="1" indent="-1714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short x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volatile y;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 smtClean="0"/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Keywords – Position Matters (Sometimes)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318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for </a:t>
            </a:r>
            <a:r>
              <a:rPr lang="en-CA" dirty="0" smtClean="0">
                <a:solidFill>
                  <a:srgbClr val="0070C0"/>
                </a:solidFill>
              </a:rPr>
              <a:t>pointers</a:t>
            </a:r>
            <a:r>
              <a:rPr lang="en-CA" dirty="0" smtClean="0"/>
              <a:t>, position can be very important, with respect to the ‘</a:t>
            </a:r>
            <a:r>
              <a:rPr lang="en-CA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solidFill>
                <a:srgbClr val="0070C0"/>
              </a:solidFill>
            </a:endParaRPr>
          </a:p>
          <a:p>
            <a:pPr marL="885663" lvl="1" indent="-171450">
              <a:buFont typeface="Arial" panose="020B0604020202020204" pitchFamily="34" charset="0"/>
              <a:buChar char="•"/>
            </a:pP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	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value of *</a:t>
            </a:r>
            <a:r>
              <a:rPr lang="en-CA" sz="1600" i="1" dirty="0" err="1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pVal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is a constant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*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address </a:t>
            </a:r>
            <a:r>
              <a:rPr lang="en-CA" sz="1600" i="1" dirty="0" err="1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pVal</a:t>
            </a:r>
            <a: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is a constant</a:t>
            </a:r>
            <a: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value 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of *</a:t>
            </a:r>
            <a:r>
              <a:rPr lang="en-CA" sz="1600" i="1" dirty="0" err="1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pReg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might 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get changed on us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volatile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address of </a:t>
            </a:r>
            <a:r>
              <a:rPr lang="en-CA" sz="1600" i="1" dirty="0" err="1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pReg</a:t>
            </a:r>
            <a:r>
              <a:rPr lang="en-CA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might </a:t>
            </a:r>
            <a:r>
              <a:rPr lang="en-CA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get changed on us</a:t>
            </a:r>
            <a:endParaRPr lang="en-CA" sz="1600" i="1" dirty="0">
              <a:solidFill>
                <a:srgbClr val="0070C0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885663" lvl="1" indent="-171450">
              <a:buFont typeface="Arial" panose="020B0604020202020204" pitchFamily="34" charset="0"/>
              <a:buChar char="•"/>
            </a:pP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Keywords – Position Matters (Sometimes)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220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Yes, you can use keywords TWICE in a declaration!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E.g.,</a:t>
            </a:r>
          </a:p>
          <a:p>
            <a:pPr marL="885663" lvl="1" indent="-171450">
              <a:buFont typeface="Arial" panose="020B0604020202020204" pitchFamily="34" charset="0"/>
              <a:buChar char="•"/>
            </a:pP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endParaRPr lang="en-CA" sz="16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85663" lvl="1" indent="-171450">
              <a:buFont typeface="Arial" panose="020B0604020202020204" pitchFamily="34" charset="0"/>
              <a:buChar char="•"/>
            </a:pPr>
            <a:r>
              <a:rPr lang="en-CA" dirty="0">
                <a:sym typeface="Wingdings" panose="05000000000000000000" pitchFamily="2" charset="2"/>
              </a:rPr>
              <a:t>This says that </a:t>
            </a:r>
            <a:r>
              <a:rPr lang="en-CA" dirty="0" smtClean="0">
                <a:sym typeface="Wingdings" panose="05000000000000000000" pitchFamily="2" charset="2"/>
              </a:rPr>
              <a:t>we </a:t>
            </a:r>
            <a:r>
              <a:rPr lang="en-CA" dirty="0">
                <a:sym typeface="Wingdings" panose="05000000000000000000" pitchFamily="2" charset="2"/>
              </a:rPr>
              <a:t>have a constant address that holds a constant </a:t>
            </a:r>
            <a:r>
              <a:rPr lang="en-CA" dirty="0" smtClean="0">
                <a:sym typeface="Wingdings" panose="05000000000000000000" pitchFamily="2" charset="2"/>
              </a:rPr>
              <a:t>value</a:t>
            </a:r>
            <a:endParaRPr lang="en-CA" dirty="0">
              <a:sym typeface="Wingdings" panose="05000000000000000000" pitchFamily="2" charset="2"/>
            </a:endParaRPr>
          </a:p>
          <a:p>
            <a:pPr marL="1479034" lvl="2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5"/>
                </a:solidFill>
                <a:sym typeface="Wingdings" panose="05000000000000000000" pitchFamily="2" charset="2"/>
              </a:rPr>
              <a:t>Umm</a:t>
            </a:r>
            <a:r>
              <a:rPr lang="en-CA" dirty="0">
                <a:solidFill>
                  <a:schemeClr val="accent5"/>
                </a:solidFill>
                <a:sym typeface="Wingdings" panose="05000000000000000000" pitchFamily="2" charset="2"/>
              </a:rPr>
              <a:t>… then why not just </a:t>
            </a:r>
            <a:r>
              <a:rPr lang="en-CA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use </a:t>
            </a:r>
            <a:r>
              <a:rPr lang="en-CA" dirty="0">
                <a:solidFill>
                  <a:schemeClr val="accent5"/>
                </a:solidFill>
                <a:sym typeface="Wingdings" panose="05000000000000000000" pitchFamily="2" charset="2"/>
              </a:rPr>
              <a:t>a 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#define </a:t>
            </a:r>
            <a:r>
              <a:rPr lang="en-CA" dirty="0" smtClean="0">
                <a:sym typeface="Wingdings" panose="05000000000000000000" pitchFamily="2" charset="2"/>
              </a:rPr>
              <a:t>!</a:t>
            </a:r>
            <a:br>
              <a:rPr lang="en-CA" dirty="0" smtClean="0">
                <a:sym typeface="Wingdings" panose="05000000000000000000" pitchFamily="2" charset="2"/>
              </a:rPr>
            </a:br>
            <a:endParaRPr lang="en-CA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Similarly,</a:t>
            </a:r>
            <a:endParaRPr lang="en-CA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pPr marL="885663" lvl="1" indent="-1714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volatile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*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volatile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pReg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</a:p>
          <a:p>
            <a:pPr marL="885663" lvl="1" indent="-171450">
              <a:buFont typeface="Arial" panose="020B0604020202020204" pitchFamily="34" charset="0"/>
              <a:buChar char="•"/>
            </a:pPr>
            <a:r>
              <a:rPr lang="en-CA" dirty="0">
                <a:sym typeface="Wingdings" panose="05000000000000000000" pitchFamily="2" charset="2"/>
              </a:rPr>
              <a:t>This says that </a:t>
            </a:r>
            <a:r>
              <a:rPr lang="en-CA" dirty="0" smtClean="0">
                <a:sym typeface="Wingdings" panose="05000000000000000000" pitchFamily="2" charset="2"/>
              </a:rPr>
              <a:t>an external agent could change the value at the memory location stored in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pReg</a:t>
            </a:r>
            <a:r>
              <a:rPr lang="en-CA" dirty="0" smtClean="0">
                <a:sym typeface="Wingdings" panose="05000000000000000000" pitchFamily="2" charset="2"/>
              </a:rPr>
              <a:t>, but also that the address itself could be changed on us</a:t>
            </a:r>
            <a:endParaRPr lang="en-CA" dirty="0">
              <a:sym typeface="Wingdings" panose="05000000000000000000" pitchFamily="2" charset="2"/>
            </a:endParaRPr>
          </a:p>
          <a:p>
            <a:pPr marL="885663" lvl="1" indent="-171450">
              <a:buFont typeface="Arial" panose="020B0604020202020204" pitchFamily="34" charset="0"/>
              <a:buChar char="•"/>
            </a:pP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Keywords – Position Matters (Sometimes)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743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When we define a constant and assign it to a pointer</a:t>
            </a:r>
          </a:p>
          <a:p>
            <a:pPr marL="885663" lvl="1" indent="-1714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PORTBASE 0x40000000</a:t>
            </a:r>
            <a:b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pPeripheral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PORTBASE;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are saying that the address held in 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pPeripheral</a:t>
            </a:r>
            <a:r>
              <a:rPr lang="en-US" sz="2000" dirty="0" smtClean="0"/>
              <a:t> </a:t>
            </a:r>
            <a:r>
              <a:rPr lang="en-US" dirty="0" smtClean="0"/>
              <a:t>is constant (i.e., we’re not allowed to change it from 0x40000000), but the </a:t>
            </a:r>
            <a:r>
              <a:rPr lang="en-US" dirty="0">
                <a:solidFill>
                  <a:srgbClr val="0070C0"/>
                </a:solidFill>
              </a:rPr>
              <a:t>VALUE AT THAT </a:t>
            </a:r>
            <a:r>
              <a:rPr lang="en-US" dirty="0" smtClean="0">
                <a:solidFill>
                  <a:srgbClr val="0070C0"/>
                </a:solidFill>
              </a:rPr>
              <a:t>ADDRESS </a:t>
            </a:r>
            <a:r>
              <a:rPr lang="en-US" dirty="0" smtClean="0"/>
              <a:t>could be changed at any time by an external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regardless, you can now get/set the value of our peripheral by </a:t>
            </a:r>
            <a:r>
              <a:rPr lang="en-US" dirty="0" smtClean="0">
                <a:solidFill>
                  <a:srgbClr val="0070C0"/>
                </a:solidFill>
              </a:rPr>
              <a:t>dereferencing</a:t>
            </a:r>
            <a:r>
              <a:rPr lang="en-US" dirty="0" smtClean="0"/>
              <a:t> our pointer, i.e.,</a:t>
            </a:r>
            <a:br>
              <a:rPr lang="en-US" dirty="0" smtClean="0"/>
            </a:br>
            <a:endParaRPr lang="en-US" dirty="0" smtClean="0"/>
          </a:p>
          <a:p>
            <a:pPr marL="885663" lvl="1" indent="-1714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“port contains %d\n”,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pPeripheral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pPeripheral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0x55aa;		/* send 55aa to the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peripheral’s port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CA" sz="14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Ports and Buffers – Revisited (Last Time!)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8996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this all esoteric mumbo-jumbo?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No… you are all going to make the mistake of trying to loop on the value of a register, without realizing that the compiler is being ultra-clever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will literally spend a week or two pulling your hair out trying to debug your code, and eventually be told by a senior colleague, “why didn’t you just make it ‘volatile’?”</a:t>
            </a:r>
            <a:endParaRPr lang="en-CA" dirty="0" smtClean="0"/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And, understanding the difference between </a:t>
            </a:r>
            <a:r>
              <a:rPr lang="en-CA" dirty="0" err="1" smtClean="0"/>
              <a:t>const</a:t>
            </a:r>
            <a:r>
              <a:rPr lang="en-CA" dirty="0" smtClean="0"/>
              <a:t> and volatile, and their positions within a definition of a pointer </a:t>
            </a:r>
            <a:r>
              <a:rPr lang="en-CA" dirty="0" smtClean="0">
                <a:solidFill>
                  <a:srgbClr val="0070C0"/>
                </a:solidFill>
              </a:rPr>
              <a:t>makes really good quiz material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… just </a:t>
            </a:r>
            <a:r>
              <a:rPr lang="en-CA" dirty="0" err="1" smtClean="0"/>
              <a:t>sayin</a:t>
            </a:r>
            <a:r>
              <a:rPr lang="en-CA" dirty="0" smtClean="0"/>
              <a:t>’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Ports and Buffers – Revisited (Last Time!)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780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Frequently, when dealing with hardware, you’ll end up reading status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here’s the ARM “Program Status Register”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I want to test the value of Z flag, or want to see what mode I’m in how do I do that?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Bit-Wise Operations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0" y="2315527"/>
            <a:ext cx="55626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8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Masking is easy… in hexadecimal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Remember that there are 8-bits in a byte, but if we break the byte down into two 4-bit ‘nibbles’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take advantage of the fact that 2</a:t>
            </a:r>
            <a:r>
              <a:rPr lang="en-US" baseline="30000" dirty="0" smtClean="0"/>
              <a:t>4</a:t>
            </a:r>
            <a:r>
              <a:rPr lang="en-US" dirty="0" smtClean="0"/>
              <a:t> = 16 unique values, which we can represent by (0,1,2…8,9,A,B,C,D,E,F) for the values 0-15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I want to test the value of Z flag, or want to see what mode I’m in how do I do that?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Bit-Wise Operations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Generally “low-level” means “close to the hardware”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architecture is no longer an abstract concept whose details are hidden from us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we are concerned with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Specific machine ports or buffers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Memory-mapped devices</a:t>
            </a: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How the hardware needs to interacts with our program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What is Low-Level Programming?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4602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importantly, we note that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0000</a:t>
            </a:r>
            <a:r>
              <a:rPr lang="en-US" dirty="0" smtClean="0">
                <a:solidFill>
                  <a:srgbClr val="0070C0"/>
                </a:solidFill>
              </a:rPr>
              <a:t>0001</a:t>
            </a:r>
            <a:r>
              <a:rPr lang="en-US" dirty="0" smtClean="0"/>
              <a:t> = 0x0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= 1 (decimal)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0000</a:t>
            </a:r>
            <a:r>
              <a:rPr lang="en-US" dirty="0" smtClean="0">
                <a:solidFill>
                  <a:srgbClr val="0070C0"/>
                </a:solidFill>
              </a:rPr>
              <a:t>0010</a:t>
            </a:r>
            <a:r>
              <a:rPr lang="en-US" dirty="0" smtClean="0"/>
              <a:t> = 0x0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en-US" dirty="0" smtClean="0"/>
              <a:t> = 2 (decimal)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0000</a:t>
            </a:r>
            <a:r>
              <a:rPr lang="en-US" dirty="0" smtClean="0">
                <a:solidFill>
                  <a:srgbClr val="0070C0"/>
                </a:solidFill>
              </a:rPr>
              <a:t>0100</a:t>
            </a:r>
            <a:r>
              <a:rPr lang="en-US" dirty="0" smtClean="0"/>
              <a:t> = 0x0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 smtClean="0"/>
              <a:t> = 4 (decimal)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0000</a:t>
            </a:r>
            <a:r>
              <a:rPr lang="en-US" dirty="0" smtClean="0">
                <a:solidFill>
                  <a:srgbClr val="0070C0"/>
                </a:solidFill>
              </a:rPr>
              <a:t>1000</a:t>
            </a:r>
            <a:r>
              <a:rPr lang="en-US" dirty="0" smtClean="0"/>
              <a:t> = 0x0</a:t>
            </a:r>
            <a:r>
              <a:rPr lang="en-US" dirty="0" smtClean="0">
                <a:solidFill>
                  <a:srgbClr val="0070C0"/>
                </a:solidFill>
              </a:rPr>
              <a:t>8</a:t>
            </a:r>
            <a:r>
              <a:rPr lang="en-US" dirty="0" smtClean="0"/>
              <a:t> = 8 (decimal)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</a:t>
            </a:r>
            <a:r>
              <a:rPr lang="en-US" dirty="0" smtClean="0">
                <a:solidFill>
                  <a:srgbClr val="0070C0"/>
                </a:solidFill>
              </a:rPr>
              <a:t>0001</a:t>
            </a:r>
            <a:r>
              <a:rPr lang="en-US" dirty="0" smtClean="0"/>
              <a:t>0000 = 0x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0 = 16 (decimal)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</a:t>
            </a:r>
            <a:r>
              <a:rPr lang="en-US" dirty="0" smtClean="0">
                <a:solidFill>
                  <a:srgbClr val="0070C0"/>
                </a:solidFill>
              </a:rPr>
              <a:t>0010</a:t>
            </a:r>
            <a:r>
              <a:rPr lang="en-US" dirty="0" smtClean="0"/>
              <a:t>0000 = 0x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en-US" dirty="0" smtClean="0"/>
              <a:t>0 = 32 (decimal)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</a:t>
            </a:r>
            <a:r>
              <a:rPr lang="en-US" dirty="0" smtClean="0">
                <a:solidFill>
                  <a:srgbClr val="0070C0"/>
                </a:solidFill>
              </a:rPr>
              <a:t>0100</a:t>
            </a:r>
            <a:r>
              <a:rPr lang="en-US" dirty="0" smtClean="0"/>
              <a:t>0000 </a:t>
            </a:r>
            <a:r>
              <a:rPr lang="en-US" dirty="0"/>
              <a:t>= </a:t>
            </a:r>
            <a:r>
              <a:rPr lang="en-US" dirty="0" smtClean="0"/>
              <a:t>0x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 smtClean="0"/>
              <a:t>0 </a:t>
            </a:r>
            <a:r>
              <a:rPr lang="en-US" dirty="0"/>
              <a:t>= </a:t>
            </a:r>
            <a:r>
              <a:rPr lang="en-US" dirty="0" smtClean="0"/>
              <a:t>64 </a:t>
            </a:r>
            <a:r>
              <a:rPr lang="en-US" dirty="0"/>
              <a:t>(decimal)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Binary </a:t>
            </a:r>
            <a:r>
              <a:rPr lang="en-US" dirty="0" smtClean="0">
                <a:solidFill>
                  <a:srgbClr val="0070C0"/>
                </a:solidFill>
              </a:rPr>
              <a:t>1000</a:t>
            </a:r>
            <a:r>
              <a:rPr lang="en-US" dirty="0" smtClean="0"/>
              <a:t>0000 </a:t>
            </a:r>
            <a:r>
              <a:rPr lang="en-US" dirty="0"/>
              <a:t>= </a:t>
            </a:r>
            <a:r>
              <a:rPr lang="en-US" dirty="0" smtClean="0"/>
              <a:t>0x</a:t>
            </a:r>
            <a:r>
              <a:rPr lang="en-US" dirty="0" smtClean="0">
                <a:solidFill>
                  <a:srgbClr val="0070C0"/>
                </a:solidFill>
              </a:rPr>
              <a:t>8</a:t>
            </a:r>
            <a:r>
              <a:rPr lang="en-US" dirty="0" smtClean="0"/>
              <a:t>0 </a:t>
            </a:r>
            <a:r>
              <a:rPr lang="en-US" dirty="0"/>
              <a:t>= </a:t>
            </a:r>
            <a:r>
              <a:rPr lang="en-US" dirty="0" smtClean="0"/>
              <a:t>128 </a:t>
            </a:r>
            <a:r>
              <a:rPr lang="en-US" dirty="0"/>
              <a:t>(decimal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Bit-Wise Operations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6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we can slap multiple bytes together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0000</a:t>
            </a:r>
            <a:r>
              <a:rPr lang="en-US" dirty="0" smtClean="0">
                <a:solidFill>
                  <a:srgbClr val="0070C0"/>
                </a:solidFill>
              </a:rPr>
              <a:t>0010</a:t>
            </a:r>
            <a:r>
              <a:rPr lang="en-US" dirty="0" smtClean="0"/>
              <a:t> 00000000 = 0x0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en-US" dirty="0" smtClean="0"/>
              <a:t>00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</a:t>
            </a:r>
            <a:r>
              <a:rPr lang="en-US" dirty="0" smtClean="0">
                <a:solidFill>
                  <a:srgbClr val="0070C0"/>
                </a:solidFill>
              </a:rPr>
              <a:t>1000</a:t>
            </a:r>
            <a:r>
              <a:rPr lang="en-US" dirty="0" smtClean="0"/>
              <a:t>0000 00000000 = 0x</a:t>
            </a:r>
            <a:r>
              <a:rPr lang="en-US" dirty="0" smtClean="0">
                <a:solidFill>
                  <a:srgbClr val="0070C0"/>
                </a:solidFill>
              </a:rPr>
              <a:t>8</a:t>
            </a:r>
            <a:r>
              <a:rPr lang="en-US" dirty="0" smtClean="0"/>
              <a:t>000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</a:t>
            </a:r>
            <a:r>
              <a:rPr lang="en-US" dirty="0" smtClean="0">
                <a:solidFill>
                  <a:srgbClr val="0070C0"/>
                </a:solidFill>
              </a:rPr>
              <a:t>0100</a:t>
            </a:r>
            <a:r>
              <a:rPr lang="en-US" dirty="0" smtClean="0"/>
              <a:t>0000 00000000 00000000 000000000 = 0x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 smtClean="0"/>
              <a:t>0000000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Bit-Wise Operations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6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just like Java (and most other languages), we can use the ‘&amp;’ operator to do bit-wise AND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Yeah, ‘&amp;’ is the same character as the ‘address of’ keyword for pointers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the AND operator is easily distinguished by the fact that it is used </a:t>
            </a:r>
            <a:r>
              <a:rPr lang="en-US" dirty="0" smtClean="0">
                <a:solidFill>
                  <a:srgbClr val="0070C0"/>
                </a:solidFill>
              </a:rPr>
              <a:t>BETWEEN TWO </a:t>
            </a:r>
            <a:r>
              <a:rPr lang="en-US" dirty="0" smtClean="0"/>
              <a:t>values, not </a:t>
            </a:r>
            <a:r>
              <a:rPr lang="en-US" dirty="0" smtClean="0">
                <a:solidFill>
                  <a:srgbClr val="0070C0"/>
                </a:solidFill>
              </a:rPr>
              <a:t>in front of one variable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Bit-Wise ‘AND’ Operator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when we do if ( 0x90 &amp; 0x18 ), we are really calculating</a:t>
            </a:r>
            <a:br>
              <a:rPr lang="en-US" dirty="0" smtClean="0"/>
            </a:br>
            <a:endParaRPr lang="en-US" dirty="0" smtClean="0"/>
          </a:p>
          <a:p>
            <a:pPr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1001 0000 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0x90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0001 1000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0x18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0001 0000	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0x10</a:t>
            </a:r>
            <a:endParaRPr lang="en-US" sz="1600" i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I.e.,, we create a result that only has a ‘1’ in a specific bit position IF AND ONLY IF there is a ‘1’ in that position in </a:t>
            </a:r>
            <a:r>
              <a:rPr lang="en-US" dirty="0" smtClean="0">
                <a:solidFill>
                  <a:srgbClr val="0070C0"/>
                </a:solidFill>
              </a:rPr>
              <a:t>BOTH</a:t>
            </a:r>
            <a:r>
              <a:rPr lang="en-US" dirty="0" smtClean="0"/>
              <a:t>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Bit-Wise ‘AND’ Operator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91690" y="1943100"/>
            <a:ext cx="285750" cy="10287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5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Likewise, the ‘OR’ operator (using the ‘|’ character) creates a result with a ‘1’ in a specific bit position if there is a ‘1’ in </a:t>
            </a:r>
            <a:r>
              <a:rPr lang="en-US" dirty="0" smtClean="0">
                <a:solidFill>
                  <a:srgbClr val="0070C0"/>
                </a:solidFill>
              </a:rPr>
              <a:t>EITHER OR BOTH </a:t>
            </a:r>
            <a:r>
              <a:rPr lang="en-US" dirty="0" smtClean="0"/>
              <a:t>arguments</a:t>
            </a:r>
            <a:br>
              <a:rPr lang="en-US" dirty="0" smtClean="0"/>
            </a:br>
            <a:endParaRPr lang="en-US" dirty="0" smtClean="0"/>
          </a:p>
          <a:p>
            <a:pPr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1001 0000 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0x90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 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0001 1000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0x18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1001 1000 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0x98</a:t>
            </a:r>
            <a:endParaRPr lang="en-US" sz="1600" i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Bit-Wise ‘OR’ Operator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57350" y="2240280"/>
            <a:ext cx="285750" cy="10287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68830" y="2240280"/>
            <a:ext cx="285750" cy="10287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54580" y="2240280"/>
            <a:ext cx="285750" cy="10287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2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Likewise, the ‘EXCLUSIVE OR’ operator (using the ‘^’ character) creates a result with a ‘1’ in a specific bit position if there is a ‘1’ in </a:t>
            </a:r>
            <a:r>
              <a:rPr lang="en-US" dirty="0" smtClean="0">
                <a:solidFill>
                  <a:srgbClr val="0070C0"/>
                </a:solidFill>
              </a:rPr>
              <a:t>EITHER BUT NOT BOTH </a:t>
            </a:r>
            <a:r>
              <a:rPr lang="en-US" dirty="0" smtClean="0"/>
              <a:t>arguments</a:t>
            </a:r>
            <a:br>
              <a:rPr lang="en-US" dirty="0" smtClean="0"/>
            </a:br>
            <a:endParaRPr lang="en-US" dirty="0" smtClean="0"/>
          </a:p>
          <a:p>
            <a:pPr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1001 0000 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0x90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 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0001 1000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0x18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1000 1000 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0x88</a:t>
            </a:r>
            <a:endParaRPr lang="en-US" sz="1600" i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Bit-Wise ‘XOR’ Operator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57350" y="2571750"/>
            <a:ext cx="285750" cy="10287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54580" y="2571750"/>
            <a:ext cx="285750" cy="10287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77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NOT operator is actually a unary operator (only one argument) and it flips all bits from ‘1’ to ‘0’, and vice versa</a:t>
            </a:r>
            <a:br>
              <a:rPr lang="en-US" dirty="0" smtClean="0"/>
            </a:br>
            <a:endParaRPr lang="en-US" dirty="0" smtClean="0"/>
          </a:p>
          <a:p>
            <a:pPr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0001 1000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0x18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1110 0111 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0xe7</a:t>
            </a:r>
            <a:endParaRPr lang="en-US" sz="1600" i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Bit-Wise ‘NOT’ Operator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now use these operators to test the values of any bit in 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E.g., if we read our ARM Program Status Register, and want to see if the ‘Z’ </a:t>
            </a:r>
            <a:r>
              <a:rPr lang="en-US" dirty="0" smtClean="0"/>
              <a:t>flag is set, </a:t>
            </a:r>
            <a:r>
              <a:rPr lang="en-US" dirty="0"/>
              <a:t>we know that that is the 2nd highest bit in our 32-bit word… i.e., it corresponds to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Binary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00000000 00000000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I.e., we are masking out everything 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EXCEPT</a:t>
            </a:r>
            <a:r>
              <a:rPr lang="en-US" dirty="0" smtClean="0">
                <a:cs typeface="Courier New" panose="02070309020205020404" pitchFamily="49" charset="0"/>
              </a:rPr>
              <a:t> the Z Flag (bit 30)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we can now write</a:t>
            </a:r>
          </a:p>
          <a:p>
            <a:pPr marL="885663" lvl="1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pProgramStatusReg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*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pProgramStatusReg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0x40000000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0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“Z flag is set!\n” );</a:t>
            </a:r>
            <a:endParaRPr lang="en-US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Masking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4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typing in hard-coded numbers like 0x40000000 is going to result in bugs (did I type in the right amount of zeros in that constant?)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are also non-intuitive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generally people create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/>
              <a:t>values that </a:t>
            </a:r>
            <a:r>
              <a:rPr lang="en-US" dirty="0" smtClean="0"/>
              <a:t>they only </a:t>
            </a:r>
            <a:r>
              <a:rPr lang="en-US" dirty="0"/>
              <a:t>have to </a:t>
            </a:r>
            <a:r>
              <a:rPr lang="en-US" dirty="0" smtClean="0"/>
              <a:t>debug once</a:t>
            </a:r>
            <a:r>
              <a:rPr lang="en-US" dirty="0"/>
              <a:t>, and actually have meaningful names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PSR_Z_FLAG   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0x80000000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PSR_Z_FLAG    0x40000000</a:t>
            </a:r>
            <a:b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PSR_C_FLAG   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  <a:b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PSR_V_FLAG    0x10000000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PSR_IT_BITS   0x06000000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PSR_MODE_BITS 0x0000001f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Now it makes more sense to see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*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pProgramStatusReg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PSR_Z_FLAG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0 )</a:t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“Z flag is set!\n” 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Masking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76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use the NOT operator in conjunction with the AND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 we know that ‘</a:t>
            </a:r>
            <a:r>
              <a:rPr lang="en-US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PSR_Z_FLAG</a:t>
            </a:r>
            <a:r>
              <a:rPr lang="en-US" dirty="0" smtClean="0"/>
              <a:t>’ is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Binary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01000000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00000000 00000000 00000000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</a:t>
            </a:r>
          </a:p>
          <a:p>
            <a:pPr marL="285750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dirty="0"/>
              <a:t>So </a:t>
            </a:r>
            <a:r>
              <a:rPr lang="en-US" dirty="0" smtClean="0"/>
              <a:t>‘</a:t>
            </a:r>
            <a:r>
              <a:rPr lang="en-US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!PSR_Z_FLAG</a:t>
            </a:r>
            <a:r>
              <a:rPr lang="en-US" dirty="0" smtClean="0"/>
              <a:t>’ </a:t>
            </a:r>
            <a:r>
              <a:rPr lang="en-US" dirty="0"/>
              <a:t>is</a:t>
            </a:r>
            <a:endParaRPr lang="en-US" dirty="0"/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Binary 10111111 11111111 11111111 11111111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0xbfffffff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that doing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pProgramStatusReg</a:t>
            </a:r>
            <a:r>
              <a:rPr lang="en-US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!PSR_Z_FLAG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will mask </a:t>
            </a:r>
            <a:r>
              <a:rPr lang="en-US" dirty="0" smtClean="0"/>
              <a:t>out </a:t>
            </a:r>
            <a:r>
              <a:rPr lang="en-US" dirty="0" smtClean="0">
                <a:solidFill>
                  <a:srgbClr val="0070C0"/>
                </a:solidFill>
              </a:rPr>
              <a:t>ONLY </a:t>
            </a:r>
            <a:r>
              <a:rPr lang="en-US" dirty="0" smtClean="0"/>
              <a:t>the </a:t>
            </a:r>
            <a:r>
              <a:rPr lang="en-US" dirty="0"/>
              <a:t>Z </a:t>
            </a:r>
            <a:r>
              <a:rPr lang="en-US" dirty="0" smtClean="0"/>
              <a:t>flag (bit 30) and pass through all the other bits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Clearing Bits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system (e.g., PC, smartphone, embedded system) typically has special devices that are located at hard-coded memory addresses, e.g.,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 USB port is located at address 0x3f0000, and a serial port is located at 0x3f0004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graphics card has a DMA controller that can be initialized by writing values to three addresses starting at 0x001000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keyboard uses a shared memory address at 0x0003fc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Note, the exact addresses vary for specific architectures (and even hardware revision within an architecture), so you or the hardware manufacturer will have to specify/document them for you</a:t>
            </a:r>
            <a:endParaRPr lang="en-CA" i="1" dirty="0" smtClean="0"/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Ports and Buffers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2933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now stuff that result back into the Program Status Register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pProgramStatusReg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pProgramStatusReg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!PSR_Z_FLAG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we have now cleared the Z Flag, </a:t>
            </a:r>
            <a:r>
              <a:rPr lang="en-US" dirty="0">
                <a:solidFill>
                  <a:srgbClr val="0070C0"/>
                </a:solidFill>
              </a:rPr>
              <a:t>and left everything else untouched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this is such a common operation that C provides language support for </a:t>
            </a:r>
            <a:r>
              <a:rPr lang="en-US" dirty="0" smtClean="0"/>
              <a:t>it</a:t>
            </a:r>
            <a:br>
              <a:rPr lang="en-US" dirty="0" smtClean="0"/>
            </a:b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pProgramStatusReg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&amp;=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PSR_Z_FLAG;</a:t>
            </a:r>
            <a:endParaRPr lang="en-US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 just like the arithmetic operators ‘x *= 10’ or ‘y += 5’ are supported, so are the bit-wise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Clearing Bits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2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also set bits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pProgramStatusReg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|= PSR_C_FLAG;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will take the old value of the status register, make sure that the C Flag is set to ‘1’, and then stuff that value back into the status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Want to set multiple bits?  No problem…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pProgramStatusReg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PSR_C_FLAG | PSR_V_FLAG | PSR_Z_FLAG;</a:t>
            </a:r>
          </a:p>
          <a:p>
            <a:pPr marL="285750" lvl="1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dirty="0"/>
              <a:t>This will cause bits 28, 29, and 30 to be set, along with all the other bits’ previous values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Setting Bits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6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Toggling consists of setting a ‘1’ to ‘0’, and vice 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can be accomplished with the XOR operator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pProgramStatusReg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^= PSR_N_FLAG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will toggle the state of the N Flag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Toggling Bits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2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 has a ‘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’ and ‘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smtClean="0"/>
              <a:t>‘ operator that shift a value a number of bits to the right or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‘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  <a:r>
              <a:rPr lang="en-US" dirty="0" smtClean="0"/>
              <a:t>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1</a:t>
            </a:r>
            <a:r>
              <a:rPr lang="en-US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0000 0011 </a:t>
            </a:r>
            <a:r>
              <a:rPr lang="en-US" dirty="0" smtClean="0">
                <a:sym typeface="Wingdings" panose="05000000000000000000" pitchFamily="2" charset="2"/>
              </a:rPr>
              <a:t> 0000 011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 = 0x06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E.g., ‘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0x03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&lt;&lt; 3</a:t>
            </a:r>
            <a:r>
              <a:rPr lang="en-US" dirty="0" smtClean="0">
                <a:sym typeface="Wingdings" panose="05000000000000000000" pitchFamily="2" charset="2"/>
              </a:rPr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Binary 0000 0011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0001 1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000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 smtClean="0">
                <a:sym typeface="Wingdings" panose="05000000000000000000" pitchFamily="2" charset="2"/>
              </a:rPr>
              <a:t>0x18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E.g., ‘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0x50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&gt;&gt; 2</a:t>
            </a:r>
            <a:r>
              <a:rPr lang="en-US" dirty="0" smtClean="0">
                <a:sym typeface="Wingdings" panose="05000000000000000000" pitchFamily="2" charset="2"/>
              </a:rPr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Binary </a:t>
            </a:r>
            <a:r>
              <a:rPr lang="en-US" dirty="0" smtClean="0"/>
              <a:t>0101 0000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00</a:t>
            </a:r>
            <a:r>
              <a:rPr lang="en-US" dirty="0">
                <a:sym typeface="Wingdings" panose="05000000000000000000" pitchFamily="2" charset="2"/>
              </a:rPr>
              <a:t>01 </a:t>
            </a:r>
            <a:r>
              <a:rPr lang="en-US" dirty="0" smtClean="0">
                <a:sym typeface="Wingdings" panose="05000000000000000000" pitchFamily="2" charset="2"/>
              </a:rPr>
              <a:t>0100 </a:t>
            </a:r>
            <a:r>
              <a:rPr lang="en-US" dirty="0">
                <a:sym typeface="Wingdings" panose="05000000000000000000" pitchFamily="2" charset="2"/>
              </a:rPr>
              <a:t>= 0x18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yes, ‘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&lt;&lt;= 1;</a:t>
            </a:r>
            <a:r>
              <a:rPr lang="en-US" dirty="0" smtClean="0"/>
              <a:t>’ and ‘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&gt;&gt;= 2;</a:t>
            </a:r>
            <a:r>
              <a:rPr lang="en-US" dirty="0" smtClean="0"/>
              <a:t>’ work as expected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Bit-wise Shifting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7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what if you shift too far?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Bits will simply be lost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E.g.,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0x55 = binary 0101 0101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0x55 &lt;&lt; 3 = binary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010</a:t>
            </a:r>
            <a:r>
              <a:rPr lang="en-US" dirty="0" smtClean="0">
                <a:sym typeface="Wingdings" panose="05000000000000000000" pitchFamily="2" charset="2"/>
              </a:rPr>
              <a:t> 1010 1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But if you’re trying to store it in a 8-bit char, then the highest bits can’t be stored, so you’re left with just 1010 1000 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Similarly, shifting to the right beyond bit 0 will cause bits to disappear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E.g.,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0x47 = binary 0100 0111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0x47 &gt;&gt; 2 = binary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00</a:t>
            </a:r>
            <a:r>
              <a:rPr lang="en-US" dirty="0" smtClean="0">
                <a:sym typeface="Wingdings" panose="05000000000000000000" pitchFamily="2" charset="2"/>
              </a:rPr>
              <a:t>01 0001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11</a:t>
            </a:r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Bit-Wise Shifting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6210" y="2766060"/>
            <a:ext cx="1085850" cy="4229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08910" y="5566410"/>
            <a:ext cx="1085850" cy="4229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44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shift to the right N bits, and your variable is </a:t>
            </a:r>
            <a:r>
              <a:rPr lang="en-US" dirty="0" smtClean="0">
                <a:solidFill>
                  <a:srgbClr val="0070C0"/>
                </a:solidFill>
              </a:rPr>
              <a:t>signed</a:t>
            </a:r>
            <a:r>
              <a:rPr lang="en-US" dirty="0" smtClean="0"/>
              <a:t>, the MSB will be replicated N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0xc0 = binary 1100 0000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0xc0 &gt;&gt; 3 = binary </a:t>
            </a:r>
            <a:r>
              <a:rPr lang="en-US" dirty="0" smtClean="0">
                <a:solidFill>
                  <a:srgbClr val="0070C0"/>
                </a:solidFill>
              </a:rPr>
              <a:t>111</a:t>
            </a:r>
            <a:r>
              <a:rPr lang="en-US" dirty="0" smtClean="0"/>
              <a:t>1 1000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0x60 = binary 0110 0000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0x60 &gt;&gt; 3 = binary </a:t>
            </a:r>
            <a:r>
              <a:rPr lang="en-US" dirty="0" smtClean="0">
                <a:solidFill>
                  <a:srgbClr val="0070C0"/>
                </a:solidFill>
              </a:rPr>
              <a:t>000</a:t>
            </a:r>
            <a:r>
              <a:rPr lang="en-US" dirty="0" smtClean="0"/>
              <a:t>0 1100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If you shift to the right N bits, and your variable is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unsigned</a:t>
            </a:r>
            <a:r>
              <a:rPr lang="en-US" dirty="0">
                <a:sym typeface="Wingdings" panose="05000000000000000000" pitchFamily="2" charset="2"/>
              </a:rPr>
              <a:t>, zeros are inserted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Bit-Wise Shifting – Signed vs Unsigned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14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38815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now have the basic tools to read/write from/to hardware locations and to </a:t>
            </a:r>
            <a:r>
              <a:rPr lang="en-US" smtClean="0"/>
              <a:t>manipulate bits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AutoShape 2" descr="data:image/png;base64,iVBORw0KGgoAAAANSUhEUgAAAkgAAADNCAYAAABD/I/tAAAgAElEQVR4Xu2dD6xsR13Hv/fx+l6FFlr6St8lBo+2xIg8W1FwrwrdNCY2sXBvQgy7ReMNieY2sSox2L1onrHU7IoloRTtbTFwQ5Ddtmr2aok0JLKi8S5FlIoSrZFsYux9AlqoPqj0zzUzc/7MnDNnz5nds2fP7n43aXjsnZkz850/+5nf/M781o6Pj4/BDxWgAlSAClABKkAFqECowFoWIP3v//4vnn/+ebzsZS9bGdkuXLiAV7ziFThx4sRKtPmb3/wm/u///g9XXnnlSrRXNPI///M/cdVVV+HkyZMr0eZnnnkGFy9elG1elc9Xv/pVuW6dOnVqJZr87W9/G9/4xjdw9dVXr0R7RSO/9rWv4fLLL8fp06dXos3PPvssnnrqKfn7xM/sFSAgWTQmIM1+4M37CQSkeffA7J9PQJq9xvN+AgFp3j2w3M8nIBGQQAvSck9y0TpakJa/j2lBWv4+pgWp3D52BKQL6G2to3mgKtk+PEarpld4iM7WCNv9Bs4m2pGWd4jO2gZ2g/SbXRwl8pt50T7Esf/gYWcNG37mze4R+o34k9PzXuhtYT1qTFimbkEy0qCNw+MWahd62FpvwpfBr7n/N63d1rzy73qbk/lUkg7WgoZhE92jPmTT4s/WtIgebWqa1EX8vQPPL9MEpLS8WX1f7sCNP82udazvg/5LOWITZex7/WhM631gHZfzbbN6enzO6W2Oxo0dkMbllTNcjfcqNHOCOhRuQRp2sDXajtYYY44C9vXHWBC0dcNd26y1Lg2Q9HzRMmtbK1NE1ttpXW/SO8d8traOufSnXPNGaFnG4nJZkLJ/CwlILgNn+rROgCR/hEYtBRLxQRv8cKf8kKTmFZNvUPfhxPzhDppn5IX6Aeg1jtD39rW8okqxHzjJE1qd9bz1AbZ2gD0fxsREHtQV8IWA9JWHjIkpy+o1EgCn5w27JKZPlLeOgXqwAh6j/UHumA5ygYL6sbKmNweCqE/HCxZANemgwaxatKLFSgektLzbozF9P/04nK6ENK33gJ2wj9W4GbVUH8eP2IKFPIJ+odsA9WBRFs/Y99A3dwTT1Xva3JY5Z4xF8Xe//VfEfZCs8zXW5mnrN+f8RQJSAOA6BBlai3nZ8Sybu3AVQ0+f9wmwzRDLmPdiLGtriJ81lwVJGxPJTaylDrH01rUuter2eroNiwD47UC5VICU47eQgOQ2eqZN7QRIxsOMiePvRI0fpDFV0/IiBjV5JqBYrHawhz3syP8NrUbxHZ51vqu8/QQgbWG0raAl1QfJtrhkLox+JYK8eTUy6h79cHl+25OWsvG7uAD+FJB56A57IaSNO2JLhT8NLqcdhIXnD7RujbCj7fiDcSO00wEpAOv6IIJkuQEw2jjOOlp4C3IUaJtz6YBjWpBS5qvrj2eOWs4zSWGA5K8r5nojfrj34fUDC1sWXMb/Hs/vCkj6s1XebEAyNwl5+kafM3nSm2myNMkuUT2/gVpzFG1WtGzLBEjxDb5t7SUgZY+ZIlNMBEjJ3XYMAqxHbCpNPG98EOSZkMOODzMj3frkl43o+M0mVJg3dlylHxemAlICwBx2SEFeafUSgNL0jypzmNpD64VnHHFCP3obu4sLFtNgwdrGSNuBpgNSchFP7fsiR+W0ZVl/0Exrnc1J2xyLscVdt+JNW78i8+tQ4/+7UWuiKY+dM47YYkBkHlPmODIqsh0zKKswQAqXN39zpUy/poVRWqeTVp2oWbG/SwteD43g6DxP+8OjLvtRVSYg5bA+x6sh54TXxbDpuxS4HLHFjiB114g8zY02KR72dWvukgJSnt9CAlKukVNYookAST3dshvJvQON8hq7dv9IzLAKxZpqo+zAVafdbmMXwXFdUiMjb8zyYz1i01/ztx2x5G2vnlcuGkPTp2isNWac5SJ7h6YDYdRGc7FOAyQDJg053XeihY3YrII0rROwrf1AZANSzA+s3UZ7F9ZdbFaVZvr3OCCtN1ELj1Oj8XGD7TX/jPGbx5o707ZNWXi1ACnmP7jZRhtDeMFRe0Zbk64C7kdsk/Sn3BANI7/QPBvYtKa45dXXqPR1bpksSASkKSf8DLJPAUjKv8eAmbzAoIGQMFvrjrHjJnHWBBv39/jfxv14JixIKe3Kqo/iyNhRTWIXNw5ysgBo/K41aRHRnOFl5dRO9C0vTd6DlLWY5mr7DAbs2CItWutOtWlHbEGZY9vsMLZLbbbFghT41alNjPoh3brCcg9SRpsq2ccO4s4WkFyP2BK2mZgFanzD8vx4jrcgZa0l9ucn5sQEVqiwZJe8gY+cUa2ktX2ZAIlHbA6Tu6SkToAUXzATFoYxC25qXuOYLO0HXzkaD+NvqSWsQJEfUaRfet60H08dkOI7qKjcLJO6f+Sn7b5U3nzOv+q4oxZ7iyj+zBTrkr+4RJaE+GgaY0FKyZvZ9yUN2LTHWPtpjINptgUp6ShvvME05/aGjzfamD4+Ek7aFniveh+7Sj5bQFLzO/TtywTomNXVZpEe08A8P55jAckFTvR6xPLF6zG2T6bJaxS8GhYk84Ud++8Lj9hcV4Hp0ucCpOeeew5XXHFFeKyW+pr/2EUi7TXx2KuNljPuwO9Fb2rwNon+t+S1A5HPky2v4XOhPffJJ5/E2bNnceKx92qv2vslhG/pZezI4ufvInuQ19gdWXyQxu2ejL/ZfBHir7arepvaJAFJOPG+/OXfjvk46XnT+m+6AVhI7lStxRuD0bUUof5iJF+4gDNnzhg3aVt3y+H57XjftkLaMUkhiTmnz6dofHzrW9+SN2mLNtvhShKT0f+Zr61PUt8S83zlK1+R61ZRN2lbrc7hVRy2a09ijdXn7gTXRuhrna1vxG34Tz/9tPUm7WmsgWnrZJ6uNNZuF/8lB0C67LLLcOmll+apTsXTZP8WCkD67//+b1xzzTUVb8tyVM8RkJaj0VmtCAFphUKNKEB6eZY0S/N3GyAtTeMsDbEC0jI3GEDRgFR1ucYBUtXrPmn9xBHb8gBStgoEpGyNikxBQLKoSUAqcohVsywCUjX7pchaEZCKVLOaZRGQqtkvy1IrAhIBSYYaoQVpWaa0vR20IC13/4rW0YK0/H1MC1K5fUxAIiARkMqdc3N5GgFpLrKX+lACUqlyz+VhBKRyZc8EpPe97314z3veg7W1NeeaPf/88xD/TeIk+cILL0AMhtOnTzs/9/j4WO6mJnXcEz8mos4vetGLnJ8tnnvy5MmJ8jo/TMsgtBKfSy65xLkYkVfoPYnWzg+rSAZhMRNaTdLHFWmCUzXEixZiLq5SH4t1QHwmWbucxI0lnmYuin4Sc3GSNVPkFf9Nsu6JZ4q34CbJG6y3YmxNorVYM8VcPDGBz+e8+nia8TFNXtHea6+9Fp///OenKYZ5cyqQCUidTgePP/44fvu3fztnkVGyT3ziE3jwwQfx0Y9+1DnvF7/4RfzSL/0SPv3pTzvn/frXv44f+qEfwr/927855xUZfvAHfxAHBwd41ate5Zx/c3MTv/Zrv4Yf+7Efc847TYbf+Z3fkQvMu971LudiPv7xj2M4HOIDH/iAc95FzXDjjTfi937v9/Da1752UZvgVO9HHnkEf/RHf4T9/X2nfEzsroBYM8UP/q/+6q86Z/7Yxz6Gz33uc7jnnnuc837mM5/B+9//fvzJn/yJc97RaISf/umfls92/Qgo+97v/V584QtfwOWXX+6aHW9605uwt7eH17zmNc55Vy2D+C2+44478MQTT6xa0+fS3lyA9OUvfxkPPPCAcwUfeughfOhDH8KnPvUp57x/+7d/i7e97W0TQY54DfKqq65CsLtwffiVV14pCf17vud7XLNKMBOw8hM/8RPOeafJICaNACRxm7jrRyxOAkQFzK7K57u/+7vxx3/8x3jd6163Ek3u9Xr4yEc+gkcffXQl2jvPRooNkgCkSTaVv//7v4+/+qu/QrfbdW6C6Nvz58/js5/9rHPef/3Xf8WP/uiPQtwd5foRgCTa+41vfAMvfelLXbPD8zz0+33ccMMNznlXLcNjjz2Gn/mZnyEgldTxBCSL0ASkkkbfHB9DQJqj+Ev+aAKSWwcTkPLrRUDKr1URKQlIBCRp3qYFqYjpVN0yaEEqr28ISG5aE5Dy60VAyq9VESkJSAQkAlIRM6niZRCQyusgApKb1gSk/HoRkPJrVURKAhIBiYBUxEyqeBkEpPI6iIDkpjUBKb9eBKT8WhWRkoBEQCIgFTGTKl4GAam8DiIguWlNQMqvFwEpv1ZFpCQgEZAISEXMpIqXQUAqr4MISG5aE5Dy60VAyq9VESkJSAQkAlIRM6niZRCQyusgApKb1gSk/HoRkPJrVURKAhIBiYBUxEyqeBkEpPI6iIDkpjUBKb9eBKT8WhWRkoBEQCIgFTGTKl4GAam8DiIguWlNQMqvFwEpv1ZFpCQgEZAISEXMpIqXQUAqr4MISG5aE5Dy60VAyq9VESkJSAQkAlIRM6niZRCQyusgApKb1gSk/HoRkPJrVURKAhIBiYBUxEyqeBkEpPI6iIDkpjUBKb9eBKT8WhWRcjJAGnawtjFE96iPxlm/Ghd62NoB9voNBF/Zg9VeQG9rHc2DWPU3uzjS8o4LVjvsrGFjN8jfxuFxCzWtOFuw2gu9LexgD/2wwkGGITprA9S1MtJisZnP3TTb7xdX6WC1ot8GdRy3dLVQMCDZ+lfTSoyT9SZqh8eIqqH1gahjxzPGgpRW5uuhoY+5KWbA5LHYku1rB23x25Yc2kfoN0borG1gF74WIzGH/EEcG/uqWfHniHG+jZE/d8Jn5tRg3oAUzj9vP2q3Ufc2Dg+BDaHJZhePN3q4Pr5ItA9jY1eMG6Gp+mx2LToHi1FOnYpIZgWksWMjqmRWsFqxBnU80c5kw7KC1Yq8g7o+76LWpgarlWt9uNgGShtrnz1Yrdk3uq7xsTtzQMpcU/aAHfWbZNZNtKEDz7bmxHQRY28PO1hXhSTW2CLGlSiDgFSUkvnKmRyQOkNs1lroB79yuQEpWTHbxLUDkvrR6DW0BUIOVBiQZAMkIAlC6nc3CU5JQLI81/pDDxCQhFaSlE14DuAGAqR7ABoaTMcBKTa2QliwQ2m+oW6mmgyQLONAjis5ANHykpuE6Kn6+DMXXuuPnjGf1HNHLfXjNu6HLk2LygCS9sOeaEcKwKfNXVM3rR9qljE4ySCZME8qIMU2kLbixwPSEJ2tAVDzsN2KNqJBOTMDJMumSq+7HZC0FKn9qtKUA0jj1hQBSLE1C2qebeza1xxj7OoAltHWCYdUmI2ANK2CbvknB6RBHYfYiHYkEwJSmmXHCkiWZ0jIuTAEUMNZf1NlByQFQ/teX7NciIV0H17ftEAlACltB2KZDAQk+49T2M/1gbQ0tho9dEKLXgyQBh66w1HUL6Lf90eo7Q7tuzm3MS9TTwRIaYvfsIOt0Tb6ftt0K6odkMwK64tt+G/4ZfpAoc+TVQMkA4RS1gChaKTLcgJSMAaEpcJcx9R4IiClLARy3o5bUyyAFObphZu9aA4i9rsRX7+SVvoJlihrFgJSUUrmK2cqQDpuITqemgSQxtC2DZDEAF0ftTLNl2mAJI9p9r3I6pXy/DggpR7PSSvSCC3teI6AlPLjFGi9PfKPYusYhJam5AKjw7cC2xawkWLuzjfWjVSTAFL6Ma1fdMoxijLbWyyYQXrLEVviWdpYXSlAGgNEZrfrm52KAtJ6E/Hj1/hxU7oFSWtfiiYzA6TYEZs6yoyO+BbCghTb0JtrShyQgrkqjrSTlqWkRVMbb+LoPMPiNsFyRQvSNKJNkXdKQJL2fjUgwh++LB8k7cdkjMnZakHKab5MBSS5y9zCaFsd/+j/1jV0AqRYGwhIeQGpgbPhQu9hP/ADC/q4PvAXGs/frdUxSPMHmGACFAFIhk+a8DuwzIE8FiQ5h2J+VwQkpVwmlPoCm3O5ooA0zRGbsfbZ2zczQFqGIzbRhtQ1xQSkbEtkfLNDQJpgCV6ILNMDUgAd9QZ6nTxO2tIYnnCMjqvlcsQW9+EYB0jCitQZ1NESTrMdoBVzWBb1yDpiuzAcArUazi7AEVvirLwUJ+3krit+xBYcQ0U7Od9RPtTUt04Kx11ZZ/H/52tBCjcD8TEzZpOQC5Bs8yE4tlvpI7Z8oJO0qOXLN6sVehY+SOYLIn7NY87ABKRxR2zBGjJAPbGm6IBkcy6P+yHFXTN4xDaruTTvcgsBJPWGURMHsaOC9LfYbGZLU4rinbSD8i+g1xnA83oYGP5I0fPTnLSbNfV2gjzqk2/YJB34qmZB0o8l03bje3t7+PSnP40HH3ywgPGYx0lbB+lgQfLfRowdJXWGm0BDvH0o3gKbMyD5zuLGSwKBMydcLEixDUL86FeZToy3Qq1+SubLiGP7biGdtLOO11JelFBvAGavMQUMdmsRhQOSVYfkJpOAlAVINemnllxT7E7a48aRAeV6/+Q85Zh07NEHaVLlJstXDCD5pvD1XsN4PdsKSNbXRkXlzdf101/zt73+nP2avyFPmtO1nyjXa/6bXXRrTTRjbzlUDZDM18WTVyKIJhcPSPFrHGKv+cePGvQ3EfUFRn4fXCcx5pXbCcb+JEdswWMSu/lgJ5/igyReWz/qa8eI0ohqf83fNO9rOmqbj5XxQbL92IQ/RsKHLXldiPLpqSggWXyQ1NiI3BJsPkhp/R3f8BCQsgFJzbv4mpIPkAy9Y79joS8ZAWmC1bi6WSYDpJztsVuQ8mUedw9SVgljj9iyMtuO2HLkCZJUD5CyK18sIGU/rwoppgGkyeqffayct9xFBKRcbSvsx6WCgJRLACDrHqRxxWQB0ri8qfcg5ah3ppN2Rhkzf80/sw0FjpfCxrC90rQgZXZmoQkISBY50yxIeZQnIOVRaf5p5gNI2kWRE11gGFlPF+2iyFw9HuzKrRdn5irB92+cVue8z7Kn403abvpVA5BsF0W6tSN0veBFkW7CVTg1AYmAVPARW4VHu1a18gFpvrrM2wdpvq0v9+kEJDe95w9IbvWdZ2pakMpVn4BEQCIglTvn5vI0AlJ5shOQ3LQmIOXXi4CUX6siUhKQCEgEpCJmUsXLICCV10EEJDetCUj59SIg5deqiJQEJAISAamImVTxMghI5XUQAclNawJSfr0ISPm1KiIlAYmAREAqYiZVvAwCUnkdREBy05qAlF8vAlJ+rYpISUAiIBGQiphJFS+DgFReBxGQ3LQmIOXXi4CUX6siUhKQCEgEpCJmUsXLICCV10EEJDetCUj59SIg5deqiJQEJAISAamImVTxMghI5XUQAclNawJSfr0ISPm1KiIlAYmAREAqYiZVvAwCUnkdREBy05qAlF8vAlJ+rYpISUAiIBGQiphJFS+DgFReBxGQ3LQmIOXXi4CUX6siUhKQCEgEpCJmUsXLICCV10EEJDetCUj59SIg5deqiJQEJAISAamImVTxMghI5XUQAclNawJSfr0ISPm1KiJlLkD6x3/8R/zu7/6u8/P+9E//FH/4h3+IBx980Dnv448/jp2dHRweHjrnfeqpp/D93//9ePLJJ53zigzf933fh09+8pP4ru/6Luf8P/mTP4lf//Vfx5ve9CbnvNNkuOuuu3DixAm8+93vdi7mox/9KP7mb/5GgtKqfH7kR34Ef/AHf4Bz586tRJP7/b6ch91udyXaO89Girl48uRJtFot52rs7+/js5/9LO677z7nvIPBQK7Tn/jEJ5zzfvnLX8Zb3vIWiLXe9fPcc8/hVa96Ff7lX/4Fl19+uWt2vOENb8CHP/xhvPa1r3XOu2oZ/v7v/x6/8iu/gieeeGLVmj6X9mYC0vve9z78xm/8xkSVe+GFF3B8fIwXvehFzvlFvueff14uNK6fafKKZ4kJL+q8trbm+miZV4CK+K/Mj9BKfCbRepp+KrONRT5rmj4ush5llbWKfVyWtvHnzGsuij4W/5W9Zgbr7TRr5qR559XH83zuq1/9avzDP/zDPKuwMs/OBKSVUYINpQJUgApQASpABaiArwABiUOBClABKkAFqAAVoAIxBQhIHBJUgApQASpABagAFSgakISP0jve8Q5ceeWVzuJ+5CMfkc7M1157rXNe4XT6nd/5nfjhH/5h57yf+cxn8K1vfQvCodr1I85+v/SlL6HRaLhmzUz/8MMPQ5wv33DDDZlpXRPceeedEG/XXHrppa5Zmb5ABf7sz/4MZ86cwcbGRoGlsqhFUuA973kP7rjjDpw6dcq52h/84Afx1re+Fevr6855P/axj+F1r3sdXvOa1zjn/fM//3NcdtlleOMb3+icdzgc4qtf/Sre/OY3O+edVwbhV/Wbv/mbEOsmP6urwNQWpNtvvx3nz5/H1Vdf7ayieNtjc3NzojeJHnjgAVx33XW46aabnJ97cHCAixcv4tZbb3XOK972+tznPodf/uVfds6blUEsftdff/1Ei1BW2QJi7733XrzkJS/JSsq/z1ABsSl45StfORGcz7BaLLpEBX7u534O999//0SbFQFWt912G8Sr8a6fu+++GzfeeCNe//rXu2aFgKuXvexlE0HOo48+iv/4j/+QG+lF+Qhn97e//e1863NROmxG9SQgOQpLQHIUjMkNBQhIHBAEpOqPAQJS9fuojBoSkBxVJiA5CsbkBCSOAUMBAlL1BwQBqfp9VEYNCUiOKhOQHAVjcgISxwABiUdsnAULqAABybHTCEiOgjE5AYljgIBEQOIsWEAFCEiOnUZAchSMyQlIHAMEJAISZ8ECKkBAcuw0ApKjYExOQOIYICCtKiBd6GFrfYTWcQs1YxQM0VnbAA6P0TL/kDJbLqC3tQPs9dE4mzWhRNp1jFrxsvXvh+hsjbDdbyCzuKzHLfHfCUiOnUtAchSMycsDpGEHaxu70fM2uzgqZAGcbjEddrYw2hYLu/hR6MA7yrPIL+/AoZN29fu2MCdtAUg7PQAN7GlzcdhZg5iq7VIBSdNd1kvwFgFp3GgkIDnOVQKSo2BMXg4gSTgSG9Jop3qht4X1XmN6SJpqMdV3vgQkMRgISNVfFIoFJKBR6wFykyDaLjYcAwC7gG/lCYBJ/HWze4S+TKgsPs0D8WUbbQzh+RYke/pAV99SVGtjd1dtmBSIBRakI3idoFyxifKwv7YhaiMehO6Kb2D00UlAcpyrBCRHwZi8BEBKM7+L7/fh9bcx2trBqAaI9VIsgPXBFtblyitXTxz7dn594YW0QNUxCBdpZZEa+btffTEXMLYTPcBf4AEJaWqFR/eohdF6B2iLegTf+T8ahvUrWKQFUA2A9q6s97Is3gSk6i8KRQNSq9FDB3tqXgw72BrV0ehtyGOw7dEW1kctfw5GR2/G9/KoroeGP3d3grIEboUWWhOQmjV/XofHfGId8I/evMiCBDF3tbqtDerhelD9npptDQlIjvoSkBwFY/ISAEmBRD3h52AumL2GvzMVMKItggJi9r0+WuhgreOFFicBS4P6MVppi6m2OEvgslqr4hakDQz9HbKEJ/nDAPPoLayf+N6WPpfTRmVHHgGpsl0TVkyEGnnnO9+Jp59+OldlRdgra1iSwPq6B+z4R1ojCTTiCwUr9YE/z/xhLTcbuBON3nnN5yiaR96+Op7TP5HVSXwb90EK8kbP1Of0WW1zkv/IL5csC5+IgOTYhQQkR8GYvHxAkjvGJpR9SFhjtIWxplt1tKoFViQjr2+a1wBJtx4FucXivIcdbResN3nMEZsBatpxQmjVSgMnAhJDjcx+YXn22Wfx7W9/O9eDTpw4ge/4ju9Ipg2Pp4UldgdoNdDrCO5RltlJAUluXFKngSMgBbUOQaltHNXnEmBJExGQHDuWgOQoGJOXAEjjjtjEtjUJSLqJPqxgzI/JZkESgGRbnCNrUHzVzgNIylIUvtFjWJA0p+6Y5WtRhxYtSIvacxPUW/Pfk0dZPeCgJqymXvim2SRHbJG11vbGmr/ZmOSITfhHjbVGT6DBAmchIDl2HgHJUTAmNxT48Ic/LIOU1uv1iZQRUdzX1taSeS1O2gj9FkxAEj4QukO3AKGOp6xAEThpryHHjthsi7O5yDtakLZHxhs10g8Kwn+CFqR4RzNY7UTTZn6Z9BccfOtszXCYVpag4p20d4RnOJpNcRYX+PTFXvMXjtlxP8PQoXt+klXpyQQkx94gIDkKxuSGAv/0T/+Ee+65By95yUsmUqbT6eD06dP2vLHjMfvCqLJGztO6k7aCIv+9F3S7Q/Sk8+ZIfe9fG5DmpB05mprVU4t/5KQdvuavWYT0H4h2t4thTxxDiLdraEHS1SQgTTRtmIkKTKQAAclRNgKSo2BMTgWogKEAj9g4IKjAYihAQHLsJwKSo2BMTgWoAAFpwW7S5pClAkIBApLjOCAgOQrG5FSAChCQCEicBQuoAAHJsdMISI6CMTkVoAIEJAISZ8ECKkBAcuw0ApKjYExOBagAAYmAxFmwgAoQkBw7jYDkKBiTr6ACKTHXxFt2+x76+cKXL61udNJe2q5lw5ZMAQKSY4cSkBwFY/IVVCAFkJbkosdpO5SANK2Ci5I/dju8Vu3N7uNo9K6XN2kXt1+YPBh0GG5ozCX1yZhv4/ohrS7R9yI8kQxxVOGL8QlIjnONgOQoGJOXo4BxB5IfKkACiYj1uotdLSBtUCHr5XRaOZvdLlQQ8igsglzMLJff+WFv/ajhtsVRu2PJr8v4iOTlyDaPpxCQ5qH6nJ+pzxlZFdsN2NPWcXJACm/NHxu+RAaTg4i3m/3Jrkv2M7OfMusUBCRHhQlIjoIxeQkKmIuRvARSBI5tjbAuI3i0kAgAokfwDoPOWmK2yQC0aYCU9n3sgseIyMIguWZoEu3W7grvJovqSAJSUUouUDlpgFRrY3fXv5rVcsN2tBkRc2oArztEsym2I20cHnno+DEXVZBZtQ6gDezuijTBDdqmTomNibePNT/6rSxH3LJvyhYAACAASURBVJwfxnJU8RjlTfnyuX6Z0NPYYrel1cVfqx6poXmL3u5q9iUBybFfCEiOgjH57BVILL5+PKVDYKPj4ajfQHzTpy+SQQU377sP+OQV2AvSG4E2VWDNhAVJwpUWXVzetp0NSPHdo4pgLm7tzrU9nb2mM3wCAWmG4la16BRAagbx0oS1V87VcZuODQy7R3KOyDk3FHOtgbNhXjHvojQypFB8/hv1iOKuIYyxGLNsxYPtSgtSLF6b1bdQbXqC+kZ1idYGb98e17FKXUhAcuwNApKjYEw+ewUmBKRE0Nl4OZmApBbzXkMt2uZuVwsRYrEgEZDulzH5XD+LGGrkC1/4At7//vfjmmuucW3uwqQ/e/Ys3vnOd6bXN+uILXOumZsOY0MR5o1vTGyBZ5NH3aLS8fmY3PSIue4fsRnWo6DJcStS/IgtqEsdAz98EAEpY3jfdddd2NzcxLlz55wnwgMPPIDrrrsON910k3Peg4MDXLx4EbfeeqtzXgKSs2TMMHMFxhyxpViQwmM4aS0Kdo1H8DqRpUhPI+KviYC2AoSi75XZv+4f4ZnfjwckHrGtDiCJ4f/v//7veP7552c+E+b1gFOnTuGVr3zlAgBSuFsJ4y6KI7T6ILDmqLUguemJAZJkpaRlOhKAgCS1uP3223H+/HlcffXVzmOTgGRK9sEPfhDXX3893vjGNzprmZXhHe94B+69996Jg6Rmlc+/z1mBNCftFEAKdo2+6wE2fdM9EO0wN9ttYOiphdDqvN0AhL+T9E0ApFN3c4T6cbRLNE7MgjLopI37718tQJrz7Jj/43NbkBpI34xEm450C5LLEVtkOYoAybQ6RZseDZDkEZt0blRH7rajPH8d4REbAamwyUdAKkxKFlSEAolFvYhCWcaq+SCxx2NvfkpB0nx90jYjeY/YYo7cKS9oBJsa+JsVCULNg5hDtr7paUH4KW3sujhp2+pivuYfPLOqr/rTB8lx9vKIzVEwJl9cBQhIM+k7AtJMZGWhVKBwBQhIjpISkBwFY3IqQAUMBQhIHBBUYDEUICA59hMByVEwJqcCVICAxDFABRZQAQKSY6cRkBwFY3IqQAUISBwDVGABFSAgOXYaAclRMCanAlSAgMQxQAUWUAECkmOnEZAcBWNyKkAFCEgcA1RgARUgIDl2GgHJUTAmpwJUgIDEMUAFFlABApJjpxGQHAVj8pIVsIUXmGUVhuhsjbCddatuZpqojuYt27bvkeOZs2zzdGXzLbbp9Fuo3MYFrlHNgwCwRvzBeFr/jqLx7RX3KakQIPXBFtZHLRw7XSoUv/E6eFra9wul/tSVJSA5SkhAchSMyUtWoGRAynNXUp40mkppgBQmcSyv5A7IfBwBKVOi5UkwZqwat2GL26jl5dQtiMupxccISJuqSARIk8V5JiCNG2wEJMepSEByFIzJS1ZAA6TYjlTsWlteD2rD6cdRigXJ9KOGILhh16h8IpzJNkZb65B5NlVkcREmIQhfor5TAW31NHp4EttzFCDV0N7dxa6ogH7b7+jn0R3eYpR3tmSFp30cAWlaBRcofy5AEhF7ohiIUevS4Efdwq3mVBttDOEZFiRx6fWGmjvwb74Wk0RCmPo2+l4BEtrA7q4sEN2jPhoynEgQ2kQLcKuXt0DdMGlVCUiOyhGQHAVj8pIVCABJwcuo5cdLMkDIj8p9NorFtD3SzfP2hVmP+B3ufuuDCLhiMZnC9DqUiTSDengMIMrZ9/oqppP/UWEPav5uOgrJENZxe2RCXskKT/s4AtK0Ci5QftsRmwb86ohthI4W9FlvnZhDQZBoY34ER2my/B4aR9ER25HXQXh0F843AU1aAGnje1v8tiC0yR6wE60XMlajw3H5AvWUtaoEJMceXFRA+oVf+AVcd911uOSSSxxbzORVUuAXf/EXM/rQPGKTZvpw06isPMKCY12YrTvMOLjou0xLjKkMq5VhPQqKjvlaxI/YAhjbw47ysSAgwfM852F5991348Ybb8TrX/9657wHBwf41Kc+hWuvvdY57ypkOHPmDH72Z3822dRcFqTxgDSo+5scWXp882LxQaoPQkuRtBqHmw/N8iSKkvMuBk4yyOxACzjdwmg9sEYFzdOsUkveuQQkxw5eVEC6cOECRqORY2uZvGoKvOENb8CJEyfMahlWGdOC1GscoS+cE/SFOvh3a4R135oTRe0WR2/j/RqCwJbyCC3cYDZwNuZHYbMgRXCWfjBGQEofdXfccQduu+220gHphRdewGOPPVa16VCZ+rz4xS/GD/zAD0wISPEjtiGGwxpqNds8zAFIARGFG542Do/rGCgnJwVMaZYlKyAJYIp8oyojegkVISA5iryogOTYTCZfJAWk1WaElljEQhASJvJoYbMBUA8HqPlHcPrxmYQp32yvO34m0gjLuwZIJvwovwW5IMeP2DRn1NQjBB6xWUfgvABpkaZDpeqay4Ikz7qxtjFU/j8CUnY2IF2CLG+yGRuIrCO2AHiOPHQ030NpWUZgQco6YluHsdEK1ppKCT2byhCQHHUlIDkKxuSlKBBadeSaqnaJ+neb3S5qzVG0E4y/NaMfjW120a01MTJM+6IZNmdN/zvpkC2gLDDHt9HtDtELfSw2sOs7cudx0t5BA7VmUzqabnaVFSz6YfCdUP3y6KSdb4hNc8SW7wlMlVAgLyCJjPHj6W4Xw2YTBwlIynLS9iInbm090I/b26LsnnhZQ22kvO4QTen1LaxNwlpEJ23RJQQkxzlNQHIUjMmpABUwFFhEJ212IRVYRQUISI69TkByFIzJqQAVICBxDFCBBVSAgOTYaQQkR8GYnApQAQISxwAVWEAFCEiOnUZAchSMyakAFSAgcQxQgQVUgIDk2GkEJEfBmJwKUAECEscAFVhABQhIjp1GQHIUjMmpABUgIHEMUIEFVICA5NhpBCRHwZicClABAhLHABVYQAUISI6dRkByFIzJS1EguMRRxisLI85qj97s4vFGD9eLv+n3qgw72Bptq9u24x8j9Ih/H5G3r8IYLOgdRKV0RsZD+Jp/FXqhrDqkB48OajA2HEh4L9H4+hrzP4jTlruJUbxDPSaiCmtiC6Kbu+CFT0hAcuxCApKjYExeigLGLdfyickwBWGAWR+Ggoskg4sYk3y0hjAOlB6Idszld6U0dsEfQkBa8A50qn4MkLTbrNU01W7B9y9iDcOBiL/rN2yPuRE1Of9dKklASlOLgOQyjgAQkBwFY/JSFHAGJN9yJALAhpG/5XodBLIV8aH24fWDGEwZC30prVyOhxCQlqMf87UiPyB5vS0VjNk042hz0iSk6GbsNtrtXaB+DGlB9svQb84ON0G2YNIy5ts6RrU2dndVZGtl1TLByVpePhEWNhUBybHrCEiOgjF5KQo4A5Jfq7hVKaqstrDHLVLoYSu+Ey6llcvxEALScvRjvlbkP2JLtQLp1tvgocZ3UdzDEJC2R9ocNQNYj/z4i1EA6zoGW+to1kRsNhmjyI/tuI2Rf8QmytU3UsPOFkbbfdhO5vPpshipCEiO/TRLQPrABz6A//qv/8KrX/1qx1ox+aoo8La3vQ2XXHJJorkEpMUZAfMCpE6ng+eeew6e5y2OWAtS0yuuuAK33HKLpbbpFqR4oOaxgDSoG5aleNqkD5Ifr1CZgxJ5hRuh/EhfQgVIITiFx/MiErX6vj5YQ5gnzKpiJC7zh4Dk2LuzBKSLFy/iL/7iLxxrxOSrpMDNN99cEiAJ8zqP2GYxtuYFSE8//TT+8i//chZNWvkyL7/8ctTrdSdACoI/Bz5HUTDmmixnOByiVqtZj9iyAUmVoQeYbh8eweuso9fwwSb0JcwHSKE/4gr1NgHJsbNnCUiOVWFyKhAqULwFSfiHak7aumM2nbSnGnnzAqSpKs3MEyow3gdJQlGvgaN+A2d9J+1hVwCMmH872Ng9ECYgHB4HvoAB93Sw1vGMfAK07EdswVw+BDYGqPtlRc/Od8QW1XN13m4jIDkOewKSo2BMXooCRQGS4ZMUe80/fB2ZgDRVnxKQppJvwTJnvdygYCO06viv1oc3dbS76A6baB4kISnLSTt4S1UK5h+z6d9tdruoNUeoHwtfox2gUUOzKc7eNtE9Ev5FdNImIDlONwKSo2BMXhkF0h2yHatIQHIUzExOQJpKPmamAqUpQEBylJqA5CgYk1dGgXD3GHPadKpgYFXiRZFOsumJCUgTS8eMVKBUBQhIjnITkBwFY3IqQAUMBQhIHBBUYDEUICA59hMByVEwJqcCVICAxDFABRZQAQKSY6cRkBwFY3IqQAUISBwDVGABFSAgOXYaAclRMCanAlSAgMQxQAUWUAECkmOnEZAcBWNyKkAFCEgcA1RgARUgIDl2GgHJUTAmL0kBFY8piCCgXy4XxU0SaTrw5B0nlmrZYj6VVPvEY8K35e7Euw8+j3NpdZ5X/aZ4Lp20pxCPWalAiQoQkBzFJiA5CsbkpSiQuCgyhB1xS66MLJsdWLJCgBS1JwPqSlG32IcQkIrVs9qlxYM+l13bGd56PeV6Ia4d2ff6EPFxq/ohIDn2DAHJUTAmL0EBsQjaISi6OVfcjtvCaD2wIEUWp00Z2uCsiEcQhS+QEb17aDxSQ/OLUaBMe0BN3Xrl38KLnhZNHCpCuKxiA6NOFPgyeLa8xHJUA3Z38cztN+PRez8pdWsfivAIkdUruj1YxNk8Qt/bx1oQyFNanYbaLcA5wbCEHtIfQUAqWfC5Pm7egDTDxk8JSKnBeWdYZdeiCUiOihGQHAVj8nIUkEDThIjcpCJ0i9hO4qPDU2SNqQ+2sIM99BsjdNb8+EzBgieCePswo+JDBfGbbIt9bIcqIQU4DMIX+JYrPdq4eq6qXXD8J+oTxXrS48CZdV4ftfzI5ArKIAFK1c8Tca2aBwqc9HaV0wO5n0JAyi3VEiTU5oyYGwPPDx2iwn8ceR05ZoMjcTGGd9BArdlUx+VaiJBgAwExvuuDaL5rsdqiDVEQmkSfn5aNjJiG+tphi/umJirWNoIDfH8TNBIbKlHzXciQcdq6YwtzIssYAO3dXezedhtw333+Jui4slYkApLjFBSA9PDDD+OnfuqnHHMyORWYXgERMfzkyZPjCwoWM7m4epp1KYINb18LRBuUFi6CQSwm9YdwpwexwEXWJP+vGkCZQGaDMGjWo+CxAmj2sIMIfuyAFK9zEDqlNdrBaLsPb38LI6+G5qiO4/rAUtfp9S+ihGkA6fbbb5cR3q+55poiqsIyClLgsssuk/2S/MQAKbRwKlhRgWnPyjnW8fx50Kz5wWkjuJFBaI2gtlHQWQk4+x76LYRzUYGW2IhAxnobtVQg23BzImFFzOUoj6x9WJbeltgxd5BXzLGwPWrOijZIq24YSFeLNSe+l5snFXiXFqSMwXfXXXdhc3MT586dcx6mDzzwAK677jrcdNNNznkPDg5w8eJF3Hrrrc55n332WTz00EP45je/6ZyXGajAtAqIH9dTp07lKCZYmP1AlNKSkwOQxMJmWJD83eOgjkNsYFCP7/biViXNYhUcs7VGWPfBKm1RlDvO0DrkBkgCrnbQQqM3gLfnoSPjbjYxStQ1h2wlJJkGkL70pS/hr//6r7G2tlZCTfmIvAq8/OUvx1vf+tZsQDLAIToCDmBfjeXIwqp/H84Pw+ITPLKNwyM19sUxdvQOhmZBEhsc3wpkBJ4OLM9h7ZOBcZUleh1REN1DtQkJ2xOtE8IqprdBWY78TYuWnoC0hICUd8IwHRUoTwGbI/MQna0Rtvu6k7btiE3sMP2FWprMPXk8h3AHKm3w6HV20NutoeXv/qK2pR2xiV2igqUeDlBrKbCSIBTuhGM75AxAksdwiSO2Y7Q8/3hRmvhVe3uoodVXO9WqfaYBpKq1hfXJUiBmQSoKkBIgZPr5WQEpmAyhpTgNquJtCo6z/c1RCvAEIERA0vQTJt/z58/j6quvzhopib8vogXJuZHMQAXKUCCxq4x2gcqxOe6kre0Ig+C1htOl6fgdt/CYTUrxbRCJQp+kCFYSjtaNswqcMgBJ+ZEnHbzD3W1NHCnWVJqh7odVRgfkfwYBKb9Wi5/SHZCyNxAWYJHg5WFf9yeUVltxxG45Ygt9C+sYqHMv5Qdkc7zWXrAQ4CXnF3wLkusRGy1I+Yc0ASm/VkxJBeanwAxfFZ5fo+b2ZALS3KSfw4MnASRg8+BAvnChv+WpbyBSHasTfoT63DWPyezHbLbjNXNj0u52MewBe/Lo3HQ6FxsU8Ul10tYAKUgT1mMOvZP1SDppZynEv1OBlVbAtw4Zb8attCBTN56ANLWES1vAeEvt0ja7sg0jIFW2a1gxKkAFllEBAtIy9moxbSIgFaNjUaUQkIpSkuVQASpABXIoQEDKIRKTUIEKKEBAqkAnsApUgAqsjgIEpNXpa7Z0sRUgIC12/7H2VIAKLJgCBKQF6zBWd2UVICCtbNez4VSACsxDAQLSPFSvxjONW+n1SxZzVS/tbVK3t0zT/Jyi7+HfoaZfOJmrgkuXiIC0dF3KBq2sAka8pCiO09R6BOVu3ol3H3we547ErdxTl7qyBRCQVrbrpwyvMVtACnsldu/R6vYWQEBa5d5n25dHgbQLGcWFbv7dJJM2NgoJYLuxe9JSVzcfAWm1+j663LSNdnsXECFwRNgP34I0sl1+Grv4Vd0V5ANSrY3dXRU41vjev63efplqpLmyFNVU0FhViFwj1Pc/j+7wFhVShFd7EJBWa6qytcupgHnrtbYUqjAidzbQO6/FaNJ2iLbFWcZ/GtWA3V08c/vNePTeT/qL8SGw0YHnW5ASC7EIRhkEs5XANkRXpk2r33L2RlarCEhZCi3R342bqbUbsANAMuIe6vET1e3Xcm8TzlcRRmcdTf/GeHVZ5AitYxFv0XZbtrjgcUsGctYtvuqCxpSAuOI2++0RVPQhHrHRgrREc5FNWVUF4gFjIx2U9ecInopiKRfKwCJkRPeWIQTUYipjnoXx0uyBY+1x0QRAqSjjIpr4evPAvwl4FEYZr2JstLJHDQGpbMXn97x4QNakD5IID7JhWHKC2uobEGXNUYAUgpMf6xB7grLU9/VBFIonKCe4jTv4/3EfpERAXAJSOGBWFpD++Z//GTfffPP8Zg6fTAUmUODcuXM4ceKEmXOMz0AShiJYgWba1xdTEVE8Ky6aty/Ay9/h+qEFRATv1mhHQpa3v4WRV0Nz5EfxDixLE7R52bIQkJatR9Pbkw1IgZUmimfYPhQbmnX0Gkfoix1NzIKUBUj6vLTVjICUf/ytJCA99dRTuOeee3Dq1Kn8SjElFaiAAu9617twySWXxGqSccQmLEfoKbO5jJ8kgliqoK62xTRP4Ng0QBJwtYMWGr0BvD0PwnDVqDUx0mCqAjLOtQoEpLnKX+7DnY7YAmttZIlVJ2yBRTffEZst2K3uhsgjtvxDYCUBKb88TEkFFkSBTCdtBVE9HKDm+zZEC6/YxUZvyIijtywLkv2I7RgtT/hFNHEQHgmIZ9bQ6rfA4zU1lghICzKnCqpmlpM2/ONo+TjdYVp6Sgtf6S5qzRHq0tdI7jjQbAr36k3Nxy86esvjpL2DBmrNpjzaSwbEBTri2I9O2qvppF3QuGcxVKBaCsRe84/7HiANotQLMamRw9PeYrMvxH7EcN+RVKYZCv8JOnwGg4WAVK1pw9pQgTQFaEHi2KACVIAKlKgAAalEsfkoKjCFAgSkKcRjVipABaiAqwIEJFfFmJ4KzEcBAtJ8dOdTqQAVWFEFCEgr2vFs9sIpQEBauC5jhakAFVhkBQhIi9x7rPsqKUBAWqXeZlupABWYuwIEpLl3AStABXIpQEDKJRMTUQEqQAWKUYCAVIyOLIUKzFoBAtKsFWb5VIAKUAFNAQIShwMVWAwFCEiL0U+sJRWgAkuiAAFpSTqSzVh6BQhIS9/FbODKKBC7KLJ9GMVKK1IDFdzyTjR618O/7NcvPrjZt8in5SnLD7VyZwO965tQ9w9Hn8SFmdrfRFv2vb6Kmj7NR2ifM94cAWkaoRcsr4ijJm6WNwdk5sWphY3LPHKFY1fcoN2Bd6SCWlfuY4Rt0WqnfT/yA24XVX8CUuVGAStEBdwVMMOGiPwq+CUKh6Qg7puIIC6Cu2mLadoC5t4ctxxBMM+wSvlv7U6LR+dWASE3AclZs1XIYAkknZyrSSEKG5d5NHYYu3mKm1mazPUlLSbl5DUiIE2uHXNSgYookLIwXLiAIYDa2bMyMO2GH1IEfowlEQNqZ1QDdneB7iOoNb8ItHexu9vGh9q7+FoYYFbA1gD1YxFPbYjO1gjbfRE4MwlIW6PtKAJ5uHNu4zDIuzYIn/FId4gPhc8XkctHKgaUVFVZo0TMtx3syTLNIJtanYYdyOfWByogryWsiWh/x9Oio6/30HikhuYt6mnK2hZFVI/iXKnnKF2ieskdqmaxa7fb2IUKApz1oQUpS6El+rsFkCDjHgZzxw/NE5iYRCy2+gBr/mSV4zKIb+jLYrcM28aueo6aYuoBYV7r2NUtSJZ6tbyU8sY8x9+o6XNazB1rmCLD2hasGXFLESBmmmxOECvOB6fHGz1cL03axVmyFxaQ7r//fpw5cwY//uM/vkSziU2hAuMVeMUrXoG1tTUzkVxYRmhJCLF8YjuvYHcqg9L2Gr65P2Zx0neV1n+LxXI9dsQWxHMToBOZ6qMds4d9zaqVFixXMkYQN+7IQ8eHnpEPeeGPhvb9QMBc7IckUEL9KNgtX9FOPQ6ZAQiqOg+7Cq5knUctHLfM4wi54OMwFyC9/e1vhwCq06dPc7gviQInT57EVVddlWyNFZAUIIgxawaGjsagt6/+rsZtFIgWmcAlqqBvYtbR9OMiyjnV8XDUF2M6mp/R2I3GtBmMWp87tvLEZinte30T5dfLsPRGGx34moj5r47x1cYo/Mg1YegH6FUayk2Pt++3y7Jpm3J8LSwg/d3f/R3uu+8+vPjFL55SAmanAoujwHvf+17LD6tu4UlpS8wXQkCDuTiLMnT/A/vClQ4UEKuaAjUNatTyFpRVxyAOThI2JBFpViqRR1+U9+H1RSTzfaAxRA972MOOv4AKGPOtWyk/RtoKKy1UAezImoWLsr4DD3KInWgLo3VNlwAWxS5f9zlyOKa499578cQTT+DEiROLM/BY07EKrK+vo9VqOQNStBkIzbsSACJAUkXaLMAROqSNXUEiFrhqjbBuHbsxHyTDp1HMhZTypDXZBnFqcxG0TLUkmFP+98Ji5ltdlYV4jAUofsSmz0UJfgQkTlMqQAUSCqQcsQULilgQpTuSsjDZd69xQArSHQIb2vFaeNRme6YPOYUCUvBjcQh0RtiWi7uH7rCn/J9Gmu9PFiAFkKgtyiYgBe3UBY7pUgAgcQCvkAIZFh9pqQmtuOkWpF5DOx5OHCOnbZBSrE85AMler0kAyTangv6PwE4/NgxBKThCC5MHFjDfx5CAtEITiU2lAlMoMM5JW1iKInN1dJQ23oKkLEKdnR52a76Vx1jsLYAU/t004ZtHbLGjt9CCFFvMgyM2AXXBTlaCDdDZ6mCIhvQ1kn5UgSl+LCDZfnx0C5J6vvFDJI8tTatX5Iw9+RHbFN3MrIumQIaTtjg2VkdpgQW2h4ZhQTLhx+7gnTZ2hdU1zbIz/ojNsGDJjYWolysgKctSYk7FNlDBJqU+iGkRB0EesS3a6Gd9qUB1FIhM1KpO0a5MN8G30e1Gx1TKnyY44oq/4mtCi+kXEHPiDM3n/lttVodL0xoT+fMEnlM2R1N5wKAdjQkmCvwdlNNo+Cad7ZVqadW/D/fhNny9FVx7ENVD7pSbBxlO2pYjNqHZhE7a1RkxrMnMFch6zV//+2YX3VoTo8A3yR+XciPj36ex2e2i1hz5L0zELZ3mCw6Ns2P8l7KctKFdTxDW6whexwZcaUdswtJjn9PGWhVadNPmv99OaTES1uOm8n0M8hmv+YuXUeikPfNxzQdQgZVXIMv5e+UFogBUgAosswIL66S9zJ3CtlGBuSvg7zDHXbI49zqyAlSAClCBGSpAQJqhuCyaClABKkAFqAAVWEwFCEiL2W+sNRWgAlSAClABKjBDBQhIMxSXRVMBKkAFqAAVoAKLqQABaTH7jbWmAlSAClABKkAFZqgAAWmG4rJoKkAFqAAVoAJUYDEVICAtZr+x1lRAU8AWakC7J4RaUQEqQAWogLMCBCRnyZiBClRdgZTQI1WvNutHBagAFaiQAgSkCnUGq0IFilAgii+mStMDXQb3GslbsUc1YHcXEJHq6wNsrTchLqgF2mHctiLqwzKoABWgAouowNwB6c1vfjPOnTu3iNqxzlSgdAWyIsCb4UBEODU9DpuApS2Mtvswg1FaQoCEATRLbyIfSAWoABWohAJzBaSPf/zjePjhh3HppZdWQgxWggpUXYH9/X2cPn3aXs0gurWMrZa0HgXfCSvSHnYQxmFLBNRMiw5edXVYPypABahAcQrMFZCKawZLogIrrkBKJPv4cVugkhEoloC04oOHzacCVMCmAAGJ44IKLLwC6RYfCULhcVkU3VtGCB+1cCytTTxiW/ghwAZQASpQuAIEpMIlZYFUoFwFJAQ1lXu18dns4qjfwKizho1d9RfdSTsCJAhnJTppl9ttfBoVoAIVV4CAVPEOYvWoABWgAlSAClCB8hUgIJWvOZ9IBagAFaACVIAKVFwBAlLFO4jVowJUgApQASpABcpXgIBUvuZ8IhWgAlSAClABKlBxBQhIFe8gVo8KUAEqQAWoABUoXwECUvma84lUgApQASpABahAxRUgIFW8g1g9KkAFqAAVoAJUoHwFCEjla84nUoGCFVAXQDZrh/7Fj6r4tFu0J364uCtp30O/VZMx3ox7lBwKVfHh7kSjdx7Y66Nx1iGza9KC6uz6WKanAlRg8RUgIC1+H7IFK6+AAKQd9AA0PSUczwAABAxJREFUNOAoHJAssd7cpVd1xd4esCP+d8aApNV5GqhzbydzUAEqsOgKEJAWvQdZfyoAHzpaDfQ6gjkaEEYZHZCM27bbgaXJtzyJS7g3u+jWesC2ABbte6GuTA901jYgL+RuH+LI60gL0iE2MKgfI4iPGz7TS7uZe4jO1gjb/ToGEpQsgGS91VuEQ/Gfj010j1Q+e7uCIaHlCetcQ3t3N2yHCrVia68nQW5UA3Z31S3l7cOonRx0VIAKLL8CBKTl72O2cOkVCKwyfdQH4vhqD/3G2QiQ0MHaoB4evwmo2Pf6MOKxSSjpoXGkyoiOz6KyG6OonNAaUx9EZYdBbz3srw1QP25B4IcMY+IfzSG06CgASQJSLK6cn3fP64TtisoQ0BY8R6unfmQXtyA1aziU9Yriz9nbKyxc2rGlKKfjydAtszwRXPqhygZSgQVSYGpA+q3f+i08+eSTOHXq1AI1m1WlAoupwN13343Tp0/HKq/DQfRvb39NWnckCMVjtbUfQXf4IQ1QYoAhgCAI4BZYbGyAJC1LClI86Vu0h359oMV1C6ralmCCjqpTq5YCNIb1SMt7CGz49YksOaYFzAovqUdsWe1VgDRq+VajEP4ISIs5c1hrKuCuwNSA9Mwzz+B//ud/3J/MHFSACjgrcObMGaytrY0BpMhi0/KPvwQgBValKGMcUEwr1Hqv4VtLMixIrZpvqTqC1/EtQuhBGYfiMKFbh8YAkjWvX/MQ3BRwSQuVdkQWBOMN25kDkKQFKdFeApLz4GQGKrBkCkwNSEumB5tDBRZQgSRsCF8gYXCR1hZxxLaBECjE3zreEfawEx2laUdsgeVJuedER2/WIzaRSB4/DbGJhg9FyvcHgc9OcDwV+mULcEoBJHn0lcz7eKOH8/7RIWQaYbWqY6Ad5am349Txogsg2dtLQFrAicAqU4FCFSAgFSonC6MC81DABhsmaGQ7abfRxhCecJoWFqD1JqRrsnTebmIkjsUCx2vNSVt3cu41jiI4sThah0dwEmBijtFSNt/5Wn8+AkuRmT48ZtOPAje7SR+hoB7WOmsWr0R7hUWMR2zzGM18JhWoigIEpKr0BOtBBeaqQMw5eq514cOpABWgAvNXgIA0/z5gDajAXBQwrEp8jX0ufcCHUgEqUF0FCEjV7RvWjApQASpABagAFZiTAgSkOQnPx1IBKkAFqAAVoALVVYCAVN2+Yc2oABWgAlSAClCBOSlAQJqT8HwsFaACVIAKUAEqUF0FCEjV7RvWjApQASpABagAFZiTAgSkOQnPx1IBKkAFqAAVoALVVYCAVN2+Yc2oABWgAlSAClCBOSlAQJqT8HwsFaACVIAKUAEqUF0FCEjV7RvWjApQASpABagAFZiTAv8PauDF0ks5cr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av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7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52531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We need to be able to read and/or write those addresses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Luckily, that is incredibly trivial in C!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define a constant and assign it a pointer</a:t>
            </a:r>
          </a:p>
          <a:p>
            <a:pPr marL="885663" lvl="1" indent="-1714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PORTBASE 0x40000000</a:t>
            </a:r>
            <a:b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 * </a:t>
            </a: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pPeripheral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PORTBASE;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now access this </a:t>
            </a:r>
            <a:r>
              <a:rPr lang="en-US" dirty="0"/>
              <a:t>memory-mapped register using</a:t>
            </a:r>
            <a:r>
              <a:rPr lang="en-US" dirty="0"/>
              <a:t>:</a:t>
            </a:r>
          </a:p>
          <a:p>
            <a:pPr marL="885663" lvl="1" indent="-1714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pPeripheral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value;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to port */</a:t>
            </a:r>
            <a:b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pPeripheral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from port */</a:t>
            </a:r>
            <a:b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4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Ports and Buffers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44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52531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 our variables can change outside of our program’s control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E.g., the contents of the keyboard </a:t>
            </a:r>
            <a:r>
              <a:rPr lang="en-US" dirty="0" smtClean="0"/>
              <a:t>buffer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types a key, and the ASCII value is magically written (by the hardware/OS) to a specific address</a:t>
            </a:r>
            <a:r>
              <a:rPr lang="en-US" dirty="0"/>
              <a:t/>
            </a:r>
            <a:br>
              <a:rPr lang="en-US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Our program didn’t change the value of memory at that address!</a:t>
            </a:r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Volatile Keyword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509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52531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problem is that the compiler does a lot of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say we have a register that can asynchronously suddenly have a non-zero value, and we want to wait for such a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we write our program as follows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885663" lvl="1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0x1234;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our register */</a:t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 *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 /* loop until we get a value */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;</a:t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“got a new value: %d\n”, *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sz="2000" dirty="0" smtClean="0"/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This while loop will </a:t>
            </a:r>
            <a:r>
              <a:rPr lang="en-CA" dirty="0" smtClean="0">
                <a:solidFill>
                  <a:srgbClr val="0070C0"/>
                </a:solidFill>
              </a:rPr>
              <a:t>never</a:t>
            </a:r>
            <a:r>
              <a:rPr lang="en-CA" dirty="0" smtClean="0"/>
              <a:t> exit, even if a non-zero value does eventually appear at address 0x1234!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Volatile – Who Cares?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01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52531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compiler is trying to make the code as fast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*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</a:t>
            </a:r>
            <a:b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;					</a:t>
            </a:r>
            <a:r>
              <a:rPr lang="en-US" sz="1600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600" i="1" dirty="0" err="1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pReg</a:t>
            </a:r>
            <a:r>
              <a:rPr lang="en-US" sz="1600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or *</a:t>
            </a:r>
            <a:r>
              <a:rPr lang="en-US" sz="1600" i="1" dirty="0" err="1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pReg</a:t>
            </a:r>
            <a:r>
              <a:rPr lang="en-US" sz="1600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are never modified in this loop!</a:t>
            </a:r>
            <a:r>
              <a:rPr lang="en-US" sz="1400" i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sz="1400" i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</a:br>
            <a:endParaRPr lang="en-CA" i="1" dirty="0" smtClean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compiler (very intelligently!) says “</a:t>
            </a:r>
            <a:r>
              <a:rPr lang="en-CA" i="1" dirty="0" smtClean="0">
                <a:solidFill>
                  <a:srgbClr val="0070C0"/>
                </a:solidFill>
              </a:rPr>
              <a:t>I actually only need to read the value of this address ONCE, because it can’t possibly have been changed!</a:t>
            </a:r>
            <a:r>
              <a:rPr lang="en-CA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Volatile – Who Cares?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654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52531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without trying to teach you assembler, it boils down to</a:t>
            </a:r>
            <a:br>
              <a:rPr lang="en-CA" dirty="0" smtClean="0"/>
            </a:b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MOV $1234,A0  ;move our address (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into a register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(A0),D0 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;actually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data, setting?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Z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whileloop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BNE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;go to ‘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if the Z flag is not set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BRA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whileloop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;go back to top of our while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let’s start doing the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CA" sz="14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sz="14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So depending on whether our initial fetch from 0x1234 was zero or not, </a:t>
            </a:r>
            <a:r>
              <a:rPr lang="en-CA" dirty="0"/>
              <a:t>we’ll either </a:t>
            </a:r>
            <a:r>
              <a:rPr lang="en-CA" dirty="0" smtClean="0"/>
              <a:t>skip </a:t>
            </a:r>
            <a:r>
              <a:rPr lang="en-CA" dirty="0"/>
              <a:t>right over the while loop </a:t>
            </a:r>
            <a:r>
              <a:rPr lang="en-CA" dirty="0" smtClean="0"/>
              <a:t>(i.e., branch to </a:t>
            </a:r>
            <a:r>
              <a:rPr lang="en-CA" dirty="0"/>
              <a:t>‘</a:t>
            </a:r>
            <a:r>
              <a:rPr lang="en-CA" dirty="0" err="1"/>
              <a:t>nextline</a:t>
            </a:r>
            <a:r>
              <a:rPr lang="en-CA" dirty="0" smtClean="0"/>
              <a:t>’), </a:t>
            </a:r>
            <a:r>
              <a:rPr lang="en-CA" dirty="0"/>
              <a:t>or </a:t>
            </a:r>
            <a:r>
              <a:rPr lang="en-CA" dirty="0" smtClean="0"/>
              <a:t>loop </a:t>
            </a:r>
            <a:r>
              <a:rPr lang="en-CA" dirty="0"/>
              <a:t>forever </a:t>
            </a:r>
            <a:r>
              <a:rPr lang="en-CA" dirty="0" smtClean="0"/>
              <a:t>back to the top of our loop (i.e., branch to ‘</a:t>
            </a:r>
            <a:r>
              <a:rPr lang="en-CA" dirty="0" err="1" smtClean="0"/>
              <a:t>whileloop</a:t>
            </a:r>
            <a:r>
              <a:rPr lang="en-CA" dirty="0" smtClean="0"/>
              <a:t>’)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Volatile – Under the Covers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67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8525318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What we actually want to do is re-do the fetch, each time</a:t>
            </a:r>
            <a:br>
              <a:rPr lang="en-CA" dirty="0" smtClean="0"/>
            </a:b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MOV $1234,A0  ;move our address (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into a register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whileloop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(A0),D0 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;actually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data, setting?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Z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BNE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;go to ‘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if the Z flag is not set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BRA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whileloop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;go back to top of our while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; let’s start doing the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CA" sz="1400" b="1" dirty="0" smtClean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sz="14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this </a:t>
            </a:r>
            <a:r>
              <a:rPr lang="en-CA" dirty="0"/>
              <a:t>is clearly less efficient, since </a:t>
            </a:r>
            <a:r>
              <a:rPr lang="en-CA" dirty="0" smtClean="0">
                <a:solidFill>
                  <a:srgbClr val="0070C0"/>
                </a:solidFill>
              </a:rPr>
              <a:t>IF</a:t>
            </a:r>
            <a:r>
              <a:rPr lang="en-CA" dirty="0" smtClean="0"/>
              <a:t> it’s </a:t>
            </a:r>
            <a:r>
              <a:rPr lang="en-CA" dirty="0"/>
              <a:t>just our </a:t>
            </a:r>
            <a:r>
              <a:rPr lang="en-CA" dirty="0" smtClean="0"/>
              <a:t>program manipulating memory, </a:t>
            </a:r>
            <a:r>
              <a:rPr lang="en-CA" dirty="0"/>
              <a:t>there’s </a:t>
            </a:r>
            <a:r>
              <a:rPr lang="en-CA" dirty="0" smtClean="0"/>
              <a:t>no way that the </a:t>
            </a:r>
            <a:r>
              <a:rPr lang="en-CA" dirty="0"/>
              <a:t>value of memory at </a:t>
            </a:r>
            <a:r>
              <a:rPr lang="en-CA" dirty="0" smtClean="0"/>
              <a:t>0x1234 could ever change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So in the example above, we are needlessly reading from address 0x1234 over and over again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Volatile – Under the Covers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024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8162</TotalTime>
  <Words>1824</Words>
  <Application>Microsoft Office PowerPoint</Application>
  <PresentationFormat>On-screen Show (4:3)</PresentationFormat>
  <Paragraphs>289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CST8234 – C Programming</vt:lpstr>
      <vt:lpstr>What is Low-Level Programming?</vt:lpstr>
      <vt:lpstr>Ports and Buffers</vt:lpstr>
      <vt:lpstr>Ports and Buffers</vt:lpstr>
      <vt:lpstr>Volatile Keyword</vt:lpstr>
      <vt:lpstr>Volatile – Who Cares?</vt:lpstr>
      <vt:lpstr>Volatile – Who Cares?</vt:lpstr>
      <vt:lpstr>Volatile – Under the Covers</vt:lpstr>
      <vt:lpstr>Volatile – Under the Covers</vt:lpstr>
      <vt:lpstr>Volatile – Under the Covers</vt:lpstr>
      <vt:lpstr>Volatile – Using in Our Example</vt:lpstr>
      <vt:lpstr>Ports and Buffers – Revisited </vt:lpstr>
      <vt:lpstr>Keywords – Position Matters (Sometimes)</vt:lpstr>
      <vt:lpstr>Keywords – Position Matters (Sometimes)</vt:lpstr>
      <vt:lpstr>Keywords – Position Matters (Sometimes)</vt:lpstr>
      <vt:lpstr>Ports and Buffers – Revisited (Last Time!) </vt:lpstr>
      <vt:lpstr>Ports and Buffers – Revisited (Last Time!) </vt:lpstr>
      <vt:lpstr>Bit-Wise Operations</vt:lpstr>
      <vt:lpstr>Bit-Wise Operations</vt:lpstr>
      <vt:lpstr>Bit-Wise Operations</vt:lpstr>
      <vt:lpstr>Bit-Wise Operations</vt:lpstr>
      <vt:lpstr>Bit-Wise ‘AND’ Operator</vt:lpstr>
      <vt:lpstr>Bit-Wise ‘AND’ Operator</vt:lpstr>
      <vt:lpstr>Bit-Wise ‘OR’ Operator</vt:lpstr>
      <vt:lpstr>Bit-Wise ‘XOR’ Operator</vt:lpstr>
      <vt:lpstr>Bit-Wise ‘NOT’ Operator</vt:lpstr>
      <vt:lpstr>Masking</vt:lpstr>
      <vt:lpstr>Masking</vt:lpstr>
      <vt:lpstr>Clearing Bits</vt:lpstr>
      <vt:lpstr>Clearing Bits</vt:lpstr>
      <vt:lpstr>Setting Bits</vt:lpstr>
      <vt:lpstr>Toggling Bits</vt:lpstr>
      <vt:lpstr>Bit-wise Shifting</vt:lpstr>
      <vt:lpstr>Bit-Wise Shifting</vt:lpstr>
      <vt:lpstr>Bit-Wise Shifting – Signed vs Unsigned</vt:lpstr>
      <vt:lpstr>Conclusion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653</cp:revision>
  <dcterms:created xsi:type="dcterms:W3CDTF">2016-12-21T16:02:28Z</dcterms:created>
  <dcterms:modified xsi:type="dcterms:W3CDTF">2018-01-03T03:18:40Z</dcterms:modified>
</cp:coreProperties>
</file>