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66" r:id="rId3"/>
    <p:sldId id="505" r:id="rId4"/>
    <p:sldId id="565" r:id="rId5"/>
    <p:sldId id="567" r:id="rId6"/>
    <p:sldId id="509" r:id="rId7"/>
    <p:sldId id="569" r:id="rId8"/>
    <p:sldId id="571" r:id="rId9"/>
    <p:sldId id="573" r:id="rId10"/>
    <p:sldId id="572" r:id="rId11"/>
    <p:sldId id="574" r:id="rId12"/>
    <p:sldId id="575" r:id="rId13"/>
    <p:sldId id="577" r:id="rId14"/>
    <p:sldId id="578" r:id="rId15"/>
    <p:sldId id="568" r:id="rId16"/>
    <p:sldId id="579" r:id="rId17"/>
    <p:sldId id="580" r:id="rId18"/>
    <p:sldId id="581" r:id="rId19"/>
    <p:sldId id="582" r:id="rId20"/>
    <p:sldId id="583" r:id="rId21"/>
    <p:sldId id="585" r:id="rId22"/>
    <p:sldId id="586" r:id="rId23"/>
    <p:sldId id="587" r:id="rId24"/>
    <p:sldId id="589" r:id="rId25"/>
    <p:sldId id="590" r:id="rId26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3E"/>
    <a:srgbClr val="006643"/>
    <a:srgbClr val="43B02A"/>
    <a:srgbClr val="267A52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1" autoAdjust="0"/>
    <p:restoredTop sz="94613" autoAdjust="0"/>
  </p:normalViewPr>
  <p:slideViewPr>
    <p:cSldViewPr snapToGrid="0">
      <p:cViewPr varScale="1">
        <p:scale>
          <a:sx n="61" d="100"/>
          <a:sy n="61" d="100"/>
        </p:scale>
        <p:origin x="156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12b – Low Level Programming (Final)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January 5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the cool thing about signals is that they mean you can frequently avoid having to use non-blocking I/O and pooling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Consider Lab7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child process check (non-blocking) whether there’s any data on the pipe, and if not, sleeps for a second before checking </a:t>
            </a:r>
            <a:r>
              <a:rPr lang="en-CA" dirty="0" smtClean="0"/>
              <a:t>again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also had to devise a protocol in which the child is communicating back with the parent, to indicate when its value had dropped below zero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Both processes are </a:t>
            </a:r>
            <a:r>
              <a:rPr lang="en-CA" dirty="0" smtClean="0">
                <a:solidFill>
                  <a:srgbClr val="0070C0"/>
                </a:solidFill>
              </a:rPr>
              <a:t>constantly</a:t>
            </a:r>
            <a:r>
              <a:rPr lang="en-CA" dirty="0" smtClean="0"/>
              <a:t> polling, to see if there is anything of interest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If the child gets hung up due to a logic error, then the parent will likewise going to get hung on the next read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Avoiding 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01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if, instead of constantly reading and hoping there’s something there, that one process </a:t>
            </a:r>
            <a:r>
              <a:rPr lang="en-CA" dirty="0" smtClean="0">
                <a:solidFill>
                  <a:srgbClr val="0070C0"/>
                </a:solidFill>
              </a:rPr>
              <a:t>told</a:t>
            </a:r>
            <a:r>
              <a:rPr lang="en-CA" dirty="0" smtClean="0"/>
              <a:t> the other that there was information?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if we modified Lab7 so that when the parent process writes to the P2C pipe, it also calls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CA" dirty="0" smtClean="0"/>
              <a:t>’ to send a signal to the child that effectively tells the child, “you have data!”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Then in the child’s signal handler, the child could do a read from the pipe, with absolute certainty that there is data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child only does a read when it has been told to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Can be a blocking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Avoiding 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6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Similarly, the child could write its value to the C2P pipe, and then call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CA" dirty="0" smtClean="0"/>
              <a:t>’ to send a signal to the parent telling it “you have data”.</a:t>
            </a:r>
          </a:p>
          <a:p>
            <a:pPr marL="707671" lvl="2" indent="-285750">
              <a:spcBef>
                <a:spcPts val="900"/>
              </a:spcBef>
              <a:buSzTx/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smtClean="0"/>
              <a:t>parent </a:t>
            </a:r>
            <a:r>
              <a:rPr lang="en-CA" dirty="0"/>
              <a:t>only does a read when it has been told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way, if the child gets blocked for some reason (e.g., due to a logic error) the parent doesn’t get stuck forever on a blocking read, waiting for data that’s never going to arrive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parent still able to continue processing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perhaps there are multiple child processes that still need attention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Avoiding Blocking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our examples, we’ve been using polling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if our “idle task” that we do between polls could be potentially long running?  E.g., takings 5 seconds to complete?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if the child needs a very fast response (e.g., milliseconds), and we’re only polling every second?</a:t>
            </a:r>
            <a:endParaRPr lang="en-CA" dirty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Another Benefit of Signals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74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Signals give us the ability to do whatever we want in the background, with the knowledge that we’ll be </a:t>
            </a:r>
            <a:r>
              <a:rPr lang="en-CA" dirty="0" smtClean="0">
                <a:solidFill>
                  <a:srgbClr val="0070C0"/>
                </a:solidFill>
              </a:rPr>
              <a:t>safely interrupted,</a:t>
            </a:r>
            <a:r>
              <a:rPr lang="en-CA" dirty="0" smtClean="0"/>
              <a:t> when needed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 then choose to handle things in the required manner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Maybe we need to immediately respond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Maybe we just add a request on to the end of a queue for later processing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Another Benefit of Signals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01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if our process has no “idle task”?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it exist solely to handle input from our peripheral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read the value from the oxygen sensor, do some calculations based on the temperature, and then write adjust the carburetor mixture setting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And then it has nothing to do until the next input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i="1" dirty="0" smtClean="0"/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Suspending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740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this case, </a:t>
            </a:r>
            <a:r>
              <a:rPr lang="en-CA" dirty="0" smtClean="0"/>
              <a:t>rather than constantly polling and going to sleep for a second (which may be a problem if you need a speedy response), it may be better for the process to suspend itself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Will suspend all operations until woken</a:t>
            </a:r>
            <a:endParaRPr lang="en-CA" i="1" dirty="0"/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Same as doing a “CTRL-Z” on a shell process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If you do ‘ </a:t>
            </a:r>
            <a:r>
              <a:rPr lang="en-CA" dirty="0" err="1"/>
              <a:t>ps’</a:t>
            </a:r>
            <a:r>
              <a:rPr lang="en-CA" dirty="0"/>
              <a:t> you’ll see a suspended process listed with the ‘S’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Suspending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41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how do we wake our process?</a:t>
            </a:r>
          </a:p>
          <a:p>
            <a:pPr marL="999963" lvl="1" indent="-285750"/>
            <a:r>
              <a:rPr lang="en-CA" dirty="0" smtClean="0"/>
              <a:t>Pretty much any signal will do the trick!</a:t>
            </a:r>
            <a:endParaRPr lang="en-CA" dirty="0"/>
          </a:p>
          <a:p>
            <a:pPr marL="1421884" lvl="2" indent="-285750"/>
            <a:r>
              <a:rPr lang="en-CA" dirty="0"/>
              <a:t>E.g., if another process sends SIGALARM to the suspended process, and the suspend process has set up a handler via 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dirty="0"/>
              <a:t>’</a:t>
            </a:r>
          </a:p>
          <a:p>
            <a:pPr marL="1421884" lvl="2" indent="-285750"/>
            <a:r>
              <a:rPr lang="en-CA" dirty="0" smtClean="0"/>
              <a:t>E.g., if another process sends SIGCONT to the suspended process</a:t>
            </a:r>
          </a:p>
          <a:p>
            <a:pPr marL="1824057" lvl="3" indent="-285750"/>
            <a:r>
              <a:rPr lang="en-CA" sz="1800" dirty="0">
                <a:solidFill>
                  <a:schemeClr val="accent5"/>
                </a:solidFill>
              </a:rPr>
              <a:t>SIGCONT/SIGSTOP can’t be blocked or caught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Suspending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74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Frequently, we’ll have to interact with peripherals at distinct times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5"/>
                </a:solidFill>
              </a:rPr>
              <a:t>E.g., check the oxygen sensor every 2 seconds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5"/>
                </a:solidFill>
              </a:rPr>
              <a:t>So we could call ‘sleep(2)’ and then when ‘sleep’ returns, we can do our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Time-Sensitive 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we might have other processing that needs to be done… so there’s a significant delay between calls to ‘sleep()’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5"/>
                </a:solidFill>
              </a:rPr>
              <a:t>E.g., if the processing of the sensor data takes 260 </a:t>
            </a:r>
            <a:r>
              <a:rPr lang="en-CA" dirty="0" err="1" smtClean="0">
                <a:solidFill>
                  <a:schemeClr val="accent5"/>
                </a:solidFill>
              </a:rPr>
              <a:t>ms</a:t>
            </a:r>
            <a:r>
              <a:rPr lang="en-CA" dirty="0" smtClean="0">
                <a:solidFill>
                  <a:schemeClr val="accent5"/>
                </a:solidFill>
              </a:rPr>
              <a:t>, and then we sleep for 2 seconds, we’re actually only processing things every 2.26 seconds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 try to do math to calculate how long our processing took, and then factor that in (e.g., only sleep for 1.74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accent5"/>
                </a:solidFill>
              </a:rPr>
              <a:t>But ‘sleep ‘is not super accurate anyway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And it’s synchronous, so </a:t>
            </a:r>
            <a:r>
              <a:rPr lang="en-CA" dirty="0" smtClean="0">
                <a:solidFill>
                  <a:srgbClr val="0070C0"/>
                </a:solidFill>
              </a:rPr>
              <a:t>nothing can get done </a:t>
            </a:r>
            <a:r>
              <a:rPr lang="en-CA" dirty="0" smtClean="0"/>
              <a:t>while you’re sleeping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we might not be able to afford being suspended all the time</a:t>
            </a:r>
            <a:endParaRPr lang="en-CA" dirty="0" smtClean="0">
              <a:solidFill>
                <a:schemeClr val="accent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Time-Sensitive 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0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outcome of “low-level” programming being “close to the hardware”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Interrupts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Time-sensitive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What is Low-Level Programming?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29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Instead, we can create a timer</a:t>
            </a:r>
            <a:br>
              <a:rPr lang="en-CA" dirty="0" smtClean="0"/>
            </a:b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Establish a handler for SIGALRM signals.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SIGALRM,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handleAlarm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an alarm to go off in a little while. */</a:t>
            </a:r>
            <a:br>
              <a:rPr lang="en-US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itimerval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= { 0 };</a:t>
            </a:r>
            <a:b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v.it_value.tv_usec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(long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(nMicros%1000000);</a:t>
            </a:r>
            <a:b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v.it_value.tv_sec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(long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nMicros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/1000000);</a:t>
            </a:r>
            <a:b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setitimer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ITIMER_REAL, &amp;v, NULL 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pause();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Time-Sensitive Processing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561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what if we have multiple timers we need to keep track of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If it’s just a periodic timer (e.g., every 500 </a:t>
            </a:r>
            <a:r>
              <a:rPr lang="en-CA" dirty="0" err="1" smtClean="0"/>
              <a:t>ms</a:t>
            </a:r>
            <a:r>
              <a:rPr lang="en-CA" dirty="0" smtClean="0"/>
              <a:t>), ‘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setitimer</a:t>
            </a:r>
            <a:r>
              <a:rPr lang="en-CA" dirty="0" smtClean="0"/>
              <a:t>’ support repeating timeouts (i.e., intervals)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if you want to mix and match different intervals (e.g., every 4 seconds for the oxygen sensor, and 10 seconds for the temperature sensor)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Unlike Java where you can create many ‘Timer’ objects, C only has one timer that you can schedule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Delta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942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have to build a </a:t>
            </a:r>
            <a:r>
              <a:rPr lang="en-CA" dirty="0" smtClean="0">
                <a:solidFill>
                  <a:srgbClr val="0070C0"/>
                </a:solidFill>
              </a:rPr>
              <a:t>queue</a:t>
            </a:r>
            <a:r>
              <a:rPr lang="en-CA" dirty="0" smtClean="0"/>
              <a:t> of timeouts, where each element in the queue is the amount of time to the next 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if you have to schedule an oxygen sensor test every 4 seconds and a temperature sensor check, we have the following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Delta Lists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0994"/>
              </p:ext>
            </p:extLst>
          </p:nvPr>
        </p:nvGraphicFramePr>
        <p:xfrm>
          <a:off x="1167009" y="306296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393947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8103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Task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8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Temperature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12.00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0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16.00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Temperature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9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94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schedule can be equally represented as a series of </a:t>
            </a:r>
            <a:r>
              <a:rPr lang="en-CA" dirty="0" smtClean="0">
                <a:solidFill>
                  <a:srgbClr val="0070C0"/>
                </a:solidFill>
              </a:rPr>
              <a:t>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 I need to schedule my timer for 4.0 seconds.  Then, when the timer goes off, I need to reschedule for 4.0 more seconds.  </a:t>
            </a:r>
            <a:r>
              <a:rPr lang="en-CA" dirty="0"/>
              <a:t>Then, when the timer goes off again, I need to reschedule for 2.0 </a:t>
            </a:r>
            <a:r>
              <a:rPr lang="en-CA" dirty="0" smtClean="0"/>
              <a:t>seconds,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Delta Lists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32577"/>
              </p:ext>
            </p:extLst>
          </p:nvPr>
        </p:nvGraphicFramePr>
        <p:xfrm>
          <a:off x="1567842" y="194814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9394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031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492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Task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Delta (seconds)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8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Temperature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12.00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0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16.00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Temperature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9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23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And, if one task requires the injection of another task (e.g., the Temperature task results in a ‘speed’ measurement in 3.25 seconds), then the new timer task can be injected into the queue at the right spot, and modifying the following timer</a:t>
            </a: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Delta Lists – Inserting 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69580"/>
              </p:ext>
            </p:extLst>
          </p:nvPr>
        </p:nvGraphicFramePr>
        <p:xfrm>
          <a:off x="1116905" y="2743548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93947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031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492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Task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Delta (seconds)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8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4.00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Oxygen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4.00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4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8.00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Oxygen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4.00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8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10.00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C00000"/>
                          </a:solidFill>
                        </a:rPr>
                        <a:t>Temperature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2.00</a:t>
                      </a:r>
                      <a:endParaRPr lang="en-CA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6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12.00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0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13.25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Speed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1.25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16.00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70C0"/>
                          </a:solidFill>
                        </a:rPr>
                        <a:t>2.75</a:t>
                      </a:r>
                      <a:endParaRPr lang="en-CA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5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Oxygen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Temperature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0.00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49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2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910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I’d use a linked list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Need to record the interval to the next timeout (i.e., the “delta’)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Need to record who the timeout is for (e.g., oxygen sensor check?  Temperature sensor check?)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Delta Lists – How to Implement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20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Normally, our program starts at ‘main’ and continues in a step-wise fashion through all our logic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next instruction to be executed may be logically inferred from any point in the program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Execution is not suddenly going to jump somewhere else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… unless we configure it to do so!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Procedural Execution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46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previously saw the functions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sends a signal to another process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CA" dirty="0" smtClean="0"/>
              <a:t>’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registers a handler that will be called when our process receives a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59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Recall: a “signal” </a:t>
            </a:r>
            <a:r>
              <a:rPr lang="en-CA" dirty="0" smtClean="0">
                <a:solidFill>
                  <a:srgbClr val="0070C0"/>
                </a:solidFill>
              </a:rPr>
              <a:t>is just an integer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It’s up to each application to decide how each integer is to be interpreted (and thus, handled)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However, there are values that conventionally have certain interpretations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SIGTERM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SIGSUSPEND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SIGRESUME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Signals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409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When you set up a signal handler, you’re telling the system about a function that it should call </a:t>
            </a:r>
            <a:r>
              <a:rPr lang="en-CA" dirty="0" smtClean="0">
                <a:solidFill>
                  <a:srgbClr val="0070C0"/>
                </a:solidFill>
              </a:rPr>
              <a:t>immediately</a:t>
            </a:r>
            <a:r>
              <a:rPr lang="en-CA" dirty="0" smtClean="0"/>
              <a:t> upon receipt of the signal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i="1" dirty="0" smtClean="0">
                <a:solidFill>
                  <a:srgbClr val="0070C0"/>
                </a:solidFill>
              </a:rPr>
              <a:t>Regardless of what the program is currently doing!</a:t>
            </a:r>
          </a:p>
          <a:p>
            <a:pPr lvl="1" indent="0">
              <a:buNone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Normal program execution will continue when the handler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Interrupted Execution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29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let’s say we had a student registration system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initializeCourses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initializeStudents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assignStudentsToCourses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printCourseLists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I.e., execution </a:t>
            </a:r>
            <a:r>
              <a:rPr lang="en-CA" dirty="0"/>
              <a:t>proceeds </a:t>
            </a:r>
            <a:r>
              <a:rPr lang="en-CA" dirty="0" smtClean="0"/>
              <a:t>line to line </a:t>
            </a:r>
            <a:r>
              <a:rPr lang="en-CA" dirty="0"/>
              <a:t>in our </a:t>
            </a:r>
            <a:r>
              <a:rPr lang="en-CA" dirty="0" smtClean="0"/>
              <a:t>main(), </a:t>
            </a:r>
            <a:r>
              <a:rPr lang="en-CA" dirty="0"/>
              <a:t>and </a:t>
            </a:r>
            <a:r>
              <a:rPr lang="en-CA" dirty="0" smtClean="0"/>
              <a:t>also line to line in </a:t>
            </a:r>
            <a:r>
              <a:rPr lang="en-CA" dirty="0"/>
              <a:t>each function that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Interrupted Execution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91740" y="2034540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91740" y="2823210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1740" y="3646170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3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let’s say we register a signal handler, and then get a signal during our normal execution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 </a:t>
            </a: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addNewStudent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SIGUSR1 );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initializeCourses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initializeStudents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assignStudentsToCourses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b="1" dirty="0" err="1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printCourseLists</a:t>
            </a:r>
            <a:r>
              <a:rPr lang="en-CA" sz="16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sz="1600" b="1" dirty="0">
              <a:solidFill>
                <a:srgbClr val="00673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Interrupted Execution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03170" y="2314575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03170" y="3177540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03170" y="5166360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3528" y="3851910"/>
            <a:ext cx="3657599" cy="738664"/>
          </a:xfrm>
          <a:prstGeom prst="rect">
            <a:avLst/>
          </a:prstGeom>
          <a:noFill/>
          <a:ln w="3175">
            <a:solidFill>
              <a:srgbClr val="00673E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addNewStudent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 ) {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400" b="1" dirty="0" smtClean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the list */</a:t>
            </a:r>
            <a:b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Freeform 13"/>
          <p:cNvSpPr/>
          <p:nvPr/>
        </p:nvSpPr>
        <p:spPr>
          <a:xfrm>
            <a:off x="2503170" y="3886200"/>
            <a:ext cx="2777490" cy="125730"/>
          </a:xfrm>
          <a:custGeom>
            <a:avLst/>
            <a:gdLst>
              <a:gd name="connsiteX0" fmla="*/ 3167599 w 3167599"/>
              <a:gd name="connsiteY0" fmla="*/ 125730 h 125730"/>
              <a:gd name="connsiteX1" fmla="*/ 515839 w 3167599"/>
              <a:gd name="connsiteY1" fmla="*/ 125730 h 125730"/>
              <a:gd name="connsiteX2" fmla="*/ 1489 w 3167599"/>
              <a:gd name="connsiteY2" fmla="*/ 0 h 12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7599" h="125730">
                <a:moveTo>
                  <a:pt x="3167599" y="125730"/>
                </a:moveTo>
                <a:lnTo>
                  <a:pt x="515839" y="125730"/>
                </a:lnTo>
                <a:cubicBezTo>
                  <a:pt x="-11846" y="104775"/>
                  <a:pt x="-5179" y="52387"/>
                  <a:pt x="1489" y="0"/>
                </a:cubicBezTo>
              </a:path>
            </a:pathLst>
          </a:custGeom>
          <a:noFill/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91740" y="4434840"/>
            <a:ext cx="2766060" cy="354330"/>
          </a:xfrm>
          <a:custGeom>
            <a:avLst/>
            <a:gdLst>
              <a:gd name="connsiteX0" fmla="*/ 3074670 w 3074670"/>
              <a:gd name="connsiteY0" fmla="*/ 0 h 240030"/>
              <a:gd name="connsiteX1" fmla="*/ 514350 w 3074670"/>
              <a:gd name="connsiteY1" fmla="*/ 22860 h 240030"/>
              <a:gd name="connsiteX2" fmla="*/ 0 w 3074670"/>
              <a:gd name="connsiteY2" fmla="*/ 240030 h 24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4670" h="240030">
                <a:moveTo>
                  <a:pt x="3074670" y="0"/>
                </a:moveTo>
                <a:lnTo>
                  <a:pt x="514350" y="22860"/>
                </a:lnTo>
                <a:cubicBezTo>
                  <a:pt x="1905" y="62865"/>
                  <a:pt x="952" y="151447"/>
                  <a:pt x="0" y="240030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xplosion 1 16"/>
          <p:cNvSpPr/>
          <p:nvPr/>
        </p:nvSpPr>
        <p:spPr>
          <a:xfrm>
            <a:off x="240030" y="3851910"/>
            <a:ext cx="1908810" cy="1120140"/>
          </a:xfrm>
          <a:prstGeom prst="irregularSeal1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8646" y="426071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Got SIGUSR1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365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697974" cy="45410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could get a signal at any time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we have to design our code to do the right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what if we gotten the SIGUSR1 signal in the middle of </a:t>
            </a:r>
            <a:r>
              <a:rPr lang="en-CA" sz="1600" b="1" dirty="0" err="1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printCourseLists</a:t>
            </a:r>
            <a:r>
              <a:rPr lang="en-CA" sz="1600" b="1" dirty="0">
                <a:solidFill>
                  <a:srgbClr val="0067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Should we reprint the list</a:t>
            </a:r>
            <a:r>
              <a:rPr lang="en-CA" dirty="0" smtClean="0"/>
              <a:t>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dirty="0" smtClean="0"/>
              <a:t>correct answer </a:t>
            </a:r>
            <a:r>
              <a:rPr lang="en-CA" dirty="0" smtClean="0"/>
              <a:t>depends on your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562270" cy="638719"/>
          </a:xfrm>
        </p:spPr>
        <p:txBody>
          <a:bodyPr/>
          <a:lstStyle/>
          <a:p>
            <a:r>
              <a:rPr lang="en-CA" dirty="0" smtClean="0"/>
              <a:t>Unpredictable Arrival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8588</TotalTime>
  <Words>1530</Words>
  <Application>Microsoft Office PowerPoint</Application>
  <PresentationFormat>On-screen Show (4:3)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Office Theme</vt:lpstr>
      <vt:lpstr>CST8234 – C Programming</vt:lpstr>
      <vt:lpstr>What is Low-Level Programming?</vt:lpstr>
      <vt:lpstr>Procedural Execution</vt:lpstr>
      <vt:lpstr>Signals</vt:lpstr>
      <vt:lpstr>Signals</vt:lpstr>
      <vt:lpstr>Interrupted Execution</vt:lpstr>
      <vt:lpstr>Interrupted Execution</vt:lpstr>
      <vt:lpstr>Interrupted Execution</vt:lpstr>
      <vt:lpstr>Unpredictable Arrival</vt:lpstr>
      <vt:lpstr>Avoiding Blocking</vt:lpstr>
      <vt:lpstr>Avoiding Blocking</vt:lpstr>
      <vt:lpstr>Avoiding Blocking</vt:lpstr>
      <vt:lpstr>Another Benefit of Signals</vt:lpstr>
      <vt:lpstr>Another Benefit of Signals</vt:lpstr>
      <vt:lpstr>Suspending</vt:lpstr>
      <vt:lpstr>Suspending</vt:lpstr>
      <vt:lpstr>Suspending</vt:lpstr>
      <vt:lpstr>Time-Sensitive Processing</vt:lpstr>
      <vt:lpstr>Time-Sensitive Processing</vt:lpstr>
      <vt:lpstr>Time-Sensitive Processing</vt:lpstr>
      <vt:lpstr>Delta Lists</vt:lpstr>
      <vt:lpstr>Delta Lists</vt:lpstr>
      <vt:lpstr>Delta Lists</vt:lpstr>
      <vt:lpstr>Delta Lists – Inserting </vt:lpstr>
      <vt:lpstr>Delta Lists – How to Implement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Dave Caughey</cp:lastModifiedBy>
  <cp:revision>672</cp:revision>
  <dcterms:created xsi:type="dcterms:W3CDTF">2016-12-21T16:02:28Z</dcterms:created>
  <dcterms:modified xsi:type="dcterms:W3CDTF">2018-01-05T20:53:43Z</dcterms:modified>
</cp:coreProperties>
</file>