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8" r:id="rId3"/>
    <p:sldId id="345" r:id="rId4"/>
    <p:sldId id="333" r:id="rId5"/>
    <p:sldId id="352" r:id="rId6"/>
    <p:sldId id="353" r:id="rId7"/>
    <p:sldId id="334" r:id="rId8"/>
    <p:sldId id="335" r:id="rId9"/>
    <p:sldId id="337" r:id="rId10"/>
    <p:sldId id="338" r:id="rId11"/>
    <p:sldId id="339" r:id="rId12"/>
    <p:sldId id="340" r:id="rId13"/>
    <p:sldId id="342" r:id="rId14"/>
    <p:sldId id="341" r:id="rId15"/>
    <p:sldId id="344" r:id="rId16"/>
    <p:sldId id="343" r:id="rId17"/>
    <p:sldId id="346" r:id="rId18"/>
    <p:sldId id="347" r:id="rId19"/>
    <p:sldId id="349" r:id="rId20"/>
    <p:sldId id="351" r:id="rId21"/>
    <p:sldId id="348" r:id="rId22"/>
    <p:sldId id="350" r:id="rId23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2A"/>
    <a:srgbClr val="267A52"/>
    <a:srgbClr val="00673E"/>
    <a:srgbClr val="006643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 snapToObjects="1">
      <p:cViewPr>
        <p:scale>
          <a:sx n="95" d="100"/>
          <a:sy n="95" d="100"/>
        </p:scale>
        <p:origin x="-2184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orozcom@algonquincollege.com" TargetMode="External"/><Relationship Id="rId2" Type="http://schemas.openxmlformats.org/officeDocument/2006/relationships/hyperlink" Target="mailto:caughed@algonquincollege.com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1a -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September 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Challenges in this Course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addition to the large amount of work and new topics you’ll see here, this term you’re also being introduced to a number of new languages / concepts in other courses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may be one of your hardest terms!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work in this course will get increasing hard throughout the term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thing will happen in other courses!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 students get lax, and fall behind at the beginning of the term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becomes almost impossible to stay afloat when you’re both trying to adjust to an increasingly difficult work-load AND catch up from the stuff you neglected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Challenges in this Course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Unfortunately, some people do fail this course, primarily because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reject the demands we put on your to push yourselves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that’s what you’re here to learn!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don’t manage their time, and let themselves fall behind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… and can’t recover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Academic Integrity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Grades of zero on labs and assignments are hard to overcome!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Academic Integrity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14266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of you will be tempted to copy, because…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than learning the material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than doing </a:t>
            </a:r>
            <a:r>
              <a:rPr lang="en-US" dirty="0"/>
              <a:t>the </a:t>
            </a:r>
            <a:r>
              <a:rPr lang="en-US" dirty="0" smtClean="0"/>
              <a:t>work yourself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preference for “gaming’ the system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smarter perspective is to think long term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not actually easier… because you’ll be screwed in the final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if you pass, you’ll have a harder time in subsequent courses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if you do graduate, you’ll have a harder time getting a job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if you do get a job, your pay raises will be smaller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not actually faster … if you don’t want to get caught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“Gaming” the system is not a good ethic in the work force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871734" cy="1001980"/>
          </a:xfrm>
        </p:spPr>
        <p:txBody>
          <a:bodyPr/>
          <a:lstStyle/>
          <a:p>
            <a:r>
              <a:rPr lang="en-US" dirty="0" smtClean="0"/>
              <a:t>Academic Integrity Consequences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u="sng" dirty="0" smtClean="0"/>
              <a:t>and the person you copied from </a:t>
            </a:r>
            <a:r>
              <a:rPr lang="en-US" dirty="0" smtClean="0"/>
              <a:t>will both get zero on the lab/test/assignment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You’ll be reported to the chair as per college policy AA20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Permanent record, and possibly have to take a 45-hour course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There’s a very high correlation between cheating, and failing a course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then you have to repeat the course, anyway!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then you have to pay for another term of school!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 will not be persuaded by pleas about how much your student debt increase if you have to taken an extra term will, or how much this will impact your family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Course Pass Requirements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Theory and Practical work are both worth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pass BOTH the theory and practical work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Theory = Quizzes + midterm + final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Practical = Labs + Assignments + SBA (Skill based assessment)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do the SBA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you can’t say “I’m getting 90% on my practical, so I can afford to skip the final SBA”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complete all the labs and assignments, even if you’ll get zero on them (e.g., because they are late)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not handing in a lab is an automatic course failure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Course Pass Requirements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yourself in my office upset because </a:t>
            </a:r>
            <a:r>
              <a:rPr lang="en-US" dirty="0" smtClean="0"/>
              <a:t>you’ve </a:t>
            </a:r>
            <a:r>
              <a:rPr lang="en-US" dirty="0"/>
              <a:t>failed this course.  And imagine I offered to let you pass, provided we reversed time and you promised to work </a:t>
            </a:r>
            <a:r>
              <a:rPr lang="en-US" dirty="0" smtClean="0"/>
              <a:t>harder (or </a:t>
            </a:r>
            <a:r>
              <a:rPr lang="en-US" dirty="0"/>
              <a:t>not </a:t>
            </a:r>
            <a:r>
              <a:rPr lang="en-US" dirty="0" smtClean="0"/>
              <a:t>cheat)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Would you take that deal?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Well, that </a:t>
            </a:r>
            <a:r>
              <a:rPr lang="en-US" dirty="0"/>
              <a:t>just happened.   This is </a:t>
            </a:r>
            <a:r>
              <a:rPr lang="en-US" dirty="0" smtClean="0"/>
              <a:t>now your </a:t>
            </a:r>
            <a:r>
              <a:rPr lang="en-US" dirty="0"/>
              <a:t>one </a:t>
            </a:r>
            <a:r>
              <a:rPr lang="en-US" dirty="0" smtClean="0"/>
              <a:t>chance to work harder.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Details on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Labs are done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Labs are assessed/</a:t>
            </a:r>
            <a:r>
              <a:rPr lang="en-US" dirty="0" err="1" smtClean="0"/>
              <a:t>demo’d</a:t>
            </a:r>
            <a:r>
              <a:rPr lang="en-US" dirty="0" smtClean="0"/>
              <a:t> during the lab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Attendance is not mandatory, but is </a:t>
            </a:r>
            <a:r>
              <a:rPr lang="en-US" u="sng" dirty="0" smtClean="0"/>
              <a:t>strongly</a:t>
            </a:r>
            <a:r>
              <a:rPr lang="en-US" dirty="0" smtClean="0"/>
              <a:t> recommended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are you going to demo it, otherwise?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only attend your assigned lab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 labs are marked as zero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Or labs that don’t compile, or aren’t packaged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hand in all labs (even if you’ll get zero)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Labs must be handed in via BB (not email)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Labs must be packaged up in a particular way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There’s 130 of you… it has to be </a:t>
            </a:r>
            <a:r>
              <a:rPr lang="en-US" dirty="0" err="1" smtClean="0"/>
              <a:t>markable</a:t>
            </a:r>
            <a:r>
              <a:rPr lang="en-US" dirty="0" smtClean="0"/>
              <a:t> in a methodical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Details on Blackboard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Labs are done independently, or in pairs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in pairs, you have to change your pairings with each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Assignments are bigger projects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working on them a.s.a.p.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Quizzes/Midterm/Final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done in class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Quizzes are typically short, and done on-line (bring your computer)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Midterm and final are both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Accommodation Letters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Must be brought to me, soon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Leaving it to after the midterm is too late!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Dave Caughey (pronounced “CAW-</a:t>
            </a:r>
            <a:r>
              <a:rPr lang="en-US" dirty="0" err="1" smtClean="0"/>
              <a:t>hee</a:t>
            </a:r>
            <a:r>
              <a:rPr lang="en-US" dirty="0" smtClean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Electrical Engineer (B.A.Sc. U Waterloo, Ph.D. U Victoria)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Worked as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Developer/manager at Cognos/IBM (data mining business reporting)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CTO at GoodContacts (peer-to-peer social networking)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Chief Architect at MKC (SIP-based audio conferencing)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VP Innovation at NewHeights (Mobile/SIP convergence)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Currently, self-employed (web-based administration tool)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fundamentally, I view myself as a developer.  It’s been my craft for over 35 years, and I enjoy it.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Contacting your Instructors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Via email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caughed@algonquincollege.com</a:t>
            </a:r>
            <a:r>
              <a:rPr lang="en-US" dirty="0" smtClean="0"/>
              <a:t> (me)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orozcom@algonquincollege.com</a:t>
            </a:r>
            <a:r>
              <a:rPr lang="en-US" dirty="0" smtClean="0"/>
              <a:t> (Mauricio Orozco-Trujillo)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Unfortunately, we don’t have offices, so we can’t maintain office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if you need a face-to-face, send us an email, and we’ll try to set up a mutually-convenient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Basic Weekly Format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 lecture on Wednesday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details / advanced topics on Friday afternoon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Labs and Assignments will typically be due Tuesday midnight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before next unit is started on Wednesday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8834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First lab is to be under taken this week (pretty simple)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Walks you through the steps of trying some of the tools, and submitting your lab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trying to avoid panic for the next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Friday’s lecture, we’ll start get into the meat and potatoes of the C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Why ‘C’ 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6788551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1969 – 1973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Possibly before your </a:t>
            </a:r>
            <a:r>
              <a:rPr lang="en-US" i="1" dirty="0" smtClean="0"/>
              <a:t>parents</a:t>
            </a:r>
            <a:r>
              <a:rPr lang="en-US" dirty="0" smtClean="0"/>
              <a:t> were born!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We’re talking ancient technology, right?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29" y="2742252"/>
            <a:ext cx="4037308" cy="30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Why ‘C’ 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5174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marvel of “small”, “fast”, “simple” and “good-enough”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good is “good enough”?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Operating Systems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 kernel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Unix kernel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 kernel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 (e.g., Android, iOS)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MySQL, SQLServer, Oracle (C, with some C++)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Embedded Systems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Estimated about 90% of software running today is written in C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want a job in software?  Your odds are enhanced by knowing C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Why ‘C’ 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5174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marvel of “small”, “fast”, “simple” and “good-enough”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good is “good enough”?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Operating Systems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Windows kernel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Unix kernel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 kernel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 (e.g., Android, iOS)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MySQL, SQLServer, Oracle (C, with some C++)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Embedded Systems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072324" cy="48232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Estimated about 90% of software running today is written in C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You want a job in software?  Your odds are enhanced by knowing </a:t>
            </a:r>
            <a:r>
              <a:rPr lang="en-US" dirty="0" smtClean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Rank of programming languages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0988" lvl="1" indent="0">
              <a:buNone/>
            </a:pPr>
            <a:endParaRPr lang="en-US" sz="1400" dirty="0" smtClean="0"/>
          </a:p>
          <a:p>
            <a:pPr marL="280988" lvl="1" indent="0">
              <a:buNone/>
            </a:pPr>
            <a:r>
              <a:rPr lang="en-US" sz="1400" dirty="0" smtClean="0"/>
              <a:t>Source: TIOBE Programming Community Index – http://www.tiobe.com</a:t>
            </a:r>
            <a:endParaRPr 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85471"/>
              </p:ext>
            </p:extLst>
          </p:nvPr>
        </p:nvGraphicFramePr>
        <p:xfrm>
          <a:off x="733521" y="2301198"/>
          <a:ext cx="7546320" cy="330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145"/>
                <a:gridCol w="763674"/>
                <a:gridCol w="683288"/>
                <a:gridCol w="713433"/>
                <a:gridCol w="703385"/>
                <a:gridCol w="693336"/>
                <a:gridCol w="723482"/>
                <a:gridCol w="743577"/>
              </a:tblGrid>
              <a:tr h="411856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1985</a:t>
                      </a:r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3561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Why ‘C’ 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Why ‘C’ 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characteristics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Compact translation from high-level language to machine code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Portable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recompiled on pretty much any system, and it’ll run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Standards-based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ANSI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Predictable behaviour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No garbage collection that kicks in when you least want it to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 syntax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Low-level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Beautiful for doing hardware interfaces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Why ‘C’ 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become a better developer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 forces you to understand data structures and arrays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 </a:t>
            </a:r>
            <a:r>
              <a:rPr lang="en-US" dirty="0"/>
              <a:t>forces you to pay attention to memory </a:t>
            </a:r>
            <a:r>
              <a:rPr lang="en-US" dirty="0" smtClean="0"/>
              <a:t>usage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 forces you to better appreciate scoping and encapsulation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 forces you to be a smarter debugger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when you go back to Java or Python (or whatever), you’ll find you approach those languages differently, and are more rigorous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5411163" cy="1001980"/>
          </a:xfrm>
        </p:spPr>
        <p:txBody>
          <a:bodyPr/>
          <a:lstStyle/>
          <a:p>
            <a:r>
              <a:rPr lang="en-US" dirty="0" smtClean="0"/>
              <a:t>But Why use Command Line?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7961792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comfy world of an IDE is great!   But on the other hand… 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may get a really cool job at a company developing embedded systems for a health apparatus on small target processors that don’t support an IDE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may be tasked with building and packaging kernel extensions that have to be deployed automatically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 developer, you </a:t>
            </a:r>
            <a:r>
              <a:rPr lang="en-US" u="sng" dirty="0" smtClean="0"/>
              <a:t>need</a:t>
            </a:r>
            <a:r>
              <a:rPr lang="en-US" dirty="0" smtClean="0"/>
              <a:t> to be able to function (develop, debug, test, package) in a bare-bones environment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actually a skill that has to be learned, and practiced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So, yes, we </a:t>
            </a:r>
            <a:r>
              <a:rPr lang="en-US" i="1" dirty="0" smtClean="0"/>
              <a:t>could</a:t>
            </a:r>
            <a:r>
              <a:rPr lang="en-US" dirty="0" smtClean="0"/>
              <a:t> teach this course using IDE’s, but we’re not going to!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1515</Words>
  <Application>Microsoft Office PowerPoint</Application>
  <PresentationFormat>On-screen Show (4:3)</PresentationFormat>
  <Paragraphs>252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CST8234 – C Programming</vt:lpstr>
      <vt:lpstr>Who am I?</vt:lpstr>
      <vt:lpstr>Why ‘C’ ?</vt:lpstr>
      <vt:lpstr>Why ‘C’ ?</vt:lpstr>
      <vt:lpstr>Why ‘C’ ?</vt:lpstr>
      <vt:lpstr>Why ‘C’ ?</vt:lpstr>
      <vt:lpstr>Why ‘C’ ?</vt:lpstr>
      <vt:lpstr>Why ‘C’ ?</vt:lpstr>
      <vt:lpstr>But Why use Command Line?</vt:lpstr>
      <vt:lpstr>Challenges in this Course</vt:lpstr>
      <vt:lpstr>Challenges in this Course</vt:lpstr>
      <vt:lpstr>Academic Integrity</vt:lpstr>
      <vt:lpstr>Academic Integrity Consequences</vt:lpstr>
      <vt:lpstr>Course Pass Requirements</vt:lpstr>
      <vt:lpstr>Course Pass Requirements</vt:lpstr>
      <vt:lpstr>Labs</vt:lpstr>
      <vt:lpstr>Assignments</vt:lpstr>
      <vt:lpstr>Quizzes/Midterm/Final</vt:lpstr>
      <vt:lpstr>Accommodation Letters</vt:lpstr>
      <vt:lpstr>Contacting your Instructors</vt:lpstr>
      <vt:lpstr>Basic Weekly Format</vt:lpstr>
      <vt:lpstr>This Week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211</cp:revision>
  <dcterms:created xsi:type="dcterms:W3CDTF">2016-12-21T16:02:28Z</dcterms:created>
  <dcterms:modified xsi:type="dcterms:W3CDTF">2017-09-08T15:25:05Z</dcterms:modified>
</cp:coreProperties>
</file>