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8" r:id="rId3"/>
    <p:sldId id="345" r:id="rId4"/>
    <p:sldId id="352" r:id="rId5"/>
    <p:sldId id="353" r:id="rId6"/>
    <p:sldId id="354" r:id="rId7"/>
    <p:sldId id="355" r:id="rId8"/>
    <p:sldId id="356" r:id="rId9"/>
    <p:sldId id="358" r:id="rId10"/>
    <p:sldId id="363" r:id="rId11"/>
    <p:sldId id="357" r:id="rId12"/>
    <p:sldId id="359" r:id="rId13"/>
    <p:sldId id="360" r:id="rId14"/>
    <p:sldId id="362" r:id="rId15"/>
    <p:sldId id="361" r:id="rId16"/>
    <p:sldId id="364" r:id="rId17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2A"/>
    <a:srgbClr val="267A52"/>
    <a:srgbClr val="00673E"/>
    <a:srgbClr val="006643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1" autoAdjust="0"/>
    <p:restoredTop sz="94613" autoAdjust="0"/>
  </p:normalViewPr>
  <p:slideViewPr>
    <p:cSldViewPr snapToGrid="0" snapToObjects="1">
      <p:cViewPr>
        <p:scale>
          <a:sx n="95" d="100"/>
          <a:sy n="95" d="100"/>
        </p:scale>
        <p:origin x="-218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2017-09-08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1b – Concepts and Tools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September 6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68775" y="1190451"/>
            <a:ext cx="8363726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Why this approach sucks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to do it over and over and over again (slow!)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will frequently introduce compile errors in your </a:t>
            </a:r>
            <a:r>
              <a:rPr lang="en-US" dirty="0" err="1" smtClean="0"/>
              <a:t>printf’s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create red-herring clues based on incorrect display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You can obfuscate your results (unintended consequences)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“student id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%d”,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getCurrentStudent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You have to clean up your code after debugging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 then re-introduce errors into the code you just fixed!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embarrassing left-over messages that your users see!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7928948" cy="616696"/>
          </a:xfrm>
        </p:spPr>
        <p:txBody>
          <a:bodyPr/>
          <a:lstStyle/>
          <a:p>
            <a:r>
              <a:rPr lang="en-US" dirty="0" smtClean="0"/>
              <a:t>Tools You’ll </a:t>
            </a:r>
            <a:r>
              <a:rPr lang="en-US" dirty="0" smtClean="0">
                <a:solidFill>
                  <a:srgbClr val="C00000"/>
                </a:solidFill>
              </a:rPr>
              <a:t>(not) </a:t>
            </a:r>
            <a:r>
              <a:rPr lang="en-US" dirty="0" smtClean="0"/>
              <a:t>Need – “Debugging by </a:t>
            </a:r>
            <a:r>
              <a:rPr lang="en-US" dirty="0" err="1" smtClean="0"/>
              <a:t>printf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5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68775" y="1190451"/>
            <a:ext cx="778092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you’ll figure out why your program isn’t working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valuable tool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… but least used tool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Lets you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observe execution (run or single step)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pause (break points and watch points) 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values of variables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context (call stack, source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gdb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Hint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LEARN. THE. DEBUGGER! </a:t>
            </a:r>
            <a:r>
              <a:rPr lang="en-US" dirty="0" smtClean="0">
                <a:solidFill>
                  <a:schemeClr val="tx1"/>
                </a:solidFill>
              </a:rPr>
              <a:t>(maximize your effectiveness)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5398417" cy="616696"/>
          </a:xfrm>
        </p:spPr>
        <p:txBody>
          <a:bodyPr/>
          <a:lstStyle/>
          <a:p>
            <a:r>
              <a:rPr lang="en-US" dirty="0" smtClean="0"/>
              <a:t>Tools You’ll Need – 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0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68774" y="1190451"/>
            <a:ext cx="8092421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Common debugger for many languages (including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must to compile for it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-­o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hello 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-­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-­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pedantic 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-­Wall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Otherwise, you won’t have references back to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load a program in </a:t>
            </a:r>
            <a:r>
              <a:rPr lang="en-US" dirty="0" err="1" smtClean="0"/>
              <a:t>gdb</a:t>
            </a:r>
            <a:endParaRPr lang="en-US" dirty="0" smtClean="0"/>
          </a:p>
          <a:p>
            <a:pPr marL="999963" lvl="1" indent="-285750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marL="999963" lvl="1" indent="-285750"/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</a:t>
            </a:r>
            <a:r>
              <a:rPr lang="en-US" sz="1600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 you can type commands here</a:t>
            </a:r>
            <a:endParaRPr lang="en-US" sz="1600" i="1" dirty="0" smtClean="0">
              <a:solidFill>
                <a:srgbClr val="0070C0"/>
              </a:solidFill>
              <a:latin typeface="+mj-lt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it’s running, you’ll have </a:t>
            </a:r>
            <a:r>
              <a:rPr lang="en-US" dirty="0" smtClean="0"/>
              <a:t>interactive shell prompt where you type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Hint: try typing “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dirty="0" smtClean="0"/>
              <a:t>” at the shell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Hint: </a:t>
            </a:r>
            <a:r>
              <a:rPr lang="en-US" dirty="0" err="1" smtClean="0"/>
              <a:t>gdb</a:t>
            </a:r>
            <a:r>
              <a:rPr lang="en-US" dirty="0" smtClean="0"/>
              <a:t> supports short cuts for common commands (e.g., list = l, run = 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5398417" cy="616696"/>
          </a:xfrm>
        </p:spPr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-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8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68774" y="1190451"/>
            <a:ext cx="8403921" cy="4305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run your program in the debugger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b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program: 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/17F_CST8234/hello</a:t>
            </a:r>
            <a:b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&amp; Welcome to 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CST8234!     </a:t>
            </a:r>
            <a:r>
              <a:rPr lang="en-US" sz="1600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 our </a:t>
            </a:r>
            <a:r>
              <a:rPr lang="en-US" sz="1600" i="1" dirty="0" err="1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printf</a:t>
            </a:r>
            <a:r>
              <a:rPr lang="en-US" sz="1600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output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[Inferior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 (process 11275) exited normally] </a:t>
            </a:r>
            <a:r>
              <a:rPr lang="en-US" sz="1600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 normal is good!</a:t>
            </a:r>
            <a:endParaRPr lang="en-US" sz="1600" i="1" dirty="0" smtClean="0">
              <a:solidFill>
                <a:srgbClr val="0070C0"/>
              </a:solidFill>
              <a:latin typeface="+mj-lt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there is an error, </a:t>
            </a:r>
            <a:r>
              <a:rPr lang="en-US" dirty="0" err="1" smtClean="0"/>
              <a:t>gdb</a:t>
            </a:r>
            <a:r>
              <a:rPr lang="en-US" dirty="0" smtClean="0"/>
              <a:t> will identify what happened and where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program: CST8234/Labs/00_Lab/divide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5 =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		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our </a:t>
            </a:r>
            <a:r>
              <a:rPr lang="en-US" sz="1600" i="1" dirty="0" err="1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printf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output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 signal SIGFPE, Arithmetic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exception.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0x00000000004005bb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divide (a=10, b=0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division.c:47			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the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official description of the error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 / b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		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the source code line it happened on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5398417" cy="616696"/>
          </a:xfrm>
        </p:spPr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– Basics (running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1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68774" y="1190451"/>
            <a:ext cx="8403921" cy="4305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see the context (surrounding lines) of the error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b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divide(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)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b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 /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b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see where were called from (call stack)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0x0000000000400579 in main () at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division.c:34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divide( x, y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see </a:t>
            </a:r>
            <a:r>
              <a:rPr lang="en-US" dirty="0" smtClean="0"/>
              <a:t>variable values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x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 = 10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print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 = 20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7104983" cy="616696"/>
          </a:xfrm>
        </p:spPr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– Basics (context and values)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68774" y="1190451"/>
            <a:ext cx="8675226" cy="4305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Breakpoints let you pause the execution and a particular place, allowing you to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single-step through a chunk of problematic code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confirm value of variables at that point (e.g., function’s parameters)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break 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numbers.c:5   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specify file and line number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Breakpoint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 at 0x40052c: file 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numbers.c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line 5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program: 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17F_CST8234/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Breakpoint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1, main () at 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numbers.c:34 </a:t>
            </a:r>
            <a:r>
              <a:rPr lang="en-US" sz="1600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can have multiple breakpoints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Source file is more recent than 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executable.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 ( 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MIN; 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&lt;= MAX; 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++ ) 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single-step to next line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 ( 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i%3 == 0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) 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 "%d 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­­I'm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multiple of 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3\n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5398417" cy="616696"/>
          </a:xfrm>
        </p:spPr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– Basics (breakpoints)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68774" y="1190451"/>
            <a:ext cx="8675226" cy="4305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set </a:t>
            </a:r>
            <a:r>
              <a:rPr lang="en-US" dirty="0" smtClean="0">
                <a:solidFill>
                  <a:srgbClr val="0070C0"/>
                </a:solidFill>
              </a:rPr>
              <a:t>breakpoints</a:t>
            </a:r>
            <a:r>
              <a:rPr lang="en-US" dirty="0" smtClean="0"/>
              <a:t> to stop when execution reaches a certain spot in code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By file:linenumber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break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numbers.c:5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By function name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break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set </a:t>
            </a:r>
            <a:r>
              <a:rPr lang="en-US" dirty="0" err="1">
                <a:solidFill>
                  <a:srgbClr val="0070C0"/>
                </a:solidFill>
              </a:rPr>
              <a:t>watchpoints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to stop when variable’s value is set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watch id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Now, whenever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600" dirty="0" smtClean="0"/>
              <a:t>’s value </a:t>
            </a:r>
            <a:r>
              <a:rPr lang="en-US" sz="1600" dirty="0"/>
              <a:t>is modified, the program will interrupt and print out the old and new </a:t>
            </a:r>
            <a:r>
              <a:rPr lang="en-US" sz="1600" dirty="0" smtClean="0"/>
              <a:t>values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gdb</a:t>
            </a:r>
            <a:r>
              <a:rPr lang="en-US" sz="1600" dirty="0" smtClean="0"/>
              <a:t> </a:t>
            </a:r>
            <a:r>
              <a:rPr lang="en-US" sz="1600" dirty="0"/>
              <a:t>determines which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smtClean="0"/>
              <a:t>to </a:t>
            </a:r>
            <a:r>
              <a:rPr lang="en-US" sz="1600" dirty="0"/>
              <a:t>watch relative to where you are in the </a:t>
            </a:r>
            <a:r>
              <a:rPr lang="en-US" sz="1600" dirty="0" smtClean="0"/>
              <a:t>program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depends </a:t>
            </a:r>
            <a:r>
              <a:rPr lang="en-US" sz="1600" dirty="0"/>
              <a:t>on the scope!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230399" cy="616696"/>
          </a:xfrm>
        </p:spPr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– Basics (other ways to pause execution)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1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Why ‘C’ 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07232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Ranking of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Source: TIOBE </a:t>
            </a:r>
            <a:r>
              <a:rPr lang="en-US" dirty="0"/>
              <a:t>Programming Community Index – http://</a:t>
            </a:r>
            <a:r>
              <a:rPr lang="en-US" dirty="0" smtClean="0"/>
              <a:t>www.tiobe.com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7079"/>
              </p:ext>
            </p:extLst>
          </p:nvPr>
        </p:nvGraphicFramePr>
        <p:xfrm>
          <a:off x="733521" y="1682766"/>
          <a:ext cx="7546320" cy="358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145"/>
                <a:gridCol w="763674"/>
                <a:gridCol w="683288"/>
                <a:gridCol w="713433"/>
                <a:gridCol w="703385"/>
                <a:gridCol w="693336"/>
                <a:gridCol w="723482"/>
                <a:gridCol w="743577"/>
              </a:tblGrid>
              <a:tr h="693337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1985</a:t>
                      </a:r>
                      <a:endParaRPr lang="en-US" dirty="0"/>
                    </a:p>
                  </a:txBody>
                  <a:tcPr/>
                </a:tc>
              </a:tr>
              <a:tr h="413561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3561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13561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13561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13561"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13561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13561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0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Types of Languages – Scripted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Synopsis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 is executed directly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Requires an interpreter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Characteristics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Interpreter reads the code, parses it into executable bits, and executes them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Sometimes entire file, sometimes line-by-line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Interpretation happens every time program is run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Slow, because parsing is part of every execution</a:t>
            </a:r>
          </a:p>
          <a:p>
            <a:pPr marL="285750" lvl="1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dirty="0"/>
              <a:t>Architectural </a:t>
            </a:r>
            <a:r>
              <a:rPr lang="en-US" dirty="0" smtClean="0"/>
              <a:t>Dependency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Interpreter </a:t>
            </a:r>
            <a:r>
              <a:rPr lang="en-US" dirty="0"/>
              <a:t>must exist </a:t>
            </a:r>
            <a:r>
              <a:rPr lang="en-US" dirty="0" smtClean="0"/>
              <a:t>on the </a:t>
            </a:r>
            <a:r>
              <a:rPr lang="en-US" dirty="0"/>
              <a:t>target </a:t>
            </a:r>
            <a:r>
              <a:rPr lang="en-US" dirty="0" smtClean="0"/>
              <a:t>architecture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Bash, Perl,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csh</a:t>
            </a:r>
            <a:r>
              <a:rPr lang="en-US" dirty="0" smtClean="0"/>
              <a:t>, </a:t>
            </a:r>
            <a:r>
              <a:rPr lang="en-US" dirty="0" err="1" smtClean="0"/>
              <a:t>msdos</a:t>
            </a:r>
            <a:r>
              <a:rPr lang="en-US" dirty="0" smtClean="0"/>
              <a:t> batch files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Types of Languages – Compiled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Synopsis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 is converted into executable, once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Requires an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Characteristics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Stand-alone executable code is run directly on target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Generally small (depends on language)</a:t>
            </a:r>
          </a:p>
          <a:p>
            <a:pPr marL="285750" lvl="1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Architectural Dependency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Output of compiler (executable) is architecture-dependent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Compiler </a:t>
            </a:r>
            <a:r>
              <a:rPr lang="en-US" dirty="0"/>
              <a:t>must exist for the target architecture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… but </a:t>
            </a:r>
            <a:r>
              <a:rPr lang="en-US" dirty="0" smtClean="0"/>
              <a:t>can be cross-compiled for different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C, C++, lots of old languages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Types of Languages – Virtual Machine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985321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Synopsis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 is converted into byte code, once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Byte code is run in a virtual machine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Requires a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Characteristics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“Executable” (byte code) is portable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Byte-code = tiny, but total solution = huge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Execution involves overhead of VM</a:t>
            </a:r>
          </a:p>
          <a:p>
            <a:pPr marL="285750" lvl="1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dirty="0"/>
              <a:t>Architectural Dependency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Output of compiler </a:t>
            </a:r>
            <a:r>
              <a:rPr lang="en-US" dirty="0" smtClean="0"/>
              <a:t>(byte code) </a:t>
            </a:r>
            <a:r>
              <a:rPr lang="en-US" dirty="0"/>
              <a:t>is </a:t>
            </a:r>
            <a:r>
              <a:rPr lang="en-US" dirty="0" smtClean="0"/>
              <a:t>architecture-</a:t>
            </a:r>
            <a:r>
              <a:rPr lang="en-US" i="1" u="sng" dirty="0" smtClean="0"/>
              <a:t>independent</a:t>
            </a:r>
            <a:endParaRPr lang="en-US" i="1" u="sng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Virtual Machine must exist for target architecture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Java, C#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Compiling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293388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lazy </a:t>
            </a:r>
            <a:r>
              <a:rPr lang="en-US" dirty="0" smtClean="0"/>
              <a:t>way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program.c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generates an </a:t>
            </a:r>
            <a:r>
              <a:rPr lang="en-US" dirty="0" smtClean="0"/>
              <a:t>“</a:t>
            </a:r>
            <a:r>
              <a:rPr lang="en-US" dirty="0" err="1" smtClean="0"/>
              <a:t>a.out</a:t>
            </a:r>
            <a:r>
              <a:rPr lang="en-US" dirty="0" smtClean="0"/>
              <a:t>” (or “a.exe”) executable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Problem: </a:t>
            </a:r>
            <a:r>
              <a:rPr lang="en-US" dirty="0"/>
              <a:t>every single program has the same </a:t>
            </a:r>
            <a:r>
              <a:rPr lang="en-US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better </a:t>
            </a:r>
            <a:r>
              <a:rPr lang="en-US" dirty="0" smtClean="0"/>
              <a:t>way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­-o 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myprogram.c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executable </a:t>
            </a:r>
            <a:r>
              <a:rPr lang="en-US" dirty="0" smtClean="0"/>
              <a:t>is called “</a:t>
            </a:r>
            <a:r>
              <a:rPr lang="en-US" dirty="0" err="1" smtClean="0"/>
              <a:t>myprogram</a:t>
            </a:r>
            <a:r>
              <a:rPr lang="en-US" dirty="0" smtClean="0"/>
              <a:t>” (or “myprogram.exe”)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professional </a:t>
            </a:r>
            <a:r>
              <a:rPr lang="en-US" dirty="0" smtClean="0"/>
              <a:t>way  </a:t>
            </a:r>
            <a:r>
              <a:rPr lang="en-US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The way </a:t>
            </a:r>
            <a:r>
              <a:rPr lang="en-US" i="1" u="sng" dirty="0" smtClean="0">
                <a:solidFill>
                  <a:srgbClr val="0070C0"/>
                </a:solidFill>
                <a:sym typeface="Wingdings" panose="05000000000000000000" pitchFamily="2" charset="2"/>
              </a:rPr>
              <a:t>YOU</a:t>
            </a:r>
            <a:r>
              <a:rPr lang="en-US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will be doing it!</a:t>
            </a:r>
            <a:endParaRPr lang="en-US" i="1" dirty="0" smtClean="0">
              <a:solidFill>
                <a:srgbClr val="0070C0"/>
              </a:solidFill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­o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myprogram.c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-pedantic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-­Wall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tells the </a:t>
            </a:r>
            <a:r>
              <a:rPr lang="en-US" dirty="0"/>
              <a:t>compiler </a:t>
            </a:r>
            <a:r>
              <a:rPr lang="en-US" dirty="0" smtClean="0"/>
              <a:t>to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 debugging information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be </a:t>
            </a:r>
            <a:r>
              <a:rPr lang="en-US" dirty="0"/>
              <a:t>strict with </a:t>
            </a:r>
            <a:r>
              <a:rPr lang="en-US" dirty="0" smtClean="0"/>
              <a:t>warnings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adhere </a:t>
            </a:r>
            <a:r>
              <a:rPr lang="en-US" dirty="0"/>
              <a:t>to ANSI 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68775" y="1190451"/>
            <a:ext cx="6788551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environment in which you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Edit your files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bash (Linux/Unix)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cygwin</a:t>
            </a:r>
            <a:r>
              <a:rPr lang="en-US" dirty="0"/>
              <a:t> terminal (bash-like)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cmd</a:t>
            </a:r>
            <a:r>
              <a:rPr lang="en-US" dirty="0" smtClean="0"/>
              <a:t> (Windows)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Hint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the ‘man’ command (built-in documentation)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You’ll Need –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1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68775" y="1190451"/>
            <a:ext cx="778092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you’ll edit your source files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use ones that support syntax-highlighting (pretty </a:t>
            </a:r>
            <a:r>
              <a:rPr lang="en-US" dirty="0" err="1" smtClean="0"/>
              <a:t>colours</a:t>
            </a:r>
            <a:r>
              <a:rPr lang="en-US" dirty="0" smtClean="0"/>
              <a:t>), parenthesis matching, line numbers, etc.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a personal choice, but concentrate on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Vim (vi)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gedit</a:t>
            </a:r>
            <a:endParaRPr lang="en-US" sz="1600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Notepad++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Pico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Emacs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Hint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Religious wars have been fought over the relative merits of competing editors – do not engage in them!  This path only leads to darkness and despair!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LEARN. YOUR. EDITOR! </a:t>
            </a:r>
            <a:r>
              <a:rPr lang="en-US" dirty="0" smtClean="0">
                <a:solidFill>
                  <a:schemeClr val="tx1"/>
                </a:solidFill>
              </a:rPr>
              <a:t>(maximize your effectiveness)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5398417" cy="616696"/>
          </a:xfrm>
        </p:spPr>
        <p:txBody>
          <a:bodyPr/>
          <a:lstStyle/>
          <a:p>
            <a:r>
              <a:rPr lang="en-US" dirty="0" smtClean="0"/>
              <a:t>Tools You’ll Need –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6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68775" y="1190451"/>
            <a:ext cx="8363726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Lazy person’s way to debug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</a:t>
            </a:r>
            <a:r>
              <a:rPr lang="en-US" dirty="0" err="1" smtClean="0"/>
              <a:t>printf’s</a:t>
            </a:r>
            <a:r>
              <a:rPr lang="en-US" dirty="0" smtClean="0"/>
              <a:t> to trace execution 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“here in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calculateInterest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()\n” 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</a:t>
            </a:r>
            <a:r>
              <a:rPr lang="en-US" dirty="0" err="1" smtClean="0"/>
              <a:t>printf’s</a:t>
            </a:r>
            <a:r>
              <a:rPr lang="en-US" dirty="0" smtClean="0"/>
              <a:t> to see values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“id = %d, name = %s”, id,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strName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Execute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Look at the </a:t>
            </a:r>
            <a:r>
              <a:rPr lang="en-US" dirty="0" smtClean="0"/>
              <a:t>output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Edit your code, or add more </a:t>
            </a:r>
            <a:r>
              <a:rPr lang="en-US" dirty="0" err="1" smtClean="0"/>
              <a:t>printfs</a:t>
            </a:r>
            <a:r>
              <a:rPr lang="en-US" dirty="0" smtClean="0"/>
              <a:t> to help you understand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Repeat until you’ve found/fixed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7928948" cy="616696"/>
          </a:xfrm>
        </p:spPr>
        <p:txBody>
          <a:bodyPr/>
          <a:lstStyle/>
          <a:p>
            <a:r>
              <a:rPr lang="en-US" dirty="0" smtClean="0"/>
              <a:t>Tools You’ll </a:t>
            </a:r>
            <a:r>
              <a:rPr lang="en-US" dirty="0" smtClean="0">
                <a:solidFill>
                  <a:srgbClr val="C00000"/>
                </a:solidFill>
              </a:rPr>
              <a:t>(not) </a:t>
            </a:r>
            <a:r>
              <a:rPr lang="en-US" dirty="0" smtClean="0"/>
              <a:t>Need – “Debugging by </a:t>
            </a:r>
            <a:r>
              <a:rPr lang="en-US" dirty="0" err="1" smtClean="0"/>
              <a:t>printf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9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883</Words>
  <Application>Microsoft Office PowerPoint</Application>
  <PresentationFormat>On-screen Show (4:3)</PresentationFormat>
  <Paragraphs>237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CST8234 – C Programming</vt:lpstr>
      <vt:lpstr>Why ‘C’ ?</vt:lpstr>
      <vt:lpstr>Types of Languages – Scripted</vt:lpstr>
      <vt:lpstr>Types of Languages – Compiled</vt:lpstr>
      <vt:lpstr>Types of Languages – Virtual Machine</vt:lpstr>
      <vt:lpstr>Compiling</vt:lpstr>
      <vt:lpstr>Tools You’ll Need – Shell</vt:lpstr>
      <vt:lpstr>Tools You’ll Need – Editor</vt:lpstr>
      <vt:lpstr>Tools You’ll (not) Need – “Debugging by printf”</vt:lpstr>
      <vt:lpstr>Tools You’ll (not) Need – “Debugging by printf”</vt:lpstr>
      <vt:lpstr>Tools You’ll Need – Debugger</vt:lpstr>
      <vt:lpstr>gdb - Basics</vt:lpstr>
      <vt:lpstr>gdb – Basics (running code)</vt:lpstr>
      <vt:lpstr>gdb – Basics (context and values)</vt:lpstr>
      <vt:lpstr>gdb – Basics (breakpoints)</vt:lpstr>
      <vt:lpstr>gdb – Basics (other ways to pause execution)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226</cp:revision>
  <dcterms:created xsi:type="dcterms:W3CDTF">2016-12-21T16:02:28Z</dcterms:created>
  <dcterms:modified xsi:type="dcterms:W3CDTF">2017-09-08T15:18:11Z</dcterms:modified>
</cp:coreProperties>
</file>