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80" r:id="rId3"/>
    <p:sldId id="386" r:id="rId4"/>
    <p:sldId id="384" r:id="rId5"/>
    <p:sldId id="387" r:id="rId6"/>
    <p:sldId id="383" r:id="rId7"/>
    <p:sldId id="385" r:id="rId8"/>
    <p:sldId id="382" r:id="rId9"/>
    <p:sldId id="388" r:id="rId10"/>
    <p:sldId id="381" r:id="rId11"/>
    <p:sldId id="346" r:id="rId12"/>
    <p:sldId id="389" r:id="rId13"/>
    <p:sldId id="391" r:id="rId14"/>
    <p:sldId id="394" r:id="rId15"/>
    <p:sldId id="395" r:id="rId16"/>
    <p:sldId id="396" r:id="rId17"/>
    <p:sldId id="397" r:id="rId18"/>
    <p:sldId id="399" r:id="rId19"/>
    <p:sldId id="400" r:id="rId20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8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3a </a:t>
            </a:r>
            <a:r>
              <a:rPr lang="en-US" dirty="0" smtClean="0"/>
              <a:t>– </a:t>
            </a:r>
            <a:r>
              <a:rPr lang="en-US" dirty="0" smtClean="0"/>
              <a:t>Arrays and Pointers (Brief Intro)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Two-Dimensional vs One-Dimensional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9338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could have defined same data as one-dimensional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[NUM_TEAMS*NUM_PLAYERS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	/*2 teams,4 players*/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via 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teamNum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NUM_PLAYERS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playerOffset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0 </a:t>
            </a:r>
            <a:r>
              <a:rPr lang="en-US" dirty="0"/>
              <a:t>and player position </a:t>
            </a:r>
            <a:r>
              <a:rPr lang="en-US" dirty="0" smtClean="0"/>
              <a:t>2,  </a:t>
            </a:r>
            <a:r>
              <a:rPr lang="en-US" dirty="0"/>
              <a:t>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[0*4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2]</a:t>
            </a:r>
            <a:r>
              <a:rPr lang="en-US" dirty="0" smtClean="0"/>
              <a:t>’ </a:t>
            </a:r>
            <a:r>
              <a:rPr lang="en-US" dirty="0"/>
              <a:t>is </a:t>
            </a:r>
            <a:r>
              <a:rPr lang="en-US" dirty="0" smtClean="0"/>
              <a:t>8832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/>
              <a:t>1 and player position </a:t>
            </a:r>
            <a:r>
              <a:rPr lang="en-US" dirty="0" smtClean="0"/>
              <a:t>3,  </a:t>
            </a:r>
            <a:r>
              <a:rPr lang="en-US" dirty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[1*4 + 3]</a:t>
            </a:r>
            <a:r>
              <a:rPr lang="en-US" dirty="0"/>
              <a:t>’ is 9002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97899"/>
              </p:ext>
            </p:extLst>
          </p:nvPr>
        </p:nvGraphicFramePr>
        <p:xfrm>
          <a:off x="2729803" y="1929562"/>
          <a:ext cx="304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Two-Dimensional vs One-Dimension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outcome, but you have to do the math, to account for the number of elements in the 2</a:t>
            </a:r>
            <a:r>
              <a:rPr lang="en-US" baseline="30000" dirty="0" smtClean="0"/>
              <a:t>nd</a:t>
            </a:r>
            <a:r>
              <a:rPr lang="en-US" dirty="0" smtClean="0"/>
              <a:t> column (e.g.,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NUM_PLAYERS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also use pointers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[NUM_TEAMS][NUM_PLAYERS]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*player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*(player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iTeam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*NUM_PLAYERS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’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identical</a:t>
            </a:r>
            <a:r>
              <a:rPr lang="en-US" dirty="0"/>
              <a:t> to 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iTeam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iPlayer</a:t>
            </a:r>
            <a:r>
              <a:rPr lang="en-US" dirty="0"/>
              <a:t>]’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you want to do the math, or have the flexibility of incrementing a pointer to iterate across the players (e.g., </a:t>
            </a:r>
            <a:r>
              <a:rPr lang="en-US" dirty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/>
              <a:t>’)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are equally valid!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Defining vs Declaring 1-D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4217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Defining</a:t>
            </a:r>
            <a:r>
              <a:rPr lang="en-US" dirty="0" smtClean="0"/>
              <a:t> involves reserving the space required by the variable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[200];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Will reserve 4 bytes (typically) for the variable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dirty="0" smtClean="0"/>
              <a:t>’ and space for 200 longs, and initialize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dirty="0" smtClean="0"/>
              <a:t>’ to the start of the 200 longs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Next defined variable would be 804 bytes (4+200x4) further down in memory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professorIDs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Will reserve 4 bytes (typically) for the variable </a:t>
            </a:r>
            <a:r>
              <a:rPr lang="en-US" sz="1600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professorIDs</a:t>
            </a:r>
            <a:r>
              <a:rPr lang="en-US" sz="1600" dirty="0" smtClean="0"/>
              <a:t>’ and zero space for data (value of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professorIDs</a:t>
            </a:r>
            <a:r>
              <a:rPr lang="en-US" sz="1600" dirty="0" smtClean="0"/>
              <a:t>’ will have to be assigned elsewhere)</a:t>
            </a:r>
            <a:endParaRPr lang="en-US" sz="1600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Next defined variable would be </a:t>
            </a:r>
            <a:r>
              <a:rPr lang="en-US" sz="1600" dirty="0" smtClean="0"/>
              <a:t>4 bytes (4+0x4) further </a:t>
            </a:r>
            <a:r>
              <a:rPr lang="en-US" sz="1600" dirty="0"/>
              <a:t>down in </a:t>
            </a:r>
            <a:r>
              <a:rPr lang="en-US" sz="1600" dirty="0" smtClean="0"/>
              <a:t>memory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Declaring 1-D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604887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function argument, you </a:t>
            </a:r>
            <a:r>
              <a:rPr lang="en-US" dirty="0" smtClean="0">
                <a:solidFill>
                  <a:srgbClr val="0070C0"/>
                </a:solidFill>
              </a:rPr>
              <a:t>never</a:t>
            </a:r>
            <a:r>
              <a:rPr lang="en-US" dirty="0" smtClean="0"/>
              <a:t> specify </a:t>
            </a:r>
            <a:r>
              <a:rPr lang="en-US" dirty="0"/>
              <a:t>the length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resetMarks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not </a:t>
            </a:r>
            <a:r>
              <a:rPr lang="en-US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[200]!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do stuff */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only knows that there is a block of data, and that the elements </a:t>
            </a:r>
            <a:r>
              <a:rPr lang="en-US" sz="1600" dirty="0" smtClean="0"/>
              <a:t>in 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dirty="0" smtClean="0"/>
              <a:t>’ are unsigned longs</a:t>
            </a:r>
            <a:br>
              <a:rPr lang="en-US" sz="1600" dirty="0" smtClean="0"/>
            </a:b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External Declaring </a:t>
            </a:r>
            <a:r>
              <a:rPr lang="en-US" dirty="0" smtClean="0"/>
              <a:t>just tells the compiler, how to get the data at the variable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Just tells the </a:t>
            </a:r>
            <a:r>
              <a:rPr lang="en-US" sz="1600" dirty="0" smtClean="0"/>
              <a:t>compiler </a:t>
            </a:r>
            <a:r>
              <a:rPr lang="en-US" sz="1600" dirty="0"/>
              <a:t>that 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dirty="0"/>
              <a:t>’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was defined elsewhere, but it accesses a block </a:t>
            </a:r>
            <a:r>
              <a:rPr lang="en-US" sz="1600" dirty="0"/>
              <a:t>of </a:t>
            </a:r>
            <a:r>
              <a:rPr lang="en-US" sz="1600" dirty="0"/>
              <a:t>unsigned longs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Defining vs Declaring 2-D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4217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Defining</a:t>
            </a:r>
            <a:r>
              <a:rPr lang="en-US" dirty="0" smtClean="0"/>
              <a:t> involves reserving the space required by the variable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[NUM_TEAMS][NUM_PLAYERS];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Will reserve 4 bytes (typically) for the variable 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dirty="0" smtClean="0"/>
              <a:t>’ and space for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NUM_TEAM*NUM_PLAYERS</a:t>
            </a:r>
            <a:r>
              <a:rPr lang="en-US" sz="1600" dirty="0" smtClean="0"/>
              <a:t> </a:t>
            </a:r>
            <a:r>
              <a:rPr lang="en-US" sz="1600" dirty="0" err="1" smtClean="0"/>
              <a:t>ints</a:t>
            </a:r>
            <a:r>
              <a:rPr lang="en-US" sz="1600" dirty="0" smtClean="0"/>
              <a:t>, and initialize 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dirty="0" smtClean="0"/>
              <a:t>’ to the start of the 8 </a:t>
            </a:r>
            <a:r>
              <a:rPr lang="en-US" sz="1600" dirty="0" err="1" smtClean="0"/>
              <a:t>ints</a:t>
            </a:r>
            <a:r>
              <a:rPr lang="en-US" sz="1600" dirty="0" smtClean="0"/>
              <a:t> (assuming that there are 2 teams of 4 players)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Next defined variable would be 20 bytes (4+8x2) further down in memory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[][NUM_PLAYERS];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Will reserve 4 bytes (typically) for the variable </a:t>
            </a:r>
            <a:r>
              <a:rPr lang="en-US" sz="1600" dirty="0" smtClean="0"/>
              <a:t>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dirty="0" smtClean="0"/>
              <a:t>’ and zero space for data (value of 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dirty="0" smtClean="0"/>
              <a:t>’ will have to be assigned elsewhere)</a:t>
            </a:r>
            <a:endParaRPr lang="en-US" sz="1600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Next defined variable would be </a:t>
            </a:r>
            <a:r>
              <a:rPr lang="en-US" sz="1600" dirty="0" smtClean="0"/>
              <a:t>4 bytes (4+0x2) further </a:t>
            </a:r>
            <a:r>
              <a:rPr lang="en-US" sz="1600" dirty="0"/>
              <a:t>down in </a:t>
            </a:r>
            <a:r>
              <a:rPr lang="en-US" sz="1600" dirty="0" smtClean="0"/>
              <a:t>memory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BUT YOU MUST DEFINE </a:t>
            </a:r>
            <a:r>
              <a:rPr lang="en-US" sz="1600" dirty="0" smtClean="0"/>
              <a:t>the length of the second column!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Otherwise, the compiler will not know how to calculate the offsets of the elements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Declaring 2-D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2401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function argument, you </a:t>
            </a:r>
            <a:r>
              <a:rPr lang="en-US" dirty="0" smtClean="0">
                <a:solidFill>
                  <a:srgbClr val="0070C0"/>
                </a:solidFill>
              </a:rPr>
              <a:t>never</a:t>
            </a:r>
            <a:r>
              <a:rPr lang="en-US" dirty="0" smtClean="0"/>
              <a:t> specify </a:t>
            </a:r>
            <a:r>
              <a:rPr lang="en-US" dirty="0"/>
              <a:t>the </a:t>
            </a:r>
            <a:r>
              <a:rPr lang="en-US" dirty="0" smtClean="0"/>
              <a:t>length of the first column, but MUST specify the length of the second column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resetPlayerStats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[][NUM_PLAYERS]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do stuff */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only knows that there is a block of </a:t>
            </a:r>
            <a:r>
              <a:rPr lang="en-US" sz="1600" dirty="0" smtClean="0"/>
              <a:t>data divvied up into groups of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NUM_PLAYERS</a:t>
            </a:r>
            <a:r>
              <a:rPr lang="en-US" sz="1600" dirty="0" smtClean="0"/>
              <a:t>, </a:t>
            </a:r>
            <a:r>
              <a:rPr lang="en-US" sz="1600" dirty="0"/>
              <a:t>and that the elements </a:t>
            </a:r>
            <a:r>
              <a:rPr lang="en-US" sz="1600" dirty="0" smtClean="0"/>
              <a:t>in it are </a:t>
            </a:r>
            <a:r>
              <a:rPr lang="en-US" sz="1600" dirty="0" err="1" smtClean="0"/>
              <a:t>ints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External Declaring </a:t>
            </a:r>
            <a:r>
              <a:rPr lang="en-US" dirty="0" smtClean="0"/>
              <a:t>just tells the compiler, how to get the data at the variable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NUM_PLAYERS]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Just tells the </a:t>
            </a:r>
            <a:r>
              <a:rPr lang="en-US" sz="1600" dirty="0" smtClean="0"/>
              <a:t>compiler </a:t>
            </a:r>
            <a:r>
              <a:rPr lang="en-US" sz="1600" dirty="0"/>
              <a:t>that </a:t>
            </a:r>
            <a:r>
              <a:rPr lang="en-US" sz="1600" dirty="0" smtClean="0"/>
              <a:t>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dirty="0"/>
              <a:t>’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was defined elsewhere, but it accesses a block of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Generalizing to N-Dimensions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67522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NUM_GAMES   				24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NUM_TEAMS_PER_GAME      	2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NUM_PLAYERS_PER_TEAM		8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scoreboard[NUM_GAMES][NUM_TEAMS_PER_GAME][NUM_PLAYERS_PER_TEAM]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reserve 24*2*8 </a:t>
            </a:r>
            <a:r>
              <a:rPr lang="en-US" dirty="0" err="1"/>
              <a:t>ints</a:t>
            </a:r>
            <a:r>
              <a:rPr lang="en-US" dirty="0"/>
              <a:t> = 384 * 2 bytes/</a:t>
            </a:r>
            <a:r>
              <a:rPr lang="en-US" dirty="0" err="1"/>
              <a:t>int</a:t>
            </a:r>
            <a:r>
              <a:rPr lang="en-US" dirty="0"/>
              <a:t> = 768 </a:t>
            </a:r>
            <a:r>
              <a:rPr lang="en-US" dirty="0" smtClean="0"/>
              <a:t>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Passed in to functions as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genLeaderBoard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scores[][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NUM_TEAMS_PER_GAME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NUM_PLAYER_PER_TEAM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Always omit the first column, but you </a:t>
            </a:r>
            <a:r>
              <a:rPr lang="en-US" dirty="0" smtClean="0">
                <a:solidFill>
                  <a:srgbClr val="0070C0"/>
                </a:solidFill>
              </a:rPr>
              <a:t>MUST</a:t>
            </a:r>
            <a:r>
              <a:rPr lang="en-US" dirty="0" smtClean="0"/>
              <a:t> include the 2</a:t>
            </a:r>
            <a:r>
              <a:rPr lang="en-US" baseline="30000" dirty="0" smtClean="0"/>
              <a:t>nd</a:t>
            </a:r>
            <a:r>
              <a:rPr lang="en-US" dirty="0" smtClean="0"/>
              <a:t> and 3rd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</a:t>
            </a:r>
            <a:r>
              <a:rPr lang="en-US" dirty="0"/>
              <a:t> have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scoreboard;</a:t>
            </a:r>
            <a:r>
              <a:rPr lang="en-US" dirty="0" smtClean="0"/>
              <a:t>’, then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scoreboard[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iTeam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 smtClean="0"/>
              <a:t>’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identical to </a:t>
            </a:r>
            <a:r>
              <a:rPr lang="en-US" sz="1200" dirty="0" smtClean="0"/>
              <a:t>‘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score+iGame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*(NUM_TEAMS_PER_GAME*NUM_PLAYERS)+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iTeam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NUM_PLAYERS_PER_GAME+iPlayer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 smtClean="0"/>
              <a:t>’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Generalizing to N-Dimensions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25270"/>
              </p:ext>
            </p:extLst>
          </p:nvPr>
        </p:nvGraphicFramePr>
        <p:xfrm>
          <a:off x="1423517" y="1205803"/>
          <a:ext cx="4572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Team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Team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4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/>
              <a:t>Protection against Data Overruns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2401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aren’t any!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There aren’t any!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There aren’t any!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quite merrily clobber your own data!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runtime ‘index out of bounds’ error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</a:t>
            </a:r>
            <a:r>
              <a:rPr lang="en-US" dirty="0" smtClean="0"/>
              <a:t>time array </a:t>
            </a:r>
            <a:r>
              <a:rPr lang="en-US" dirty="0"/>
              <a:t>length is </a:t>
            </a:r>
            <a:r>
              <a:rPr lang="en-US" dirty="0" smtClean="0"/>
              <a:t>relevant to the compiler is 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Determining how much space to </a:t>
            </a:r>
            <a:r>
              <a:rPr lang="en-US" dirty="0" smtClean="0"/>
              <a:t>reserve during initial variable definition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Figuring out how to calculate the address of </a:t>
            </a:r>
            <a:r>
              <a:rPr lang="en-US" dirty="0" smtClean="0"/>
              <a:t>an offset into a multi-dimensional array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/>
              <a:t>Protection against Data Overruns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2401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how does a function now how much data to iterate over?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 in a parameter, or use a #define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terminator to define the end of your array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Strings use a special NULL character to indicate the when the string is finished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any routine that </a:t>
            </a:r>
            <a:r>
              <a:rPr lang="en-US" dirty="0" smtClean="0">
                <a:solidFill>
                  <a:srgbClr val="0070C0"/>
                </a:solidFill>
              </a:rPr>
              <a:t>SETS</a:t>
            </a:r>
            <a:r>
              <a:rPr lang="en-US" dirty="0" smtClean="0"/>
              <a:t> data in an array had better check (i.e., calculate) for out-of-bounds or you </a:t>
            </a:r>
            <a:r>
              <a:rPr lang="en-US" dirty="0" smtClean="0">
                <a:solidFill>
                  <a:srgbClr val="0070C0"/>
                </a:solidFill>
              </a:rPr>
              <a:t>WILL</a:t>
            </a:r>
            <a:r>
              <a:rPr lang="en-US" dirty="0" smtClean="0"/>
              <a:t> stomp over some other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smart to also check data when getting it, but the consequences aren’t as severe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you’ll be reading crap, but not corrupting other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Single Values vs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theory, a very simple program can operate with just some integer or float values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you care about is the value of the variables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know/care where they are actually stored in memory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that’s very limiting…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You’ll probably want to have strings (messages/prompts)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arrays of data (e.g., ID’s of enrolled students)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strings and arrays boil down to the same thing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 of data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i.e</a:t>
            </a:r>
            <a:r>
              <a:rPr lang="en-US" dirty="0" smtClean="0"/>
              <a:t>, C text strings are represented as an array of characters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‘H’, ‘e’, ‘l’, ‘l’, ‘o’, ‘!’, NULL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Array Identifiers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72323" cy="4652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single identifier is used for the block of data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C, this identifier holds the </a:t>
            </a:r>
            <a:r>
              <a:rPr lang="en-US" dirty="0" smtClean="0">
                <a:solidFill>
                  <a:srgbClr val="0070C0"/>
                </a:solidFill>
              </a:rPr>
              <a:t>start of memory </a:t>
            </a:r>
            <a:r>
              <a:rPr lang="en-US" dirty="0" smtClean="0"/>
              <a:t>where the data is stored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       		unsigned 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/>
              <a:t>’ has a value of </a:t>
            </a:r>
            <a:r>
              <a:rPr lang="en-US" dirty="0" smtClean="0"/>
              <a:t>0x00104300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dirty="0" smtClean="0"/>
              <a:t>’ </a:t>
            </a:r>
            <a:r>
              <a:rPr lang="en-US" dirty="0"/>
              <a:t>has a value of </a:t>
            </a:r>
            <a:r>
              <a:rPr lang="en-US" dirty="0" smtClean="0"/>
              <a:t>0x0026020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50068"/>
              </p:ext>
            </p:extLst>
          </p:nvPr>
        </p:nvGraphicFramePr>
        <p:xfrm>
          <a:off x="1835499" y="2507177"/>
          <a:ext cx="23546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67"/>
                <a:gridCol w="934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‘!’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15835"/>
              </p:ext>
            </p:extLst>
          </p:nvPr>
        </p:nvGraphicFramePr>
        <p:xfrm>
          <a:off x="5362470" y="2507177"/>
          <a:ext cx="23546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67"/>
                <a:gridCol w="934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0x00260020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932650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88416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333229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141415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1637882" y="2190540"/>
            <a:ext cx="834013" cy="904352"/>
          </a:xfrm>
          <a:custGeom>
            <a:avLst/>
            <a:gdLst>
              <a:gd name="connsiteX0" fmla="*/ 723560 w 723560"/>
              <a:gd name="connsiteY0" fmla="*/ 0 h 904352"/>
              <a:gd name="connsiteX1" fmla="*/ 150804 w 723560"/>
              <a:gd name="connsiteY1" fmla="*/ 190919 h 904352"/>
              <a:gd name="connsiteX2" fmla="*/ 79 w 723560"/>
              <a:gd name="connsiteY2" fmla="*/ 683288 h 904352"/>
              <a:gd name="connsiteX3" fmla="*/ 130707 w 723560"/>
              <a:gd name="connsiteY3" fmla="*/ 904352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0" h="904352">
                <a:moveTo>
                  <a:pt x="723560" y="0"/>
                </a:moveTo>
                <a:cubicBezTo>
                  <a:pt x="497472" y="38519"/>
                  <a:pt x="271384" y="77038"/>
                  <a:pt x="150804" y="190919"/>
                </a:cubicBezTo>
                <a:cubicBezTo>
                  <a:pt x="30224" y="304800"/>
                  <a:pt x="3428" y="564383"/>
                  <a:pt x="79" y="683288"/>
                </a:cubicBezTo>
                <a:cubicBezTo>
                  <a:pt x="-3270" y="802193"/>
                  <a:pt x="100562" y="867508"/>
                  <a:pt x="130707" y="904352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931173" y="2205612"/>
            <a:ext cx="1379192" cy="874208"/>
          </a:xfrm>
          <a:custGeom>
            <a:avLst/>
            <a:gdLst>
              <a:gd name="connsiteX0" fmla="*/ 1379192 w 1379192"/>
              <a:gd name="connsiteY0" fmla="*/ 0 h 984739"/>
              <a:gd name="connsiteX1" fmla="*/ 32713 w 1379192"/>
              <a:gd name="connsiteY1" fmla="*/ 231112 h 984739"/>
              <a:gd name="connsiteX2" fmla="*/ 394453 w 1379192"/>
              <a:gd name="connsiteY2" fmla="*/ 984739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192" h="984739">
                <a:moveTo>
                  <a:pt x="1379192" y="0"/>
                </a:moveTo>
                <a:cubicBezTo>
                  <a:pt x="788014" y="33494"/>
                  <a:pt x="196836" y="66989"/>
                  <a:pt x="32713" y="231112"/>
                </a:cubicBezTo>
                <a:cubicBezTo>
                  <a:pt x="-131410" y="395235"/>
                  <a:pt x="374356" y="857460"/>
                  <a:pt x="394453" y="984739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8132613" cy="1001980"/>
          </a:xfrm>
        </p:spPr>
        <p:txBody>
          <a:bodyPr/>
          <a:lstStyle/>
          <a:p>
            <a:r>
              <a:rPr lang="en-US" dirty="0" smtClean="0"/>
              <a:t>Accessing Array Locations (Squar</a:t>
            </a:r>
            <a:r>
              <a:rPr lang="en-US" dirty="0" smtClean="0"/>
              <a:t>e Brackets)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544596" cy="4652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get (or set) the value of an array, we can use the same notation as Java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 will return the first element in an array (e.g., ‘H’)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 smtClean="0"/>
              <a:t>’ will return the second element in an array (e.g., ‘88416’)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 will return the i+1</a:t>
            </a:r>
            <a:r>
              <a:rPr lang="en-US" baseline="30000" dirty="0" smtClean="0"/>
              <a:t>th</a:t>
            </a:r>
            <a:r>
              <a:rPr lang="en-US" dirty="0" smtClean="0"/>
              <a:t> element of the array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declaration of the array specifies the length of the thing being dereferenced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 is a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char,</a:t>
            </a:r>
            <a:r>
              <a:rPr lang="en-US" dirty="0" smtClean="0"/>
              <a:t> and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 is an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8132613" cy="1001980"/>
          </a:xfrm>
        </p:spPr>
        <p:txBody>
          <a:bodyPr/>
          <a:lstStyle/>
          <a:p>
            <a:r>
              <a:rPr lang="en-US" dirty="0" smtClean="0"/>
              <a:t>Accessing Array Locations (Pointers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544596" cy="4652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 (and C++), there a concept of </a:t>
            </a:r>
            <a:r>
              <a:rPr lang="en-US" dirty="0" smtClean="0">
                <a:solidFill>
                  <a:srgbClr val="0070C0"/>
                </a:solidFill>
              </a:rPr>
              <a:t>pointers</a:t>
            </a:r>
            <a:r>
              <a:rPr lang="en-US" dirty="0" smtClean="0"/>
              <a:t>… an address to a place in memory that holds data of a particular length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 pointer can be dereferenced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dirty="0"/>
              <a:t>’ will return the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/>
              <a:t> at the memory location designated by ‘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dirty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‘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dirty="0" smtClean="0"/>
              <a:t>’ </a:t>
            </a:r>
            <a:r>
              <a:rPr lang="en-US" sz="1600" dirty="0"/>
              <a:t>will return the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600" dirty="0" smtClean="0"/>
              <a:t> at </a:t>
            </a:r>
            <a:r>
              <a:rPr lang="en-US" sz="1600" dirty="0"/>
              <a:t>the memory location designated by </a:t>
            </a:r>
            <a:r>
              <a:rPr lang="en-US" sz="1600" dirty="0" smtClean="0"/>
              <a:t>‘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dirty="0" smtClean="0"/>
              <a:t>’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pointer can function like an array index!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*(myStr+0)</a:t>
            </a:r>
            <a:r>
              <a:rPr lang="en-US" dirty="0" smtClean="0"/>
              <a:t>’ is </a:t>
            </a:r>
            <a:r>
              <a:rPr lang="en-US" dirty="0" smtClean="0">
                <a:solidFill>
                  <a:srgbClr val="0070C0"/>
                </a:solidFill>
              </a:rPr>
              <a:t>identical</a:t>
            </a:r>
            <a:r>
              <a:rPr lang="en-US" dirty="0" smtClean="0"/>
              <a:t> to ‘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studentIDs+1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’ is </a:t>
            </a:r>
            <a:r>
              <a:rPr lang="en-US" dirty="0" smtClean="0">
                <a:solidFill>
                  <a:srgbClr val="0070C0"/>
                </a:solidFill>
              </a:rPr>
              <a:t>identical</a:t>
            </a:r>
            <a:r>
              <a:rPr lang="en-US" dirty="0" smtClean="0"/>
              <a:t> to ‘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yStr+i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’ is </a:t>
            </a:r>
            <a:r>
              <a:rPr lang="en-US" dirty="0" smtClean="0">
                <a:solidFill>
                  <a:srgbClr val="0070C0"/>
                </a:solidFill>
              </a:rPr>
              <a:t>identical</a:t>
            </a:r>
            <a:r>
              <a:rPr lang="en-US" dirty="0" smtClean="0"/>
              <a:t> to ‘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Pointer/Array Offsets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72323" cy="4652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pointer knows the length of the thing it is accessing, and therefore can calculate the address of the next element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       		unsigned 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address increments by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                 address increments by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85719"/>
              </p:ext>
            </p:extLst>
          </p:nvPr>
        </p:nvGraphicFramePr>
        <p:xfrm>
          <a:off x="1835499" y="2507177"/>
          <a:ext cx="23546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67"/>
                <a:gridCol w="934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‘!’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0x00104306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66404"/>
              </p:ext>
            </p:extLst>
          </p:nvPr>
        </p:nvGraphicFramePr>
        <p:xfrm>
          <a:off x="5362470" y="2507177"/>
          <a:ext cx="23546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67"/>
                <a:gridCol w="934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0x00260020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932650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0x00260024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88416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0x00260028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333229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0x0026002c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141415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1637882" y="2190540"/>
            <a:ext cx="834013" cy="904352"/>
          </a:xfrm>
          <a:custGeom>
            <a:avLst/>
            <a:gdLst>
              <a:gd name="connsiteX0" fmla="*/ 723560 w 723560"/>
              <a:gd name="connsiteY0" fmla="*/ 0 h 904352"/>
              <a:gd name="connsiteX1" fmla="*/ 150804 w 723560"/>
              <a:gd name="connsiteY1" fmla="*/ 190919 h 904352"/>
              <a:gd name="connsiteX2" fmla="*/ 79 w 723560"/>
              <a:gd name="connsiteY2" fmla="*/ 683288 h 904352"/>
              <a:gd name="connsiteX3" fmla="*/ 130707 w 723560"/>
              <a:gd name="connsiteY3" fmla="*/ 904352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0" h="904352">
                <a:moveTo>
                  <a:pt x="723560" y="0"/>
                </a:moveTo>
                <a:cubicBezTo>
                  <a:pt x="497472" y="38519"/>
                  <a:pt x="271384" y="77038"/>
                  <a:pt x="150804" y="190919"/>
                </a:cubicBezTo>
                <a:cubicBezTo>
                  <a:pt x="30224" y="304800"/>
                  <a:pt x="3428" y="564383"/>
                  <a:pt x="79" y="683288"/>
                </a:cubicBezTo>
                <a:cubicBezTo>
                  <a:pt x="-3270" y="802193"/>
                  <a:pt x="100562" y="867508"/>
                  <a:pt x="130707" y="904352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931173" y="2205612"/>
            <a:ext cx="1379192" cy="874208"/>
          </a:xfrm>
          <a:custGeom>
            <a:avLst/>
            <a:gdLst>
              <a:gd name="connsiteX0" fmla="*/ 1379192 w 1379192"/>
              <a:gd name="connsiteY0" fmla="*/ 0 h 984739"/>
              <a:gd name="connsiteX1" fmla="*/ 32713 w 1379192"/>
              <a:gd name="connsiteY1" fmla="*/ 231112 h 984739"/>
              <a:gd name="connsiteX2" fmla="*/ 394453 w 1379192"/>
              <a:gd name="connsiteY2" fmla="*/ 984739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192" h="984739">
                <a:moveTo>
                  <a:pt x="1379192" y="0"/>
                </a:moveTo>
                <a:cubicBezTo>
                  <a:pt x="788014" y="33494"/>
                  <a:pt x="196836" y="66989"/>
                  <a:pt x="32713" y="231112"/>
                </a:cubicBezTo>
                <a:cubicBezTo>
                  <a:pt x="-131410" y="395235"/>
                  <a:pt x="374356" y="857460"/>
                  <a:pt x="394453" y="984739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8132613" cy="1001980"/>
          </a:xfrm>
        </p:spPr>
        <p:txBody>
          <a:bodyPr/>
          <a:lstStyle/>
          <a:p>
            <a:r>
              <a:rPr lang="en-US" dirty="0" smtClean="0"/>
              <a:t>Pointer/Array Offsets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544596" cy="4652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Arithmetic performed on pointers/array identifies factors in the length of the data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to do the math… the compiler does it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 smtClean="0"/>
              <a:t>’ is 0x00104300, then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myStr+1</a:t>
            </a:r>
            <a:r>
              <a:rPr lang="en-US" dirty="0" smtClean="0"/>
              <a:t>’ is 0x0010430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 smtClean="0"/>
              <a:t>’ is defined as pointing to a </a:t>
            </a:r>
            <a:r>
              <a:rPr lang="en-US" dirty="0">
                <a:solidFill>
                  <a:srgbClr val="0070C0"/>
                </a:solidFill>
              </a:rPr>
              <a:t>one-byte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if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dirty="0" smtClean="0"/>
              <a:t>’ is 0x00260020, then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studentIDs+1</a:t>
            </a:r>
            <a:r>
              <a:rPr lang="en-US" dirty="0" smtClean="0"/>
              <a:t>’ is 0x0026002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/>
              <a:t>Because </a:t>
            </a:r>
            <a:r>
              <a:rPr lang="en-US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studentIDs</a:t>
            </a:r>
            <a:r>
              <a:rPr lang="en-US" dirty="0" smtClean="0"/>
              <a:t>’ is </a:t>
            </a:r>
            <a:r>
              <a:rPr lang="en-US" dirty="0"/>
              <a:t>defined as pointing to a </a:t>
            </a:r>
            <a:r>
              <a:rPr lang="en-US" dirty="0">
                <a:solidFill>
                  <a:srgbClr val="0070C0"/>
                </a:solidFill>
              </a:rPr>
              <a:t>four-byte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How Do Pointers and Arrays Differ?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18285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cannot </a:t>
            </a:r>
            <a:r>
              <a:rPr lang="en-US" dirty="0" smtClean="0">
                <a:solidFill>
                  <a:srgbClr val="0070C0"/>
                </a:solidFill>
              </a:rPr>
              <a:t>update </a:t>
            </a:r>
            <a:r>
              <a:rPr lang="en-US" dirty="0" smtClean="0"/>
              <a:t>an array identifier… </a:t>
            </a:r>
            <a:r>
              <a:rPr lang="en-US" sz="1600" dirty="0" smtClean="0"/>
              <a:t>E.g.,</a:t>
            </a:r>
          </a:p>
          <a:p>
            <a:pPr lvl="1"/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"Hello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"Goodbye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</a:t>
            </a: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"p[0] = '%c'\n", *p </a:t>
            </a:r>
            <a: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/* Prints ‘H’ */</a:t>
            </a: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</a:t>
            </a: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"msg[0] = '%c'\n", *msg </a:t>
            </a:r>
            <a: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/* Prints ‘G’ */</a:t>
            </a:r>
            <a:b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p++;   /* want to point to 2nd char */</a:t>
            </a:r>
            <a:b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msg++; /* want to point to 2nd char */	</a:t>
            </a:r>
            <a:r>
              <a:rPr lang="pt-BR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compiler error!</a:t>
            </a:r>
            <a:r>
              <a:rPr lang="pt-BR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pt-BR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define multi-dimensional </a:t>
            </a:r>
            <a:r>
              <a:rPr lang="en-US" dirty="0"/>
              <a:t>arrays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Pointers are </a:t>
            </a:r>
            <a:r>
              <a:rPr lang="en-US" dirty="0" smtClean="0"/>
              <a:t>at best, one-dimensional</a:t>
            </a:r>
            <a:endParaRPr lang="en-US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actually, </a:t>
            </a:r>
            <a:r>
              <a:rPr lang="en-US" dirty="0"/>
              <a:t>pointers only just point at a single </a:t>
            </a:r>
            <a:r>
              <a:rPr lang="en-US" dirty="0" smtClean="0"/>
              <a:t>location!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28333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declare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[NUM_TEAMS][NUM_PLAYERS];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/*2 teams,4 players*/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[0][2]</a:t>
            </a:r>
            <a:r>
              <a:rPr lang="en-US" dirty="0" smtClean="0"/>
              <a:t>’ is 8832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[1][3]</a:t>
            </a:r>
            <a:r>
              <a:rPr lang="en-US" dirty="0" smtClean="0"/>
              <a:t>’ is 9002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3175"/>
              </p:ext>
            </p:extLst>
          </p:nvPr>
        </p:nvGraphicFramePr>
        <p:xfrm>
          <a:off x="1393372" y="2070239"/>
          <a:ext cx="457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0x0303390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1194</Words>
  <Application>Microsoft Office PowerPoint</Application>
  <PresentationFormat>On-screen Show (4:3)</PresentationFormat>
  <Paragraphs>285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CST8234 – C Programming</vt:lpstr>
      <vt:lpstr>Single Values vs Arrays</vt:lpstr>
      <vt:lpstr>Array Identifiers</vt:lpstr>
      <vt:lpstr>Accessing Array Locations (Square Brackets)</vt:lpstr>
      <vt:lpstr>Accessing Array Locations (Pointers)</vt:lpstr>
      <vt:lpstr>Pointer/Array Offsets</vt:lpstr>
      <vt:lpstr>Pointer/Array Offsets </vt:lpstr>
      <vt:lpstr>How Do Pointers and Arrays Differ?</vt:lpstr>
      <vt:lpstr>Two-Dimensional Arrays</vt:lpstr>
      <vt:lpstr>Two-Dimensional vs One-Dimensional</vt:lpstr>
      <vt:lpstr>Two-Dimensional vs One-Dimension</vt:lpstr>
      <vt:lpstr>Defining vs Declaring 1-D Arrays</vt:lpstr>
      <vt:lpstr>Declaring 1-D Arrays</vt:lpstr>
      <vt:lpstr>Defining vs Declaring 2-D Arrays</vt:lpstr>
      <vt:lpstr>Declaring 2-D Arrays</vt:lpstr>
      <vt:lpstr>Generalizing to N-Dimensions</vt:lpstr>
      <vt:lpstr>Generalizing to N-Dimensions</vt:lpstr>
      <vt:lpstr>Protection against Data Overruns</vt:lpstr>
      <vt:lpstr>Protection against Data Overruns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298</cp:revision>
  <dcterms:created xsi:type="dcterms:W3CDTF">2016-12-21T16:02:28Z</dcterms:created>
  <dcterms:modified xsi:type="dcterms:W3CDTF">2017-09-19T21:05:58Z</dcterms:modified>
</cp:coreProperties>
</file>