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80" r:id="rId3"/>
    <p:sldId id="401" r:id="rId4"/>
    <p:sldId id="402" r:id="rId5"/>
    <p:sldId id="403" r:id="rId6"/>
    <p:sldId id="404" r:id="rId7"/>
    <p:sldId id="407" r:id="rId8"/>
    <p:sldId id="381" r:id="rId9"/>
    <p:sldId id="405" r:id="rId10"/>
    <p:sldId id="406" r:id="rId11"/>
    <p:sldId id="410" r:id="rId12"/>
    <p:sldId id="411" r:id="rId13"/>
    <p:sldId id="408" r:id="rId14"/>
    <p:sldId id="409" r:id="rId15"/>
    <p:sldId id="412" r:id="rId16"/>
    <p:sldId id="413" r:id="rId17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2A"/>
    <a:srgbClr val="267A52"/>
    <a:srgbClr val="00673E"/>
    <a:srgbClr val="006643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1" autoAdjust="0"/>
    <p:restoredTop sz="94613" autoAdjust="0"/>
  </p:normalViewPr>
  <p:slideViewPr>
    <p:cSldViewPr snapToGrid="0" snapToObjects="1">
      <p:cViewPr>
        <p:scale>
          <a:sx n="95" d="100"/>
          <a:sy n="95" d="100"/>
        </p:scale>
        <p:origin x="-2172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2017-09-22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2017-09-22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3a – </a:t>
            </a:r>
            <a:r>
              <a:rPr lang="en-US" dirty="0" smtClean="0"/>
              <a:t>More Complex Declarations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September 20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Array of Pointers – Application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843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you can imagine that when you call ‘</a:t>
            </a:r>
            <a:r>
              <a:rPr lang="en-US" dirty="0" err="1" smtClean="0"/>
              <a:t>gcc</a:t>
            </a:r>
            <a:r>
              <a:rPr lang="en-US" dirty="0" smtClean="0"/>
              <a:t>’ (written in C!) as follows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 -o phone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numbers.c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-Wall -pedantic -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‘main’ function will be invoked with ‘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 smtClean="0"/>
              <a:t>’ having a value of 8, and ‘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/>
              <a:t>’ being an 8-element array as follows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145447"/>
              </p:ext>
            </p:extLst>
          </p:nvPr>
        </p:nvGraphicFramePr>
        <p:xfrm>
          <a:off x="1463711" y="2640621"/>
          <a:ext cx="304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553"/>
                <a:gridCol w="15474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to…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“-g”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“-o”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“phone”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phone.c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“-Wall”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“-pedantic”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“-</a:t>
                      </a:r>
                      <a:r>
                        <a:rPr lang="en-US" dirty="0" err="1" smtClean="0"/>
                        <a:t>ansi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“-w”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80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Pointers to Pointers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843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how is a </a:t>
            </a:r>
            <a:r>
              <a:rPr lang="en-US" dirty="0" smtClean="0">
                <a:solidFill>
                  <a:srgbClr val="0070C0"/>
                </a:solidFill>
              </a:rPr>
              <a:t>double pointer </a:t>
            </a:r>
            <a:r>
              <a:rPr lang="en-US" dirty="0" smtClean="0"/>
              <a:t>‘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**p;</a:t>
            </a:r>
            <a:r>
              <a:rPr lang="en-US" dirty="0" smtClean="0"/>
              <a:t>’ interpreted?</a:t>
            </a: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(char*) *p;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have a pointer ‘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/>
              <a:t>’, that when dereferenced gives you a pointer to a ‘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546862"/>
              </p:ext>
            </p:extLst>
          </p:nvPr>
        </p:nvGraphicFramePr>
        <p:xfrm>
          <a:off x="2840334" y="2438344"/>
          <a:ext cx="304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0x0303360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0x0302888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0x0302888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0x031cd90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0x031cd90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‘B’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0x031cd91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‘y’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0x031cd92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‘e’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0x031cd93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reeform 1"/>
          <p:cNvSpPr/>
          <p:nvPr/>
        </p:nvSpPr>
        <p:spPr>
          <a:xfrm>
            <a:off x="5978770" y="2984360"/>
            <a:ext cx="462229" cy="673240"/>
          </a:xfrm>
          <a:custGeom>
            <a:avLst/>
            <a:gdLst>
              <a:gd name="connsiteX0" fmla="*/ 0 w 462229"/>
              <a:gd name="connsiteY0" fmla="*/ 0 h 673240"/>
              <a:gd name="connsiteX1" fmla="*/ 462224 w 462229"/>
              <a:gd name="connsiteY1" fmla="*/ 331596 h 673240"/>
              <a:gd name="connsiteX2" fmla="*/ 10048 w 462229"/>
              <a:gd name="connsiteY2" fmla="*/ 673240 h 67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229" h="673240">
                <a:moveTo>
                  <a:pt x="0" y="0"/>
                </a:moveTo>
                <a:cubicBezTo>
                  <a:pt x="230274" y="109694"/>
                  <a:pt x="460549" y="219389"/>
                  <a:pt x="462224" y="331596"/>
                </a:cubicBezTo>
                <a:cubicBezTo>
                  <a:pt x="463899" y="443803"/>
                  <a:pt x="85411" y="609600"/>
                  <a:pt x="10048" y="673240"/>
                </a:cubicBezTo>
              </a:path>
            </a:pathLst>
          </a:custGeom>
          <a:noFill/>
          <a:ln w="19050"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78770" y="3808325"/>
            <a:ext cx="462229" cy="673240"/>
          </a:xfrm>
          <a:custGeom>
            <a:avLst/>
            <a:gdLst>
              <a:gd name="connsiteX0" fmla="*/ 0 w 462229"/>
              <a:gd name="connsiteY0" fmla="*/ 0 h 673240"/>
              <a:gd name="connsiteX1" fmla="*/ 462224 w 462229"/>
              <a:gd name="connsiteY1" fmla="*/ 331596 h 673240"/>
              <a:gd name="connsiteX2" fmla="*/ 10048 w 462229"/>
              <a:gd name="connsiteY2" fmla="*/ 673240 h 67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229" h="673240">
                <a:moveTo>
                  <a:pt x="0" y="0"/>
                </a:moveTo>
                <a:cubicBezTo>
                  <a:pt x="230274" y="109694"/>
                  <a:pt x="460549" y="219389"/>
                  <a:pt x="462224" y="331596"/>
                </a:cubicBezTo>
                <a:cubicBezTo>
                  <a:pt x="463899" y="443803"/>
                  <a:pt x="85411" y="609600"/>
                  <a:pt x="10048" y="673240"/>
                </a:cubicBezTo>
              </a:path>
            </a:pathLst>
          </a:custGeom>
          <a:noFill/>
          <a:ln w="19050"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883960" y="2790938"/>
            <a:ext cx="875988" cy="374291"/>
          </a:xfrm>
        </p:spPr>
        <p:txBody>
          <a:bodyPr/>
          <a:lstStyle/>
          <a:p>
            <a:pPr algn="r"/>
            <a:r>
              <a:rPr 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8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But Wait…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843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if we know from before that for a 1-D array, ‘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&lt;type&gt; *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/>
              <a:t>’ and ‘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&lt;type&gt; array[]</a:t>
            </a:r>
            <a:r>
              <a:rPr lang="en-US" dirty="0" smtClean="0"/>
              <a:t>’ can be used interchangeably…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 and if our type is ‘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 </a:t>
            </a:r>
            <a:r>
              <a:rPr lang="en-US" dirty="0"/>
              <a:t>d</a:t>
            </a:r>
            <a:r>
              <a:rPr lang="en-US" dirty="0" smtClean="0"/>
              <a:t>oesn’t that mean that the following are functionally equivalent?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 *p;</a:t>
            </a:r>
            <a:b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 array[];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(Hint: yes!)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**p</a:t>
            </a:r>
            <a:r>
              <a:rPr lang="en-US" dirty="0" smtClean="0"/>
              <a:t>’ can be used instead of </a:t>
            </a:r>
            <a:r>
              <a:rPr lang="en-US" dirty="0"/>
              <a:t>‘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will frequently see the prototype of ‘main’ as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With the only semantic difference </a:t>
            </a:r>
            <a:r>
              <a:rPr lang="en-US" dirty="0" smtClean="0"/>
              <a:t>being (still) </a:t>
            </a:r>
            <a:r>
              <a:rPr lang="en-US" dirty="0"/>
              <a:t>that the compiler won’t let you muck around with the starting location of an array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Parsing Command Line Arguments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843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Assuming we have an invocation ‘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upgrade.exe -from Android -to iOS</a:t>
            </a:r>
            <a:r>
              <a:rPr lang="en-US" dirty="0" smtClean="0"/>
              <a:t>’</a:t>
            </a: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)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/* iterate over all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(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“-to” ) == 0 ) {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if ( ++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/*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next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test */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g_dstOS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parseOS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++] );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else {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printUsage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(“missing ‘-to’ value\n”);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exit( 1 );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}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 if (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“-from” ) == 0 ) {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same thing as above, but set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g_srcOS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 {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printUsage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(“invalid argument ‘%s’\n”,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exit( 1 );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now we are finished CAPTURING the arguments */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Parsing Command Line Arguments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843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(Continued from previous slide)</a:t>
            </a: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now check for mandatory arguments */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g_srcOS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 )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printUsage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missing/invalid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‘-from’ argument\n”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exit( 1 );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g_dstOS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null )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printUsage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missing/invalid ‘-to’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argument\n”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exit( 1 );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Do stuff, now that I’ve got all the info I need */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Getting Addresses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843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variables, just precede variable name by 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“%d”, &amp;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</a:t>
            </a:r>
            <a:r>
              <a:rPr lang="en-US" dirty="0"/>
              <a:t>you can also </a:t>
            </a:r>
            <a:r>
              <a:rPr lang="en-US" dirty="0" smtClean="0"/>
              <a:t>get it by </a:t>
            </a:r>
            <a:r>
              <a:rPr lang="en-US" dirty="0" smtClean="0">
                <a:solidFill>
                  <a:srgbClr val="0070C0"/>
                </a:solidFill>
              </a:rPr>
              <a:t>partially</a:t>
            </a:r>
            <a:r>
              <a:rPr lang="en-US" dirty="0" smtClean="0"/>
              <a:t>-dereferencing an array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teamPlayerIDs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[NUM_TEAMS][NUM_PLAYERS];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myTeamPlayers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=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teamPlayerIDs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iTeam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only one []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myTeamPlayers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teamPlayerIDs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iTeam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 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only one []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Always gets dereference from left-to-right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teamPlayers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dirty="0" smtClean="0"/>
              <a:t>’ </a:t>
            </a:r>
            <a:r>
              <a:rPr lang="en-US" dirty="0"/>
              <a:t>means a pointer to the players in team 1, not the </a:t>
            </a:r>
            <a:r>
              <a:rPr lang="en-US" dirty="0" smtClean="0"/>
              <a:t>pointers to the “player 1”s </a:t>
            </a:r>
            <a:r>
              <a:rPr lang="en-US" dirty="0"/>
              <a:t>in all the </a:t>
            </a:r>
            <a:r>
              <a:rPr lang="en-US" dirty="0" smtClean="0"/>
              <a:t>teams!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those would be non-adjacent memory locations!</a:t>
            </a:r>
            <a:endParaRPr lang="en-US" dirty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0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Getting Addresses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843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</a:t>
            </a:r>
            <a:r>
              <a:rPr lang="en-US" dirty="0"/>
              <a:t>you can also do put 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’ in front of </a:t>
            </a:r>
            <a:r>
              <a:rPr lang="en-US" dirty="0" smtClean="0"/>
              <a:t>fully-dereferenced </a:t>
            </a:r>
            <a:r>
              <a:rPr lang="en-US" dirty="0"/>
              <a:t>arrays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pPlayer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teamPlayerIDs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[1][2];  /* 0x030339c */</a:t>
            </a:r>
          </a:p>
          <a:p>
            <a:pPr lvl="1" indent="0">
              <a:buNone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71967"/>
              </p:ext>
            </p:extLst>
          </p:nvPr>
        </p:nvGraphicFramePr>
        <p:xfrm>
          <a:off x="1513951" y="2038864"/>
          <a:ext cx="53189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732"/>
                <a:gridCol w="1329732"/>
                <a:gridCol w="1329732"/>
                <a:gridCol w="13297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[column0]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[column1]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Player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0x0303390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0x0303392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Player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0x0303394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Player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0x0303396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Team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Player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0x0303398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Player</a:t>
                      </a:r>
                      <a:r>
                        <a:rPr lang="en-US" baseline="0" dirty="0" smtClean="0"/>
                        <a:t> 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0x030339a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Player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0x030339c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Player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0x030339e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28097" y="4662434"/>
            <a:ext cx="1105465" cy="374291"/>
          </a:xfrm>
        </p:spPr>
        <p:txBody>
          <a:bodyPr/>
          <a:lstStyle/>
          <a:p>
            <a:pPr algn="r"/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pPlayer</a:t>
            </a: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75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Premise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429229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following examples all use 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’ as a data length, but </a:t>
            </a:r>
            <a:r>
              <a:rPr lang="en-US" dirty="0" smtClean="0"/>
              <a:t>the concepts are the same for other data lengths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Pointers vs Arrays (1-D)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429229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Wednesday’s lecture, we know that the following have equal ability to get/set values in memory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*(p+5) = ‘H’;		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equivalent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 = ‘H’;		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equivalent</a:t>
            </a:r>
            <a:endParaRPr lang="en-US" sz="1600" i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Big difference is that the compiler won’t let you increment/decrement the value of an array declaration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p++		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legal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	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compiler error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That’s just because of a subtle semantic distinction that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Pointer = address </a:t>
            </a:r>
            <a:r>
              <a:rPr lang="en-US" dirty="0"/>
              <a:t>in memory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Array = </a:t>
            </a:r>
            <a:r>
              <a:rPr lang="en-US" dirty="0" smtClean="0"/>
              <a:t>address in memory </a:t>
            </a:r>
            <a:r>
              <a:rPr lang="en-US" i="1" dirty="0" smtClean="0">
                <a:solidFill>
                  <a:srgbClr val="0070C0"/>
                </a:solidFill>
              </a:rPr>
              <a:t>of the start of </a:t>
            </a:r>
            <a:r>
              <a:rPr lang="en-US" i="1" dirty="0">
                <a:solidFill>
                  <a:srgbClr val="0070C0"/>
                </a:solidFill>
              </a:rPr>
              <a:t>a block of </a:t>
            </a:r>
            <a:r>
              <a:rPr lang="en-US" i="1" dirty="0" smtClean="0">
                <a:solidFill>
                  <a:srgbClr val="0070C0"/>
                </a:solidFill>
              </a:rPr>
              <a:t>data</a:t>
            </a:r>
            <a:endParaRPr lang="en-US" i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Pointers vs Arrays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429229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‘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*p</a:t>
            </a:r>
            <a:r>
              <a:rPr lang="en-US" dirty="0" smtClean="0"/>
              <a:t>’ and ‘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’ are functionally equivalent, then what about the following?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[][N];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p[];</a:t>
            </a:r>
            <a:b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**p;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Are they basically equivalents, in 2-D?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(Hint: no!)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2-D Arrays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283339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Wednesday, we know that this is how we declare a 2-D array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[][N];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we understand how memory is organized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teamPlayerIDs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[NUM_TEAMS][NUM_PLAYERS];	/*2 teams,4 players*/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97268"/>
              </p:ext>
            </p:extLst>
          </p:nvPr>
        </p:nvGraphicFramePr>
        <p:xfrm>
          <a:off x="1393370" y="2723661"/>
          <a:ext cx="53189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732"/>
                <a:gridCol w="1329732"/>
                <a:gridCol w="1329732"/>
                <a:gridCol w="13297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[column0]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[column1]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Player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0x0303390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0x0303392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Player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0x0303394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Player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0x0303396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Team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Player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0x0303398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Player</a:t>
                      </a:r>
                      <a:r>
                        <a:rPr lang="en-US" baseline="0" dirty="0" smtClean="0"/>
                        <a:t> 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0x030339a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Player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0x030339c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Player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0x030339e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14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Array of Pointers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429229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contrast, ‘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*array[]</a:t>
            </a:r>
            <a:r>
              <a:rPr lang="en-US" dirty="0" smtClean="0"/>
              <a:t>’  is interpreted as an array of pointers to chars, e.g.,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(char*)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‘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’ means we have an array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element in the array is a ‘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’… i.e. pointer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a </a:t>
            </a:r>
            <a:r>
              <a:rPr lang="en-US" dirty="0" smtClean="0">
                <a:solidFill>
                  <a:srgbClr val="0070C0"/>
                </a:solidFill>
              </a:rPr>
              <a:t>one</a:t>
            </a:r>
            <a:r>
              <a:rPr lang="en-US" dirty="0" smtClean="0"/>
              <a:t>-dimensional array of ‘things’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Those ‘things’ just happen to be pointers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Array of Pointers – Accessing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429229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when I access ‘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5]</a:t>
            </a:r>
            <a:r>
              <a:rPr lang="en-US" dirty="0" smtClean="0"/>
              <a:t>’, I’ll get a pointer (i.e., ‘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’)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I access ‘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array[5]</a:t>
            </a:r>
            <a:r>
              <a:rPr lang="en-US" dirty="0" smtClean="0"/>
              <a:t>’, I’ll get the character (e.g., ‘Q’)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Note, the ‘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’ takes precedence over the ‘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’.  I.e.,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*array[5]</a:t>
            </a:r>
            <a:r>
              <a:rPr lang="en-US" dirty="0" smtClean="0"/>
              <a:t>’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0070C0"/>
                </a:solidFill>
              </a:rPr>
              <a:t>identical</a:t>
            </a:r>
            <a:r>
              <a:rPr lang="en-US" dirty="0" smtClean="0"/>
              <a:t> to </a:t>
            </a:r>
            <a:r>
              <a:rPr lang="en-US" dirty="0"/>
              <a:t>‘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array[5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en-US" dirty="0" smtClean="0"/>
              <a:t>’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array[5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/>
              <a:t>’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0070C0"/>
                </a:solidFill>
              </a:rPr>
              <a:t>completely different </a:t>
            </a:r>
            <a:r>
              <a:rPr lang="en-US" dirty="0" smtClean="0"/>
              <a:t>from ‘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array)[5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/>
              <a:t>’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5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Array of Pointers – Storage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293388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does ‘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*array[]</a:t>
            </a:r>
            <a:r>
              <a:rPr lang="en-US" dirty="0" smtClean="0"/>
              <a:t>’ look like in memory?</a:t>
            </a:r>
            <a:endParaRPr lang="en-US" dirty="0" smtClean="0"/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321253" y="1973250"/>
            <a:ext cx="875988" cy="374291"/>
          </a:xfrm>
        </p:spPr>
        <p:txBody>
          <a:bodyPr/>
          <a:lstStyle/>
          <a:p>
            <a:pPr algn="r"/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en-US" sz="18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188377"/>
              </p:ext>
            </p:extLst>
          </p:nvPr>
        </p:nvGraphicFramePr>
        <p:xfrm>
          <a:off x="2287676" y="1608015"/>
          <a:ext cx="304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0x0303360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0x031cd90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0x0303364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0x0302888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0x0303368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0x030336c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0x030336c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‘H’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0x030336a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0x030336b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0x031cd90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‘B’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0x031cd91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‘y’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0x031cd92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‘e’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0x031cd93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5395965" y="2873829"/>
            <a:ext cx="411992" cy="411982"/>
          </a:xfrm>
          <a:custGeom>
            <a:avLst/>
            <a:gdLst>
              <a:gd name="connsiteX0" fmla="*/ 10048 w 411992"/>
              <a:gd name="connsiteY0" fmla="*/ 0 h 411982"/>
              <a:gd name="connsiteX1" fmla="*/ 411982 w 411992"/>
              <a:gd name="connsiteY1" fmla="*/ 251208 h 411982"/>
              <a:gd name="connsiteX2" fmla="*/ 0 w 411992"/>
              <a:gd name="connsiteY2" fmla="*/ 411982 h 41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992" h="411982">
                <a:moveTo>
                  <a:pt x="10048" y="0"/>
                </a:moveTo>
                <a:cubicBezTo>
                  <a:pt x="211852" y="91272"/>
                  <a:pt x="413657" y="182544"/>
                  <a:pt x="411982" y="251208"/>
                </a:cubicBezTo>
                <a:cubicBezTo>
                  <a:pt x="410307" y="319872"/>
                  <a:pt x="66989" y="386861"/>
                  <a:pt x="0" y="411982"/>
                </a:cubicBezTo>
              </a:path>
            </a:pathLst>
          </a:custGeom>
          <a:noFill/>
          <a:ln w="19050"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95965" y="2160396"/>
            <a:ext cx="1386672" cy="2522136"/>
          </a:xfrm>
          <a:custGeom>
            <a:avLst/>
            <a:gdLst>
              <a:gd name="connsiteX0" fmla="*/ 0 w 874208"/>
              <a:gd name="connsiteY0" fmla="*/ 0 h 2522136"/>
              <a:gd name="connsiteX1" fmla="*/ 874206 w 874208"/>
              <a:gd name="connsiteY1" fmla="*/ 1135463 h 2522136"/>
              <a:gd name="connsiteX2" fmla="*/ 10048 w 874208"/>
              <a:gd name="connsiteY2" fmla="*/ 2522136 h 252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208" h="2522136">
                <a:moveTo>
                  <a:pt x="0" y="0"/>
                </a:moveTo>
                <a:cubicBezTo>
                  <a:pt x="436265" y="357553"/>
                  <a:pt x="872531" y="715107"/>
                  <a:pt x="874206" y="1135463"/>
                </a:cubicBezTo>
                <a:cubicBezTo>
                  <a:pt x="875881" y="1555819"/>
                  <a:pt x="132303" y="2299398"/>
                  <a:pt x="10048" y="2522136"/>
                </a:cubicBezTo>
              </a:path>
            </a:pathLst>
          </a:custGeom>
          <a:noFill/>
          <a:ln w="19050"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3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Array of Pointers – Application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293388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You’ll commonly see this structure used in every instance of your ‘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’ function, e.g.,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when you invoke your program from the command line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./upgrade.exe -from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You’ll find that ‘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 smtClean="0"/>
              <a:t>’ has the value of 4, and ‘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/>
              <a:t>’ is an 4-element array of pointers to strings, as follows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48857"/>
              </p:ext>
            </p:extLst>
          </p:nvPr>
        </p:nvGraphicFramePr>
        <p:xfrm>
          <a:off x="1463711" y="3768688"/>
          <a:ext cx="304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to…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“-from”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“iOS”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“-to”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“Android”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8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3508</TotalTime>
  <Words>807</Words>
  <Application>Microsoft Office PowerPoint</Application>
  <PresentationFormat>On-screen Show (4:3)</PresentationFormat>
  <Paragraphs>290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CST8234 – C Programming</vt:lpstr>
      <vt:lpstr>Premise</vt:lpstr>
      <vt:lpstr>Pointers vs Arrays (1-D)</vt:lpstr>
      <vt:lpstr>Pointers vs Arrays</vt:lpstr>
      <vt:lpstr>2-D Arrays</vt:lpstr>
      <vt:lpstr>Array of Pointers</vt:lpstr>
      <vt:lpstr>Array of Pointers – Accessing</vt:lpstr>
      <vt:lpstr>Array of Pointers – Storage</vt:lpstr>
      <vt:lpstr>Array of Pointers – Application</vt:lpstr>
      <vt:lpstr>Array of Pointers – Application </vt:lpstr>
      <vt:lpstr>Pointers to Pointers </vt:lpstr>
      <vt:lpstr>But Wait…</vt:lpstr>
      <vt:lpstr>Parsing Command Line Arguments</vt:lpstr>
      <vt:lpstr>Parsing Command Line Arguments</vt:lpstr>
      <vt:lpstr>Getting Addresses</vt:lpstr>
      <vt:lpstr>Getting Addresses</vt:lpstr>
    </vt:vector>
  </TitlesOfParts>
  <Company>Salt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Dakemi</cp:lastModifiedBy>
  <cp:revision>312</cp:revision>
  <dcterms:created xsi:type="dcterms:W3CDTF">2016-12-21T16:02:28Z</dcterms:created>
  <dcterms:modified xsi:type="dcterms:W3CDTF">2017-09-22T17:21:01Z</dcterms:modified>
</cp:coreProperties>
</file>