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380" r:id="rId3"/>
    <p:sldId id="388" r:id="rId4"/>
    <p:sldId id="405" r:id="rId5"/>
    <p:sldId id="399" r:id="rId6"/>
    <p:sldId id="398" r:id="rId7"/>
    <p:sldId id="400" r:id="rId8"/>
    <p:sldId id="406" r:id="rId9"/>
    <p:sldId id="401" r:id="rId10"/>
    <p:sldId id="402" r:id="rId11"/>
    <p:sldId id="391" r:id="rId12"/>
    <p:sldId id="392" r:id="rId13"/>
    <p:sldId id="381" r:id="rId14"/>
    <p:sldId id="403" r:id="rId15"/>
    <p:sldId id="393" r:id="rId16"/>
    <p:sldId id="394" r:id="rId17"/>
    <p:sldId id="404" r:id="rId18"/>
  </p:sldIdLst>
  <p:sldSz cx="9144000" cy="6858000" type="screen4x3"/>
  <p:notesSz cx="6858000" cy="9144000"/>
  <p:defaultTextStyle>
    <a:defPPr>
      <a:defRPr lang="en-US"/>
    </a:defPPr>
    <a:lvl1pPr marL="0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1pPr>
    <a:lvl2pPr marL="492223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2pPr>
    <a:lvl3pPr marL="984449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3pPr>
    <a:lvl4pPr marL="1476672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4pPr>
    <a:lvl5pPr marL="1968897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5pPr>
    <a:lvl6pPr marL="2461121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6pPr>
    <a:lvl7pPr marL="2953344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7pPr>
    <a:lvl8pPr marL="3445569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8pPr>
    <a:lvl9pPr marL="3937793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43"/>
    <a:srgbClr val="43B02A"/>
    <a:srgbClr val="267A52"/>
    <a:srgbClr val="00673E"/>
    <a:srgbClr val="589278"/>
    <a:srgbClr val="7AC1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81" autoAdjust="0"/>
    <p:restoredTop sz="94613" autoAdjust="0"/>
  </p:normalViewPr>
  <p:slideViewPr>
    <p:cSldViewPr snapToGrid="0" snapToObjects="1">
      <p:cViewPr varScale="1">
        <p:scale>
          <a:sx n="107" d="100"/>
          <a:sy n="107" d="100"/>
        </p:scale>
        <p:origin x="-182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38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78AF4-5E64-AC4C-BB17-179E924E563F}" type="datetimeFigureOut">
              <a:rPr lang="en-US" smtClean="0"/>
              <a:t>2017-10-13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C6A53-3777-FA4B-999B-678D40C4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137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A0A7F-40AB-B84E-BA8C-8861397EF456}" type="datetimeFigureOut">
              <a:rPr lang="en-US" smtClean="0"/>
              <a:t>2017-10-13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51CE3-F1EC-6B4D-8B6D-86D363C89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759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1pPr>
    <a:lvl2pPr marL="492223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2pPr>
    <a:lvl3pPr marL="984449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3pPr>
    <a:lvl4pPr marL="1476672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4pPr>
    <a:lvl5pPr marL="1968897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5pPr>
    <a:lvl6pPr marL="2461121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6pPr>
    <a:lvl7pPr marL="2953344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7pPr>
    <a:lvl8pPr marL="3445569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8pPr>
    <a:lvl9pPr marL="3937793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1287430"/>
            <a:ext cx="5411971" cy="1635518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 smtClean="0"/>
              <a:t>This is your 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1" y="3024545"/>
            <a:ext cx="6804836" cy="1579353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2700" baseline="0">
                <a:solidFill>
                  <a:schemeClr val="accent3"/>
                </a:solidFill>
              </a:defRPr>
            </a:lvl1pPr>
            <a:lvl2pPr marL="439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9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18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58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97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37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76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16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 smtClean="0"/>
              <a:t>Presentation subtitle or brief one-sentence description.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5731425"/>
            <a:ext cx="4019011" cy="641906"/>
          </a:xfrm>
        </p:spPr>
        <p:txBody>
          <a:bodyPr anchor="b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Month 24th, 2017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3281"/>
            <a:ext cx="9144000" cy="9781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558" y="501539"/>
            <a:ext cx="2603500" cy="54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026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Key Point w/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2336801"/>
            <a:ext cx="2582904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1803799"/>
            <a:ext cx="2582904" cy="549262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pic>
        <p:nvPicPr>
          <p:cNvPr id="22" name="Picture 2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3" name="Slide Number Placeholder 8"/>
          <p:cNvSpPr>
            <a:spLocks noGrp="1"/>
          </p:cNvSpPr>
          <p:nvPr>
            <p:ph type="sldNum" sz="quarter" idx="21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basic 3-column key point slide with subtitles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279416" y="2336801"/>
            <a:ext cx="2582904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3279416" y="1803799"/>
            <a:ext cx="2582904" cy="549262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062449" y="2336801"/>
            <a:ext cx="2582904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6062449" y="1803799"/>
            <a:ext cx="2582904" cy="549262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65456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1803403"/>
            <a:ext cx="2582904" cy="1819473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287581" y="1803403"/>
            <a:ext cx="2566689" cy="1819473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55253" y="1803403"/>
            <a:ext cx="2590101" cy="1819473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3848103"/>
            <a:ext cx="2582904" cy="191608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87581" y="3848103"/>
            <a:ext cx="2566689" cy="191608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062388" y="3848103"/>
            <a:ext cx="2582966" cy="191608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pic>
        <p:nvPicPr>
          <p:cNvPr id="20" name="Picture 19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1" name="Slide Number Placeholder 8"/>
          <p:cNvSpPr>
            <a:spLocks noGrp="1"/>
          </p:cNvSpPr>
          <p:nvPr>
            <p:ph type="sldNum" sz="quarter" idx="21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6 column key point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480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Key Point w/ 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2" y="2336800"/>
            <a:ext cx="2628496" cy="1273454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266650" y="2336800"/>
            <a:ext cx="2611995" cy="1273454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66635" y="2336800"/>
            <a:ext cx="2628558" cy="1273454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2" y="4393805"/>
            <a:ext cx="2628496" cy="126114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66650" y="4393805"/>
            <a:ext cx="2611995" cy="126114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066635" y="4393805"/>
            <a:ext cx="2628558" cy="126114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2" y="1803799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3266650" y="1803799"/>
            <a:ext cx="2611995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6066635" y="1803799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57202" y="3860804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3266650" y="3860804"/>
            <a:ext cx="2611995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6066635" y="3860804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pic>
        <p:nvPicPr>
          <p:cNvPr id="27" name="Picture 26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8" name="Slide Number Placeholder 8"/>
          <p:cNvSpPr>
            <a:spLocks noGrp="1"/>
          </p:cNvSpPr>
          <p:nvPr>
            <p:ph type="sldNum" sz="quarter" idx="27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9" name="Picture 28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6-column key point slide with subtitles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638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Bulk Content w/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1803400"/>
            <a:ext cx="6769648" cy="3960789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1-column bulk slide for long content</a:t>
            </a:r>
            <a:endParaRPr lang="en-US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1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Bulk Content, No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8775" y="479820"/>
            <a:ext cx="6800126" cy="5284370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This is a 1-column bulk content slide without a title. 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8" name="Picture 7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2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319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2336801"/>
            <a:ext cx="3991278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673964" y="2336801"/>
            <a:ext cx="3982964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87679" y="1792224"/>
            <a:ext cx="3991278" cy="551124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4673962" y="1792224"/>
            <a:ext cx="3982964" cy="551124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pic>
        <p:nvPicPr>
          <p:cNvPr id="11" name="Picture 10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Picture 19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2-column bulk slide for long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741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2336800"/>
            <a:ext cx="2591276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062291" y="2336800"/>
            <a:ext cx="2583062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87679" y="1803799"/>
            <a:ext cx="2591276" cy="533003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062290" y="1803799"/>
            <a:ext cx="2583062" cy="533003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3285362" y="2336800"/>
            <a:ext cx="2575007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3285361" y="1803799"/>
            <a:ext cx="2575007" cy="533003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pic>
        <p:nvPicPr>
          <p:cNvPr id="22" name="Picture 2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3-column bulk slide for long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127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487678" y="4393804"/>
            <a:ext cx="2579701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6096979" y="4393804"/>
            <a:ext cx="2571524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2" hasCustomPrompt="1"/>
          </p:nvPr>
        </p:nvSpPr>
        <p:spPr>
          <a:xfrm>
            <a:off x="487678" y="3837654"/>
            <a:ext cx="2579701" cy="563886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33" hasCustomPrompt="1"/>
          </p:nvPr>
        </p:nvSpPr>
        <p:spPr>
          <a:xfrm>
            <a:off x="6096978" y="3837654"/>
            <a:ext cx="2571524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3296864" y="4393804"/>
            <a:ext cx="2563505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35" hasCustomPrompt="1"/>
          </p:nvPr>
        </p:nvSpPr>
        <p:spPr>
          <a:xfrm>
            <a:off x="3296863" y="3837654"/>
            <a:ext cx="2563505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8" y="2336800"/>
            <a:ext cx="2579701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096979" y="2336800"/>
            <a:ext cx="2571524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87678" y="1780649"/>
            <a:ext cx="2579701" cy="563886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096978" y="1780649"/>
            <a:ext cx="2571524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3296864" y="2336800"/>
            <a:ext cx="2563505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3296863" y="1780649"/>
            <a:ext cx="2563505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pic>
        <p:nvPicPr>
          <p:cNvPr id="19" name="Picture 1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Picture 20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6-point bulk content slide for long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71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Numbers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2895600"/>
            <a:ext cx="2582904" cy="285701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96936" y="2895600"/>
            <a:ext cx="2566689" cy="285701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097113" y="2895600"/>
            <a:ext cx="2582965" cy="28570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the figure above.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87678" y="1856583"/>
            <a:ext cx="2582905" cy="919747"/>
          </a:xfrm>
        </p:spPr>
        <p:txBody>
          <a:bodyPr anchor="b"/>
          <a:lstStyle>
            <a:lvl1pPr>
              <a:lnSpc>
                <a:spcPct val="80000"/>
              </a:lnSpc>
              <a:defRPr sz="62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##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3296936" y="1856583"/>
            <a:ext cx="2566688" cy="919747"/>
          </a:xfrm>
        </p:spPr>
        <p:txBody>
          <a:bodyPr anchor="b"/>
          <a:lstStyle>
            <a:lvl1pPr>
              <a:lnSpc>
                <a:spcPct val="80000"/>
              </a:lnSpc>
              <a:defRPr sz="62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##%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6097113" y="1856583"/>
            <a:ext cx="2582965" cy="919747"/>
          </a:xfrm>
        </p:spPr>
        <p:txBody>
          <a:bodyPr anchor="b"/>
          <a:lstStyle>
            <a:lvl1pPr>
              <a:lnSpc>
                <a:spcPct val="80000"/>
              </a:lnSpc>
              <a:defRPr sz="62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#,###</a:t>
            </a:r>
          </a:p>
        </p:txBody>
      </p:sp>
      <p:pic>
        <p:nvPicPr>
          <p:cNvPr id="12" name="Picture 1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24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key numbers slide for short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642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Numbers Mediu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2776329"/>
            <a:ext cx="2582904" cy="297524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96936" y="2776329"/>
            <a:ext cx="2566689" cy="297524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097113" y="2776329"/>
            <a:ext cx="2582965" cy="297524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the figure above.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87678" y="1803750"/>
            <a:ext cx="2582905" cy="976869"/>
          </a:xfrm>
        </p:spPr>
        <p:txBody>
          <a:bodyPr anchor="t"/>
          <a:lstStyle>
            <a:lvl1pPr>
              <a:lnSpc>
                <a:spcPct val="80000"/>
              </a:lnSpc>
              <a:defRPr sz="404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$##,###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3296936" y="1829151"/>
            <a:ext cx="2566688" cy="950618"/>
          </a:xfrm>
        </p:spPr>
        <p:txBody>
          <a:bodyPr anchor="t"/>
          <a:lstStyle>
            <a:lvl1pPr>
              <a:lnSpc>
                <a:spcPct val="80000"/>
              </a:lnSpc>
              <a:defRPr sz="404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#,####%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6097113" y="1829151"/>
            <a:ext cx="2582965" cy="950618"/>
          </a:xfrm>
        </p:spPr>
        <p:txBody>
          <a:bodyPr anchor="t"/>
          <a:lstStyle>
            <a:lvl1pPr>
              <a:lnSpc>
                <a:spcPct val="80000"/>
              </a:lnSpc>
              <a:defRPr sz="404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#,###,####</a:t>
            </a:r>
          </a:p>
        </p:txBody>
      </p:sp>
      <p:pic>
        <p:nvPicPr>
          <p:cNvPr id="12" name="Picture 1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24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key numbers slide for long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607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eparato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4133" y="1544637"/>
            <a:ext cx="5393267" cy="136207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700" b="1" cap="none" baseline="0">
                <a:solidFill>
                  <a:srgbClr val="FFFFFF"/>
                </a:solidFill>
              </a:defRPr>
            </a:lvl1pPr>
          </a:lstStyle>
          <a:p>
            <a:r>
              <a:rPr lang="en-CA" dirty="0" smtClean="0"/>
              <a:t>Chapter or Section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74133" y="3062821"/>
            <a:ext cx="5393267" cy="1500188"/>
          </a:xfr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1912" baseline="0">
                <a:solidFill>
                  <a:srgbClr val="A6C8BC"/>
                </a:solidFill>
              </a:defRPr>
            </a:lvl1pPr>
            <a:lvl2pPr marL="439516" indent="0">
              <a:buNone/>
              <a:defRPr sz="1743">
                <a:solidFill>
                  <a:schemeClr val="tx1">
                    <a:tint val="75000"/>
                  </a:schemeClr>
                </a:solidFill>
              </a:defRPr>
            </a:lvl2pPr>
            <a:lvl3pPr marL="879032" indent="0">
              <a:buNone/>
              <a:defRPr sz="1518">
                <a:solidFill>
                  <a:schemeClr val="tx1">
                    <a:tint val="75000"/>
                  </a:schemeClr>
                </a:solidFill>
              </a:defRPr>
            </a:lvl3pPr>
            <a:lvl4pPr marL="131854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4pPr>
            <a:lvl5pPr marL="175806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5pPr>
            <a:lvl6pPr marL="219758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6pPr>
            <a:lvl7pPr marL="263709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7pPr>
            <a:lvl8pPr marL="307661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8pPr>
            <a:lvl9pPr marL="351612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dirty="0" smtClean="0"/>
              <a:t>Brief description or intro to this section</a:t>
            </a:r>
          </a:p>
        </p:txBody>
      </p:sp>
      <p:sp>
        <p:nvSpPr>
          <p:cNvPr id="15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176525" y="6373093"/>
            <a:ext cx="297608" cy="365126"/>
          </a:xfrm>
        </p:spPr>
        <p:txBody>
          <a:bodyPr/>
          <a:lstStyle>
            <a:lvl1pPr>
              <a:defRPr>
                <a:solidFill>
                  <a:srgbClr val="96B7A6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5814"/>
            <a:ext cx="9144000" cy="978144"/>
          </a:xfrm>
          <a:prstGeom prst="rect">
            <a:avLst/>
          </a:prstGeom>
        </p:spPr>
      </p:pic>
      <p:pic>
        <p:nvPicPr>
          <p:cNvPr id="16" name="Picture 15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373" y="486978"/>
            <a:ext cx="730800" cy="53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389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s with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3403601"/>
            <a:ext cx="2582904" cy="2337441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a brief point, illustrated by the icon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85362" y="3403601"/>
            <a:ext cx="2566690" cy="2337441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a brief point, illustrated by the icon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085537" y="3403601"/>
            <a:ext cx="2582966" cy="2337441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a brief point, illustrated by the icon above.</a:t>
            </a:r>
          </a:p>
        </p:txBody>
      </p:sp>
      <p:sp>
        <p:nvSpPr>
          <p:cNvPr id="12" name="Oval 11"/>
          <p:cNvSpPr/>
          <p:nvPr userDrawn="1"/>
        </p:nvSpPr>
        <p:spPr>
          <a:xfrm>
            <a:off x="487679" y="1928431"/>
            <a:ext cx="1194664" cy="11946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841815" y="2201763"/>
            <a:ext cx="486393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4" name="Oval 13"/>
          <p:cNvSpPr/>
          <p:nvPr userDrawn="1"/>
        </p:nvSpPr>
        <p:spPr>
          <a:xfrm>
            <a:off x="3276907" y="1926363"/>
            <a:ext cx="1198800" cy="119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3633111" y="2201763"/>
            <a:ext cx="486392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6" name="Oval 15"/>
          <p:cNvSpPr/>
          <p:nvPr userDrawn="1"/>
        </p:nvSpPr>
        <p:spPr>
          <a:xfrm>
            <a:off x="6053742" y="1926363"/>
            <a:ext cx="1198800" cy="119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17" name="Picture Placeholder 3"/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6410166" y="2201763"/>
            <a:ext cx="485953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pic>
        <p:nvPicPr>
          <p:cNvPr id="21" name="Picture 20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2" name="Slide Number Placeholder 8"/>
          <p:cNvSpPr>
            <a:spLocks noGrp="1"/>
          </p:cNvSpPr>
          <p:nvPr>
            <p:ph type="sldNum" sz="quarter" idx="2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key point slide with icons to illustrate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315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5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1863523" y="483406"/>
            <a:ext cx="5405377" cy="588267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this icon to insert a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309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474562" y="486137"/>
            <a:ext cx="8194876" cy="58915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20903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599A83"/>
                </a:solidFill>
              </a:defRPr>
            </a:lvl1pPr>
          </a:lstStyle>
          <a:p>
            <a:r>
              <a:rPr lang="en-CA" dirty="0" smtClean="0"/>
              <a:t>Enter an impressive statistic or fact. e.g. 98% of Algonquin students have been hired immediately after graduation.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1593878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848801" y="4921484"/>
            <a:ext cx="5446400" cy="291603"/>
          </a:xfrm>
        </p:spPr>
        <p:txBody>
          <a:bodyPr anchor="ctr"/>
          <a:lstStyle>
            <a:lvl1pPr algn="ctr">
              <a:defRPr sz="900"/>
            </a:lvl1pPr>
          </a:lstStyle>
          <a:p>
            <a:pPr lvl="0"/>
            <a:r>
              <a:rPr lang="en-CA" dirty="0" smtClean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3703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20903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A6C8BC"/>
                </a:solidFill>
              </a:defRPr>
            </a:lvl1pPr>
          </a:lstStyle>
          <a:p>
            <a:r>
              <a:rPr lang="en-CA" dirty="0" smtClean="0"/>
              <a:t>Enter an impressive statistic or fact. e.g. 98% of Algonquin students have been hired immediately after graduation.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1593878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848801" y="4921484"/>
            <a:ext cx="5446400" cy="291603"/>
          </a:xfrm>
        </p:spPr>
        <p:txBody>
          <a:bodyPr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23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3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9854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A6C8BC"/>
                </a:solidFill>
              </a:defRPr>
            </a:lvl1pPr>
          </a:lstStyle>
          <a:p>
            <a:r>
              <a:rPr lang="en-CA" dirty="0" smtClean="0"/>
              <a:t>Enter an impressive statistic or fact. e.g. We raised $1,000,000 this year. Highlight a number by making it bold and white.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488976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7708"/>
            <a:ext cx="9144000" cy="235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992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9854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599A83"/>
                </a:solidFill>
              </a:defRPr>
            </a:lvl1pPr>
          </a:lstStyle>
          <a:p>
            <a:r>
              <a:rPr lang="en-CA" dirty="0" smtClean="0"/>
              <a:t>Enter an impressive statistic or fact. e.g. We raised $1,000,000 this year. Highlight a number by making it bold and 100% green.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488976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7708"/>
            <a:ext cx="9144000" cy="235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990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5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2"/>
            <a:ext cx="4571404" cy="3428553"/>
          </a:xfr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baseline="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this icon to insert a background photo, the resize this box so it covers the whole screen. Make sure it’s good quality.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676534" y="1914188"/>
            <a:ext cx="5790934" cy="3029625"/>
          </a:xfrm>
          <a:solidFill>
            <a:srgbClr val="FFFFFF"/>
          </a:solidFill>
          <a:ln>
            <a:noFill/>
          </a:ln>
          <a:effectLst>
            <a:outerShdw blurRad="381000" dir="2700000" sx="98000" sy="98000" algn="tl" rotWithShape="0">
              <a:srgbClr val="000000">
                <a:alpha val="85000"/>
              </a:srgbClr>
            </a:outerShdw>
          </a:effectLst>
        </p:spPr>
        <p:txBody>
          <a:bodyPr lIns="324000" tIns="1080000" rIns="324000" bIns="1080000"/>
          <a:lstStyle>
            <a:lvl1pPr algn="ctr">
              <a:lnSpc>
                <a:spcPct val="90000"/>
              </a:lnSpc>
              <a:defRPr sz="6299">
                <a:solidFill>
                  <a:srgbClr val="599A83"/>
                </a:solidFill>
              </a:defRPr>
            </a:lvl1pPr>
          </a:lstStyle>
          <a:p>
            <a:r>
              <a:rPr lang="en-CA" dirty="0" smtClean="0"/>
              <a:t>$#,###,###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57136" y="2259471"/>
            <a:ext cx="5429733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 baseline="0">
                <a:solidFill>
                  <a:srgbClr val="00673E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857136" y="4232939"/>
            <a:ext cx="5429733" cy="291603"/>
          </a:xfrm>
        </p:spPr>
        <p:txBody>
          <a:bodyPr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104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-Aligned Image with Text +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3" y="1803400"/>
            <a:ext cx="4010625" cy="3960791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866659" y="4700459"/>
            <a:ext cx="2601169" cy="1063731"/>
          </a:xfrm>
        </p:spPr>
        <p:txBody>
          <a:bodyPr anchor="b"/>
          <a:lstStyle>
            <a:lvl1pPr>
              <a:defRPr sz="118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257116" y="484837"/>
            <a:ext cx="3886884" cy="527935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257118" y="4081485"/>
            <a:ext cx="28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14" name="Picture 13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8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3980149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A slide with a right-aligned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34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-Aligned Image with Text +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80471" y="1803400"/>
            <a:ext cx="3980149" cy="394069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854097" y="4793058"/>
            <a:ext cx="2588430" cy="951040"/>
          </a:xfrm>
        </p:spPr>
        <p:txBody>
          <a:bodyPr anchor="b"/>
          <a:lstStyle>
            <a:lvl1pPr>
              <a:defRPr sz="118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484836"/>
            <a:ext cx="3886884" cy="525926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2" y="4081485"/>
            <a:ext cx="28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11" name="Picture 10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4680471" y="484836"/>
            <a:ext cx="3980149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A slide with a right-aligned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545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Frame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69" y="0"/>
            <a:ext cx="9143333" cy="6858000"/>
          </a:xfrm>
        </p:spPr>
        <p:txBody>
          <a:bodyPr/>
          <a:lstStyle>
            <a:lvl1pPr marL="0" indent="0">
              <a:buNone/>
              <a:defRPr sz="2250" baseline="0"/>
            </a:lvl1pPr>
            <a:lvl2pPr marL="439516" indent="0">
              <a:buNone/>
              <a:defRPr sz="2700"/>
            </a:lvl2pPr>
            <a:lvl3pPr marL="879032" indent="0">
              <a:buNone/>
              <a:defRPr sz="2306"/>
            </a:lvl3pPr>
            <a:lvl4pPr marL="1318547" indent="0">
              <a:buNone/>
              <a:defRPr sz="1912"/>
            </a:lvl4pPr>
            <a:lvl5pPr marL="1758064" indent="0">
              <a:buNone/>
              <a:defRPr sz="1912"/>
            </a:lvl5pPr>
            <a:lvl6pPr marL="2197581" indent="0">
              <a:buNone/>
              <a:defRPr sz="1912"/>
            </a:lvl6pPr>
            <a:lvl7pPr marL="2637097" indent="0">
              <a:buNone/>
              <a:defRPr sz="1912"/>
            </a:lvl7pPr>
            <a:lvl8pPr marL="3076614" indent="0">
              <a:buNone/>
              <a:defRPr sz="1912"/>
            </a:lvl8pPr>
            <a:lvl9pPr marL="3516128" indent="0">
              <a:buNone/>
              <a:defRPr sz="1912"/>
            </a:lvl9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" y="4711196"/>
            <a:ext cx="4476167" cy="345600"/>
          </a:xfrm>
          <a:solidFill>
            <a:srgbClr val="43B02A"/>
          </a:solidFill>
          <a:ln>
            <a:noFill/>
          </a:ln>
        </p:spPr>
        <p:txBody>
          <a:bodyPr wrap="square" lIns="252000" tIns="180000" rIns="252000" bIns="252000" anchor="ctr">
            <a:spAutoFit/>
          </a:bodyPr>
          <a:lstStyle>
            <a:lvl1pPr>
              <a:lnSpc>
                <a:spcPct val="100000"/>
              </a:lnSpc>
              <a:defRPr sz="1181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585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Autho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1876181" y="1803401"/>
            <a:ext cx="2606046" cy="3227685"/>
          </a:xfrm>
        </p:spPr>
        <p:txBody>
          <a:bodyPr/>
          <a:lstStyle/>
          <a:p>
            <a:r>
              <a:rPr lang="en-US" dirty="0" smtClean="0"/>
              <a:t>Author Photo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666642" y="2336802"/>
            <a:ext cx="2628558" cy="2160887"/>
          </a:xfrm>
        </p:spPr>
        <p:txBody>
          <a:bodyPr anchor="ctr"/>
          <a:lstStyle/>
          <a:p>
            <a:pPr lvl="0"/>
            <a:r>
              <a:rPr lang="en-CA" dirty="0" smtClean="0"/>
              <a:t>Author description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81522" y="488623"/>
            <a:ext cx="5398417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About the Author (1 author)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666201" y="1803799"/>
            <a:ext cx="2628643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 hasCustomPrompt="1"/>
          </p:nvPr>
        </p:nvSpPr>
        <p:spPr>
          <a:xfrm>
            <a:off x="4666201" y="4498183"/>
            <a:ext cx="2628643" cy="532904"/>
          </a:xfrm>
        </p:spPr>
        <p:txBody>
          <a:bodyPr anchor="b"/>
          <a:lstStyle>
            <a:lvl1pPr>
              <a:defRPr sz="1181"/>
            </a:lvl1pPr>
          </a:lstStyle>
          <a:p>
            <a:pPr lvl="0"/>
            <a:r>
              <a:rPr lang="en-CA" dirty="0" smtClean="0"/>
              <a:t>Author email</a:t>
            </a:r>
          </a:p>
        </p:txBody>
      </p:sp>
    </p:spTree>
    <p:extLst>
      <p:ext uri="{BB962C8B-B14F-4D97-AF65-F5344CB8AC3E}">
        <p14:creationId xmlns:p14="http://schemas.microsoft.com/office/powerpoint/2010/main" val="1698127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686811" y="486135"/>
            <a:ext cx="3993267" cy="5266800"/>
          </a:xfrm>
        </p:spPr>
        <p:txBody>
          <a:bodyPr/>
          <a:lstStyle/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66665" y="486136"/>
            <a:ext cx="4012210" cy="5266481"/>
          </a:xfrm>
        </p:spPr>
        <p:txBody>
          <a:bodyPr/>
          <a:lstStyle/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66667" y="4088943"/>
            <a:ext cx="26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686810" y="4088943"/>
            <a:ext cx="2617200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10" name="Picture 9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62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Descri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6445"/>
            <a:ext cx="9144000" cy="978144"/>
          </a:xfrm>
          <a:prstGeom prst="rect">
            <a:avLst/>
          </a:prstGeom>
        </p:spPr>
      </p:pic>
      <p:sp>
        <p:nvSpPr>
          <p:cNvPr id="12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66667" y="479818"/>
            <a:ext cx="6802234" cy="528437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66667" y="4088943"/>
            <a:ext cx="26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7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220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+ Title and Descri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6445"/>
            <a:ext cx="9144000" cy="978144"/>
          </a:xfrm>
          <a:prstGeom prst="rect">
            <a:avLst/>
          </a:prstGeom>
        </p:spPr>
      </p:pic>
      <p:sp>
        <p:nvSpPr>
          <p:cNvPr id="13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87679" y="1803400"/>
            <a:ext cx="5374641" cy="3960789"/>
          </a:xfrm>
        </p:spPr>
        <p:txBody>
          <a:bodyPr/>
          <a:lstStyle/>
          <a:p>
            <a:r>
              <a:rPr lang="en-US" dirty="0" smtClean="0"/>
              <a:t>Click on this icon to insert a graphic.</a:t>
            </a:r>
            <a:endParaRPr lang="en-US" dirty="0"/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a graphic slide with a title and optional annotation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13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r 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able Placeholder 3"/>
          <p:cNvSpPr>
            <a:spLocks noGrp="1"/>
          </p:cNvSpPr>
          <p:nvPr>
            <p:ph type="tbl" sz="quarter" idx="20" hasCustomPrompt="1"/>
          </p:nvPr>
        </p:nvSpPr>
        <p:spPr>
          <a:xfrm>
            <a:off x="487679" y="1803798"/>
            <a:ext cx="5374640" cy="396039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the icon to insert a table or chart.</a:t>
            </a:r>
            <a:endParaRPr lang="en-US" dirty="0"/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a chart or table slide with optional annotation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23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r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58326" y="2338355"/>
            <a:ext cx="5827350" cy="195912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700" baseline="0">
                <a:solidFill>
                  <a:schemeClr val="accent5"/>
                </a:solidFill>
              </a:defRPr>
            </a:lvl1pPr>
            <a:lvl2pPr marL="439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9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18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58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97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37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76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16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 smtClean="0"/>
              <a:t>Questions? Put your contact prompt message and your email here.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67850" y="1562098"/>
            <a:ext cx="5408305" cy="763559"/>
          </a:xfrm>
        </p:spPr>
        <p:txBody>
          <a:bodyPr anchor="b"/>
          <a:lstStyle>
            <a:lvl1pPr algn="ctr">
              <a:defRPr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Thank you message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867848" y="4513380"/>
            <a:ext cx="5408306" cy="346810"/>
          </a:xfrm>
        </p:spPr>
        <p:txBody>
          <a:bodyPr anchor="t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CA" dirty="0" err="1" smtClean="0"/>
              <a:t>www.algonquincollege.com</a:t>
            </a:r>
            <a:r>
              <a:rPr lang="en-CA" dirty="0" smtClean="0"/>
              <a:t>/</a:t>
            </a:r>
            <a:r>
              <a:rPr lang="en-CA" dirty="0" err="1" smtClean="0"/>
              <a:t>relevantURL</a:t>
            </a:r>
            <a:endParaRPr lang="en-US" dirty="0"/>
          </a:p>
        </p:txBody>
      </p:sp>
      <p:pic>
        <p:nvPicPr>
          <p:cNvPr id="13" name="Picture 12" descr="ac-icon-green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231" y="705870"/>
            <a:ext cx="497538" cy="3602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57875"/>
            <a:ext cx="91440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083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36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Autho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66726" y="1803799"/>
            <a:ext cx="1218980" cy="1509752"/>
          </a:xfrm>
        </p:spPr>
        <p:txBody>
          <a:bodyPr/>
          <a:lstStyle/>
          <a:p>
            <a:r>
              <a:rPr lang="en-US" dirty="0" smtClean="0"/>
              <a:t>Author Photo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1866717" y="2336800"/>
            <a:ext cx="2618974" cy="1790700"/>
          </a:xfrm>
        </p:spPr>
        <p:txBody>
          <a:bodyPr anchor="t"/>
          <a:lstStyle/>
          <a:p>
            <a:pPr lvl="0"/>
            <a:r>
              <a:rPr lang="en-CA" dirty="0" smtClean="0"/>
              <a:t>Author description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1866274" y="1803799"/>
            <a:ext cx="2619417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Author 1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 hasCustomPrompt="1"/>
          </p:nvPr>
        </p:nvSpPr>
        <p:spPr>
          <a:xfrm>
            <a:off x="1866274" y="4127500"/>
            <a:ext cx="2619417" cy="532904"/>
          </a:xfrm>
        </p:spPr>
        <p:txBody>
          <a:bodyPr anchor="b"/>
          <a:lstStyle>
            <a:lvl1pPr>
              <a:defRPr sz="1181"/>
            </a:lvl1pPr>
          </a:lstStyle>
          <a:p>
            <a:pPr lvl="0"/>
            <a:r>
              <a:rPr lang="en-CA" dirty="0" smtClean="0"/>
              <a:t>Author email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20" hasCustomPrompt="1"/>
          </p:nvPr>
        </p:nvSpPr>
        <p:spPr>
          <a:xfrm>
            <a:off x="4666703" y="1803799"/>
            <a:ext cx="1218980" cy="1509752"/>
          </a:xfrm>
        </p:spPr>
        <p:txBody>
          <a:bodyPr/>
          <a:lstStyle/>
          <a:p>
            <a:r>
              <a:rPr lang="en-US" dirty="0" smtClean="0"/>
              <a:t>Author Photo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066694" y="2336800"/>
            <a:ext cx="2603969" cy="1790700"/>
          </a:xfrm>
        </p:spPr>
        <p:txBody>
          <a:bodyPr anchor="t"/>
          <a:lstStyle/>
          <a:p>
            <a:pPr lvl="0"/>
            <a:r>
              <a:rPr lang="en-CA" dirty="0" smtClean="0"/>
              <a:t>Author description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066252" y="1803799"/>
            <a:ext cx="2604411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Author 2 Name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3" hasCustomPrompt="1"/>
          </p:nvPr>
        </p:nvSpPr>
        <p:spPr>
          <a:xfrm>
            <a:off x="6066252" y="4127500"/>
            <a:ext cx="2604412" cy="532904"/>
          </a:xfrm>
        </p:spPr>
        <p:txBody>
          <a:bodyPr anchor="b"/>
          <a:lstStyle>
            <a:lvl1pPr>
              <a:defRPr sz="1181"/>
            </a:lvl1pPr>
          </a:lstStyle>
          <a:p>
            <a:pPr lvl="0"/>
            <a:r>
              <a:rPr lang="en-CA" dirty="0" smtClean="0"/>
              <a:t>Author email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7875"/>
            <a:ext cx="9144000" cy="1000125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81522" y="488623"/>
            <a:ext cx="5398417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About the Author (2 authors)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797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Key Point w/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8775" y="1803400"/>
            <a:ext cx="6788551" cy="3960791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  <p:pic>
        <p:nvPicPr>
          <p:cNvPr id="14" name="Picture 13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6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81522" y="488623"/>
            <a:ext cx="5398417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This is a 1-column key point text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832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Key Point, No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77519" y="477520"/>
            <a:ext cx="6786881" cy="5262879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A basic 1-column key point slide with no title. 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9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36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2-column key point slide</a:t>
            </a:r>
            <a:endParaRPr lang="en-US" dirty="0"/>
          </a:p>
        </p:txBody>
      </p:sp>
      <p:pic>
        <p:nvPicPr>
          <p:cNvPr id="10" name="Picture 9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1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4" y="1803401"/>
            <a:ext cx="4022199" cy="3949218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666703" y="1803402"/>
            <a:ext cx="4013375" cy="3949216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8618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Key Point w/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4" y="2336801"/>
            <a:ext cx="4022199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666703" y="2336798"/>
            <a:ext cx="4013375" cy="3415819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4" y="1803799"/>
            <a:ext cx="4022199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666703" y="1803799"/>
            <a:ext cx="4013375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pic>
        <p:nvPicPr>
          <p:cNvPr id="20" name="Picture 19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1" name="Slide Number Placeholder 8"/>
          <p:cNvSpPr>
            <a:spLocks noGrp="1"/>
          </p:cNvSpPr>
          <p:nvPr>
            <p:ph type="sldNum" sz="quarter" idx="20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basic 2-column key point slide with subtitles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2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87679" y="1803401"/>
            <a:ext cx="2582904" cy="3949218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279416" y="1803401"/>
            <a:ext cx="2582904" cy="3949218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97113" y="1803400"/>
            <a:ext cx="2582965" cy="39492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</a:t>
            </a:r>
            <a:r>
              <a:rPr lang="en-CA" dirty="0" err="1" smtClean="0"/>
              <a:t>editcontent</a:t>
            </a:r>
            <a:r>
              <a:rPr lang="en-CA" dirty="0" smtClean="0"/>
              <a:t>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18" name="Picture 17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9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Picture 19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3-column key point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2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499891"/>
            <a:ext cx="8229600" cy="11003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00202"/>
            <a:ext cx="8229600" cy="39033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First level</a:t>
            </a:r>
          </a:p>
          <a:p>
            <a:pPr lvl="2"/>
            <a:r>
              <a:rPr lang="en-CA" dirty="0" smtClean="0"/>
              <a:t>Second level</a:t>
            </a:r>
          </a:p>
          <a:p>
            <a:pPr lvl="0"/>
            <a:endParaRPr lang="en-CA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3" y="6356353"/>
            <a:ext cx="663789" cy="36512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81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24084-422A-4246-8522-ECCBA4948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78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9" r:id="rId3"/>
    <p:sldLayoutId id="2147483686" r:id="rId4"/>
    <p:sldLayoutId id="2147483650" r:id="rId5"/>
    <p:sldLayoutId id="2147483693" r:id="rId6"/>
    <p:sldLayoutId id="2147483685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4" r:id="rId14"/>
    <p:sldLayoutId id="2147483695" r:id="rId15"/>
    <p:sldLayoutId id="2147483696" r:id="rId16"/>
    <p:sldLayoutId id="2147483697" r:id="rId17"/>
    <p:sldLayoutId id="2147483677" r:id="rId18"/>
    <p:sldLayoutId id="2147483698" r:id="rId19"/>
    <p:sldLayoutId id="2147483699" r:id="rId20"/>
    <p:sldLayoutId id="2147483682" r:id="rId21"/>
    <p:sldLayoutId id="2147483654" r:id="rId22"/>
    <p:sldLayoutId id="2147483662" r:id="rId23"/>
    <p:sldLayoutId id="2147483683" r:id="rId24"/>
    <p:sldLayoutId id="2147483684" r:id="rId25"/>
    <p:sldLayoutId id="2147483664" r:id="rId26"/>
    <p:sldLayoutId id="2147483700" r:id="rId27"/>
    <p:sldLayoutId id="2147483701" r:id="rId28"/>
    <p:sldLayoutId id="2147483657" r:id="rId29"/>
    <p:sldLayoutId id="2147483674" r:id="rId30"/>
    <p:sldLayoutId id="2147483675" r:id="rId31"/>
    <p:sldLayoutId id="2147483681" r:id="rId32"/>
    <p:sldLayoutId id="2147483667" r:id="rId33"/>
    <p:sldLayoutId id="2147483680" r:id="rId34"/>
    <p:sldLayoutId id="2147483702" r:id="rId3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39516" rtl="0" eaLnBrk="1" latinLnBrk="0" hangingPunct="1">
        <a:lnSpc>
          <a:spcPct val="80000"/>
        </a:lnSpc>
        <a:spcBef>
          <a:spcPct val="0"/>
        </a:spcBef>
        <a:buNone/>
        <a:defRPr sz="4049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0" indent="0" algn="l" defTabSz="439516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FontTx/>
        <a:buNone/>
        <a:defRPr sz="1800" kern="1200">
          <a:solidFill>
            <a:schemeClr val="accent5"/>
          </a:solidFill>
          <a:latin typeface="+mn-lt"/>
          <a:ea typeface="+mn-ea"/>
          <a:cs typeface="+mn-cs"/>
        </a:defRPr>
      </a:lvl1pPr>
      <a:lvl2pPr marL="714213" indent="-274699" algn="l" defTabSz="439516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SzPct val="75000"/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136134" indent="-257101" algn="l" defTabSz="439516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SzPct val="60000"/>
        <a:buFont typeface="Wingdings" charset="2"/>
        <a:buChar char="§"/>
        <a:defRPr sz="1800" kern="1200" baseline="0">
          <a:solidFill>
            <a:schemeClr val="accent5"/>
          </a:solidFill>
          <a:latin typeface="+mn-lt"/>
          <a:ea typeface="+mn-ea"/>
          <a:cs typeface="+mn-cs"/>
        </a:defRPr>
      </a:lvl3pPr>
      <a:lvl4pPr marL="1538307" indent="-219758" algn="l" defTabSz="439516" rtl="0" eaLnBrk="1" latinLnBrk="0" hangingPunct="1">
        <a:lnSpc>
          <a:spcPct val="120000"/>
        </a:lnSpc>
        <a:spcBef>
          <a:spcPct val="20000"/>
        </a:spcBef>
        <a:buClr>
          <a:schemeClr val="accent2"/>
        </a:buClr>
        <a:buSzPct val="90000"/>
        <a:buFont typeface="Arial"/>
        <a:buChar char="–"/>
        <a:defRPr sz="1181" kern="1200">
          <a:solidFill>
            <a:schemeClr val="accent4"/>
          </a:solidFill>
          <a:latin typeface="+mn-lt"/>
          <a:ea typeface="+mn-ea"/>
          <a:cs typeface="+mn-cs"/>
        </a:defRPr>
      </a:lvl4pPr>
      <a:lvl5pPr marL="1977821" indent="-219758" algn="l" defTabSz="439516" rtl="0" eaLnBrk="1" latinLnBrk="0" hangingPunct="1">
        <a:spcBef>
          <a:spcPct val="20000"/>
        </a:spcBef>
        <a:buFont typeface="Arial"/>
        <a:buChar char="»"/>
        <a:defRPr sz="1912" kern="1200">
          <a:solidFill>
            <a:schemeClr val="accent5"/>
          </a:solidFill>
          <a:latin typeface="+mn-lt"/>
          <a:ea typeface="+mn-ea"/>
          <a:cs typeface="+mn-cs"/>
        </a:defRPr>
      </a:lvl5pPr>
      <a:lvl6pPr marL="2417339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6pPr>
      <a:lvl7pPr marL="2856854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7pPr>
      <a:lvl8pPr marL="3296371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8pPr>
      <a:lvl9pPr marL="3735887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1pPr>
      <a:lvl2pPr marL="439516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2pPr>
      <a:lvl3pPr marL="879032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3pPr>
      <a:lvl4pPr marL="1318547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4pPr>
      <a:lvl5pPr marL="1758064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5pPr>
      <a:lvl6pPr marL="2197581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6pPr>
      <a:lvl7pPr marL="2637097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7pPr>
      <a:lvl8pPr marL="3076614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8pPr>
      <a:lvl9pPr marL="3516128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87430"/>
            <a:ext cx="6516355" cy="1635518"/>
          </a:xfrm>
        </p:spPr>
        <p:txBody>
          <a:bodyPr>
            <a:normAutofit/>
          </a:bodyPr>
          <a:lstStyle/>
          <a:p>
            <a:r>
              <a:rPr lang="en-US" dirty="0" smtClean="0"/>
              <a:t>CST8234 – C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1" y="3024545"/>
            <a:ext cx="7283884" cy="1579353"/>
          </a:xfrm>
        </p:spPr>
        <p:txBody>
          <a:bodyPr/>
          <a:lstStyle/>
          <a:p>
            <a:r>
              <a:rPr lang="en-US" dirty="0" smtClean="0"/>
              <a:t>Week 6b – Self-Referencing Structures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October 13</a:t>
            </a:r>
            <a:r>
              <a:rPr lang="en-US" baseline="30000" dirty="0" smtClean="0"/>
              <a:t>th</a:t>
            </a:r>
            <a:r>
              <a:rPr lang="en-US" dirty="0" smtClean="0"/>
              <a:t>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81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Deletion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444406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we ever need to destroy our </a:t>
            </a:r>
            <a:r>
              <a:rPr lang="en-US" dirty="0" err="1" smtClean="0"/>
              <a:t>neighbour</a:t>
            </a:r>
            <a:r>
              <a:rPr lang="en-US" dirty="0" smtClean="0"/>
              <a:t>, we can simply skip over it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House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pDoomedHouse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pHouse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pNeighbour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pHouse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pNeighbour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pDoomedHouse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pNeighbour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pDoomedHouse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pNeighbour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NULL;    </a:t>
            </a:r>
            <a:r>
              <a:rPr lang="en-US" sz="1600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 no longer in the list</a:t>
            </a:r>
            <a:endParaRPr lang="en-US" sz="1600" i="1" dirty="0">
              <a:solidFill>
                <a:srgbClr val="0070C0"/>
              </a:solidFill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have now shrunk the size of the list by one… with very little effort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contrast, to splice an item out of the middle of an array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House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pDoomedHouse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pHouses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iDoomed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iDoomed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n-1 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/* shift all records up one spot */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pHouses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iDoomed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pHouses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[++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iDoomed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pHouses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pHouses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(--n) * 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House * ) 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Again, we have to do a lot of copying to shift items </a:t>
            </a:r>
            <a:r>
              <a:rPr lang="en-US" dirty="0" smtClean="0"/>
              <a:t>up AND </a:t>
            </a:r>
            <a:r>
              <a:rPr lang="en-US" dirty="0"/>
              <a:t>we have to </a:t>
            </a:r>
            <a:r>
              <a:rPr lang="en-US" dirty="0" err="1"/>
              <a:t>realloc</a:t>
            </a:r>
            <a:r>
              <a:rPr lang="en-US" dirty="0"/>
              <a:t> (which does even more copying) </a:t>
            </a:r>
            <a:r>
              <a:rPr lang="en-US" dirty="0" smtClean="0"/>
              <a:t>AND </a:t>
            </a:r>
            <a:r>
              <a:rPr lang="en-US" dirty="0"/>
              <a:t>we have to make sure we </a:t>
            </a:r>
            <a:r>
              <a:rPr lang="en-US" dirty="0" smtClean="0"/>
              <a:t>update </a:t>
            </a:r>
            <a:r>
              <a:rPr lang="en-US" dirty="0"/>
              <a:t>the number of items</a:t>
            </a:r>
          </a:p>
          <a:p>
            <a:pPr marL="285750" lvl="1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26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Splitting a list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313484" cy="501337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Frequently, you may want to divide a list into two halves…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Easy with a list…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House *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pLastHouse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getHouseByIndex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getHouseCount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()/2 );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House *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pSecondList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pLastHouse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pNeighbour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pLastHouse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pNeighbour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With arrays, this requires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Alloc’ing</a:t>
            </a:r>
            <a:r>
              <a:rPr lang="en-US" dirty="0" smtClean="0"/>
              <a:t> space for the second list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Copying over all the items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Reallocing</a:t>
            </a:r>
            <a:r>
              <a:rPr lang="en-US" dirty="0" smtClean="0"/>
              <a:t> the first list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Updating the new size of the first list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Recording the size of the second list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70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Turning into a Circular Buffer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313484" cy="501337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can simply set the </a:t>
            </a:r>
            <a:r>
              <a:rPr lang="en-US" dirty="0" err="1" smtClean="0"/>
              <a:t>neighbour</a:t>
            </a:r>
            <a:r>
              <a:rPr lang="en-US" dirty="0" smtClean="0"/>
              <a:t> of the last house to be the first house</a:t>
            </a:r>
            <a:endParaRPr lang="en-US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pLastHouse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pNeighbour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pFirstHouse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00664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lvl="1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/>
              <a:t>Now you can merrily iterate forever, over the fixed number of </a:t>
            </a:r>
            <a:r>
              <a:rPr lang="en-US" dirty="0" smtClean="0"/>
              <a:t>houses, without having a specific beginning or end</a:t>
            </a:r>
            <a:endParaRPr lang="en-US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pHouse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pHouse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pNeighbour</a:t>
            </a:r>
            <a:endParaRPr lang="en-US" sz="1600" b="1" dirty="0">
              <a:solidFill>
                <a:srgbClr val="00664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With an array, you could accomplish the same thing with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iHouse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(++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iHouse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)%n;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But you still need to know the start of the array, and know the size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68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313484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Everything discussed so far is essentially describing a “linked list”, and we usually talk about “Nodes”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ypedef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 {</a:t>
            </a:r>
            <a:b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some members */</a:t>
            </a:r>
            <a:b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 *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pNext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Node;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00664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Sometimes, we have a variety of members, other times we just have a pointer to our “payload”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StudentNode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 *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pStudent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	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StudentNode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pNext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StudentNode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707671" lvl="2" indent="-285750">
              <a:spcBef>
                <a:spcPts val="900"/>
              </a:spcBef>
            </a:pPr>
            <a:r>
              <a:rPr lang="en-US" dirty="0"/>
              <a:t>Our only member is a pointer to the info we actually want</a:t>
            </a:r>
          </a:p>
          <a:p>
            <a:endParaRPr lang="en-US" sz="1600" b="1" dirty="0">
              <a:solidFill>
                <a:srgbClr val="00664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1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69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Relationship to Assignment #1 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313484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you see how that example would have been useful in Assignment #1?  Where each course has to keep a list of the registered and waitlisted students?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As each student is registered (or waitlisted) for a course, a new </a:t>
            </a:r>
            <a:r>
              <a:rPr lang="en-US" dirty="0" err="1" smtClean="0"/>
              <a:t>StudentNode</a:t>
            </a:r>
            <a:r>
              <a:rPr lang="en-US" dirty="0" smtClean="0"/>
              <a:t> is created, and tacked on to the end of the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However, the intent of this lecture is NOT about getting you to change your strategy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But sometimes going through a cumbersome solution is a good demonstration of the elegance of another approach</a:t>
            </a:r>
            <a:endParaRPr lang="en-US" dirty="0"/>
          </a:p>
          <a:p>
            <a:endParaRPr lang="en-US" sz="1600" b="1" dirty="0">
              <a:solidFill>
                <a:srgbClr val="00664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1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4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Doubly-Linked Lists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313484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 far, our linked-list has only been good for traversing one-way down our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But there’s nothing stopping you from having TWO self-referential pointers in your </a:t>
            </a:r>
            <a:r>
              <a:rPr lang="en-US" dirty="0" err="1" smtClean="0"/>
              <a:t>struct</a:t>
            </a:r>
            <a:endParaRPr lang="en-US" dirty="0" smtClean="0"/>
          </a:p>
          <a:p>
            <a:pPr marL="707671" lvl="2" indent="-285750">
              <a:spcBef>
                <a:spcPts val="900"/>
              </a:spcBef>
              <a:buSzTx/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 {</a:t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some members */</a:t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 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pPrev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	</a:t>
            </a:r>
            <a:r>
              <a:rPr lang="en-US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 points to my left-hand </a:t>
            </a:r>
            <a:r>
              <a:rPr lang="en-US" i="1" dirty="0" err="1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neighbour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*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pNext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	</a:t>
            </a:r>
            <a:r>
              <a:rPr lang="en-US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US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points to my right-hand </a:t>
            </a:r>
            <a:r>
              <a:rPr lang="en-US" i="1" dirty="0" err="1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neighbour</a:t>
            </a:r>
            <a:r>
              <a:rPr lang="en-US" i="1" dirty="0">
                <a:solidFill>
                  <a:srgbClr val="0070C0"/>
                </a:solidFill>
                <a:cs typeface="Courier New" panose="02070309020205020404" pitchFamily="49" charset="0"/>
              </a:rPr>
              <a:t/>
            </a:r>
            <a:br>
              <a:rPr lang="en-US" i="1" dirty="0">
                <a:solidFill>
                  <a:srgbClr val="0070C0"/>
                </a:solidFill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Node;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“head” of our list has a NULL ‘</a:t>
            </a:r>
            <a:r>
              <a:rPr lang="en-US" dirty="0" err="1" smtClean="0"/>
              <a:t>pPrev</a:t>
            </a:r>
            <a:r>
              <a:rPr lang="en-US" dirty="0" smtClean="0"/>
              <a:t>’ pointer (no one before me)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“tail” of our list has a NULL ‘</a:t>
            </a:r>
            <a:r>
              <a:rPr lang="en-US" dirty="0" err="1" smtClean="0"/>
              <a:t>pNext</a:t>
            </a:r>
            <a:r>
              <a:rPr lang="en-US" dirty="0" smtClean="0"/>
              <a:t>’ pointer (no one after 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Now we can go from beginning to end, or from end to beginning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pNode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pNode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pNext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		</a:t>
            </a:r>
            <a:r>
              <a:rPr lang="en-US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US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traversing towards end of list</a:t>
            </a:r>
            <a:endParaRPr lang="en-US" dirty="0" smtClean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pNode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pNode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pPrev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		 </a:t>
            </a:r>
            <a:r>
              <a:rPr lang="en-US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traversing towards </a:t>
            </a:r>
            <a:r>
              <a:rPr lang="en-US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head </a:t>
            </a:r>
            <a:r>
              <a:rPr lang="en-US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of list</a:t>
            </a:r>
            <a:endParaRPr lang="en-US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1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71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Trees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313484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can have even more complex structures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some members, or pointer to our “payload” */</a:t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*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pParent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*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pChildLeft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*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pChildRight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1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4383154" y="3393686"/>
            <a:ext cx="319596" cy="3195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761717" y="4086144"/>
            <a:ext cx="319596" cy="3195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66843" y="4849625"/>
            <a:ext cx="319596" cy="3195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85608" y="5632806"/>
            <a:ext cx="319596" cy="3195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770595" y="5618516"/>
            <a:ext cx="319596" cy="3195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028808" y="4086144"/>
            <a:ext cx="319596" cy="31959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90587" y="4802821"/>
            <a:ext cx="319596" cy="3195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stCxn id="2" idx="3"/>
            <a:endCxn id="6" idx="7"/>
          </p:cNvCxnSpPr>
          <p:nvPr/>
        </p:nvCxnSpPr>
        <p:spPr>
          <a:xfrm flipH="1">
            <a:off x="4034509" y="3666478"/>
            <a:ext cx="395449" cy="4664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3"/>
            <a:endCxn id="7" idx="7"/>
          </p:cNvCxnSpPr>
          <p:nvPr/>
        </p:nvCxnSpPr>
        <p:spPr>
          <a:xfrm flipH="1">
            <a:off x="3339635" y="4358936"/>
            <a:ext cx="468886" cy="5374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3"/>
            <a:endCxn id="8" idx="7"/>
          </p:cNvCxnSpPr>
          <p:nvPr/>
        </p:nvCxnSpPr>
        <p:spPr>
          <a:xfrm flipH="1">
            <a:off x="2558400" y="5122417"/>
            <a:ext cx="555247" cy="5571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5"/>
            <a:endCxn id="10" idx="1"/>
          </p:cNvCxnSpPr>
          <p:nvPr/>
        </p:nvCxnSpPr>
        <p:spPr>
          <a:xfrm>
            <a:off x="3339635" y="5122417"/>
            <a:ext cx="477764" cy="5429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5"/>
            <a:endCxn id="12" idx="1"/>
          </p:cNvCxnSpPr>
          <p:nvPr/>
        </p:nvCxnSpPr>
        <p:spPr>
          <a:xfrm>
            <a:off x="4655946" y="3666478"/>
            <a:ext cx="419666" cy="4664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383154" y="4811698"/>
            <a:ext cx="319596" cy="3195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12" idx="3"/>
            <a:endCxn id="23" idx="7"/>
          </p:cNvCxnSpPr>
          <p:nvPr/>
        </p:nvCxnSpPr>
        <p:spPr>
          <a:xfrm flipH="1">
            <a:off x="4655946" y="4358936"/>
            <a:ext cx="419666" cy="4995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2" idx="5"/>
            <a:endCxn id="13" idx="1"/>
          </p:cNvCxnSpPr>
          <p:nvPr/>
        </p:nvCxnSpPr>
        <p:spPr>
          <a:xfrm>
            <a:off x="5301600" y="4358936"/>
            <a:ext cx="435791" cy="4906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2" idx="0"/>
          </p:cNvCxnSpPr>
          <p:nvPr/>
        </p:nvCxnSpPr>
        <p:spPr>
          <a:xfrm>
            <a:off x="4542952" y="3320249"/>
            <a:ext cx="0" cy="734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6" idx="5"/>
          </p:cNvCxnSpPr>
          <p:nvPr/>
        </p:nvCxnSpPr>
        <p:spPr>
          <a:xfrm>
            <a:off x="4034509" y="4358936"/>
            <a:ext cx="55682" cy="46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3" idx="5"/>
          </p:cNvCxnSpPr>
          <p:nvPr/>
        </p:nvCxnSpPr>
        <p:spPr>
          <a:xfrm>
            <a:off x="4655946" y="5084490"/>
            <a:ext cx="46804" cy="46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23" idx="3"/>
          </p:cNvCxnSpPr>
          <p:nvPr/>
        </p:nvCxnSpPr>
        <p:spPr>
          <a:xfrm flipH="1">
            <a:off x="4383154" y="5084490"/>
            <a:ext cx="46804" cy="46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3" idx="3"/>
          </p:cNvCxnSpPr>
          <p:nvPr/>
        </p:nvCxnSpPr>
        <p:spPr>
          <a:xfrm flipH="1">
            <a:off x="5690587" y="5075613"/>
            <a:ext cx="46804" cy="556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3" idx="5"/>
            <a:endCxn id="60" idx="1"/>
          </p:cNvCxnSpPr>
          <p:nvPr/>
        </p:nvCxnSpPr>
        <p:spPr>
          <a:xfrm>
            <a:off x="5963379" y="5075613"/>
            <a:ext cx="519737" cy="5805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8" idx="3"/>
          </p:cNvCxnSpPr>
          <p:nvPr/>
        </p:nvCxnSpPr>
        <p:spPr>
          <a:xfrm flipH="1">
            <a:off x="2285608" y="5905598"/>
            <a:ext cx="46804" cy="46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8" idx="5"/>
          </p:cNvCxnSpPr>
          <p:nvPr/>
        </p:nvCxnSpPr>
        <p:spPr>
          <a:xfrm>
            <a:off x="2558400" y="5905598"/>
            <a:ext cx="46804" cy="46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0" idx="3"/>
          </p:cNvCxnSpPr>
          <p:nvPr/>
        </p:nvCxnSpPr>
        <p:spPr>
          <a:xfrm flipH="1">
            <a:off x="3770595" y="5891308"/>
            <a:ext cx="46804" cy="46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0" idx="5"/>
          </p:cNvCxnSpPr>
          <p:nvPr/>
        </p:nvCxnSpPr>
        <p:spPr>
          <a:xfrm>
            <a:off x="4043387" y="5891308"/>
            <a:ext cx="37926" cy="376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6436312" y="5609404"/>
            <a:ext cx="319596" cy="3195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0" idx="3"/>
          </p:cNvCxnSpPr>
          <p:nvPr/>
        </p:nvCxnSpPr>
        <p:spPr>
          <a:xfrm flipH="1">
            <a:off x="6436312" y="5882196"/>
            <a:ext cx="46804" cy="46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0" idx="5"/>
          </p:cNvCxnSpPr>
          <p:nvPr/>
        </p:nvCxnSpPr>
        <p:spPr>
          <a:xfrm>
            <a:off x="6709104" y="5882196"/>
            <a:ext cx="46804" cy="46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05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Trees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313484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level of interconnectedness is unlimited, e.g.,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FamilyNode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some members, or pointer to our “payload” */</a:t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FamilyNode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*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pParents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FamilyNode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pSiblings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FamilyNode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pChildren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FamilyNode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1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37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Self-Referencing </a:t>
            </a:r>
            <a:r>
              <a:rPr lang="en-US" dirty="0" err="1" smtClean="0"/>
              <a:t>Structs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313484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previous lecture discussed </a:t>
            </a:r>
            <a:r>
              <a:rPr lang="en-US" dirty="0" err="1"/>
              <a:t>struct</a:t>
            </a:r>
            <a:r>
              <a:rPr lang="en-US" dirty="0"/>
              <a:t> vs program namespaces, and how the format of </a:t>
            </a:r>
            <a:r>
              <a:rPr lang="en-US" dirty="0" err="1"/>
              <a:t>struct</a:t>
            </a:r>
            <a:r>
              <a:rPr lang="en-US" dirty="0"/>
              <a:t> naming allows it to be referenced with a </a:t>
            </a:r>
            <a:r>
              <a:rPr lang="en-US" dirty="0" err="1" smtClean="0"/>
              <a:t>struct</a:t>
            </a:r>
            <a:endParaRPr lang="en-US" dirty="0" smtClean="0"/>
          </a:p>
          <a:p>
            <a:pPr marL="707671" lvl="2" indent="-285750">
              <a:spcBef>
                <a:spcPts val="900"/>
              </a:spcBef>
              <a:buSzTx/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House {			</a:t>
            </a:r>
            <a:r>
              <a:rPr lang="en-US" sz="1600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 adds ‘House’ to </a:t>
            </a:r>
            <a:r>
              <a:rPr lang="en-US" sz="1600" i="1" dirty="0" err="1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struct</a:t>
            </a:r>
            <a:r>
              <a:rPr lang="en-US" sz="1600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 namespace</a:t>
            </a:r>
            <a:r>
              <a:rPr lang="en-US" sz="1600" i="1" dirty="0">
                <a:solidFill>
                  <a:srgbClr val="0070C0"/>
                </a:solidFill>
                <a:cs typeface="Courier New" panose="02070309020205020404" pitchFamily="49" charset="0"/>
              </a:rPr>
              <a:t/>
            </a:r>
            <a:br>
              <a:rPr lang="en-US" sz="1600" i="1" dirty="0">
                <a:solidFill>
                  <a:srgbClr val="0070C0"/>
                </a:solidFill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char 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strStreet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House *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pNeighbour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	</a:t>
            </a:r>
            <a:r>
              <a:rPr lang="en-US" sz="1600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 uses </a:t>
            </a:r>
            <a:r>
              <a:rPr lang="en-US" sz="1600" i="1" dirty="0" err="1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struct</a:t>
            </a:r>
            <a:r>
              <a:rPr lang="en-US" sz="1600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 namespace</a:t>
            </a:r>
            <a:br>
              <a:rPr lang="en-US" sz="1600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House;							</a:t>
            </a:r>
            <a:r>
              <a:rPr lang="en-US" sz="1600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 adds ‘House’ to program namespace</a:t>
            </a:r>
          </a:p>
          <a:p>
            <a:pPr marL="707671" lvl="2" indent="-285750">
              <a:spcBef>
                <a:spcPts val="900"/>
              </a:spcBef>
              <a:buSzTx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House 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housesOnStreet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[NUM_HOUSES];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33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Initializing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313484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can now initialize our list of houses, so that each house points to its next door </a:t>
            </a:r>
            <a:r>
              <a:rPr lang="en-US" dirty="0" err="1" smtClean="0"/>
              <a:t>neighbour</a:t>
            </a:r>
            <a:endParaRPr lang="en-US" dirty="0" smtClean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NUM_HOUSES-1;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 )</a:t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housesOnStreet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pNeighbour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housesOnStreet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[i+1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housesOnStreet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[NUM_HOUSES-1].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pNeighbour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null;  </a:t>
            </a:r>
            <a:r>
              <a:rPr lang="en-US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 last is null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last house on the street has no </a:t>
            </a:r>
            <a:r>
              <a:rPr lang="en-US" dirty="0" err="1" smtClean="0"/>
              <a:t>neighbour</a:t>
            </a:r>
            <a:r>
              <a:rPr lang="en-US" dirty="0" smtClean="0"/>
              <a:t>, so we assign </a:t>
            </a:r>
            <a:r>
              <a:rPr lang="en-US" dirty="0" smtClean="0"/>
              <a:t>its </a:t>
            </a:r>
            <a:r>
              <a:rPr lang="en-US" dirty="0" err="1" smtClean="0"/>
              <a:t>neighbour</a:t>
            </a:r>
            <a:r>
              <a:rPr lang="en-US" dirty="0" smtClean="0"/>
              <a:t> to be NULL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44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How it Looks in Memory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313484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Here’s a possible layout for our </a:t>
            </a:r>
            <a:r>
              <a:rPr lang="en-US" dirty="0" err="1" smtClean="0"/>
              <a:t>housesOnStreet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717683"/>
              </p:ext>
            </p:extLst>
          </p:nvPr>
        </p:nvGraphicFramePr>
        <p:xfrm>
          <a:off x="1524000" y="1940166"/>
          <a:ext cx="6096000" cy="305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136"/>
                <a:gridCol w="1491448"/>
                <a:gridCol w="2074416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Address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Value</a:t>
                      </a:r>
                      <a:endParaRPr lang="en-US" sz="1600" dirty="0"/>
                    </a:p>
                  </a:txBody>
                  <a:tcPr/>
                </a:tc>
              </a:tr>
              <a:tr h="131981">
                <a:tc rowSpan="2">
                  <a:txBody>
                    <a:bodyPr/>
                    <a:lstStyle/>
                    <a:p>
                      <a:r>
                        <a:rPr lang="en-US" sz="1600" dirty="0" smtClean="0"/>
                        <a:t>house[0]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.</a:t>
                      </a:r>
                      <a:r>
                        <a:rPr lang="en-US" sz="1600" dirty="0" err="1" smtClean="0"/>
                        <a:t>strStreet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0x01001000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“2 Elm Street”</a:t>
                      </a:r>
                      <a:endParaRPr lang="en-US" sz="1600" dirty="0"/>
                    </a:p>
                  </a:txBody>
                  <a:tcPr/>
                </a:tc>
              </a:tr>
              <a:tr h="276096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.</a:t>
                      </a:r>
                      <a:r>
                        <a:rPr lang="en-US" sz="1600" dirty="0" err="1" smtClean="0"/>
                        <a:t>pNeighbour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0x01001004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0x01001008</a:t>
                      </a:r>
                      <a:endParaRPr lang="en-US" sz="1600" dirty="0"/>
                    </a:p>
                  </a:txBody>
                  <a:tcPr/>
                </a:tc>
              </a:tr>
              <a:tr h="251534">
                <a:tc rowSpan="2">
                  <a:txBody>
                    <a:bodyPr/>
                    <a:lstStyle/>
                    <a:p>
                      <a:r>
                        <a:rPr lang="en-US" sz="1600" dirty="0" smtClean="0"/>
                        <a:t>house[1]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.</a:t>
                      </a:r>
                      <a:r>
                        <a:rPr lang="en-US" sz="1600" dirty="0" err="1" smtClean="0"/>
                        <a:t>strStreet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0x01001008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“4 Elm Street”</a:t>
                      </a:r>
                      <a:endParaRPr lang="en-US" sz="1600" dirty="0"/>
                    </a:p>
                  </a:txBody>
                  <a:tcPr/>
                </a:tc>
              </a:tr>
              <a:tr h="251534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.</a:t>
                      </a:r>
                      <a:r>
                        <a:rPr lang="en-US" sz="1600" dirty="0" err="1" smtClean="0"/>
                        <a:t>pNeighbour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0x0100100c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0x01001010</a:t>
                      </a:r>
                      <a:endParaRPr lang="en-US" sz="1600" dirty="0"/>
                    </a:p>
                  </a:txBody>
                  <a:tcPr/>
                </a:tc>
              </a:tr>
              <a:tr h="149588">
                <a:tc rowSpan="2">
                  <a:txBody>
                    <a:bodyPr/>
                    <a:lstStyle/>
                    <a:p>
                      <a:r>
                        <a:rPr lang="en-US" sz="1600" dirty="0" smtClean="0"/>
                        <a:t>house[2]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.</a:t>
                      </a:r>
                      <a:r>
                        <a:rPr lang="en-US" sz="1600" dirty="0" err="1" smtClean="0"/>
                        <a:t>strStreet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0x01001010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“6 Elm Street”</a:t>
                      </a:r>
                      <a:endParaRPr lang="en-US" sz="1600" dirty="0"/>
                    </a:p>
                  </a:txBody>
                  <a:tcPr/>
                </a:tc>
              </a:tr>
              <a:tr h="125026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.</a:t>
                      </a:r>
                      <a:r>
                        <a:rPr lang="en-US" sz="1600" dirty="0" err="1" smtClean="0"/>
                        <a:t>pNeighbour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0x01001014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0x01001018</a:t>
                      </a:r>
                      <a:endParaRPr lang="en-US" sz="1600" dirty="0"/>
                    </a:p>
                  </a:txBody>
                  <a:tcPr/>
                </a:tc>
              </a:tr>
              <a:tr h="164581">
                <a:tc rowSpan="2">
                  <a:txBody>
                    <a:bodyPr/>
                    <a:lstStyle/>
                    <a:p>
                      <a:r>
                        <a:rPr lang="en-US" sz="1600" dirty="0" smtClean="0"/>
                        <a:t>house[3]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.</a:t>
                      </a:r>
                      <a:r>
                        <a:rPr lang="en-US" sz="1600" dirty="0" err="1" smtClean="0"/>
                        <a:t>strStreet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0x01001018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“8 </a:t>
                      </a:r>
                      <a:r>
                        <a:rPr lang="en-US" sz="1600" dirty="0" smtClean="0"/>
                        <a:t>Elm Street”</a:t>
                      </a:r>
                      <a:endParaRPr lang="en-US" sz="1600" dirty="0"/>
                    </a:p>
                  </a:txBody>
                  <a:tcPr/>
                </a:tc>
              </a:tr>
              <a:tr h="185987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.</a:t>
                      </a:r>
                      <a:r>
                        <a:rPr lang="en-US" sz="1600" dirty="0" err="1" smtClean="0"/>
                        <a:t>pNeighbour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0x0100101c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NULL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Freeform 2"/>
          <p:cNvSpPr/>
          <p:nvPr/>
        </p:nvSpPr>
        <p:spPr>
          <a:xfrm>
            <a:off x="5335479" y="2805344"/>
            <a:ext cx="692458" cy="346229"/>
          </a:xfrm>
          <a:custGeom>
            <a:avLst/>
            <a:gdLst>
              <a:gd name="connsiteX0" fmla="*/ 692458 w 692458"/>
              <a:gd name="connsiteY0" fmla="*/ 0 h 346229"/>
              <a:gd name="connsiteX1" fmla="*/ 417251 w 692458"/>
              <a:gd name="connsiteY1" fmla="*/ 275208 h 346229"/>
              <a:gd name="connsiteX2" fmla="*/ 0 w 692458"/>
              <a:gd name="connsiteY2" fmla="*/ 346229 h 346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2458" h="346229">
                <a:moveTo>
                  <a:pt x="692458" y="0"/>
                </a:moveTo>
                <a:cubicBezTo>
                  <a:pt x="612559" y="108751"/>
                  <a:pt x="532661" y="217503"/>
                  <a:pt x="417251" y="275208"/>
                </a:cubicBezTo>
                <a:cubicBezTo>
                  <a:pt x="301841" y="332913"/>
                  <a:pt x="71021" y="329953"/>
                  <a:pt x="0" y="346229"/>
                </a:cubicBezTo>
              </a:path>
            </a:pathLst>
          </a:custGeom>
          <a:noFill/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5335479" y="3497802"/>
            <a:ext cx="692458" cy="346229"/>
          </a:xfrm>
          <a:custGeom>
            <a:avLst/>
            <a:gdLst>
              <a:gd name="connsiteX0" fmla="*/ 692458 w 692458"/>
              <a:gd name="connsiteY0" fmla="*/ 0 h 346229"/>
              <a:gd name="connsiteX1" fmla="*/ 417251 w 692458"/>
              <a:gd name="connsiteY1" fmla="*/ 275208 h 346229"/>
              <a:gd name="connsiteX2" fmla="*/ 0 w 692458"/>
              <a:gd name="connsiteY2" fmla="*/ 346229 h 346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2458" h="346229">
                <a:moveTo>
                  <a:pt x="692458" y="0"/>
                </a:moveTo>
                <a:cubicBezTo>
                  <a:pt x="612559" y="108751"/>
                  <a:pt x="532661" y="217503"/>
                  <a:pt x="417251" y="275208"/>
                </a:cubicBezTo>
                <a:cubicBezTo>
                  <a:pt x="301841" y="332913"/>
                  <a:pt x="71021" y="329953"/>
                  <a:pt x="0" y="346229"/>
                </a:cubicBezTo>
              </a:path>
            </a:pathLst>
          </a:custGeom>
          <a:noFill/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335479" y="4172505"/>
            <a:ext cx="692458" cy="346229"/>
          </a:xfrm>
          <a:custGeom>
            <a:avLst/>
            <a:gdLst>
              <a:gd name="connsiteX0" fmla="*/ 692458 w 692458"/>
              <a:gd name="connsiteY0" fmla="*/ 0 h 346229"/>
              <a:gd name="connsiteX1" fmla="*/ 417251 w 692458"/>
              <a:gd name="connsiteY1" fmla="*/ 275208 h 346229"/>
              <a:gd name="connsiteX2" fmla="*/ 0 w 692458"/>
              <a:gd name="connsiteY2" fmla="*/ 346229 h 346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2458" h="346229">
                <a:moveTo>
                  <a:pt x="692458" y="0"/>
                </a:moveTo>
                <a:cubicBezTo>
                  <a:pt x="612559" y="108751"/>
                  <a:pt x="532661" y="217503"/>
                  <a:pt x="417251" y="275208"/>
                </a:cubicBezTo>
                <a:cubicBezTo>
                  <a:pt x="301841" y="332913"/>
                  <a:pt x="71021" y="329953"/>
                  <a:pt x="0" y="346229"/>
                </a:cubicBezTo>
              </a:path>
            </a:pathLst>
          </a:custGeom>
          <a:noFill/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0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Sample Application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313484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Let’s say we want to print out the street addresses of all the houses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can do this by indexing into the array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  <a:b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NUM_HOUSES-1;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 )</a:t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“address = %s\n”, 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housesOnStreet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strStreet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i="1" dirty="0" smtClean="0">
              <a:solidFill>
                <a:srgbClr val="0070C0"/>
              </a:solidFill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do </a:t>
            </a:r>
            <a:r>
              <a:rPr lang="en-US" dirty="0" smtClean="0"/>
              <a:t>by incrementing a pointer</a:t>
            </a:r>
            <a:endParaRPr lang="en-US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House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pHouse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housesOnStreet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 &lt;some condition&gt; 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600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			 what is this condition?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“address = %s\n”, 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pHouse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++)-&gt;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strStreet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b="1" dirty="0">
              <a:solidFill>
                <a:srgbClr val="00664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Or… we can make use of our new “</a:t>
            </a:r>
            <a:r>
              <a:rPr lang="en-US" dirty="0" err="1" smtClean="0"/>
              <a:t>pNeighbour</a:t>
            </a:r>
            <a:r>
              <a:rPr lang="en-US" dirty="0" smtClean="0"/>
              <a:t>” member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House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pHouse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housesOnStreet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	</a:t>
            </a:r>
            <a:r>
              <a:rPr lang="en-US" sz="1600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 only time we use our ‘array’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pHouse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 null ){</a:t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“address = %s\n”, 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pHouse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strStreet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pHouse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pHouse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pNeighbour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42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Why Not Just Use Arrays?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797249" y="1117026"/>
            <a:ext cx="8313484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Using array indexing (e.g., </a:t>
            </a:r>
            <a:r>
              <a:rPr lang="en-US" dirty="0" err="1" smtClean="0"/>
              <a:t>housesOnStreet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]) or pointer incrementing (e.g., </a:t>
            </a:r>
            <a:r>
              <a:rPr lang="en-US" dirty="0" err="1" smtClean="0"/>
              <a:t>pHouse</a:t>
            </a:r>
            <a:r>
              <a:rPr lang="en-US" dirty="0" smtClean="0"/>
              <a:t>++) are both very simple!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Except…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the house objects have to </a:t>
            </a:r>
            <a:r>
              <a:rPr lang="en-US" dirty="0"/>
              <a:t>be in a contiguous block of memory (i.e., an array</a:t>
            </a:r>
            <a:r>
              <a:rPr lang="en-US" dirty="0" smtClean="0"/>
              <a:t>)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happens if we are dynamically creating our ‘House’ </a:t>
            </a:r>
            <a:r>
              <a:rPr lang="en-US" dirty="0" err="1" smtClean="0"/>
              <a:t>structs</a:t>
            </a:r>
            <a:r>
              <a:rPr lang="en-US" dirty="0" smtClean="0"/>
              <a:t> as we need them, so they are scattered all over the heap?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/>
              <a:t>Have to know the </a:t>
            </a:r>
            <a:r>
              <a:rPr lang="en-US" dirty="0" smtClean="0"/>
              <a:t>start </a:t>
            </a:r>
            <a:r>
              <a:rPr lang="en-US" dirty="0"/>
              <a:t>of </a:t>
            </a:r>
            <a:r>
              <a:rPr lang="en-US" dirty="0" smtClean="0"/>
              <a:t>array, in order to use </a:t>
            </a:r>
            <a:r>
              <a:rPr lang="en-US" dirty="0"/>
              <a:t>an </a:t>
            </a:r>
            <a:r>
              <a:rPr lang="en-US" dirty="0" smtClean="0"/>
              <a:t>index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Sometimes you just have a pointer to a house, without knowing where it sits within the array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/>
              <a:t>Have to know when to end the iteration when using a </a:t>
            </a:r>
            <a:r>
              <a:rPr lang="en-US" dirty="0" smtClean="0"/>
              <a:t>pointer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Remember, C arrays have no built-in knowledge of their own length!</a:t>
            </a:r>
            <a:endParaRPr lang="en-US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09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Dynamic Creation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444406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E.g., if we are creating houses on demand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House *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pHouse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House 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pHouse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pNeighbour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NULL;	</a:t>
            </a:r>
            <a:b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do some stuff */</a:t>
            </a:r>
            <a:b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another house */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House 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pAnotherHouse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House );</a:t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pHouse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pNeighbour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pHouseAnotherHouse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pAnotherHouse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pNeighbour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do some stuff */</a:t>
            </a:r>
            <a:b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create 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yet another </a:t>
            </a: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house */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House *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pYetAnotherHouse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House );</a:t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pAnotherHouse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pNeighbour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pYetAnotherHouse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pYetAnotherHouse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pNeighbour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now </a:t>
            </a:r>
            <a:r>
              <a:rPr lang="en-US" dirty="0" smtClean="0"/>
              <a:t>have three </a:t>
            </a:r>
            <a:r>
              <a:rPr lang="en-US" dirty="0"/>
              <a:t>houses in our ‘list’ 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/>
              <a:t>We can iterate over them, </a:t>
            </a:r>
            <a:r>
              <a:rPr lang="en-US" dirty="0" smtClean="0"/>
              <a:t>knowing when to </a:t>
            </a:r>
            <a:r>
              <a:rPr lang="en-US" dirty="0"/>
              <a:t>stop </a:t>
            </a:r>
            <a:r>
              <a:rPr lang="en-US" dirty="0" smtClean="0"/>
              <a:t>(i.e., </a:t>
            </a:r>
            <a:r>
              <a:rPr lang="en-US" dirty="0" err="1"/>
              <a:t>pNeighbour</a:t>
            </a:r>
            <a:r>
              <a:rPr lang="en-US" dirty="0"/>
              <a:t> is null)</a:t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87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How it Looks in Memory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313484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Here’s a possible layout for our </a:t>
            </a:r>
            <a:r>
              <a:rPr lang="en-US" dirty="0" err="1" smtClean="0"/>
              <a:t>housesOnStreet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014570"/>
              </p:ext>
            </p:extLst>
          </p:nvPr>
        </p:nvGraphicFramePr>
        <p:xfrm>
          <a:off x="1887985" y="1940166"/>
          <a:ext cx="6096000" cy="372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Address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Value</a:t>
                      </a:r>
                      <a:endParaRPr lang="en-US" sz="1600" dirty="0"/>
                    </a:p>
                  </a:txBody>
                  <a:tcPr/>
                </a:tc>
              </a:tr>
              <a:tr h="13198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.</a:t>
                      </a:r>
                      <a:r>
                        <a:rPr lang="en-US" sz="1600" dirty="0" err="1" smtClean="0"/>
                        <a:t>strStreet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0x01001000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“4 Elm Street”</a:t>
                      </a:r>
                      <a:endParaRPr lang="en-US" sz="1600" dirty="0"/>
                    </a:p>
                  </a:txBody>
                  <a:tcPr/>
                </a:tc>
              </a:tr>
              <a:tr h="27609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.</a:t>
                      </a:r>
                      <a:r>
                        <a:rPr lang="en-US" sz="1600" dirty="0" err="1" smtClean="0"/>
                        <a:t>pNeighbour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0x01001004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0x01001008</a:t>
                      </a:r>
                      <a:endParaRPr lang="en-US" sz="1600" dirty="0"/>
                    </a:p>
                  </a:txBody>
                  <a:tcPr/>
                </a:tc>
              </a:tr>
              <a:tr h="2515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.</a:t>
                      </a:r>
                      <a:r>
                        <a:rPr lang="en-US" sz="1600" dirty="0" err="1" smtClean="0"/>
                        <a:t>strStreet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0x01001008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“6 </a:t>
                      </a:r>
                      <a:r>
                        <a:rPr lang="en-US" sz="1600" dirty="0" smtClean="0"/>
                        <a:t>Elm Street”</a:t>
                      </a:r>
                      <a:endParaRPr lang="en-US" sz="1600" dirty="0"/>
                    </a:p>
                  </a:txBody>
                  <a:tcPr/>
                </a:tc>
              </a:tr>
              <a:tr h="2515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.</a:t>
                      </a:r>
                      <a:r>
                        <a:rPr lang="en-US" sz="1600" dirty="0" err="1" smtClean="0"/>
                        <a:t>pNeighbour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0x0100100c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0x0ca81000</a:t>
                      </a:r>
                      <a:endParaRPr lang="en-US" sz="1600" dirty="0"/>
                    </a:p>
                  </a:txBody>
                  <a:tcPr/>
                </a:tc>
              </a:tr>
              <a:tr h="25153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      :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   </a:t>
                      </a:r>
                      <a:endParaRPr lang="en-US" sz="1600" dirty="0"/>
                    </a:p>
                  </a:txBody>
                  <a:tcPr/>
                </a:tc>
              </a:tr>
              <a:tr h="14958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.</a:t>
                      </a:r>
                      <a:r>
                        <a:rPr lang="en-US" sz="1600" dirty="0" err="1" smtClean="0"/>
                        <a:t>strStreet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0x03301000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“2 </a:t>
                      </a:r>
                      <a:r>
                        <a:rPr lang="en-US" sz="1600" dirty="0" smtClean="0"/>
                        <a:t>Elm Street”</a:t>
                      </a:r>
                      <a:endParaRPr lang="en-US" sz="1600" dirty="0"/>
                    </a:p>
                  </a:txBody>
                  <a:tcPr/>
                </a:tc>
              </a:tr>
              <a:tr h="12502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.</a:t>
                      </a:r>
                      <a:r>
                        <a:rPr lang="en-US" sz="1600" dirty="0" err="1" smtClean="0"/>
                        <a:t>pNeighbour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0x03301004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0x01001000</a:t>
                      </a:r>
                      <a:endParaRPr lang="en-US" sz="1600" dirty="0"/>
                    </a:p>
                  </a:txBody>
                  <a:tcPr/>
                </a:tc>
              </a:tr>
              <a:tr h="11817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      :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   </a:t>
                      </a:r>
                      <a:endParaRPr lang="en-US" sz="1600" dirty="0"/>
                    </a:p>
                  </a:txBody>
                  <a:tcPr/>
                </a:tc>
              </a:tr>
              <a:tr h="16458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.</a:t>
                      </a:r>
                      <a:r>
                        <a:rPr lang="en-US" sz="1600" dirty="0" err="1" smtClean="0"/>
                        <a:t>strStreet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0x0ca81000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“8 </a:t>
                      </a:r>
                      <a:r>
                        <a:rPr lang="en-US" sz="1600" dirty="0" smtClean="0"/>
                        <a:t>Elm Street”</a:t>
                      </a:r>
                      <a:endParaRPr lang="en-US" sz="1600" dirty="0"/>
                    </a:p>
                  </a:txBody>
                  <a:tcPr/>
                </a:tc>
              </a:tr>
              <a:tr h="18598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.</a:t>
                      </a:r>
                      <a:r>
                        <a:rPr lang="en-US" sz="1600" dirty="0" err="1" smtClean="0"/>
                        <a:t>pNeighbour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0x0ca81004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NULL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Freeform 11"/>
          <p:cNvSpPr/>
          <p:nvPr/>
        </p:nvSpPr>
        <p:spPr>
          <a:xfrm>
            <a:off x="5202314" y="2476870"/>
            <a:ext cx="674703" cy="2032986"/>
          </a:xfrm>
          <a:custGeom>
            <a:avLst/>
            <a:gdLst>
              <a:gd name="connsiteX0" fmla="*/ 674703 w 674703"/>
              <a:gd name="connsiteY0" fmla="*/ 2032986 h 2032986"/>
              <a:gd name="connsiteX1" fmla="*/ 346229 w 674703"/>
              <a:gd name="connsiteY1" fmla="*/ 1669002 h 2032986"/>
              <a:gd name="connsiteX2" fmla="*/ 310719 w 674703"/>
              <a:gd name="connsiteY2" fmla="*/ 355107 h 2032986"/>
              <a:gd name="connsiteX3" fmla="*/ 0 w 674703"/>
              <a:gd name="connsiteY3" fmla="*/ 0 h 2032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4703" h="2032986">
                <a:moveTo>
                  <a:pt x="674703" y="2032986"/>
                </a:moveTo>
                <a:cubicBezTo>
                  <a:pt x="540798" y="1990817"/>
                  <a:pt x="406893" y="1948648"/>
                  <a:pt x="346229" y="1669002"/>
                </a:cubicBezTo>
                <a:cubicBezTo>
                  <a:pt x="285565" y="1389356"/>
                  <a:pt x="368424" y="633274"/>
                  <a:pt x="310719" y="355107"/>
                </a:cubicBezTo>
                <a:cubicBezTo>
                  <a:pt x="253014" y="76940"/>
                  <a:pt x="60664" y="45868"/>
                  <a:pt x="0" y="0"/>
                </a:cubicBezTo>
              </a:path>
            </a:pathLst>
          </a:custGeom>
          <a:noFill/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202314" y="2814221"/>
            <a:ext cx="656947" cy="351646"/>
          </a:xfrm>
          <a:custGeom>
            <a:avLst/>
            <a:gdLst>
              <a:gd name="connsiteX0" fmla="*/ 656947 w 656947"/>
              <a:gd name="connsiteY0" fmla="*/ 0 h 351646"/>
              <a:gd name="connsiteX1" fmla="*/ 435006 w 656947"/>
              <a:gd name="connsiteY1" fmla="*/ 292963 h 351646"/>
              <a:gd name="connsiteX2" fmla="*/ 0 w 656947"/>
              <a:gd name="connsiteY2" fmla="*/ 346229 h 351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6947" h="351646">
                <a:moveTo>
                  <a:pt x="656947" y="0"/>
                </a:moveTo>
                <a:cubicBezTo>
                  <a:pt x="600722" y="117629"/>
                  <a:pt x="544497" y="235258"/>
                  <a:pt x="435006" y="292963"/>
                </a:cubicBezTo>
                <a:cubicBezTo>
                  <a:pt x="325515" y="350668"/>
                  <a:pt x="81379" y="359545"/>
                  <a:pt x="0" y="346229"/>
                </a:cubicBezTo>
              </a:path>
            </a:pathLst>
          </a:custGeom>
          <a:noFill/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5175681" y="3469966"/>
            <a:ext cx="701336" cy="1686757"/>
          </a:xfrm>
          <a:custGeom>
            <a:avLst/>
            <a:gdLst>
              <a:gd name="connsiteX0" fmla="*/ 701336 w 701336"/>
              <a:gd name="connsiteY0" fmla="*/ 0 h 1686757"/>
              <a:gd name="connsiteX1" fmla="*/ 177553 w 701336"/>
              <a:gd name="connsiteY1" fmla="*/ 372862 h 1686757"/>
              <a:gd name="connsiteX2" fmla="*/ 124287 w 701336"/>
              <a:gd name="connsiteY2" fmla="*/ 1358284 h 1686757"/>
              <a:gd name="connsiteX3" fmla="*/ 0 w 701336"/>
              <a:gd name="connsiteY3" fmla="*/ 1686757 h 1686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336" h="1686757">
                <a:moveTo>
                  <a:pt x="701336" y="0"/>
                </a:moveTo>
                <a:cubicBezTo>
                  <a:pt x="487532" y="73240"/>
                  <a:pt x="273728" y="146481"/>
                  <a:pt x="177553" y="372862"/>
                </a:cubicBezTo>
                <a:cubicBezTo>
                  <a:pt x="81378" y="599243"/>
                  <a:pt x="153879" y="1139302"/>
                  <a:pt x="124287" y="1358284"/>
                </a:cubicBezTo>
                <a:cubicBezTo>
                  <a:pt x="94695" y="1577267"/>
                  <a:pt x="11837" y="1673441"/>
                  <a:pt x="0" y="1686757"/>
                </a:cubicBezTo>
              </a:path>
            </a:pathLst>
          </a:custGeom>
          <a:noFill/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68776" y="3998187"/>
            <a:ext cx="1289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pFirstHouse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3605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Dynamic Creation </a:t>
            </a:r>
            <a:r>
              <a:rPr lang="en-US" dirty="0" smtClean="0"/>
              <a:t>(Using Arrays)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444406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Without this approach we’d have </a:t>
            </a:r>
            <a:r>
              <a:rPr lang="en-US" dirty="0" err="1" smtClean="0"/>
              <a:t>have</a:t>
            </a:r>
            <a:r>
              <a:rPr lang="en-US" dirty="0" smtClean="0"/>
              <a:t> to create </a:t>
            </a:r>
            <a:r>
              <a:rPr lang="en-US" dirty="0" smtClean="0"/>
              <a:t>an array of </a:t>
            </a:r>
            <a:r>
              <a:rPr lang="en-US" dirty="0" smtClean="0"/>
              <a:t>pointers, and keep </a:t>
            </a:r>
            <a:r>
              <a:rPr lang="en-US" dirty="0" err="1" smtClean="0"/>
              <a:t>realloc’ing</a:t>
            </a:r>
            <a:r>
              <a:rPr lang="en-US" dirty="0" smtClean="0"/>
              <a:t> our </a:t>
            </a:r>
            <a:r>
              <a:rPr lang="en-US" dirty="0" smtClean="0"/>
              <a:t>array</a:t>
            </a:r>
            <a:endParaRPr lang="en-US" dirty="0" smtClean="0"/>
          </a:p>
          <a:p>
            <a:pPr marL="707671" lvl="2" indent="-285750">
              <a:spcBef>
                <a:spcPts val="900"/>
              </a:spcBef>
              <a:buSzTx/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= 0;</a:t>
            </a:r>
            <a:b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House *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pHouses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= 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NULL, (n+1)*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House* ) );</a:t>
            </a:r>
            <a:b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pHouses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[n++] = 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House );</a:t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 stuff */</a:t>
            </a:r>
            <a:b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create another house */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pHouses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pHouses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(n+1)*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House* ) 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pHouses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[n++] =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House );</a:t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 stuff */</a:t>
            </a:r>
            <a:b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create yet another house */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pHouses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pHouses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(n+1)*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House* ) );</a:t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pHouses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[n++] =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House 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285750" lvl="2" indent="-285750">
              <a:spcBef>
                <a:spcPts val="900"/>
              </a:spcBef>
              <a:buSzTx/>
              <a:buFont typeface="Arial" panose="020B0604020202020204" pitchFamily="34" charset="0"/>
              <a:buChar char="•"/>
            </a:pPr>
            <a:r>
              <a:rPr lang="en-US" dirty="0"/>
              <a:t>Every time we do a </a:t>
            </a:r>
            <a:r>
              <a:rPr lang="en-US" dirty="0" err="1" smtClean="0"/>
              <a:t>realloc</a:t>
            </a:r>
            <a:endParaRPr lang="en-US" dirty="0" smtClean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/>
              <a:t>our entire old </a:t>
            </a:r>
            <a:r>
              <a:rPr lang="en-US" dirty="0" smtClean="0"/>
              <a:t>array is </a:t>
            </a:r>
            <a:r>
              <a:rPr lang="en-US" dirty="0"/>
              <a:t>getting copied to the new </a:t>
            </a:r>
            <a:r>
              <a:rPr lang="en-US" dirty="0" smtClean="0"/>
              <a:t>memory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That’s a lot of copying if we hundreds of thousands of houses!</a:t>
            </a:r>
            <a:endParaRPr lang="en-US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we </a:t>
            </a:r>
            <a:r>
              <a:rPr lang="en-US" dirty="0"/>
              <a:t>have to update a count of the </a:t>
            </a:r>
            <a:r>
              <a:rPr lang="en-US" dirty="0" smtClean="0"/>
              <a:t>new number </a:t>
            </a:r>
            <a:r>
              <a:rPr lang="en-US" dirty="0"/>
              <a:t>of elements in our array</a:t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92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lgonquin College Colours">
      <a:dk1>
        <a:srgbClr val="423F3F"/>
      </a:dk1>
      <a:lt1>
        <a:sysClr val="window" lastClr="FFFFFF"/>
      </a:lt1>
      <a:dk2>
        <a:srgbClr val="00673E"/>
      </a:dk2>
      <a:lt2>
        <a:srgbClr val="FFFFFF"/>
      </a:lt2>
      <a:accent1>
        <a:srgbClr val="00673E"/>
      </a:accent1>
      <a:accent2>
        <a:srgbClr val="599A83"/>
      </a:accent2>
      <a:accent3>
        <a:srgbClr val="A6C8BC"/>
      </a:accent3>
      <a:accent4>
        <a:srgbClr val="408A70"/>
      </a:accent4>
      <a:accent5>
        <a:srgbClr val="423F3F"/>
      </a:accent5>
      <a:accent6>
        <a:srgbClr val="B4B2B5"/>
      </a:accent6>
      <a:hlink>
        <a:srgbClr val="43B02A"/>
      </a:hlink>
      <a:folHlink>
        <a:srgbClr val="7AC14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4848</TotalTime>
  <Words>812</Words>
  <Application>Microsoft Office PowerPoint</Application>
  <PresentationFormat>On-screen Show (4:3)</PresentationFormat>
  <Paragraphs>186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CST8234 – C Programming</vt:lpstr>
      <vt:lpstr>Self-Referencing Structs</vt:lpstr>
      <vt:lpstr>Initializing</vt:lpstr>
      <vt:lpstr>How it Looks in Memory</vt:lpstr>
      <vt:lpstr>Sample Application</vt:lpstr>
      <vt:lpstr>Why Not Just Use Arrays?</vt:lpstr>
      <vt:lpstr>Dynamic Creation</vt:lpstr>
      <vt:lpstr>How it Looks in Memory</vt:lpstr>
      <vt:lpstr>Dynamic Creation (Using Arrays)</vt:lpstr>
      <vt:lpstr>Deletion</vt:lpstr>
      <vt:lpstr>Splitting a list</vt:lpstr>
      <vt:lpstr>Turning into a Circular Buffer</vt:lpstr>
      <vt:lpstr>Linked Lists</vt:lpstr>
      <vt:lpstr>Relationship to Assignment #1 </vt:lpstr>
      <vt:lpstr>Doubly-Linked Lists</vt:lpstr>
      <vt:lpstr>Trees</vt:lpstr>
      <vt:lpstr>Trees</vt:lpstr>
    </vt:vector>
  </TitlesOfParts>
  <Company>Salt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Daniela Chavez Ackermann</dc:creator>
  <cp:lastModifiedBy>Dakemi</cp:lastModifiedBy>
  <cp:revision>417</cp:revision>
  <dcterms:created xsi:type="dcterms:W3CDTF">2016-12-21T16:02:28Z</dcterms:created>
  <dcterms:modified xsi:type="dcterms:W3CDTF">2017-10-13T13:38:05Z</dcterms:modified>
</cp:coreProperties>
</file>