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80" r:id="rId3"/>
    <p:sldId id="388" r:id="rId4"/>
    <p:sldId id="389" r:id="rId5"/>
    <p:sldId id="390" r:id="rId6"/>
    <p:sldId id="391" r:id="rId7"/>
    <p:sldId id="392" r:id="rId8"/>
    <p:sldId id="381" r:id="rId9"/>
    <p:sldId id="393" r:id="rId10"/>
    <p:sldId id="394" r:id="rId11"/>
    <p:sldId id="385" r:id="rId12"/>
    <p:sldId id="395" r:id="rId13"/>
    <p:sldId id="396" r:id="rId14"/>
    <p:sldId id="397" r:id="rId15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 snapToObjects="1">
      <p:cViewPr varScale="1">
        <p:scale>
          <a:sx n="107" d="100"/>
          <a:sy n="107" d="100"/>
        </p:scale>
        <p:origin x="-18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2017-10-13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6b – </a:t>
            </a:r>
            <a:r>
              <a:rPr lang="en-US" dirty="0" err="1" smtClean="0"/>
              <a:t>Typedefs</a:t>
            </a:r>
            <a:r>
              <a:rPr lang="en-US" dirty="0" smtClean="0"/>
              <a:t>, </a:t>
            </a:r>
            <a:r>
              <a:rPr lang="en-US" dirty="0" err="1" smtClean="0"/>
              <a:t>Structs</a:t>
            </a:r>
            <a:r>
              <a:rPr lang="en-US" dirty="0" smtClean="0"/>
              <a:t> and Namespaces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October 13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Namespace Overlap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two do not overlap!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have a label in the </a:t>
            </a:r>
            <a:r>
              <a:rPr lang="en-US" dirty="0" err="1" smtClean="0"/>
              <a:t>struct</a:t>
            </a:r>
            <a:r>
              <a:rPr lang="en-US" dirty="0" smtClean="0"/>
              <a:t> namespace and also use the same label in the Program namespace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the following is perfectly legal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{ … };		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add ‘s’ to the </a:t>
            </a:r>
            <a:r>
              <a:rPr lang="en-US" i="1" dirty="0" err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struct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namespace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s( float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op1 )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}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adds ‘s’ to the program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namespace</a:t>
            </a:r>
            <a:b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								because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there is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now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	a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function</a:t>
            </a:r>
            <a:b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								called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‘s’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defines a </a:t>
            </a:r>
            <a:r>
              <a:rPr lang="en-US" i="1" dirty="0" err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struct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of kind ‘s’</a:t>
            </a:r>
            <a:b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5.2 );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invokes </a:t>
            </a:r>
            <a:r>
              <a:rPr lang="en-US" i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function </a:t>
            </a:r>
            <a:r>
              <a:rPr lang="en-US" i="1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‘s’</a:t>
            </a:r>
            <a:endParaRPr lang="en-US" i="1" dirty="0">
              <a:solidFill>
                <a:srgbClr val="0070C0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</a:t>
            </a:r>
            <a:r>
              <a:rPr lang="en-US" dirty="0" smtClean="0"/>
              <a:t> Tag with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soon-to-be-obvious use case for doing wanting to have </a:t>
            </a:r>
            <a:r>
              <a:rPr lang="en-US" dirty="0" smtClean="0">
                <a:solidFill>
                  <a:srgbClr val="0070C0"/>
                </a:solidFill>
              </a:rPr>
              <a:t>both</a:t>
            </a:r>
            <a:r>
              <a:rPr lang="en-US" dirty="0" smtClean="0"/>
              <a:t> a </a:t>
            </a:r>
            <a:r>
              <a:rPr lang="en-US" dirty="0" err="1" smtClean="0"/>
              <a:t>typedef</a:t>
            </a:r>
            <a:r>
              <a:rPr lang="en-US" dirty="0" smtClean="0"/>
              <a:t> and a </a:t>
            </a:r>
            <a:r>
              <a:rPr lang="en-US" dirty="0" err="1" smtClean="0"/>
              <a:t>struct</a:t>
            </a:r>
            <a:r>
              <a:rPr lang="en-US" dirty="0" smtClean="0"/>
              <a:t>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because the namespaces don’t overlap, you’re actually free to use the </a:t>
            </a:r>
            <a:r>
              <a:rPr lang="en-US" dirty="0" smtClean="0">
                <a:solidFill>
                  <a:srgbClr val="0070C0"/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tag and </a:t>
            </a:r>
            <a:r>
              <a:rPr lang="en-US" dirty="0" err="1" smtClean="0"/>
              <a:t>typedef</a:t>
            </a:r>
            <a:r>
              <a:rPr lang="en-US" dirty="0" smtClean="0"/>
              <a:t> label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… }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then lets you do both of the following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me;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you;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&amp;me;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pOld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&amp;you;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</a:t>
            </a:r>
            <a:r>
              <a:rPr lang="en-US" dirty="0" smtClean="0"/>
              <a:t> Tag with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reason you will want/need to use both </a:t>
            </a:r>
            <a:r>
              <a:rPr lang="en-US" dirty="0" err="1" smtClean="0"/>
              <a:t>struct</a:t>
            </a:r>
            <a:r>
              <a:rPr lang="en-US" dirty="0" smtClean="0"/>
              <a:t> tags and </a:t>
            </a:r>
            <a:r>
              <a:rPr lang="en-US" dirty="0" err="1" smtClean="0"/>
              <a:t>typedefs</a:t>
            </a:r>
            <a:r>
              <a:rPr lang="en-US" dirty="0" smtClean="0"/>
              <a:t> is that a </a:t>
            </a:r>
            <a:r>
              <a:rPr lang="en-US" dirty="0" err="1" smtClean="0"/>
              <a:t>typedef</a:t>
            </a:r>
            <a:r>
              <a:rPr lang="en-US" dirty="0" smtClean="0"/>
              <a:t> can’t be before until it has been declared.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notably, that means use can’t use a </a:t>
            </a:r>
            <a:r>
              <a:rPr lang="en-US" dirty="0" err="1" smtClean="0"/>
              <a:t>typedef</a:t>
            </a:r>
            <a:r>
              <a:rPr lang="en-US" dirty="0" smtClean="0"/>
              <a:t> label within the </a:t>
            </a:r>
            <a:r>
              <a:rPr lang="en-US" dirty="0" err="1" smtClean="0"/>
              <a:t>typedef</a:t>
            </a:r>
            <a:r>
              <a:rPr lang="en-US" dirty="0" smtClean="0"/>
              <a:t> statement which is defining the label.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strStreet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compiler error…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I’ve never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heard of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‘House’!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House;				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adds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‘House’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to the program namespace</a:t>
            </a:r>
            <a:endParaRPr lang="en-US" sz="1600" i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a </a:t>
            </a:r>
            <a:r>
              <a:rPr lang="en-US" dirty="0" err="1"/>
              <a:t>struct</a:t>
            </a:r>
            <a:r>
              <a:rPr lang="en-US" dirty="0"/>
              <a:t> tag is </a:t>
            </a:r>
            <a:r>
              <a:rPr lang="en-US" dirty="0" err="1"/>
              <a:t>referenceable</a:t>
            </a:r>
            <a:r>
              <a:rPr lang="en-US" dirty="0"/>
              <a:t> as soon as it is encountered, so it may be used in its own declaration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		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adds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‘House’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to </a:t>
            </a:r>
            <a:r>
              <a:rPr lang="en-US" sz="1600" i="1" dirty="0" err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struct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namespace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strStreet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can now use ‘</a:t>
            </a:r>
            <a:r>
              <a:rPr lang="en-US" sz="1600" i="1" dirty="0" err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struct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House’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Struct</a:t>
            </a:r>
            <a:r>
              <a:rPr lang="en-US" dirty="0" smtClean="0"/>
              <a:t> Tag with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typically, what you’ll find where </a:t>
            </a:r>
            <a:r>
              <a:rPr lang="en-US" dirty="0" err="1" smtClean="0"/>
              <a:t>structs</a:t>
            </a:r>
            <a:r>
              <a:rPr lang="en-US" dirty="0" smtClean="0"/>
              <a:t> need to be self-referential is that both a tag and </a:t>
            </a:r>
            <a:r>
              <a:rPr lang="en-US" dirty="0" err="1" smtClean="0"/>
              <a:t>typedef</a:t>
            </a:r>
            <a:r>
              <a:rPr lang="en-US" dirty="0" smtClean="0"/>
              <a:t> are used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House {			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adds ‘House’ to </a:t>
            </a:r>
            <a:r>
              <a:rPr lang="en-US" sz="1600" i="1" dirty="0" err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struct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namespace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strStreet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House 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pNeighbour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uses </a:t>
            </a:r>
            <a:r>
              <a:rPr lang="en-US" sz="1600" i="1" dirty="0" err="1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struct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namespace</a:t>
            </a:r>
            <a:b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House;							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adds ‘House’ to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program namespace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House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housesOnStreet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[20];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  <a:t/>
            </a:r>
            <a:b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</a:rPr>
            </a:b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Gives the convenient use of a </a:t>
            </a:r>
            <a:r>
              <a:rPr lang="en-US" dirty="0" err="1" smtClean="0"/>
              <a:t>typedef</a:t>
            </a:r>
            <a:r>
              <a:rPr lang="en-US" dirty="0" smtClean="0"/>
              <a:t>, with a </a:t>
            </a:r>
            <a:r>
              <a:rPr lang="en-US" dirty="0" err="1" smtClean="0"/>
              <a:t>struct’s</a:t>
            </a:r>
            <a:r>
              <a:rPr lang="en-US" dirty="0" smtClean="0"/>
              <a:t> ability to self-reference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Many Ways to Specify </a:t>
            </a:r>
            <a:r>
              <a:rPr lang="en-US" dirty="0" err="1" smtClean="0"/>
              <a:t>Structs</a:t>
            </a:r>
            <a:r>
              <a:rPr lang="en-US" dirty="0" smtClean="0"/>
              <a:t> (</a:t>
            </a:r>
            <a:r>
              <a:rPr lang="en-US" dirty="0" err="1" smtClean="0"/>
              <a:t>Redux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Given the five following declarations/definitions... what’s the difference?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*name;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student;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student;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 smtClean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87288" y="1638376"/>
            <a:ext cx="3192623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i="1" dirty="0" smtClean="0">
                <a:solidFill>
                  <a:srgbClr val="0070C0"/>
                </a:solidFill>
              </a:rPr>
              <a:t>Declare a </a:t>
            </a:r>
            <a:r>
              <a:rPr lang="en-CA" sz="1600" i="1" dirty="0" err="1" smtClean="0">
                <a:solidFill>
                  <a:srgbClr val="0070C0"/>
                </a:solidFill>
              </a:rPr>
              <a:t>struct</a:t>
            </a:r>
            <a:r>
              <a:rPr lang="en-CA" sz="1600" i="1" dirty="0" smtClean="0">
                <a:solidFill>
                  <a:srgbClr val="0070C0"/>
                </a:solidFill>
              </a:rPr>
              <a:t> with a tag ‘Student’</a:t>
            </a:r>
            <a:endParaRPr lang="en-CA" sz="1600" i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7289" y="2656746"/>
            <a:ext cx="3192622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i="1" dirty="0" smtClean="0">
                <a:solidFill>
                  <a:srgbClr val="0070C0"/>
                </a:solidFill>
              </a:rPr>
              <a:t>Declare a </a:t>
            </a:r>
            <a:r>
              <a:rPr lang="en-CA" sz="1600" i="1" dirty="0" err="1" smtClean="0">
                <a:solidFill>
                  <a:srgbClr val="0070C0"/>
                </a:solidFill>
              </a:rPr>
              <a:t>struct</a:t>
            </a:r>
            <a:r>
              <a:rPr lang="en-CA" sz="1600" i="1" dirty="0" smtClean="0">
                <a:solidFill>
                  <a:srgbClr val="0070C0"/>
                </a:solidFill>
              </a:rPr>
              <a:t> with a tag ‘Student’, and define an instance of it (called ‘student’)</a:t>
            </a:r>
            <a:endParaRPr lang="en-CA" sz="1600" i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7289" y="3640039"/>
            <a:ext cx="3192622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i="1" dirty="0" smtClean="0">
                <a:solidFill>
                  <a:srgbClr val="0070C0"/>
                </a:solidFill>
              </a:rPr>
              <a:t>Define an instance called ‘student’ of an anonymous </a:t>
            </a:r>
            <a:r>
              <a:rPr lang="en-CA" sz="1600" i="1" dirty="0" err="1" smtClean="0">
                <a:solidFill>
                  <a:srgbClr val="0070C0"/>
                </a:solidFill>
              </a:rPr>
              <a:t>struct</a:t>
            </a:r>
            <a:endParaRPr lang="en-CA" sz="1600" i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7288" y="4459969"/>
            <a:ext cx="3192623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i="1" dirty="0" smtClean="0">
                <a:solidFill>
                  <a:srgbClr val="0070C0"/>
                </a:solidFill>
              </a:rPr>
              <a:t>Define a type labelled ‘</a:t>
            </a:r>
            <a:r>
              <a:rPr lang="en-CA" sz="1600" i="1" dirty="0" err="1" smtClean="0">
                <a:solidFill>
                  <a:srgbClr val="0070C0"/>
                </a:solidFill>
              </a:rPr>
              <a:t>student_t</a:t>
            </a:r>
            <a:r>
              <a:rPr lang="en-CA" sz="1600" i="1" dirty="0" smtClean="0">
                <a:solidFill>
                  <a:srgbClr val="0070C0"/>
                </a:solidFill>
              </a:rPr>
              <a:t>’ that is a </a:t>
            </a:r>
            <a:r>
              <a:rPr lang="en-CA" sz="1600" i="1" dirty="0" err="1" smtClean="0">
                <a:solidFill>
                  <a:srgbClr val="0070C0"/>
                </a:solidFill>
              </a:rPr>
              <a:t>struct</a:t>
            </a:r>
            <a:endParaRPr lang="en-CA" sz="1600" i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7289" y="5280424"/>
            <a:ext cx="3192622" cy="10772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i="1" dirty="0" smtClean="0">
                <a:solidFill>
                  <a:srgbClr val="0070C0"/>
                </a:solidFill>
              </a:rPr>
              <a:t>Define a type labeled ‘</a:t>
            </a:r>
            <a:r>
              <a:rPr lang="en-CA" sz="1600" i="1" dirty="0" err="1" smtClean="0">
                <a:solidFill>
                  <a:srgbClr val="0070C0"/>
                </a:solidFill>
              </a:rPr>
              <a:t>student_t</a:t>
            </a:r>
            <a:r>
              <a:rPr lang="en-CA" sz="1600" i="1" dirty="0" smtClean="0">
                <a:solidFill>
                  <a:srgbClr val="0070C0"/>
                </a:solidFill>
              </a:rPr>
              <a:t>’ that is a </a:t>
            </a:r>
            <a:r>
              <a:rPr lang="en-CA" sz="1600" i="1" dirty="0" err="1" smtClean="0">
                <a:solidFill>
                  <a:srgbClr val="0070C0"/>
                </a:solidFill>
              </a:rPr>
              <a:t>struct</a:t>
            </a:r>
            <a:r>
              <a:rPr lang="en-CA" sz="1600" i="1" dirty="0" smtClean="0">
                <a:solidFill>
                  <a:srgbClr val="0070C0"/>
                </a:solidFill>
              </a:rPr>
              <a:t>, but also give the </a:t>
            </a:r>
            <a:r>
              <a:rPr lang="en-CA" sz="1600" i="1" dirty="0" err="1" smtClean="0">
                <a:solidFill>
                  <a:srgbClr val="0070C0"/>
                </a:solidFill>
              </a:rPr>
              <a:t>struct</a:t>
            </a:r>
            <a:r>
              <a:rPr lang="en-CA" sz="1600" i="1" dirty="0" smtClean="0">
                <a:solidFill>
                  <a:srgbClr val="0070C0"/>
                </a:solidFill>
              </a:rPr>
              <a:t> a tag so that it can be self-</a:t>
            </a:r>
            <a:r>
              <a:rPr lang="en-CA" sz="1600" i="1" dirty="0" err="1" smtClean="0">
                <a:solidFill>
                  <a:srgbClr val="0070C0"/>
                </a:solidFill>
              </a:rPr>
              <a:t>refererenced</a:t>
            </a:r>
            <a:r>
              <a:rPr lang="en-CA" sz="1600" i="1" dirty="0" smtClean="0">
                <a:solidFill>
                  <a:srgbClr val="0070C0"/>
                </a:solidFill>
              </a:rPr>
              <a:t> via ‘class Student’</a:t>
            </a:r>
            <a:endParaRPr lang="en-CA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Many Ways to Specify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Given the five following declarations/definitions... what’s the difference?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*name;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student;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student;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 smtClean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Need to Understand the Syntax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syntax of a </a:t>
            </a:r>
            <a:r>
              <a:rPr lang="en-US" dirty="0" err="1" smtClean="0"/>
              <a:t>struct</a:t>
            </a:r>
            <a:r>
              <a:rPr lang="en-US" dirty="0" smtClean="0"/>
              <a:t> is as follows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opt_struct_tag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&gt;] { &lt;members&gt; }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opt_instances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Where things </a:t>
            </a:r>
            <a:r>
              <a:rPr lang="en-US" dirty="0" smtClean="0"/>
              <a:t>encased in </a:t>
            </a:r>
            <a:r>
              <a:rPr lang="en-US" dirty="0"/>
              <a:t>‘&lt;&gt;’ indicate programmer-provided </a:t>
            </a:r>
            <a:r>
              <a:rPr lang="en-US" dirty="0" smtClean="0"/>
              <a:t>information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Ignoring the </a:t>
            </a:r>
            <a:r>
              <a:rPr lang="en-US" dirty="0" smtClean="0">
                <a:solidFill>
                  <a:srgbClr val="0070C0"/>
                </a:solidFill>
              </a:rPr>
              <a:t>optional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‘tag’ for a moment, we can define some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/* some members */ } a, b, c;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would define three instances of the </a:t>
            </a:r>
            <a:r>
              <a:rPr lang="en-US" dirty="0" err="1" smtClean="0"/>
              <a:t>struct</a:t>
            </a:r>
            <a:r>
              <a:rPr lang="en-US" dirty="0" smtClean="0"/>
              <a:t>, just like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c;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would define three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what does the </a:t>
            </a:r>
            <a:r>
              <a:rPr lang="en-US" dirty="0" err="1" smtClean="0"/>
              <a:t>struct</a:t>
            </a:r>
            <a:r>
              <a:rPr lang="en-US" dirty="0" smtClean="0"/>
              <a:t> ‘tag’ do?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give a name to your structure, so that you can refer to that </a:t>
            </a:r>
            <a:r>
              <a:rPr lang="en-US" dirty="0" smtClean="0">
                <a:solidFill>
                  <a:srgbClr val="0070C0"/>
                </a:solidFill>
              </a:rPr>
              <a:t>kind</a:t>
            </a:r>
            <a:r>
              <a:rPr lang="en-US" dirty="0" smtClean="0"/>
              <a:t> of structure in subsequent declarations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 has a “namespace” for </a:t>
            </a:r>
            <a:r>
              <a:rPr lang="en-US" dirty="0" err="1" smtClean="0"/>
              <a:t>structs</a:t>
            </a:r>
            <a:r>
              <a:rPr lang="en-US" dirty="0" smtClean="0"/>
              <a:t>, and the tag adds that identifier to the namespace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then subsequently use the, e.g.,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students[12];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*Course;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Assignment 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pAssignments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you need to refer to a structure of a particular kind, you use the ‘</a:t>
            </a:r>
            <a:r>
              <a:rPr lang="en-US" dirty="0" err="1" smtClean="0"/>
              <a:t>struct</a:t>
            </a:r>
            <a:r>
              <a:rPr lang="en-US" dirty="0" smtClean="0"/>
              <a:t>’ keyword followed by the tag that you gave your structure.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Omitting the </a:t>
            </a:r>
            <a:r>
              <a:rPr lang="en-US" dirty="0" err="1" smtClean="0"/>
              <a:t>Struct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choose not to provide a </a:t>
            </a:r>
            <a:r>
              <a:rPr lang="en-US" dirty="0" err="1" smtClean="0"/>
              <a:t>struct</a:t>
            </a:r>
            <a:r>
              <a:rPr lang="en-US" dirty="0" smtClean="0"/>
              <a:t> tag, the members of any instances can still be accessed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a, b;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a.y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b.y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“common coordinates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(%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d,%d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)\n”,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a.y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the compiler knows that ‘a’ and ‘b’ both have x and y members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But… you can’t make any </a:t>
            </a:r>
            <a:r>
              <a:rPr lang="en-US" dirty="0" smtClean="0">
                <a:solidFill>
                  <a:srgbClr val="0070C0"/>
                </a:solidFill>
              </a:rPr>
              <a:t>subsequent</a:t>
            </a:r>
            <a:r>
              <a:rPr lang="en-US" dirty="0" smtClean="0"/>
              <a:t> reference to those structures! 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you can’t declare a pointer to an instance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pCoordinate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&amp;a;   </a:t>
            </a:r>
            <a:r>
              <a:rPr lang="en-US" sz="1600" i="1" dirty="0">
                <a:solidFill>
                  <a:srgbClr val="0070C0"/>
                </a:solidFill>
                <a:sym typeface="Wingdings" panose="05000000000000000000" pitchFamily="2" charset="2"/>
              </a:rPr>
              <a:t> compiler doesn’t know </a:t>
            </a:r>
            <a:r>
              <a:rPr lang="en-US" sz="16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what kind</a:t>
            </a:r>
            <a:r>
              <a:rPr lang="en-US" sz="1600" b="1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endParaRPr lang="en-US" sz="16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Omitting the </a:t>
            </a:r>
            <a:r>
              <a:rPr lang="en-US" dirty="0" err="1" smtClean="0"/>
              <a:t>Struct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50133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omitting the tag is still very common, 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	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I provide a tag for this </a:t>
            </a:r>
            <a:r>
              <a:rPr lang="en-US" i="1" dirty="0" err="1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long id;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			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… but not for this </a:t>
            </a:r>
            <a:r>
              <a:rPr lang="en-US" i="1" dirty="0" err="1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struct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!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char *first;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char *last;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name;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students[12];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“Welcome %s\n”, students[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name.first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‘Student’ tag allows you to subsequently create arrays of </a:t>
            </a:r>
            <a:r>
              <a:rPr lang="en-US" dirty="0" err="1" smtClean="0"/>
              <a:t>structs</a:t>
            </a:r>
            <a:r>
              <a:rPr lang="en-US" dirty="0" smtClean="0"/>
              <a:t> or pointers to individual </a:t>
            </a:r>
            <a:r>
              <a:rPr lang="en-US" dirty="0" err="1" smtClean="0"/>
              <a:t>structs</a:t>
            </a:r>
            <a:r>
              <a:rPr lang="en-US" dirty="0" smtClean="0"/>
              <a:t>, and within each instance of the Student </a:t>
            </a:r>
            <a:r>
              <a:rPr lang="en-US" dirty="0" err="1" smtClean="0"/>
              <a:t>struct</a:t>
            </a:r>
            <a:r>
              <a:rPr lang="en-US" dirty="0" smtClean="0"/>
              <a:t>, it is known that the ‘name’ member is a </a:t>
            </a:r>
            <a:r>
              <a:rPr lang="en-US" dirty="0" err="1" smtClean="0"/>
              <a:t>struct</a:t>
            </a:r>
            <a:r>
              <a:rPr lang="en-US" dirty="0" smtClean="0"/>
              <a:t> that has a ‘first’ and ‘last’ member.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 could never declare a pointer to just the ‘name’ member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&amp;students[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].name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what kind is this?</a:t>
            </a:r>
            <a:endParaRPr lang="en-US" sz="1600" b="1" dirty="0" smtClean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I can access the members of ‘name’ but not make reference to the </a:t>
            </a:r>
            <a:r>
              <a:rPr lang="en-US" dirty="0" smtClean="0"/>
              <a:t>‘name’s underlying </a:t>
            </a:r>
            <a:r>
              <a:rPr lang="en-US" dirty="0" err="1" smtClean="0"/>
              <a:t>struct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Struct</a:t>
            </a:r>
            <a:r>
              <a:rPr lang="en-US" dirty="0" smtClean="0"/>
              <a:t> Tag in Definitions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50133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 course, we can provide both a structure tag AND define variables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 }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adds ‘</a:t>
            </a:r>
            <a:r>
              <a:rPr lang="en-US" dirty="0" err="1" smtClean="0"/>
              <a:t>Coord</a:t>
            </a:r>
            <a:r>
              <a:rPr lang="en-US" dirty="0" smtClean="0"/>
              <a:t>’ to the </a:t>
            </a:r>
            <a:r>
              <a:rPr lang="en-US" dirty="0" err="1" smtClean="0"/>
              <a:t>struct</a:t>
            </a:r>
            <a:r>
              <a:rPr lang="en-US" dirty="0" smtClean="0"/>
              <a:t> namespace, so we can subsequently make reference to this kind of structure, AND instantiates three variables a, b, and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inclusion of the </a:t>
            </a:r>
            <a:r>
              <a:rPr lang="en-US" dirty="0" err="1" smtClean="0"/>
              <a:t>struct</a:t>
            </a:r>
            <a:r>
              <a:rPr lang="en-US" dirty="0" smtClean="0"/>
              <a:t> tag now makes it legal to do the following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pCoordinate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syntax of </a:t>
            </a:r>
            <a:r>
              <a:rPr lang="en-US" dirty="0" err="1" smtClean="0"/>
              <a:t>typedef</a:t>
            </a:r>
            <a:r>
              <a:rPr lang="en-US" dirty="0" smtClean="0"/>
              <a:t> is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&lt;label&gt;;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&lt;</a:t>
            </a:r>
            <a:r>
              <a:rPr lang="en-US" dirty="0" err="1"/>
              <a:t>data_type</a:t>
            </a:r>
            <a:r>
              <a:rPr lang="en-US" dirty="0"/>
              <a:t>&gt; can be </a:t>
            </a:r>
            <a:r>
              <a:rPr lang="en-US" dirty="0" smtClean="0"/>
              <a:t>any C data type, including a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provided &lt;name&gt; is then added to the program namespace, and you can subsequently declare/define variables using that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data type is a </a:t>
            </a:r>
            <a:r>
              <a:rPr lang="en-US" dirty="0" err="1" smtClean="0"/>
              <a:t>struct</a:t>
            </a:r>
            <a:r>
              <a:rPr lang="en-US" dirty="0" smtClean="0"/>
              <a:t>, the tag may be optionally omitted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just depends on whether you need the name in the </a:t>
            </a:r>
            <a:r>
              <a:rPr lang="en-US" dirty="0" err="1" smtClean="0"/>
              <a:t>struct</a:t>
            </a:r>
            <a:r>
              <a:rPr lang="en-US" dirty="0" smtClean="0"/>
              <a:t>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both of these are fine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{ … }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… }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&amp;me;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courses[12];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have been two namespaces mentioned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Struct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former includes labels (i.e., tags) that can be used to identify the different kinds of structures that the compiler knows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latter includes all other labels e.g., variables, types, functions, </a:t>
            </a:r>
            <a:r>
              <a:rPr lang="en-US" dirty="0" smtClean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4636</TotalTime>
  <Words>807</Words>
  <Application>Microsoft Office PowerPoint</Application>
  <PresentationFormat>On-screen Show (4:3)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CST8234 – C Programming</vt:lpstr>
      <vt:lpstr>Many Ways to Specify Structs</vt:lpstr>
      <vt:lpstr>Need to Understand the Syntax</vt:lpstr>
      <vt:lpstr>Struct Tag</vt:lpstr>
      <vt:lpstr>Omitting the Struct Tag</vt:lpstr>
      <vt:lpstr>Omitting the Struct Tag</vt:lpstr>
      <vt:lpstr>Using the Struct Tag in Definitions</vt:lpstr>
      <vt:lpstr>Typedef</vt:lpstr>
      <vt:lpstr>Namespaces</vt:lpstr>
      <vt:lpstr>Namespace Overlap</vt:lpstr>
      <vt:lpstr>Using Struct Tag with Typedef</vt:lpstr>
      <vt:lpstr>Using Struct Tag with Typedef</vt:lpstr>
      <vt:lpstr>Using Struct Tag with Typedef</vt:lpstr>
      <vt:lpstr>Many Ways to Specify Structs (Redux)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400</cp:revision>
  <dcterms:created xsi:type="dcterms:W3CDTF">2016-12-21T16:02:28Z</dcterms:created>
  <dcterms:modified xsi:type="dcterms:W3CDTF">2017-10-13T13:35:10Z</dcterms:modified>
</cp:coreProperties>
</file>