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405" r:id="rId3"/>
    <p:sldId id="401" r:id="rId4"/>
    <p:sldId id="402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04" r:id="rId15"/>
    <p:sldId id="415" r:id="rId16"/>
    <p:sldId id="416" r:id="rId17"/>
  </p:sldIdLst>
  <p:sldSz cx="9144000" cy="6858000" type="screen4x3"/>
  <p:notesSz cx="6858000" cy="9144000"/>
  <p:defaultTextStyle>
    <a:defPPr>
      <a:defRPr lang="en-US"/>
    </a:defPPr>
    <a:lvl1pPr marL="0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43"/>
    <a:srgbClr val="43B02A"/>
    <a:srgbClr val="267A52"/>
    <a:srgbClr val="00673E"/>
    <a:srgbClr val="589278"/>
    <a:srgbClr val="7AC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1" autoAdjust="0"/>
    <p:restoredTop sz="94613" autoAdjust="0"/>
  </p:normalViewPr>
  <p:slideViewPr>
    <p:cSldViewPr snapToGrid="0" snapToObjects="1">
      <p:cViewPr varScale="1">
        <p:scale>
          <a:sx n="83" d="100"/>
          <a:sy n="83" d="100"/>
        </p:scale>
        <p:origin x="-10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78AF4-5E64-AC4C-BB17-179E924E563F}" type="datetimeFigureOut">
              <a:rPr lang="en-US" smtClean="0"/>
              <a:t>2017-11-21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6A53-3777-FA4B-999B-678D40C4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3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0A7F-40AB-B84E-BA8C-8861397EF456}" type="datetimeFigureOut">
              <a:rPr lang="en-US" smtClean="0"/>
              <a:t>2017-11-21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51CE3-F1EC-6B4D-8B6D-86D363C8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1287430"/>
            <a:ext cx="5411971" cy="163551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 smtClean="0"/>
              <a:t>This is your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024545"/>
            <a:ext cx="6804836" cy="1579353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700" baseline="0">
                <a:solidFill>
                  <a:schemeClr val="accent3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Presentation subtitle or brief one-sentence description.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5731425"/>
            <a:ext cx="4019011" cy="641906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Month 24th, 2017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3281"/>
            <a:ext cx="9144000" cy="978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58" y="501539"/>
            <a:ext cx="2603500" cy="5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26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3-column key point slide with subtitles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3279416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06244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606244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5456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3"/>
            <a:ext cx="2582904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87581" y="1803403"/>
            <a:ext cx="2566689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55253" y="1803403"/>
            <a:ext cx="2590101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848103"/>
            <a:ext cx="2582904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7581" y="3848103"/>
            <a:ext cx="2566689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2388" y="3848103"/>
            <a:ext cx="2582966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 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8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 w/ 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2" y="2336800"/>
            <a:ext cx="2628496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66650" y="2336800"/>
            <a:ext cx="2611995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66635" y="2336800"/>
            <a:ext cx="2628558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2" y="4393805"/>
            <a:ext cx="2628496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66650" y="4393805"/>
            <a:ext cx="2611995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6635" y="4393805"/>
            <a:ext cx="2628558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2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266650" y="1803799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066635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2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6650" y="3860804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066635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7" name="Picture 2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8" name="Slide Number Placeholder 8"/>
          <p:cNvSpPr>
            <a:spLocks noGrp="1"/>
          </p:cNvSpPr>
          <p:nvPr>
            <p:ph type="sldNum" sz="quarter" idx="27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Picture 2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3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0"/>
            <a:ext cx="6769648" cy="3960789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1-column bulk slide for long content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479820"/>
            <a:ext cx="6800126" cy="5284370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This is a 1-column bulk content slide without a title. 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8" name="Picture 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1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3991278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73964" y="2336801"/>
            <a:ext cx="3982964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792224"/>
            <a:ext cx="3991278" cy="551124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673962" y="1792224"/>
            <a:ext cx="3982964" cy="551124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4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0"/>
            <a:ext cx="2591276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62291" y="2336800"/>
            <a:ext cx="2583062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803799"/>
            <a:ext cx="2591276" cy="533003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2290" y="1803799"/>
            <a:ext cx="2583062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85362" y="2336800"/>
            <a:ext cx="2575007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85361" y="1803799"/>
            <a:ext cx="2575007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87678" y="4393804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096979" y="4393804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487678" y="3837654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6096978" y="3837654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296864" y="4393804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3296863" y="3837654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8" y="2336800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979" y="2336800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8" y="1780649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96978" y="1780649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96864" y="2336800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96863" y="1780649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6-point bulk content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895600"/>
            <a:ext cx="2582904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895600"/>
            <a:ext cx="2566689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895600"/>
            <a:ext cx="2582965" cy="28570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56583"/>
            <a:ext cx="258290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56583"/>
            <a:ext cx="2566688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56583"/>
            <a:ext cx="258296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short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42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776329"/>
            <a:ext cx="2582904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776329"/>
            <a:ext cx="2566689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776329"/>
            <a:ext cx="2582965" cy="297524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03750"/>
            <a:ext cx="2582905" cy="976869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$##,###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29151"/>
            <a:ext cx="2566688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29151"/>
            <a:ext cx="2582965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#,###,####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long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0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4133" y="1544637"/>
            <a:ext cx="5393267" cy="136207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700" b="1" cap="none" baseline="0">
                <a:solidFill>
                  <a:srgbClr val="FFFFFF"/>
                </a:solidFill>
              </a:defRPr>
            </a:lvl1pPr>
          </a:lstStyle>
          <a:p>
            <a:r>
              <a:rPr lang="en-CA" dirty="0" smtClean="0"/>
              <a:t>Chapter or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4133" y="3062821"/>
            <a:ext cx="5393267" cy="1500188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912" baseline="0">
                <a:solidFill>
                  <a:srgbClr val="A6C8BC"/>
                </a:solidFill>
              </a:defRPr>
            </a:lvl1pPr>
            <a:lvl2pPr marL="439516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2pPr>
            <a:lvl3pPr marL="879032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31854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4pPr>
            <a:lvl5pPr marL="175806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5pPr>
            <a:lvl6pPr marL="219758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6pPr>
            <a:lvl7pPr marL="263709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7pPr>
            <a:lvl8pPr marL="307661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8pPr>
            <a:lvl9pPr marL="351612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 smtClean="0"/>
              <a:t>Brief description or intro to this section</a:t>
            </a:r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76525" y="6373093"/>
            <a:ext cx="297608" cy="365126"/>
          </a:xfrm>
        </p:spPr>
        <p:txBody>
          <a:bodyPr/>
          <a:lstStyle>
            <a:lvl1pPr>
              <a:defRPr>
                <a:solidFill>
                  <a:srgbClr val="96B7A6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5814"/>
            <a:ext cx="9144000" cy="978144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73" y="486978"/>
            <a:ext cx="730800" cy="5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8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403601"/>
            <a:ext cx="2582904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5362" y="3403601"/>
            <a:ext cx="2566690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85537" y="3403601"/>
            <a:ext cx="2582966" cy="233744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487679" y="1928431"/>
            <a:ext cx="1194664" cy="11946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841815" y="2201763"/>
            <a:ext cx="48639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3276907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3633111" y="2201763"/>
            <a:ext cx="486392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Oval 15"/>
          <p:cNvSpPr/>
          <p:nvPr userDrawn="1"/>
        </p:nvSpPr>
        <p:spPr>
          <a:xfrm>
            <a:off x="6053742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410166" y="2201763"/>
            <a:ext cx="48595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pic>
        <p:nvPicPr>
          <p:cNvPr id="21" name="Picture 2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2" name="Slide Number Placeholder 8"/>
          <p:cNvSpPr>
            <a:spLocks noGrp="1"/>
          </p:cNvSpPr>
          <p:nvPr>
            <p:ph type="sldNum" sz="quarter" idx="2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point slide with icons to illustrate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31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863523" y="483406"/>
            <a:ext cx="5405377" cy="58826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this icon to insert a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0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474562" y="486137"/>
            <a:ext cx="8194876" cy="58915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/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70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2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white.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9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100% green.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99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"/>
            <a:ext cx="4571404" cy="3428553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this icon to insert a background photo, the resize this box so it covers the whole screen. Make sure it’s good quality.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76534" y="1914188"/>
            <a:ext cx="5790934" cy="3029625"/>
          </a:xfr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lIns="324000" tIns="1080000" rIns="324000" bIns="1080000"/>
          <a:lstStyle>
            <a:lvl1pPr algn="ctr">
              <a:lnSpc>
                <a:spcPct val="90000"/>
              </a:lnSpc>
              <a:defRPr sz="6299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$#,###,###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57136" y="2259471"/>
            <a:ext cx="5429733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 baseline="0">
                <a:solidFill>
                  <a:srgbClr val="00673E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57136" y="4232939"/>
            <a:ext cx="5429733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0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3" y="1803400"/>
            <a:ext cx="4010625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866659" y="4700459"/>
            <a:ext cx="2601169" cy="1063731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257116" y="484837"/>
            <a:ext cx="3886884" cy="527935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257118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0471" y="1803400"/>
            <a:ext cx="3980149" cy="394069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854097" y="4793058"/>
            <a:ext cx="2588430" cy="951040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484836"/>
            <a:ext cx="3886884" cy="525926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680471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45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9" y="0"/>
            <a:ext cx="9143333" cy="6858000"/>
          </a:xfrm>
        </p:spPr>
        <p:txBody>
          <a:bodyPr/>
          <a:lstStyle>
            <a:lvl1pPr marL="0" indent="0">
              <a:buNone/>
              <a:defRPr sz="2250" baseline="0"/>
            </a:lvl1pPr>
            <a:lvl2pPr marL="439516" indent="0">
              <a:buNone/>
              <a:defRPr sz="2700"/>
            </a:lvl2pPr>
            <a:lvl3pPr marL="879032" indent="0">
              <a:buNone/>
              <a:defRPr sz="2306"/>
            </a:lvl3pPr>
            <a:lvl4pPr marL="1318547" indent="0">
              <a:buNone/>
              <a:defRPr sz="1912"/>
            </a:lvl4pPr>
            <a:lvl5pPr marL="1758064" indent="0">
              <a:buNone/>
              <a:defRPr sz="1912"/>
            </a:lvl5pPr>
            <a:lvl6pPr marL="2197581" indent="0">
              <a:buNone/>
              <a:defRPr sz="1912"/>
            </a:lvl6pPr>
            <a:lvl7pPr marL="2637097" indent="0">
              <a:buNone/>
              <a:defRPr sz="1912"/>
            </a:lvl7pPr>
            <a:lvl8pPr marL="3076614" indent="0">
              <a:buNone/>
              <a:defRPr sz="1912"/>
            </a:lvl8pPr>
            <a:lvl9pPr marL="3516128" indent="0">
              <a:buNone/>
              <a:defRPr sz="1912"/>
            </a:lvl9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" y="4711196"/>
            <a:ext cx="4476167" cy="345600"/>
          </a:xfrm>
          <a:solidFill>
            <a:srgbClr val="43B02A"/>
          </a:solidFill>
          <a:ln>
            <a:noFill/>
          </a:ln>
        </p:spPr>
        <p:txBody>
          <a:bodyPr wrap="square" lIns="252000" tIns="180000" rIns="252000" bIns="252000" anchor="ctr">
            <a:spAutoFit/>
          </a:bodyPr>
          <a:lstStyle>
            <a:lvl1pPr>
              <a:lnSpc>
                <a:spcPct val="10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8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uth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1876181" y="1803401"/>
            <a:ext cx="2606046" cy="3227685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6642" y="2336802"/>
            <a:ext cx="2628558" cy="2160887"/>
          </a:xfrm>
        </p:spPr>
        <p:txBody>
          <a:bodyPr anchor="ctr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(1 author)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666201" y="1803799"/>
            <a:ext cx="2628643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66201" y="4498183"/>
            <a:ext cx="2628643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</p:spTree>
    <p:extLst>
      <p:ext uri="{BB962C8B-B14F-4D97-AF65-F5344CB8AC3E}">
        <p14:creationId xmlns:p14="http://schemas.microsoft.com/office/powerpoint/2010/main" val="1698127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86811" y="486135"/>
            <a:ext cx="3993267" cy="5266800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5" y="486136"/>
            <a:ext cx="4012210" cy="5266481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86810" y="4088943"/>
            <a:ext cx="2617200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62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7" y="479818"/>
            <a:ext cx="6802234" cy="528437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20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+ Titl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679" y="1803400"/>
            <a:ext cx="5374641" cy="3960789"/>
          </a:xfrm>
        </p:spPr>
        <p:txBody>
          <a:bodyPr/>
          <a:lstStyle/>
          <a:p>
            <a:r>
              <a:rPr lang="en-US" dirty="0" smtClean="0"/>
              <a:t>Click on this icon to insert a graphic.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graphic slide with a title and optional annotation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r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le Placeholder 3"/>
          <p:cNvSpPr>
            <a:spLocks noGrp="1"/>
          </p:cNvSpPr>
          <p:nvPr>
            <p:ph type="tbl" sz="quarter" idx="20" hasCustomPrompt="1"/>
          </p:nvPr>
        </p:nvSpPr>
        <p:spPr>
          <a:xfrm>
            <a:off x="487679" y="1803798"/>
            <a:ext cx="5374640" cy="39603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the icon to insert a table or chart.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chart or table slide with optional annotation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2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58326" y="2338355"/>
            <a:ext cx="5827350" cy="195912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700" baseline="0">
                <a:solidFill>
                  <a:schemeClr val="accent5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Questions? Put your contact prompt message and your email here.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7850" y="1562098"/>
            <a:ext cx="5408305" cy="763559"/>
          </a:xfrm>
        </p:spPr>
        <p:txBody>
          <a:bodyPr anchor="b"/>
          <a:lstStyle>
            <a:lvl1pPr algn="ctr">
              <a:defRPr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Thank you message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67848" y="4513380"/>
            <a:ext cx="5408306" cy="346810"/>
          </a:xfrm>
        </p:spPr>
        <p:txBody>
          <a:bodyPr anchor="t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 err="1" smtClean="0"/>
              <a:t>www.algonquincollege.com</a:t>
            </a:r>
            <a:r>
              <a:rPr lang="en-CA" dirty="0" smtClean="0"/>
              <a:t>/</a:t>
            </a:r>
            <a:r>
              <a:rPr lang="en-CA" dirty="0" err="1" smtClean="0"/>
              <a:t>relevantURL</a:t>
            </a:r>
            <a:endParaRPr lang="en-US" dirty="0"/>
          </a:p>
        </p:txBody>
      </p:sp>
      <p:pic>
        <p:nvPicPr>
          <p:cNvPr id="13" name="Picture 12" descr="ac-icon-green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31" y="705870"/>
            <a:ext cx="497538" cy="360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57875"/>
            <a:ext cx="9144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83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3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uth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6726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866717" y="2336800"/>
            <a:ext cx="2618974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866274" y="1803799"/>
            <a:ext cx="2619417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1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1866274" y="4127500"/>
            <a:ext cx="2619417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4666703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066694" y="2336800"/>
            <a:ext cx="2603969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6252" y="1803799"/>
            <a:ext cx="260441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2 Name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6066252" y="4127500"/>
            <a:ext cx="2604412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7875"/>
            <a:ext cx="9144000" cy="1000125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(2 authors)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97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1803400"/>
            <a:ext cx="6788551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This is a 1-column key point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3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77519" y="477520"/>
            <a:ext cx="6786881" cy="526287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A basic 1-column key point slide with no title. 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6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key point slide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1803401"/>
            <a:ext cx="4022199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1803402"/>
            <a:ext cx="4013375" cy="3949216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61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2336801"/>
            <a:ext cx="4022199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2336798"/>
            <a:ext cx="4013375" cy="341581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4" y="1803799"/>
            <a:ext cx="4022199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666703" y="1803799"/>
            <a:ext cx="401337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0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2-column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7679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7113" y="1803400"/>
            <a:ext cx="2582965" cy="39492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</a:t>
            </a:r>
            <a:r>
              <a:rPr lang="en-CA" dirty="0" err="1" smtClean="0"/>
              <a:t>editcontent</a:t>
            </a:r>
            <a:r>
              <a:rPr lang="en-CA" dirty="0" smtClean="0"/>
              <a:t>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18" name="Picture 1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499891"/>
            <a:ext cx="8229600" cy="11003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3903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First level</a:t>
            </a:r>
          </a:p>
          <a:p>
            <a:pPr lvl="2"/>
            <a:r>
              <a:rPr lang="en-CA" dirty="0" smtClean="0"/>
              <a:t>Second level</a:t>
            </a:r>
          </a:p>
          <a:p>
            <a:pPr lvl="0"/>
            <a:endParaRPr lang="en-CA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3" y="6356353"/>
            <a:ext cx="663789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81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4084-422A-4246-8522-ECCBA4948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9" r:id="rId3"/>
    <p:sldLayoutId id="2147483686" r:id="rId4"/>
    <p:sldLayoutId id="2147483650" r:id="rId5"/>
    <p:sldLayoutId id="2147483693" r:id="rId6"/>
    <p:sldLayoutId id="2147483685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4" r:id="rId14"/>
    <p:sldLayoutId id="2147483695" r:id="rId15"/>
    <p:sldLayoutId id="2147483696" r:id="rId16"/>
    <p:sldLayoutId id="2147483697" r:id="rId17"/>
    <p:sldLayoutId id="2147483677" r:id="rId18"/>
    <p:sldLayoutId id="2147483698" r:id="rId19"/>
    <p:sldLayoutId id="2147483699" r:id="rId20"/>
    <p:sldLayoutId id="2147483682" r:id="rId21"/>
    <p:sldLayoutId id="2147483654" r:id="rId22"/>
    <p:sldLayoutId id="2147483662" r:id="rId23"/>
    <p:sldLayoutId id="2147483683" r:id="rId24"/>
    <p:sldLayoutId id="2147483684" r:id="rId25"/>
    <p:sldLayoutId id="2147483664" r:id="rId26"/>
    <p:sldLayoutId id="2147483700" r:id="rId27"/>
    <p:sldLayoutId id="2147483701" r:id="rId28"/>
    <p:sldLayoutId id="2147483657" r:id="rId29"/>
    <p:sldLayoutId id="2147483674" r:id="rId30"/>
    <p:sldLayoutId id="2147483675" r:id="rId31"/>
    <p:sldLayoutId id="2147483681" r:id="rId32"/>
    <p:sldLayoutId id="2147483667" r:id="rId33"/>
    <p:sldLayoutId id="2147483680" r:id="rId34"/>
    <p:sldLayoutId id="2147483702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39516" rtl="0" eaLnBrk="1" latinLnBrk="0" hangingPunct="1">
        <a:lnSpc>
          <a:spcPct val="80000"/>
        </a:lnSpc>
        <a:spcBef>
          <a:spcPct val="0"/>
        </a:spcBef>
        <a:buNone/>
        <a:defRPr sz="404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FontTx/>
        <a:buNone/>
        <a:defRPr sz="18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714213" indent="-274699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75000"/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36134" indent="-257101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60000"/>
        <a:buFont typeface="Wingdings" charset="2"/>
        <a:buChar char="§"/>
        <a:defRPr sz="1800" kern="1200" baseline="0">
          <a:solidFill>
            <a:schemeClr val="accent5"/>
          </a:solidFill>
          <a:latin typeface="+mn-lt"/>
          <a:ea typeface="+mn-ea"/>
          <a:cs typeface="+mn-cs"/>
        </a:defRPr>
      </a:lvl3pPr>
      <a:lvl4pPr marL="1538307" indent="-219758" algn="l" defTabSz="439516" rtl="0" eaLnBrk="1" latinLnBrk="0" hangingPunct="1">
        <a:lnSpc>
          <a:spcPct val="120000"/>
        </a:lnSpc>
        <a:spcBef>
          <a:spcPct val="20000"/>
        </a:spcBef>
        <a:buClr>
          <a:schemeClr val="accent2"/>
        </a:buClr>
        <a:buSzPct val="90000"/>
        <a:buFont typeface="Arial"/>
        <a:buChar char="–"/>
        <a:defRPr sz="1181" kern="1200">
          <a:solidFill>
            <a:schemeClr val="accent4"/>
          </a:solidFill>
          <a:latin typeface="+mn-lt"/>
          <a:ea typeface="+mn-ea"/>
          <a:cs typeface="+mn-cs"/>
        </a:defRPr>
      </a:lvl4pPr>
      <a:lvl5pPr marL="1977821" indent="-219758" algn="l" defTabSz="439516" rtl="0" eaLnBrk="1" latinLnBrk="0" hangingPunct="1">
        <a:spcBef>
          <a:spcPct val="20000"/>
        </a:spcBef>
        <a:buFont typeface="Arial"/>
        <a:buChar char="»"/>
        <a:defRPr sz="1912" kern="1200">
          <a:solidFill>
            <a:schemeClr val="accent5"/>
          </a:solidFill>
          <a:latin typeface="+mn-lt"/>
          <a:ea typeface="+mn-ea"/>
          <a:cs typeface="+mn-cs"/>
        </a:defRPr>
      </a:lvl5pPr>
      <a:lvl6pPr marL="2417339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6pPr>
      <a:lvl7pPr marL="2856854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7pPr>
      <a:lvl8pPr marL="3296371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8pPr>
      <a:lvl9pPr marL="3735887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1pPr>
      <a:lvl2pPr marL="439516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2pPr>
      <a:lvl3pPr marL="879032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1854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4pPr>
      <a:lvl5pPr marL="175806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5pPr>
      <a:lvl6pPr marL="2197581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6pPr>
      <a:lvl7pPr marL="263709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7pPr>
      <a:lvl8pPr marL="307661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8pPr>
      <a:lvl9pPr marL="3516128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87430"/>
            <a:ext cx="6516355" cy="1635518"/>
          </a:xfrm>
        </p:spPr>
        <p:txBody>
          <a:bodyPr>
            <a:normAutofit/>
          </a:bodyPr>
          <a:lstStyle/>
          <a:p>
            <a:r>
              <a:rPr lang="en-US" dirty="0" smtClean="0"/>
              <a:t>CST8234 – 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1" y="3024545"/>
            <a:ext cx="7283884" cy="1579353"/>
          </a:xfrm>
        </p:spPr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7a </a:t>
            </a:r>
            <a:r>
              <a:rPr lang="en-US" dirty="0" smtClean="0"/>
              <a:t>– </a:t>
            </a:r>
            <a:r>
              <a:rPr lang="en-US" dirty="0" smtClean="0"/>
              <a:t>F17 Term… Take 2!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October 13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7246474" cy="1001980"/>
          </a:xfrm>
        </p:spPr>
        <p:txBody>
          <a:bodyPr/>
          <a:lstStyle/>
          <a:p>
            <a:r>
              <a:rPr lang="en-US" dirty="0" smtClean="0"/>
              <a:t>Tests?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Paper-based</a:t>
            </a:r>
          </a:p>
          <a:p>
            <a:pPr marL="707671" lvl="2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more opportunity to circle back, re-write your answers</a:t>
            </a:r>
          </a:p>
          <a:p>
            <a:pPr marL="707671" lvl="2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But, because of printing costs, they are typically bigger</a:t>
            </a:r>
          </a:p>
          <a:p>
            <a:pPr marL="707671" lvl="2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Typically 4 or 5 times the weight of a quiz</a:t>
            </a:r>
          </a:p>
          <a:p>
            <a:pPr marL="707671" lvl="2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Cover more material</a:t>
            </a:r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7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7246474" cy="1001980"/>
          </a:xfrm>
        </p:spPr>
        <p:txBody>
          <a:bodyPr/>
          <a:lstStyle/>
          <a:p>
            <a:r>
              <a:rPr lang="en-US" dirty="0" smtClean="0"/>
              <a:t>Assignments?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Take home assignments with essay answers, diagrams, code samples</a:t>
            </a:r>
          </a:p>
          <a:p>
            <a:pPr marL="707671" lvl="2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Lots of time to mull over and research the right answers!</a:t>
            </a:r>
          </a:p>
          <a:p>
            <a:pPr marL="707671" lvl="2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However, there’s two realities</a:t>
            </a:r>
          </a:p>
          <a:p>
            <a:pPr marL="707671" lvl="2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With 130 people in the class, I can’t afford to spend 15 minutes marking each paper (that’s 32 hours of marking…)</a:t>
            </a:r>
          </a:p>
          <a:p>
            <a:pPr marL="707671" lvl="2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Academic integrity is difficult to enforce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5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7246474" cy="1001980"/>
          </a:xfrm>
        </p:spPr>
        <p:txBody>
          <a:bodyPr/>
          <a:lstStyle/>
          <a:p>
            <a:r>
              <a:rPr lang="en-US" dirty="0" smtClean="0"/>
              <a:t>Your Feedback?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Assessment type?  Numbers?</a:t>
            </a: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6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7246474" cy="1001980"/>
          </a:xfrm>
        </p:spPr>
        <p:txBody>
          <a:bodyPr/>
          <a:lstStyle/>
          <a:p>
            <a:r>
              <a:rPr lang="en-US" dirty="0" smtClean="0"/>
              <a:t>Practical Assessments?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Still need to have Labs, and Assignments</a:t>
            </a:r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Option of having more smaller labs, or a few bigger ones (e.g., mini assignments)</a:t>
            </a:r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Your feedback?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6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Other Dates of Note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313484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Deadline for Withdrawal with No Academic Penalty: December 15</a:t>
            </a:r>
            <a:r>
              <a:rPr lang="en-US" sz="2000" baseline="30000" dirty="0" smtClean="0"/>
              <a:t>th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W18 term  Starts: Tuesday, January 16</a:t>
            </a:r>
            <a:r>
              <a:rPr lang="en-US" sz="2000" baseline="30000" dirty="0" smtClean="0"/>
              <a:t>th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Reading Week: February 19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– 23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 </a:t>
            </a:r>
            <a:r>
              <a:rPr lang="en-US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 I thought this would be cancelled!</a:t>
            </a:r>
            <a:endParaRPr lang="en-US" i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W18 term ends: April 27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Thereafter… we’re back on track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 impact on S18 and F18 terms</a:t>
            </a:r>
            <a:endParaRPr lang="en-US" sz="2000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37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Other </a:t>
            </a:r>
            <a:r>
              <a:rPr lang="en-US" i="1" dirty="0" smtClean="0"/>
              <a:t>Immediate</a:t>
            </a:r>
            <a:r>
              <a:rPr lang="en-US" dirty="0" smtClean="0"/>
              <a:t> Dates of Note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313484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Both Assignment #1 and Lab #5 are due on </a:t>
            </a:r>
            <a:r>
              <a:rPr lang="en-US" sz="2000" b="1" dirty="0" smtClean="0">
                <a:solidFill>
                  <a:srgbClr val="0070C0"/>
                </a:solidFill>
              </a:rPr>
              <a:t>Tuesday, Nov 28th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Assignment #1 was only two days away from being due when the strike started, so clearly most of you should have been done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 had been telling you that it would be due despite the strike</a:t>
            </a:r>
            <a:endParaRPr lang="en-US" sz="2000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You then effectively got a </a:t>
            </a:r>
            <a:r>
              <a:rPr lang="en-US" sz="2000" dirty="0" smtClean="0">
                <a:solidFill>
                  <a:srgbClr val="0070C0"/>
                </a:solidFill>
              </a:rPr>
              <a:t>SIX WEEK extension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Indeed, almost half the class has already submitted it</a:t>
            </a:r>
            <a:br>
              <a:rPr lang="en-US" sz="2000" dirty="0" smtClean="0"/>
            </a:b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Similarly, you got a </a:t>
            </a:r>
            <a:r>
              <a:rPr lang="en-US" sz="2000" dirty="0">
                <a:solidFill>
                  <a:srgbClr val="0070C0"/>
                </a:solidFill>
              </a:rPr>
              <a:t>FIVE WEEK extension </a:t>
            </a:r>
            <a:r>
              <a:rPr lang="en-US" sz="2000" dirty="0"/>
              <a:t>to Lab #5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… and we have this </a:t>
            </a:r>
            <a:r>
              <a:rPr lang="en-US" sz="2000" dirty="0" smtClean="0"/>
              <a:t>week’s lab periods to </a:t>
            </a:r>
            <a:r>
              <a:rPr lang="en-US" sz="2000" dirty="0"/>
              <a:t>go over any questions</a:t>
            </a:r>
          </a:p>
          <a:p>
            <a:endParaRPr lang="en-US" sz="2000" dirty="0"/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0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Other Immediate Dates of Note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313484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 had, on a couple of occasions talked about the impact of the strike on your work/stress load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… how I was trying to minimize the crunch for you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… what you needed to do to mitigate the issue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And I know that you had rooms organized, and met during the strike</a:t>
            </a:r>
            <a:br>
              <a:rPr lang="en-US" sz="2000" dirty="0" smtClean="0"/>
            </a:b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And… we </a:t>
            </a:r>
            <a:r>
              <a:rPr lang="en-US" sz="2000" i="1" dirty="0" smtClean="0">
                <a:solidFill>
                  <a:srgbClr val="0070C0"/>
                </a:solidFill>
              </a:rPr>
              <a:t>must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get back on track!</a:t>
            </a:r>
            <a:endParaRPr lang="en-US" dirty="0"/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It’s Good to be Back!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That’s my personal view on things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4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So What was the Outcome?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 one knows… the issue isn’t resolved!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 have no idea whether the outstanding issues are a noble fight or were a power play by the union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We’ll now likely go to binding arbitration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 independent body will listen to both sides’ position and make a ruling tha</a:t>
            </a:r>
            <a:r>
              <a:rPr lang="en-US" dirty="0" smtClean="0"/>
              <a:t>t both parties agree to adhere to</a:t>
            </a:r>
            <a:endParaRPr lang="en-US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 believe that both sides believed we’d be legislated back to work after two weeks… and be in the same position as we are now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Recovery Plan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 were off from Oct 16 – Nov 17… 5 full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How do we recover?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We’ll extend classes until Dec 22</a:t>
            </a:r>
            <a:r>
              <a:rPr lang="en-US" baseline="30000" dirty="0" smtClean="0"/>
              <a:t>nd</a:t>
            </a:r>
            <a:endParaRPr lang="en-US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We’ll resume the fall term on January 2</a:t>
            </a:r>
            <a:r>
              <a:rPr lang="en-US" baseline="30000" dirty="0" smtClean="0"/>
              <a:t>nd</a:t>
            </a:r>
            <a:r>
              <a:rPr lang="en-US" dirty="0" smtClean="0"/>
              <a:t>, and continue until Jan 11</a:t>
            </a:r>
            <a:r>
              <a:rPr lang="en-US" baseline="30000" dirty="0" smtClean="0"/>
              <a:t>th</a:t>
            </a:r>
            <a:endParaRPr lang="en-US" dirty="0" smtClean="0"/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We’ll dispens</a:t>
            </a:r>
            <a:r>
              <a:rPr lang="en-US" dirty="0" smtClean="0"/>
              <a:t>e with the usual exam week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This, in theory, provides you with 13 weeks of instruction, which is the amount of time we expected to distribute the course material over</a:t>
            </a:r>
            <a:endParaRPr lang="en-US" sz="2000" dirty="0"/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26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Recovery Plan – in Schedule Form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But I’m a visual person… can you draw me a picture?</a:t>
            </a:r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637136"/>
              </p:ext>
            </p:extLst>
          </p:nvPr>
        </p:nvGraphicFramePr>
        <p:xfrm>
          <a:off x="1295400" y="1854200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Old Schedule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Schedule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Nov 13 – Nov 17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strike</a:t>
                      </a:r>
                      <a:endParaRPr lang="en-US" i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Nov 20 – Nov 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Nov 27 –</a:t>
                      </a:r>
                      <a:r>
                        <a:rPr lang="en-US" baseline="0" dirty="0" smtClean="0"/>
                        <a:t> Dec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</a:t>
                      </a:r>
                      <a:r>
                        <a:rPr lang="en-US" baseline="0" dirty="0" smtClean="0"/>
                        <a:t> 4 – Dec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Review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 11 </a:t>
                      </a:r>
                      <a:r>
                        <a:rPr lang="en-US" baseline="0" dirty="0" smtClean="0"/>
                        <a:t>– Dec 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</a:t>
                      </a:r>
                      <a:r>
                        <a:rPr lang="en-US" baseline="0" dirty="0" smtClean="0"/>
                        <a:t> Exam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 17 – Dec 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break</a:t>
                      </a:r>
                      <a:endParaRPr lang="en-US" i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 24 – Dec 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break</a:t>
                      </a:r>
                      <a:endParaRPr lang="en-US" i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break</a:t>
                      </a:r>
                      <a:endParaRPr lang="en-US" i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 2</a:t>
                      </a:r>
                      <a:r>
                        <a:rPr lang="en-US" baseline="0" dirty="0" smtClean="0"/>
                        <a:t> – Jan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W18 – Week 1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 8 – Jan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W18 – Week 2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 15 – Jan 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W18 – Week 3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W18 – Week 1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83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7246474" cy="1001980"/>
          </a:xfrm>
        </p:spPr>
        <p:txBody>
          <a:bodyPr/>
          <a:lstStyle/>
          <a:p>
            <a:r>
              <a:rPr lang="en-US" dirty="0" smtClean="0"/>
              <a:t>Recovery Plan – Digging Deeper in Week 13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But…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Our big weekly lecture are on Friday’s, and the “Fall” term is ending on a Thursday (so, no big lecture that week!)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I need to give you an assessment that week, so my only option is on the Wednesday morning lecture…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 in reality, </a:t>
            </a:r>
            <a:r>
              <a:rPr lang="en-US" dirty="0" smtClean="0">
                <a:solidFill>
                  <a:srgbClr val="0070C0"/>
                </a:solidFill>
              </a:rPr>
              <a:t>we </a:t>
            </a:r>
            <a:r>
              <a:rPr lang="en-US" dirty="0" smtClean="0"/>
              <a:t>only have </a:t>
            </a:r>
            <a:r>
              <a:rPr lang="en-US" dirty="0" smtClean="0">
                <a:solidFill>
                  <a:srgbClr val="0070C0"/>
                </a:solidFill>
              </a:rPr>
              <a:t>12 weeks of teaching </a:t>
            </a:r>
            <a:r>
              <a:rPr lang="en-US" dirty="0" smtClean="0"/>
              <a:t>this term</a:t>
            </a:r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67664"/>
              </p:ext>
            </p:extLst>
          </p:nvPr>
        </p:nvGraphicFramePr>
        <p:xfrm>
          <a:off x="1295400" y="3445510"/>
          <a:ext cx="6096000" cy="2582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Old Schedule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Schedule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 11 </a:t>
                      </a:r>
                      <a:r>
                        <a:rPr lang="en-US" baseline="0" dirty="0" smtClean="0"/>
                        <a:t>– Dec 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Final</a:t>
                      </a:r>
                      <a:r>
                        <a:rPr lang="en-US" baseline="0" smtClean="0"/>
                        <a:t> Exam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 17 – Dec 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break</a:t>
                      </a:r>
                      <a:endParaRPr lang="en-US" i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 24 – Dec 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break</a:t>
                      </a:r>
                      <a:endParaRPr lang="en-US" i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break</a:t>
                      </a:r>
                      <a:endParaRPr lang="en-US" i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 2</a:t>
                      </a:r>
                      <a:r>
                        <a:rPr lang="en-US" baseline="0" dirty="0" smtClean="0"/>
                        <a:t> – Jan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W18 – Week 1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 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 8 – Jan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W18 – Week 2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Week 13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 15 – Jan 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W18 – Week 3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W18 – Week 1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46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7246474" cy="1001980"/>
          </a:xfrm>
        </p:spPr>
        <p:txBody>
          <a:bodyPr/>
          <a:lstStyle/>
          <a:p>
            <a:r>
              <a:rPr lang="en-US" dirty="0" smtClean="0"/>
              <a:t>Old Plan vs New Reality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12547"/>
              </p:ext>
            </p:extLst>
          </p:nvPr>
        </p:nvGraphicFramePr>
        <p:xfrm>
          <a:off x="571500" y="1000063"/>
          <a:ext cx="8035290" cy="5177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495"/>
                <a:gridCol w="2904315"/>
                <a:gridCol w="384048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</a:t>
                      </a:r>
                      <a:r>
                        <a:rPr lang="en-US" baseline="0" dirty="0" smtClean="0"/>
                        <a:t> in CSI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Week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Introduction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  <a:sym typeface="Wingdings"/>
                        </a:rPr>
                        <a:t></a:t>
                      </a:r>
                      <a:r>
                        <a:rPr lang="en-US" sz="1600" dirty="0" smtClean="0">
                          <a:sym typeface="Wingdings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Introduction</a:t>
                      </a:r>
                      <a:endParaRPr lang="en-US" sz="16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Week</a:t>
                      </a:r>
                      <a:r>
                        <a:rPr lang="en-US" sz="1600" baseline="0" dirty="0" smtClean="0"/>
                        <a:t>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Fundamentals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/>
                        <a:buNone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23F3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Fundamentals</a:t>
                      </a:r>
                      <a:endParaRPr lang="en-US" sz="16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Week 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23F3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Functions</a:t>
                      </a:r>
                      <a:endParaRPr lang="en-US" sz="1600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Week 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Pointers &amp; Arrays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23F3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Pointers </a:t>
                      </a:r>
                      <a:r>
                        <a:rPr lang="en-US" sz="160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&amp; Arrays</a:t>
                      </a:r>
                      <a:endParaRPr lang="en-US" sz="16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Week 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Structures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23F3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Structures</a:t>
                      </a:r>
                      <a:endParaRPr lang="en-US" sz="16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Week 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Review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23F3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Self-Referencing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Week 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Self-Referencing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Review / Self-Referencing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Week </a:t>
                      </a:r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Self-Referencing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Compiling &amp; line Arguments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Week </a:t>
                      </a:r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Compiling &amp; line Arguments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Characters,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Strings &amp; Files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Week 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Characters,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Strings &amp;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Characters,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Strings &amp; Files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Week </a:t>
                      </a:r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Characters,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Strings &amp;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Low-level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Week 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Low-level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Process Creation &amp; Control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Week 13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Process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Creation &amp; Control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Not</a:t>
                      </a:r>
                      <a:r>
                        <a:rPr lang="en-US" sz="1600" i="1" baseline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 available</a:t>
                      </a:r>
                      <a:endParaRPr lang="en-US" sz="1600" i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 flipV="1">
            <a:off x="4451985" y="3429000"/>
            <a:ext cx="268605" cy="251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451985" y="3429000"/>
            <a:ext cx="268605" cy="251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51985" y="3829050"/>
            <a:ext cx="268605" cy="251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66272" y="4217670"/>
            <a:ext cx="268605" cy="251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480559" y="4572000"/>
            <a:ext cx="268605" cy="251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466272" y="4994910"/>
            <a:ext cx="268605" cy="251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451984" y="5349240"/>
            <a:ext cx="268605" cy="251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466271" y="5613215"/>
            <a:ext cx="268605" cy="251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00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7246474" cy="1001980"/>
          </a:xfrm>
        </p:spPr>
        <p:txBody>
          <a:bodyPr/>
          <a:lstStyle/>
          <a:p>
            <a:r>
              <a:rPr lang="en-US" dirty="0" smtClean="0"/>
              <a:t>No Final Exam?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Technically, no</a:t>
            </a:r>
          </a:p>
          <a:p>
            <a:pPr marL="707671" lvl="2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But 50% of your mark is still based on theory, and I have to therefore provide sufficient assessments of your knowledge to establish that you have learned enough to progress to the next course (C++!)</a:t>
            </a:r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So I still have to do assessments, and the tools at my disposal are </a:t>
            </a:r>
          </a:p>
          <a:p>
            <a:pPr marL="707671" lvl="2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Quizzes</a:t>
            </a:r>
          </a:p>
          <a:p>
            <a:pPr marL="707671" lvl="2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Tests</a:t>
            </a:r>
            <a:endParaRPr lang="en-US" dirty="0"/>
          </a:p>
          <a:p>
            <a:pPr marL="707671" lvl="2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Assignments (theory-based instead of, or in addition to, programming)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7246474" cy="1001980"/>
          </a:xfrm>
        </p:spPr>
        <p:txBody>
          <a:bodyPr/>
          <a:lstStyle/>
          <a:p>
            <a:r>
              <a:rPr lang="en-US" dirty="0" smtClean="0"/>
              <a:t>Quizzes?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Super easy to administrate, can be fast to deliver</a:t>
            </a:r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But…</a:t>
            </a:r>
          </a:p>
          <a:p>
            <a:pPr marL="707671" lvl="2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Computer/network problems</a:t>
            </a:r>
          </a:p>
          <a:p>
            <a:pPr marL="707671" lvl="2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Not always easy</a:t>
            </a:r>
          </a:p>
          <a:p>
            <a:pPr lvl="2" indent="-714213">
              <a:buFont typeface="Arial" panose="020B0604020202020204" pitchFamily="34" charset="0"/>
              <a:buChar char="•"/>
            </a:pPr>
            <a:r>
              <a:rPr lang="en-US" sz="2000" dirty="0" smtClean="0"/>
              <a:t>Average of quiz #1 was 52%</a:t>
            </a:r>
          </a:p>
          <a:p>
            <a:pPr lvl="2" indent="-714213">
              <a:buFont typeface="Arial" panose="020B0604020202020204" pitchFamily="34" charset="0"/>
              <a:buChar char="•"/>
            </a:pPr>
            <a:r>
              <a:rPr lang="en-US" sz="2000" dirty="0" smtClean="0"/>
              <a:t>Average of quiz #2 was 45%</a:t>
            </a:r>
          </a:p>
          <a:p>
            <a:pPr lvl="2" indent="-714213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Quizzes are immediate, but so are the consequences</a:t>
            </a:r>
          </a:p>
          <a:p>
            <a:pPr marL="1057113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There’s no opportunity to mull over a problem</a:t>
            </a:r>
          </a:p>
          <a:p>
            <a:pPr marL="285750" lvl="1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4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lgonquin College Colours">
      <a:dk1>
        <a:srgbClr val="423F3F"/>
      </a:dk1>
      <a:lt1>
        <a:sysClr val="window" lastClr="FFFFFF"/>
      </a:lt1>
      <a:dk2>
        <a:srgbClr val="00673E"/>
      </a:dk2>
      <a:lt2>
        <a:srgbClr val="FFFFFF"/>
      </a:lt2>
      <a:accent1>
        <a:srgbClr val="00673E"/>
      </a:accent1>
      <a:accent2>
        <a:srgbClr val="599A83"/>
      </a:accent2>
      <a:accent3>
        <a:srgbClr val="A6C8BC"/>
      </a:accent3>
      <a:accent4>
        <a:srgbClr val="408A70"/>
      </a:accent4>
      <a:accent5>
        <a:srgbClr val="423F3F"/>
      </a:accent5>
      <a:accent6>
        <a:srgbClr val="B4B2B5"/>
      </a:accent6>
      <a:hlink>
        <a:srgbClr val="43B02A"/>
      </a:hlink>
      <a:folHlink>
        <a:srgbClr val="7AC1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4991</TotalTime>
  <Words>1022</Words>
  <Application>Microsoft Office PowerPoint</Application>
  <PresentationFormat>On-screen Show (4:3)</PresentationFormat>
  <Paragraphs>199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CST8234 – C Programming</vt:lpstr>
      <vt:lpstr>It’s Good to be Back!</vt:lpstr>
      <vt:lpstr>So What was the Outcome?</vt:lpstr>
      <vt:lpstr>Recovery Plan</vt:lpstr>
      <vt:lpstr>Recovery Plan – in Schedule Form</vt:lpstr>
      <vt:lpstr>Recovery Plan – Digging Deeper in Week 13</vt:lpstr>
      <vt:lpstr>Old Plan vs New Reality</vt:lpstr>
      <vt:lpstr>No Final Exam?</vt:lpstr>
      <vt:lpstr>Quizzes?</vt:lpstr>
      <vt:lpstr>Tests?</vt:lpstr>
      <vt:lpstr>Assignments?</vt:lpstr>
      <vt:lpstr>Your Feedback?</vt:lpstr>
      <vt:lpstr>Practical Assessments?</vt:lpstr>
      <vt:lpstr>Other Dates of Note</vt:lpstr>
      <vt:lpstr>Other Immediate Dates of Note</vt:lpstr>
      <vt:lpstr>Other Immediate Dates of Note</vt:lpstr>
    </vt:vector>
  </TitlesOfParts>
  <Company>Salt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Chavez Ackermann</dc:creator>
  <cp:lastModifiedBy>Dakemi</cp:lastModifiedBy>
  <cp:revision>429</cp:revision>
  <dcterms:created xsi:type="dcterms:W3CDTF">2016-12-21T16:02:28Z</dcterms:created>
  <dcterms:modified xsi:type="dcterms:W3CDTF">2017-11-22T04:59:15Z</dcterms:modified>
</cp:coreProperties>
</file>