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05" r:id="rId3"/>
    <p:sldId id="419" r:id="rId4"/>
    <p:sldId id="420" r:id="rId5"/>
    <p:sldId id="422" r:id="rId6"/>
    <p:sldId id="418" r:id="rId7"/>
    <p:sldId id="428" r:id="rId8"/>
    <p:sldId id="429" r:id="rId9"/>
    <p:sldId id="430" r:id="rId10"/>
    <p:sldId id="424" r:id="rId11"/>
    <p:sldId id="432" r:id="rId12"/>
    <p:sldId id="431" r:id="rId13"/>
    <p:sldId id="426" r:id="rId14"/>
    <p:sldId id="425" r:id="rId15"/>
    <p:sldId id="433" r:id="rId16"/>
    <p:sldId id="427" r:id="rId17"/>
    <p:sldId id="434" r:id="rId18"/>
    <p:sldId id="435" r:id="rId19"/>
    <p:sldId id="437" r:id="rId20"/>
    <p:sldId id="436" r:id="rId21"/>
    <p:sldId id="438" r:id="rId22"/>
    <p:sldId id="439" r:id="rId23"/>
    <p:sldId id="440" r:id="rId24"/>
    <p:sldId id="442" r:id="rId25"/>
    <p:sldId id="441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2" r:id="rId34"/>
    <p:sldId id="450" r:id="rId35"/>
    <p:sldId id="453" r:id="rId36"/>
    <p:sldId id="451" r:id="rId3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 varScale="1">
        <p:scale>
          <a:sx n="61" d="100"/>
          <a:sy n="61" d="100"/>
        </p:scale>
        <p:origin x="156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7b – Review of 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Nov 24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Variable-Length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It’s better to avoid the risk of adding more bugs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 avoid assumptions and avoid having to handle exceptions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Instead, why not just size and/or re-size your arrays as you need them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billing report run on the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day of the billing period only needs space for 5 bandwidth usage structures… but a billing report run on the 26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needs space for 26 structures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student gets added to the course waitlist?   Just adjust the size of the array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Variable-Length Arrays – Reallocating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Wait you can “adjust the size of an array”?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Effectively, yes.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C’s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000" dirty="0" smtClean="0"/>
              <a:t> method makes you a bigger/smaller array, with all your old data automatically copied in for you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From your perspective, you just have the same list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…but really it’s a brand new array, containing the old data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Variable-Length Arrays – Reallocating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your list contains ‘n’ elements, and it now has another element appended, it’s super easy to manage this</a:t>
            </a:r>
            <a:br>
              <a:rPr lang="en-US" sz="2000" dirty="0" smtClean="0"/>
            </a:br>
            <a:endParaRPr lang="en-US" sz="2000" dirty="0" smtClean="0"/>
          </a:p>
          <a:p>
            <a:pPr lvl="1" indent="0">
              <a:buNone/>
            </a:pP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*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pWaitlist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nStudents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a student */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listWaitlist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pWaitlist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++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nStudents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(Student*) );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listWaitlist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[nStudents-1] =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a student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listWaitlist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pWaitlist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++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nStudents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(Student*) );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listWaitlist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[nStudents-1] =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last student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listWaitlist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pWaitlist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--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nStudents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(Student*) );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8560924" cy="1001980"/>
          </a:xfrm>
        </p:spPr>
        <p:txBody>
          <a:bodyPr/>
          <a:lstStyle/>
          <a:p>
            <a:r>
              <a:rPr lang="en-US" dirty="0" smtClean="0"/>
              <a:t>Variable-Length Arrays – Calculating Length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742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compiler doesn’t know the size of the array at compile time, so we can’t use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endParaRPr lang="en-US" sz="20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to either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Keep track </a:t>
            </a:r>
            <a:r>
              <a:rPr lang="en-US" sz="2000" dirty="0"/>
              <a:t>of the number of </a:t>
            </a:r>
            <a:r>
              <a:rPr lang="en-US" sz="2000" dirty="0" smtClean="0"/>
              <a:t>elements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E.g., use another variable (e.g.,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nWaitlistStudents</a:t>
            </a:r>
            <a:r>
              <a:rPr lang="en-US" sz="2000" dirty="0" smtClean="0"/>
              <a:t>) that is always updated to reflect the number of elements on the list</a:t>
            </a:r>
            <a:endParaRPr lang="en-US" sz="2000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Or </a:t>
            </a:r>
            <a:r>
              <a:rPr lang="en-US" sz="2000" dirty="0">
                <a:solidFill>
                  <a:srgbClr val="0070C0"/>
                </a:solidFill>
              </a:rPr>
              <a:t>calculate</a:t>
            </a:r>
            <a:r>
              <a:rPr lang="en-US" sz="2000" dirty="0"/>
              <a:t> the number of </a:t>
            </a:r>
            <a:r>
              <a:rPr lang="en-US" sz="2000" dirty="0" smtClean="0"/>
              <a:t>elements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Store a special value (e.g., NULL, for a pointer) in the last element… so you can figure out the length by starting at the top, and iterating until you find the special value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8240884" cy="1001980"/>
          </a:xfrm>
        </p:spPr>
        <p:txBody>
          <a:bodyPr/>
          <a:lstStyle/>
          <a:p>
            <a:r>
              <a:rPr lang="en-US" dirty="0" smtClean="0"/>
              <a:t>Variable-Length Arrays – Pass-by-Value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Keep in mind is that if you’re calling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400" dirty="0" smtClean="0"/>
              <a:t> </a:t>
            </a:r>
            <a:r>
              <a:rPr lang="en-US" sz="2000" dirty="0" smtClean="0"/>
              <a:t>in a function that operates on an array that </a:t>
            </a:r>
            <a:r>
              <a:rPr lang="en-US" sz="2000" dirty="0" smtClean="0">
                <a:solidFill>
                  <a:srgbClr val="0070C0"/>
                </a:solidFill>
              </a:rPr>
              <a:t>is passed in as an argument…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arguments passed to a function are </a:t>
            </a:r>
            <a:r>
              <a:rPr lang="en-US" sz="2000" dirty="0">
                <a:solidFill>
                  <a:srgbClr val="0070C0"/>
                </a:solidFill>
              </a:rPr>
              <a:t>copies</a:t>
            </a:r>
            <a:r>
              <a:rPr lang="en-US" sz="2000" dirty="0" smtClean="0"/>
              <a:t> of the original data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Changing an argument in a function will have no impact on the original variable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change the original, you must pass in a pointer to the variable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*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pWaitlist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addStudent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pWaitlist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pStudentA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addStudent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pRegistered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pStudentB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a student </a:t>
            </a:r>
            <a:r>
              <a:rPr 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addStudent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Student **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ppList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Student *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*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ppList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ppList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*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ppList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(n+1) *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);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4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ppList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 </a:t>
            </a:r>
            <a:r>
              <a:rPr lang="en-US" sz="14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Variable-Length Arrays – Get Over 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you’re thinking “hmmm… that sounds really complicated”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Resizing arrays is a </a:t>
            </a:r>
            <a:r>
              <a:rPr lang="en-US" sz="2000" dirty="0" smtClean="0">
                <a:solidFill>
                  <a:srgbClr val="0070C0"/>
                </a:solidFill>
              </a:rPr>
              <a:t>basic programming skill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and it’s actually </a:t>
            </a:r>
            <a:r>
              <a:rPr lang="en-US" sz="2000" dirty="0" smtClean="0">
                <a:solidFill>
                  <a:srgbClr val="0070C0"/>
                </a:solidFill>
              </a:rPr>
              <a:t>really straightforward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And it’s usually </a:t>
            </a:r>
            <a:r>
              <a:rPr lang="en-US" sz="2000" dirty="0" smtClean="0">
                <a:solidFill>
                  <a:srgbClr val="0070C0"/>
                </a:solidFill>
              </a:rPr>
              <a:t>much simpler than any alternative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Avoiding the use of reallocation, by making assumptions about arrays sizes, will cause you to lose marks in labs/assignments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Variable Arrays – The Downside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 if 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400" dirty="0" smtClean="0"/>
              <a:t> </a:t>
            </a:r>
            <a:r>
              <a:rPr lang="en-US" sz="2000" dirty="0" smtClean="0"/>
              <a:t>is so easy to use (it is!), then it’s a perfect solution for all dynamic lists, right?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Well… </a:t>
            </a:r>
            <a:r>
              <a:rPr lang="en-US" sz="2000" dirty="0" smtClean="0"/>
              <a:t>no…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000" dirty="0" smtClean="0"/>
              <a:t> ends up copying every single byte from the old list to the new list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does this every time you call 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you’re calling it over-and-over again on a big list, you’re doing a lot of copying!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000" dirty="0" smtClean="0"/>
              <a:t> may be easy, but it can be inefficient (in </a:t>
            </a:r>
            <a:r>
              <a:rPr lang="en-US" sz="2000" dirty="0" smtClean="0">
                <a:solidFill>
                  <a:srgbClr val="0070C0"/>
                </a:solidFill>
              </a:rPr>
              <a:t>some</a:t>
            </a:r>
            <a:r>
              <a:rPr lang="en-US" sz="2000" dirty="0" smtClean="0"/>
              <a:t> use cases)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array is a continuous block of memory, implicitly divided up as N elements, where each element is the same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what if your elements aren’t all the same size?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You want a list of payments to record elements that could be </a:t>
            </a:r>
            <a:r>
              <a:rPr lang="en-US" sz="2000" dirty="0" err="1" smtClean="0"/>
              <a:t>structs</a:t>
            </a:r>
            <a:r>
              <a:rPr lang="en-US" sz="2000" dirty="0" smtClean="0"/>
              <a:t> called ‘</a:t>
            </a:r>
            <a:r>
              <a:rPr lang="en-US" sz="2000" dirty="0" err="1" smtClean="0"/>
              <a:t>CashPayment</a:t>
            </a:r>
            <a:r>
              <a:rPr lang="en-US" sz="2000" dirty="0" smtClean="0"/>
              <a:t>’ </a:t>
            </a:r>
            <a:r>
              <a:rPr lang="en-US" sz="2000" dirty="0"/>
              <a:t>and ‘</a:t>
            </a:r>
            <a:r>
              <a:rPr lang="en-US" sz="2000" dirty="0" err="1" smtClean="0"/>
              <a:t>CreditCardPayment</a:t>
            </a:r>
            <a:r>
              <a:rPr lang="en-US" sz="2000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CreditCardPayment</a:t>
            </a:r>
            <a:r>
              <a:rPr lang="en-US" sz="2000" dirty="0" smtClean="0"/>
              <a:t> </a:t>
            </a:r>
            <a:r>
              <a:rPr lang="en-US" sz="2000" dirty="0"/>
              <a:t>contains extra </a:t>
            </a:r>
            <a:r>
              <a:rPr lang="en-US" sz="2000" dirty="0" smtClean="0"/>
              <a:t>fields from </a:t>
            </a:r>
            <a:r>
              <a:rPr lang="en-US" sz="2000" dirty="0"/>
              <a:t>the </a:t>
            </a:r>
            <a:r>
              <a:rPr lang="en-US" sz="2000" dirty="0" smtClean="0"/>
              <a:t>clearing </a:t>
            </a:r>
            <a:r>
              <a:rPr lang="en-US" sz="2000" dirty="0"/>
              <a:t>house… e.g., approval code, transaction ID </a:t>
            </a:r>
            <a:endParaRPr lang="en-US" sz="20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if your array is very large, and dynamic, and you don’t want to keep copying it over and over and over?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array is a continuous block of memory, implicitly divided up as N elements, where each element is the same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97931"/>
              </p:ext>
            </p:extLst>
          </p:nvPr>
        </p:nvGraphicFramePr>
        <p:xfrm>
          <a:off x="1238250" y="2197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Block of 1536</a:t>
                      </a:r>
                      <a:r>
                        <a:rPr lang="en-US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0x00c30000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 </a:t>
                      </a:r>
                      <a:r>
                        <a:rPr lang="en-US" dirty="0" smtClean="0"/>
                        <a:t>0&gt;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0x00c30100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 </a:t>
                      </a:r>
                      <a:r>
                        <a:rPr lang="en-US" dirty="0" smtClean="0"/>
                        <a:t>1&gt;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0x00c30200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 </a:t>
                      </a:r>
                      <a:r>
                        <a:rPr lang="en-US" dirty="0" smtClean="0"/>
                        <a:t>2&gt;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0x00c30300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 4&gt;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0x00c30400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 </a:t>
                      </a:r>
                      <a:r>
                        <a:rPr lang="en-US" dirty="0" smtClean="0"/>
                        <a:t>4&gt;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0x00c30500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 </a:t>
                      </a:r>
                      <a:r>
                        <a:rPr lang="en-US" dirty="0" smtClean="0"/>
                        <a:t>5&gt;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0x00c30600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&lt;other</a:t>
                      </a:r>
                      <a:r>
                        <a:rPr lang="en-US" baseline="0" dirty="0" smtClean="0"/>
                        <a:t> data&gt;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1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array is a continuous block of memory, implicitly divided up as N elements, where each element is the same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what if your elements aren’t all the same size?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You want a list of payments to record elements that could be </a:t>
            </a:r>
            <a:r>
              <a:rPr lang="en-US" sz="2000" dirty="0" err="1" smtClean="0"/>
              <a:t>structs</a:t>
            </a:r>
            <a:r>
              <a:rPr lang="en-US" sz="2000" dirty="0" smtClean="0"/>
              <a:t> called ‘</a:t>
            </a:r>
            <a:r>
              <a:rPr lang="en-US" sz="2000" dirty="0" err="1" smtClean="0"/>
              <a:t>CashPayment</a:t>
            </a:r>
            <a:r>
              <a:rPr lang="en-US" sz="2000" dirty="0" smtClean="0"/>
              <a:t>’ </a:t>
            </a:r>
            <a:r>
              <a:rPr lang="en-US" sz="2000" dirty="0"/>
              <a:t>and ‘</a:t>
            </a:r>
            <a:r>
              <a:rPr lang="en-US" sz="2000" dirty="0" err="1" smtClean="0"/>
              <a:t>CreditCardPayment</a:t>
            </a:r>
            <a:r>
              <a:rPr lang="en-US" sz="2000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CreditCardPayment</a:t>
            </a:r>
            <a:r>
              <a:rPr lang="en-US" sz="2000" dirty="0" smtClean="0"/>
              <a:t> </a:t>
            </a:r>
            <a:r>
              <a:rPr lang="en-US" sz="2000" dirty="0"/>
              <a:t>contains extra </a:t>
            </a:r>
            <a:r>
              <a:rPr lang="en-US" sz="2000" dirty="0" smtClean="0"/>
              <a:t>fields from </a:t>
            </a:r>
            <a:r>
              <a:rPr lang="en-US" sz="2000" dirty="0"/>
              <a:t>the </a:t>
            </a:r>
            <a:r>
              <a:rPr lang="en-US" sz="2000" dirty="0" smtClean="0"/>
              <a:t>clearing </a:t>
            </a:r>
            <a:r>
              <a:rPr lang="en-US" sz="2000" dirty="0"/>
              <a:t>house… e.g., approval code, transaction ID </a:t>
            </a:r>
            <a:endParaRPr lang="en-US" sz="20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if your array is very large, and dynamic, and it would be inefficient to keep copying it over and over and over?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Sequences of Data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Typically, there’s TWO ways to have a sequence of data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rrays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Linked Lists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(In this course, we’re not considering other collection types such as Java’s “Set” or “Map”)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 rather than allocating one big block of memory (implicitly divvied up into equal-size elements), how about we allocate multiple blocks of memory, and chain them together?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98389"/>
              </p:ext>
            </p:extLst>
          </p:nvPr>
        </p:nvGraphicFramePr>
        <p:xfrm>
          <a:off x="1432560" y="264287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0x00c200800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 </a:t>
                      </a:r>
                      <a:r>
                        <a:rPr lang="en-US" dirty="0" smtClean="0"/>
                        <a:t>3&gt;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0x00c300000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 </a:t>
                      </a:r>
                      <a:r>
                        <a:rPr lang="en-US" dirty="0" smtClean="0"/>
                        <a:t>0&gt;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r>
                        <a:rPr lang="en-US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0x00ee00400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1&gt;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320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0x00ee00500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&lt;element </a:t>
                      </a:r>
                      <a:r>
                        <a:rPr lang="en-US" dirty="0" smtClean="0"/>
                        <a:t>2&gt;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6960870" y="3966210"/>
            <a:ext cx="240125" cy="651510"/>
          </a:xfrm>
          <a:custGeom>
            <a:avLst/>
            <a:gdLst>
              <a:gd name="connsiteX0" fmla="*/ 22860 w 240125"/>
              <a:gd name="connsiteY0" fmla="*/ 0 h 651510"/>
              <a:gd name="connsiteX1" fmla="*/ 240030 w 240125"/>
              <a:gd name="connsiteY1" fmla="*/ 308610 h 651510"/>
              <a:gd name="connsiteX2" fmla="*/ 0 w 240125"/>
              <a:gd name="connsiteY2" fmla="*/ 651510 h 65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25" h="651510">
                <a:moveTo>
                  <a:pt x="22860" y="0"/>
                </a:moveTo>
                <a:cubicBezTo>
                  <a:pt x="133350" y="100012"/>
                  <a:pt x="243840" y="200025"/>
                  <a:pt x="240030" y="308610"/>
                </a:cubicBezTo>
                <a:cubicBezTo>
                  <a:pt x="236220" y="417195"/>
                  <a:pt x="15240" y="573405"/>
                  <a:pt x="0" y="65151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949440" y="4686300"/>
            <a:ext cx="308796" cy="365760"/>
          </a:xfrm>
          <a:custGeom>
            <a:avLst/>
            <a:gdLst>
              <a:gd name="connsiteX0" fmla="*/ 0 w 308796"/>
              <a:gd name="connsiteY0" fmla="*/ 0 h 365760"/>
              <a:gd name="connsiteX1" fmla="*/ 308610 w 308796"/>
              <a:gd name="connsiteY1" fmla="*/ 194310 h 365760"/>
              <a:gd name="connsiteX2" fmla="*/ 45720 w 308796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796" h="365760">
                <a:moveTo>
                  <a:pt x="0" y="0"/>
                </a:moveTo>
                <a:cubicBezTo>
                  <a:pt x="150495" y="66675"/>
                  <a:pt x="300990" y="133350"/>
                  <a:pt x="308610" y="194310"/>
                </a:cubicBezTo>
                <a:cubicBezTo>
                  <a:pt x="316230" y="255270"/>
                  <a:pt x="87630" y="337185"/>
                  <a:pt x="45720" y="36576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903720" y="3211830"/>
            <a:ext cx="987661" cy="1828800"/>
          </a:xfrm>
          <a:custGeom>
            <a:avLst/>
            <a:gdLst>
              <a:gd name="connsiteX0" fmla="*/ 514350 w 987661"/>
              <a:gd name="connsiteY0" fmla="*/ 1828800 h 1828800"/>
              <a:gd name="connsiteX1" fmla="*/ 971550 w 987661"/>
              <a:gd name="connsiteY1" fmla="*/ 788670 h 1828800"/>
              <a:gd name="connsiteX2" fmla="*/ 0 w 987661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7661" h="1828800">
                <a:moveTo>
                  <a:pt x="514350" y="1828800"/>
                </a:moveTo>
                <a:cubicBezTo>
                  <a:pt x="785812" y="1461135"/>
                  <a:pt x="1057275" y="1093470"/>
                  <a:pt x="971550" y="788670"/>
                </a:cubicBezTo>
                <a:cubicBezTo>
                  <a:pt x="885825" y="483870"/>
                  <a:pt x="179070" y="125730"/>
                  <a:pt x="0" y="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Chaining Together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element needs to record the address of the element that logically follows 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Optionally, it can also record the address of the element that logically </a:t>
            </a:r>
            <a:r>
              <a:rPr lang="en-US" sz="2000" dirty="0" err="1" smtClean="0"/>
              <a:t>preceeds</a:t>
            </a:r>
            <a:r>
              <a:rPr lang="en-US" sz="2000" dirty="0" smtClean="0"/>
              <a:t> it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 instead of just storing the element’s data (like we did in an array) we either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Augment the data with an additional field that points to the next element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Wrap the data in a new structure that contains the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Augmenting with a Link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Just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 self-reference to the same </a:t>
            </a:r>
            <a:r>
              <a:rPr lang="en-US" sz="2000" dirty="0" smtClean="0"/>
              <a:t>structure</a:t>
            </a:r>
            <a:br>
              <a:rPr lang="en-US" sz="2000" dirty="0" smtClean="0"/>
            </a:br>
            <a:endParaRPr lang="en-US" sz="2000" dirty="0"/>
          </a:p>
          <a:p>
            <a:pPr lvl="1" indent="0">
              <a:buNone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cash_payment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long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timeTransactionDate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Person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pPayer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fAmount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cash_payment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CashPayment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Now </a:t>
            </a:r>
            <a:r>
              <a:rPr lang="en-US" sz="2000" dirty="0" err="1" smtClean="0"/>
              <a:t>CashPayment</a:t>
            </a:r>
            <a:r>
              <a:rPr lang="en-US" sz="2000" dirty="0" smtClean="0"/>
              <a:t> is “list ready”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Singly-linked list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Wrapping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Just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 self-reference to the same </a:t>
            </a:r>
            <a:r>
              <a:rPr lang="en-US" sz="2000" dirty="0" smtClean="0"/>
              <a:t>structure</a:t>
            </a:r>
            <a:br>
              <a:rPr lang="en-US" sz="2000" dirty="0" smtClean="0"/>
            </a:br>
            <a:endParaRPr lang="en-US" sz="2000" dirty="0"/>
          </a:p>
          <a:p>
            <a:pPr lvl="1" indent="0">
              <a:buNone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cash_payment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long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timeTransactionDate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Person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pPayer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fAmount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CashPayment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cash_payment_node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CashPayment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pPayment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cash_payment_node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CashPaymentNode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Now </a:t>
            </a:r>
            <a:r>
              <a:rPr lang="en-US" sz="2000" dirty="0" err="1" smtClean="0"/>
              <a:t>CashPaymentNode</a:t>
            </a:r>
            <a:r>
              <a:rPr lang="en-US" sz="2000" dirty="0" smtClean="0"/>
              <a:t> is “list ready”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Singly-linked list of pointers to our payment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Wrapping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your data was just a simple datatype (e.g., an ID, or a timestamp) then you can’t augment, it so you’ll effectively be creating a wrapper around the simple data type</a:t>
            </a:r>
          </a:p>
          <a:p>
            <a:pPr lvl="1" indent="0">
              <a:buNone/>
            </a:pP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student_ID_node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student_ID_node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StudentIDNode</a:t>
            </a:r>
            <a:endParaRPr lang="en-US" sz="16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Which is Better?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Augmenting the structure, or creating a wrapper “class”?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your data is only ever going to exist on one list, then it’s okay to augment the data structure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But if your data is going to exist on multiple lists (e.g., Students will be on multiple waitlists) then you have to use a wrapper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 a rule of thumb, use a wrapper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grants you the flexibility to have the data in multiple lists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separates the data from the organization of the data (e.g., if I want to store the information in a doubly-linked list, or a tree) then I only have to update my wrapper </a:t>
            </a:r>
            <a:r>
              <a:rPr lang="en-US" sz="2000" dirty="0" err="1" smtClean="0"/>
              <a:t>struct</a:t>
            </a:r>
            <a:r>
              <a:rPr lang="en-US" sz="2000" dirty="0" smtClean="0"/>
              <a:t>, and not mess around with the underlying data class.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How to Manipulate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general, you’ll want to write a collection of functions that will do the following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the length of </a:t>
            </a:r>
            <a:r>
              <a:rPr lang="en-US" sz="2000" dirty="0" smtClean="0"/>
              <a:t>list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Find the </a:t>
            </a:r>
            <a:r>
              <a:rPr lang="en-US" sz="2000" dirty="0" err="1" smtClean="0"/>
              <a:t>i-th</a:t>
            </a:r>
            <a:r>
              <a:rPr lang="en-US" sz="2000" dirty="0" smtClean="0"/>
              <a:t> element of the list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Remove that element from the list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Append an element onto the list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Insert an element before the </a:t>
            </a:r>
            <a:r>
              <a:rPr lang="en-US" sz="2000" dirty="0" err="1" smtClean="0"/>
              <a:t>i-th</a:t>
            </a:r>
            <a:r>
              <a:rPr lang="en-US" sz="2000" dirty="0" smtClean="0"/>
              <a:t>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Getting the Length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Iterate over each element</a:t>
            </a:r>
            <a:br>
              <a:rPr lang="en-US" sz="2000" dirty="0" smtClean="0"/>
            </a:br>
            <a:endParaRPr lang="en-US" sz="2000" dirty="0" smtClean="0"/>
          </a:p>
          <a:p>
            <a:pPr lvl="1" indent="0">
              <a:buNone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 )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Finding the </a:t>
            </a:r>
            <a:r>
              <a:rPr lang="en-US" dirty="0" err="1" smtClean="0"/>
              <a:t>i-th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Iterate over each element, but stop when you get to the requested index</a:t>
            </a:r>
            <a:br>
              <a:rPr lang="en-US" sz="2000" dirty="0" smtClean="0"/>
            </a:br>
            <a:endParaRPr lang="en-US" sz="2000" dirty="0" smtClean="0"/>
          </a:p>
          <a:p>
            <a:pPr lvl="1" indent="0">
              <a:buNone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MyNode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MyNode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iDesired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&amp;&amp;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iDesired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Finding the </a:t>
            </a:r>
            <a:r>
              <a:rPr lang="en-US" dirty="0" err="1" smtClean="0"/>
              <a:t>i-th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Iterate over each element, but stop when you get to the requested index</a:t>
            </a:r>
            <a:br>
              <a:rPr lang="en-US" sz="2000" dirty="0" smtClean="0"/>
            </a:br>
            <a:endParaRPr lang="en-US" sz="2000" dirty="0" smtClean="0"/>
          </a:p>
          <a:p>
            <a:pPr lvl="1" indent="0">
              <a:buNone/>
            </a:pP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MyNode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iDesired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b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&amp;&amp; 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iDesired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b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  <a:b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Compile-Time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Some arrays are fixed-length</a:t>
            </a:r>
            <a:br>
              <a:rPr lang="en-US" sz="2000" dirty="0" smtClean="0"/>
            </a:br>
            <a:endParaRPr lang="en-US" sz="20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Explicitly defined length</a:t>
            </a:r>
          </a:p>
          <a:p>
            <a:pPr lvl="2" indent="0">
              <a:buNone/>
            </a:pP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ranks[13];  /* e.g., “A”, “2”, “10”, “Q” */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 deck[52];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 smtClean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Implicitly defined length via initializer (using </a:t>
            </a:r>
            <a:r>
              <a:rPr lang="en-US" sz="2000" dirty="0" smtClean="0">
                <a:solidFill>
                  <a:srgbClr val="0070C0"/>
                </a:solidFill>
              </a:rPr>
              <a:t>constant</a:t>
            </a:r>
            <a:r>
              <a:rPr lang="en-US" sz="2000" dirty="0" smtClean="0"/>
              <a:t> values!)</a:t>
            </a:r>
          </a:p>
          <a:p>
            <a:pPr lvl="2" indent="0">
              <a:buNone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suits[]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 ‘C’, ‘D’, ‘H’, ‘S’ };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listStudents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{ “Donald”, “Trump” }, 45 },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{ “Vladimir”, “Putin” }, 46 }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</a:t>
            </a:r>
            <a:r>
              <a:rPr lang="en-US" dirty="0" smtClean="0"/>
              <a:t>Removing an Element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Find the node immediately preceding the node that needs to be removed, e.g.,</a:t>
            </a:r>
          </a:p>
          <a:p>
            <a:pPr lvl="1" indent="0">
              <a:buNone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pBeforeNode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findElement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i-1 );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Also find the next node (i.e., the node we want to remove)</a:t>
            </a:r>
          </a:p>
          <a:p>
            <a:pPr lvl="1" indent="0">
              <a:buNone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pDoomedNode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pBeforeNode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Record the address of the following node (could be NULL)</a:t>
            </a:r>
          </a:p>
          <a:p>
            <a:pPr lvl="1" indent="0">
              <a:buNone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pAfterNode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pDoomedNode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Update the previous node to point to the (possible) next node</a:t>
            </a:r>
          </a:p>
          <a:p>
            <a:pPr lvl="1" indent="0">
              <a:buNone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pBeforeNode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pAfterNode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Make sure the removed node doesn’t point to anything</a:t>
            </a:r>
          </a:p>
          <a:p>
            <a:pPr lvl="1" indent="0">
              <a:buNone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pDoomedNode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</a:t>
            </a:r>
            <a:r>
              <a:rPr lang="en-US" dirty="0" smtClean="0"/>
              <a:t>Corner Cases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Whenever you’re working with lists, you always have to consider the corner cases…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I.e</a:t>
            </a:r>
            <a:r>
              <a:rPr lang="en-US" sz="2000" dirty="0" smtClean="0"/>
              <a:t>, will </a:t>
            </a:r>
            <a:r>
              <a:rPr lang="en-US" sz="2000" dirty="0"/>
              <a:t>this algorithm work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On the last node?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On the first node?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there is only one node?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there are no </a:t>
            </a:r>
            <a:r>
              <a:rPr lang="en-US" sz="2000" dirty="0" smtClean="0"/>
              <a:t>nodes?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(</a:t>
            </a:r>
            <a:r>
              <a:rPr lang="en-US" sz="2000" i="1" dirty="0" smtClean="0"/>
              <a:t>in the example on the previous slide, you’ll need to do some testing for those conditions, to handle cases of the first node and no nodes)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</a:t>
            </a:r>
            <a:r>
              <a:rPr lang="en-US" dirty="0" smtClean="0"/>
              <a:t>Appending an Element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Find the last element in the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Change its ‘next’ pointer to be new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Again, what corner cases do you need to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</a:t>
            </a:r>
            <a:r>
              <a:rPr lang="en-US" dirty="0" smtClean="0"/>
              <a:t>Inserting an Element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Find the ‘before’ node </a:t>
            </a:r>
          </a:p>
          <a:p>
            <a:pPr lvl="1" indent="0">
              <a:buNone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pBeforeNode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findElement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i-1 );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Record its ‘next’ pointer </a:t>
            </a:r>
          </a:p>
          <a:p>
            <a:pPr lvl="1" indent="0">
              <a:buNone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pAfterNode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pBeforeNode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Change the before node’s next pointer to be the new node</a:t>
            </a:r>
          </a:p>
          <a:p>
            <a:pPr lvl="1" indent="0">
              <a:buNone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pBeforeNode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pNext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Change the new node’s ‘next’ pointer</a:t>
            </a:r>
          </a:p>
          <a:p>
            <a:pPr lvl="1" indent="0">
              <a:buNone/>
            </a:pP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pNewNode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pAfterNode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Again, what corner cases do you need to consider?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</a:t>
            </a: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As with reallocating arrays, if your define a function that could modify the head of the list (e.g., removing the first node, or appending to an empty list), you have to remember to pass in a reference to the head</a:t>
            </a:r>
            <a:br>
              <a:rPr lang="en-US" sz="2000" dirty="0" smtClean="0"/>
            </a:br>
            <a:endParaRPr lang="en-US" sz="2000" dirty="0" smtClean="0"/>
          </a:p>
          <a:p>
            <a:pPr lvl="1" indent="0">
              <a:buNone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StudentNode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pWaitlistHead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  /* pointer to first node*/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appendStudent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pWaitlistHead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removeStudent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pWaitlistHead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StudentNode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removeStudent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StudentNode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</a:t>
            </a:r>
            <a:r>
              <a:rPr lang="en-US" dirty="0" smtClean="0"/>
              <a:t>Combining Functionality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you can remove at index </a:t>
            </a:r>
            <a:r>
              <a:rPr lang="en-US" sz="2000" dirty="0" err="1" smtClean="0"/>
              <a:t>i</a:t>
            </a:r>
            <a:r>
              <a:rPr lang="en-US" sz="2000" dirty="0" smtClean="0"/>
              <a:t>, and insert at index j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can implement  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pHead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 </a:t>
            </a:r>
            <a:r>
              <a:rPr lang="en-US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can implement a swap…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</a:t>
            </a:r>
            <a:r>
              <a:rPr lang="en-US" sz="2000" dirty="0" smtClean="0"/>
              <a:t>can easily </a:t>
            </a:r>
            <a:r>
              <a:rPr lang="en-US" sz="2000" dirty="0"/>
              <a:t>implement a bubble sort, or a </a:t>
            </a:r>
            <a:r>
              <a:rPr lang="en-US" sz="2000" dirty="0" smtClean="0"/>
              <a:t>shuffle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So everything you’ve being doing to arrays, you can now do with linked lists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Lists –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4" y="1205803"/>
            <a:ext cx="8549495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Linked lists are very amenable to creating functions that work with any number of lists (e.g., registered students, waitlisted students)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Try to encapsulate functionality into generic functions, and you’ll won’t have to re-create the logic for each type of list.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5" y="479820"/>
            <a:ext cx="7040735" cy="1001980"/>
          </a:xfrm>
        </p:spPr>
        <p:txBody>
          <a:bodyPr/>
          <a:lstStyle/>
          <a:p>
            <a:r>
              <a:rPr lang="en-US" dirty="0" smtClean="0"/>
              <a:t>Compile-Time Arrays – Calculating Length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you </a:t>
            </a:r>
            <a:r>
              <a:rPr lang="en-US" sz="2000" dirty="0" smtClean="0">
                <a:solidFill>
                  <a:srgbClr val="0070C0"/>
                </a:solidFill>
              </a:rPr>
              <a:t>explicitly</a:t>
            </a:r>
            <a:r>
              <a:rPr lang="en-US" sz="2000" dirty="0" smtClean="0"/>
              <a:t> declared the length, then you already know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compiler knows the size of an </a:t>
            </a:r>
            <a:r>
              <a:rPr lang="en-US" sz="2000" dirty="0" smtClean="0">
                <a:solidFill>
                  <a:srgbClr val="0070C0"/>
                </a:solidFill>
              </a:rPr>
              <a:t>implicitly</a:t>
            </a:r>
            <a:r>
              <a:rPr lang="en-US" sz="2000" dirty="0" smtClean="0"/>
              <a:t> defined fixed-length array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en-US" sz="1600" b="1" i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)</a:t>
            </a:r>
            <a:r>
              <a:rPr lang="en-US" sz="2000" dirty="0" smtClean="0"/>
              <a:t>” gets replaced </a:t>
            </a:r>
            <a:r>
              <a:rPr lang="en-US" sz="2000" dirty="0" smtClean="0">
                <a:solidFill>
                  <a:srgbClr val="0070C0"/>
                </a:solidFill>
              </a:rPr>
              <a:t>at compile time </a:t>
            </a:r>
            <a:r>
              <a:rPr lang="en-US" sz="2000" dirty="0" smtClean="0"/>
              <a:t>by the corresponding value</a:t>
            </a:r>
          </a:p>
          <a:p>
            <a:pPr marL="1479034" lvl="2" indent="-34290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ranks )</a:t>
            </a:r>
            <a:r>
              <a:rPr lang="en-US" sz="2000" dirty="0" smtClean="0"/>
              <a:t> 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compiler knows this is </a:t>
            </a:r>
            <a:r>
              <a:rPr lang="en-US" i="1" dirty="0" smtClean="0">
                <a:solidFill>
                  <a:srgbClr val="0070C0"/>
                </a:solidFill>
              </a:rPr>
              <a:t>104 bytes</a:t>
            </a:r>
            <a:endParaRPr lang="en-US" i="1" dirty="0">
              <a:solidFill>
                <a:srgbClr val="0070C0"/>
              </a:solidFill>
            </a:endParaRPr>
          </a:p>
          <a:p>
            <a:pPr marL="342900" lvl="2" indent="-34290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lvl="2" indent="-34290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2000" dirty="0" smtClean="0"/>
              <a:t>Likewise the complier also knows the size of an element of the array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ranks[0] ) 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 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compiler knows this is </a:t>
            </a:r>
            <a:r>
              <a:rPr lang="en-US" i="1" dirty="0" smtClean="0">
                <a:solidFill>
                  <a:srgbClr val="0070C0"/>
                </a:solidFill>
              </a:rPr>
              <a:t>8 </a:t>
            </a:r>
            <a:r>
              <a:rPr lang="en-US" i="1" dirty="0">
                <a:solidFill>
                  <a:srgbClr val="0070C0"/>
                </a:solidFill>
              </a:rPr>
              <a:t>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Therefore, we can calculate the length (i.e., number of elements)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nRanks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(ranks)/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(ranks[0]); </a:t>
            </a:r>
            <a:r>
              <a:rPr lang="en-US" sz="1600" i="1" dirty="0">
                <a:solidFill>
                  <a:srgbClr val="0070C0"/>
                </a:solidFill>
                <a:sym typeface="Wingdings" panose="05000000000000000000" pitchFamily="2" charset="2"/>
              </a:rPr>
              <a:t> evaluates to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</a:rPr>
              <a:t>13</a:t>
            </a: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Run-Time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Some arrays’ lengths simply aren’t known at compile time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length of an array is provided by values input at run-time, or calculated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e.g., preparing a report of bandwidth usage since the start of the billing period… which depends on the current date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You’re going to have to use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/>
              <a:t> </a:t>
            </a:r>
            <a:r>
              <a:rPr lang="en-US" sz="2000" dirty="0" smtClean="0"/>
              <a:t>or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dirty="0" smtClean="0"/>
              <a:t> to request space for the required number of elements</a:t>
            </a:r>
          </a:p>
          <a:p>
            <a:pPr lvl="2" indent="0">
              <a:buNone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pAllStudents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pAllStudents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 *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Student ) 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pAllStudents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n,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Student )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P.S…don’t forget that you are responsible for calling 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000" dirty="0" smtClean="0"/>
              <a:t> for anything you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dirty="0" smtClean="0"/>
              <a:t>,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dirty="0" smtClean="0"/>
              <a:t> or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endParaRPr lang="en-US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35044" cy="1001980"/>
          </a:xfrm>
        </p:spPr>
        <p:txBody>
          <a:bodyPr/>
          <a:lstStyle/>
          <a:p>
            <a:r>
              <a:rPr lang="en-US" dirty="0" smtClean="0"/>
              <a:t>Run-Time Arrays – Sizing to the Max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Why not just plan for the worst case, and </a:t>
            </a:r>
            <a:r>
              <a:rPr lang="en-US" sz="2000" dirty="0"/>
              <a:t>use a </a:t>
            </a:r>
            <a:r>
              <a:rPr lang="en-US" sz="2000" dirty="0" smtClean="0"/>
              <a:t>compile-time defined array, </a:t>
            </a:r>
            <a:r>
              <a:rPr lang="en-US" sz="2000" dirty="0"/>
              <a:t>sized to the maximum you’ll ever </a:t>
            </a:r>
            <a:r>
              <a:rPr lang="en-US" sz="2000" dirty="0" smtClean="0"/>
              <a:t>need?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E.g</a:t>
            </a:r>
            <a:r>
              <a:rPr lang="en-US" sz="2000" dirty="0"/>
              <a:t>., no month has more than 31 days, so </a:t>
            </a:r>
            <a:r>
              <a:rPr lang="en-US" sz="2000" dirty="0" smtClean="0"/>
              <a:t>we can safely allocate 31 </a:t>
            </a:r>
            <a:r>
              <a:rPr lang="en-US" sz="2000" dirty="0"/>
              <a:t>days in the bandwidth usage report… even if we’re only 5 days into the billing </a:t>
            </a:r>
            <a:r>
              <a:rPr lang="en-US" sz="2000" dirty="0" smtClean="0"/>
              <a:t>period</a:t>
            </a:r>
            <a:br>
              <a:rPr lang="en-US" sz="2000" dirty="0" smtClean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Those kinds of assumptions are </a:t>
            </a:r>
            <a:r>
              <a:rPr lang="en-US" sz="2000" dirty="0" smtClean="0">
                <a:solidFill>
                  <a:srgbClr val="0070C0"/>
                </a:solidFill>
              </a:rPr>
              <a:t>really bad design!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35044" cy="1001980"/>
          </a:xfrm>
        </p:spPr>
        <p:txBody>
          <a:bodyPr/>
          <a:lstStyle/>
          <a:p>
            <a:r>
              <a:rPr lang="en-US" dirty="0" smtClean="0"/>
              <a:t>Run-Time Arrays – Sizing to the Max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Consider a college registration system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There are thousands of courses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Some courses can permit hundreds of students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amount of memory allocated (and mostly left unused) would be enormous!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about courses with no maximum?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Are you going to size them to the maximum number of students in the college?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don’t even know that, from year-to-year, but it’s huge!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35044" cy="1001980"/>
          </a:xfrm>
        </p:spPr>
        <p:txBody>
          <a:bodyPr/>
          <a:lstStyle/>
          <a:p>
            <a:r>
              <a:rPr lang="en-US" dirty="0" smtClean="0"/>
              <a:t>Run-Time Arrays – Sizing to the Max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Eventually, you’ll have to make assumptions about limits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E.g., No more 1000 students in any course? no more than 500 on a waitlist?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Now you have to add code to detect and handle those situations where your assumptions were wrong (</a:t>
            </a:r>
            <a:r>
              <a:rPr lang="en-US" sz="2000" dirty="0"/>
              <a:t>e.g., 501</a:t>
            </a:r>
            <a:r>
              <a:rPr lang="en-US" sz="2000" baseline="30000" dirty="0"/>
              <a:t>st</a:t>
            </a:r>
            <a:r>
              <a:rPr lang="en-US" sz="2000" dirty="0"/>
              <a:t> student needs gets added to the waitlist</a:t>
            </a:r>
            <a:r>
              <a:rPr lang="en-US" sz="2000" dirty="0" smtClean="0"/>
              <a:t>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are you going to handle this?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 this extra detection/handling code is yet more opportunity for bugs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Changing your assumptions is going to mean code changes (and more bugs)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35044" cy="1001980"/>
          </a:xfrm>
        </p:spPr>
        <p:txBody>
          <a:bodyPr/>
          <a:lstStyle/>
          <a:p>
            <a:r>
              <a:rPr lang="en-US" dirty="0" smtClean="0"/>
              <a:t>Run-Time Arrays – Sizing to the Max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Eventually, you’ll have to make assumptions about limits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E.g., No more 1000 students in any course? no more than 500 on a waitlist?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Now you have to add code to detect and handle those situations where your assumptions were wrong (</a:t>
            </a:r>
            <a:r>
              <a:rPr lang="en-US" sz="2000" dirty="0"/>
              <a:t>e.g., 501</a:t>
            </a:r>
            <a:r>
              <a:rPr lang="en-US" sz="2000" baseline="30000" dirty="0"/>
              <a:t>st</a:t>
            </a:r>
            <a:r>
              <a:rPr lang="en-US" sz="2000" dirty="0"/>
              <a:t> student needs gets added to the waitlist</a:t>
            </a:r>
            <a:r>
              <a:rPr lang="en-US" sz="2000" dirty="0" smtClean="0"/>
              <a:t>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are you going to handle this?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 this extra detection/handling code is yet more opportunity for bugs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Subsequent changes to your assumptions is going to mean code changes (and more bugs)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5869</TotalTime>
  <Words>1997</Words>
  <Application>Microsoft Office PowerPoint</Application>
  <PresentationFormat>On-screen Show (4:3)</PresentationFormat>
  <Paragraphs>289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CST8234 – C Programming</vt:lpstr>
      <vt:lpstr>Sequences of Data</vt:lpstr>
      <vt:lpstr>Compile-Time Arrays</vt:lpstr>
      <vt:lpstr>Compile-Time Arrays – Calculating Length</vt:lpstr>
      <vt:lpstr>Run-Time Arrays</vt:lpstr>
      <vt:lpstr>Run-Time Arrays – Sizing to the Max</vt:lpstr>
      <vt:lpstr>Run-Time Arrays – Sizing to the Max</vt:lpstr>
      <vt:lpstr>Run-Time Arrays – Sizing to the Max</vt:lpstr>
      <vt:lpstr>Run-Time Arrays – Sizing to the Max</vt:lpstr>
      <vt:lpstr>Variable-Length Arrays</vt:lpstr>
      <vt:lpstr>Variable-Length Arrays – Reallocating</vt:lpstr>
      <vt:lpstr>Variable-Length Arrays – Reallocating </vt:lpstr>
      <vt:lpstr>Variable-Length Arrays – Calculating Length</vt:lpstr>
      <vt:lpstr>Variable-Length Arrays – Pass-by-Value</vt:lpstr>
      <vt:lpstr>Variable-Length Arrays – Get Over It</vt:lpstr>
      <vt:lpstr>Variable Arrays – The Downside</vt:lpstr>
      <vt:lpstr>Lists</vt:lpstr>
      <vt:lpstr>Lists</vt:lpstr>
      <vt:lpstr>Lists</vt:lpstr>
      <vt:lpstr>Lists</vt:lpstr>
      <vt:lpstr>Lists – Chaining Together</vt:lpstr>
      <vt:lpstr>Lists – Augmenting with a Link</vt:lpstr>
      <vt:lpstr>Lists – Wrapping</vt:lpstr>
      <vt:lpstr>Lists – Wrapping</vt:lpstr>
      <vt:lpstr>Lists – Which is Better?</vt:lpstr>
      <vt:lpstr>Lists – How to Manipulate</vt:lpstr>
      <vt:lpstr>Lists – Getting the Length</vt:lpstr>
      <vt:lpstr>Lists – Finding the i-th Element</vt:lpstr>
      <vt:lpstr>Lists – Finding the i-th Element</vt:lpstr>
      <vt:lpstr>Lists – Removing an Element</vt:lpstr>
      <vt:lpstr>Lists – Corner Cases</vt:lpstr>
      <vt:lpstr>Lists – Appending an Element</vt:lpstr>
      <vt:lpstr>Lists – Inserting an Element</vt:lpstr>
      <vt:lpstr>Lists – Pass by Value</vt:lpstr>
      <vt:lpstr>Lists – Combining Functionality</vt:lpstr>
      <vt:lpstr>Lists – Libraries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Dave Caughey</cp:lastModifiedBy>
  <cp:revision>469</cp:revision>
  <dcterms:created xsi:type="dcterms:W3CDTF">2016-12-21T16:02:28Z</dcterms:created>
  <dcterms:modified xsi:type="dcterms:W3CDTF">2017-11-24T18:23:14Z</dcterms:modified>
</cp:coreProperties>
</file>