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08" r:id="rId3"/>
    <p:sldId id="409" r:id="rId4"/>
    <p:sldId id="411" r:id="rId5"/>
    <p:sldId id="412" r:id="rId6"/>
    <p:sldId id="410" r:id="rId7"/>
    <p:sldId id="413" r:id="rId8"/>
    <p:sldId id="414" r:id="rId9"/>
    <p:sldId id="415" r:id="rId10"/>
    <p:sldId id="416" r:id="rId11"/>
    <p:sldId id="417" r:id="rId12"/>
    <p:sldId id="423" r:id="rId13"/>
    <p:sldId id="425" r:id="rId14"/>
    <p:sldId id="426" r:id="rId15"/>
    <p:sldId id="427" r:id="rId16"/>
    <p:sldId id="428" r:id="rId17"/>
    <p:sldId id="429" r:id="rId18"/>
    <p:sldId id="435" r:id="rId19"/>
    <p:sldId id="431" r:id="rId20"/>
    <p:sldId id="432" r:id="rId21"/>
    <p:sldId id="433" r:id="rId22"/>
    <p:sldId id="434" r:id="rId23"/>
    <p:sldId id="430" r:id="rId24"/>
    <p:sldId id="436" r:id="rId25"/>
    <p:sldId id="437" r:id="rId26"/>
    <p:sldId id="439" r:id="rId27"/>
    <p:sldId id="418" r:id="rId28"/>
    <p:sldId id="420" r:id="rId29"/>
    <p:sldId id="421" r:id="rId30"/>
    <p:sldId id="422" r:id="rId31"/>
    <p:sldId id="440" r:id="rId32"/>
    <p:sldId id="419" r:id="rId33"/>
    <p:sldId id="441" r:id="rId34"/>
    <p:sldId id="442" r:id="rId35"/>
    <p:sldId id="443" r:id="rId36"/>
    <p:sldId id="444" r:id="rId37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>
      <p:cViewPr varScale="1">
        <p:scale>
          <a:sx n="61" d="100"/>
          <a:sy n="61" d="100"/>
        </p:scale>
        <p:origin x="816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8a – Command Line Arguments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November 28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GNU long option format is </a:t>
            </a:r>
            <a:r>
              <a:rPr lang="en-CA" sz="1600" dirty="0"/>
              <a:t>“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--brief</a:t>
            </a:r>
            <a:r>
              <a:rPr lang="en-CA" dirty="0"/>
              <a:t>”</a:t>
            </a:r>
            <a:r>
              <a:rPr lang="en-CA" dirty="0" smtClean="0"/>
              <a:t>, </a:t>
            </a:r>
            <a:r>
              <a:rPr lang="en-CA" sz="1600" dirty="0"/>
              <a:t>“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unified=NUM</a:t>
            </a:r>
            <a:r>
              <a:rPr lang="en-CA" dirty="0"/>
              <a:t>”, </a:t>
            </a:r>
            <a:r>
              <a:rPr lang="en-CA" sz="1600" dirty="0"/>
              <a:t>“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CA" dirty="0"/>
              <a:t>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Two dashes followed by readable option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Values are provided in the </a:t>
            </a:r>
            <a:r>
              <a:rPr lang="en-CA" dirty="0" smtClean="0">
                <a:solidFill>
                  <a:srgbClr val="0070C0"/>
                </a:solidFill>
              </a:rPr>
              <a:t>same</a:t>
            </a:r>
            <a:r>
              <a:rPr lang="en-CA" dirty="0" smtClean="0"/>
              <a:t> argument, separated by “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dirty="0"/>
              <a:t>”</a:t>
            </a:r>
            <a:endParaRPr lang="en-CA" dirty="0" smtClean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 </a:t>
            </a:r>
            <a:r>
              <a:rPr lang="en-CA" sz="1600" dirty="0" smtClean="0"/>
              <a:t>“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unified=NUM</a:t>
            </a:r>
            <a:r>
              <a:rPr lang="en-CA" dirty="0" smtClean="0"/>
              <a:t>”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Pros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Less cryptic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Unlimited number of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Cons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Much longer command lines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711527"/>
          </a:xfrm>
        </p:spPr>
        <p:txBody>
          <a:bodyPr/>
          <a:lstStyle/>
          <a:p>
            <a:r>
              <a:rPr lang="en-CA" dirty="0" smtClean="0"/>
              <a:t>GNU Long Options Convention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292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 programs support a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CA" dirty="0" smtClean="0"/>
              <a:t>’ or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r>
              <a:rPr lang="en-CA" dirty="0" smtClean="0"/>
              <a:t>‘ option, that prints out the acceptable list of options in a very standard format…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known as the program’s “usage”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Programmers/users expect to see usage information printed in a predictable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Deviating from this format in your programs will raise suspicions about your ability to understand other conventions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i</a:t>
            </a:r>
            <a:r>
              <a:rPr lang="en-CA" dirty="0" smtClean="0"/>
              <a:t>.e., it seriously undermines your credibility!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Typically, this information automatically follows any error message.  I.e., if you type in an unrecognized option or an invalid value, you’ll get an error message and the usage.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711527"/>
          </a:xfrm>
        </p:spPr>
        <p:txBody>
          <a:bodyPr/>
          <a:lstStyle/>
          <a:p>
            <a:r>
              <a:rPr lang="en-CA" dirty="0" smtClean="0"/>
              <a:t>The Usage Option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84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example…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–help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aefls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[-u UID] [-p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PID]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-a, --all       show processes of all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-e, --everyone  show processes of all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-f, --full      show process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uids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ppids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-h, --help      output usage information and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-l, --long      show process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uids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ppids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pgids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winpids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-p, --process   show information for specified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-s, --summary   show process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-u, --user      list processes owned by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-V, --version   output version information and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-W, --windows   show windows as well as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cygwin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no options,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outputs the long format by default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711527"/>
          </a:xfrm>
        </p:spPr>
        <p:txBody>
          <a:bodyPr/>
          <a:lstStyle/>
          <a:p>
            <a:r>
              <a:rPr lang="en-CA" dirty="0" smtClean="0"/>
              <a:t>The Usage Option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72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21670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Passed into ‘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CA" dirty="0"/>
              <a:t>’ </a:t>
            </a:r>
            <a:r>
              <a:rPr lang="en-CA" dirty="0" smtClean="0"/>
              <a:t>by the “loader”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Signature is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);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array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dirty="0" smtClean="0"/>
              <a:t>’ is a bunch of pointers to null-terminated strings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first entry (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CA" dirty="0" smtClean="0"/>
              <a:t>) is the entire original command line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next entries are the individual arguments, split by whitespace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integer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CA" dirty="0" smtClean="0"/>
              <a:t>’ is the number of pointers in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dirty="0" smtClean="0"/>
              <a:t>’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length of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268018" cy="711527"/>
          </a:xfrm>
        </p:spPr>
        <p:txBody>
          <a:bodyPr/>
          <a:lstStyle/>
          <a:p>
            <a:r>
              <a:rPr lang="en-CA" dirty="0" smtClean="0"/>
              <a:t>So… How do you Get the Arguments?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359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calling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sailsim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jib.c</a:t>
            </a:r>
            <a:r>
              <a:rPr lang="en-CA" dirty="0" smtClean="0"/>
              <a:t>’ results in getting a value of 7 for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CA" dirty="0" smtClean="0"/>
              <a:t>’, and the following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dirty="0" smtClean="0"/>
              <a:t>’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Note: arguments are trimmed of surrounding white space</a:t>
            </a:r>
            <a:br>
              <a:rPr lang="en-CA" dirty="0" smtClean="0"/>
            </a:br>
            <a:endParaRPr lang="en-CA" dirty="0" smtClean="0"/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085138" cy="711527"/>
          </a:xfrm>
        </p:spPr>
        <p:txBody>
          <a:bodyPr/>
          <a:lstStyle/>
          <a:p>
            <a:r>
              <a:rPr lang="en-CA" dirty="0" smtClean="0"/>
              <a:t>So… </a:t>
            </a:r>
            <a:r>
              <a:rPr lang="en-CA" dirty="0"/>
              <a:t>How do you Get the Arguments?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77435"/>
              </p:ext>
            </p:extLst>
          </p:nvPr>
        </p:nvGraphicFramePr>
        <p:xfrm>
          <a:off x="792480" y="2299970"/>
          <a:ext cx="78600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CA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gcc</a:t>
                      </a:r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-g      -o      </a:t>
                      </a:r>
                      <a:r>
                        <a:rPr lang="en-CA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sailsim</a:t>
                      </a:r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CA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ansi</a:t>
                      </a:r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main.c</a:t>
                      </a:r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jib.c</a:t>
                      </a:r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“-g”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“-o”</a:t>
                      </a:r>
                      <a:endParaRPr lang="en-US" sz="1600" b="1" kern="1200" dirty="0" smtClean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CA" sz="1600" b="1" kern="1200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sailsim</a:t>
                      </a: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”</a:t>
                      </a:r>
                      <a:endParaRPr lang="en-US" sz="1600" b="1" kern="1200" dirty="0" smtClean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“-</a:t>
                      </a:r>
                      <a:r>
                        <a:rPr lang="en-CA" sz="1600" b="1" kern="1200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ansi</a:t>
                      </a: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”</a:t>
                      </a:r>
                      <a:endParaRPr lang="en-US" sz="1600" b="1" kern="1200" dirty="0" smtClean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CA" sz="1600" b="1" kern="1200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main.c</a:t>
                      </a: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”</a:t>
                      </a:r>
                      <a:endParaRPr lang="en-US" sz="1600" b="1" kern="1200" dirty="0" smtClean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CA" sz="1600" b="1" kern="1200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jib.c</a:t>
                      </a: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”</a:t>
                      </a:r>
                      <a:endParaRPr lang="en-US" sz="1600" b="1" kern="1200" dirty="0" smtClean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71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It doesn’t matter if you use POSIX or GNU Long Option format (or Windows!) format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command line information is always passed in the same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calling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--debug –-output=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sailsim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jib.c</a:t>
            </a:r>
            <a:r>
              <a:rPr lang="en-CA" dirty="0" smtClean="0"/>
              <a:t>’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Note: only difference is that in GNU the flag/value pairs are typed as a single argument, whereas in POSIX they are typed in as two arguments</a:t>
            </a:r>
            <a:br>
              <a:rPr lang="en-CA" dirty="0" smtClean="0"/>
            </a:br>
            <a:endParaRPr lang="en-CA" dirty="0" smtClean="0"/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/>
              <a:t>So… How do you Get the Arguments?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43863"/>
              </p:ext>
            </p:extLst>
          </p:nvPr>
        </p:nvGraphicFramePr>
        <p:xfrm>
          <a:off x="769620" y="2962910"/>
          <a:ext cx="78600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CA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gcc</a:t>
                      </a:r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--debug –-output=</a:t>
                      </a:r>
                      <a:r>
                        <a:rPr lang="en-CA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sailsim</a:t>
                      </a:r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–-</a:t>
                      </a:r>
                      <a:r>
                        <a:rPr lang="en-CA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ansi</a:t>
                      </a:r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main.c</a:t>
                      </a:r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600" b="1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jib.c</a:t>
                      </a:r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“--debug”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“--output=</a:t>
                      </a:r>
                      <a:r>
                        <a:rPr lang="en-CA" sz="1600" b="1" kern="1200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sailsim</a:t>
                      </a: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”</a:t>
                      </a:r>
                      <a:endParaRPr lang="en-US" sz="1600" b="1" kern="1200" dirty="0" smtClean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“--</a:t>
                      </a:r>
                      <a:r>
                        <a:rPr lang="en-CA" sz="1600" b="1" kern="1200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ansi</a:t>
                      </a: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”</a:t>
                      </a:r>
                      <a:endParaRPr lang="en-US" sz="1600" b="1" kern="1200" dirty="0" smtClean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CA" sz="1600" b="1" kern="1200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main.c</a:t>
                      </a: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”</a:t>
                      </a:r>
                      <a:endParaRPr lang="en-US" sz="1600" b="1" kern="1200" dirty="0" smtClean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CA" sz="1600" b="1" kern="1200" dirty="0" err="1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jib.c</a:t>
                      </a:r>
                      <a:r>
                        <a:rPr lang="en-CA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”</a:t>
                      </a:r>
                      <a:endParaRPr lang="en-US" sz="1600" b="1" kern="1200" dirty="0" smtClean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how do you parse the arguments?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On the surface it seems like a simple matter of doing a string comparison</a:t>
            </a:r>
            <a:br>
              <a:rPr lang="en-CA" dirty="0" smtClean="0"/>
            </a:b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“-h”,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== 0 )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printUsage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“-g”,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== 0 )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enableDebugMode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TRUE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 smtClean="0"/>
              <a:t>Parsing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24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4757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*s1, char *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s2 );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Zero, if strings are equal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negative value, if s1 is “less” than s2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positive value, if s1 is “greater” than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“Less than” and “greater than” reflect a comparison of each character according to its integer value (e.g., ASCII ‘a’ = 0x61 = 97 decimal).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doesn’t specify what the negative value is… just that is less than zero.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same as the way that Java’s Comparable interface works!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*s1, char *s2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checks at most ‘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’ chars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‘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“CST8234”, “CST8130”, 4 )</a:t>
            </a:r>
            <a:r>
              <a:rPr lang="en-US" dirty="0" smtClean="0"/>
              <a:t>’ returns zero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 smtClean="0"/>
              <a:t>String Comparison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254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So, for simple flags this is all that is required</a:t>
            </a:r>
            <a:br>
              <a:rPr lang="en-CA" dirty="0" smtClean="0"/>
            </a:b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 {		</a:t>
            </a:r>
            <a:r>
              <a:rPr lang="en-CA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start at 1!</a:t>
            </a:r>
            <a:r>
              <a:rPr lang="en-CA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i="1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“-h”,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== 0 )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printUsage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EXIT_SUCCESS );		</a:t>
            </a:r>
            <a:r>
              <a:rPr lang="en-CA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dump usage, then exit</a:t>
            </a:r>
            <a:r>
              <a:rPr lang="en-CA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“-g”,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== 0 )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setDebugMode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TRUE );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“-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== 0 )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setAnsiMode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TRUE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more ‘else-if’ lines for the other options */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“Unrecognized flag ‘%s’\n”,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printUsage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EXIT_FAILURE );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		 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dump usage, then 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exit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 smtClean="0"/>
              <a:t>Parsing – Wrapping in a Loop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849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previous simple loop let you specify the arguments in any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But… what if a couple of arguments are mutually exclusive?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you can’t specify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CA" dirty="0" smtClean="0"/>
              <a:t>’ and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-c99</a:t>
            </a:r>
            <a:r>
              <a:rPr lang="en-CA" dirty="0" smtClean="0"/>
              <a:t>’ on the same command line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still need to do some validation before you can proceed with the execution of your program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after the loop, you’ll have to do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getAnsiMode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&amp;&amp; getC99Mode()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“Incompatible modes -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-c99\n” );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printUsage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EXIT_FAILURE );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 smtClean="0"/>
              <a:t>Parsing – Post Validation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59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 programs that can be run from the command line typically take arguments to control their execution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-g -o 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simsail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pendantic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jib.c</a:t>
            </a:r>
            <a:endParaRPr lang="en-CA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can run ‘</a:t>
            </a:r>
            <a:r>
              <a:rPr lang="en-CA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CA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  <a:r>
              <a:rPr lang="en-CA" dirty="0" smtClean="0"/>
              <a:t>‘ to see what options are available.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Hint there are </a:t>
            </a:r>
            <a:r>
              <a:rPr lang="en-CA" dirty="0" smtClean="0">
                <a:solidFill>
                  <a:srgbClr val="0070C0"/>
                </a:solidFill>
              </a:rPr>
              <a:t>lots</a:t>
            </a:r>
            <a:r>
              <a:rPr lang="en-CA" dirty="0" smtClean="0"/>
              <a:t>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Command Line Programs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376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about flag/value pairs?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On the surface, this should work…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“-o”,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== 0 )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							</a:t>
            </a:r>
            <a:r>
              <a:rPr lang="en-CA" sz="1600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CA" sz="1600" dirty="0">
                <a:solidFill>
                  <a:srgbClr val="0070C0"/>
                </a:solidFill>
                <a:cs typeface="Courier New" panose="02070309020205020404" pitchFamily="49" charset="0"/>
              </a:rPr>
              <a:t>skip to the next </a:t>
            </a:r>
            <a:r>
              <a:rPr lang="en-CA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arg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strFilename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	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CA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CA" dirty="0" smtClean="0">
                <a:solidFill>
                  <a:srgbClr val="0070C0"/>
                </a:solidFill>
                <a:cs typeface="Courier New" panose="02070309020205020404" pitchFamily="49" charset="0"/>
              </a:rPr>
              <a:t>this is our required pointer</a:t>
            </a:r>
            <a:r>
              <a:rPr lang="en-CA" dirty="0">
                <a:solidFill>
                  <a:srgbClr val="0070C0"/>
                </a:solidFill>
                <a:cs typeface="Courier New" panose="02070309020205020404" pitchFamily="49" charset="0"/>
              </a:rPr>
              <a:t>!</a:t>
            </a:r>
            <a:br>
              <a:rPr lang="en-CA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what happens if the user enters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</a:t>
            </a:r>
            <a:r>
              <a:rPr lang="en-CA" dirty="0" smtClean="0"/>
              <a:t>’ 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Some extra validation is typically required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Is the specified number/filename valid?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Is it missing?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 smtClean="0"/>
              <a:t>Parsing – Flag/Value Pairs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258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It may be tempting to act on each argument as it is processed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arguments can be specified in any order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You don’t know if the “cards per hand” argument is valid until you know how many players there are… or what game you’re playing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So dealing the deck or initializing data structures is premature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just loop through your arguments, and collect the information and at most ensure that it conforms to your required criteria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the argument after finding the “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CA" dirty="0" smtClean="0"/>
              <a:t>” flag is an integer, not a string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Put all other cross-validation outside of your main parsing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 smtClean="0"/>
              <a:t>Parsing – Waiting Until Everything’s Parsed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4867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Only after the cross-validation has been done can you say</a:t>
            </a:r>
            <a:r>
              <a:rPr lang="en-CA" dirty="0"/>
              <a:t> </a:t>
            </a:r>
            <a:r>
              <a:rPr lang="en-CA" dirty="0" smtClean="0"/>
              <a:t>“yes, we are ready to proceed!”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Consequently, I’ve given you a declaration of a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parseArguments</a:t>
            </a:r>
            <a:r>
              <a:rPr lang="en-CA" dirty="0" smtClean="0"/>
              <a:t>’ into which you are passed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CA" dirty="0" smtClean="0"/>
              <a:t>’ and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dirty="0" smtClean="0"/>
              <a:t>’, and pointers to all the variables that you need to populate with </a:t>
            </a:r>
            <a:r>
              <a:rPr lang="en-CA" u="sng" dirty="0" smtClean="0">
                <a:solidFill>
                  <a:srgbClr val="0070C0"/>
                </a:solidFill>
              </a:rPr>
              <a:t>legal</a:t>
            </a:r>
            <a:r>
              <a:rPr lang="en-CA" dirty="0" smtClean="0"/>
              <a:t> values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Only if everything is value will you return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 smtClean="0"/>
              <a:t>Parsing – Waiting Until Everything’s Parsed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53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Again, this can be very simple…</a:t>
            </a:r>
            <a:br>
              <a:rPr lang="en-CA" dirty="0" smtClean="0"/>
            </a:b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isAnsi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			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give a default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“-g”,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== 0 )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isAnsi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		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only change from default if specified!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But what if we need to be able to detect if the option was set, or not</a:t>
            </a:r>
            <a:r>
              <a:rPr lang="en-CA" dirty="0" smtClean="0"/>
              <a:t>?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Maybe the default depends on other 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 smtClean="0"/>
              <a:t>Parsing – Dealing with Defaults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5688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But </a:t>
            </a:r>
            <a:r>
              <a:rPr lang="en-CA" dirty="0"/>
              <a:t>what if we need to be able to detect if the option was set, or not</a:t>
            </a:r>
            <a:r>
              <a:rPr lang="en-CA" dirty="0" smtClean="0"/>
              <a:t>?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Maybe the default depends on other options?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Much of this ought to be handled outside of the loop, in post-validation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I.e., set a default value, but </a:t>
            </a:r>
            <a:r>
              <a:rPr lang="en-CA" i="1" dirty="0" smtClean="0"/>
              <a:t>also</a:t>
            </a:r>
            <a:r>
              <a:rPr lang="en-CA" dirty="0" smtClean="0"/>
              <a:t> set a flag to indicate whether the actually user specified this option</a:t>
            </a:r>
            <a:endParaRPr lang="en-CA" dirty="0"/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Then in post-validation, check whether the user did specify the option, and if not… use an appropriate </a:t>
            </a:r>
            <a:r>
              <a:rPr lang="en-CA" dirty="0" smtClean="0"/>
              <a:t>default based on the other parameters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 smtClean="0"/>
              <a:t>Parsing – Dealing with Defaults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25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don’ t set default, yet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isPlayersDefault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value of </a:t>
            </a:r>
            <a:r>
              <a:rPr lang="en-CA" sz="1600" i="1" dirty="0" err="1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nPlayers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is a 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default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“-p”,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== 0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[++1] );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	 hint: don’t do this… validate!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isPlayersDefault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			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value is not a 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default, anymore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isPlayersDefault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if (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iGame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SOCCER )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11;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if (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iGame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BEACH_VOLLEYBALL )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: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CA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 smtClean="0"/>
              <a:t>Parsing – Dealing with Defaults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7450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When parsing command line arguments, you’ll </a:t>
            </a:r>
            <a:r>
              <a:rPr lang="en-CA" dirty="0"/>
              <a:t>find that you are starting to write the same few lines of code, over and over and over again.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This is always a sign that you should refactor your </a:t>
            </a:r>
            <a:r>
              <a:rPr lang="en-CA" dirty="0" smtClean="0"/>
              <a:t>code!</a:t>
            </a:r>
            <a:br>
              <a:rPr lang="en-CA" dirty="0" smtClean="0"/>
            </a:br>
            <a:endParaRPr lang="en-CA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Hint: </a:t>
            </a:r>
            <a:r>
              <a:rPr lang="en-CA" dirty="0" smtClean="0"/>
              <a:t>Lab 6 lists a </a:t>
            </a:r>
            <a:r>
              <a:rPr lang="en-CA" dirty="0"/>
              <a:t>few flag/value argument pairs that accept a numeric value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Copying and pasting the </a:t>
            </a:r>
            <a:r>
              <a:rPr lang="en-CA" dirty="0" smtClean="0"/>
              <a:t>value processing code for one argument into argument is worthy of a 70% mark on the </a:t>
            </a:r>
            <a:r>
              <a:rPr lang="en-CA" dirty="0" smtClean="0"/>
              <a:t>lab</a:t>
            </a:r>
          </a:p>
          <a:p>
            <a:pPr lvl="2" indent="-714213">
              <a:buFont typeface="Arial" panose="020B0604020202020204" pitchFamily="34" charset="0"/>
              <a:buChar char="•"/>
            </a:pPr>
            <a:r>
              <a:rPr lang="en-CA" dirty="0"/>
              <a:t>“clone and own” is a bad strategy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Putting the common code in to a single function, and calling that for each flag that needs a numeric argument to follow is the correct solution</a:t>
            </a:r>
          </a:p>
          <a:p>
            <a:pPr lvl="2" indent="-714213"/>
            <a:r>
              <a:rPr lang="en-CA" dirty="0"/>
              <a:t>E.g., a function to check if the following argument exists, and is numeric, and if so return it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CA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 smtClean="0"/>
              <a:t>Parsing – Duplicating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64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There is a </a:t>
            </a:r>
            <a:r>
              <a:rPr lang="en-CA" i="1" dirty="0" smtClean="0"/>
              <a:t>real</a:t>
            </a:r>
            <a:r>
              <a:rPr lang="en-CA" dirty="0" smtClean="0"/>
              <a:t> temptation to mix return values and status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some of you wrote functions (yeah!) that standardized the way you got 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Returns the entered value, or -1 if there was a problem */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strPrompt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nMaxValue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isOkay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strPrompt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“%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d”, &amp;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/*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validation, including checking against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nMaxValue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isOkay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-1;</a:t>
            </a:r>
            <a:b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313738" cy="711527"/>
          </a:xfrm>
        </p:spPr>
        <p:txBody>
          <a:bodyPr/>
          <a:lstStyle/>
          <a:p>
            <a:r>
              <a:rPr lang="en-CA" dirty="0" smtClean="0"/>
              <a:t>Mixing Error Codes and Return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0714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For card-dealing programs this was fine (number of players, number of cards)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But… what if negative values are actually valid inputs?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Now a special status codes collides with legitimate values!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Or worse, what if you had to return on of multiple error conditions?</a:t>
            </a:r>
          </a:p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313738" cy="711527"/>
          </a:xfrm>
        </p:spPr>
        <p:txBody>
          <a:bodyPr/>
          <a:lstStyle/>
          <a:p>
            <a:r>
              <a:rPr lang="en-CA" dirty="0" smtClean="0"/>
              <a:t>Mixing Error Codes and Return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677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Even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dirty="0" smtClean="0"/>
              <a:t> isn’t immune from this!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</a:t>
            </a:r>
            <a:r>
              <a:rPr lang="en-CA" dirty="0"/>
              <a:t> </a:t>
            </a:r>
            <a:r>
              <a:rPr lang="en-CA" dirty="0" smtClean="0"/>
              <a:t>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*stream)</a:t>
            </a:r>
            <a:r>
              <a:rPr lang="en-CA" dirty="0" smtClean="0"/>
              <a:t>’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/>
              <a:t>has the following description for what it just (tried to) read from the file…</a:t>
            </a:r>
            <a:endParaRPr lang="en-CA" dirty="0"/>
          </a:p>
          <a:p>
            <a:pPr lvl="1" fontAlgn="base"/>
            <a:r>
              <a:rPr lang="en-US" sz="1400" i="1" dirty="0">
                <a:solidFill>
                  <a:srgbClr val="0070C0"/>
                </a:solidFill>
              </a:rPr>
              <a:t>The </a:t>
            </a:r>
            <a:r>
              <a:rPr lang="en-US" sz="1400" i="1" dirty="0" err="1">
                <a:solidFill>
                  <a:srgbClr val="0070C0"/>
                </a:solidFill>
              </a:rPr>
              <a:t>fgetc</a:t>
            </a:r>
            <a:r>
              <a:rPr lang="en-US" sz="1400" i="1" dirty="0">
                <a:solidFill>
                  <a:srgbClr val="0070C0"/>
                </a:solidFill>
              </a:rPr>
              <a:t>() function returns the character that is read as an integer. An EOF return value indicates an error or an end-of-file condition. Use the </a:t>
            </a:r>
            <a:r>
              <a:rPr lang="en-US" sz="1400" i="1" dirty="0" err="1">
                <a:solidFill>
                  <a:srgbClr val="0070C0"/>
                </a:solidFill>
              </a:rPr>
              <a:t>feof</a:t>
            </a:r>
            <a:r>
              <a:rPr lang="en-US" sz="1400" i="1" dirty="0">
                <a:solidFill>
                  <a:srgbClr val="0070C0"/>
                </a:solidFill>
              </a:rPr>
              <a:t>() </a:t>
            </a:r>
            <a:r>
              <a:rPr lang="en-US" sz="1400" i="1" dirty="0" smtClean="0">
                <a:solidFill>
                  <a:srgbClr val="0070C0"/>
                </a:solidFill>
              </a:rPr>
              <a:t>or the </a:t>
            </a:r>
            <a:r>
              <a:rPr lang="en-US" sz="1400" i="1" dirty="0" err="1" smtClean="0">
                <a:solidFill>
                  <a:srgbClr val="0070C0"/>
                </a:solidFill>
              </a:rPr>
              <a:t>ferror</a:t>
            </a:r>
            <a:r>
              <a:rPr lang="en-US" sz="1400" i="1" dirty="0" smtClean="0">
                <a:solidFill>
                  <a:srgbClr val="0070C0"/>
                </a:solidFill>
              </a:rPr>
              <a:t>() function </a:t>
            </a:r>
            <a:r>
              <a:rPr lang="en-US" sz="1400" i="1" dirty="0">
                <a:solidFill>
                  <a:srgbClr val="0070C0"/>
                </a:solidFill>
              </a:rPr>
              <a:t>to determine whether the EOF value indicates an error or the end of the </a:t>
            </a:r>
            <a:r>
              <a:rPr lang="en-US" sz="1400" i="1" dirty="0" smtClean="0">
                <a:solidFill>
                  <a:srgbClr val="0070C0"/>
                </a:solidFill>
              </a:rPr>
              <a:t>file.</a:t>
            </a:r>
            <a:br>
              <a:rPr lang="en-US" sz="1400" i="1" dirty="0" smtClean="0">
                <a:solidFill>
                  <a:srgbClr val="0070C0"/>
                </a:solidFill>
              </a:rPr>
            </a:br>
            <a:r>
              <a:rPr lang="en-US" sz="1400" i="1" dirty="0" smtClean="0">
                <a:solidFill>
                  <a:srgbClr val="0070C0"/>
                </a:solidFill>
              </a:rPr>
              <a:t/>
            </a:r>
            <a:br>
              <a:rPr lang="en-US" sz="1400" i="1" dirty="0" smtClean="0">
                <a:solidFill>
                  <a:srgbClr val="0070C0"/>
                </a:solidFill>
              </a:rPr>
            </a:br>
            <a:r>
              <a:rPr lang="en-US" sz="1400" i="1" dirty="0" smtClean="0">
                <a:solidFill>
                  <a:srgbClr val="0070C0"/>
                </a:solidFill>
              </a:rPr>
              <a:t>The </a:t>
            </a:r>
            <a:r>
              <a:rPr lang="en-US" sz="1400" i="1" dirty="0">
                <a:solidFill>
                  <a:srgbClr val="0070C0"/>
                </a:solidFill>
              </a:rPr>
              <a:t>value of </a:t>
            </a:r>
            <a:r>
              <a:rPr lang="en-US" sz="1400" i="1" dirty="0" err="1">
                <a:solidFill>
                  <a:srgbClr val="0070C0"/>
                </a:solidFill>
              </a:rPr>
              <a:t>errno</a:t>
            </a:r>
            <a:r>
              <a:rPr lang="en-US" sz="1400" i="1" dirty="0">
                <a:solidFill>
                  <a:srgbClr val="0070C0"/>
                </a:solidFill>
              </a:rPr>
              <a:t> can be set </a:t>
            </a:r>
            <a:r>
              <a:rPr lang="en-US" sz="1400" i="1" dirty="0" smtClean="0">
                <a:solidFill>
                  <a:srgbClr val="0070C0"/>
                </a:solidFill>
              </a:rPr>
              <a:t>to:</a:t>
            </a:r>
            <a:br>
              <a:rPr lang="en-US" sz="1400" i="1" dirty="0" smtClean="0">
                <a:solidFill>
                  <a:srgbClr val="0070C0"/>
                </a:solidFill>
              </a:rPr>
            </a:br>
            <a:r>
              <a:rPr lang="en-US" sz="1400" i="1" dirty="0" smtClean="0">
                <a:solidFill>
                  <a:srgbClr val="0070C0"/>
                </a:solidFill>
              </a:rPr>
              <a:t>EBADF: 		The </a:t>
            </a:r>
            <a:r>
              <a:rPr lang="en-US" sz="1400" i="1" dirty="0">
                <a:solidFill>
                  <a:srgbClr val="0070C0"/>
                </a:solidFill>
              </a:rPr>
              <a:t>file pointer or descriptor is not valid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br>
              <a:rPr lang="en-US" sz="1400" i="1" dirty="0" smtClean="0">
                <a:solidFill>
                  <a:srgbClr val="0070C0"/>
                </a:solidFill>
              </a:rPr>
            </a:br>
            <a:r>
              <a:rPr lang="en-US" sz="1400" i="1" dirty="0" smtClean="0">
                <a:solidFill>
                  <a:srgbClr val="0070C0"/>
                </a:solidFill>
              </a:rPr>
              <a:t>ECONVERT: 	A conversion </a:t>
            </a:r>
            <a:r>
              <a:rPr lang="en-US" sz="1400" i="1" dirty="0">
                <a:solidFill>
                  <a:srgbClr val="0070C0"/>
                </a:solidFill>
              </a:rPr>
              <a:t>error occurred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br>
              <a:rPr lang="en-US" sz="1400" i="1" dirty="0" smtClean="0">
                <a:solidFill>
                  <a:srgbClr val="0070C0"/>
                </a:solidFill>
              </a:rPr>
            </a:br>
            <a:r>
              <a:rPr lang="en-US" sz="1400" i="1" dirty="0" smtClean="0">
                <a:solidFill>
                  <a:srgbClr val="0070C0"/>
                </a:solidFill>
              </a:rPr>
              <a:t>ENOTREAD: 	The </a:t>
            </a:r>
            <a:r>
              <a:rPr lang="en-US" sz="1400" i="1" dirty="0">
                <a:solidFill>
                  <a:srgbClr val="0070C0"/>
                </a:solidFill>
              </a:rPr>
              <a:t>file is not open for read operations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br>
              <a:rPr lang="en-US" sz="1400" i="1" dirty="0" smtClean="0">
                <a:solidFill>
                  <a:srgbClr val="0070C0"/>
                </a:solidFill>
              </a:rPr>
            </a:br>
            <a:r>
              <a:rPr lang="en-US" sz="1400" i="1" dirty="0" smtClean="0">
                <a:solidFill>
                  <a:srgbClr val="0070C0"/>
                </a:solidFill>
              </a:rPr>
              <a:t>EGETANDPUT: 	A </a:t>
            </a:r>
            <a:r>
              <a:rPr lang="en-US" sz="1400" i="1" dirty="0">
                <a:solidFill>
                  <a:srgbClr val="0070C0"/>
                </a:solidFill>
              </a:rPr>
              <a:t>read operation that was not allowed occurred after a write operation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br>
              <a:rPr lang="en-US" sz="1400" i="1" dirty="0" smtClean="0">
                <a:solidFill>
                  <a:srgbClr val="0070C0"/>
                </a:solidFill>
              </a:rPr>
            </a:br>
            <a:r>
              <a:rPr lang="en-US" sz="1400" i="1" dirty="0" smtClean="0">
                <a:solidFill>
                  <a:srgbClr val="0070C0"/>
                </a:solidFill>
              </a:rPr>
              <a:t>ERECIO:		The </a:t>
            </a:r>
            <a:r>
              <a:rPr lang="en-US" sz="1400" i="1" dirty="0">
                <a:solidFill>
                  <a:srgbClr val="0070C0"/>
                </a:solidFill>
              </a:rPr>
              <a:t>file is open for record I/O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br>
              <a:rPr lang="en-US" sz="1400" i="1" dirty="0" smtClean="0">
                <a:solidFill>
                  <a:srgbClr val="0070C0"/>
                </a:solidFill>
              </a:rPr>
            </a:br>
            <a:r>
              <a:rPr lang="en-US" sz="1400" i="1" dirty="0" smtClean="0">
                <a:solidFill>
                  <a:srgbClr val="0070C0"/>
                </a:solidFill>
              </a:rPr>
              <a:t>ESTDIN: 		</a:t>
            </a:r>
            <a:r>
              <a:rPr lang="en-US" sz="1400" i="1" dirty="0" err="1" smtClean="0">
                <a:solidFill>
                  <a:srgbClr val="0070C0"/>
                </a:solidFill>
              </a:rPr>
              <a:t>stdin</a:t>
            </a:r>
            <a:r>
              <a:rPr lang="en-US" sz="1400" i="1" dirty="0">
                <a:solidFill>
                  <a:srgbClr val="0070C0"/>
                </a:solidFill>
              </a:rPr>
              <a:t> cannot be opened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br>
              <a:rPr lang="en-US" sz="1400" i="1" dirty="0" smtClean="0">
                <a:solidFill>
                  <a:srgbClr val="0070C0"/>
                </a:solidFill>
              </a:rPr>
            </a:br>
            <a:r>
              <a:rPr lang="en-US" sz="1400" i="1" dirty="0" smtClean="0">
                <a:solidFill>
                  <a:srgbClr val="0070C0"/>
                </a:solidFill>
              </a:rPr>
              <a:t>EIOERROR:		A non-recoverable </a:t>
            </a:r>
            <a:r>
              <a:rPr lang="en-US" sz="1400" i="1" dirty="0">
                <a:solidFill>
                  <a:srgbClr val="0070C0"/>
                </a:solidFill>
              </a:rPr>
              <a:t>I/O error occurred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br>
              <a:rPr lang="en-US" sz="1400" i="1" dirty="0" smtClean="0">
                <a:solidFill>
                  <a:srgbClr val="0070C0"/>
                </a:solidFill>
              </a:rPr>
            </a:br>
            <a:r>
              <a:rPr lang="en-US" sz="1400" i="1" dirty="0" smtClean="0">
                <a:solidFill>
                  <a:srgbClr val="0070C0"/>
                </a:solidFill>
              </a:rPr>
              <a:t>EIORECERR:	A </a:t>
            </a:r>
            <a:r>
              <a:rPr lang="en-US" sz="1400" i="1" dirty="0">
                <a:solidFill>
                  <a:srgbClr val="0070C0"/>
                </a:solidFill>
              </a:rPr>
              <a:t>recoverable I/O error occurred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endParaRPr lang="en-US" sz="1400" i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there are so many errors, that they had to switch to a single special status (EOF), and then force you to use another function to figure out what went wrong!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313738" cy="711527"/>
          </a:xfrm>
        </p:spPr>
        <p:txBody>
          <a:bodyPr/>
          <a:lstStyle/>
          <a:p>
            <a:r>
              <a:rPr lang="en-CA" dirty="0" smtClean="0"/>
              <a:t>Mixing Error Codes and Return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503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Typically, there are </a:t>
            </a:r>
            <a:r>
              <a:rPr lang="en-CA" dirty="0" smtClean="0">
                <a:solidFill>
                  <a:srgbClr val="0070C0"/>
                </a:solidFill>
              </a:rPr>
              <a:t>options </a:t>
            </a:r>
            <a:r>
              <a:rPr lang="en-CA" dirty="0" smtClean="0"/>
              <a:t>and </a:t>
            </a:r>
            <a:r>
              <a:rPr lang="en-CA" dirty="0" smtClean="0">
                <a:solidFill>
                  <a:srgbClr val="0070C0"/>
                </a:solidFill>
              </a:rPr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-g  -o 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simsail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pendantic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jib.c</a:t>
            </a:r>
            <a:endParaRPr lang="en-CA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these (usually*) can be specified in any order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jib.c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simsail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pendantic</a:t>
            </a:r>
            <a:endParaRPr lang="en-CA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CA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pendantic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 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CA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jib.c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CA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CA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simsail</a:t>
            </a: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/>
              <a:t>* Unless a weak developer took the easy route, and decided they had to be in a fixed order</a:t>
            </a:r>
          </a:p>
          <a:p>
            <a:pPr marL="999963" lvl="1" indent="-285750">
              <a:buFont typeface="Arial" charset="0"/>
              <a:buChar char="•"/>
            </a:pPr>
            <a:r>
              <a:rPr lang="en-CA" dirty="0" smtClean="0"/>
              <a:t>Bad design… creates migration nightmares when you need to extend the functionality!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711527"/>
          </a:xfrm>
        </p:spPr>
        <p:txBody>
          <a:bodyPr/>
          <a:lstStyle/>
          <a:p>
            <a:r>
              <a:rPr lang="en-CA" dirty="0" smtClean="0"/>
              <a:t>Command Line Programs</a:t>
            </a:r>
            <a:endParaRPr lang="en-CA" dirty="0"/>
          </a:p>
        </p:txBody>
      </p:sp>
      <p:sp>
        <p:nvSpPr>
          <p:cNvPr id="3" name="Oval 2"/>
          <p:cNvSpPr/>
          <p:nvPr/>
        </p:nvSpPr>
        <p:spPr>
          <a:xfrm>
            <a:off x="1965960" y="2903220"/>
            <a:ext cx="331470" cy="41148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88870" y="2914650"/>
            <a:ext cx="1440180" cy="41148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774" y="2903220"/>
            <a:ext cx="697230" cy="41148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03444" y="2903220"/>
            <a:ext cx="1423036" cy="41148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31696" y="1611630"/>
            <a:ext cx="977264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91790" y="1611630"/>
            <a:ext cx="217171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08961" y="1611630"/>
            <a:ext cx="994409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08961" y="1611630"/>
            <a:ext cx="1885949" cy="1291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63389" y="1611630"/>
            <a:ext cx="2194561" cy="1394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63389" y="1611630"/>
            <a:ext cx="3028951" cy="130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105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It’s a quick-and-dirty solution to a problem that will </a:t>
            </a:r>
            <a:r>
              <a:rPr lang="en-CA" dirty="0" smtClean="0">
                <a:solidFill>
                  <a:srgbClr val="0070C0"/>
                </a:solidFill>
              </a:rPr>
              <a:t>always</a:t>
            </a:r>
            <a:r>
              <a:rPr lang="en-CA" dirty="0" smtClean="0"/>
              <a:t> come back to bite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Instead take the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CA" dirty="0" smtClean="0"/>
              <a:t>’ approach, in which the function returns a status code, and passes in </a:t>
            </a:r>
            <a:r>
              <a:rPr lang="en-CA" dirty="0" smtClean="0">
                <a:solidFill>
                  <a:srgbClr val="0070C0"/>
                </a:solidFill>
              </a:rPr>
              <a:t>reference</a:t>
            </a:r>
            <a:r>
              <a:rPr lang="en-CA" dirty="0" smtClean="0"/>
              <a:t> to the thing you want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Revisiting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CA" dirty="0" smtClean="0"/>
              <a:t> we have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rcOrValue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);	</a:t>
            </a:r>
            <a:r>
              <a:rPr lang="en-CA" sz="1600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the actual </a:t>
            </a:r>
            <a:r>
              <a:rPr lang="en-CA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way the did it</a:t>
            </a:r>
            <a:br>
              <a:rPr lang="en-CA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CA" sz="1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value;</a:t>
            </a:r>
            <a:b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stream,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&amp;value);	</a:t>
            </a:r>
            <a:r>
              <a:rPr lang="en-CA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what they </a:t>
            </a:r>
            <a:r>
              <a:rPr lang="en-CA" sz="1600" u="sng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should</a:t>
            </a:r>
            <a:r>
              <a:rPr lang="en-CA" sz="1600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have done</a:t>
            </a:r>
            <a:endParaRPr lang="en-CA" sz="1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Then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CA" dirty="0" smtClean="0"/>
              <a:t>’ could have had a value of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CA" dirty="0" smtClean="0"/>
              <a:t>… in which case we know that ‘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CA" dirty="0" smtClean="0"/>
              <a:t>’ contains a value, or,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ERRBADF</a:t>
            </a:r>
            <a:r>
              <a:rPr lang="en-CA" dirty="0" smtClean="0"/>
              <a:t>,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ECONVERT</a:t>
            </a:r>
            <a:r>
              <a:rPr lang="en-CA" dirty="0" smtClean="0"/>
              <a:t>,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ENOTREAD</a:t>
            </a:r>
            <a:r>
              <a:rPr lang="en-CA" dirty="0" smtClean="0"/>
              <a:t>, </a:t>
            </a:r>
            <a:r>
              <a:rPr lang="en-CA" dirty="0" err="1" smtClean="0"/>
              <a:t>etc</a:t>
            </a:r>
            <a:r>
              <a:rPr lang="en-CA" dirty="0" smtClean="0"/>
              <a:t>…. i.e., any of the previously listed error codes—without needing to resort to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’ to re-test the 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313738" cy="711527"/>
          </a:xfrm>
        </p:spPr>
        <p:txBody>
          <a:bodyPr/>
          <a:lstStyle/>
          <a:p>
            <a:r>
              <a:rPr lang="en-CA" dirty="0" smtClean="0"/>
              <a:t>Mixing Error Codes and Return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918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No.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With efficient functions, my version of </a:t>
            </a:r>
            <a:r>
              <a:rPr lang="en-CA" dirty="0" err="1" smtClean="0"/>
              <a:t>parse.c</a:t>
            </a:r>
            <a:r>
              <a:rPr lang="en-CA" dirty="0"/>
              <a:t> </a:t>
            </a:r>
            <a:r>
              <a:rPr lang="en-CA" dirty="0" smtClean="0"/>
              <a:t>was more than 160 lines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That’s too much code to dump into your main routine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Furthermore, arguments tend to change from release to release (always growing!) and you want to insulate your main from the errors you’re likely to introduce in the argument parsing.</a:t>
            </a:r>
            <a:endParaRPr lang="en-CA" dirty="0"/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C00000"/>
                </a:solidFill>
              </a:rPr>
              <a:t>Editing any of </a:t>
            </a:r>
            <a:r>
              <a:rPr lang="en-CA" dirty="0" err="1" smtClean="0">
                <a:solidFill>
                  <a:srgbClr val="C00000"/>
                </a:solidFill>
              </a:rPr>
              <a:t>main.c</a:t>
            </a:r>
            <a:r>
              <a:rPr lang="en-CA" dirty="0" smtClean="0">
                <a:solidFill>
                  <a:srgbClr val="C00000"/>
                </a:solidFill>
              </a:rPr>
              <a:t>, </a:t>
            </a:r>
            <a:r>
              <a:rPr lang="en-CA" dirty="0" err="1" smtClean="0">
                <a:solidFill>
                  <a:srgbClr val="C00000"/>
                </a:solidFill>
              </a:rPr>
              <a:t>deck.c</a:t>
            </a:r>
            <a:r>
              <a:rPr lang="en-CA" dirty="0" smtClean="0">
                <a:solidFill>
                  <a:srgbClr val="C00000"/>
                </a:solidFill>
              </a:rPr>
              <a:t>, </a:t>
            </a:r>
            <a:r>
              <a:rPr lang="en-CA" dirty="0" err="1" smtClean="0">
                <a:solidFill>
                  <a:srgbClr val="C00000"/>
                </a:solidFill>
              </a:rPr>
              <a:t>deck.h</a:t>
            </a:r>
            <a:r>
              <a:rPr lang="en-CA" dirty="0" smtClean="0">
                <a:solidFill>
                  <a:srgbClr val="C00000"/>
                </a:solidFill>
              </a:rPr>
              <a:t>, </a:t>
            </a:r>
            <a:r>
              <a:rPr lang="en-CA" dirty="0" err="1" smtClean="0">
                <a:solidFill>
                  <a:srgbClr val="C00000"/>
                </a:solidFill>
              </a:rPr>
              <a:t>types.h</a:t>
            </a:r>
            <a:r>
              <a:rPr lang="en-CA" dirty="0" smtClean="0">
                <a:solidFill>
                  <a:srgbClr val="C00000"/>
                </a:solidFill>
              </a:rPr>
              <a:t>, </a:t>
            </a:r>
            <a:r>
              <a:rPr lang="en-CA" dirty="0" err="1" smtClean="0">
                <a:solidFill>
                  <a:srgbClr val="C00000"/>
                </a:solidFill>
              </a:rPr>
              <a:t>parse.h</a:t>
            </a:r>
            <a:r>
              <a:rPr lang="en-CA" dirty="0" smtClean="0">
                <a:solidFill>
                  <a:srgbClr val="C00000"/>
                </a:solidFill>
              </a:rPr>
              <a:t> is NOT ALLOWED.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C00000"/>
                </a:solidFill>
              </a:rPr>
              <a:t>You can only put code into your </a:t>
            </a:r>
            <a:r>
              <a:rPr lang="en-CA" dirty="0" err="1" smtClean="0">
                <a:solidFill>
                  <a:srgbClr val="C00000"/>
                </a:solidFill>
              </a:rPr>
              <a:t>parse.c</a:t>
            </a:r>
            <a:endParaRPr lang="en-CA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136698" cy="711527"/>
          </a:xfrm>
        </p:spPr>
        <p:txBody>
          <a:bodyPr/>
          <a:lstStyle/>
          <a:p>
            <a:r>
              <a:rPr lang="en-CA" dirty="0" smtClean="0"/>
              <a:t>Can’t We Just Put the Parsing in main()?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273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4826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have the option of doing POSIX style arguments (“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CA" dirty="0" smtClean="0"/>
              <a:t>”) or GNU Long Option style arguments (“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--unified=25</a:t>
            </a:r>
            <a:r>
              <a:rPr lang="en-CA" dirty="0" smtClean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If you want to get the value for the “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--unified</a:t>
            </a:r>
            <a:r>
              <a:rPr lang="en-CA" dirty="0" smtClean="0"/>
              <a:t>" flag, we first have to detect </a:t>
            </a:r>
            <a:r>
              <a:rPr lang="en-CA" dirty="0" smtClean="0"/>
              <a:t>it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We can’t use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CA" dirty="0" smtClean="0"/>
              <a:t>’ because we don’t know what value the user has provided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“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unified=199</a:t>
            </a:r>
            <a:r>
              <a:rPr lang="en-CA" dirty="0" smtClean="0"/>
              <a:t>” </a:t>
            </a:r>
            <a:r>
              <a:rPr lang="en-CA" dirty="0"/>
              <a:t>or “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CA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unified=4</a:t>
            </a:r>
            <a:r>
              <a:rPr lang="en-CA" dirty="0" smtClean="0"/>
              <a:t>” </a:t>
            </a:r>
            <a:r>
              <a:rPr lang="en-CA" dirty="0"/>
              <a:t>or “</a:t>
            </a:r>
            <a:r>
              <a:rPr lang="en-CA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CA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unified=25</a:t>
            </a:r>
            <a:r>
              <a:rPr lang="en-CA" dirty="0" smtClean="0"/>
              <a:t>”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062278" cy="711527"/>
          </a:xfrm>
        </p:spPr>
        <p:txBody>
          <a:bodyPr/>
          <a:lstStyle/>
          <a:p>
            <a:r>
              <a:rPr lang="en-CA" dirty="0" smtClean="0"/>
              <a:t>GNU Long Format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6716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4826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we just compare the first N characters of the argument with our desired pattern…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‘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CA" dirty="0" smtClean="0"/>
              <a:t>(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“--unified=“,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10 ) == 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CA" dirty="0" smtClean="0"/>
              <a:t>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Where is our value?  That’s in the next few characters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r>
              <a:rPr lang="en-CA" dirty="0" smtClean="0"/>
              <a:t>                                                                                                </a:t>
            </a:r>
            <a:r>
              <a:rPr lang="en-CA" dirty="0" err="1" smtClean="0"/>
              <a:t>argv</a:t>
            </a:r>
            <a:r>
              <a:rPr lang="en-CA" dirty="0" smtClean="0"/>
              <a:t>[</a:t>
            </a:r>
            <a:r>
              <a:rPr lang="en-CA" dirty="0" err="1" smtClean="0"/>
              <a:t>iArg</a:t>
            </a:r>
            <a:r>
              <a:rPr lang="en-CA" dirty="0" smtClean="0"/>
              <a:t>]+10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Hint: a general pattern would be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strPattern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“--pattern=“</a:t>
            </a:r>
            <a:endParaRPr lang="en-CA" sz="14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strPattern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strPattern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==0 ) {</a:t>
            </a:r>
            <a:b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strValue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iArg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strPattern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validate </a:t>
            </a:r>
            <a:r>
              <a:rPr lang="en-CA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strValue</a:t>
            </a: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or convert to integer, etc. */</a:t>
            </a:r>
            <a:b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4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062278" cy="711527"/>
          </a:xfrm>
        </p:spPr>
        <p:txBody>
          <a:bodyPr/>
          <a:lstStyle/>
          <a:p>
            <a:r>
              <a:rPr lang="en-CA" dirty="0" smtClean="0"/>
              <a:t>GNU Long Format Values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04667"/>
              </p:ext>
            </p:extLst>
          </p:nvPr>
        </p:nvGraphicFramePr>
        <p:xfrm>
          <a:off x="1524000" y="2860040"/>
          <a:ext cx="6096000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 flipV="1">
            <a:off x="6812280" y="3634740"/>
            <a:ext cx="45720" cy="1943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138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4826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Both are fine.  Both have pro’s and con’s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But you have to pick </a:t>
            </a:r>
            <a:r>
              <a:rPr lang="en-CA" dirty="0" smtClean="0"/>
              <a:t>one, and use it consistently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Bonus marks if </a:t>
            </a:r>
            <a:r>
              <a:rPr lang="en-CA" dirty="0" smtClean="0"/>
              <a:t>you implement support for </a:t>
            </a:r>
            <a:r>
              <a:rPr lang="en-CA" dirty="0"/>
              <a:t>both, but I will be stricter in assessing coding efficiency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062278" cy="711527"/>
          </a:xfrm>
        </p:spPr>
        <p:txBody>
          <a:bodyPr/>
          <a:lstStyle/>
          <a:p>
            <a:r>
              <a:rPr lang="en-CA" dirty="0" smtClean="0"/>
              <a:t>Which should you use… POSIX or GNU?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978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4826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likely is your code to break if you have to make a change?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Add a new game flag </a:t>
            </a:r>
            <a:r>
              <a:rPr lang="en-CA" dirty="0"/>
              <a:t>“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--crazy-eights</a:t>
            </a:r>
            <a:r>
              <a:rPr lang="en-CA" dirty="0" smtClean="0"/>
              <a:t>”?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Is this going to require a new parameter be passed to ‘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parseArguments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’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Change an existing parameter data type (e.g., bool to </a:t>
            </a:r>
            <a:r>
              <a:rPr lang="en-CA" dirty="0" err="1" smtClean="0"/>
              <a:t>enum</a:t>
            </a:r>
            <a:r>
              <a:rPr lang="en-CA" dirty="0" smtClean="0"/>
              <a:t>)</a:t>
            </a:r>
            <a:endParaRPr lang="en-CA" dirty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/>
              <a:t>Have values?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Introduce a new rule(s) for defaults?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Impact the post validation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Introduce an extra sorting algorithm that needs to be recognized?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062278" cy="711527"/>
          </a:xfrm>
        </p:spPr>
        <p:txBody>
          <a:bodyPr/>
          <a:lstStyle/>
          <a:p>
            <a:r>
              <a:rPr lang="en-CA" dirty="0" smtClean="0"/>
              <a:t>Code Fragility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7844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4826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you tell me exactly where in your code you need to make the changes</a:t>
            </a:r>
            <a:r>
              <a:rPr lang="en-CA" dirty="0" smtClean="0"/>
              <a:t>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Do you know what testing you’ll have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If </a:t>
            </a:r>
            <a:r>
              <a:rPr lang="en-CA" dirty="0"/>
              <a:t>the thought of adding another command line option fills you with </a:t>
            </a:r>
            <a:r>
              <a:rPr lang="en-CA" dirty="0" smtClean="0"/>
              <a:t>dread…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… </a:t>
            </a:r>
            <a:r>
              <a:rPr lang="en-CA" dirty="0" smtClean="0"/>
              <a:t>your </a:t>
            </a:r>
            <a:r>
              <a:rPr lang="en-CA" dirty="0"/>
              <a:t>design is bad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7062278" cy="711527"/>
          </a:xfrm>
        </p:spPr>
        <p:txBody>
          <a:bodyPr/>
          <a:lstStyle/>
          <a:p>
            <a:r>
              <a:rPr lang="en-CA" dirty="0" smtClean="0"/>
              <a:t>Code Fragility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932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What’s the difference between options and files?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Mostly semantics</a:t>
            </a:r>
            <a:r>
              <a:rPr lang="en-CA" dirty="0" smtClean="0"/>
              <a:t>…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files </a:t>
            </a:r>
            <a:r>
              <a:rPr lang="en-CA" dirty="0"/>
              <a:t>are the things that are worked on, and the options say how to do it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Files vs. Options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023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19384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can you tell files from options?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Options (typically*) start with a dash or dashes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Files (typically**) don’t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* Some programs don’t operate on files, so they </a:t>
            </a:r>
            <a:r>
              <a:rPr lang="en-CA" i="1" dirty="0" smtClean="0"/>
              <a:t>only</a:t>
            </a:r>
            <a:r>
              <a:rPr lang="en-CA" dirty="0" smtClean="0"/>
              <a:t> have options and so don’t require a dash or dashes to differentiate options from files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‘</a:t>
            </a:r>
            <a:r>
              <a:rPr lang="en-CA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CA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CA" dirty="0" smtClean="0"/>
              <a:t>’ is the same as ‘</a:t>
            </a:r>
            <a:r>
              <a:rPr lang="en-CA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CA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CA" dirty="0" smtClean="0"/>
              <a:t>’.  For </a:t>
            </a:r>
            <a:r>
              <a:rPr lang="en-CA" dirty="0" err="1" smtClean="0"/>
              <a:t>ps</a:t>
            </a:r>
            <a:r>
              <a:rPr lang="en-CA" dirty="0" smtClean="0"/>
              <a:t>, the dash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* Some programs were poorly designed, and make assumptions based on argument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** What if your file starts with a dash?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e</a:t>
            </a:r>
            <a:r>
              <a:rPr lang="en-CA" dirty="0" smtClean="0"/>
              <a:t>.g., how do you ‘</a:t>
            </a:r>
            <a:r>
              <a:rPr lang="en-CA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CA" dirty="0" smtClean="0"/>
              <a:t>’ a file that begins with a dash?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CA" dirty="0" smtClean="0"/>
              <a:t> thinks your file is an option!  </a:t>
            </a:r>
            <a:r>
              <a:rPr lang="en-CA" i="1" dirty="0" smtClean="0"/>
              <a:t>(Hint: use “-- &lt;filename&gt;” option)</a:t>
            </a:r>
            <a:endParaRPr lang="en-CA" i="1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Files vs. Options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30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Options typically are just </a:t>
            </a:r>
            <a:r>
              <a:rPr lang="en-CA" dirty="0" smtClean="0">
                <a:solidFill>
                  <a:srgbClr val="0070C0"/>
                </a:solidFill>
              </a:rPr>
              <a:t>flags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</a:t>
            </a:r>
            <a:r>
              <a:rPr lang="en-CA" dirty="0"/>
              <a:t>., “</a:t>
            </a:r>
            <a:r>
              <a:rPr lang="en-CA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r>
              <a:rPr lang="en-CA" dirty="0"/>
              <a:t>” or </a:t>
            </a:r>
            <a:r>
              <a:rPr lang="en-CA" sz="1600" dirty="0"/>
              <a:t>“</a:t>
            </a:r>
            <a:r>
              <a:rPr lang="en-CA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CA" dirty="0" smtClean="0"/>
              <a:t>”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Or </a:t>
            </a:r>
            <a:r>
              <a:rPr lang="en-CA" dirty="0">
                <a:solidFill>
                  <a:srgbClr val="0070C0"/>
                </a:solidFill>
              </a:rPr>
              <a:t>flag/value</a:t>
            </a:r>
            <a:r>
              <a:rPr lang="en-CA" dirty="0"/>
              <a:t> </a:t>
            </a:r>
            <a:r>
              <a:rPr lang="en-CA" dirty="0" smtClean="0"/>
              <a:t>pairs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“</a:t>
            </a:r>
            <a:r>
              <a:rPr lang="en-CA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CA" dirty="0" smtClean="0"/>
              <a:t> </a:t>
            </a:r>
            <a:r>
              <a:rPr lang="en-CA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simsail</a:t>
            </a:r>
            <a:r>
              <a:rPr lang="en-CA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Or (rarely) flag &amp; multiple values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… can’t think of an example, but it’s up to the developer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Flags vs Options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866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Windows command line programs (typically*) use “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dirty="0" smtClean="0"/>
              <a:t>” instead of “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dirty="0" smtClean="0"/>
              <a:t>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(This is why they had to make Windows file paths use “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CA" dirty="0" smtClean="0"/>
              <a:t>”)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We’ll ignore Windows!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Unix-y environments typically conform to two standards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POSIX format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GNU long option format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Most programs actually usually accept </a:t>
            </a:r>
            <a:r>
              <a:rPr lang="en-CA" dirty="0" smtClean="0">
                <a:solidFill>
                  <a:srgbClr val="0070C0"/>
                </a:solidFill>
              </a:rPr>
              <a:t>both</a:t>
            </a:r>
            <a:r>
              <a:rPr lang="en-CA" dirty="0" smtClean="0"/>
              <a:t> formats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Conventions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17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an example of (some) of the options supported by ‘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dirty="0"/>
              <a:t>’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–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diff [OPTION]...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 line by line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--normal                  output a normal diff (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default)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-q, --brief                   report only when files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-s, --report-identical-files  report when two files are the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-c, -C NUM, --context[=NUM]   output NUM (default 3) lines of copied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-u, -U NUM, --unified[=NUM]   output NUM (default 3) lines of unified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-e, --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output an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This program supports both POSIX and GNU long options formats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711527"/>
          </a:xfrm>
        </p:spPr>
        <p:txBody>
          <a:bodyPr/>
          <a:lstStyle/>
          <a:p>
            <a:r>
              <a:rPr lang="en-CA" dirty="0" smtClean="0"/>
              <a:t>Conventions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396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91028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POSIX format is “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</a:t>
            </a:r>
            <a:r>
              <a:rPr lang="en-CA" dirty="0"/>
              <a:t>”, “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r>
              <a:rPr lang="en-CA" dirty="0"/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dirty="0"/>
              <a:t>”, “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CA" dirty="0"/>
              <a:t>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Typically* </a:t>
            </a:r>
            <a:r>
              <a:rPr lang="en-CA" dirty="0"/>
              <a:t>one </a:t>
            </a:r>
            <a:r>
              <a:rPr lang="en-CA" dirty="0" smtClean="0"/>
              <a:t>letter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Typically* </a:t>
            </a:r>
            <a:r>
              <a:rPr lang="en-CA" dirty="0"/>
              <a:t>case </a:t>
            </a:r>
            <a:r>
              <a:rPr lang="en-CA" dirty="0" smtClean="0"/>
              <a:t>matters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“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CA" dirty="0"/>
              <a:t>” is a different option than “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  <a:r>
              <a:rPr lang="en-CA" dirty="0" smtClean="0"/>
              <a:t>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Values are provided in the </a:t>
            </a:r>
            <a:r>
              <a:rPr lang="en-CA" dirty="0" smtClean="0">
                <a:solidFill>
                  <a:srgbClr val="0070C0"/>
                </a:solidFill>
              </a:rPr>
              <a:t>next</a:t>
            </a:r>
            <a:r>
              <a:rPr lang="en-CA" dirty="0" smtClean="0"/>
              <a:t> argument, separated by </a:t>
            </a:r>
            <a:r>
              <a:rPr lang="en-CA" dirty="0" smtClean="0">
                <a:solidFill>
                  <a:srgbClr val="0070C0"/>
                </a:solidFill>
              </a:rPr>
              <a:t>whitespace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 “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r>
              <a:rPr lang="en-CA" dirty="0" smtClean="0"/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dirty="0" smtClean="0"/>
              <a:t>” (where NUM is a numeric value)</a:t>
            </a:r>
            <a:br>
              <a:rPr lang="en-CA" dirty="0" smtClean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Pros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super quick to type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short command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Cons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cryptic… hard for someone else to read your script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happens if the program has more than 52 options?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CA" dirty="0" smtClean="0"/>
              <a:t>’ had to start using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CA" dirty="0" smtClean="0"/>
              <a:t>’,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-pedantic</a:t>
            </a:r>
            <a:r>
              <a:rPr lang="en-CA" dirty="0" smtClean="0"/>
              <a:t>’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711527"/>
          </a:xfrm>
        </p:spPr>
        <p:txBody>
          <a:bodyPr/>
          <a:lstStyle/>
          <a:p>
            <a:r>
              <a:rPr lang="en-CA" dirty="0" smtClean="0"/>
              <a:t>POSIX Convention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09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5594</TotalTime>
  <Words>2244</Words>
  <Application>Microsoft Office PowerPoint</Application>
  <PresentationFormat>On-screen Show (4:3)</PresentationFormat>
  <Paragraphs>355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Office Theme</vt:lpstr>
      <vt:lpstr>CST8234 – C Programming</vt:lpstr>
      <vt:lpstr>Command Line Programs</vt:lpstr>
      <vt:lpstr>Command Line Programs</vt:lpstr>
      <vt:lpstr>Files vs. Options</vt:lpstr>
      <vt:lpstr>Files vs. Options</vt:lpstr>
      <vt:lpstr>Flags vs Options</vt:lpstr>
      <vt:lpstr>Conventions</vt:lpstr>
      <vt:lpstr>Conventions</vt:lpstr>
      <vt:lpstr>POSIX Convention</vt:lpstr>
      <vt:lpstr>GNU Long Options Convention</vt:lpstr>
      <vt:lpstr>The Usage Option</vt:lpstr>
      <vt:lpstr>The Usage Option</vt:lpstr>
      <vt:lpstr>So… How do you Get the Arguments?</vt:lpstr>
      <vt:lpstr>So… How do you Get the Arguments?</vt:lpstr>
      <vt:lpstr>So… How do you Get the Arguments?</vt:lpstr>
      <vt:lpstr>Parsing</vt:lpstr>
      <vt:lpstr>String Comparison</vt:lpstr>
      <vt:lpstr>Parsing – Wrapping in a Loop</vt:lpstr>
      <vt:lpstr>Parsing – Post Validation</vt:lpstr>
      <vt:lpstr>Parsing – Flag/Value Pairs</vt:lpstr>
      <vt:lpstr>Parsing – Waiting Until Everything’s Parsed</vt:lpstr>
      <vt:lpstr>Parsing – Waiting Until Everything’s Parsed</vt:lpstr>
      <vt:lpstr>Parsing – Dealing with Defaults</vt:lpstr>
      <vt:lpstr>Parsing – Dealing with Defaults</vt:lpstr>
      <vt:lpstr>Parsing – Dealing with Defaults</vt:lpstr>
      <vt:lpstr>Parsing – Duplicating Code</vt:lpstr>
      <vt:lpstr>Mixing Error Codes and Return Values</vt:lpstr>
      <vt:lpstr>Mixing Error Codes and Return Values</vt:lpstr>
      <vt:lpstr>Mixing Error Codes and Return Values</vt:lpstr>
      <vt:lpstr>Mixing Error Codes and Return Values</vt:lpstr>
      <vt:lpstr>Can’t We Just Put the Parsing in main()?</vt:lpstr>
      <vt:lpstr>GNU Long Format Values</vt:lpstr>
      <vt:lpstr>GNU Long Format Values</vt:lpstr>
      <vt:lpstr>Which should you use… POSIX or GNU?</vt:lpstr>
      <vt:lpstr>Code Fragility</vt:lpstr>
      <vt:lpstr>Code Fragility</vt:lpstr>
    </vt:vector>
  </TitlesOfParts>
  <Company>Salt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Dave Caughey</cp:lastModifiedBy>
  <cp:revision>470</cp:revision>
  <dcterms:created xsi:type="dcterms:W3CDTF">2016-12-21T16:02:28Z</dcterms:created>
  <dcterms:modified xsi:type="dcterms:W3CDTF">2017-12-01T18:18:18Z</dcterms:modified>
</cp:coreProperties>
</file>