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408" r:id="rId3"/>
    <p:sldId id="421" r:id="rId4"/>
    <p:sldId id="422" r:id="rId5"/>
    <p:sldId id="423" r:id="rId6"/>
    <p:sldId id="424" r:id="rId7"/>
    <p:sldId id="425" r:id="rId8"/>
    <p:sldId id="426" r:id="rId9"/>
    <p:sldId id="429" r:id="rId10"/>
    <p:sldId id="427" r:id="rId11"/>
    <p:sldId id="428" r:id="rId12"/>
    <p:sldId id="430" r:id="rId13"/>
    <p:sldId id="431" r:id="rId14"/>
    <p:sldId id="432" r:id="rId15"/>
    <p:sldId id="434" r:id="rId16"/>
    <p:sldId id="433" r:id="rId17"/>
    <p:sldId id="435" r:id="rId18"/>
    <p:sldId id="438" r:id="rId19"/>
    <p:sldId id="436" r:id="rId20"/>
    <p:sldId id="437" r:id="rId21"/>
    <p:sldId id="439" r:id="rId22"/>
  </p:sldIdLst>
  <p:sldSz cx="9144000" cy="6858000" type="screen4x3"/>
  <p:notesSz cx="6858000" cy="9144000"/>
  <p:defaultTextStyle>
    <a:defPPr>
      <a:defRPr lang="en-US"/>
    </a:defPPr>
    <a:lvl1pPr marL="0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43"/>
    <a:srgbClr val="43B02A"/>
    <a:srgbClr val="267A52"/>
    <a:srgbClr val="00673E"/>
    <a:srgbClr val="589278"/>
    <a:srgbClr val="7A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1" autoAdjust="0"/>
    <p:restoredTop sz="94613" autoAdjust="0"/>
  </p:normalViewPr>
  <p:slideViewPr>
    <p:cSldViewPr snapToGrid="0">
      <p:cViewPr varScale="1">
        <p:scale>
          <a:sx n="107" d="100"/>
          <a:sy n="107" d="100"/>
        </p:scale>
        <p:origin x="-181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8AF4-5E64-AC4C-BB17-179E924E563F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6A53-3777-FA4B-999B-678D40C4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0A7F-40AB-B84E-BA8C-8861397EF456}" type="datetimeFigureOut">
              <a:rPr lang="en-US" smtClean="0"/>
              <a:t>2017-12-05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1CE3-F1EC-6B4D-8B6D-86D363C8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1287430"/>
            <a:ext cx="5411971" cy="16355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 smtClean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024545"/>
            <a:ext cx="6804836" cy="1579353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700" baseline="0">
                <a:solidFill>
                  <a:schemeClr val="accent3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5731425"/>
            <a:ext cx="4019011" cy="641906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Month 24th, 2017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3281"/>
            <a:ext cx="9144000" cy="978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58" y="501539"/>
            <a:ext cx="2603500" cy="5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3-column key point slide with subtitles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3279416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06244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06244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5456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3"/>
            <a:ext cx="2582904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87581" y="1803403"/>
            <a:ext cx="2566689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55253" y="1803403"/>
            <a:ext cx="2590101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848103"/>
            <a:ext cx="2582904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7581" y="3848103"/>
            <a:ext cx="2566689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2388" y="3848103"/>
            <a:ext cx="2582966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 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8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2" y="2336800"/>
            <a:ext cx="2628496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66650" y="2336800"/>
            <a:ext cx="2611995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66635" y="2336800"/>
            <a:ext cx="2628558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2" y="4393805"/>
            <a:ext cx="2628496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66650" y="4393805"/>
            <a:ext cx="2611995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6635" y="4393805"/>
            <a:ext cx="2628558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2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266650" y="1803799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066635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2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6650" y="3860804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066635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7" name="Picture 2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8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Picture 2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3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0"/>
            <a:ext cx="6769648" cy="3960789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1-column bulk slide for long content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479820"/>
            <a:ext cx="6800126" cy="5284370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8" name="Picture 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1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3991278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73964" y="2336801"/>
            <a:ext cx="3982964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792224"/>
            <a:ext cx="3991278" cy="551124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673962" y="1792224"/>
            <a:ext cx="3982964" cy="551124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0"/>
            <a:ext cx="2591276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62291" y="2336800"/>
            <a:ext cx="2583062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803799"/>
            <a:ext cx="2591276" cy="533003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2290" y="1803799"/>
            <a:ext cx="2583062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85362" y="2336800"/>
            <a:ext cx="2575007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85361" y="1803799"/>
            <a:ext cx="2575007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87678" y="4393804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096979" y="4393804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487678" y="3837654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6096978" y="3837654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296864" y="4393804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3296863" y="3837654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8" y="2336800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979" y="2336800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8" y="1780649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96978" y="1780649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96864" y="2336800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96863" y="1780649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6-point bulk content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895600"/>
            <a:ext cx="2582904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895600"/>
            <a:ext cx="2566689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895600"/>
            <a:ext cx="2582965" cy="28570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56583"/>
            <a:ext cx="258290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56583"/>
            <a:ext cx="2566688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56583"/>
            <a:ext cx="258296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short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4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776329"/>
            <a:ext cx="2582904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776329"/>
            <a:ext cx="2566689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776329"/>
            <a:ext cx="2582965" cy="297524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03750"/>
            <a:ext cx="2582905" cy="976869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29151"/>
            <a:ext cx="2566688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29151"/>
            <a:ext cx="2582965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#,###,####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long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4133" y="1544637"/>
            <a:ext cx="5393267" cy="136207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7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 dirty="0" smtClean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4133" y="3062821"/>
            <a:ext cx="5393267" cy="1500188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912" baseline="0">
                <a:solidFill>
                  <a:srgbClr val="A6C8BC"/>
                </a:solidFill>
              </a:defRPr>
            </a:lvl1pPr>
            <a:lvl2pPr marL="439516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879032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31854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75806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219758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63709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30766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51612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 smtClean="0"/>
              <a:t>Brief description or intro to this section</a:t>
            </a:r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76525" y="6373093"/>
            <a:ext cx="297608" cy="365126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5814"/>
            <a:ext cx="9144000" cy="978144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486978"/>
            <a:ext cx="730800" cy="5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403601"/>
            <a:ext cx="2582904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5362" y="3403601"/>
            <a:ext cx="2566690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85537" y="3403601"/>
            <a:ext cx="2582966" cy="233744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487679" y="1928431"/>
            <a:ext cx="1194664" cy="11946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41815" y="2201763"/>
            <a:ext cx="48639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3276907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3633111" y="2201763"/>
            <a:ext cx="486392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Oval 15"/>
          <p:cNvSpPr/>
          <p:nvPr userDrawn="1"/>
        </p:nvSpPr>
        <p:spPr>
          <a:xfrm>
            <a:off x="6053742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410166" y="2201763"/>
            <a:ext cx="48595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pic>
        <p:nvPicPr>
          <p:cNvPr id="21" name="Picture 2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2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point slide with icons to illustrate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863523" y="483406"/>
            <a:ext cx="5405377" cy="58826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this icon to insert a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0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474562" y="486137"/>
            <a:ext cx="8194876" cy="58915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/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0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white.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9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100% green.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99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"/>
            <a:ext cx="4571404" cy="342855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this icon to insert a background photo, the resize this box so it covers the whole screen. Make sure it’s good quality.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76534" y="1914188"/>
            <a:ext cx="5790934" cy="3029625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6299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57136" y="2259471"/>
            <a:ext cx="5429733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57136" y="4232939"/>
            <a:ext cx="5429733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0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3" y="1803400"/>
            <a:ext cx="4010625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866659" y="4700459"/>
            <a:ext cx="2601169" cy="1063731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257116" y="484837"/>
            <a:ext cx="3886884" cy="527935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57118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471" y="1803400"/>
            <a:ext cx="3980149" cy="394069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854097" y="4793058"/>
            <a:ext cx="2588430" cy="951040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484836"/>
            <a:ext cx="3886884" cy="525926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680471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4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9" y="0"/>
            <a:ext cx="9143333" cy="6858000"/>
          </a:xfrm>
        </p:spPr>
        <p:txBody>
          <a:bodyPr/>
          <a:lstStyle>
            <a:lvl1pPr marL="0" indent="0">
              <a:buNone/>
              <a:defRPr sz="2250" baseline="0"/>
            </a:lvl1pPr>
            <a:lvl2pPr marL="439516" indent="0">
              <a:buNone/>
              <a:defRPr sz="2700"/>
            </a:lvl2pPr>
            <a:lvl3pPr marL="879032" indent="0">
              <a:buNone/>
              <a:defRPr sz="2306"/>
            </a:lvl3pPr>
            <a:lvl4pPr marL="1318547" indent="0">
              <a:buNone/>
              <a:defRPr sz="1912"/>
            </a:lvl4pPr>
            <a:lvl5pPr marL="1758064" indent="0">
              <a:buNone/>
              <a:defRPr sz="1912"/>
            </a:lvl5pPr>
            <a:lvl6pPr marL="2197581" indent="0">
              <a:buNone/>
              <a:defRPr sz="1912"/>
            </a:lvl6pPr>
            <a:lvl7pPr marL="2637097" indent="0">
              <a:buNone/>
              <a:defRPr sz="1912"/>
            </a:lvl7pPr>
            <a:lvl8pPr marL="3076614" indent="0">
              <a:buNone/>
              <a:defRPr sz="1912"/>
            </a:lvl8pPr>
            <a:lvl9pPr marL="3516128" indent="0">
              <a:buNone/>
              <a:defRPr sz="1912"/>
            </a:lvl9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4711196"/>
            <a:ext cx="4476167" cy="345600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876181" y="1803401"/>
            <a:ext cx="2606046" cy="3227685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6642" y="2336802"/>
            <a:ext cx="2628558" cy="2160887"/>
          </a:xfrm>
        </p:spPr>
        <p:txBody>
          <a:bodyPr anchor="ctr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(1 author)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666201" y="1803799"/>
            <a:ext cx="2628643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66201" y="4498183"/>
            <a:ext cx="2628643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169812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86811" y="486135"/>
            <a:ext cx="3993267" cy="5266800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5" y="486136"/>
            <a:ext cx="4012210" cy="5266481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86810" y="4088943"/>
            <a:ext cx="2617200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7" y="479818"/>
            <a:ext cx="6802234" cy="528437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679" y="1803400"/>
            <a:ext cx="5374641" cy="3960789"/>
          </a:xfrm>
        </p:spPr>
        <p:txBody>
          <a:bodyPr/>
          <a:lstStyle/>
          <a:p>
            <a:r>
              <a:rPr lang="en-US" dirty="0" smtClean="0"/>
              <a:t>Click on this icon to insert a graphic.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graphic slide with a title and optional annotation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487679" y="1803798"/>
            <a:ext cx="5374640" cy="39603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the icon to insert a table or chart.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chart or table slide with optional annotation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58326" y="2338355"/>
            <a:ext cx="5827350" cy="195912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700" baseline="0">
                <a:solidFill>
                  <a:schemeClr val="accent5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Questions? Put your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7850" y="1562098"/>
            <a:ext cx="5408305" cy="76355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Thank you message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67848" y="4513380"/>
            <a:ext cx="5408306" cy="346810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 err="1" smtClean="0"/>
              <a:t>www.algonquincollege.com</a:t>
            </a:r>
            <a:r>
              <a:rPr lang="en-CA" dirty="0" smtClean="0"/>
              <a:t>/</a:t>
            </a:r>
            <a:r>
              <a:rPr lang="en-CA" dirty="0" err="1" smtClean="0"/>
              <a:t>relevantURL</a:t>
            </a:r>
            <a:endParaRPr lang="en-US" dirty="0"/>
          </a:p>
        </p:txBody>
      </p:sp>
      <p:pic>
        <p:nvPicPr>
          <p:cNvPr id="13" name="Picture 12" descr="ac-icon-green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31" y="705870"/>
            <a:ext cx="497538" cy="360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7875"/>
            <a:ext cx="9144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8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6726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866717" y="2336800"/>
            <a:ext cx="2618974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866274" y="1803799"/>
            <a:ext cx="2619417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1866274" y="4127500"/>
            <a:ext cx="2619417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4666703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066694" y="2336800"/>
            <a:ext cx="2603969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6252" y="1803799"/>
            <a:ext cx="260441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6066252" y="4127500"/>
            <a:ext cx="2604412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7875"/>
            <a:ext cx="9144000" cy="100012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(2 authors)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1803400"/>
            <a:ext cx="6788551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This is a 1-column key point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7519" y="477520"/>
            <a:ext cx="6786881" cy="526287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key point slide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1803401"/>
            <a:ext cx="4022199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1803402"/>
            <a:ext cx="4013375" cy="3949216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6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2336801"/>
            <a:ext cx="4022199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2336798"/>
            <a:ext cx="4013375" cy="341581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4" y="1803799"/>
            <a:ext cx="4022199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666703" y="1803799"/>
            <a:ext cx="401337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2-column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7679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7113" y="1803400"/>
            <a:ext cx="2582965" cy="39492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</a:t>
            </a:r>
            <a:r>
              <a:rPr lang="en-CA" dirty="0" err="1" smtClean="0"/>
              <a:t>editcontent</a:t>
            </a:r>
            <a:r>
              <a:rPr lang="en-CA" dirty="0" smtClean="0"/>
              <a:t>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99891"/>
            <a:ext cx="8229600" cy="11003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3903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First level</a:t>
            </a:r>
          </a:p>
          <a:p>
            <a:pPr lvl="2"/>
            <a:r>
              <a:rPr lang="en-CA" dirty="0" smtClean="0"/>
              <a:t>Second level</a:t>
            </a:r>
          </a:p>
          <a:p>
            <a:pPr lvl="0"/>
            <a:endParaRPr lang="en-CA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3" y="6356353"/>
            <a:ext cx="663789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81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9" r:id="rId3"/>
    <p:sldLayoutId id="2147483686" r:id="rId4"/>
    <p:sldLayoutId id="2147483650" r:id="rId5"/>
    <p:sldLayoutId id="2147483693" r:id="rId6"/>
    <p:sldLayoutId id="2147483685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  <p:sldLayoutId id="2147483695" r:id="rId15"/>
    <p:sldLayoutId id="2147483696" r:id="rId16"/>
    <p:sldLayoutId id="2147483697" r:id="rId17"/>
    <p:sldLayoutId id="2147483677" r:id="rId18"/>
    <p:sldLayoutId id="2147483698" r:id="rId19"/>
    <p:sldLayoutId id="2147483699" r:id="rId20"/>
    <p:sldLayoutId id="2147483682" r:id="rId21"/>
    <p:sldLayoutId id="2147483654" r:id="rId22"/>
    <p:sldLayoutId id="2147483662" r:id="rId23"/>
    <p:sldLayoutId id="2147483683" r:id="rId24"/>
    <p:sldLayoutId id="2147483684" r:id="rId25"/>
    <p:sldLayoutId id="2147483664" r:id="rId26"/>
    <p:sldLayoutId id="2147483700" r:id="rId27"/>
    <p:sldLayoutId id="2147483701" r:id="rId28"/>
    <p:sldLayoutId id="2147483657" r:id="rId29"/>
    <p:sldLayoutId id="2147483674" r:id="rId30"/>
    <p:sldLayoutId id="2147483675" r:id="rId31"/>
    <p:sldLayoutId id="2147483681" r:id="rId32"/>
    <p:sldLayoutId id="2147483667" r:id="rId33"/>
    <p:sldLayoutId id="2147483680" r:id="rId34"/>
    <p:sldLayoutId id="2147483702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39516" rtl="0" eaLnBrk="1" latinLnBrk="0" hangingPunct="1">
        <a:lnSpc>
          <a:spcPct val="80000"/>
        </a:lnSpc>
        <a:spcBef>
          <a:spcPct val="0"/>
        </a:spcBef>
        <a:buNone/>
        <a:defRPr sz="404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1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14213" indent="-274699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36134" indent="-257101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18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1538307" indent="-219758" algn="l" defTabSz="439516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1181" kern="1200">
          <a:solidFill>
            <a:schemeClr val="accent4"/>
          </a:solidFill>
          <a:latin typeface="+mn-lt"/>
          <a:ea typeface="+mn-ea"/>
          <a:cs typeface="+mn-cs"/>
        </a:defRPr>
      </a:lvl4pPr>
      <a:lvl5pPr marL="1977821" indent="-219758" algn="l" defTabSz="439516" rtl="0" eaLnBrk="1" latinLnBrk="0" hangingPunct="1">
        <a:spcBef>
          <a:spcPct val="20000"/>
        </a:spcBef>
        <a:buFont typeface="Arial"/>
        <a:buChar char="»"/>
        <a:defRPr sz="1912" kern="1200">
          <a:solidFill>
            <a:schemeClr val="accent5"/>
          </a:solidFill>
          <a:latin typeface="+mn-lt"/>
          <a:ea typeface="+mn-ea"/>
          <a:cs typeface="+mn-cs"/>
        </a:defRPr>
      </a:lvl5pPr>
      <a:lvl6pPr marL="2417339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6pPr>
      <a:lvl7pPr marL="2856854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7pPr>
      <a:lvl8pPr marL="3296371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8pPr>
      <a:lvl9pPr marL="3735887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1pPr>
      <a:lvl2pPr marL="439516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2pPr>
      <a:lvl3pPr marL="879032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1854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4pPr>
      <a:lvl5pPr marL="175806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5pPr>
      <a:lvl6pPr marL="2197581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6pPr>
      <a:lvl7pPr marL="263709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7pPr>
      <a:lvl8pPr marL="307661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8pPr>
      <a:lvl9pPr marL="3516128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87430"/>
            <a:ext cx="6516355" cy="1635518"/>
          </a:xfrm>
        </p:spPr>
        <p:txBody>
          <a:bodyPr>
            <a:normAutofit/>
          </a:bodyPr>
          <a:lstStyle/>
          <a:p>
            <a:r>
              <a:rPr lang="en-US" dirty="0" smtClean="0"/>
              <a:t>CST8234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3024545"/>
            <a:ext cx="7283884" cy="1579353"/>
          </a:xfrm>
        </p:spPr>
        <p:txBody>
          <a:bodyPr/>
          <a:lstStyle/>
          <a:p>
            <a:r>
              <a:rPr lang="en-US" dirty="0" smtClean="0"/>
              <a:t>Week 9a – Beyond ASCII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December 6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But… how do we represent (in bits) our code points?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is </a:t>
            </a:r>
            <a:r>
              <a:rPr lang="en-CA" dirty="0"/>
              <a:t>‘A’ = </a:t>
            </a:r>
            <a:r>
              <a:rPr lang="en-CA" dirty="0" smtClean="0"/>
              <a:t>65, represented by one byte?   Or two?  Or four?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 Unicode, unlike ASCII, it is no longer obvious what pattern of bits will be used to represent a particular code point!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We can envisage multiple </a:t>
            </a:r>
            <a:r>
              <a:rPr lang="en-CA" dirty="0" smtClean="0">
                <a:solidFill>
                  <a:srgbClr val="0070C0"/>
                </a:solidFill>
              </a:rPr>
              <a:t>encoding </a:t>
            </a:r>
            <a:r>
              <a:rPr lang="en-CA" dirty="0" smtClean="0">
                <a:solidFill>
                  <a:schemeClr val="tx1"/>
                </a:solidFill>
              </a:rPr>
              <a:t>schemes</a:t>
            </a:r>
            <a:r>
              <a:rPr lang="en-CA" dirty="0" smtClean="0">
                <a:solidFill>
                  <a:srgbClr val="0070C0"/>
                </a:solidFill>
              </a:rPr>
              <a:t> </a:t>
            </a:r>
            <a:r>
              <a:rPr lang="en-CA" dirty="0" smtClean="0"/>
              <a:t>for the Unicode </a:t>
            </a:r>
            <a:r>
              <a:rPr lang="en-CA" dirty="0" smtClean="0">
                <a:solidFill>
                  <a:srgbClr val="0070C0"/>
                </a:solidFill>
              </a:rPr>
              <a:t>code page</a:t>
            </a:r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CA" dirty="0"/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CA" i="1" dirty="0"/>
              <a:t>Quiz Question: understand the difference between </a:t>
            </a:r>
            <a:r>
              <a:rPr lang="en-CA" i="1" dirty="0">
                <a:solidFill>
                  <a:srgbClr val="0070C0"/>
                </a:solidFill>
              </a:rPr>
              <a:t>encoding</a:t>
            </a:r>
            <a:r>
              <a:rPr lang="en-CA" i="1" dirty="0"/>
              <a:t> and </a:t>
            </a:r>
            <a:r>
              <a:rPr lang="en-CA" i="1" dirty="0" smtClean="0">
                <a:solidFill>
                  <a:srgbClr val="0070C0"/>
                </a:solidFill>
              </a:rPr>
              <a:t>code page</a:t>
            </a:r>
            <a:endParaRPr lang="en-CA" i="1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271861" cy="1001980"/>
          </a:xfrm>
        </p:spPr>
        <p:txBody>
          <a:bodyPr/>
          <a:lstStyle/>
          <a:p>
            <a:r>
              <a:rPr lang="en-CA" dirty="0" smtClean="0"/>
              <a:t>Encoding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573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There are multiple standards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USC-2, USC-4, UTF-8, UTF-16, UTF-32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Simplest solution is to use USC-2 (or USC-4) which simply represents the code point as a two- (or four-) byte number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‘A’ = 64 = 0x0041, </a:t>
            </a:r>
            <a:r>
              <a:rPr lang="en-US" dirty="0"/>
              <a:t>, ‘</a:t>
            </a:r>
            <a:r>
              <a:rPr lang="mn-Mong-CN" dirty="0">
                <a:latin typeface="Mongolian Baiti"/>
              </a:rPr>
              <a:t>ᡇ</a:t>
            </a:r>
            <a:r>
              <a:rPr lang="en-US" dirty="0"/>
              <a:t> ’ = </a:t>
            </a:r>
            <a:r>
              <a:rPr lang="en-US" dirty="0" smtClean="0"/>
              <a:t>6215 = 0x1847</a:t>
            </a:r>
            <a:endParaRPr lang="en-CA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Simple, but a bit inefficient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271861" cy="1001980"/>
          </a:xfrm>
        </p:spPr>
        <p:txBody>
          <a:bodyPr/>
          <a:lstStyle/>
          <a:p>
            <a:r>
              <a:rPr lang="en-CA" dirty="0" smtClean="0"/>
              <a:t>Encoding Standards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8930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Consider Wikipedia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Vast majority of pages are written using only the alphabet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Inefficient to use a multi-byte scheme to encode data that is 98% representable with a single byte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Enter the “Unicode Transformation Format” (UTF)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Uses upper bits to indicate how many bytes are used to represent a code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271861" cy="1001980"/>
          </a:xfrm>
        </p:spPr>
        <p:txBody>
          <a:bodyPr/>
          <a:lstStyle/>
          <a:p>
            <a:r>
              <a:rPr lang="en-CA" dirty="0" smtClean="0"/>
              <a:t>Encoding Standards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4939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If first bit is ‘0’, it’s a one-byte representation (just like ASCII!)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If first bit is ‘1’, then the next couple of bits indicate how many supplemental bytes are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Each supplemental byte starts with ‘10’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lvl="8" indent="0">
              <a:buNone/>
            </a:pPr>
            <a:endParaRPr lang="en-CA" dirty="0" smtClean="0"/>
          </a:p>
          <a:p>
            <a:pPr lvl="8" indent="0">
              <a:buNone/>
            </a:pPr>
            <a:endParaRPr lang="en-CA" dirty="0"/>
          </a:p>
          <a:p>
            <a:r>
              <a:rPr lang="en-CA" sz="1400" dirty="0" smtClean="0"/>
              <a:t>                                                                          c        3             a         </a:t>
            </a:r>
            <a:r>
              <a:rPr lang="en-CA" sz="1400" dirty="0" err="1" smtClean="0"/>
              <a:t>a</a:t>
            </a:r>
            <a:endParaRPr lang="en-CA" sz="1400" dirty="0" smtClean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CA" dirty="0" smtClean="0"/>
              <a:t>E.g., 0xc3aa (in UTF-8) = </a:t>
            </a:r>
            <a:r>
              <a:rPr lang="en-CA" dirty="0" smtClean="0">
                <a:solidFill>
                  <a:srgbClr val="0070C0"/>
                </a:solidFill>
              </a:rPr>
              <a:t>110</a:t>
            </a:r>
            <a:r>
              <a:rPr lang="en-CA" dirty="0" smtClean="0"/>
              <a:t>0 0011   </a:t>
            </a:r>
            <a:r>
              <a:rPr lang="en-CA" dirty="0" smtClean="0">
                <a:solidFill>
                  <a:srgbClr val="0070C0"/>
                </a:solidFill>
              </a:rPr>
              <a:t>10</a:t>
            </a:r>
            <a:r>
              <a:rPr lang="en-CA" dirty="0" smtClean="0"/>
              <a:t>10 1010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Keep only the code point bits and you have 00011101010 = 234 = </a:t>
            </a:r>
            <a:r>
              <a:rPr lang="en-CA" dirty="0"/>
              <a:t>‘</a:t>
            </a:r>
            <a:r>
              <a:rPr lang="en-US" dirty="0">
                <a:cs typeface="Arial"/>
              </a:rPr>
              <a:t>ê</a:t>
            </a:r>
            <a:r>
              <a:rPr lang="en-CA" dirty="0"/>
              <a:t>’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271861" cy="1001980"/>
          </a:xfrm>
        </p:spPr>
        <p:txBody>
          <a:bodyPr/>
          <a:lstStyle/>
          <a:p>
            <a:r>
              <a:rPr lang="en-CA" dirty="0" smtClean="0"/>
              <a:t>Encoding Standards – UTF8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23543"/>
              </p:ext>
            </p:extLst>
          </p:nvPr>
        </p:nvGraphicFramePr>
        <p:xfrm>
          <a:off x="511687" y="2839954"/>
          <a:ext cx="81381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401"/>
                <a:gridCol w="2062325"/>
                <a:gridCol w="1179354"/>
                <a:gridCol w="1356360"/>
                <a:gridCol w="1356360"/>
                <a:gridCol w="13563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Point</a:t>
                      </a:r>
                      <a:r>
                        <a:rPr lang="en-US" baseline="0" dirty="0" smtClean="0"/>
                        <a:t>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0xxxxxxx</a:t>
                      </a:r>
                      <a:endParaRPr lang="en-US" sz="1600" b="1" kern="1200" dirty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kern="1200" dirty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kern="1200" dirty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kern="1200" dirty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110xxxxx</a:t>
                      </a:r>
                      <a:endParaRPr lang="en-US" sz="1600" b="1" kern="1200" dirty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10xxxxxx</a:t>
                      </a:r>
                      <a:endParaRPr lang="en-US" sz="1600" b="1" kern="1200" dirty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kern="1200" dirty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kern="1200" dirty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1110xxxx</a:t>
                      </a:r>
                      <a:endParaRPr lang="en-US" sz="1600" b="1" kern="1200" dirty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10xxxxxx</a:t>
                      </a:r>
                      <a:endParaRPr lang="en-US" sz="1600" b="1" kern="1200" dirty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10xxxxxx</a:t>
                      </a:r>
                      <a:endParaRPr lang="en-US" sz="1600" b="1" kern="1200" dirty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kern="1200" dirty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11110xxx</a:t>
                      </a:r>
                      <a:endParaRPr lang="en-US" sz="1600" b="1" kern="1200" dirty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10xxxxxx</a:t>
                      </a:r>
                      <a:endParaRPr lang="en-US" sz="1600" b="1" kern="1200" dirty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10xxxxxx</a:t>
                      </a:r>
                      <a:endParaRPr lang="en-US" sz="1600" b="1" kern="1200" dirty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10xxxxxx</a:t>
                      </a:r>
                      <a:endParaRPr lang="en-US" sz="1600" b="1" kern="1200" dirty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583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Highlights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Old ASCII-only data has the exact same representation in UTF-8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You can align yourself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If you read any byte, you can tell whether it’s a first byte or supplemental byte (starts with ’10’), and can therefore skip ahead (or back) to the first non-supplemental byte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271861" cy="1001980"/>
          </a:xfrm>
        </p:spPr>
        <p:txBody>
          <a:bodyPr/>
          <a:lstStyle/>
          <a:p>
            <a:r>
              <a:rPr lang="en-CA" dirty="0" smtClean="0"/>
              <a:t>Encoding Standards – UTF-8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644320"/>
              </p:ext>
            </p:extLst>
          </p:nvPr>
        </p:nvGraphicFramePr>
        <p:xfrm>
          <a:off x="445770" y="3541956"/>
          <a:ext cx="81381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401"/>
                <a:gridCol w="2062325"/>
                <a:gridCol w="1179354"/>
                <a:gridCol w="1356360"/>
                <a:gridCol w="1356360"/>
                <a:gridCol w="13563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Point</a:t>
                      </a:r>
                      <a:r>
                        <a:rPr lang="en-US" baseline="0" dirty="0" smtClean="0"/>
                        <a:t> Bits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0xxxxxxx</a:t>
                      </a:r>
                      <a:endParaRPr lang="en-US" sz="1600" b="1" kern="1200" dirty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kern="1200" dirty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kern="1200" dirty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kern="1200" dirty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110xxxxx</a:t>
                      </a:r>
                      <a:endParaRPr lang="en-US" sz="1600" b="1" kern="1200" dirty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10xxxxxx</a:t>
                      </a:r>
                      <a:endParaRPr lang="en-US" sz="1600" b="1" kern="1200" dirty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kern="1200" dirty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kern="1200" dirty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1110xxxx</a:t>
                      </a:r>
                      <a:endParaRPr lang="en-US" sz="1600" b="1" kern="1200" dirty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10xxxxxx</a:t>
                      </a:r>
                      <a:endParaRPr lang="en-US" sz="1600" b="1" kern="1200" dirty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10xxxxxx</a:t>
                      </a:r>
                      <a:endParaRPr lang="en-US" sz="1600" b="1" kern="1200" dirty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kern="1200" dirty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11110xxx</a:t>
                      </a:r>
                      <a:endParaRPr lang="en-US" sz="1600" b="1" kern="1200" dirty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10xxxxxx</a:t>
                      </a:r>
                      <a:endParaRPr lang="en-US" sz="1600" b="1" kern="1200" dirty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10xxxxxx</a:t>
                      </a:r>
                      <a:endParaRPr lang="en-US" sz="1600" b="1" kern="1200" dirty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rgbClr val="006643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10xxxxxx</a:t>
                      </a:r>
                      <a:endParaRPr lang="en-US" sz="1600" b="1" kern="1200" dirty="0">
                        <a:solidFill>
                          <a:srgbClr val="006643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126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old assumption of one-byte per code-point let us take a lot of short cuts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How many bytes does “Hello!” require?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In UTF-8: six 1-byte characters + NULL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How many does “</a:t>
            </a:r>
            <a:r>
              <a:rPr lang="en-CA" dirty="0" smtClean="0">
                <a:latin typeface="Arial"/>
                <a:cs typeface="Arial"/>
              </a:rPr>
              <a:t>¡</a:t>
            </a:r>
            <a:r>
              <a:rPr lang="en-CA" dirty="0" err="1" smtClean="0"/>
              <a:t>Hola</a:t>
            </a:r>
            <a:r>
              <a:rPr lang="en-CA" dirty="0" smtClean="0"/>
              <a:t>!” require?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/>
              <a:t>I</a:t>
            </a:r>
            <a:r>
              <a:rPr lang="en-CA" dirty="0" smtClean="0"/>
              <a:t>n UTF-8: one 2-byte character + five 1-byte characters + NULL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In both cases,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CA" dirty="0" smtClean="0"/>
              <a:t> will give you the right answer (6 and 7)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you can’t assume that the result of 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CA" dirty="0" smtClean="0"/>
              <a:t> equates to the number of characters printed on the screen! (both are 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Also, if we store bytes in an array, yet each code point could be stored as a variable number of bytes, how do we index to ‘</a:t>
            </a:r>
            <a:r>
              <a:rPr lang="en-CA" dirty="0" err="1" smtClean="0"/>
              <a:t>myText</a:t>
            </a:r>
            <a:r>
              <a:rPr lang="en-CA" dirty="0" smtClean="0"/>
              <a:t>[1]’?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In our </a:t>
            </a:r>
            <a:r>
              <a:rPr lang="en-CA" dirty="0"/>
              <a:t>“</a:t>
            </a:r>
            <a:r>
              <a:rPr lang="en-CA" dirty="0">
                <a:cs typeface="Arial"/>
              </a:rPr>
              <a:t>¡</a:t>
            </a:r>
            <a:r>
              <a:rPr lang="en-CA" dirty="0" err="1"/>
              <a:t>Hola</a:t>
            </a:r>
            <a:r>
              <a:rPr lang="en-CA" dirty="0"/>
              <a:t>!” </a:t>
            </a:r>
            <a:r>
              <a:rPr lang="en-CA" dirty="0" smtClean="0"/>
              <a:t>example, won’t that just get the supplemental byte?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(Yes)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271861" cy="1001980"/>
          </a:xfrm>
        </p:spPr>
        <p:txBody>
          <a:bodyPr/>
          <a:lstStyle/>
          <a:p>
            <a:r>
              <a:rPr lang="en-CA" dirty="0" smtClean="0"/>
              <a:t>Impact on Programmers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1127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UTF-8 is very widely used… XML, HTTP,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isn’t a great </a:t>
            </a:r>
            <a:r>
              <a:rPr lang="en-CA" dirty="0" smtClean="0">
                <a:solidFill>
                  <a:srgbClr val="0070C0"/>
                </a:solidFill>
              </a:rPr>
              <a:t>internal representation </a:t>
            </a:r>
            <a:r>
              <a:rPr lang="en-CA" dirty="0" smtClean="0"/>
              <a:t>(mostly because of the indexing issue)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I expect ‘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myText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CA" dirty="0" smtClean="0"/>
              <a:t>’ to retrieve the second character / code point in my string… not the supplemental byte of my first character / code point!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271861" cy="1001980"/>
          </a:xfrm>
        </p:spPr>
        <p:txBody>
          <a:bodyPr/>
          <a:lstStyle/>
          <a:p>
            <a:r>
              <a:rPr lang="en-CA" dirty="0" smtClean="0"/>
              <a:t>Impact on Programmers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4876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Instead of using ‘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CA" dirty="0" smtClean="0"/>
              <a:t>’, use ‘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wchar_t</a:t>
            </a:r>
            <a:r>
              <a:rPr lang="en-CA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 32-bit representation of each character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Wildly inefficient, but the RAM usually contains a tiny fraction of your data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/>
              <a:t>E</a:t>
            </a:r>
            <a:r>
              <a:rPr lang="en-CA" dirty="0" smtClean="0"/>
              <a:t>.g., serving up one Wikipedia page out of millions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271861" cy="1001980"/>
          </a:xfrm>
        </p:spPr>
        <p:txBody>
          <a:bodyPr/>
          <a:lstStyle/>
          <a:p>
            <a:r>
              <a:rPr lang="en-CA" dirty="0" smtClean="0"/>
              <a:t>Wide Characters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345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</a:t>
            </a:r>
            <a:r>
              <a:rPr lang="en-CA" dirty="0" smtClean="0"/>
              <a:t>now you </a:t>
            </a:r>
            <a:r>
              <a:rPr lang="en-CA" dirty="0" smtClean="0"/>
              <a:t>can…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Use </a:t>
            </a:r>
            <a:r>
              <a:rPr lang="en-CA" dirty="0" smtClean="0"/>
              <a:t>‘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myText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CA" dirty="0" smtClean="0"/>
              <a:t>’ to get the second code point in the </a:t>
            </a:r>
            <a:r>
              <a:rPr lang="en-CA" dirty="0" smtClean="0"/>
              <a:t>string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Define constants, with the ‘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CA" dirty="0" smtClean="0"/>
              <a:t>’ prefix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wchar_t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CA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!”;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/>
              <a:t>Print things with ‘</a:t>
            </a:r>
            <a:r>
              <a:rPr lang="en-CA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CA" sz="1600" b="1" dirty="0" err="1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CA" dirty="0"/>
              <a:t>’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/>
              <a:t>and the ‘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CA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CA" dirty="0"/>
              <a:t>’</a:t>
            </a:r>
            <a:r>
              <a:rPr lang="en-CA" sz="1600" b="1" dirty="0" smtClean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smtClean="0"/>
              <a:t>specifier (upper case)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Similarly, ‘</a:t>
            </a:r>
            <a:r>
              <a:rPr lang="en-CA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CA" dirty="0" smtClean="0"/>
              <a:t>’, ‘</a:t>
            </a:r>
            <a:r>
              <a:rPr lang="en-CA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CA" dirty="0" smtClean="0"/>
              <a:t>’, etc. all exist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As well as constants like ‘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en-CA" dirty="0" smtClean="0"/>
              <a:t>’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Always check the documentation because the wide character version of some functions aren’t simply prepended with ‘w’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271861" cy="1001980"/>
          </a:xfrm>
        </p:spPr>
        <p:txBody>
          <a:bodyPr/>
          <a:lstStyle/>
          <a:p>
            <a:r>
              <a:rPr lang="en-CA" dirty="0" smtClean="0"/>
              <a:t>Wide Characters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1385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Sounds perfect… except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Some </a:t>
            </a:r>
            <a:r>
              <a:rPr lang="en-CA" dirty="0" smtClean="0"/>
              <a:t>compilers screwed up and implemented ‘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wchar_t</a:t>
            </a:r>
            <a:r>
              <a:rPr lang="en-CA" dirty="0" smtClean="0"/>
              <a:t>’ as TWO bytes, instead of FOUR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So now your source code is </a:t>
            </a:r>
            <a:r>
              <a:rPr lang="en-CA" dirty="0" smtClean="0">
                <a:solidFill>
                  <a:srgbClr val="0070C0"/>
                </a:solidFill>
              </a:rPr>
              <a:t>not portable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Results produced on a version of your program built with one compiler are not identical to those built with another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This is kind of assumption that an incorrect solution is “good enough” creates all sorts of downstream havoc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Pro tip: even though the correct solution seems to be more work, do the right thing!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271861" cy="1001980"/>
          </a:xfrm>
        </p:spPr>
        <p:txBody>
          <a:bodyPr/>
          <a:lstStyle/>
          <a:p>
            <a:r>
              <a:rPr lang="en-CA" dirty="0" smtClean="0"/>
              <a:t>Wide Characters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49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earliest computers were developed in English-speaking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Limited alphabet and no accents made it trivial to fit most common characters into 7-bits (0-127)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Bottom quarter (0-31) are reserved for non-printing teletype codes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Leaves 96 possibilities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Highest </a:t>
            </a:r>
            <a:r>
              <a:rPr lang="en-CA" dirty="0"/>
              <a:t>value (127) reserved for DEL </a:t>
            </a:r>
            <a:r>
              <a:rPr lang="en-CA" dirty="0" smtClean="0"/>
              <a:t>character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52 letters + 10 digits + 1 space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32 for punctuation and other symbols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{} () [] , ; : . ? ! + - / \ ‘ “ ` @ &amp; * $ # % | ^ _ &lt; &gt; 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1001980"/>
          </a:xfrm>
        </p:spPr>
        <p:txBody>
          <a:bodyPr/>
          <a:lstStyle/>
          <a:p>
            <a:r>
              <a:rPr lang="en-CA" dirty="0" smtClean="0"/>
              <a:t>ASCII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2376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now we’re stuck with a straightforward, </a:t>
            </a:r>
            <a:r>
              <a:rPr lang="en-CA" dirty="0" smtClean="0"/>
              <a:t>but basically </a:t>
            </a:r>
            <a:r>
              <a:rPr lang="en-CA" dirty="0" smtClean="0"/>
              <a:t>broken,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So really, the cleanest approach is to use a library that supports UTF-8 and use that internally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ICU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it’s not actually that bad because all your </a:t>
            </a:r>
            <a:r>
              <a:rPr lang="en-CA" dirty="0" smtClean="0">
                <a:solidFill>
                  <a:srgbClr val="0070C0"/>
                </a:solidFill>
              </a:rPr>
              <a:t>external representations </a:t>
            </a:r>
            <a:r>
              <a:rPr lang="en-CA" dirty="0" smtClean="0"/>
              <a:t>(e.g., file I/O) </a:t>
            </a:r>
            <a:r>
              <a:rPr lang="en-CA" dirty="0" smtClean="0"/>
              <a:t>will likely be in UTF-8, UTF-16 or some such standard format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So you would have needed a library anyway to convert </a:t>
            </a:r>
            <a:r>
              <a:rPr lang="en-CA" dirty="0" smtClean="0"/>
              <a:t>to/from the </a:t>
            </a:r>
            <a:r>
              <a:rPr lang="en-CA" dirty="0" smtClean="0"/>
              <a:t>wide </a:t>
            </a:r>
            <a:r>
              <a:rPr lang="en-CA" dirty="0" smtClean="0"/>
              <a:t>character </a:t>
            </a:r>
            <a:r>
              <a:rPr lang="en-CA" dirty="0" smtClean="0">
                <a:solidFill>
                  <a:srgbClr val="0070C0"/>
                </a:solidFill>
              </a:rPr>
              <a:t>internal representation </a:t>
            </a:r>
            <a:r>
              <a:rPr lang="en-CA" dirty="0" smtClean="0"/>
              <a:t>to the </a:t>
            </a:r>
            <a:r>
              <a:rPr lang="en-CA" dirty="0" smtClean="0">
                <a:solidFill>
                  <a:srgbClr val="0070C0"/>
                </a:solidFill>
              </a:rPr>
              <a:t>external representation</a:t>
            </a:r>
            <a:endParaRPr lang="en-CA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271861" cy="1001980"/>
          </a:xfrm>
        </p:spPr>
        <p:txBody>
          <a:bodyPr/>
          <a:lstStyle/>
          <a:p>
            <a:r>
              <a:rPr lang="en-CA" dirty="0" smtClean="0"/>
              <a:t>Wide Characters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8379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Everything we’re doing with strings and file I/O do have Unicode solutions… </a:t>
            </a:r>
            <a:endParaRPr lang="en-CA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sometimes it’s a bit messier than you might have thought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271861" cy="1001980"/>
          </a:xfrm>
        </p:spPr>
        <p:txBody>
          <a:bodyPr/>
          <a:lstStyle/>
          <a:p>
            <a:r>
              <a:rPr lang="en-CA" dirty="0" smtClean="0"/>
              <a:t>Bottom 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020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Given the military (scientific/engineering) nature of early computer use</a:t>
            </a:r>
            <a:endParaRPr lang="en-CA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/>
              <a:t>What about ÷ ± ° ≠ ≤ ≥ ≈ √  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What </a:t>
            </a:r>
            <a:r>
              <a:rPr lang="en-CA" dirty="0"/>
              <a:t>about some basic Greek </a:t>
            </a:r>
            <a:r>
              <a:rPr lang="en-CA" dirty="0" smtClean="0"/>
              <a:t>letters?  Superscripts?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What about other everyday symbols?  ™ ® ¢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What about accented characters?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Well, there was only room for 32 symbols, and compromises had to be made!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1001980"/>
          </a:xfrm>
        </p:spPr>
        <p:txBody>
          <a:bodyPr/>
          <a:lstStyle/>
          <a:p>
            <a:r>
              <a:rPr lang="en-CA" dirty="0" smtClean="0"/>
              <a:t>Omissions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059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Extended-ASCII” granted top bit (128-255) to additional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48 granted to “common” accented characters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still Western European centric!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48 granted to symbols that can be used to draw tables and boxes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ugh… DOS graphics!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32 granted to omitted mathematical symbols and a couple of Greek letters</a:t>
            </a:r>
            <a:endParaRPr lang="en-CA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But… text editors (and keyboards!) generally only support 7-bit ASCII</a:t>
            </a:r>
          </a:p>
          <a:p>
            <a:pPr lvl="1"/>
            <a:r>
              <a:rPr lang="en-CA" dirty="0" smtClean="0"/>
              <a:t>This </a:t>
            </a:r>
            <a:r>
              <a:rPr lang="en-CA" dirty="0"/>
              <a:t>is why we have to </a:t>
            </a:r>
            <a:r>
              <a:rPr lang="en-CA" dirty="0" smtClean="0"/>
              <a:t>type ‘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CA" dirty="0" smtClean="0"/>
              <a:t>’ </a:t>
            </a:r>
            <a:r>
              <a:rPr lang="en-CA" dirty="0"/>
              <a:t>and ‘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CA" dirty="0"/>
              <a:t>’ and </a:t>
            </a:r>
            <a:r>
              <a:rPr lang="en-CA" dirty="0" smtClean="0"/>
              <a:t>‘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CA" dirty="0" smtClean="0"/>
              <a:t>’ or ‘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x**2</a:t>
            </a:r>
            <a:r>
              <a:rPr lang="en-CA" dirty="0" smtClean="0"/>
              <a:t>’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1001980"/>
          </a:xfrm>
        </p:spPr>
        <p:txBody>
          <a:bodyPr/>
          <a:lstStyle/>
          <a:p>
            <a:r>
              <a:rPr lang="en-CA" dirty="0" smtClean="0"/>
              <a:t>Extended ASCII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115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Keep in mind that historically, memory was really, </a:t>
            </a:r>
            <a:r>
              <a:rPr lang="en-CA" dirty="0" smtClean="0">
                <a:solidFill>
                  <a:srgbClr val="0070C0"/>
                </a:solidFill>
              </a:rPr>
              <a:t>really</a:t>
            </a:r>
            <a:r>
              <a:rPr lang="en-CA" dirty="0" smtClean="0"/>
              <a:t> 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Even in “modern” times, it has been outrageously priced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 1983, a home PC with 256 KB of ram (not MB!) was $12,300 in today’s dollars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Today, a 64 GB (not MB) SD Card is $12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I.e., you now pay 1/1000</a:t>
            </a:r>
            <a:r>
              <a:rPr lang="en-CA" baseline="30000" dirty="0" smtClean="0"/>
              <a:t>th</a:t>
            </a:r>
            <a:r>
              <a:rPr lang="en-CA" dirty="0" smtClean="0"/>
              <a:t> for 256,000x the bits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Conversely, memory back then cost 256 million times as much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Each </a:t>
            </a:r>
            <a:r>
              <a:rPr lang="en-CA" dirty="0" smtClean="0">
                <a:solidFill>
                  <a:srgbClr val="0070C0"/>
                </a:solidFill>
              </a:rPr>
              <a:t>bit</a:t>
            </a:r>
            <a:r>
              <a:rPr lang="en-CA" dirty="0" smtClean="0"/>
              <a:t> was expensive!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Anyone on the standards committee who suggested “Hey, let’s use a multi-byte format to give us greater flexibility and simplify support for our enemies’ languages!” would have been kicked off the committee for being fiscally irresponsible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6753779" cy="1001980"/>
          </a:xfrm>
        </p:spPr>
        <p:txBody>
          <a:bodyPr/>
          <a:lstStyle/>
          <a:p>
            <a:r>
              <a:rPr lang="en-CA" dirty="0" smtClean="0"/>
              <a:t>Why So Obsessed with One-Byte ASCII?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685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 harp on about “efficiency” i.e., not coding or storing things twice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But it’s not about the </a:t>
            </a:r>
            <a:r>
              <a:rPr lang="en-CA" dirty="0" smtClean="0">
                <a:solidFill>
                  <a:srgbClr val="0070C0"/>
                </a:solidFill>
              </a:rPr>
              <a:t>size</a:t>
            </a:r>
            <a:r>
              <a:rPr lang="en-CA" dirty="0" smtClean="0"/>
              <a:t> of your program…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It’s about the potential pitfalls and maintenance problems that comes from using more lines of code than are necessary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It’s about the lurking bugs that come from having multiple copies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Your salary vastly outweighs the cost of a few bytes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Debugging/maintenance/support outweigh the cost of the initial development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Therefore, spending a few cycles to eliminate redundant code during initial design is going to cost less in the long run, and result in more stable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271861" cy="1001980"/>
          </a:xfrm>
        </p:spPr>
        <p:txBody>
          <a:bodyPr/>
          <a:lstStyle/>
          <a:p>
            <a:r>
              <a:rPr lang="en-CA" dirty="0" smtClean="0"/>
              <a:t>So Why Do I </a:t>
            </a:r>
            <a:r>
              <a:rPr lang="en-CA" u="sng" dirty="0" smtClean="0"/>
              <a:t>Still</a:t>
            </a:r>
            <a:r>
              <a:rPr lang="en-CA" dirty="0" smtClean="0"/>
              <a:t> Care about Efficiency?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480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ASCII is obsolete and should not 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All “modern” languages are built on Unicode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A character set that uses </a:t>
            </a:r>
            <a:r>
              <a:rPr lang="en-CA" dirty="0" smtClean="0">
                <a:solidFill>
                  <a:srgbClr val="0070C0"/>
                </a:solidFill>
              </a:rPr>
              <a:t>multiple bytes </a:t>
            </a:r>
            <a:r>
              <a:rPr lang="en-CA" dirty="0" smtClean="0"/>
              <a:t>to completely identify every conceivable character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Korean, Japanese, multiple flavours of Chinese characters, Arabic, Thai, etc.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There are tens of thousands of these!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271861" cy="1001980"/>
          </a:xfrm>
        </p:spPr>
        <p:txBody>
          <a:bodyPr/>
          <a:lstStyle/>
          <a:p>
            <a:r>
              <a:rPr lang="en-CA" dirty="0" smtClean="0"/>
              <a:t>Beyond ASCII?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474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 ASCII, each “</a:t>
            </a:r>
            <a:r>
              <a:rPr lang="en-CA" dirty="0" smtClean="0">
                <a:solidFill>
                  <a:srgbClr val="0070C0"/>
                </a:solidFill>
              </a:rPr>
              <a:t>character</a:t>
            </a:r>
            <a:r>
              <a:rPr lang="en-CA" dirty="0" smtClean="0"/>
              <a:t>” had a unique value (“</a:t>
            </a:r>
            <a:r>
              <a:rPr lang="en-CA" dirty="0" smtClean="0">
                <a:solidFill>
                  <a:srgbClr val="0070C0"/>
                </a:solidFill>
              </a:rPr>
              <a:t>code point</a:t>
            </a:r>
            <a:r>
              <a:rPr lang="en-CA" dirty="0" smtClean="0"/>
              <a:t>”)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E.g., ‘A’ = 65, ‘&amp;’ = 38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And the value and the character are completely interchangeable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‘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“%</a:t>
            </a:r>
            <a:r>
              <a:rPr lang="en-CA" sz="1600" b="1" dirty="0" err="1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c%c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‘A’, 65 )</a:t>
            </a:r>
            <a:r>
              <a:rPr lang="en-CA" dirty="0" smtClean="0"/>
              <a:t>’ produces “</a:t>
            </a:r>
            <a:r>
              <a:rPr lang="en-CA" sz="1600" b="1" dirty="0">
                <a:solidFill>
                  <a:srgbClr val="0066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CA" dirty="0" smtClean="0"/>
              <a:t>”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In the Unicode world, every character has a unique, permanent number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old ASCII character set retained their current values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/>
              <a:t>E.g., ‘A’ = 65, ‘&amp;’ = 38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Non-ASCII characters were assigned new values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CA" dirty="0" smtClean="0"/>
              <a:t>‘●’ = </a:t>
            </a:r>
            <a:r>
              <a:rPr lang="en-US" dirty="0" smtClean="0"/>
              <a:t>8226, ‘</a:t>
            </a:r>
            <a:r>
              <a:rPr lang="en-US" dirty="0" smtClean="0">
                <a:sym typeface="Wingdings"/>
              </a:rPr>
              <a:t></a:t>
            </a:r>
            <a:r>
              <a:rPr lang="en-US" dirty="0" smtClean="0"/>
              <a:t>’ = 10003, ‘</a:t>
            </a:r>
            <a:r>
              <a:rPr lang="mn-Mong-CN" dirty="0" smtClean="0">
                <a:latin typeface="Mongolian Baiti"/>
                <a:cs typeface="Mongolian Baiti"/>
              </a:rPr>
              <a:t>ᡇ</a:t>
            </a:r>
            <a:r>
              <a:rPr lang="en-US" dirty="0"/>
              <a:t> ’ = </a:t>
            </a:r>
            <a:r>
              <a:rPr lang="en-US" dirty="0" smtClean="0"/>
              <a:t>6215, ‘</a:t>
            </a:r>
            <a:r>
              <a:rPr lang="en-US" dirty="0" smtClean="0">
                <a:latin typeface="Arial"/>
                <a:cs typeface="Arial"/>
              </a:rPr>
              <a:t>ê</a:t>
            </a:r>
            <a:r>
              <a:rPr lang="en-US" dirty="0" smtClean="0"/>
              <a:t>’ = 234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Unicode allows for up to 1,114,112 (0x10FFFF) “</a:t>
            </a:r>
            <a:r>
              <a:rPr lang="en-US" dirty="0" smtClean="0">
                <a:solidFill>
                  <a:srgbClr val="0070C0"/>
                </a:solidFill>
              </a:rPr>
              <a:t>code points</a:t>
            </a:r>
            <a:r>
              <a:rPr lang="en-US" dirty="0" smtClean="0"/>
              <a:t>”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… but only 65,536 are used for basic multilingual characters</a:t>
            </a:r>
            <a:endParaRPr lang="en-CA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271861" cy="1001980"/>
          </a:xfrm>
        </p:spPr>
        <p:txBody>
          <a:bodyPr/>
          <a:lstStyle/>
          <a:p>
            <a:r>
              <a:rPr lang="en-CA" dirty="0" smtClean="0"/>
              <a:t>Code Pages vs Encoding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451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481522" y="1346200"/>
            <a:ext cx="7923442" cy="39607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use the term “code point” (rather than “character”) because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“Character” already has meaning as “the thing you see on the screen”, and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can be multiple versions of that character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E.g., the same characters can exist in the Japanese and Traditional Chinese languages, albeit with different meanings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“Code Page” is the preferred term instead of “Character Set”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522" y="488623"/>
            <a:ext cx="8271861" cy="1001980"/>
          </a:xfrm>
        </p:spPr>
        <p:txBody>
          <a:bodyPr/>
          <a:lstStyle/>
          <a:p>
            <a:r>
              <a:rPr lang="en-CA" dirty="0" smtClean="0"/>
              <a:t>“Code Point” vs “Character”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375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5951</TotalTime>
  <Words>1734</Words>
  <Application>Microsoft Office PowerPoint</Application>
  <PresentationFormat>On-screen Show (4:3)</PresentationFormat>
  <Paragraphs>233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CST8234 – C Programming</vt:lpstr>
      <vt:lpstr>ASCII</vt:lpstr>
      <vt:lpstr>Omissions</vt:lpstr>
      <vt:lpstr>Extended ASCII</vt:lpstr>
      <vt:lpstr>Why So Obsessed with One-Byte ASCII?</vt:lpstr>
      <vt:lpstr>So Why Do I Still Care about Efficiency?</vt:lpstr>
      <vt:lpstr>Beyond ASCII?</vt:lpstr>
      <vt:lpstr>Code Pages vs Encoding</vt:lpstr>
      <vt:lpstr>“Code Point” vs “Character”</vt:lpstr>
      <vt:lpstr>Encoding</vt:lpstr>
      <vt:lpstr>Encoding Standards</vt:lpstr>
      <vt:lpstr>Encoding Standards </vt:lpstr>
      <vt:lpstr>Encoding Standards – UTF8</vt:lpstr>
      <vt:lpstr>Encoding Standards – UTF-8</vt:lpstr>
      <vt:lpstr>Impact on Programmers</vt:lpstr>
      <vt:lpstr>Impact on Programmers</vt:lpstr>
      <vt:lpstr>Wide Characters</vt:lpstr>
      <vt:lpstr>Wide Characters</vt:lpstr>
      <vt:lpstr>Wide Characters</vt:lpstr>
      <vt:lpstr>Wide Characters</vt:lpstr>
      <vt:lpstr>Bottom Line</vt:lpstr>
    </vt:vector>
  </TitlesOfParts>
  <Company>Salt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Chavez Ackermann</dc:creator>
  <cp:lastModifiedBy>Dakemi</cp:lastModifiedBy>
  <cp:revision>504</cp:revision>
  <dcterms:created xsi:type="dcterms:W3CDTF">2016-12-21T16:02:28Z</dcterms:created>
  <dcterms:modified xsi:type="dcterms:W3CDTF">2017-12-06T04:21:40Z</dcterms:modified>
</cp:coreProperties>
</file>