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363AD-6D82-465E-A207-332393E4C2B4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0A558-9E9D-4B4E-82D5-2482BA4EE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28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06CE-EECC-4F4D-B036-5A1E7F7B14D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62CB-22F8-4438-A424-A358C7030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>
            <a:normAutofit/>
          </a:bodyPr>
          <a:lstStyle/>
          <a:p>
            <a:r>
              <a:rPr lang="en-US" dirty="0" smtClean="0"/>
              <a:t>Big and Little </a:t>
            </a:r>
            <a:r>
              <a:rPr lang="en-US" dirty="0" err="1" smtClean="0"/>
              <a:t>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Microprocessor architectures commonly use two different methods to store the individual bytes of multi byte numerical data in memory. This difference is referred to as “</a:t>
            </a:r>
            <a:r>
              <a:rPr lang="en-US" dirty="0" smtClean="0">
                <a:solidFill>
                  <a:srgbClr val="FF0000"/>
                </a:solidFill>
              </a:rPr>
              <a:t>byte ordering</a:t>
            </a:r>
            <a:r>
              <a:rPr lang="en-US" dirty="0" smtClean="0"/>
              <a:t>” or “</a:t>
            </a:r>
            <a:r>
              <a:rPr lang="en-US" dirty="0" smtClean="0">
                <a:solidFill>
                  <a:srgbClr val="FF0000"/>
                </a:solidFill>
              </a:rPr>
              <a:t>endian nature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Byte ordering: </a:t>
            </a:r>
            <a:r>
              <a:rPr lang="en-US" sz="2800" dirty="0" smtClean="0"/>
              <a:t>It </a:t>
            </a:r>
            <a:r>
              <a:rPr lang="en-US" sz="2800" dirty="0"/>
              <a:t>is  described the order in which a sequence of bytes are stored in computer memory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Little and Big </a:t>
            </a:r>
            <a:r>
              <a:rPr lang="en-US" dirty="0" err="1" smtClean="0">
                <a:solidFill>
                  <a:srgbClr val="FF0000"/>
                </a:solidFill>
              </a:rPr>
              <a:t>Endian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Intel x86 processors store a two-byte integer with the </a:t>
            </a:r>
            <a:r>
              <a:rPr lang="en-US" dirty="0" smtClean="0">
                <a:solidFill>
                  <a:srgbClr val="FF0000"/>
                </a:solidFill>
              </a:rPr>
              <a:t>least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significant byte first</a:t>
            </a:r>
            <a:r>
              <a:rPr lang="en-US" dirty="0" smtClean="0"/>
              <a:t>, followed by the </a:t>
            </a:r>
            <a:r>
              <a:rPr lang="en-US" dirty="0" smtClean="0">
                <a:solidFill>
                  <a:srgbClr val="FF0000"/>
                </a:solidFill>
              </a:rPr>
              <a:t>most significant byte</a:t>
            </a:r>
            <a:r>
              <a:rPr lang="en-US" dirty="0" smtClean="0"/>
              <a:t>. This is called </a:t>
            </a:r>
            <a:r>
              <a:rPr lang="en-US" dirty="0" smtClean="0">
                <a:solidFill>
                  <a:srgbClr val="FF0000"/>
                </a:solidFill>
              </a:rPr>
              <a:t>little-endian </a:t>
            </a:r>
            <a:r>
              <a:rPr lang="en-US" dirty="0" smtClean="0"/>
              <a:t>byte ordering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Other CPUs, such as the PowerPC CPU, store a two-byte integer with its </a:t>
            </a:r>
            <a:r>
              <a:rPr lang="en-US" dirty="0" smtClean="0">
                <a:solidFill>
                  <a:srgbClr val="FF0000"/>
                </a:solidFill>
              </a:rPr>
              <a:t>most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significant byte first</a:t>
            </a:r>
            <a:r>
              <a:rPr lang="en-US" dirty="0" smtClean="0"/>
              <a:t>, followed by its </a:t>
            </a:r>
            <a:r>
              <a:rPr lang="en-US" dirty="0" smtClean="0">
                <a:solidFill>
                  <a:srgbClr val="FF0000"/>
                </a:solidFill>
              </a:rPr>
              <a:t>least significant byte</a:t>
            </a:r>
            <a:r>
              <a:rPr lang="en-US" dirty="0" smtClean="0"/>
              <a:t>. This is called </a:t>
            </a:r>
            <a:r>
              <a:rPr lang="en-US" dirty="0" smtClean="0">
                <a:solidFill>
                  <a:srgbClr val="FF0000"/>
                </a:solidFill>
              </a:rPr>
              <a:t>big-endian</a:t>
            </a:r>
            <a:r>
              <a:rPr lang="en-US" dirty="0" smtClean="0"/>
              <a:t> byte ordering.</a:t>
            </a:r>
          </a:p>
        </p:txBody>
      </p:sp>
    </p:spTree>
    <p:extLst>
      <p:ext uri="{BB962C8B-B14F-4D97-AF65-F5344CB8AC3E}">
        <p14:creationId xmlns:p14="http://schemas.microsoft.com/office/powerpoint/2010/main" xmlns="" val="243018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4572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/>
              <a:t>x86 Data </a:t>
            </a:r>
            <a:r>
              <a:rPr lang="en-US" dirty="0" smtClean="0"/>
              <a:t>Types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594928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The term </a:t>
            </a:r>
            <a:r>
              <a:rPr lang="en-US" sz="2800" i="1" dirty="0" err="1" smtClean="0">
                <a:solidFill>
                  <a:srgbClr val="FF0000"/>
                </a:solidFill>
              </a:rPr>
              <a:t>endian</a:t>
            </a:r>
            <a:r>
              <a:rPr lang="en-US" sz="2800" dirty="0" smtClean="0"/>
              <a:t> refers to the way that </a:t>
            </a:r>
            <a:r>
              <a:rPr lang="en-US" sz="2800" dirty="0" smtClean="0">
                <a:solidFill>
                  <a:srgbClr val="FF0000"/>
                </a:solidFill>
              </a:rPr>
              <a:t>multi-byte binary numbers</a:t>
            </a:r>
            <a:r>
              <a:rPr lang="en-US" sz="2800" dirty="0" smtClean="0"/>
              <a:t> are stored. For example, </a:t>
            </a:r>
            <a:r>
              <a:rPr lang="en-US" sz="2800" i="1" dirty="0" smtClean="0"/>
              <a:t>two-byte binary numbers </a:t>
            </a:r>
            <a:r>
              <a:rPr lang="en-US" sz="2800" dirty="0" smtClean="0"/>
              <a:t>can be stored in </a:t>
            </a:r>
            <a:r>
              <a:rPr lang="en-US" sz="2800" u="sng" dirty="0" smtClean="0">
                <a:solidFill>
                  <a:srgbClr val="FF0000"/>
                </a:solidFill>
              </a:rPr>
              <a:t>big-endian</a:t>
            </a:r>
            <a:r>
              <a:rPr lang="en-US" sz="2800" u="sng" dirty="0" smtClean="0"/>
              <a:t> format </a:t>
            </a:r>
            <a:r>
              <a:rPr lang="en-US" sz="2800" dirty="0" smtClean="0"/>
              <a:t>(MSB LSB) or in </a:t>
            </a:r>
            <a:r>
              <a:rPr lang="en-US" sz="2800" u="sng" dirty="0" smtClean="0">
                <a:solidFill>
                  <a:srgbClr val="FF0000"/>
                </a:solidFill>
              </a:rPr>
              <a:t>little-endian</a:t>
            </a:r>
            <a:r>
              <a:rPr lang="en-US" sz="2800" u="sng" dirty="0" smtClean="0"/>
              <a:t> format </a:t>
            </a:r>
            <a:r>
              <a:rPr lang="en-US" sz="2800" dirty="0" smtClean="0"/>
              <a:t>(LSB MSB).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2800" dirty="0" smtClean="0"/>
              <a:t>APPLICATIONS: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/>
              <a:t>Pentium (x86),VAX(v</a:t>
            </a:r>
            <a:r>
              <a:rPr lang="en-US" sz="1800" dirty="0" smtClean="0"/>
              <a:t>irtual Addressing </a:t>
            </a:r>
            <a:r>
              <a:rPr lang="en-US" sz="1800" dirty="0" err="1" smtClean="0"/>
              <a:t>eXtension</a:t>
            </a:r>
            <a:r>
              <a:rPr lang="en-US" sz="1800" dirty="0" smtClean="0"/>
              <a:t>) </a:t>
            </a:r>
            <a:r>
              <a:rPr lang="en-US" sz="2800" dirty="0" smtClean="0"/>
              <a:t>are </a:t>
            </a:r>
            <a:r>
              <a:rPr lang="en-US" sz="2800" dirty="0" smtClean="0">
                <a:solidFill>
                  <a:srgbClr val="FF0000"/>
                </a:solidFill>
              </a:rPr>
              <a:t>little-endian</a:t>
            </a:r>
          </a:p>
          <a:p>
            <a:r>
              <a:rPr lang="en-US" sz="2800" dirty="0" smtClean="0"/>
              <a:t>IBM 370, Motorola 680x0 (Mac), and most RISC  are </a:t>
            </a:r>
            <a:r>
              <a:rPr lang="en-US" sz="2800" dirty="0" smtClean="0">
                <a:solidFill>
                  <a:srgbClr val="00B050"/>
                </a:solidFill>
              </a:rPr>
              <a:t>big-endian</a:t>
            </a:r>
          </a:p>
          <a:p>
            <a:r>
              <a:rPr lang="en-US" sz="2800" dirty="0" smtClean="0"/>
              <a:t>Internet is </a:t>
            </a:r>
            <a:r>
              <a:rPr lang="en-US" sz="2800" dirty="0" smtClean="0">
                <a:solidFill>
                  <a:srgbClr val="FF0000"/>
                </a:solidFill>
              </a:rPr>
              <a:t>big-endian</a:t>
            </a:r>
            <a:r>
              <a:rPr lang="en-US" sz="2800" dirty="0" smtClean="0"/>
              <a:t> (Unix)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27153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Endian Types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Big </a:t>
            </a:r>
            <a:r>
              <a:rPr lang="en-US" sz="2800" dirty="0" err="1" smtClean="0">
                <a:solidFill>
                  <a:srgbClr val="00B050"/>
                </a:solidFill>
              </a:rPr>
              <a:t>endian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/>
              <a:t>and</a:t>
            </a:r>
            <a:r>
              <a:rPr lang="en-US" sz="2800" dirty="0" smtClean="0">
                <a:solidFill>
                  <a:srgbClr val="00B050"/>
                </a:solidFill>
              </a:rPr>
              <a:t> little </a:t>
            </a:r>
            <a:r>
              <a:rPr lang="en-US" sz="2800" dirty="0" err="1" smtClean="0">
                <a:solidFill>
                  <a:srgbClr val="00B050"/>
                </a:solidFill>
              </a:rPr>
              <a:t>endian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Example</a:t>
            </a:r>
            <a:r>
              <a:rPr lang="en-US" sz="2800" dirty="0" smtClean="0">
                <a:solidFill>
                  <a:srgbClr val="FF0000"/>
                </a:solidFill>
              </a:rPr>
              <a:t>: big-endian</a:t>
            </a:r>
            <a:r>
              <a:rPr lang="en-US" sz="2800" dirty="0" smtClean="0"/>
              <a:t> computer, the two bytes required for the hexadecimal number </a:t>
            </a:r>
            <a:r>
              <a:rPr lang="en-US" sz="3500" dirty="0" smtClean="0">
                <a:solidFill>
                  <a:srgbClr val="FF0000"/>
                </a:solidFill>
              </a:rPr>
              <a:t>4F52</a:t>
            </a:r>
            <a:r>
              <a:rPr lang="en-US" sz="3500" dirty="0" smtClean="0"/>
              <a:t> </a:t>
            </a:r>
            <a:r>
              <a:rPr lang="en-US" sz="2800" dirty="0" smtClean="0"/>
              <a:t>would be stored as </a:t>
            </a:r>
            <a:r>
              <a:rPr lang="en-US" sz="3000" dirty="0" smtClean="0">
                <a:solidFill>
                  <a:srgbClr val="FF0000"/>
                </a:solidFill>
              </a:rPr>
              <a:t>4F52</a:t>
            </a:r>
            <a:r>
              <a:rPr lang="en-US" sz="2800" dirty="0" smtClean="0"/>
              <a:t> in storage (if </a:t>
            </a:r>
            <a:r>
              <a:rPr lang="en-US" sz="3500" dirty="0" smtClean="0">
                <a:solidFill>
                  <a:srgbClr val="FF0000"/>
                </a:solidFill>
              </a:rPr>
              <a:t>4F</a:t>
            </a:r>
            <a:r>
              <a:rPr lang="en-US" sz="2800" dirty="0" smtClean="0"/>
              <a:t> is stored at storage address </a:t>
            </a:r>
            <a:r>
              <a:rPr lang="en-US" sz="3900" dirty="0" smtClean="0">
                <a:solidFill>
                  <a:srgbClr val="00B050"/>
                </a:solidFill>
              </a:rPr>
              <a:t>1000</a:t>
            </a:r>
            <a:r>
              <a:rPr lang="en-US" sz="2800" dirty="0" smtClean="0"/>
              <a:t>, and, </a:t>
            </a:r>
            <a:r>
              <a:rPr lang="en-US" sz="3500" dirty="0" smtClean="0">
                <a:solidFill>
                  <a:srgbClr val="FF0000"/>
                </a:solidFill>
              </a:rPr>
              <a:t>52 </a:t>
            </a:r>
            <a:r>
              <a:rPr lang="en-US" sz="2800" dirty="0" smtClean="0"/>
              <a:t>will be at address </a:t>
            </a:r>
            <a:r>
              <a:rPr lang="en-US" sz="3900" dirty="0" smtClean="0">
                <a:solidFill>
                  <a:srgbClr val="00B050"/>
                </a:solidFill>
              </a:rPr>
              <a:t>1001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little-endian</a:t>
            </a:r>
            <a:r>
              <a:rPr lang="en-US" sz="2800" dirty="0" smtClean="0"/>
              <a:t> system, it would be stored as </a:t>
            </a:r>
            <a:r>
              <a:rPr lang="en-US" sz="3500" dirty="0" smtClean="0">
                <a:solidFill>
                  <a:srgbClr val="00B0F0"/>
                </a:solidFill>
              </a:rPr>
              <a:t>524F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00B0F0"/>
                </a:solidFill>
              </a:rPr>
              <a:t>52</a:t>
            </a:r>
            <a:r>
              <a:rPr lang="en-US" sz="2800" dirty="0" smtClean="0"/>
              <a:t> at address </a:t>
            </a:r>
            <a:r>
              <a:rPr lang="en-US" sz="3900" dirty="0" smtClean="0">
                <a:solidFill>
                  <a:srgbClr val="00B050"/>
                </a:solidFill>
              </a:rPr>
              <a:t>1000</a:t>
            </a:r>
            <a:r>
              <a:rPr lang="en-US" sz="2800" dirty="0" smtClean="0"/>
              <a:t>, </a:t>
            </a:r>
            <a:r>
              <a:rPr lang="en-US" sz="3500" dirty="0" smtClean="0">
                <a:solidFill>
                  <a:srgbClr val="00B0F0"/>
                </a:solidFill>
              </a:rPr>
              <a:t>4F</a:t>
            </a:r>
            <a:r>
              <a:rPr lang="en-US" sz="2800" dirty="0" smtClean="0"/>
              <a:t> at </a:t>
            </a:r>
            <a:r>
              <a:rPr lang="en-US" sz="3900" dirty="0" smtClean="0">
                <a:solidFill>
                  <a:srgbClr val="00B050"/>
                </a:solidFill>
              </a:rPr>
              <a:t>1001</a:t>
            </a:r>
            <a:r>
              <a:rPr lang="en-US" sz="2800" dirty="0" smtClean="0"/>
              <a:t>).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800600"/>
          <a:ext cx="373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  4F52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4F (MSB)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 (LSB)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48200" y="4779956"/>
          <a:ext cx="3886200" cy="120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848"/>
                <a:gridCol w="2614352"/>
              </a:tblGrid>
              <a:tr h="477844">
                <a:tc>
                  <a:txBody>
                    <a:bodyPr/>
                    <a:lstStyle/>
                    <a:p>
                      <a:r>
                        <a:rPr lang="en-US" dirty="0" smtClean="0"/>
                        <a:t>Byte 524F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</a:tr>
              <a:tr h="355438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55438">
                <a:tc>
                  <a:txBody>
                    <a:bodyPr/>
                    <a:lstStyle/>
                    <a:p>
                      <a:r>
                        <a:rPr lang="en-US" dirty="0" smtClean="0"/>
                        <a:t>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60198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 </a:t>
            </a:r>
            <a:r>
              <a:rPr lang="en-US" dirty="0" err="1"/>
              <a:t>E</a:t>
            </a:r>
            <a:r>
              <a:rPr lang="en-US" dirty="0" err="1" smtClean="0"/>
              <a:t>ndian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6096000"/>
            <a:ext cx="134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Little </a:t>
            </a:r>
            <a:r>
              <a:rPr lang="en-US" dirty="0" err="1" smtClean="0"/>
              <a:t>Endian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/>
              <a:t>Byte Order (example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78 56 34 12 (byte number)</a:t>
            </a: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idx="1"/>
          </p:nvPr>
        </p:nvSpPr>
        <p:spPr>
          <a:xfrm>
            <a:off x="0" y="1196752"/>
            <a:ext cx="9144000" cy="5661248"/>
          </a:xfrm>
          <a:noFill/>
          <a:ln/>
        </p:spPr>
        <p:txBody>
          <a:bodyPr lIns="90488" tIns="44450" rIns="90488" bIns="44450">
            <a:noAutofit/>
          </a:bodyPr>
          <a:lstStyle/>
          <a:p>
            <a:r>
              <a:rPr lang="en-US" sz="4000" dirty="0"/>
              <a:t>Address	</a:t>
            </a:r>
            <a:r>
              <a:rPr lang="en-US" sz="4000" dirty="0" smtClean="0"/>
              <a:t>Value </a:t>
            </a:r>
            <a:r>
              <a:rPr lang="en-US" sz="4000" dirty="0"/>
              <a:t>(1)	</a:t>
            </a:r>
            <a:r>
              <a:rPr lang="en-US" sz="4000" dirty="0" smtClean="0"/>
              <a:t>Value(2</a:t>
            </a:r>
            <a:r>
              <a:rPr lang="en-US" sz="4000" dirty="0"/>
              <a:t>)</a:t>
            </a:r>
          </a:p>
          <a:p>
            <a:r>
              <a:rPr lang="en-US" sz="4000" dirty="0" smtClean="0">
                <a:solidFill>
                  <a:srgbClr val="00B050"/>
                </a:solidFill>
              </a:rPr>
              <a:t>184</a:t>
            </a:r>
            <a:r>
              <a:rPr lang="en-US" sz="1400" dirty="0" smtClean="0"/>
              <a:t>(lowest add)</a:t>
            </a:r>
            <a:r>
              <a:rPr lang="en-US" sz="4000" dirty="0"/>
              <a:t>	</a:t>
            </a:r>
            <a:r>
              <a:rPr lang="en-US" sz="4000" dirty="0" smtClean="0"/>
              <a:t>12</a:t>
            </a:r>
            <a:r>
              <a:rPr lang="en-US" sz="4000" dirty="0"/>
              <a:t>			78</a:t>
            </a:r>
          </a:p>
          <a:p>
            <a:r>
              <a:rPr lang="en-US" sz="4000" dirty="0"/>
              <a:t>185		34			56</a:t>
            </a:r>
          </a:p>
          <a:p>
            <a:r>
              <a:rPr lang="en-US" sz="4000" dirty="0"/>
              <a:t>186		56			34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186</a:t>
            </a:r>
            <a:r>
              <a:rPr lang="en-US" sz="1400" dirty="0" smtClean="0">
                <a:solidFill>
                  <a:srgbClr val="FF0000"/>
                </a:solidFill>
              </a:rPr>
              <a:t>(highest add)</a:t>
            </a:r>
            <a:r>
              <a:rPr lang="en-US" sz="4000" dirty="0"/>
              <a:t>	</a:t>
            </a:r>
            <a:r>
              <a:rPr lang="en-US" sz="4000" dirty="0" smtClean="0"/>
              <a:t>78</a:t>
            </a:r>
            <a:r>
              <a:rPr lang="en-US" sz="4000" dirty="0"/>
              <a:t>			</a:t>
            </a:r>
            <a:r>
              <a:rPr lang="en-US" sz="4000" dirty="0">
                <a:solidFill>
                  <a:srgbClr val="FF0000"/>
                </a:solidFill>
              </a:rPr>
              <a:t>12</a:t>
            </a:r>
          </a:p>
          <a:p>
            <a:endParaRPr lang="en-US" sz="4000" dirty="0"/>
          </a:p>
          <a:p>
            <a:r>
              <a:rPr lang="en-US" sz="4000" dirty="0"/>
              <a:t>i.e. read top down or bottom up?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872" y="206084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Big-E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429309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Little-E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292080" y="2780928"/>
            <a:ext cx="0" cy="17430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27784" y="2291680"/>
            <a:ext cx="0" cy="164137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6168" y="189157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LSB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816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271</Words>
  <Application>Microsoft Office PowerPoint</Application>
  <PresentationFormat>On-screen Show (4:3)</PresentationFormat>
  <Paragraphs>44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Big and Little Endian</vt:lpstr>
      <vt:lpstr>x86 Data Types  </vt:lpstr>
      <vt:lpstr>Endian Types  </vt:lpstr>
      <vt:lpstr>Byte Order (example) 78 56 34 12 (byte number)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and Little Endian</dc:title>
  <dc:creator>mike</dc:creator>
  <cp:lastModifiedBy>mike</cp:lastModifiedBy>
  <cp:revision>5</cp:revision>
  <dcterms:created xsi:type="dcterms:W3CDTF">2016-11-10T23:55:40Z</dcterms:created>
  <dcterms:modified xsi:type="dcterms:W3CDTF">2016-11-11T15:24:51Z</dcterms:modified>
</cp:coreProperties>
</file>