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-7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9B965-E3C4-47A7-9145-8150A8E43384}" type="datetimeFigureOut">
              <a:rPr lang="en-CA" smtClean="0"/>
              <a:pPr/>
              <a:t>10/11/2016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D03B1-19B3-4C87-8122-FDDE3ACB997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797209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D5B4DDB-C01B-4E1E-921A-076DC5A6EE55}" type="slidenum">
              <a:rPr lang="en-CA" sz="1200"/>
              <a:pPr eaLnBrk="1" hangingPunct="1"/>
              <a:t>4</a:t>
            </a:fld>
            <a:endParaRPr lang="en-CA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bb</a:t>
            </a:r>
          </a:p>
        </p:txBody>
      </p:sp>
    </p:spTree>
    <p:extLst>
      <p:ext uri="{BB962C8B-B14F-4D97-AF65-F5344CB8AC3E}">
        <p14:creationId xmlns:p14="http://schemas.microsoft.com/office/powerpoint/2010/main" xmlns="" val="23340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304800" y="2889251"/>
            <a:ext cx="114808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en-US" sz="1800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en-US" sz="18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en-US" sz="1800"/>
            </a:p>
          </p:txBody>
        </p:sp>
      </p:grp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D4302E-2394-4403-9485-49B36A7E5C9C}" type="datetimeFigureOut">
              <a:rPr lang="en-CA" smtClean="0"/>
              <a:pPr/>
              <a:t>10/11/2016</a:t>
            </a:fld>
            <a:endParaRPr lang="en-CA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AFE7F-DF86-44AD-AD51-5E05B0B5C4A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12125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D4302E-2394-4403-9485-49B36A7E5C9C}" type="datetimeFigureOut">
              <a:rPr lang="en-CA" smtClean="0"/>
              <a:pPr/>
              <a:t>10/11/2016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AFE7F-DF86-44AD-AD51-5E05B0B5C4A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52812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D4302E-2394-4403-9485-49B36A7E5C9C}" type="datetimeFigureOut">
              <a:rPr lang="en-CA" smtClean="0"/>
              <a:pPr/>
              <a:t>10/11/2016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AFE7F-DF86-44AD-AD51-5E05B0B5C4A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8284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D4302E-2394-4403-9485-49B36A7E5C9C}" type="datetimeFigureOut">
              <a:rPr lang="en-CA" smtClean="0"/>
              <a:pPr/>
              <a:t>10/11/2016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AFE7F-DF86-44AD-AD51-5E05B0B5C4A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4815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D4302E-2394-4403-9485-49B36A7E5C9C}" type="datetimeFigureOut">
              <a:rPr lang="en-CA" smtClean="0"/>
              <a:pPr/>
              <a:t>10/11/2016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AFE7F-DF86-44AD-AD51-5E05B0B5C4A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2175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D4302E-2394-4403-9485-49B36A7E5C9C}" type="datetimeFigureOut">
              <a:rPr lang="en-CA" smtClean="0"/>
              <a:pPr/>
              <a:t>10/11/2016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AFE7F-DF86-44AD-AD51-5E05B0B5C4A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4954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D4302E-2394-4403-9485-49B36A7E5C9C}" type="datetimeFigureOut">
              <a:rPr lang="en-CA" smtClean="0"/>
              <a:pPr/>
              <a:t>10/11/2016</a:t>
            </a:fld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AFE7F-DF86-44AD-AD51-5E05B0B5C4A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3794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D4302E-2394-4403-9485-49B36A7E5C9C}" type="datetimeFigureOut">
              <a:rPr lang="en-CA" smtClean="0"/>
              <a:pPr/>
              <a:t>10/11/2016</a:t>
            </a:fld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AFE7F-DF86-44AD-AD51-5E05B0B5C4A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91819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D4302E-2394-4403-9485-49B36A7E5C9C}" type="datetimeFigureOut">
              <a:rPr lang="en-CA" smtClean="0"/>
              <a:pPr/>
              <a:t>10/11/2016</a:t>
            </a:fld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AFE7F-DF86-44AD-AD51-5E05B0B5C4A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43768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D4302E-2394-4403-9485-49B36A7E5C9C}" type="datetimeFigureOut">
              <a:rPr lang="en-CA" smtClean="0"/>
              <a:pPr/>
              <a:t>10/11/2016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AFE7F-DF86-44AD-AD51-5E05B0B5C4A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6926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D4302E-2394-4403-9485-49B36A7E5C9C}" type="datetimeFigureOut">
              <a:rPr lang="en-CA" smtClean="0"/>
              <a:pPr/>
              <a:t>10/11/2016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AFE7F-DF86-44AD-AD51-5E05B0B5C4A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89799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55D4302E-2394-4403-9485-49B36A7E5C9C}" type="datetimeFigureOut">
              <a:rPr lang="en-CA" smtClean="0"/>
              <a:pPr/>
              <a:t>10/11/2016</a:t>
            </a:fld>
            <a:endParaRPr lang="en-CA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CA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D9AFE7F-DF86-44AD-AD51-5E05B0B5C4A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1447800"/>
            <a:ext cx="10769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066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6764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CST8101</a:t>
            </a:r>
            <a:br>
              <a:rPr lang="en-US" dirty="0"/>
            </a:br>
            <a:r>
              <a:rPr lang="en-US" dirty="0"/>
              <a:t>Computer Essentials</a:t>
            </a:r>
            <a:endParaRPr lang="en-CA" dirty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Microprocessor</a:t>
            </a:r>
          </a:p>
        </p:txBody>
      </p:sp>
    </p:spTree>
    <p:extLst>
      <p:ext uri="{BB962C8B-B14F-4D97-AF65-F5344CB8AC3E}">
        <p14:creationId xmlns:p14="http://schemas.microsoft.com/office/powerpoint/2010/main" xmlns="" val="25493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200" dirty="0"/>
              <a:t>Arithmetic Logic Unit</a:t>
            </a:r>
          </a:p>
        </p:txBody>
      </p:sp>
      <p:sp>
        <p:nvSpPr>
          <p:cNvPr id="922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Equal-to condition.</a:t>
            </a:r>
            <a:r>
              <a:rPr lang="en-US" sz="2000" dirty="0"/>
              <a:t> In a test for this condition, the arithmetic/logic unit compares two values to determine if they are equal.</a:t>
            </a:r>
          </a:p>
          <a:p>
            <a:r>
              <a:rPr lang="en-US" sz="2000" b="1" dirty="0"/>
              <a:t>Less-than condition.</a:t>
            </a:r>
            <a:r>
              <a:rPr lang="en-US" sz="2000" dirty="0"/>
              <a:t> To test for this condition, the computer compares values to determine if one is less than another.</a:t>
            </a:r>
          </a:p>
          <a:p>
            <a:r>
              <a:rPr lang="en-US" sz="2000" b="1" dirty="0"/>
              <a:t>Greater-than condition.</a:t>
            </a:r>
            <a:r>
              <a:rPr lang="en-US" sz="2000" dirty="0"/>
              <a:t> In this type of comparison, the computer determines if one value is greater than another.</a:t>
            </a:r>
          </a:p>
          <a:p>
            <a:endParaRPr lang="en-US" sz="2000" dirty="0"/>
          </a:p>
          <a:p>
            <a:r>
              <a:rPr lang="en-US" sz="2000" dirty="0"/>
              <a:t>A computer can simultaneously test for more than one condition. In fact, a logic unit can usually discern six logical relationships: </a:t>
            </a:r>
            <a:r>
              <a:rPr lang="en-US" sz="2000" i="1" dirty="0"/>
              <a:t>equal to, less than, greater than, less than or equal to, greater than or equal to</a:t>
            </a:r>
            <a:r>
              <a:rPr lang="en-US" sz="2000" dirty="0"/>
              <a:t>, and </a:t>
            </a:r>
            <a:r>
              <a:rPr lang="en-US" sz="2000" i="1" dirty="0"/>
              <a:t>not equal</a:t>
            </a:r>
            <a:r>
              <a:rPr lang="en-US" sz="2000" dirty="0"/>
              <a:t>. </a:t>
            </a:r>
            <a:br>
              <a:rPr lang="en-US" sz="20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05649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Registers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Computers usually assign special roles to certain registers, including these registers: </a:t>
            </a:r>
          </a:p>
          <a:p>
            <a:pPr lvl="0"/>
            <a:r>
              <a:rPr lang="en-US" sz="2000" b="1" dirty="0"/>
              <a:t>An accumulator</a:t>
            </a:r>
            <a:r>
              <a:rPr lang="en-US" sz="2000" dirty="0"/>
              <a:t>, which collects the result of computations. </a:t>
            </a:r>
          </a:p>
          <a:p>
            <a:pPr lvl="0"/>
            <a:r>
              <a:rPr lang="en-US" sz="2000" b="1" dirty="0"/>
              <a:t>An address register</a:t>
            </a:r>
            <a:r>
              <a:rPr lang="en-US" sz="2000" dirty="0"/>
              <a:t>, which keeps track of where a given instruction or piece of data is stored in memory. Each storage location in memory is identified by an address, just as each house on a street has an address. </a:t>
            </a:r>
          </a:p>
          <a:p>
            <a:pPr lvl="0"/>
            <a:r>
              <a:rPr lang="en-US" sz="2000" b="1" dirty="0"/>
              <a:t>A storage register</a:t>
            </a:r>
            <a:r>
              <a:rPr lang="en-US" sz="2000" dirty="0"/>
              <a:t>, which temporarily holds data taken from or about to be sent to memory. </a:t>
            </a:r>
          </a:p>
          <a:p>
            <a:pPr lvl="0"/>
            <a:r>
              <a:rPr lang="en-US" sz="2000" dirty="0"/>
              <a:t>A general-purpose </a:t>
            </a:r>
            <a:r>
              <a:rPr lang="en-US" sz="2000" b="1" dirty="0"/>
              <a:t>register</a:t>
            </a:r>
            <a:r>
              <a:rPr lang="en-US" sz="2000" dirty="0"/>
              <a:t>, which is used for several functions. </a:t>
            </a:r>
          </a:p>
        </p:txBody>
      </p:sp>
    </p:spTree>
    <p:extLst>
      <p:ext uri="{BB962C8B-B14F-4D97-AF65-F5344CB8AC3E}">
        <p14:creationId xmlns:p14="http://schemas.microsoft.com/office/powerpoint/2010/main" xmlns="" val="273224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Microprocessor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Three-Bus architecture</a:t>
            </a:r>
          </a:p>
          <a:p>
            <a:pPr lvl="1" eaLnBrk="1" hangingPunct="1"/>
            <a:r>
              <a:rPr lang="en-US"/>
              <a:t>Allows the CPU to specific type, size and location of data transfer</a:t>
            </a:r>
          </a:p>
          <a:p>
            <a:pPr lvl="1" eaLnBrk="1" hangingPunct="1"/>
            <a:r>
              <a:rPr lang="en-US"/>
              <a:t>Control bus</a:t>
            </a:r>
          </a:p>
          <a:p>
            <a:pPr lvl="2" eaLnBrk="1" hangingPunct="1"/>
            <a:r>
              <a:rPr lang="en-US"/>
              <a:t>Identifies whether the CPU is reading or writing data</a:t>
            </a:r>
          </a:p>
          <a:p>
            <a:pPr lvl="1" eaLnBrk="1" hangingPunct="1"/>
            <a:r>
              <a:rPr lang="en-US"/>
              <a:t>Address bus</a:t>
            </a:r>
          </a:p>
          <a:p>
            <a:pPr lvl="2" eaLnBrk="1" hangingPunct="1"/>
            <a:r>
              <a:rPr lang="en-US"/>
              <a:t>Identifies the location of where the data is being read/written</a:t>
            </a:r>
          </a:p>
          <a:p>
            <a:pPr lvl="1" eaLnBrk="1" hangingPunct="1"/>
            <a:r>
              <a:rPr lang="en-US"/>
              <a:t>Data bus</a:t>
            </a:r>
          </a:p>
          <a:p>
            <a:pPr lvl="2" eaLnBrk="1" hangingPunct="1"/>
            <a:r>
              <a:rPr lang="en-US"/>
              <a:t>Actual information being sent/received by the CPU</a:t>
            </a:r>
          </a:p>
        </p:txBody>
      </p:sp>
    </p:spTree>
    <p:extLst>
      <p:ext uri="{BB962C8B-B14F-4D97-AF65-F5344CB8AC3E}">
        <p14:creationId xmlns:p14="http://schemas.microsoft.com/office/powerpoint/2010/main" xmlns="" val="210809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838200"/>
            <a:ext cx="7772400" cy="990600"/>
          </a:xfrm>
        </p:spPr>
        <p:txBody>
          <a:bodyPr>
            <a:normAutofit fontScale="90000"/>
          </a:bodyPr>
          <a:lstStyle/>
          <a:p>
            <a:r>
              <a:rPr lang="en-CA" dirty="0"/>
              <a:t>Block diagram of Intel 900 series processor die image from Intel</a:t>
            </a:r>
            <a:br>
              <a:rPr lang="en-CA" dirty="0"/>
            </a:b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43250" y="2060576"/>
            <a:ext cx="5905500" cy="3609975"/>
          </a:xfrm>
        </p:spPr>
      </p:pic>
    </p:spTree>
    <p:extLst>
      <p:ext uri="{BB962C8B-B14F-4D97-AF65-F5344CB8AC3E}">
        <p14:creationId xmlns:p14="http://schemas.microsoft.com/office/powerpoint/2010/main" xmlns="" val="297805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CPU Execution Cycle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 CPU executes every program one instruction at a </a:t>
            </a:r>
            <a:r>
              <a:rPr lang="en-US" dirty="0" smtClean="0"/>
              <a:t>time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Typically </a:t>
            </a:r>
            <a:r>
              <a:rPr lang="en-US" dirty="0"/>
              <a:t>instructions are very simple, for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MOV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Copy data to/from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CMP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Compare two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ADD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Add two numbers together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JMP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Set the Program Counter to a new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xmlns="" val="17784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CPU Execution Cycle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dirty="0"/>
              <a:t>Each CPU instruction must experience </a:t>
            </a:r>
            <a:r>
              <a:rPr lang="en-US" dirty="0">
                <a:solidFill>
                  <a:srgbClr val="FF0000"/>
                </a:solidFill>
              </a:rPr>
              <a:t>three phases</a:t>
            </a:r>
          </a:p>
          <a:p>
            <a:pPr marL="990600" lvl="1" indent="-533400"/>
            <a:r>
              <a:rPr lang="en-US" dirty="0"/>
              <a:t>FETCH</a:t>
            </a:r>
          </a:p>
          <a:p>
            <a:pPr marL="1371600" lvl="2" indent="-457200"/>
            <a:r>
              <a:rPr lang="en-US" dirty="0"/>
              <a:t>Data is read from memory, and transferred to CPU’s control unit</a:t>
            </a:r>
          </a:p>
          <a:p>
            <a:pPr marL="990600" lvl="1" indent="-533400"/>
            <a:r>
              <a:rPr lang="en-US" dirty="0"/>
              <a:t>DECODE</a:t>
            </a:r>
          </a:p>
          <a:p>
            <a:pPr marL="1371600" lvl="2" indent="-457200"/>
            <a:r>
              <a:rPr lang="en-US" dirty="0"/>
              <a:t>CPU determines what is required to perform the instruction</a:t>
            </a:r>
          </a:p>
          <a:p>
            <a:pPr marL="990600" lvl="1" indent="-533400"/>
            <a:r>
              <a:rPr lang="en-US" dirty="0"/>
              <a:t>EXECUTE</a:t>
            </a:r>
          </a:p>
          <a:p>
            <a:pPr marL="1371600" lvl="2" indent="-457200"/>
            <a:r>
              <a:rPr lang="en-US" dirty="0"/>
              <a:t>CPU performs the instruction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383991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CPU Execution Cycle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For complex instruction sets, this cycle can be quite costly in terms of time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Numerous optimizations have been developed to speed the process along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Such as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Wider Busses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Pipelining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Superscalar Architectures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Branch Predictor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Cache memory</a:t>
            </a:r>
          </a:p>
        </p:txBody>
      </p:sp>
    </p:spTree>
    <p:extLst>
      <p:ext uri="{BB962C8B-B14F-4D97-AF65-F5344CB8AC3E}">
        <p14:creationId xmlns:p14="http://schemas.microsoft.com/office/powerpoint/2010/main" xmlns="" val="304982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Performance Enhancements</a:t>
            </a:r>
            <a:endParaRPr lang="en-CA"/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Wider Data Busses</a:t>
            </a:r>
          </a:p>
          <a:p>
            <a:pPr lvl="1" eaLnBrk="1" hangingPunct="1"/>
            <a:r>
              <a:rPr lang="en-US"/>
              <a:t>Simply increased the number of wires connecting the CPU </a:t>
            </a:r>
          </a:p>
          <a:p>
            <a:pPr lvl="1" eaLnBrk="1" hangingPunct="1"/>
            <a:r>
              <a:rPr lang="en-US"/>
              <a:t>Data bus width has grown from 8 bits (Intel 8088) to 64 bits (for </a:t>
            </a:r>
            <a:r>
              <a:rPr lang="en-US">
                <a:cs typeface="Arial" panose="020B0604020202020204" pitchFamily="34" charset="0"/>
              </a:rPr>
              <a:t>Dual Channel DDR)</a:t>
            </a: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Allows more data to be carried simultaneously between CPU and memory</a:t>
            </a: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Similar to more lanes on a highway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xmlns="" val="316003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Pipelining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All CPUs have a </a:t>
            </a:r>
            <a:r>
              <a:rPr lang="en-US" dirty="0" smtClean="0"/>
              <a:t>pipeline that </a:t>
            </a:r>
            <a:r>
              <a:rPr lang="en-US" dirty="0"/>
              <a:t>the CPU uses to process a command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With a single pipeline all commands. Simple or complex, run through the same linear pipeline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Dual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Dual pipelining allows two instructions to be processed at the same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first pipeline, named </a:t>
            </a:r>
            <a:r>
              <a:rPr lang="en-US" dirty="0">
                <a:solidFill>
                  <a:srgbClr val="FF0000"/>
                </a:solidFill>
              </a:rPr>
              <a:t>U </a:t>
            </a:r>
            <a:r>
              <a:rPr lang="en-US" dirty="0"/>
              <a:t>is the primary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second pipeline, named 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/>
              <a:t> can handle simple commands such as integer addition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422754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Pipelining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Quad pipelining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Able to handle four separate pipelines simultaneously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On average, this enabled the equivalent of three simultaneous </a:t>
            </a:r>
            <a:r>
              <a:rPr lang="en-US" sz="2000" dirty="0" smtClean="0"/>
              <a:t>processes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Dynamic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Some time consuming actions could cause the CPU to wait up to 10 to 20 clock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When the CPU was forced to wait, it took advantage of the wait to look at the pipeline to see if any other commands where complete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Pentium IV allowed a pipeline depth of 20 stages or more</a:t>
            </a:r>
          </a:p>
        </p:txBody>
      </p:sp>
    </p:spTree>
    <p:extLst>
      <p:ext uri="{BB962C8B-B14F-4D97-AF65-F5344CB8AC3E}">
        <p14:creationId xmlns:p14="http://schemas.microsoft.com/office/powerpoint/2010/main" xmlns="" val="392254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Microprocessor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81201"/>
            <a:ext cx="8229600" cy="4530725"/>
          </a:xfrm>
        </p:spPr>
        <p:txBody>
          <a:bodyPr/>
          <a:lstStyle/>
          <a:p>
            <a:pPr eaLnBrk="1" hangingPunct="1"/>
            <a:r>
              <a:rPr lang="en-US" dirty="0"/>
              <a:t>Central Processing Unit (CPU)</a:t>
            </a:r>
          </a:p>
          <a:p>
            <a:pPr eaLnBrk="1" hangingPunct="1"/>
            <a:r>
              <a:rPr lang="en-US" dirty="0"/>
              <a:t>Can perform millions of mathematical operations per second</a:t>
            </a:r>
          </a:p>
          <a:p>
            <a:pPr eaLnBrk="1" hangingPunct="1"/>
            <a:r>
              <a:rPr lang="en-US" dirty="0"/>
              <a:t>Responsible for most of the data processing performed by the computer</a:t>
            </a:r>
          </a:p>
          <a:p>
            <a:pPr eaLnBrk="1" hangingPunct="1"/>
            <a:r>
              <a:rPr lang="en-US" dirty="0"/>
              <a:t>Often referred to as the brains of the computer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50685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Pipelining 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Pipeline stages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Each stage allows a portion of instruction decode and execution to occur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Typical stages include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</a:rPr>
              <a:t>instruction fetch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</a:rPr>
              <a:t>instruction decode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</a:rPr>
              <a:t>memory read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</a:rPr>
              <a:t>ALU operation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</a:rPr>
              <a:t>memory write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559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Pipelining Illustrated</a:t>
            </a:r>
          </a:p>
        </p:txBody>
      </p:sp>
      <p:pic>
        <p:nvPicPr>
          <p:cNvPr id="21509" name="Picture 3" descr="non-pipeline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667000" y="3505201"/>
            <a:ext cx="2268538" cy="270351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12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713064" y="1612084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/>
              <a:t>The advantages of pipelining</a:t>
            </a:r>
          </a:p>
        </p:txBody>
      </p:sp>
      <p:pic>
        <p:nvPicPr>
          <p:cNvPr id="21510" name="Picture 4" descr="pipeli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4201" y="3505201"/>
            <a:ext cx="2384425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2438400" y="2667000"/>
            <a:ext cx="77724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800">
                <a:latin typeface="Tahoma" panose="020B0604030504040204" pitchFamily="34" charset="0"/>
              </a:rPr>
              <a:t>Non Pipelined</a:t>
            </a:r>
            <a:r>
              <a:rPr lang="en-US" sz="3200">
                <a:latin typeface="Tahoma" panose="020B0604030504040204" pitchFamily="34" charset="0"/>
              </a:rPr>
              <a:t>			</a:t>
            </a:r>
            <a:r>
              <a:rPr lang="en-US" sz="2800">
                <a:latin typeface="Tahoma" panose="020B0604030504040204" pitchFamily="34" charset="0"/>
              </a:rPr>
              <a:t>Pipelined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1800">
                <a:latin typeface="Tahoma" panose="020B0604030504040204" pitchFamily="34" charset="0"/>
              </a:rPr>
              <a:t>Single Instruction	 			Multiple Instructions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96902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Performance Enhancements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Superscalar Architectures</a:t>
            </a:r>
          </a:p>
          <a:p>
            <a:pPr lvl="1" eaLnBrk="1" hangingPunct="1"/>
            <a:r>
              <a:rPr lang="en-US"/>
              <a:t>If one pipeline is good …</a:t>
            </a:r>
          </a:p>
          <a:p>
            <a:pPr lvl="1" eaLnBrk="1" hangingPunct="1"/>
            <a:r>
              <a:rPr lang="en-US"/>
              <a:t>Multiple pipelines may be better!</a:t>
            </a:r>
          </a:p>
          <a:p>
            <a:pPr lvl="1" eaLnBrk="1" hangingPunct="1"/>
            <a:r>
              <a:rPr lang="en-US"/>
              <a:t>Superscalar implements multiple CPU pipelines</a:t>
            </a:r>
          </a:p>
          <a:p>
            <a:pPr lvl="1" eaLnBrk="1" hangingPunct="1"/>
            <a:r>
              <a:rPr lang="en-US"/>
              <a:t>Permits multiple instructions to be executed simultaneously</a:t>
            </a:r>
          </a:p>
        </p:txBody>
      </p:sp>
    </p:spTree>
    <p:extLst>
      <p:ext uri="{BB962C8B-B14F-4D97-AF65-F5344CB8AC3E}">
        <p14:creationId xmlns:p14="http://schemas.microsoft.com/office/powerpoint/2010/main" xmlns="" val="310236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Branch Predictor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Originally found on high-end mainframe processors</a:t>
            </a:r>
          </a:p>
          <a:p>
            <a:pPr eaLnBrk="1" hangingPunct="1"/>
            <a:r>
              <a:rPr lang="en-US"/>
              <a:t>Requirement for efficiently using a deep pipeline</a:t>
            </a:r>
          </a:p>
          <a:p>
            <a:pPr eaLnBrk="1" hangingPunct="1"/>
            <a:r>
              <a:rPr lang="en-US"/>
              <a:t>By default, programs execute sequentially .. Instructions executed in the same order as they appear in memory</a:t>
            </a:r>
          </a:p>
        </p:txBody>
      </p:sp>
    </p:spTree>
    <p:extLst>
      <p:ext uri="{BB962C8B-B14F-4D97-AF65-F5344CB8AC3E}">
        <p14:creationId xmlns:p14="http://schemas.microsoft.com/office/powerpoint/2010/main" xmlns="" val="25485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Branch Predictor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Branch Prediction Unit (BPU) permits CPU to anticipate where the next program branch will come from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Processor is able to keep instruction pipeline full at high speeds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Part of Intel’s Advance Dynamic Execution (ADE) engine – component in Pentium IV design</a:t>
            </a:r>
          </a:p>
        </p:txBody>
      </p:sp>
    </p:spTree>
    <p:extLst>
      <p:ext uri="{BB962C8B-B14F-4D97-AF65-F5344CB8AC3E}">
        <p14:creationId xmlns:p14="http://schemas.microsoft.com/office/powerpoint/2010/main" xmlns="" val="342089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Cache Memory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Cache allows CPU very quick temporary storage for often-used data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Similar to a high-speed buffer only more intelligent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To cache means to set aside data used in the past in a fast storage area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When the CPU needs that data again is can easily and quickly access the data</a:t>
            </a:r>
          </a:p>
        </p:txBody>
      </p:sp>
    </p:spTree>
    <p:extLst>
      <p:ext uri="{BB962C8B-B14F-4D97-AF65-F5344CB8AC3E}">
        <p14:creationId xmlns:p14="http://schemas.microsoft.com/office/powerpoint/2010/main" xmlns="" val="140784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Cache Memory</a:t>
            </a:r>
            <a:endParaRPr lang="en-CA"/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How caching works: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cache controller anticipates what data will be required next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Intel states that their processors are correct around 90% of the </a:t>
            </a:r>
            <a:r>
              <a:rPr lang="en-US" dirty="0" smtClean="0"/>
              <a:t>time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Three levels of processor cache exist in modern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Level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Level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xmlns="" val="139526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Cache Memory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Level 1 (L1) Cache </a:t>
            </a:r>
          </a:p>
          <a:p>
            <a:pPr lvl="1" eaLnBrk="1" hangingPunct="1"/>
            <a:r>
              <a:rPr lang="en-US"/>
              <a:t>Originated with the 486 family of processors</a:t>
            </a:r>
          </a:p>
          <a:p>
            <a:pPr lvl="1" eaLnBrk="1" hangingPunct="1"/>
            <a:r>
              <a:rPr lang="en-US"/>
              <a:t>Ranges from 8 KB to 64KB</a:t>
            </a:r>
          </a:p>
          <a:p>
            <a:pPr lvl="1" eaLnBrk="1" hangingPunct="1"/>
            <a:r>
              <a:rPr lang="en-US"/>
              <a:t>Integrated into the CPU</a:t>
            </a:r>
          </a:p>
          <a:p>
            <a:pPr lvl="1" eaLnBrk="1" hangingPunct="1"/>
            <a:r>
              <a:rPr lang="en-US"/>
              <a:t>Runs at the full core speed of the CPU</a:t>
            </a:r>
          </a:p>
          <a:p>
            <a:pPr lvl="1" eaLnBrk="1" hangingPunct="1"/>
            <a:r>
              <a:rPr lang="en-US"/>
              <a:t>Processors always run faster than the data bus</a:t>
            </a:r>
          </a:p>
        </p:txBody>
      </p:sp>
    </p:spTree>
    <p:extLst>
      <p:ext uri="{BB962C8B-B14F-4D97-AF65-F5344CB8AC3E}">
        <p14:creationId xmlns:p14="http://schemas.microsoft.com/office/powerpoint/2010/main" xmlns="" val="73354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Cache Memory</a:t>
            </a:r>
            <a:endParaRPr lang="en-CA"/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Level 2 (L2) Cache</a:t>
            </a:r>
          </a:p>
          <a:p>
            <a:pPr lvl="1" eaLnBrk="1" hangingPunct="1"/>
            <a:r>
              <a:rPr lang="en-US"/>
              <a:t>Up to 1 MB of storage</a:t>
            </a:r>
          </a:p>
          <a:p>
            <a:pPr lvl="1" eaLnBrk="1" hangingPunct="1"/>
            <a:r>
              <a:rPr lang="en-US"/>
              <a:t>Originally ran slower than L1 cache</a:t>
            </a:r>
          </a:p>
          <a:p>
            <a:pPr lvl="1" eaLnBrk="1" hangingPunct="1"/>
            <a:r>
              <a:rPr lang="en-US"/>
              <a:t>Now CPU resident for Pentium class and running at the processor speed</a:t>
            </a:r>
          </a:p>
          <a:p>
            <a:pPr lvl="1" eaLnBrk="1" hangingPunct="1"/>
            <a:r>
              <a:rPr lang="en-US"/>
              <a:t>Acts as secondary buffer between system memory and CPU</a:t>
            </a:r>
          </a:p>
        </p:txBody>
      </p:sp>
    </p:spTree>
    <p:extLst>
      <p:ext uri="{BB962C8B-B14F-4D97-AF65-F5344CB8AC3E}">
        <p14:creationId xmlns:p14="http://schemas.microsoft.com/office/powerpoint/2010/main" xmlns="" val="384750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Cache Memory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Level 3 (L3) Cache</a:t>
            </a:r>
          </a:p>
          <a:p>
            <a:pPr lvl="1" eaLnBrk="1" hangingPunct="1"/>
            <a:r>
              <a:rPr lang="en-US" dirty="0"/>
              <a:t>Resides on the CPU</a:t>
            </a:r>
          </a:p>
          <a:p>
            <a:pPr lvl="2" eaLnBrk="1" hangingPunct="1"/>
            <a:r>
              <a:rPr lang="en-US" dirty="0"/>
              <a:t>Older AMD/Intel CPU’s have L3 cache residing on the motherboard</a:t>
            </a:r>
          </a:p>
          <a:p>
            <a:pPr lvl="1" eaLnBrk="1" hangingPunct="1"/>
            <a:r>
              <a:rPr lang="en-US" dirty="0"/>
              <a:t>Size of the Cache on Processors range from 512 KB to 8 MB </a:t>
            </a:r>
          </a:p>
        </p:txBody>
      </p:sp>
    </p:spTree>
    <p:extLst>
      <p:ext uri="{BB962C8B-B14F-4D97-AF65-F5344CB8AC3E}">
        <p14:creationId xmlns:p14="http://schemas.microsoft.com/office/powerpoint/2010/main" xmlns="" val="26289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410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05524" y="1684611"/>
            <a:ext cx="6780952" cy="4361905"/>
          </a:xfrm>
        </p:spPr>
      </p:pic>
    </p:spTree>
    <p:extLst>
      <p:ext uri="{BB962C8B-B14F-4D97-AF65-F5344CB8AC3E}">
        <p14:creationId xmlns:p14="http://schemas.microsoft.com/office/powerpoint/2010/main" xmlns="" val="380607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Multimedia Instructions Sets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MMX</a:t>
            </a:r>
          </a:p>
          <a:p>
            <a:pPr lvl="1" eaLnBrk="1" hangingPunct="1"/>
            <a:r>
              <a:rPr lang="en-US"/>
              <a:t>Acronym - does not stand for anything</a:t>
            </a:r>
          </a:p>
          <a:p>
            <a:pPr lvl="1" eaLnBrk="1" hangingPunct="1"/>
            <a:r>
              <a:rPr lang="en-US"/>
              <a:t>Circuit in the CPU that is used to speed up the execution of multimedia code such as graphics and sound</a:t>
            </a:r>
          </a:p>
          <a:p>
            <a:pPr lvl="1" eaLnBrk="1" hangingPunct="1"/>
            <a:r>
              <a:rPr lang="en-US"/>
              <a:t>Performs a single instruction on multiple data – often called a SIMD</a:t>
            </a:r>
          </a:p>
          <a:p>
            <a:pPr lvl="2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78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Multimedia Instructions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SSE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70 new instructions were added to MMX to speed up processing in 1999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SSE2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144 new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SSE3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13 new instructions – released in with the Prescott Pentium 4</a:t>
            </a:r>
          </a:p>
        </p:txBody>
      </p:sp>
    </p:spTree>
    <p:extLst>
      <p:ext uri="{BB962C8B-B14F-4D97-AF65-F5344CB8AC3E}">
        <p14:creationId xmlns:p14="http://schemas.microsoft.com/office/powerpoint/2010/main" xmlns="" val="318218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Performance Factors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Performance factors include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CPU clock speed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CPU bus speed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Chipset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RAM type and amount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Etc, etc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only thing that’s constant in technology, is change!</a:t>
            </a:r>
          </a:p>
        </p:txBody>
      </p:sp>
    </p:spTree>
    <p:extLst>
      <p:ext uri="{BB962C8B-B14F-4D97-AF65-F5344CB8AC3E}">
        <p14:creationId xmlns:p14="http://schemas.microsoft.com/office/powerpoint/2010/main" xmlns="" val="423534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Microprocessor Comparison</a:t>
            </a:r>
          </a:p>
        </p:txBody>
      </p:sp>
      <p:sp>
        <p:nvSpPr>
          <p:cNvPr id="39010" name="Rectangle 9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Comparison chart for Intel processors</a:t>
            </a:r>
            <a:endParaRPr lang="en-US"/>
          </a:p>
        </p:txBody>
      </p:sp>
      <p:graphicFrame>
        <p:nvGraphicFramePr>
          <p:cNvPr id="147459" name="Group 3"/>
          <p:cNvGraphicFramePr>
            <a:graphicFrameLocks noGrp="1"/>
          </p:cNvGraphicFramePr>
          <p:nvPr/>
        </p:nvGraphicFramePr>
        <p:xfrm>
          <a:off x="1981200" y="2514600"/>
          <a:ext cx="8458200" cy="3835706"/>
        </p:xfrm>
        <a:graphic>
          <a:graphicData uri="http://schemas.openxmlformats.org/drawingml/2006/table">
            <a:tbl>
              <a:tblPr/>
              <a:tblGrid>
                <a:gridCol w="15017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5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27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652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2711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571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  <a:endParaRPr kumimoji="0" lang="en-CA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  <a:endParaRPr kumimoji="0" lang="en-CA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Transistors</a:t>
                      </a:r>
                      <a:endParaRPr kumimoji="0" lang="en-CA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Microns</a:t>
                      </a:r>
                      <a:endParaRPr kumimoji="0" lang="en-CA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Clock Speed</a:t>
                      </a:r>
                      <a:endParaRPr kumimoji="0" lang="en-CA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Width</a:t>
                      </a:r>
                      <a:endParaRPr kumimoji="0" lang="en-CA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MIPS</a:t>
                      </a:r>
                      <a:endParaRPr kumimoji="0" lang="en-CA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3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8080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1974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6,000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MHz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 bits</a:t>
                      </a:r>
                      <a:endParaRPr kumimoji="0" lang="en-CA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0.64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3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8088</a:t>
                      </a:r>
                      <a:endParaRPr kumimoji="0" lang="en-CA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1979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29,000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 MHz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 bits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8-bit bus</a:t>
                      </a:r>
                      <a:endParaRPr kumimoji="0" lang="en-CA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0.33</a:t>
                      </a:r>
                      <a:endParaRPr kumimoji="0" lang="en-CA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23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80286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1982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134,000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MHz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 bits</a:t>
                      </a:r>
                      <a:endParaRPr kumimoji="0" lang="en-CA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23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80386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1985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275,000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 MHz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 bits</a:t>
                      </a:r>
                      <a:endParaRPr kumimoji="0" lang="en-CA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CA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3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80486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1989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1,200,000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 MHz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 bits</a:t>
                      </a:r>
                      <a:endParaRPr kumimoji="0" lang="en-CA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kumimoji="0" lang="en-CA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3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1993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3,100,000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 MHz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 bits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64-bit bus</a:t>
                      </a:r>
                      <a:endParaRPr kumimoji="0" lang="en-CA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CA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3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II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1997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7,500,000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0.35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233 MHz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 bits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64-bit bus</a:t>
                      </a:r>
                      <a:endParaRPr kumimoji="0" lang="en-CA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~300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3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III</a:t>
                      </a:r>
                      <a:endParaRPr kumimoji="0" lang="en-CA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1999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9,500,000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450 MHz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 bits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64-bit bus</a:t>
                      </a:r>
                      <a:endParaRPr kumimoji="0" lang="en-CA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~510</a:t>
                      </a:r>
                      <a:endParaRPr kumimoji="0" lang="en-CA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3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IV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42,000,000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0.18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 GHz</a:t>
                      </a:r>
                      <a:endParaRPr kumimoji="0" lang="en-CA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 bits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64-bit bus</a:t>
                      </a:r>
                      <a:endParaRPr kumimoji="0" lang="en-CA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~1,700</a:t>
                      </a:r>
                      <a:endParaRPr kumimoji="0" lang="en-CA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6639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About the Chart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Transistors</a:t>
            </a:r>
          </a:p>
          <a:p>
            <a:pPr lvl="1" eaLnBrk="1" hangingPunct="1"/>
            <a:r>
              <a:rPr lang="en-US"/>
              <a:t>The number of transistors on the chip</a:t>
            </a:r>
          </a:p>
          <a:p>
            <a:pPr lvl="1" eaLnBrk="1" hangingPunct="1"/>
            <a:r>
              <a:rPr lang="en-US"/>
              <a:t>Notice the number of transistors has steadily gone up</a:t>
            </a:r>
          </a:p>
          <a:p>
            <a:pPr eaLnBrk="1" hangingPunct="1"/>
            <a:r>
              <a:rPr lang="en-US"/>
              <a:t>Microns</a:t>
            </a:r>
          </a:p>
          <a:p>
            <a:pPr lvl="1" eaLnBrk="1" hangingPunct="1"/>
            <a:r>
              <a:rPr lang="en-US"/>
              <a:t>The width, in micros, of the smallest wire on the chip</a:t>
            </a:r>
          </a:p>
          <a:p>
            <a:pPr lvl="1" eaLnBrk="1" hangingPunct="1"/>
            <a:r>
              <a:rPr lang="en-US"/>
              <a:t>A human hair is 100 microns thick</a:t>
            </a:r>
          </a:p>
        </p:txBody>
      </p:sp>
    </p:spTree>
    <p:extLst>
      <p:ext uri="{BB962C8B-B14F-4D97-AF65-F5344CB8AC3E}">
        <p14:creationId xmlns:p14="http://schemas.microsoft.com/office/powerpoint/2010/main" xmlns="" val="143488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About the Chart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 Width</a:t>
            </a:r>
          </a:p>
          <a:p>
            <a:pPr lvl="1" eaLnBrk="1" hangingPunct="1"/>
            <a:r>
              <a:rPr lang="en-US" dirty="0"/>
              <a:t>Is the width of the ALU</a:t>
            </a:r>
          </a:p>
          <a:p>
            <a:pPr lvl="1" eaLnBrk="1" hangingPunct="1"/>
            <a:r>
              <a:rPr lang="en-US" dirty="0"/>
              <a:t>An 8-bit ALU can manipulate two 8 bit numbers</a:t>
            </a:r>
          </a:p>
          <a:p>
            <a:pPr eaLnBrk="1" hangingPunct="1"/>
            <a:r>
              <a:rPr lang="en-US" dirty="0"/>
              <a:t>MIPS</a:t>
            </a:r>
          </a:p>
          <a:p>
            <a:pPr lvl="1" eaLnBrk="1" hangingPunct="1"/>
            <a:r>
              <a:rPr lang="en-US" dirty="0"/>
              <a:t>Is roughly the performance rating for the CPU</a:t>
            </a:r>
          </a:p>
          <a:p>
            <a:pPr lvl="1" eaLnBrk="1" hangingPunct="1"/>
            <a:r>
              <a:rPr lang="en-US" dirty="0"/>
              <a:t>Stands for “millions of instructions per second”</a:t>
            </a:r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675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Lecture Summary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Major CPU Components</a:t>
            </a:r>
          </a:p>
          <a:p>
            <a:pPr lvl="1" eaLnBrk="1" hangingPunct="1"/>
            <a:r>
              <a:rPr lang="en-US" dirty="0"/>
              <a:t>Control Unit, ALU, Busses</a:t>
            </a:r>
          </a:p>
          <a:p>
            <a:pPr lvl="1" eaLnBrk="1" hangingPunct="1"/>
            <a:r>
              <a:rPr lang="en-US" dirty="0"/>
              <a:t>FPU, Branch Predictor, Cache</a:t>
            </a:r>
          </a:p>
          <a:p>
            <a:pPr eaLnBrk="1" hangingPunct="1"/>
            <a:r>
              <a:rPr lang="en-US" dirty="0"/>
              <a:t>Performance Factors</a:t>
            </a:r>
          </a:p>
          <a:p>
            <a:pPr lvl="1" eaLnBrk="1" hangingPunct="1"/>
            <a:r>
              <a:rPr lang="en-US" dirty="0"/>
              <a:t>Wider busses, pipelining, superscalar architecture, branch predictor, cache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202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Microprocessor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The clock speed or clock rate is the speed at which the microprocessor executes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It is the maximum speed, not the speed at which it always runs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This internal clock is used to regulate the rate at which instructions are executed and to synchronize all the various computer components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CPU requires a fixed number of clock cycles to execute each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Every instruction requires at least two clock cycles</a:t>
            </a:r>
          </a:p>
        </p:txBody>
      </p:sp>
    </p:spTree>
    <p:extLst>
      <p:ext uri="{BB962C8B-B14F-4D97-AF65-F5344CB8AC3E}">
        <p14:creationId xmlns:p14="http://schemas.microsoft.com/office/powerpoint/2010/main" xmlns="" val="1702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Microprocessor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12084"/>
            <a:ext cx="7772400" cy="4419600"/>
          </a:xfrm>
        </p:spPr>
        <p:txBody>
          <a:bodyPr/>
          <a:lstStyle/>
          <a:p>
            <a:pPr eaLnBrk="1" hangingPunct="1"/>
            <a:r>
              <a:rPr lang="en-US" dirty="0"/>
              <a:t>Front Side Bus or FSB</a:t>
            </a:r>
          </a:p>
          <a:p>
            <a:pPr lvl="1" eaLnBrk="1" hangingPunct="1"/>
            <a:r>
              <a:rPr lang="en-US" dirty="0"/>
              <a:t>Communication device between the CPU and the Northbridge and Southbridge (device such as RAM, Expansion Slots, HD)</a:t>
            </a:r>
          </a:p>
          <a:p>
            <a:pPr lvl="1" eaLnBrk="1" hangingPunct="1"/>
            <a:r>
              <a:rPr lang="en-US" dirty="0"/>
              <a:t>Communication is </a:t>
            </a:r>
            <a:r>
              <a:rPr lang="en-US" dirty="0" smtClean="0"/>
              <a:t>bi-directional</a:t>
            </a:r>
          </a:p>
          <a:p>
            <a:pPr marL="457200" lvl="1" indent="0"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Back Side Bus </a:t>
            </a:r>
          </a:p>
          <a:p>
            <a:pPr lvl="1" eaLnBrk="1" hangingPunct="1"/>
            <a:r>
              <a:rPr lang="en-US" dirty="0"/>
              <a:t>Connects the CPU to the L2 and L3 Cache</a:t>
            </a:r>
          </a:p>
          <a:p>
            <a:pPr lvl="2" eaLnBrk="1" hangingPunct="1"/>
            <a:r>
              <a:rPr lang="en-US" dirty="0"/>
              <a:t>Faster than the FSB</a:t>
            </a:r>
          </a:p>
        </p:txBody>
      </p:sp>
    </p:spTree>
    <p:extLst>
      <p:ext uri="{BB962C8B-B14F-4D97-AF65-F5344CB8AC3E}">
        <p14:creationId xmlns:p14="http://schemas.microsoft.com/office/powerpoint/2010/main" xmlns="" val="107243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Microprocessor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4419600"/>
          </a:xfrm>
        </p:spPr>
        <p:txBody>
          <a:bodyPr/>
          <a:lstStyle/>
          <a:p>
            <a:pPr eaLnBrk="1" hangingPunct="1"/>
            <a:r>
              <a:rPr lang="en-US" dirty="0"/>
              <a:t>FSB and BSB have since been replaced with QPI</a:t>
            </a:r>
          </a:p>
          <a:p>
            <a:pPr eaLnBrk="1" hangingPunct="1"/>
            <a:r>
              <a:rPr lang="en-US" dirty="0" err="1"/>
              <a:t>QuickPath</a:t>
            </a:r>
            <a:r>
              <a:rPr lang="en-US" dirty="0"/>
              <a:t> Interconnect or QPI</a:t>
            </a:r>
          </a:p>
          <a:p>
            <a:pPr lvl="1" eaLnBrk="1" hangingPunct="1"/>
            <a:r>
              <a:rPr lang="en-US" dirty="0"/>
              <a:t>Allows direct communication between the CPU and/or RAM, Expansion Slots, HD simultaneously.</a:t>
            </a:r>
          </a:p>
          <a:p>
            <a:pPr lvl="1" eaLnBrk="1" hangingPunct="1"/>
            <a:r>
              <a:rPr lang="en-US" dirty="0"/>
              <a:t>Communication is bi-directional</a:t>
            </a:r>
          </a:p>
          <a:p>
            <a:pPr lvl="1" eaLnBrk="1" hangingPunct="1"/>
            <a:r>
              <a:rPr lang="en-US" dirty="0"/>
              <a:t>Much Faster than FSB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346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Quick Path </a:t>
            </a:r>
            <a:r>
              <a:rPr lang="en-US" dirty="0"/>
              <a:t>Interconnect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1809"/>
            <a:ext cx="7772400" cy="4419600"/>
          </a:xfrm>
        </p:spPr>
        <p:txBody>
          <a:bodyPr/>
          <a:lstStyle/>
          <a:p>
            <a:pPr eaLnBrk="1" hangingPunct="1"/>
            <a:r>
              <a:rPr lang="en-US" dirty="0"/>
              <a:t>Organized very similarly to the OSI model</a:t>
            </a:r>
          </a:p>
          <a:p>
            <a:pPr lvl="1" eaLnBrk="1" hangingPunct="1"/>
            <a:r>
              <a:rPr lang="en-US" b="1" dirty="0"/>
              <a:t>Physical layer</a:t>
            </a:r>
          </a:p>
          <a:p>
            <a:pPr lvl="2" eaLnBrk="1" hangingPunct="1"/>
            <a:r>
              <a:rPr lang="en-US" dirty="0"/>
              <a:t>The actual circuits connecting devices.</a:t>
            </a:r>
          </a:p>
          <a:p>
            <a:pPr lvl="1" eaLnBrk="1" hangingPunct="1"/>
            <a:r>
              <a:rPr lang="en-US" b="1" dirty="0"/>
              <a:t>Link layer</a:t>
            </a:r>
          </a:p>
          <a:p>
            <a:pPr lvl="2" eaLnBrk="1" hangingPunct="1"/>
            <a:r>
              <a:rPr lang="en-US" dirty="0"/>
              <a:t>Implements flow control.</a:t>
            </a:r>
          </a:p>
          <a:p>
            <a:pPr lvl="1" eaLnBrk="1" hangingPunct="1"/>
            <a:r>
              <a:rPr lang="en-US" b="1" dirty="0"/>
              <a:t>Routing layer</a:t>
            </a:r>
          </a:p>
          <a:p>
            <a:pPr lvl="2" eaLnBrk="1" hangingPunct="1"/>
            <a:r>
              <a:rPr lang="en-US" dirty="0"/>
              <a:t>The routing layer sends a 72-bit unit consisting of an 8-bit header and a 64-bit payload.</a:t>
            </a:r>
          </a:p>
        </p:txBody>
      </p:sp>
    </p:spTree>
    <p:extLst>
      <p:ext uri="{BB962C8B-B14F-4D97-AF65-F5344CB8AC3E}">
        <p14:creationId xmlns:p14="http://schemas.microsoft.com/office/powerpoint/2010/main" xmlns="" val="160905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Simple CPU – The Z80</a:t>
            </a:r>
          </a:p>
        </p:txBody>
      </p:sp>
      <p:pic>
        <p:nvPicPr>
          <p:cNvPr id="7173" name="Picture 4" descr="Z8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438400" y="1828800"/>
            <a:ext cx="7181850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2514600" y="2362200"/>
            <a:ext cx="1905000" cy="2514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175" name="Rectangle 8"/>
          <p:cNvSpPr>
            <a:spLocks noChangeArrowheads="1"/>
          </p:cNvSpPr>
          <p:nvPr/>
        </p:nvSpPr>
        <p:spPr bwMode="auto">
          <a:xfrm>
            <a:off x="4648200" y="2514600"/>
            <a:ext cx="2209800" cy="24384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7086600" y="2438400"/>
            <a:ext cx="2133600" cy="21336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2514600" y="5867400"/>
            <a:ext cx="178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CA">
                <a:latin typeface="Tahoma" panose="020B0604030504040204" pitchFamily="34" charset="0"/>
              </a:rPr>
              <a:t>Control Unit</a:t>
            </a:r>
          </a:p>
        </p:txBody>
      </p:sp>
      <p:sp>
        <p:nvSpPr>
          <p:cNvPr id="7178" name="Text Box 12"/>
          <p:cNvSpPr txBox="1">
            <a:spLocks noChangeArrowheads="1"/>
          </p:cNvSpPr>
          <p:nvPr/>
        </p:nvSpPr>
        <p:spPr bwMode="auto">
          <a:xfrm>
            <a:off x="4876800" y="57912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CA">
                <a:latin typeface="Tahoma" panose="020B0604030504040204" pitchFamily="34" charset="0"/>
              </a:rPr>
              <a:t>Registers</a:t>
            </a:r>
          </a:p>
        </p:txBody>
      </p:sp>
      <p:sp>
        <p:nvSpPr>
          <p:cNvPr id="7179" name="Line 13"/>
          <p:cNvSpPr>
            <a:spLocks noChangeShapeType="1"/>
          </p:cNvSpPr>
          <p:nvPr/>
        </p:nvSpPr>
        <p:spPr bwMode="auto">
          <a:xfrm flipV="1">
            <a:off x="3276600" y="4495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7180" name="Text Box 15"/>
          <p:cNvSpPr txBox="1">
            <a:spLocks noChangeArrowheads="1"/>
          </p:cNvSpPr>
          <p:nvPr/>
        </p:nvSpPr>
        <p:spPr bwMode="auto">
          <a:xfrm>
            <a:off x="6629401" y="5638801"/>
            <a:ext cx="22129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CA">
                <a:latin typeface="Tahoma" panose="020B0604030504040204" pitchFamily="34" charset="0"/>
              </a:rPr>
              <a:t>Arithmetic Logic Unit</a:t>
            </a:r>
          </a:p>
        </p:txBody>
      </p:sp>
      <p:sp>
        <p:nvSpPr>
          <p:cNvPr id="7181" name="Line 16"/>
          <p:cNvSpPr>
            <a:spLocks noChangeShapeType="1"/>
          </p:cNvSpPr>
          <p:nvPr/>
        </p:nvSpPr>
        <p:spPr bwMode="auto">
          <a:xfrm flipV="1">
            <a:off x="5486400" y="47244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7182" name="Line 17"/>
          <p:cNvSpPr>
            <a:spLocks noChangeShapeType="1"/>
          </p:cNvSpPr>
          <p:nvPr/>
        </p:nvSpPr>
        <p:spPr bwMode="auto">
          <a:xfrm flipV="1">
            <a:off x="8001000" y="4495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7183" name="Text Box 18"/>
          <p:cNvSpPr txBox="1">
            <a:spLocks noChangeArrowheads="1"/>
          </p:cNvSpPr>
          <p:nvPr/>
        </p:nvSpPr>
        <p:spPr bwMode="auto">
          <a:xfrm>
            <a:off x="9448800" y="3124200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CA" sz="1400">
                <a:latin typeface="Tahoma" panose="020B0604030504040204" pitchFamily="34" charset="0"/>
              </a:rPr>
              <a:t>Bus Interfaces</a:t>
            </a:r>
          </a:p>
        </p:txBody>
      </p:sp>
      <p:sp>
        <p:nvSpPr>
          <p:cNvPr id="7184" name="Rectangle 19"/>
          <p:cNvSpPr>
            <a:spLocks noChangeArrowheads="1"/>
          </p:cNvSpPr>
          <p:nvPr/>
        </p:nvSpPr>
        <p:spPr bwMode="auto">
          <a:xfrm>
            <a:off x="9144000" y="4876800"/>
            <a:ext cx="304800" cy="304800"/>
          </a:xfrm>
          <a:prstGeom prst="rect">
            <a:avLst/>
          </a:prstGeom>
          <a:solidFill>
            <a:srgbClr val="9900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>
              <a:solidFill>
                <a:srgbClr val="FF0000"/>
              </a:solidFill>
            </a:endParaRPr>
          </a:p>
        </p:txBody>
      </p:sp>
      <p:sp>
        <p:nvSpPr>
          <p:cNvPr id="7185" name="Rectangle 20"/>
          <p:cNvSpPr>
            <a:spLocks noChangeArrowheads="1"/>
          </p:cNvSpPr>
          <p:nvPr/>
        </p:nvSpPr>
        <p:spPr bwMode="auto">
          <a:xfrm>
            <a:off x="9067800" y="5486400"/>
            <a:ext cx="304800" cy="381000"/>
          </a:xfrm>
          <a:prstGeom prst="rect">
            <a:avLst/>
          </a:prstGeom>
          <a:solidFill>
            <a:srgbClr val="33CC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186" name="Rectangle 21"/>
          <p:cNvSpPr>
            <a:spLocks noChangeArrowheads="1"/>
          </p:cNvSpPr>
          <p:nvPr/>
        </p:nvSpPr>
        <p:spPr bwMode="auto">
          <a:xfrm>
            <a:off x="8991600" y="1828800"/>
            <a:ext cx="381000" cy="457200"/>
          </a:xfrm>
          <a:prstGeom prst="rect">
            <a:avLst/>
          </a:prstGeom>
          <a:solidFill>
            <a:srgbClr val="FF00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187" name="Line 22"/>
          <p:cNvSpPr>
            <a:spLocks noChangeShapeType="1"/>
          </p:cNvSpPr>
          <p:nvPr/>
        </p:nvSpPr>
        <p:spPr bwMode="auto">
          <a:xfrm flipH="1">
            <a:off x="9220200" y="3810000"/>
            <a:ext cx="1066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7188" name="Line 23"/>
          <p:cNvSpPr>
            <a:spLocks noChangeShapeType="1"/>
          </p:cNvSpPr>
          <p:nvPr/>
        </p:nvSpPr>
        <p:spPr bwMode="auto">
          <a:xfrm flipH="1">
            <a:off x="9220200" y="35814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7189" name="Line 24"/>
          <p:cNvSpPr>
            <a:spLocks noChangeShapeType="1"/>
          </p:cNvSpPr>
          <p:nvPr/>
        </p:nvSpPr>
        <p:spPr bwMode="auto">
          <a:xfrm flipH="1" flipV="1">
            <a:off x="9601200" y="2362200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7314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CPU Components</a:t>
            </a:r>
            <a:br>
              <a:rPr lang="en-US" sz="3200"/>
            </a:br>
            <a:r>
              <a:rPr lang="en-US" sz="3200"/>
              <a:t>Z-80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Execution (Control)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Decodes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Makes logical decisions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Arithmetic Logic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Performs integral calculations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Performs comparisons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Temporary storage spaces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Known as general purpose registers: AX, BX, CX, DX</a:t>
            </a:r>
            <a:endParaRPr 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sz="2000" b="1" dirty="0"/>
              <a:t>NOT </a:t>
            </a:r>
            <a:r>
              <a:rPr lang="en-US" sz="2000" dirty="0"/>
              <a:t>memory addresses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Used for data manipulation by the CPU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Bus Interfaces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Physical connections between CPU and three-bus architecture</a:t>
            </a:r>
          </a:p>
        </p:txBody>
      </p:sp>
    </p:spTree>
    <p:extLst>
      <p:ext uri="{BB962C8B-B14F-4D97-AF65-F5344CB8AC3E}">
        <p14:creationId xmlns:p14="http://schemas.microsoft.com/office/powerpoint/2010/main" xmlns="" val="21658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Theme1" id="{CB3D9DEA-1E58-4DF7-8C29-ADF9D005236C}" vid="{0E3DC645-CBC4-4640-B580-6184F9E5C1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1589</Words>
  <Application>Microsoft Office PowerPoint</Application>
  <PresentationFormat>Custom</PresentationFormat>
  <Paragraphs>309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Theme1</vt:lpstr>
      <vt:lpstr>CST8101 Computer Essentials</vt:lpstr>
      <vt:lpstr>Microprocessor</vt:lpstr>
      <vt:lpstr>CPU</vt:lpstr>
      <vt:lpstr>Microprocessor</vt:lpstr>
      <vt:lpstr>Microprocessor</vt:lpstr>
      <vt:lpstr>Microprocessor</vt:lpstr>
      <vt:lpstr>Quick Path Interconnect</vt:lpstr>
      <vt:lpstr>Simple CPU – The Z80</vt:lpstr>
      <vt:lpstr>CPU Components Z-80</vt:lpstr>
      <vt:lpstr>Arithmetic Logic Unit</vt:lpstr>
      <vt:lpstr>Registers</vt:lpstr>
      <vt:lpstr>Microprocessor</vt:lpstr>
      <vt:lpstr>Block diagram of Intel 900 series processor die image from Intel </vt:lpstr>
      <vt:lpstr>CPU Execution Cycle</vt:lpstr>
      <vt:lpstr>CPU Execution Cycle</vt:lpstr>
      <vt:lpstr>CPU Execution Cycle</vt:lpstr>
      <vt:lpstr>Performance Enhancements</vt:lpstr>
      <vt:lpstr>Pipelining</vt:lpstr>
      <vt:lpstr>Pipelining</vt:lpstr>
      <vt:lpstr>Pipelining </vt:lpstr>
      <vt:lpstr>Pipelining Illustrated</vt:lpstr>
      <vt:lpstr>Performance Enhancements</vt:lpstr>
      <vt:lpstr>Branch Predictor</vt:lpstr>
      <vt:lpstr>Branch Predictor</vt:lpstr>
      <vt:lpstr>Cache Memory</vt:lpstr>
      <vt:lpstr>Cache Memory</vt:lpstr>
      <vt:lpstr>Cache Memory</vt:lpstr>
      <vt:lpstr>Cache Memory</vt:lpstr>
      <vt:lpstr>Cache Memory</vt:lpstr>
      <vt:lpstr>Multimedia Instructions Sets</vt:lpstr>
      <vt:lpstr>Multimedia Instructions</vt:lpstr>
      <vt:lpstr>Other Performance Factors</vt:lpstr>
      <vt:lpstr>Microprocessor Comparison</vt:lpstr>
      <vt:lpstr>About the Chart</vt:lpstr>
      <vt:lpstr>About the Chart</vt:lpstr>
      <vt:lpstr>Lecture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CST8101 Computer Essentials</dc:title>
  <dc:creator>Kyvan Emamitabrizi</dc:creator>
  <cp:lastModifiedBy>mike</cp:lastModifiedBy>
  <cp:revision>6</cp:revision>
  <dcterms:created xsi:type="dcterms:W3CDTF">2016-08-11T18:44:38Z</dcterms:created>
  <dcterms:modified xsi:type="dcterms:W3CDTF">2016-11-10T23:50:22Z</dcterms:modified>
</cp:coreProperties>
</file>