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7" r:id="rId1"/>
  </p:sldMasterIdLst>
  <p:notesMasterIdLst>
    <p:notesMasterId r:id="rId44"/>
  </p:notesMasterIdLst>
  <p:handoutMasterIdLst>
    <p:handoutMasterId r:id="rId45"/>
  </p:handoutMasterIdLst>
  <p:sldIdLst>
    <p:sldId id="256" r:id="rId2"/>
    <p:sldId id="408" r:id="rId3"/>
    <p:sldId id="363" r:id="rId4"/>
    <p:sldId id="452" r:id="rId5"/>
    <p:sldId id="258" r:id="rId6"/>
    <p:sldId id="259" r:id="rId7"/>
    <p:sldId id="260" r:id="rId8"/>
    <p:sldId id="261" r:id="rId9"/>
    <p:sldId id="453" r:id="rId10"/>
    <p:sldId id="454" r:id="rId11"/>
    <p:sldId id="455" r:id="rId12"/>
    <p:sldId id="473" r:id="rId13"/>
    <p:sldId id="456" r:id="rId14"/>
    <p:sldId id="457" r:id="rId15"/>
    <p:sldId id="458" r:id="rId16"/>
    <p:sldId id="460" r:id="rId17"/>
    <p:sldId id="461" r:id="rId18"/>
    <p:sldId id="462" r:id="rId19"/>
    <p:sldId id="266" r:id="rId20"/>
    <p:sldId id="472" r:id="rId21"/>
    <p:sldId id="369" r:id="rId22"/>
    <p:sldId id="366" r:id="rId23"/>
    <p:sldId id="422" r:id="rId24"/>
    <p:sldId id="464" r:id="rId25"/>
    <p:sldId id="465" r:id="rId26"/>
    <p:sldId id="466" r:id="rId27"/>
    <p:sldId id="467" r:id="rId28"/>
    <p:sldId id="468" r:id="rId29"/>
    <p:sldId id="469" r:id="rId30"/>
    <p:sldId id="470" r:id="rId31"/>
    <p:sldId id="471" r:id="rId32"/>
    <p:sldId id="273" r:id="rId33"/>
    <p:sldId id="323" r:id="rId34"/>
    <p:sldId id="376" r:id="rId35"/>
    <p:sldId id="283" r:id="rId36"/>
    <p:sldId id="433" r:id="rId37"/>
    <p:sldId id="378" r:id="rId38"/>
    <p:sldId id="377" r:id="rId39"/>
    <p:sldId id="284" r:id="rId40"/>
    <p:sldId id="434" r:id="rId41"/>
    <p:sldId id="380" r:id="rId42"/>
    <p:sldId id="379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van Emamitabrizi" initials="KE" lastIdx="0" clrIdx="0">
    <p:extLst>
      <p:ext uri="{19B8F6BF-5375-455C-9EA6-DF929625EA0E}">
        <p15:presenceInfo xmlns="" xmlns:p15="http://schemas.microsoft.com/office/powerpoint/2012/main" userId="Kyvan Emamitabriz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8000"/>
    <a:srgbClr val="FF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362" autoAdjust="0"/>
    <p:restoredTop sz="94683" autoAdjust="0"/>
  </p:normalViewPr>
  <p:slideViewPr>
    <p:cSldViewPr snapToGrid="0">
      <p:cViewPr varScale="1">
        <p:scale>
          <a:sx n="66" d="100"/>
          <a:sy n="66" d="100"/>
        </p:scale>
        <p:origin x="-30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D70D370F-BA1E-48C4-8239-A3E7CB29D9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225028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69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9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9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66F2BE0-B5BC-48B1-B522-D3357A0F60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392129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A7A18B1-7B63-4357-9C2F-84ACB320B3DB}" type="slidenum">
              <a:rPr lang="en-US" sz="1200">
                <a:latin typeface="Times New Roman" panose="02020603050405020304" pitchFamily="18" charset="0"/>
              </a:rPr>
              <a:pPr/>
              <a:t>1</a:t>
            </a:fld>
            <a:endParaRPr lang="en-US" sz="1200">
              <a:latin typeface="Times New Roman" panose="02020603050405020304" pitchFamily="18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CA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831339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66E2F3E-FB0C-47C1-93B8-BAE5C9505F07}" type="slidenum">
              <a:rPr lang="en-US" sz="1200">
                <a:latin typeface="Times New Roman" panose="02020603050405020304" pitchFamily="18" charset="0"/>
              </a:rPr>
              <a:pPr/>
              <a:t>10</a:t>
            </a:fld>
            <a:endParaRPr lang="en-US" sz="1200">
              <a:latin typeface="Times New Roman" panose="02020603050405020304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CA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87127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B589150-099F-4FD3-ABF3-1ADAD54E9385}" type="slidenum">
              <a:rPr lang="en-US" sz="1200">
                <a:latin typeface="Times New Roman" panose="02020603050405020304" pitchFamily="18" charset="0"/>
              </a:rPr>
              <a:pPr/>
              <a:t>11</a:t>
            </a:fld>
            <a:endParaRPr lang="en-US" sz="1200">
              <a:latin typeface="Times New Roman" panose="02020603050405020304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CA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163293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DE056F6-1A0C-4AF1-9F58-D19FD16420D4}" type="slidenum">
              <a:rPr lang="en-US" sz="1200">
                <a:latin typeface="Times New Roman" panose="02020603050405020304" pitchFamily="18" charset="0"/>
              </a:rPr>
              <a:pPr/>
              <a:t>12</a:t>
            </a:fld>
            <a:endParaRPr lang="en-US" sz="1200">
              <a:latin typeface="Times New Roman" panose="02020603050405020304" pitchFamily="18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CA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946273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FE1131D-C4F8-4734-B5B8-2A2DED3336E0}" type="slidenum">
              <a:rPr lang="en-US" sz="1200">
                <a:latin typeface="Times New Roman" panose="02020603050405020304" pitchFamily="18" charset="0"/>
              </a:rPr>
              <a:pPr/>
              <a:t>13</a:t>
            </a:fld>
            <a:endParaRPr lang="en-US" sz="1200">
              <a:latin typeface="Times New Roman" panose="02020603050405020304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CA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643768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B64041D-64A0-43A5-B50E-4F8C17D1C004}" type="slidenum">
              <a:rPr lang="en-US" sz="1200">
                <a:latin typeface="Times New Roman" panose="02020603050405020304" pitchFamily="18" charset="0"/>
              </a:rPr>
              <a:pPr/>
              <a:t>14</a:t>
            </a:fld>
            <a:endParaRPr lang="en-US" sz="1200">
              <a:latin typeface="Times New Roman" panose="02020603050405020304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CA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00261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7508163-C45F-42BE-B6CA-04A9389C5919}" type="slidenum">
              <a:rPr lang="en-US" sz="1200">
                <a:latin typeface="Times New Roman" panose="02020603050405020304" pitchFamily="18" charset="0"/>
              </a:rPr>
              <a:pPr/>
              <a:t>15</a:t>
            </a:fld>
            <a:endParaRPr lang="en-US" sz="1200">
              <a:latin typeface="Times New Roman" panose="02020603050405020304" pitchFamily="18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CA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66673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8421465-B6C3-4C4D-BB57-E9D0585A8F00}" type="slidenum">
              <a:rPr lang="en-US" sz="1200">
                <a:latin typeface="Times New Roman" panose="02020603050405020304" pitchFamily="18" charset="0"/>
              </a:rPr>
              <a:pPr/>
              <a:t>16</a:t>
            </a:fld>
            <a:endParaRPr lang="en-US" sz="1200">
              <a:latin typeface="Times New Roman" panose="02020603050405020304" pitchFamily="18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CA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69256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0F88817-4A5B-41EC-B485-1335E507F413}" type="slidenum">
              <a:rPr lang="en-US" sz="1200">
                <a:latin typeface="Times New Roman" panose="02020603050405020304" pitchFamily="18" charset="0"/>
              </a:rPr>
              <a:pPr/>
              <a:t>17</a:t>
            </a:fld>
            <a:endParaRPr lang="en-US" sz="1200">
              <a:latin typeface="Times New Roman" panose="02020603050405020304" pitchFamily="18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CA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255623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4DB8A2B-5356-4FD4-B4A0-5D034019D954}" type="slidenum">
              <a:rPr lang="en-US" sz="1200">
                <a:latin typeface="Times New Roman" panose="02020603050405020304" pitchFamily="18" charset="0"/>
              </a:rPr>
              <a:pPr/>
              <a:t>18</a:t>
            </a:fld>
            <a:endParaRPr lang="en-US" sz="1200">
              <a:latin typeface="Times New Roman" panose="02020603050405020304" pitchFamily="18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CA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220329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2061F89-1CF4-4E99-9D91-064F4016D48B}" type="slidenum">
              <a:rPr lang="en-US" sz="1200">
                <a:latin typeface="Times New Roman" panose="02020603050405020304" pitchFamily="18" charset="0"/>
              </a:rPr>
              <a:pPr/>
              <a:t>19</a:t>
            </a:fld>
            <a:endParaRPr lang="en-US" sz="1200">
              <a:latin typeface="Times New Roman" panose="02020603050405020304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CA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50832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1887223-8D70-4874-BE2A-2EF3191A5DEE}" type="slidenum">
              <a:rPr lang="en-US" sz="1200">
                <a:latin typeface="Times New Roman" panose="02020603050405020304" pitchFamily="18" charset="0"/>
              </a:rPr>
              <a:pPr/>
              <a:t>2</a:t>
            </a:fld>
            <a:endParaRPr lang="en-US" sz="1200">
              <a:latin typeface="Times New Roman" panose="02020603050405020304" pitchFamily="18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693738"/>
            <a:ext cx="4522788" cy="3392487"/>
          </a:xfrm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18000"/>
            <a:ext cx="5029200" cy="4162425"/>
          </a:xfrm>
          <a:noFill/>
        </p:spPr>
        <p:txBody>
          <a:bodyPr/>
          <a:lstStyle/>
          <a:p>
            <a:pPr eaLnBrk="1" hangingPunct="1"/>
            <a:endParaRPr lang="en-CA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421541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E3AF702-C568-44EB-96CA-7EC9E4D12CF8}" type="slidenum">
              <a:rPr lang="en-US" sz="1200">
                <a:latin typeface="Times New Roman" panose="02020603050405020304" pitchFamily="18" charset="0"/>
              </a:rPr>
              <a:pPr/>
              <a:t>20</a:t>
            </a:fld>
            <a:endParaRPr lang="en-US" sz="1200">
              <a:latin typeface="Times New Roman" panose="02020603050405020304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CA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09792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914E861-3C57-4137-9EC3-CE2C8C9BB20A}" type="slidenum">
              <a:rPr lang="en-US" sz="1200">
                <a:latin typeface="Times New Roman" panose="02020603050405020304" pitchFamily="18" charset="0"/>
              </a:rPr>
              <a:pPr/>
              <a:t>21</a:t>
            </a:fld>
            <a:endParaRPr lang="en-US" sz="1200">
              <a:latin typeface="Times New Roman" panose="02020603050405020304" pitchFamily="18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CA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386323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392B4B3-94C8-4526-93ED-F837C9B1D532}" type="slidenum">
              <a:rPr lang="en-US" sz="1200">
                <a:latin typeface="Times New Roman" panose="02020603050405020304" pitchFamily="18" charset="0"/>
              </a:rPr>
              <a:pPr/>
              <a:t>22</a:t>
            </a:fld>
            <a:endParaRPr lang="en-US" sz="1200">
              <a:latin typeface="Times New Roman" panose="02020603050405020304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CA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393759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9812196-2AE8-4D4A-9C2F-474D537315FC}" type="slidenum">
              <a:rPr lang="en-US" sz="1200">
                <a:latin typeface="Times New Roman" panose="02020603050405020304" pitchFamily="18" charset="0"/>
              </a:rPr>
              <a:pPr/>
              <a:t>23</a:t>
            </a:fld>
            <a:endParaRPr lang="en-US" sz="1200">
              <a:latin typeface="Times New Roman" panose="02020603050405020304" pitchFamily="1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693738"/>
            <a:ext cx="4522788" cy="3392487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18000"/>
            <a:ext cx="5029200" cy="4162425"/>
          </a:xfrm>
          <a:noFill/>
        </p:spPr>
        <p:txBody>
          <a:bodyPr/>
          <a:lstStyle/>
          <a:p>
            <a:pPr eaLnBrk="1" hangingPunct="1"/>
            <a:endParaRPr lang="en-CA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297621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F6306BF-6DF2-4FE0-8570-A8E445549012}" type="slidenum">
              <a:rPr lang="en-US" sz="1200">
                <a:latin typeface="Times New Roman" panose="02020603050405020304" pitchFamily="18" charset="0"/>
              </a:rPr>
              <a:pPr/>
              <a:t>24</a:t>
            </a:fld>
            <a:endParaRPr lang="en-US" sz="1200">
              <a:latin typeface="Times New Roman" panose="02020603050405020304" pitchFamily="1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CA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950414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1F6D904-F53F-4679-99A8-1B2EC6265348}" type="slidenum">
              <a:rPr lang="en-US" sz="1200">
                <a:latin typeface="Times New Roman" panose="02020603050405020304" pitchFamily="18" charset="0"/>
              </a:rPr>
              <a:pPr/>
              <a:t>25</a:t>
            </a:fld>
            <a:endParaRPr lang="en-US" sz="1200">
              <a:latin typeface="Times New Roman" panose="02020603050405020304" pitchFamily="1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CA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13891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BB84B01-429D-407C-ADF6-9399A99132F4}" type="slidenum">
              <a:rPr lang="en-US" sz="1200">
                <a:latin typeface="Times New Roman" panose="02020603050405020304" pitchFamily="18" charset="0"/>
              </a:rPr>
              <a:pPr/>
              <a:t>26</a:t>
            </a:fld>
            <a:endParaRPr lang="en-US" sz="1200">
              <a:latin typeface="Times New Roman" panose="02020603050405020304" pitchFamily="1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CA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08501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B0AE696-7FC8-48E2-83AC-0FB65543AB78}" type="slidenum">
              <a:rPr lang="en-US" sz="1200">
                <a:latin typeface="Times New Roman" panose="02020603050405020304" pitchFamily="18" charset="0"/>
              </a:rPr>
              <a:pPr/>
              <a:t>27</a:t>
            </a:fld>
            <a:endParaRPr lang="en-US" sz="1200">
              <a:latin typeface="Times New Roman" panose="02020603050405020304" pitchFamily="18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CA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284759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C686A5F-58A7-49C3-B6CC-24DCD5BB5F54}" type="slidenum">
              <a:rPr lang="en-US" sz="1200">
                <a:latin typeface="Times New Roman" panose="02020603050405020304" pitchFamily="18" charset="0"/>
              </a:rPr>
              <a:pPr/>
              <a:t>28</a:t>
            </a:fld>
            <a:endParaRPr lang="en-US" sz="1200">
              <a:latin typeface="Times New Roman" panose="02020603050405020304" pitchFamily="18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CA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158839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AE2C037-CDB2-4FBC-B1D2-CBCA4593ED81}" type="slidenum">
              <a:rPr lang="en-US" sz="1200">
                <a:latin typeface="Times New Roman" panose="02020603050405020304" pitchFamily="18" charset="0"/>
              </a:rPr>
              <a:pPr/>
              <a:t>29</a:t>
            </a:fld>
            <a:endParaRPr lang="en-US" sz="1200">
              <a:latin typeface="Times New Roman" panose="02020603050405020304" pitchFamily="18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CA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77160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389F581-7F80-4875-B663-92B2566D78AA}" type="slidenum">
              <a:rPr lang="en-US" sz="1200">
                <a:latin typeface="Times New Roman" panose="02020603050405020304" pitchFamily="18" charset="0"/>
              </a:rPr>
              <a:pPr/>
              <a:t>3</a:t>
            </a:fld>
            <a:endParaRPr lang="en-US" sz="1200">
              <a:latin typeface="Times New Roman" panose="02020603050405020304" pitchFamily="18" charset="0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CA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74170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75AA25A-F037-449E-97A6-18C12FEF337C}" type="slidenum">
              <a:rPr lang="en-US" sz="1200">
                <a:latin typeface="Times New Roman" panose="02020603050405020304" pitchFamily="18" charset="0"/>
              </a:rPr>
              <a:pPr/>
              <a:t>30</a:t>
            </a:fld>
            <a:endParaRPr lang="en-US" sz="1200">
              <a:latin typeface="Times New Roman" panose="02020603050405020304" pitchFamily="18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CA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39564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9F43C21-CC2C-441F-8DC0-4C7B2BE0E37D}" type="slidenum">
              <a:rPr lang="en-US" sz="1200">
                <a:latin typeface="Times New Roman" panose="02020603050405020304" pitchFamily="18" charset="0"/>
              </a:rPr>
              <a:pPr/>
              <a:t>31</a:t>
            </a:fld>
            <a:endParaRPr lang="en-US" sz="1200">
              <a:latin typeface="Times New Roman" panose="02020603050405020304" pitchFamily="18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CA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010949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7CCCF71-B35B-4D3A-B404-FEE91F83AEB9}" type="slidenum">
              <a:rPr lang="en-US" sz="1200">
                <a:latin typeface="Times New Roman" panose="02020603050405020304" pitchFamily="18" charset="0"/>
              </a:rPr>
              <a:pPr/>
              <a:t>32</a:t>
            </a:fld>
            <a:endParaRPr lang="en-US" sz="1200">
              <a:latin typeface="Times New Roman" panose="02020603050405020304" pitchFamily="1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CA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34135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C5C7FF2-9630-4CAE-8064-F22EBF5E8264}" type="slidenum">
              <a:rPr lang="en-US" sz="1200">
                <a:latin typeface="Times New Roman" panose="02020603050405020304" pitchFamily="18" charset="0"/>
              </a:rPr>
              <a:pPr/>
              <a:t>33</a:t>
            </a:fld>
            <a:endParaRPr lang="en-US" sz="1200">
              <a:latin typeface="Times New Roman" panose="02020603050405020304" pitchFamily="18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CA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70308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628CE3B-06DA-4EB7-B648-377CFDAA1D46}" type="slidenum">
              <a:rPr lang="en-US" sz="1200">
                <a:latin typeface="Times New Roman" panose="02020603050405020304" pitchFamily="18" charset="0"/>
              </a:rPr>
              <a:pPr/>
              <a:t>34</a:t>
            </a:fld>
            <a:endParaRPr lang="en-US" sz="1200">
              <a:latin typeface="Times New Roman" panose="02020603050405020304" pitchFamily="18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CA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90615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E7FD103-95AC-4FDC-B6A7-D8DC11479EE7}" type="slidenum">
              <a:rPr lang="en-US" sz="1200">
                <a:latin typeface="Times New Roman" panose="02020603050405020304" pitchFamily="18" charset="0"/>
              </a:rPr>
              <a:pPr/>
              <a:t>35</a:t>
            </a:fld>
            <a:endParaRPr lang="en-US" sz="1200">
              <a:latin typeface="Times New Roman" panose="02020603050405020304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CA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430717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8037FBC-0FE1-42DF-B2A3-09A684F04593}" type="slidenum">
              <a:rPr lang="en-US" sz="1200">
                <a:latin typeface="Times New Roman" panose="02020603050405020304" pitchFamily="18" charset="0"/>
              </a:rPr>
              <a:pPr/>
              <a:t>36</a:t>
            </a:fld>
            <a:endParaRPr lang="en-US" sz="1200">
              <a:latin typeface="Times New Roman" panose="02020603050405020304" pitchFamily="18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CA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9587853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03DD7D1-F866-416A-A5AC-BB0396560ED8}" type="slidenum">
              <a:rPr lang="en-US" sz="1200">
                <a:latin typeface="Times New Roman" panose="02020603050405020304" pitchFamily="18" charset="0"/>
              </a:rPr>
              <a:pPr/>
              <a:t>37</a:t>
            </a:fld>
            <a:endParaRPr lang="en-US" sz="1200">
              <a:latin typeface="Times New Roman" panose="02020603050405020304" pitchFamily="18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CA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1143872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98B6F16-26EF-44A5-8F3B-1BCF9E47CADE}" type="slidenum">
              <a:rPr lang="en-US" sz="1200">
                <a:latin typeface="Times New Roman" panose="02020603050405020304" pitchFamily="18" charset="0"/>
              </a:rPr>
              <a:pPr/>
              <a:t>38</a:t>
            </a:fld>
            <a:endParaRPr lang="en-US" sz="1200">
              <a:latin typeface="Times New Roman" panose="02020603050405020304" pitchFamily="18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CA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5943102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80EDEA1-1F6B-46DB-B765-4B47954ED5E6}" type="slidenum">
              <a:rPr lang="en-US" sz="1200">
                <a:latin typeface="Times New Roman" panose="02020603050405020304" pitchFamily="18" charset="0"/>
              </a:rPr>
              <a:pPr/>
              <a:t>39</a:t>
            </a:fld>
            <a:endParaRPr lang="en-US" sz="1200">
              <a:latin typeface="Times New Roman" panose="02020603050405020304" pitchFamily="18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CA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41844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389F581-7F80-4875-B663-92B2566D78AA}" type="slidenum">
              <a:rPr lang="en-US" sz="1200">
                <a:latin typeface="Times New Roman" panose="02020603050405020304" pitchFamily="18" charset="0"/>
              </a:rPr>
              <a:pPr/>
              <a:t>4</a:t>
            </a:fld>
            <a:endParaRPr lang="en-US" sz="1200">
              <a:latin typeface="Times New Roman" panose="02020603050405020304" pitchFamily="18" charset="0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CA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8606298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7D7502C-DACD-438B-8385-4241B416C138}" type="slidenum">
              <a:rPr lang="en-US" sz="1200">
                <a:latin typeface="Times New Roman" panose="02020603050405020304" pitchFamily="18" charset="0"/>
              </a:rPr>
              <a:pPr/>
              <a:t>40</a:t>
            </a:fld>
            <a:endParaRPr lang="en-US" sz="1200">
              <a:latin typeface="Times New Roman" panose="02020603050405020304" pitchFamily="18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CA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368971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C716904-B474-4699-8884-F310C318245B}" type="slidenum">
              <a:rPr lang="en-US" sz="1200">
                <a:latin typeface="Times New Roman" panose="02020603050405020304" pitchFamily="18" charset="0"/>
              </a:rPr>
              <a:pPr/>
              <a:t>41</a:t>
            </a:fld>
            <a:endParaRPr lang="en-US" sz="1200">
              <a:latin typeface="Times New Roman" panose="02020603050405020304" pitchFamily="18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CA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1506312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90C845B-ECF1-457F-A666-334022D10928}" type="slidenum">
              <a:rPr lang="en-US" sz="1200">
                <a:latin typeface="Times New Roman" panose="02020603050405020304" pitchFamily="18" charset="0"/>
              </a:rPr>
              <a:pPr/>
              <a:t>42</a:t>
            </a:fld>
            <a:endParaRPr lang="en-US" sz="1200">
              <a:latin typeface="Times New Roman" panose="02020603050405020304" pitchFamily="18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CA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8751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3B46116-8AD5-4213-8B82-710678655741}" type="slidenum">
              <a:rPr lang="en-US" sz="1200">
                <a:latin typeface="Times New Roman" panose="02020603050405020304" pitchFamily="18" charset="0"/>
              </a:rPr>
              <a:pPr/>
              <a:t>5</a:t>
            </a:fld>
            <a:endParaRPr lang="en-US" sz="1200">
              <a:latin typeface="Times New Roman" panose="02020603050405020304" pitchFamily="18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CA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8647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DF5E843-29EB-46B3-903C-6CAE01BF366A}" type="slidenum">
              <a:rPr lang="en-US" sz="1200">
                <a:latin typeface="Times New Roman" panose="02020603050405020304" pitchFamily="18" charset="0"/>
              </a:rPr>
              <a:pPr/>
              <a:t>6</a:t>
            </a:fld>
            <a:endParaRPr lang="en-US" sz="1200">
              <a:latin typeface="Times New Roman" panose="02020603050405020304" pitchFamily="18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CA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47614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C91A0D5-D141-4186-A4E7-19D43D3897BC}" type="slidenum">
              <a:rPr lang="en-US" sz="1200">
                <a:latin typeface="Times New Roman" panose="02020603050405020304" pitchFamily="18" charset="0"/>
              </a:rPr>
              <a:pPr/>
              <a:t>7</a:t>
            </a:fld>
            <a:endParaRPr lang="en-US" sz="1200">
              <a:latin typeface="Times New Roman" panose="02020603050405020304" pitchFamily="18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CA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4930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25CA19E-AEF5-4B58-9A09-7937A3169018}" type="slidenum">
              <a:rPr lang="en-US" sz="1200">
                <a:latin typeface="Times New Roman" panose="02020603050405020304" pitchFamily="18" charset="0"/>
              </a:rPr>
              <a:pPr/>
              <a:t>8</a:t>
            </a:fld>
            <a:endParaRPr lang="en-US" sz="1200">
              <a:latin typeface="Times New Roman" panose="02020603050405020304" pitchFamily="18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CA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59559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C550B93-4BBE-41C2-AA84-77C410287CA5}" type="slidenum">
              <a:rPr lang="en-US" sz="1200">
                <a:latin typeface="Times New Roman" panose="02020603050405020304" pitchFamily="18" charset="0"/>
              </a:rPr>
              <a:pPr/>
              <a:t>9</a:t>
            </a:fld>
            <a:endParaRPr lang="en-US" sz="1200">
              <a:latin typeface="Times New Roman" panose="02020603050405020304" pitchFamily="18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CA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9642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2889252"/>
            <a:ext cx="8610600" cy="201613"/>
            <a:chOff x="144" y="1680"/>
            <a:chExt cx="5424" cy="144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defRPr/>
              </a:pPr>
              <a:endParaRPr lang="en-US" sz="1350"/>
            </a:p>
          </p:txBody>
        </p:sp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defRPr/>
              </a:pPr>
              <a:endParaRPr lang="en-US" sz="1350"/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defRPr/>
              </a:pPr>
              <a:endParaRPr lang="en-US" sz="1350"/>
            </a:p>
          </p:txBody>
        </p:sp>
      </p:grpSp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43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25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00B44D-7935-42C7-B1DB-7E33907360E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4991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12DACC-F85C-42C3-8A0B-869A1CFC1D6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633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409FF0-A73F-4C2A-B893-0B361D15DBA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69323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F37AD3-CD3A-4830-A653-30D1EAB01504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870916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A703F7-A520-4BF2-B7BC-A9C8EE10846E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9511084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5D24F-D483-4878-AE05-014A62981C41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473479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97F579-E5AD-4594-B1D6-A5E4337370A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493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887BA4-DE38-49FB-8A3B-A6752DE36DC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79645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3072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3072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459E65-9594-4D24-BAD4-A58308A6E1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67540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0BD0C7-CC89-4451-80FF-37E0984EDAB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47287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16D256-A675-45F2-9697-B828C4A8B6D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09854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C7F5A7-55D4-47BA-B933-B1A2A50A1E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34851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2F83F-4A2D-4960-ABEC-B8336B6DF0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7027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6ACA09-2B95-452F-A690-E25CD69C2E4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0375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5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2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750"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750"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750"/>
            </a:lvl1pPr>
          </a:lstStyle>
          <a:p>
            <a:pPr>
              <a:defRPr/>
            </a:pPr>
            <a:fld id="{34B67BFF-D3A3-4575-950F-53F31FD01B83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lang="en-US" sz="1800">
              <a:latin typeface="Times New Roman" panose="02020603050405020304" pitchFamily="18" charset="0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lang="en-US" sz="1800">
              <a:latin typeface="Times New Roman" panose="02020603050405020304" pitchFamily="18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31903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  <p:sldLayoutId id="2147483861" r:id="rId1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Garamond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Garamond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Garamond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Garamond" pitchFamily="18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Garamond" pitchFamily="18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Garamond" pitchFamily="18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Garamond" pitchFamily="18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Garamond" pitchFamily="18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1800">
          <a:solidFill>
            <a:schemeClr val="tx1"/>
          </a:solidFill>
          <a:latin typeface="+mn-lt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sz="1500">
          <a:solidFill>
            <a:schemeClr val="tx1"/>
          </a:solidFill>
          <a:latin typeface="+mn-lt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1500">
          <a:solidFill>
            <a:schemeClr val="tx1"/>
          </a:solidFill>
          <a:latin typeface="+mn-lt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sz="1500">
          <a:solidFill>
            <a:schemeClr val="tx1"/>
          </a:solidFill>
          <a:latin typeface="+mn-lt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png"/><Relationship Id="rId4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2.png"/><Relationship Id="rId4" Type="http://schemas.openxmlformats.org/officeDocument/2006/relationships/oleObject" Target="../embeddings/oleObject5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2.png"/><Relationship Id="rId4" Type="http://schemas.openxmlformats.org/officeDocument/2006/relationships/oleObject" Target="../embeddings/oleObject6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5.png"/><Relationship Id="rId4" Type="http://schemas.openxmlformats.org/officeDocument/2006/relationships/oleObject" Target="../embeddings/oleObject7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1.png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4.png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7.png"/><Relationship Id="rId5" Type="http://schemas.openxmlformats.org/officeDocument/2006/relationships/image" Target="../media/image35.png"/><Relationship Id="rId4" Type="http://schemas.openxmlformats.org/officeDocument/2006/relationships/oleObject" Target="../embeddings/oleObject12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7.png"/><Relationship Id="rId5" Type="http://schemas.openxmlformats.org/officeDocument/2006/relationships/image" Target="../media/image35.png"/><Relationship Id="rId4" Type="http://schemas.openxmlformats.org/officeDocument/2006/relationships/oleObject" Target="../embeddings/oleObject13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gif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4400"/>
              <a:t>Chapter 2</a:t>
            </a:r>
          </a:p>
        </p:txBody>
      </p:sp>
      <p:sp>
        <p:nvSpPr>
          <p:cNvPr id="6147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/>
              <a:t>Logic Functions and Gates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7"/>
          <p:cNvSpPr>
            <a:spLocks noGrp="1" noChangeArrowheads="1"/>
          </p:cNvSpPr>
          <p:nvPr>
            <p:ph type="title"/>
          </p:nvPr>
        </p:nvSpPr>
        <p:spPr>
          <a:xfrm>
            <a:off x="1150938" y="214314"/>
            <a:ext cx="7793037" cy="1116012"/>
          </a:xfrm>
        </p:spPr>
        <p:txBody>
          <a:bodyPr/>
          <a:lstStyle/>
          <a:p>
            <a:pPr eaLnBrk="1" hangingPunct="1"/>
            <a:r>
              <a:rPr lang="en-US" dirty="0"/>
              <a:t>OR Boolean Representation</a:t>
            </a:r>
          </a:p>
        </p:txBody>
      </p:sp>
      <p:sp>
        <p:nvSpPr>
          <p:cNvPr id="49156" name="Rectangle 8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OR symbol is “+”.</a:t>
            </a:r>
          </a:p>
          <a:p>
            <a:pPr eaLnBrk="1" hangingPunct="1"/>
            <a:endParaRPr lang="en-US" sz="2800" dirty="0"/>
          </a:p>
        </p:txBody>
      </p:sp>
      <p:graphicFrame>
        <p:nvGraphicFramePr>
          <p:cNvPr id="49158" name="Object 10"/>
          <p:cNvGraphicFramePr>
            <a:graphicFrameLocks noGrp="1" noChangeAspect="1"/>
          </p:cNvGraphicFramePr>
          <p:nvPr>
            <p:ph sz="half" idx="2"/>
          </p:nvPr>
        </p:nvGraphicFramePr>
        <p:xfrm>
          <a:off x="1614942" y="2867706"/>
          <a:ext cx="2333625" cy="595312"/>
        </p:xfrm>
        <a:graphic>
          <a:graphicData uri="http://schemas.openxmlformats.org/presentationml/2006/ole">
            <p:oleObj spid="_x0000_s123906" name="Equation" r:id="rId4" imgW="647419" imgH="165028" progId="Equation.3">
              <p:embed/>
            </p:oleObj>
          </a:graphicData>
        </a:graphic>
      </p:graphicFrame>
      <p:sp>
        <p:nvSpPr>
          <p:cNvPr id="4915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E1F3997-12FE-4E6A-9246-33FE652BC71D}" type="slidenum">
              <a:rPr lang="en-CA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CA" sz="1400"/>
          </a:p>
        </p:txBody>
      </p:sp>
      <p:pic>
        <p:nvPicPr>
          <p:cNvPr id="49157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80000" y="2517775"/>
            <a:ext cx="3338513" cy="138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5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pPr eaLnBrk="1" hangingPunct="1"/>
            <a:r>
              <a:rPr lang="en-US"/>
              <a:t>OR Function Truth Table</a:t>
            </a:r>
          </a:p>
        </p:txBody>
      </p:sp>
      <p:graphicFrame>
        <p:nvGraphicFramePr>
          <p:cNvPr id="132182" name="Group 86"/>
          <p:cNvGraphicFramePr>
            <a:graphicFrameLocks noGrp="1"/>
          </p:cNvGraphicFramePr>
          <p:nvPr>
            <p:ph type="tbl" idx="1"/>
          </p:nvPr>
        </p:nvGraphicFramePr>
        <p:xfrm>
          <a:off x="674461" y="3004457"/>
          <a:ext cx="6973888" cy="3669395"/>
        </p:xfrm>
        <a:graphic>
          <a:graphicData uri="http://schemas.openxmlformats.org/drawingml/2006/table">
            <a:tbl>
              <a:tblPr/>
              <a:tblGrid>
                <a:gridCol w="23241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256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3241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8913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9D3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9D3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9D36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76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833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886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9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12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032DEE-26EF-4F1E-81ED-3D9126D17840}" type="slidenum">
              <a:rPr lang="en-CA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CA" sz="1400"/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38057" y="1501775"/>
            <a:ext cx="3338513" cy="138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OR Function Electronic Circuit</a:t>
            </a:r>
          </a:p>
        </p:txBody>
      </p:sp>
      <p:sp>
        <p:nvSpPr>
          <p:cNvPr id="53252" name="Rectangle 8"/>
          <p:cNvSpPr>
            <a:spLocks noGrp="1" noChangeArrowheads="1"/>
          </p:cNvSpPr>
          <p:nvPr>
            <p:ph idx="1"/>
          </p:nvPr>
        </p:nvSpPr>
        <p:spPr>
          <a:xfrm>
            <a:off x="776288" y="2003425"/>
            <a:ext cx="3532187" cy="4114800"/>
          </a:xfrm>
        </p:spPr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sz="2800"/>
              <a:t>Called an OR gate.</a:t>
            </a:r>
          </a:p>
          <a:p>
            <a:pPr eaLnBrk="1" hangingPunct="1">
              <a:spcBef>
                <a:spcPct val="100000"/>
              </a:spcBef>
            </a:pPr>
            <a:r>
              <a:rPr lang="en-US" sz="2800"/>
              <a:t>Distinctive-shape symbol uses OR designation.</a:t>
            </a:r>
          </a:p>
          <a:p>
            <a:pPr eaLnBrk="1" hangingPunct="1">
              <a:spcBef>
                <a:spcPct val="100000"/>
              </a:spcBef>
            </a:pPr>
            <a:r>
              <a:rPr lang="en-US" sz="2800"/>
              <a:t>Rectangular-shape symbol uses “</a:t>
            </a:r>
            <a:r>
              <a:rPr lang="en-US" sz="2800">
                <a:sym typeface="Symbol" panose="05050102010706020507" pitchFamily="18" charset="2"/>
              </a:rPr>
              <a:t>” as designator.</a:t>
            </a:r>
          </a:p>
        </p:txBody>
      </p:sp>
      <p:sp>
        <p:nvSpPr>
          <p:cNvPr id="532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02F72F-D8E1-4468-A93A-3D40B734825C}" type="slidenum">
              <a:rPr lang="en-CA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CA" sz="1400"/>
          </a:p>
        </p:txBody>
      </p:sp>
      <p:pic>
        <p:nvPicPr>
          <p:cNvPr id="53253" name="Picture 9" descr="due020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94250" y="2173288"/>
            <a:ext cx="3765550" cy="367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FF0000"/>
                </a:solidFill>
              </a:rPr>
              <a:t>AND</a:t>
            </a:r>
            <a:r>
              <a:rPr lang="en-US" dirty="0"/>
              <a:t> Function</a:t>
            </a:r>
          </a:p>
        </p:txBody>
      </p:sp>
      <p:sp>
        <p:nvSpPr>
          <p:cNvPr id="34820" name="Rectangle 8"/>
          <p:cNvSpPr>
            <a:spLocks noGrp="1" noChangeArrowheads="1"/>
          </p:cNvSpPr>
          <p:nvPr>
            <p:ph idx="1"/>
          </p:nvPr>
        </p:nvSpPr>
        <p:spPr>
          <a:xfrm>
            <a:off x="508000" y="2017713"/>
            <a:ext cx="4717143" cy="462983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100000"/>
              </a:spcBef>
            </a:pPr>
            <a:r>
              <a:rPr lang="en-US" sz="2800" dirty="0"/>
              <a:t>Two or more inputs, one output.</a:t>
            </a:r>
          </a:p>
          <a:p>
            <a:pPr eaLnBrk="1" hangingPunct="1">
              <a:lnSpc>
                <a:spcPct val="90000"/>
              </a:lnSpc>
              <a:spcBef>
                <a:spcPct val="100000"/>
              </a:spcBef>
            </a:pPr>
            <a:r>
              <a:rPr lang="en-US" sz="2800" dirty="0"/>
              <a:t>Output is HIGH only when all of the inputs are HIGH.</a:t>
            </a:r>
          </a:p>
          <a:p>
            <a:pPr eaLnBrk="1" hangingPunct="1">
              <a:lnSpc>
                <a:spcPct val="90000"/>
              </a:lnSpc>
              <a:spcBef>
                <a:spcPct val="100000"/>
              </a:spcBef>
            </a:pPr>
            <a:r>
              <a:rPr lang="en-US" sz="2800" dirty="0"/>
              <a:t>Output is LOW whenever any input is LOW.</a:t>
            </a:r>
          </a:p>
        </p:txBody>
      </p:sp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3BC0822-647F-4C84-852C-3A8D58E10E30}" type="slidenum">
              <a:rPr lang="en-CA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CA" sz="1400"/>
          </a:p>
        </p:txBody>
      </p:sp>
      <p:pic>
        <p:nvPicPr>
          <p:cNvPr id="3482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22900" y="2994025"/>
            <a:ext cx="3149600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FF0000"/>
                </a:solidFill>
              </a:rPr>
              <a:t>AND</a:t>
            </a:r>
            <a:r>
              <a:rPr lang="en-US" dirty="0"/>
              <a:t> Boolean Representation</a:t>
            </a:r>
          </a:p>
        </p:txBody>
      </p:sp>
      <p:sp>
        <p:nvSpPr>
          <p:cNvPr id="36868" name="Rectangle 9"/>
          <p:cNvSpPr>
            <a:spLocks noGrp="1" noChangeArrowheads="1"/>
          </p:cNvSpPr>
          <p:nvPr>
            <p:ph idx="1"/>
          </p:nvPr>
        </p:nvSpPr>
        <p:spPr>
          <a:xfrm>
            <a:off x="1182688" y="2284413"/>
            <a:ext cx="7772400" cy="3244850"/>
          </a:xfrm>
        </p:spPr>
        <p:txBody>
          <a:bodyPr/>
          <a:lstStyle/>
          <a:p>
            <a:pPr eaLnBrk="1" hangingPunct="1"/>
            <a:r>
              <a:rPr lang="en-US"/>
              <a:t>AND symbol is “•” or nothing at all.</a:t>
            </a:r>
          </a:p>
        </p:txBody>
      </p:sp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FA0628B-9B80-4EDA-992D-541D3BFF1F9F}" type="slidenum">
              <a:rPr lang="en-CA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CA" sz="1400"/>
          </a:p>
        </p:txBody>
      </p:sp>
      <p:graphicFrame>
        <p:nvGraphicFramePr>
          <p:cNvPr id="36869" name="Object 7"/>
          <p:cNvGraphicFramePr>
            <a:graphicFrameLocks noChangeAspect="1"/>
          </p:cNvGraphicFramePr>
          <p:nvPr/>
        </p:nvGraphicFramePr>
        <p:xfrm>
          <a:off x="2243138" y="3468688"/>
          <a:ext cx="2624137" cy="1711325"/>
        </p:xfrm>
        <a:graphic>
          <a:graphicData uri="http://schemas.openxmlformats.org/presentationml/2006/ole">
            <p:oleObj spid="_x0000_s124930" name="Equation" r:id="rId4" imgW="622030" imgH="406224" progId="Equation.3">
              <p:embed/>
            </p:oleObj>
          </a:graphicData>
        </a:graphic>
      </p:graphicFrame>
      <p:pic>
        <p:nvPicPr>
          <p:cNvPr id="36870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89638" y="4518025"/>
            <a:ext cx="2447925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35" name="Rectangle 99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pPr eaLnBrk="1" hangingPunct="1"/>
            <a:r>
              <a:rPr lang="en-US" dirty="0">
                <a:solidFill>
                  <a:srgbClr val="FF0000"/>
                </a:solidFill>
              </a:rPr>
              <a:t>AND</a:t>
            </a:r>
            <a:r>
              <a:rPr lang="en-US" dirty="0"/>
              <a:t> Function Truth Table</a:t>
            </a:r>
          </a:p>
        </p:txBody>
      </p:sp>
      <p:graphicFrame>
        <p:nvGraphicFramePr>
          <p:cNvPr id="127098" name="Group 122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xmlns="" val="2244678873"/>
              </p:ext>
            </p:extLst>
          </p:nvPr>
        </p:nvGraphicFramePr>
        <p:xfrm>
          <a:off x="1150938" y="2743792"/>
          <a:ext cx="6738937" cy="1905135"/>
        </p:xfrm>
        <a:graphic>
          <a:graphicData uri="http://schemas.openxmlformats.org/drawingml/2006/table">
            <a:tbl>
              <a:tblPr/>
              <a:tblGrid>
                <a:gridCol w="22463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4631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4631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570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marT="45690" marB="45690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9D3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marT="45690" marB="4569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9D3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9D36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6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T="45690" marB="4569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T="45690" marB="4569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0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T="45690" marB="4569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690" marB="4569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0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690" marB="4569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T="45690" marB="4569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0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690" marB="4569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690" marB="4569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93259E4-16AC-4FCE-9DF6-3B94443F547A}" type="slidenum">
              <a:rPr lang="en-CA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CA" sz="1400"/>
          </a:p>
        </p:txBody>
      </p:sp>
      <p:sp>
        <p:nvSpPr>
          <p:cNvPr id="38936" name="Text Box 124"/>
          <p:cNvSpPr txBox="1">
            <a:spLocks noChangeArrowheads="1"/>
          </p:cNvSpPr>
          <p:nvPr/>
        </p:nvSpPr>
        <p:spPr bwMode="auto">
          <a:xfrm>
            <a:off x="552450" y="4964113"/>
            <a:ext cx="7750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CA" sz="2400" dirty="0">
                <a:latin typeface="Arial" panose="020B0604020202020204" pitchFamily="34" charset="0"/>
              </a:rPr>
              <a:t>An example of a </a:t>
            </a:r>
            <a:r>
              <a:rPr lang="en-CA" sz="2400" dirty="0">
                <a:solidFill>
                  <a:srgbClr val="008000"/>
                </a:solidFill>
                <a:latin typeface="Arial" panose="020B0604020202020204" pitchFamily="34" charset="0"/>
              </a:rPr>
              <a:t>two input</a:t>
            </a:r>
            <a:r>
              <a:rPr lang="en-CA" sz="2400" dirty="0">
                <a:latin typeface="Arial" panose="020B0604020202020204" pitchFamily="34" charset="0"/>
              </a:rPr>
              <a:t> </a:t>
            </a:r>
            <a:r>
              <a:rPr lang="en-CA" sz="2400" dirty="0">
                <a:solidFill>
                  <a:srgbClr val="FF0000"/>
                </a:solidFill>
                <a:latin typeface="Arial" panose="020B0604020202020204" pitchFamily="34" charset="0"/>
              </a:rPr>
              <a:t>AND</a:t>
            </a:r>
            <a:r>
              <a:rPr lang="en-CA" sz="2400" dirty="0">
                <a:latin typeface="Arial" panose="020B0604020202020204" pitchFamily="34" charset="0"/>
              </a:rPr>
              <a:t> Gate's Truth Table</a:t>
            </a:r>
          </a:p>
        </p:txBody>
      </p:sp>
      <p:pic>
        <p:nvPicPr>
          <p:cNvPr id="38937" name="Picture 1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0214" y="1551580"/>
            <a:ext cx="1563688" cy="114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38" name="Rectangle 128"/>
          <p:cNvSpPr>
            <a:spLocks noChangeArrowheads="1"/>
          </p:cNvSpPr>
          <p:nvPr/>
        </p:nvSpPr>
        <p:spPr bwMode="auto">
          <a:xfrm>
            <a:off x="557213" y="5522913"/>
            <a:ext cx="73025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>
                <a:latin typeface="Arial" panose="020B0604020202020204" pitchFamily="34" charset="0"/>
              </a:rPr>
              <a:t>Note that the AND function is similar to multiplication in linear algebra: "</a:t>
            </a:r>
            <a:r>
              <a:rPr lang="en-US" sz="2400">
                <a:solidFill>
                  <a:schemeClr val="tx2"/>
                </a:solidFill>
                <a:latin typeface="Arial" panose="020B0604020202020204" pitchFamily="34" charset="0"/>
              </a:rPr>
              <a:t>Y equals A AND B</a:t>
            </a:r>
            <a:r>
              <a:rPr lang="en-US" sz="2400">
                <a:latin typeface="Arial" panose="020B0604020202020204" pitchFamily="34" charset="0"/>
              </a:rPr>
              <a:t>"</a:t>
            </a:r>
            <a:endParaRPr lang="en-CA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00B050"/>
                </a:solidFill>
              </a:rPr>
              <a:t>NOT </a:t>
            </a:r>
            <a:r>
              <a:rPr lang="en-US" dirty="0" smtClean="0"/>
              <a:t>Function (invert)</a:t>
            </a:r>
            <a:endParaRPr lang="en-US" dirty="0"/>
          </a:p>
        </p:txBody>
      </p:sp>
      <p:sp>
        <p:nvSpPr>
          <p:cNvPr id="24580" name="Rectangle 10"/>
          <p:cNvSpPr>
            <a:spLocks noGrp="1" noChangeArrowheads="1"/>
          </p:cNvSpPr>
          <p:nvPr>
            <p:ph idx="1"/>
          </p:nvPr>
        </p:nvSpPr>
        <p:spPr>
          <a:xfrm>
            <a:off x="265113" y="2563813"/>
            <a:ext cx="5407025" cy="3402012"/>
          </a:xfrm>
        </p:spPr>
        <p:txBody>
          <a:bodyPr/>
          <a:lstStyle/>
          <a:p>
            <a:pPr eaLnBrk="1" hangingPunct="1"/>
            <a:r>
              <a:rPr lang="en-US" dirty="0"/>
              <a:t>One input and one output.</a:t>
            </a:r>
          </a:p>
          <a:p>
            <a:pPr eaLnBrk="1" hangingPunct="1"/>
            <a:r>
              <a:rPr lang="en-US" dirty="0"/>
              <a:t>The output is the opposite logic level of the input.</a:t>
            </a:r>
          </a:p>
          <a:p>
            <a:pPr eaLnBrk="1" hangingPunct="1"/>
            <a:r>
              <a:rPr lang="en-US" dirty="0"/>
              <a:t>The output is the complement of the input</a:t>
            </a:r>
            <a:r>
              <a:rPr lang="en-US" dirty="0" smtClean="0"/>
              <a:t>.</a:t>
            </a:r>
          </a:p>
          <a:p>
            <a:pPr eaLnBrk="1" hangingPunct="1"/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575520C-C12B-4469-8F9A-A1FEA682DF83}" type="slidenum">
              <a:rPr lang="en-CA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CA" sz="1400"/>
          </a:p>
        </p:txBody>
      </p:sp>
      <p:pic>
        <p:nvPicPr>
          <p:cNvPr id="2458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22963" y="2776538"/>
            <a:ext cx="2606675" cy="241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49943" y="4833258"/>
            <a:ext cx="760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A=0 </a:t>
            </a:r>
          </a:p>
          <a:p>
            <a:r>
              <a:rPr lang="en-US" dirty="0" smtClean="0"/>
              <a:t>A=1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15"/>
          <p:cNvSpPr>
            <a:spLocks noGrp="1" noChangeArrowheads="1"/>
          </p:cNvSpPr>
          <p:nvPr>
            <p:ph type="title"/>
          </p:nvPr>
        </p:nvSpPr>
        <p:spPr>
          <a:xfrm>
            <a:off x="1004888" y="249238"/>
            <a:ext cx="7772400" cy="1143000"/>
          </a:xfrm>
        </p:spPr>
        <p:txBody>
          <a:bodyPr/>
          <a:lstStyle/>
          <a:p>
            <a:pPr eaLnBrk="1" hangingPunct="1"/>
            <a:r>
              <a:rPr lang="en-US" sz="3200" dirty="0">
                <a:solidFill>
                  <a:srgbClr val="00B050"/>
                </a:solidFill>
              </a:rPr>
              <a:t>NOT</a:t>
            </a:r>
            <a:r>
              <a:rPr lang="en-US" sz="3200" dirty="0"/>
              <a:t> Function Boolean Representation</a:t>
            </a:r>
          </a:p>
        </p:txBody>
      </p:sp>
      <p:sp>
        <p:nvSpPr>
          <p:cNvPr id="26628" name="Rectangle 16"/>
          <p:cNvSpPr>
            <a:spLocks noGrp="1" noChangeArrowheads="1"/>
          </p:cNvSpPr>
          <p:nvPr>
            <p:ph idx="1"/>
          </p:nvPr>
        </p:nvSpPr>
        <p:spPr>
          <a:xfrm>
            <a:off x="1182688" y="2622550"/>
            <a:ext cx="7772400" cy="2674938"/>
          </a:xfrm>
        </p:spPr>
        <p:txBody>
          <a:bodyPr/>
          <a:lstStyle/>
          <a:p>
            <a:pPr eaLnBrk="1" hangingPunct="1"/>
            <a:r>
              <a:rPr lang="en-US"/>
              <a:t>Inversion is indicated by a bar over the signal to be inverted.</a:t>
            </a:r>
          </a:p>
        </p:txBody>
      </p:sp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6B7EFC7-D16B-4489-AFFE-45474AE8FA21}" type="slidenum">
              <a:rPr lang="en-CA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CA" sz="1400"/>
          </a:p>
        </p:txBody>
      </p:sp>
      <p:graphicFrame>
        <p:nvGraphicFramePr>
          <p:cNvPr id="26629" name="Object 14"/>
          <p:cNvGraphicFramePr>
            <a:graphicFrameLocks noChangeAspect="1"/>
          </p:cNvGraphicFramePr>
          <p:nvPr/>
        </p:nvGraphicFramePr>
        <p:xfrm>
          <a:off x="2511425" y="4087813"/>
          <a:ext cx="2324100" cy="1054100"/>
        </p:xfrm>
        <a:graphic>
          <a:graphicData uri="http://schemas.openxmlformats.org/presentationml/2006/ole">
            <p:oleObj spid="_x0000_s125954" name="Equation" r:id="rId4" imgW="419100" imgH="190500" progId="Equation.3">
              <p:embed/>
            </p:oleObj>
          </a:graphicData>
        </a:graphic>
      </p:graphicFrame>
      <p:pic>
        <p:nvPicPr>
          <p:cNvPr id="26630" name="Picture 1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59538" y="4564063"/>
            <a:ext cx="20574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962025" y="3937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00B050"/>
                </a:solidFill>
              </a:rPr>
              <a:t>NOT</a:t>
            </a:r>
            <a:r>
              <a:rPr lang="en-US" dirty="0"/>
              <a:t> Function Truth Table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4013200"/>
            <a:ext cx="7772400" cy="21193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A truth table is a list of all possible input values and the output resulting from each one.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The above truth table is for the inverter, where A is the input variable and Y is the output</a:t>
            </a:r>
          </a:p>
        </p:txBody>
      </p:sp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35EEA5-AA66-471B-AA44-44E95E04AE45}" type="slidenum">
              <a:rPr lang="en-CA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CA" sz="1400"/>
          </a:p>
        </p:txBody>
      </p:sp>
      <p:pic>
        <p:nvPicPr>
          <p:cNvPr id="2867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60738" y="2249488"/>
            <a:ext cx="21336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NOT Function Electronic Circuit</a:t>
            </a:r>
          </a:p>
        </p:txBody>
      </p:sp>
      <p:sp>
        <p:nvSpPr>
          <p:cNvPr id="30724" name="Rectangle 8"/>
          <p:cNvSpPr>
            <a:spLocks noGrp="1" noChangeArrowheads="1"/>
          </p:cNvSpPr>
          <p:nvPr>
            <p:ph idx="1"/>
          </p:nvPr>
        </p:nvSpPr>
        <p:spPr>
          <a:xfrm>
            <a:off x="708734" y="1620699"/>
            <a:ext cx="4868863" cy="41148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spcBef>
                <a:spcPct val="100000"/>
              </a:spcBef>
            </a:pPr>
            <a:r>
              <a:rPr lang="en-US" sz="2800" dirty="0"/>
              <a:t>Called a NOT gate or, more usually, an INVERTER.</a:t>
            </a:r>
          </a:p>
          <a:p>
            <a:pPr eaLnBrk="1" hangingPunct="1">
              <a:spcBef>
                <a:spcPct val="100000"/>
              </a:spcBef>
            </a:pPr>
            <a:r>
              <a:rPr lang="en-US" sz="2800" dirty="0"/>
              <a:t>Distinctive-shape symbol is a triangle with inversion bubble.</a:t>
            </a:r>
          </a:p>
          <a:p>
            <a:pPr eaLnBrk="1" hangingPunct="1">
              <a:spcBef>
                <a:spcPct val="100000"/>
              </a:spcBef>
            </a:pPr>
            <a:r>
              <a:rPr lang="en-US" sz="2800" dirty="0"/>
              <a:t>Rectangular-shape symbol uses “1” and the inversion 1/2 arrowhead.</a:t>
            </a:r>
          </a:p>
        </p:txBody>
      </p:sp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C782161-ADF0-4BA6-9D8C-9AFE1AC0643A}" type="slidenum">
              <a:rPr lang="en-CA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CA" sz="1400"/>
          </a:p>
        </p:txBody>
      </p:sp>
      <p:pic>
        <p:nvPicPr>
          <p:cNvPr id="30725" name="Picture 9" descr="due02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65850" y="2127250"/>
            <a:ext cx="2195513" cy="414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Basic Logic Functions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Section 2.1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9"/>
          <p:cNvSpPr>
            <a:spLocks noGrp="1" noChangeArrowheads="1"/>
          </p:cNvSpPr>
          <p:nvPr>
            <p:ph type="title"/>
          </p:nvPr>
        </p:nvSpPr>
        <p:spPr>
          <a:xfrm>
            <a:off x="995363" y="763588"/>
            <a:ext cx="8555037" cy="765175"/>
          </a:xfrm>
        </p:spPr>
        <p:txBody>
          <a:bodyPr/>
          <a:lstStyle/>
          <a:p>
            <a:pPr eaLnBrk="1" hangingPunct="1"/>
            <a:r>
              <a:rPr lang="en-US" sz="3600"/>
              <a:t>Distinctive Shape Schematic Symbols</a:t>
            </a:r>
          </a:p>
        </p:txBody>
      </p:sp>
      <p:sp>
        <p:nvSpPr>
          <p:cNvPr id="22532" name="Rectangle 10"/>
          <p:cNvSpPr>
            <a:spLocks noGrp="1" noChangeArrowheads="1"/>
          </p:cNvSpPr>
          <p:nvPr>
            <p:ph idx="1"/>
          </p:nvPr>
        </p:nvSpPr>
        <p:spPr>
          <a:xfrm>
            <a:off x="701675" y="2224088"/>
            <a:ext cx="7772400" cy="3671887"/>
          </a:xfrm>
        </p:spPr>
        <p:txBody>
          <a:bodyPr/>
          <a:lstStyle/>
          <a:p>
            <a:pPr eaLnBrk="1" hangingPunct="1"/>
            <a:r>
              <a:rPr lang="en-US"/>
              <a:t>Uses different graphic representations for different logic functions.</a:t>
            </a:r>
          </a:p>
          <a:p>
            <a:pPr eaLnBrk="1" hangingPunct="1"/>
            <a:r>
              <a:rPr lang="en-US"/>
              <a:t>Uses a bubble (a small circle) to indicate a logical inversion.</a:t>
            </a:r>
          </a:p>
        </p:txBody>
      </p:sp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85317E9-CCCF-4FF7-8D52-53CAEEAE6EF4}" type="slidenum">
              <a:rPr lang="en-CA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CA" sz="1400"/>
          </a:p>
        </p:txBody>
      </p:sp>
      <p:pic>
        <p:nvPicPr>
          <p:cNvPr id="22533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39963" y="4694238"/>
            <a:ext cx="5267325" cy="1344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4" name="Rectangle 3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pPr eaLnBrk="1" hangingPunct="1"/>
            <a:r>
              <a:rPr lang="en-US" dirty="0"/>
              <a:t>AND Function Truth </a:t>
            </a:r>
            <a:r>
              <a:rPr lang="en-US" dirty="0" smtClean="0"/>
              <a:t>Table (three input)</a:t>
            </a:r>
            <a:endParaRPr lang="en-US" dirty="0"/>
          </a:p>
        </p:txBody>
      </p:sp>
      <p:graphicFrame>
        <p:nvGraphicFramePr>
          <p:cNvPr id="131144" name="Group 72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xmlns="" val="2347334547"/>
              </p:ext>
            </p:extLst>
          </p:nvPr>
        </p:nvGraphicFramePr>
        <p:xfrm>
          <a:off x="898525" y="2831976"/>
          <a:ext cx="7150100" cy="3282624"/>
        </p:xfrm>
        <a:graphic>
          <a:graphicData uri="http://schemas.openxmlformats.org/drawingml/2006/table">
            <a:tbl>
              <a:tblPr/>
              <a:tblGrid>
                <a:gridCol w="17684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6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875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8752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34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9D3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9D3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9D3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9D36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17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27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27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27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27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327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327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327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FA9F393-3F7A-4D17-BF63-3AC4D42F2F3D}" type="slidenum">
              <a:rPr lang="en-CA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CA" sz="1400"/>
          </a:p>
        </p:txBody>
      </p:sp>
      <p:sp>
        <p:nvSpPr>
          <p:cNvPr id="41005" name="Text Box 74"/>
          <p:cNvSpPr txBox="1">
            <a:spLocks noChangeArrowheads="1"/>
          </p:cNvSpPr>
          <p:nvPr/>
        </p:nvSpPr>
        <p:spPr bwMode="auto">
          <a:xfrm>
            <a:off x="727075" y="6024563"/>
            <a:ext cx="7750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CA" sz="2400">
                <a:latin typeface="Arial" panose="020B0604020202020204" pitchFamily="34" charset="0"/>
              </a:rPr>
              <a:t>An example of a </a:t>
            </a:r>
            <a:r>
              <a:rPr lang="en-CA" sz="2400">
                <a:solidFill>
                  <a:srgbClr val="008000"/>
                </a:solidFill>
                <a:latin typeface="Arial" panose="020B0604020202020204" pitchFamily="34" charset="0"/>
              </a:rPr>
              <a:t>three input</a:t>
            </a:r>
            <a:r>
              <a:rPr lang="en-CA" sz="2400">
                <a:latin typeface="Arial" panose="020B0604020202020204" pitchFamily="34" charset="0"/>
              </a:rPr>
              <a:t> AND Gate's Truth Table</a:t>
            </a:r>
          </a:p>
        </p:txBody>
      </p:sp>
      <p:pic>
        <p:nvPicPr>
          <p:cNvPr id="41006" name="Picture 7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88038" y="1518663"/>
            <a:ext cx="2589212" cy="1179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1031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pPr eaLnBrk="1" hangingPunct="1"/>
            <a:r>
              <a:rPr lang="en-US"/>
              <a:t>AND Function Electronic Circuit</a:t>
            </a:r>
          </a:p>
        </p:txBody>
      </p:sp>
      <p:pic>
        <p:nvPicPr>
          <p:cNvPr id="43011" name="Picture 1028" descr="due020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00437" y="1567657"/>
            <a:ext cx="4240928" cy="45307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BF542C2-2CB2-4B5A-81C6-6CADDBCC782D}" type="slidenum">
              <a:rPr lang="en-CA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CA" sz="1400"/>
          </a:p>
        </p:txBody>
      </p:sp>
      <p:sp>
        <p:nvSpPr>
          <p:cNvPr id="43013" name="Rectangle 1032"/>
          <p:cNvSpPr>
            <a:spLocks noChangeArrowheads="1"/>
          </p:cNvSpPr>
          <p:nvPr/>
        </p:nvSpPr>
        <p:spPr bwMode="auto">
          <a:xfrm>
            <a:off x="607924" y="1872854"/>
            <a:ext cx="3592513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sz="2800" dirty="0"/>
              <a:t>Called an AND gate.</a:t>
            </a:r>
          </a:p>
          <a:p>
            <a:pPr eaLnBrk="1" hangingPunct="1"/>
            <a:r>
              <a:rPr lang="en-US" sz="2800" dirty="0"/>
              <a:t>Distinctive-shape symbol uses AND designation.</a:t>
            </a:r>
          </a:p>
          <a:p>
            <a:pPr eaLnBrk="1" hangingPunct="1"/>
            <a:r>
              <a:rPr lang="en-US" sz="2800" dirty="0"/>
              <a:t>Rectangular-shape symbol use “&amp;” as designator.</a:t>
            </a:r>
            <a:endParaRPr lang="en-US" sz="2800" dirty="0">
              <a:hlinkClick r:id="rId4" action="ppaction://hlinksldjump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409992" y="500460"/>
            <a:ext cx="7793037" cy="627062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One Last Note…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idx="1"/>
          </p:nvPr>
        </p:nvSpPr>
        <p:spPr>
          <a:xfrm>
            <a:off x="1086976" y="1529557"/>
            <a:ext cx="6942137" cy="129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Boolean expressions for AND gates with two, three, and four inputs.</a:t>
            </a:r>
            <a:endParaRPr lang="en-US" sz="2800" dirty="0"/>
          </a:p>
        </p:txBody>
      </p:sp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69F8C6D-B995-4258-AAC0-98BBFE855BBA}" type="slidenum">
              <a:rPr lang="en-CA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CA" sz="1400"/>
          </a:p>
        </p:txBody>
      </p:sp>
      <p:pic>
        <p:nvPicPr>
          <p:cNvPr id="45061" name="Picture 5" descr="PPT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9992" y="2637631"/>
            <a:ext cx="2886075" cy="992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062" name="Picture 6" descr="PPT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67088" y="3681413"/>
            <a:ext cx="3052763" cy="1119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063" name="Picture 7" descr="PPT2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86438" y="5218113"/>
            <a:ext cx="2690813" cy="98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623888" y="5049838"/>
            <a:ext cx="3557587" cy="1320800"/>
          </a:xfrm>
          <a:prstGeom prst="rect">
            <a:avLst/>
          </a:prstGeom>
          <a:solidFill>
            <a:srgbClr val="FFFF99"/>
          </a:solidFill>
          <a:ln w="95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CA" sz="2000">
                <a:latin typeface="Arial" panose="020B0604020202020204" pitchFamily="34" charset="0"/>
              </a:rPr>
              <a:t>Note that the output here is labelled X versus Y, which is another industry-standard labelling convention.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00B0F0"/>
                </a:solidFill>
              </a:rPr>
              <a:t>NAND</a:t>
            </a:r>
            <a:r>
              <a:rPr lang="en-US" dirty="0"/>
              <a:t> Function</a:t>
            </a:r>
          </a:p>
        </p:txBody>
      </p:sp>
      <p:sp>
        <p:nvSpPr>
          <p:cNvPr id="59396" name="Rectangle 8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3883025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100000"/>
              </a:spcBef>
            </a:pPr>
            <a:r>
              <a:rPr lang="en-US" sz="2800"/>
              <a:t>Generated by inverting the output of the AND function.</a:t>
            </a:r>
          </a:p>
          <a:p>
            <a:pPr eaLnBrk="1" hangingPunct="1">
              <a:lnSpc>
                <a:spcPct val="80000"/>
              </a:lnSpc>
              <a:spcBef>
                <a:spcPct val="100000"/>
              </a:spcBef>
            </a:pPr>
            <a:r>
              <a:rPr lang="en-US" sz="2800"/>
              <a:t>Output is HIGH whenever any input is LOW.</a:t>
            </a:r>
          </a:p>
          <a:p>
            <a:pPr eaLnBrk="1" hangingPunct="1">
              <a:lnSpc>
                <a:spcPct val="80000"/>
              </a:lnSpc>
              <a:spcBef>
                <a:spcPct val="100000"/>
              </a:spcBef>
            </a:pPr>
            <a:r>
              <a:rPr lang="en-US" sz="2800"/>
              <a:t>Output is LOW only when all inputs are HIGH.</a:t>
            </a:r>
          </a:p>
        </p:txBody>
      </p:sp>
      <p:sp>
        <p:nvSpPr>
          <p:cNvPr id="593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626555E-6A34-4C18-A761-B021D0AA0EB0}" type="slidenum">
              <a:rPr lang="en-CA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CA" sz="1400"/>
          </a:p>
        </p:txBody>
      </p:sp>
      <p:pic>
        <p:nvPicPr>
          <p:cNvPr id="593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24550" y="3138488"/>
            <a:ext cx="2282825" cy="169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00B0F0"/>
                </a:solidFill>
              </a:rPr>
              <a:t>NAND</a:t>
            </a:r>
            <a:r>
              <a:rPr lang="en-US" dirty="0"/>
              <a:t> Boolean Representation</a:t>
            </a:r>
          </a:p>
        </p:txBody>
      </p:sp>
      <p:sp>
        <p:nvSpPr>
          <p:cNvPr id="61444" name="Rectangle 15"/>
          <p:cNvSpPr>
            <a:spLocks noGrp="1" noChangeArrowheads="1"/>
          </p:cNvSpPr>
          <p:nvPr>
            <p:ph idx="1"/>
          </p:nvPr>
        </p:nvSpPr>
        <p:spPr>
          <a:xfrm>
            <a:off x="1182688" y="2284413"/>
            <a:ext cx="7772400" cy="3089275"/>
          </a:xfrm>
        </p:spPr>
        <p:txBody>
          <a:bodyPr/>
          <a:lstStyle/>
          <a:p>
            <a:pPr eaLnBrk="1" hangingPunct="1"/>
            <a:r>
              <a:rPr lang="en-US"/>
              <a:t>Uses AND with an inversion overbar. </a:t>
            </a:r>
          </a:p>
        </p:txBody>
      </p:sp>
      <p:sp>
        <p:nvSpPr>
          <p:cNvPr id="614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05ED16F-AD26-4599-8F8E-5EF80BB14712}" type="slidenum">
              <a:rPr lang="en-CA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CA" sz="1400"/>
          </a:p>
        </p:txBody>
      </p:sp>
      <p:graphicFrame>
        <p:nvGraphicFramePr>
          <p:cNvPr id="61445" name="Object 13"/>
          <p:cNvGraphicFramePr>
            <a:graphicFrameLocks noChangeAspect="1"/>
          </p:cNvGraphicFramePr>
          <p:nvPr/>
        </p:nvGraphicFramePr>
        <p:xfrm>
          <a:off x="2836863" y="3284538"/>
          <a:ext cx="1916112" cy="625475"/>
        </p:xfrm>
        <a:graphic>
          <a:graphicData uri="http://schemas.openxmlformats.org/presentationml/2006/ole">
            <p:oleObj spid="_x0000_s126978" name="Equation" r:id="rId4" imgW="622030" imgH="203112" progId="Equation.3">
              <p:embed/>
            </p:oleObj>
          </a:graphicData>
        </a:graphic>
      </p:graphicFrame>
      <p:pic>
        <p:nvPicPr>
          <p:cNvPr id="61446" name="Picture 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59463" y="4386263"/>
            <a:ext cx="2047875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05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pPr eaLnBrk="1" hangingPunct="1"/>
            <a:r>
              <a:rPr lang="en-US" dirty="0">
                <a:solidFill>
                  <a:srgbClr val="00B0F0"/>
                </a:solidFill>
              </a:rPr>
              <a:t>NAND</a:t>
            </a:r>
            <a:r>
              <a:rPr lang="en-US" dirty="0"/>
              <a:t> Function Truth Table</a:t>
            </a:r>
          </a:p>
        </p:txBody>
      </p:sp>
      <p:graphicFrame>
        <p:nvGraphicFramePr>
          <p:cNvPr id="134150" name="Group 2054"/>
          <p:cNvGraphicFramePr>
            <a:graphicFrameLocks noGrp="1"/>
          </p:cNvGraphicFramePr>
          <p:nvPr>
            <p:ph type="tbl" idx="1"/>
          </p:nvPr>
        </p:nvGraphicFramePr>
        <p:xfrm>
          <a:off x="1182688" y="2017713"/>
          <a:ext cx="7772400" cy="4114801"/>
        </p:xfrm>
        <a:graphic>
          <a:graphicData uri="http://schemas.openxmlformats.org/drawingml/2006/table">
            <a:tbl>
              <a:tblPr/>
              <a:tblGrid>
                <a:gridCol w="2590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001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9D3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9D3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9D36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69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68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68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06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34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34A819C-4DEE-4877-950B-953DC20AD641}" type="slidenum">
              <a:rPr lang="en-CA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CA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1031"/>
          <p:cNvSpPr>
            <a:spLocks noGrp="1" noChangeArrowheads="1"/>
          </p:cNvSpPr>
          <p:nvPr>
            <p:ph type="title"/>
          </p:nvPr>
        </p:nvSpPr>
        <p:spPr>
          <a:xfrm>
            <a:off x="1092200" y="546100"/>
            <a:ext cx="7772400" cy="1143000"/>
          </a:xfrm>
          <a:noFill/>
        </p:spPr>
        <p:txBody>
          <a:bodyPr anchor="ctr"/>
          <a:lstStyle/>
          <a:p>
            <a:pPr eaLnBrk="1" hangingPunct="1"/>
            <a:r>
              <a:rPr lang="en-US" dirty="0">
                <a:solidFill>
                  <a:srgbClr val="00B0F0"/>
                </a:solidFill>
              </a:rPr>
              <a:t>NAND </a:t>
            </a:r>
            <a:r>
              <a:rPr lang="en-US" dirty="0"/>
              <a:t>Function Electronic Circuit</a:t>
            </a:r>
          </a:p>
        </p:txBody>
      </p:sp>
      <p:pic>
        <p:nvPicPr>
          <p:cNvPr id="65539" name="Picture 1028" descr="due0211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911225" y="1914525"/>
            <a:ext cx="7620000" cy="1408113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55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49620BD-038E-4CFB-96DB-74A02602174E}" type="slidenum">
              <a:rPr lang="en-CA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CA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NOR Function</a:t>
            </a:r>
          </a:p>
        </p:txBody>
      </p:sp>
      <p:sp>
        <p:nvSpPr>
          <p:cNvPr id="69636" name="Rectangle 8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4594225" cy="4114800"/>
          </a:xfrm>
        </p:spPr>
        <p:txBody>
          <a:bodyPr/>
          <a:lstStyle/>
          <a:p>
            <a:pPr eaLnBrk="1" hangingPunct="1"/>
            <a:r>
              <a:rPr lang="en-US" sz="2800" dirty="0"/>
              <a:t>Generated by inverting the output of the </a:t>
            </a:r>
            <a:r>
              <a:rPr lang="en-US" sz="2800" dirty="0">
                <a:solidFill>
                  <a:srgbClr val="FF0000"/>
                </a:solidFill>
              </a:rPr>
              <a:t>OR </a:t>
            </a:r>
            <a:r>
              <a:rPr lang="en-US" sz="2800" dirty="0"/>
              <a:t>function.</a:t>
            </a:r>
          </a:p>
          <a:p>
            <a:pPr eaLnBrk="1" hangingPunct="1"/>
            <a:r>
              <a:rPr lang="en-US" sz="2800" dirty="0"/>
              <a:t>Output is HIGH only when all inputs are LOW.</a:t>
            </a:r>
          </a:p>
          <a:p>
            <a:pPr eaLnBrk="1" hangingPunct="1"/>
            <a:r>
              <a:rPr lang="en-US" sz="2800" dirty="0"/>
              <a:t>Output is LOW whenever any input is HIGH.</a:t>
            </a:r>
          </a:p>
        </p:txBody>
      </p:sp>
      <p:sp>
        <p:nvSpPr>
          <p:cNvPr id="696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B6EA544-6DB3-49D4-9850-53C6755EFF9B}" type="slidenum">
              <a:rPr lang="en-CA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CA" sz="1400"/>
          </a:p>
        </p:txBody>
      </p:sp>
      <p:pic>
        <p:nvPicPr>
          <p:cNvPr id="6963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92813" y="2717800"/>
            <a:ext cx="2266950" cy="163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NOR Boolean Representation</a:t>
            </a:r>
          </a:p>
        </p:txBody>
      </p:sp>
      <p:sp>
        <p:nvSpPr>
          <p:cNvPr id="71684" name="Rectangle 10"/>
          <p:cNvSpPr>
            <a:spLocks noGrp="1" noChangeArrowheads="1"/>
          </p:cNvSpPr>
          <p:nvPr>
            <p:ph idx="1"/>
          </p:nvPr>
        </p:nvSpPr>
        <p:spPr>
          <a:xfrm>
            <a:off x="1182688" y="2284413"/>
            <a:ext cx="7772400" cy="3003550"/>
          </a:xfrm>
        </p:spPr>
        <p:txBody>
          <a:bodyPr/>
          <a:lstStyle/>
          <a:p>
            <a:pPr eaLnBrk="1" hangingPunct="1"/>
            <a:r>
              <a:rPr lang="en-US"/>
              <a:t>Uses OR with an inversion overbar.</a:t>
            </a:r>
          </a:p>
        </p:txBody>
      </p:sp>
      <p:sp>
        <p:nvSpPr>
          <p:cNvPr id="716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09C26D1-77F7-49C6-93C4-F0E99D5D2458}" type="slidenum">
              <a:rPr lang="en-CA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CA" sz="1400"/>
          </a:p>
        </p:txBody>
      </p:sp>
      <p:graphicFrame>
        <p:nvGraphicFramePr>
          <p:cNvPr id="71685" name="Object 8"/>
          <p:cNvGraphicFramePr>
            <a:graphicFrameLocks noChangeAspect="1"/>
          </p:cNvGraphicFramePr>
          <p:nvPr/>
        </p:nvGraphicFramePr>
        <p:xfrm>
          <a:off x="2705100" y="3594100"/>
          <a:ext cx="1914525" cy="577850"/>
        </p:xfrm>
        <a:graphic>
          <a:graphicData uri="http://schemas.openxmlformats.org/presentationml/2006/ole">
            <p:oleObj spid="_x0000_s128002" name="Equation" r:id="rId4" imgW="672808" imgH="203112" progId="Equation.3">
              <p:embed/>
            </p:oleObj>
          </a:graphicData>
        </a:graphic>
      </p:graphicFrame>
      <p:pic>
        <p:nvPicPr>
          <p:cNvPr id="71686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91666" y="3225800"/>
            <a:ext cx="2266950" cy="163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Introduction to Logic</a:t>
            </a:r>
          </a:p>
        </p:txBody>
      </p:sp>
      <p:sp>
        <p:nvSpPr>
          <p:cNvPr id="12292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spcBef>
                <a:spcPct val="0"/>
              </a:spcBef>
            </a:pPr>
            <a:r>
              <a:rPr lang="en-US" dirty="0"/>
              <a:t>Many digital electronic processes are designed around “</a:t>
            </a:r>
            <a:r>
              <a:rPr lang="en-US" b="1" u="sng" dirty="0"/>
              <a:t>logic” circuits</a:t>
            </a:r>
            <a:r>
              <a:rPr lang="en-US" dirty="0"/>
              <a:t>.</a:t>
            </a:r>
          </a:p>
          <a:p>
            <a:pPr>
              <a:spcBef>
                <a:spcPct val="0"/>
              </a:spcBef>
            </a:pPr>
            <a:r>
              <a:rPr lang="en-US" sz="2400" dirty="0"/>
              <a:t>The Inputs and Outputs in logic have only </a:t>
            </a:r>
            <a:r>
              <a:rPr lang="en-US" sz="2400" dirty="0">
                <a:solidFill>
                  <a:srgbClr val="FF0000"/>
                </a:solidFill>
              </a:rPr>
              <a:t>two</a:t>
            </a:r>
            <a:r>
              <a:rPr lang="en-US" sz="2400" dirty="0"/>
              <a:t> values (but many different names</a:t>
            </a:r>
            <a:r>
              <a:rPr lang="en-US" sz="2400" dirty="0" smtClean="0"/>
              <a:t>):</a:t>
            </a:r>
          </a:p>
          <a:p>
            <a:pPr>
              <a:spcBef>
                <a:spcPct val="0"/>
              </a:spcBef>
            </a:pPr>
            <a:endParaRPr lang="en-US" sz="2400" dirty="0"/>
          </a:p>
          <a:p>
            <a:pPr marL="800100" lvl="1" indent="-342900">
              <a:spcBef>
                <a:spcPct val="0"/>
              </a:spcBef>
            </a:pPr>
            <a:r>
              <a:rPr lang="en-US" sz="2400" dirty="0"/>
              <a:t>0 &amp; 1;</a:t>
            </a:r>
          </a:p>
          <a:p>
            <a:pPr marL="800100" lvl="1" indent="-342900">
              <a:spcBef>
                <a:spcPct val="0"/>
              </a:spcBef>
            </a:pPr>
            <a:r>
              <a:rPr lang="en-US" sz="2400" dirty="0"/>
              <a:t>HIGH &amp; LOW;</a:t>
            </a:r>
          </a:p>
          <a:p>
            <a:pPr marL="800100" lvl="1" indent="-342900">
              <a:spcBef>
                <a:spcPct val="0"/>
              </a:spcBef>
            </a:pPr>
            <a:r>
              <a:rPr lang="en-US" sz="2400" dirty="0"/>
              <a:t>ON &amp; OFF;</a:t>
            </a:r>
          </a:p>
          <a:p>
            <a:pPr marL="800100" lvl="1" indent="-342900">
              <a:spcBef>
                <a:spcPct val="0"/>
              </a:spcBef>
            </a:pPr>
            <a:r>
              <a:rPr lang="en-US" sz="2400" dirty="0"/>
              <a:t>TRUE &amp; FALSE.</a:t>
            </a:r>
          </a:p>
          <a:p>
            <a:pPr marL="800100" lvl="1" indent="-342900">
              <a:spcBef>
                <a:spcPct val="0"/>
              </a:spcBef>
              <a:buClrTx/>
              <a:buSzTx/>
            </a:pPr>
            <a:endParaRPr lang="en-US" sz="2400" dirty="0"/>
          </a:p>
          <a:p>
            <a:pPr>
              <a:spcBef>
                <a:spcPct val="0"/>
              </a:spcBef>
            </a:pPr>
            <a:r>
              <a:rPr lang="en-US" sz="2400" dirty="0"/>
              <a:t>Logic is ideally suited to help design</a:t>
            </a:r>
          </a:p>
          <a:p>
            <a:pPr>
              <a:spcBef>
                <a:spcPct val="0"/>
              </a:spcBef>
            </a:pPr>
            <a:r>
              <a:rPr lang="en-US" sz="2400" dirty="0"/>
              <a:t>digital electronic circuits because of its </a:t>
            </a:r>
            <a:r>
              <a:rPr lang="en-US" sz="2400" b="1" u="sng" dirty="0"/>
              <a:t>binary nature</a:t>
            </a:r>
            <a:r>
              <a:rPr lang="en-US" sz="2400" dirty="0"/>
              <a:t>.</a:t>
            </a:r>
          </a:p>
          <a:p>
            <a:pPr>
              <a:spcBef>
                <a:spcPct val="0"/>
              </a:spcBef>
            </a:pPr>
            <a:r>
              <a:rPr lang="en-US" sz="2400" dirty="0"/>
              <a:t>We will look at some fundamental logic circuits.</a:t>
            </a:r>
          </a:p>
          <a:p>
            <a:pPr marL="800100" lvl="1" indent="-342900">
              <a:spcBef>
                <a:spcPct val="0"/>
              </a:spcBef>
              <a:buClrTx/>
              <a:buSzTx/>
            </a:pPr>
            <a:endParaRPr lang="en-US" sz="2400" dirty="0"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ClrTx/>
              <a:buSzTx/>
            </a:pP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51" name="Rectangle 208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pPr eaLnBrk="1" hangingPunct="1"/>
            <a:r>
              <a:rPr lang="en-US"/>
              <a:t>NOR Function Truth Table</a:t>
            </a:r>
          </a:p>
        </p:txBody>
      </p:sp>
      <p:graphicFrame>
        <p:nvGraphicFramePr>
          <p:cNvPr id="136236" name="Group 2092"/>
          <p:cNvGraphicFramePr>
            <a:graphicFrameLocks noGrp="1"/>
          </p:cNvGraphicFramePr>
          <p:nvPr>
            <p:ph type="tbl" idx="1"/>
          </p:nvPr>
        </p:nvGraphicFramePr>
        <p:xfrm>
          <a:off x="2400300" y="2630488"/>
          <a:ext cx="4352925" cy="3030538"/>
        </p:xfrm>
        <a:graphic>
          <a:graphicData uri="http://schemas.openxmlformats.org/drawingml/2006/table">
            <a:tbl>
              <a:tblPr/>
              <a:tblGrid>
                <a:gridCol w="7127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747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6536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9D3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9D3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9D36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19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37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E73AD03-59B8-4DCA-AE19-E8010E4107C1}" type="slidenum">
              <a:rPr lang="en-CA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CA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1031"/>
          <p:cNvSpPr>
            <a:spLocks noGrp="1" noChangeArrowheads="1"/>
          </p:cNvSpPr>
          <p:nvPr>
            <p:ph type="title"/>
          </p:nvPr>
        </p:nvSpPr>
        <p:spPr>
          <a:xfrm>
            <a:off x="976313" y="550863"/>
            <a:ext cx="7772400" cy="1143000"/>
          </a:xfrm>
          <a:noFill/>
        </p:spPr>
        <p:txBody>
          <a:bodyPr anchor="ctr"/>
          <a:lstStyle/>
          <a:p>
            <a:pPr eaLnBrk="1" hangingPunct="1"/>
            <a:r>
              <a:rPr lang="en-US"/>
              <a:t>NOR Function Electronic Circuit</a:t>
            </a:r>
          </a:p>
        </p:txBody>
      </p:sp>
      <p:pic>
        <p:nvPicPr>
          <p:cNvPr id="75779" name="Picture 1028" descr="due021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561975" y="2351088"/>
            <a:ext cx="7620000" cy="14097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57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D32F281-B1F8-44D6-8BB3-57AD3FF98D22}" type="slidenum">
              <a:rPr lang="en-CA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CA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Active Level</a:t>
            </a:r>
          </a:p>
        </p:txBody>
      </p:sp>
      <p:sp>
        <p:nvSpPr>
          <p:cNvPr id="55300" name="Rectangle 8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46228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100000"/>
              </a:spcBef>
            </a:pPr>
            <a:r>
              <a:rPr lang="en-US" sz="2800"/>
              <a:t>The logic level defined as “ON” for a circuit.</a:t>
            </a:r>
          </a:p>
          <a:p>
            <a:pPr eaLnBrk="1" hangingPunct="1">
              <a:lnSpc>
                <a:spcPct val="90000"/>
              </a:lnSpc>
              <a:spcBef>
                <a:spcPct val="100000"/>
              </a:spcBef>
            </a:pPr>
            <a:r>
              <a:rPr lang="en-US" sz="2800"/>
              <a:t>When a logic LOW is “ON”, the signal is active-LOW.</a:t>
            </a:r>
          </a:p>
          <a:p>
            <a:pPr eaLnBrk="1" hangingPunct="1">
              <a:lnSpc>
                <a:spcPct val="90000"/>
              </a:lnSpc>
              <a:spcBef>
                <a:spcPct val="100000"/>
              </a:spcBef>
            </a:pPr>
            <a:r>
              <a:rPr lang="en-US" sz="2800"/>
              <a:t>When a logic HIGH is “ON”, the signal is active-HIGH.</a:t>
            </a:r>
          </a:p>
        </p:txBody>
      </p:sp>
      <p:sp>
        <p:nvSpPr>
          <p:cNvPr id="552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1896CA0-66D9-4642-9904-88E70762CA8E}" type="slidenum">
              <a:rPr lang="en-CA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CA" sz="1400"/>
          </a:p>
        </p:txBody>
      </p:sp>
      <p:pic>
        <p:nvPicPr>
          <p:cNvPr id="5530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48363" y="3365500"/>
            <a:ext cx="2813050" cy="142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302" name="Text Box 10"/>
          <p:cNvSpPr txBox="1">
            <a:spLocks noChangeArrowheads="1"/>
          </p:cNvSpPr>
          <p:nvPr/>
        </p:nvSpPr>
        <p:spPr bwMode="auto">
          <a:xfrm>
            <a:off x="6226175" y="2525713"/>
            <a:ext cx="2105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CA" sz="2400" u="sng">
                <a:solidFill>
                  <a:srgbClr val="FF0000"/>
                </a:solidFill>
                <a:latin typeface="Arial" panose="020B0604020202020204" pitchFamily="34" charset="0"/>
              </a:rPr>
              <a:t>Example</a:t>
            </a:r>
          </a:p>
        </p:txBody>
      </p:sp>
      <p:sp>
        <p:nvSpPr>
          <p:cNvPr id="55303" name="Text Box 11"/>
          <p:cNvSpPr txBox="1">
            <a:spLocks noChangeArrowheads="1"/>
          </p:cNvSpPr>
          <p:nvPr/>
        </p:nvSpPr>
        <p:spPr bwMode="auto">
          <a:xfrm>
            <a:off x="6226175" y="5226050"/>
            <a:ext cx="21193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CA" sz="2000">
                <a:solidFill>
                  <a:srgbClr val="008000"/>
                </a:solidFill>
                <a:latin typeface="Arial" panose="020B0604020202020204" pitchFamily="34" charset="0"/>
              </a:rPr>
              <a:t>More Examples Later…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334170"/>
            <a:ext cx="7772400" cy="10556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dirty="0"/>
              <a:t>3 Input NOR and NAND Function</a:t>
            </a:r>
            <a:br>
              <a:rPr lang="en-US" sz="3600" dirty="0"/>
            </a:br>
            <a:r>
              <a:rPr lang="en-US" sz="3600" dirty="0"/>
              <a:t>– Boolean Expressions</a:t>
            </a:r>
          </a:p>
        </p:txBody>
      </p:sp>
      <p:sp>
        <p:nvSpPr>
          <p:cNvPr id="77828" name="Rectangle 7"/>
          <p:cNvSpPr>
            <a:spLocks noGrp="1" noChangeArrowheads="1"/>
          </p:cNvSpPr>
          <p:nvPr>
            <p:ph idx="1"/>
          </p:nvPr>
        </p:nvSpPr>
        <p:spPr>
          <a:xfrm>
            <a:off x="544513" y="2281238"/>
            <a:ext cx="7772400" cy="2844800"/>
          </a:xfrm>
        </p:spPr>
        <p:txBody>
          <a:bodyPr/>
          <a:lstStyle/>
          <a:p>
            <a:pPr eaLnBrk="1" hangingPunct="1"/>
            <a:r>
              <a:rPr lang="en-US"/>
              <a:t>3 Input NAND: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3 Input NOR:  </a:t>
            </a:r>
          </a:p>
        </p:txBody>
      </p:sp>
      <p:sp>
        <p:nvSpPr>
          <p:cNvPr id="778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4712112-6982-4C92-99CB-0C75E5E5F3AF}" type="slidenum">
              <a:rPr lang="en-CA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CA" sz="1400"/>
          </a:p>
        </p:txBody>
      </p:sp>
      <p:graphicFrame>
        <p:nvGraphicFramePr>
          <p:cNvPr id="7782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25641254"/>
              </p:ext>
            </p:extLst>
          </p:nvPr>
        </p:nvGraphicFramePr>
        <p:xfrm>
          <a:off x="2163763" y="2795249"/>
          <a:ext cx="2266950" cy="584200"/>
        </p:xfrm>
        <a:graphic>
          <a:graphicData uri="http://schemas.openxmlformats.org/presentationml/2006/ole">
            <p:oleObj spid="_x0000_s77860" name="Equation" r:id="rId4" imgW="837836" imgH="215806" progId="Equation.3">
              <p:embed/>
            </p:oleObj>
          </a:graphicData>
        </a:graphic>
      </p:graphicFrame>
      <p:graphicFrame>
        <p:nvGraphicFramePr>
          <p:cNvPr id="7783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01455276"/>
              </p:ext>
            </p:extLst>
          </p:nvPr>
        </p:nvGraphicFramePr>
        <p:xfrm>
          <a:off x="2116138" y="4131955"/>
          <a:ext cx="2460625" cy="573087"/>
        </p:xfrm>
        <a:graphic>
          <a:graphicData uri="http://schemas.openxmlformats.org/presentationml/2006/ole">
            <p:oleObj spid="_x0000_s77861" name="Equation" r:id="rId5" imgW="926698" imgH="215806" progId="Equation.3">
              <p:embed/>
            </p:oleObj>
          </a:graphicData>
        </a:graphic>
      </p:graphicFrame>
      <p:pic>
        <p:nvPicPr>
          <p:cNvPr id="77831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79682" y="2779713"/>
            <a:ext cx="3740150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28" name="Rectangle 2228"/>
          <p:cNvSpPr>
            <a:spLocks noGrp="1" noChangeArrowheads="1"/>
          </p:cNvSpPr>
          <p:nvPr>
            <p:ph type="title"/>
          </p:nvPr>
        </p:nvSpPr>
        <p:spPr>
          <a:xfrm>
            <a:off x="914400" y="377032"/>
            <a:ext cx="7772400" cy="996950"/>
          </a:xfrm>
          <a:noFill/>
        </p:spPr>
        <p:txBody>
          <a:bodyPr anchor="ctr">
            <a:normAutofit fontScale="90000"/>
          </a:bodyPr>
          <a:lstStyle/>
          <a:p>
            <a:pPr eaLnBrk="1" hangingPunct="1"/>
            <a:r>
              <a:rPr lang="en-US" sz="3600" dirty="0"/>
              <a:t>3 Input NOR and NAND Function</a:t>
            </a:r>
            <a:br>
              <a:rPr lang="en-US" sz="3600" dirty="0"/>
            </a:br>
            <a:r>
              <a:rPr lang="en-US" sz="3600" dirty="0"/>
              <a:t>– Truth Tables</a:t>
            </a:r>
          </a:p>
        </p:txBody>
      </p:sp>
      <p:graphicFrame>
        <p:nvGraphicFramePr>
          <p:cNvPr id="79927" name="Object 2052"/>
          <p:cNvGraphicFramePr>
            <a:graphicFrameLocks noGrp="1" noChangeAspect="1"/>
          </p:cNvGraphicFramePr>
          <p:nvPr>
            <p:ph sz="half" idx="1"/>
          </p:nvPr>
        </p:nvGraphicFramePr>
        <p:xfrm>
          <a:off x="2593975" y="2503488"/>
          <a:ext cx="936625" cy="331787"/>
        </p:xfrm>
        <a:graphic>
          <a:graphicData uri="http://schemas.openxmlformats.org/presentationml/2006/ole">
            <p:oleObj spid="_x0000_s79958" name="Equation" r:id="rId4" imgW="609336" imgH="215806" progId="Equation.3">
              <p:embed/>
            </p:oleObj>
          </a:graphicData>
        </a:graphic>
      </p:graphicFrame>
      <p:graphicFrame>
        <p:nvGraphicFramePr>
          <p:cNvPr id="138422" name="Group 2230"/>
          <p:cNvGraphicFramePr>
            <a:graphicFrameLocks noGrp="1"/>
          </p:cNvGraphicFramePr>
          <p:nvPr>
            <p:ph sz="quarter" idx="2"/>
          </p:nvPr>
        </p:nvGraphicFramePr>
        <p:xfrm>
          <a:off x="1157288" y="2452688"/>
          <a:ext cx="3783012" cy="3260982"/>
        </p:xfrm>
        <a:graphic>
          <a:graphicData uri="http://schemas.openxmlformats.org/drawingml/2006/table">
            <a:tbl>
              <a:tblPr/>
              <a:tblGrid>
                <a:gridCol w="38258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9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798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9222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9063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571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marT="45699" marB="45699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9D3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marT="45699" marB="45699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9D3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marT="45699" marB="4569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9D3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CA" sz="24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9D3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CA" sz="24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9D36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04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T="45699" marB="45699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T="45699" marB="45699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T="45699" marB="4569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04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T="45699" marB="45699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T="45699" marB="4569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699" marB="4569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04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T="45699" marB="45699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699" marB="4569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T="45699" marB="4569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04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T="45699" marB="45699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699" marB="4569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699" marB="4569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04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699" marB="45699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T="45699" marB="4569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T="45699" marB="4569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504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699" marB="45699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T="45699" marB="4569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699" marB="4569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504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699" marB="45699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699" marB="4569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T="45699" marB="4569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504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699" marB="45699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699" marB="4569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699" marB="4569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79926" name="Object 222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776663" y="2484438"/>
          <a:ext cx="1054100" cy="344487"/>
        </p:xfrm>
        <a:graphic>
          <a:graphicData uri="http://schemas.openxmlformats.org/presentationml/2006/ole">
            <p:oleObj spid="_x0000_s79959" name="Equation" r:id="rId5" imgW="660113" imgH="215806" progId="Equation.3">
              <p:embed/>
            </p:oleObj>
          </a:graphicData>
        </a:graphic>
      </p:graphicFrame>
      <p:sp>
        <p:nvSpPr>
          <p:cNvPr id="79874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6538CF7-3679-4432-BAF4-C9A384C3BC49}" type="slidenum">
              <a:rPr lang="en-CA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CA" sz="1400"/>
          </a:p>
        </p:txBody>
      </p:sp>
      <p:pic>
        <p:nvPicPr>
          <p:cNvPr id="79929" name="Picture 223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70463" y="3138488"/>
            <a:ext cx="3740150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7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1010805"/>
          </a:xfrm>
        </p:spPr>
        <p:txBody>
          <a:bodyPr/>
          <a:lstStyle/>
          <a:p>
            <a:pPr eaLnBrk="1" hangingPunct="1"/>
            <a:r>
              <a:rPr lang="en-US" sz="3600" dirty="0"/>
              <a:t>Exclusive OR (XOR) Gate – page 41</a:t>
            </a:r>
          </a:p>
        </p:txBody>
      </p:sp>
      <p:sp>
        <p:nvSpPr>
          <p:cNvPr id="81924" name="Rectangle 8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sz="2800"/>
              <a:t>Two inputs, one output.</a:t>
            </a:r>
          </a:p>
          <a:p>
            <a:pPr eaLnBrk="1" hangingPunct="1"/>
            <a:r>
              <a:rPr lang="en-US" sz="2800"/>
              <a:t>Output is HIGH when one, and only one, input is HIGH.</a:t>
            </a:r>
          </a:p>
          <a:p>
            <a:pPr eaLnBrk="1" hangingPunct="1"/>
            <a:r>
              <a:rPr lang="en-US" sz="2800"/>
              <a:t>Output is LOW when both inputs are equal – both HIGH or both LOW.</a:t>
            </a:r>
          </a:p>
        </p:txBody>
      </p:sp>
      <p:sp>
        <p:nvSpPr>
          <p:cNvPr id="8192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3DC2124-1894-4628-9551-34D20D40D1B5}" type="slidenum">
              <a:rPr lang="en-CA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CA" sz="1400"/>
          </a:p>
        </p:txBody>
      </p:sp>
      <p:pic>
        <p:nvPicPr>
          <p:cNvPr id="8192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29263" y="3203575"/>
            <a:ext cx="2962275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5435"/>
            <a:ext cx="7793037" cy="1114425"/>
          </a:xfrm>
        </p:spPr>
        <p:txBody>
          <a:bodyPr/>
          <a:lstStyle/>
          <a:p>
            <a:pPr eaLnBrk="1" hangingPunct="1"/>
            <a:r>
              <a:rPr lang="en-US" sz="3600" dirty="0"/>
              <a:t>XOR Boolean Representation</a:t>
            </a:r>
            <a:r>
              <a:rPr lang="en-US" dirty="0"/>
              <a:t> </a:t>
            </a:r>
          </a:p>
        </p:txBody>
      </p:sp>
      <p:graphicFrame>
        <p:nvGraphicFramePr>
          <p:cNvPr id="83973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2347913" y="3344863"/>
          <a:ext cx="2371725" cy="627062"/>
        </p:xfrm>
        <a:graphic>
          <a:graphicData uri="http://schemas.openxmlformats.org/presentationml/2006/ole">
            <p:oleObj spid="_x0000_s83990" name="Equation" r:id="rId4" imgW="672516" imgH="177646" progId="Equation.3">
              <p:embed/>
            </p:oleObj>
          </a:graphicData>
        </a:graphic>
      </p:graphicFrame>
      <p:sp>
        <p:nvSpPr>
          <p:cNvPr id="8397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48C6A1B-21E9-4313-A102-91C2888546E2}" type="slidenum">
              <a:rPr lang="en-CA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CA" sz="1400"/>
          </a:p>
        </p:txBody>
      </p:sp>
      <p:pic>
        <p:nvPicPr>
          <p:cNvPr id="839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40350" y="4248150"/>
            <a:ext cx="2962275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974" name="Rectangle 7"/>
          <p:cNvSpPr>
            <a:spLocks noChangeArrowheads="1"/>
          </p:cNvSpPr>
          <p:nvPr/>
        </p:nvSpPr>
        <p:spPr bwMode="auto">
          <a:xfrm>
            <a:off x="1658938" y="2068513"/>
            <a:ext cx="5797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>
                <a:latin typeface="Arial" panose="020B0604020202020204" pitchFamily="34" charset="0"/>
              </a:rPr>
              <a:t>Exclusive OR ( XOR ) symbol is "       " .</a:t>
            </a:r>
            <a:endParaRPr lang="en-CA" sz="2400">
              <a:latin typeface="Arial" panose="020B0604020202020204" pitchFamily="34" charset="0"/>
            </a:endParaRPr>
          </a:p>
        </p:txBody>
      </p:sp>
      <p:pic>
        <p:nvPicPr>
          <p:cNvPr id="83975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59513" y="1976438"/>
            <a:ext cx="5143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39" name="Rectangle 1066"/>
          <p:cNvSpPr>
            <a:spLocks noGrp="1" noChangeArrowheads="1"/>
          </p:cNvSpPr>
          <p:nvPr>
            <p:ph type="title"/>
          </p:nvPr>
        </p:nvSpPr>
        <p:spPr>
          <a:xfrm>
            <a:off x="990600" y="331788"/>
            <a:ext cx="7772400" cy="1143000"/>
          </a:xfrm>
          <a:noFill/>
        </p:spPr>
        <p:txBody>
          <a:bodyPr anchor="ctr">
            <a:normAutofit/>
          </a:bodyPr>
          <a:lstStyle/>
          <a:p>
            <a:pPr eaLnBrk="1" hangingPunct="1"/>
            <a:r>
              <a:rPr lang="en-US"/>
              <a:t>XOR Gate</a:t>
            </a:r>
            <a:br>
              <a:rPr lang="en-US"/>
            </a:br>
            <a:r>
              <a:rPr lang="en-US"/>
              <a:t>– Truth Table </a:t>
            </a:r>
          </a:p>
        </p:txBody>
      </p:sp>
      <p:graphicFrame>
        <p:nvGraphicFramePr>
          <p:cNvPr id="140331" name="Group 1067"/>
          <p:cNvGraphicFramePr>
            <a:graphicFrameLocks noGrp="1"/>
          </p:cNvGraphicFramePr>
          <p:nvPr>
            <p:ph type="tbl" idx="1"/>
          </p:nvPr>
        </p:nvGraphicFramePr>
        <p:xfrm>
          <a:off x="2227263" y="2684463"/>
          <a:ext cx="4676775" cy="3409951"/>
        </p:xfrm>
        <a:graphic>
          <a:graphicData uri="http://schemas.openxmlformats.org/drawingml/2006/table">
            <a:tbl>
              <a:tblPr/>
              <a:tblGrid>
                <a:gridCol w="15589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589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589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9D3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9D3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9D36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08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14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55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60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D90ECC2-BE13-4A20-8D6E-8C39177A3F8B}" type="slidenum">
              <a:rPr lang="en-CA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CA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Rectangle 1031"/>
          <p:cNvSpPr>
            <a:spLocks noGrp="1" noChangeArrowheads="1"/>
          </p:cNvSpPr>
          <p:nvPr>
            <p:ph type="title"/>
          </p:nvPr>
        </p:nvSpPr>
        <p:spPr>
          <a:xfrm>
            <a:off x="989013" y="549275"/>
            <a:ext cx="7772400" cy="1143000"/>
          </a:xfrm>
          <a:noFill/>
        </p:spPr>
        <p:txBody>
          <a:bodyPr anchor="ctr"/>
          <a:lstStyle/>
          <a:p>
            <a:pPr eaLnBrk="1" hangingPunct="1"/>
            <a:r>
              <a:rPr lang="en-US"/>
              <a:t>XOR Gate Electronic Circuit</a:t>
            </a:r>
          </a:p>
        </p:txBody>
      </p:sp>
      <p:pic>
        <p:nvPicPr>
          <p:cNvPr id="88067" name="Picture 1028" descr="due0217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26649" y="1600200"/>
            <a:ext cx="5090702" cy="45307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80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81F6BEF-9276-4E5A-BBF7-BCF40EEA6B88}" type="slidenum">
              <a:rPr lang="en-CA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CA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7"/>
          <p:cNvSpPr>
            <a:spLocks noGrp="1" noChangeArrowheads="1"/>
          </p:cNvSpPr>
          <p:nvPr>
            <p:ph type="title"/>
          </p:nvPr>
        </p:nvSpPr>
        <p:spPr>
          <a:xfrm>
            <a:off x="1096169" y="417513"/>
            <a:ext cx="7793037" cy="948431"/>
          </a:xfrm>
        </p:spPr>
        <p:txBody>
          <a:bodyPr/>
          <a:lstStyle/>
          <a:p>
            <a:pPr eaLnBrk="1" hangingPunct="1"/>
            <a:r>
              <a:rPr lang="en-US" sz="3200" dirty="0"/>
              <a:t>Exclusive NOR (XNOR) Gate – page 41</a:t>
            </a:r>
          </a:p>
        </p:txBody>
      </p:sp>
      <p:sp>
        <p:nvSpPr>
          <p:cNvPr id="90116" name="Rectangle 8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sz="2800"/>
              <a:t>Two inputs, one output.</a:t>
            </a:r>
          </a:p>
          <a:p>
            <a:pPr eaLnBrk="1" hangingPunct="1"/>
            <a:r>
              <a:rPr lang="en-US" sz="2800"/>
              <a:t>Output is HIGH when both inputs are equal – both HIGH or both LOW.</a:t>
            </a:r>
          </a:p>
          <a:p>
            <a:pPr eaLnBrk="1" hangingPunct="1"/>
            <a:r>
              <a:rPr lang="en-US" sz="2800"/>
              <a:t>Output is LOW when one, and only one, input is HIGH.</a:t>
            </a:r>
          </a:p>
        </p:txBody>
      </p:sp>
      <p:sp>
        <p:nvSpPr>
          <p:cNvPr id="9011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C26B3E1-B18B-4279-BB28-9D773782D00E}" type="slidenum">
              <a:rPr lang="en-CA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CA" sz="1400"/>
          </a:p>
        </p:txBody>
      </p:sp>
      <p:pic>
        <p:nvPicPr>
          <p:cNvPr id="90117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4325" y="3343275"/>
            <a:ext cx="3028950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Basic Logic Functions</a:t>
            </a:r>
          </a:p>
        </p:txBody>
      </p:sp>
      <p:sp>
        <p:nvSpPr>
          <p:cNvPr id="12292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three basic logic functions are:</a:t>
            </a:r>
          </a:p>
          <a:p>
            <a:pPr lvl="1" eaLnBrk="1" hangingPunct="1"/>
            <a:r>
              <a:rPr lang="en-US" dirty="0"/>
              <a:t>AND</a:t>
            </a:r>
          </a:p>
          <a:p>
            <a:pPr lvl="1" eaLnBrk="1" hangingPunct="1"/>
            <a:r>
              <a:rPr lang="en-US" dirty="0"/>
              <a:t>OR</a:t>
            </a:r>
          </a:p>
          <a:p>
            <a:pPr lvl="1" eaLnBrk="1" hangingPunct="1"/>
            <a:r>
              <a:rPr lang="en-US" dirty="0"/>
              <a:t>NOT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9BA8FFA-6F7A-4CA7-B5D7-C46EE7D6D41F}" type="slidenum">
              <a:rPr lang="en-CA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CA" sz="1400"/>
          </a:p>
        </p:txBody>
      </p:sp>
    </p:spTree>
    <p:extLst>
      <p:ext uri="{BB962C8B-B14F-4D97-AF65-F5344CB8AC3E}">
        <p14:creationId xmlns:p14="http://schemas.microsoft.com/office/powerpoint/2010/main" xmlns="" val="19241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>
          <a:xfrm>
            <a:off x="973384" y="-83343"/>
            <a:ext cx="7793037" cy="1462087"/>
          </a:xfrm>
        </p:spPr>
        <p:txBody>
          <a:bodyPr/>
          <a:lstStyle/>
          <a:p>
            <a:pPr eaLnBrk="1" hangingPunct="1"/>
            <a:r>
              <a:rPr lang="en-US" sz="3600" dirty="0"/>
              <a:t>XNOR Boolean Representation</a:t>
            </a:r>
            <a:r>
              <a:rPr lang="en-US" dirty="0"/>
              <a:t> </a:t>
            </a:r>
          </a:p>
        </p:txBody>
      </p:sp>
      <p:graphicFrame>
        <p:nvGraphicFramePr>
          <p:cNvPr id="92165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570163" y="4098925"/>
          <a:ext cx="1954212" cy="627063"/>
        </p:xfrm>
        <a:graphic>
          <a:graphicData uri="http://schemas.openxmlformats.org/presentationml/2006/ole">
            <p:oleObj spid="_x0000_s92182" name="Equation" r:id="rId4" imgW="672808" imgH="215806" progId="Equation.3">
              <p:embed/>
            </p:oleObj>
          </a:graphicData>
        </a:graphic>
      </p:graphicFrame>
      <p:sp>
        <p:nvSpPr>
          <p:cNvPr id="9216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657D250-7650-4286-ACFA-328286E2134C}" type="slidenum">
              <a:rPr lang="en-CA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CA" sz="1400"/>
          </a:p>
        </p:txBody>
      </p:sp>
      <p:pic>
        <p:nvPicPr>
          <p:cNvPr id="92164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40350" y="4248150"/>
            <a:ext cx="2962275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166" name="Rectangle 5"/>
          <p:cNvSpPr>
            <a:spLocks noChangeArrowheads="1"/>
          </p:cNvSpPr>
          <p:nvPr/>
        </p:nvSpPr>
        <p:spPr bwMode="auto">
          <a:xfrm>
            <a:off x="1658938" y="1968500"/>
            <a:ext cx="579755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>
                <a:latin typeface="Arial" panose="020B0604020202020204" pitchFamily="34" charset="0"/>
              </a:rPr>
              <a:t>Exclusive OR ( XOR ) symbol is "       " 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>
                <a:latin typeface="Arial" panose="020B0604020202020204" pitchFamily="34" charset="0"/>
              </a:rPr>
              <a:t>Exclusive NOR (XNOR) is the complement of the XOR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CA" sz="2400">
              <a:latin typeface="Arial" panose="020B0604020202020204" pitchFamily="34" charset="0"/>
            </a:endParaRPr>
          </a:p>
        </p:txBody>
      </p:sp>
      <p:pic>
        <p:nvPicPr>
          <p:cNvPr id="92167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59513" y="1976438"/>
            <a:ext cx="5143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3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1077913" y="485775"/>
            <a:ext cx="7772400" cy="1143000"/>
          </a:xfrm>
          <a:noFill/>
        </p:spPr>
        <p:txBody>
          <a:bodyPr anchor="ctr"/>
          <a:lstStyle/>
          <a:p>
            <a:pPr eaLnBrk="1" hangingPunct="1"/>
            <a:r>
              <a:rPr lang="en-US"/>
              <a:t>XNOR Gate – Truth Table</a:t>
            </a:r>
          </a:p>
        </p:txBody>
      </p:sp>
      <p:graphicFrame>
        <p:nvGraphicFramePr>
          <p:cNvPr id="142379" name="Group 1067"/>
          <p:cNvGraphicFramePr>
            <a:graphicFrameLocks noGrp="1"/>
          </p:cNvGraphicFramePr>
          <p:nvPr>
            <p:ph type="tbl" idx="1"/>
          </p:nvPr>
        </p:nvGraphicFramePr>
        <p:xfrm>
          <a:off x="2468563" y="2043113"/>
          <a:ext cx="5197475" cy="2909889"/>
        </p:xfrm>
        <a:graphic>
          <a:graphicData uri="http://schemas.openxmlformats.org/drawingml/2006/table">
            <a:tbl>
              <a:tblPr/>
              <a:tblGrid>
                <a:gridCol w="11239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304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4308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93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9D3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9D3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9D36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69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34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42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F1B390D-A4B2-4054-B759-FC09F2812F29}" type="slidenum">
              <a:rPr lang="en-CA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CA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0" name="Rectangle 2055"/>
          <p:cNvSpPr>
            <a:spLocks noGrp="1" noChangeArrowheads="1"/>
          </p:cNvSpPr>
          <p:nvPr>
            <p:ph type="title"/>
          </p:nvPr>
        </p:nvSpPr>
        <p:spPr>
          <a:xfrm>
            <a:off x="976313" y="427038"/>
            <a:ext cx="7772400" cy="1143000"/>
          </a:xfrm>
          <a:noFill/>
        </p:spPr>
        <p:txBody>
          <a:bodyPr anchor="ctr"/>
          <a:lstStyle/>
          <a:p>
            <a:pPr eaLnBrk="1" hangingPunct="1"/>
            <a:r>
              <a:rPr lang="en-US"/>
              <a:t>XNOR Gate Electronic Circuit</a:t>
            </a:r>
          </a:p>
        </p:txBody>
      </p:sp>
      <p:pic>
        <p:nvPicPr>
          <p:cNvPr id="96259" name="Picture 2052" descr="due0218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26649" y="1600200"/>
            <a:ext cx="5090702" cy="45307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62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C39FD8A-D3B7-4BAB-8AF0-6A58C07E28D3}" type="slidenum">
              <a:rPr lang="en-CA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CA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Logic Function Representation</a:t>
            </a:r>
          </a:p>
        </p:txBody>
      </p:sp>
      <p:sp>
        <p:nvSpPr>
          <p:cNvPr id="14340" name="Rectangle 12"/>
          <p:cNvSpPr>
            <a:spLocks noGrp="1" noChangeArrowheads="1"/>
          </p:cNvSpPr>
          <p:nvPr>
            <p:ph idx="1"/>
          </p:nvPr>
        </p:nvSpPr>
        <p:spPr>
          <a:xfrm>
            <a:off x="406893" y="1567657"/>
            <a:ext cx="8737107" cy="5290343"/>
          </a:xfrm>
        </p:spPr>
        <p:txBody>
          <a:bodyPr/>
          <a:lstStyle/>
          <a:p>
            <a:pPr lvl="2" eaLnBrk="1" hangingPunct="1">
              <a:buClr>
                <a:schemeClr val="bg2"/>
              </a:buClr>
              <a:buSzPct val="75000"/>
            </a:pPr>
            <a:r>
              <a:rPr lang="en-US" sz="2800" dirty="0"/>
              <a:t>Logic functions can be represented:</a:t>
            </a:r>
          </a:p>
          <a:p>
            <a:pPr lvl="3" eaLnBrk="1" hangingPunct="1">
              <a:buClr>
                <a:schemeClr val="tx2"/>
              </a:buClr>
              <a:buSzPct val="75000"/>
            </a:pPr>
            <a:r>
              <a:rPr lang="en-US" sz="2800" dirty="0" smtClean="0"/>
              <a:t>Algebraically 	</a:t>
            </a:r>
          </a:p>
          <a:p>
            <a:pPr lvl="3" eaLnBrk="1" hangingPunct="1">
              <a:buClr>
                <a:schemeClr val="tx2"/>
              </a:buClr>
              <a:buSzPct val="75000"/>
            </a:pPr>
            <a:endParaRPr lang="en-US" sz="2800" dirty="0"/>
          </a:p>
          <a:p>
            <a:pPr lvl="3" eaLnBrk="1" hangingPunct="1">
              <a:buClr>
                <a:schemeClr val="tx2"/>
              </a:buClr>
              <a:buSzPct val="75000"/>
            </a:pPr>
            <a:r>
              <a:rPr lang="en-US" sz="2800" dirty="0"/>
              <a:t>using truth </a:t>
            </a:r>
            <a:r>
              <a:rPr lang="en-US" sz="2800" dirty="0" smtClean="0"/>
              <a:t>tables</a:t>
            </a:r>
          </a:p>
          <a:p>
            <a:pPr lvl="3" eaLnBrk="1" hangingPunct="1">
              <a:buClr>
                <a:schemeClr val="tx2"/>
              </a:buClr>
              <a:buSzPct val="75000"/>
            </a:pPr>
            <a:endParaRPr lang="en-US" sz="2800" dirty="0" smtClean="0"/>
          </a:p>
          <a:p>
            <a:pPr lvl="3" eaLnBrk="1" hangingPunct="1">
              <a:buClr>
                <a:schemeClr val="tx2"/>
              </a:buClr>
              <a:buSzPct val="75000"/>
              <a:buNone/>
            </a:pPr>
            <a:endParaRPr lang="en-US" sz="2800" dirty="0"/>
          </a:p>
          <a:p>
            <a:pPr lvl="3" eaLnBrk="1" hangingPunct="1">
              <a:buClr>
                <a:schemeClr val="tx2"/>
              </a:buClr>
              <a:buSzPct val="75000"/>
            </a:pPr>
            <a:r>
              <a:rPr lang="en-US" sz="2800" dirty="0"/>
              <a:t>using electronic circuits.</a:t>
            </a:r>
          </a:p>
        </p:txBody>
      </p:sp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7F4DB24-8D5A-4EF8-8D95-8FF7A9414256}" type="slidenum">
              <a:rPr lang="en-CA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CA" sz="1400"/>
          </a:p>
        </p:txBody>
      </p:sp>
      <p:graphicFrame>
        <p:nvGraphicFramePr>
          <p:cNvPr id="18434" name="Object 2"/>
          <p:cNvGraphicFramePr>
            <a:graphicFrameLocks noGrp="1" noChangeAspect="1"/>
          </p:cNvGraphicFramePr>
          <p:nvPr/>
        </p:nvGraphicFramePr>
        <p:xfrm>
          <a:off x="4970780" y="2065020"/>
          <a:ext cx="3810000" cy="762000"/>
        </p:xfrm>
        <a:graphic>
          <a:graphicData uri="http://schemas.openxmlformats.org/presentationml/2006/ole">
            <p:oleObj spid="_x0000_s18434" name="Equation" r:id="rId4" imgW="1066337" imgH="215806" progId="Equation.3">
              <p:embed/>
            </p:oleObj>
          </a:graphicData>
        </a:graphic>
      </p:graphicFrame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46029" y="2900045"/>
            <a:ext cx="3732212" cy="1550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6" name="Picture 4" descr="logic gate symbols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428615" y="5140642"/>
            <a:ext cx="2876550" cy="15240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11"/>
          <p:cNvSpPr>
            <a:spLocks noGrp="1" noChangeArrowheads="1"/>
          </p:cNvSpPr>
          <p:nvPr>
            <p:ph type="title"/>
          </p:nvPr>
        </p:nvSpPr>
        <p:spPr>
          <a:xfrm>
            <a:off x="1150938" y="214314"/>
            <a:ext cx="7793037" cy="1090704"/>
          </a:xfrm>
        </p:spPr>
        <p:txBody>
          <a:bodyPr/>
          <a:lstStyle/>
          <a:p>
            <a:pPr eaLnBrk="1" hangingPunct="1"/>
            <a:r>
              <a:rPr lang="en-US" dirty="0"/>
              <a:t>Algebraic Representation</a:t>
            </a:r>
          </a:p>
        </p:txBody>
      </p:sp>
      <p:sp>
        <p:nvSpPr>
          <p:cNvPr id="16388" name="Rectangle 12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2258220"/>
            <a:ext cx="8839200" cy="3402012"/>
          </a:xfrm>
        </p:spPr>
        <p:txBody>
          <a:bodyPr/>
          <a:lstStyle/>
          <a:p>
            <a:pPr eaLnBrk="1" hangingPunct="1"/>
            <a:r>
              <a:rPr lang="en-US" sz="2800" dirty="0"/>
              <a:t>Uses Boolean algebra.</a:t>
            </a:r>
          </a:p>
          <a:p>
            <a:pPr eaLnBrk="1" hangingPunct="1"/>
            <a:r>
              <a:rPr lang="en-US" sz="2800" dirty="0"/>
              <a:t>Boolean variables have two states (binary).</a:t>
            </a:r>
          </a:p>
          <a:p>
            <a:pPr eaLnBrk="1" hangingPunct="1"/>
            <a:r>
              <a:rPr lang="en-US" sz="2800" dirty="0"/>
              <a:t>Boolean operators include AND, OR, and NOT.</a:t>
            </a:r>
          </a:p>
        </p:txBody>
      </p:sp>
      <p:graphicFrame>
        <p:nvGraphicFramePr>
          <p:cNvPr id="16390" name="Object 14"/>
          <p:cNvGraphicFramePr>
            <a:graphicFrameLocks noGrp="1" noChangeAspect="1"/>
          </p:cNvGraphicFramePr>
          <p:nvPr>
            <p:ph sz="half" idx="2"/>
          </p:nvPr>
        </p:nvGraphicFramePr>
        <p:xfrm>
          <a:off x="3694340" y="4387850"/>
          <a:ext cx="3810000" cy="771525"/>
        </p:xfrm>
        <a:graphic>
          <a:graphicData uri="http://schemas.openxmlformats.org/presentationml/2006/ole">
            <p:oleObj spid="_x0000_s16405" name="Equation" r:id="rId4" imgW="1066680" imgH="215640" progId="Equation.3">
              <p:embed/>
            </p:oleObj>
          </a:graphicData>
        </a:graphic>
      </p:graphicFrame>
      <p:sp>
        <p:nvSpPr>
          <p:cNvPr id="1638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3650263-F28C-4512-B003-CF6EDC83BFF2}" type="slidenum">
              <a:rPr lang="en-CA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CA" sz="1400"/>
          </a:p>
        </p:txBody>
      </p:sp>
      <p:sp>
        <p:nvSpPr>
          <p:cNvPr id="16389" name="Text Box 13"/>
          <p:cNvSpPr txBox="1">
            <a:spLocks noChangeArrowheads="1"/>
          </p:cNvSpPr>
          <p:nvPr/>
        </p:nvSpPr>
        <p:spPr bwMode="auto">
          <a:xfrm>
            <a:off x="725489" y="4614863"/>
            <a:ext cx="175355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CA" sz="2400" u="sng">
                <a:solidFill>
                  <a:schemeClr val="hlink"/>
                </a:solidFill>
                <a:latin typeface="Arial" panose="020B0604020202020204" pitchFamily="34" charset="0"/>
              </a:rPr>
              <a:t>Example</a:t>
            </a:r>
            <a:r>
              <a:rPr lang="en-CA" sz="2400">
                <a:latin typeface="Arial" panose="020B0604020202020204" pitchFamily="34" charset="0"/>
              </a:rPr>
              <a:t>: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Truth Table Representation</a:t>
            </a:r>
          </a:p>
        </p:txBody>
      </p:sp>
      <p:sp>
        <p:nvSpPr>
          <p:cNvPr id="18436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Defines the output of a function for every possible combination of inputs.</a:t>
            </a:r>
          </a:p>
          <a:p>
            <a:pPr eaLnBrk="1" hangingPunct="1"/>
            <a:r>
              <a:rPr lang="en-US"/>
              <a:t>A system with </a:t>
            </a:r>
            <a:r>
              <a:rPr lang="en-US" i="1"/>
              <a:t>n</a:t>
            </a:r>
            <a:r>
              <a:rPr lang="en-US"/>
              <a:t> inputs has 2</a:t>
            </a:r>
            <a:r>
              <a:rPr lang="en-US" i="1" baseline="30000"/>
              <a:t>n</a:t>
            </a:r>
            <a:r>
              <a:rPr lang="en-US"/>
              <a:t> possible combinations.</a:t>
            </a:r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D67B64C-E6AC-4E17-8B92-9FE435C96A7F}" type="slidenum">
              <a:rPr lang="en-CA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CA" sz="1400"/>
          </a:p>
        </p:txBody>
      </p:sp>
      <p:pic>
        <p:nvPicPr>
          <p:cNvPr id="18437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50645" y="2821668"/>
            <a:ext cx="4501470" cy="2722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Electronic Circuit Representation</a:t>
            </a:r>
          </a:p>
        </p:txBody>
      </p:sp>
      <p:sp>
        <p:nvSpPr>
          <p:cNvPr id="20484" name="Rectangle 12"/>
          <p:cNvSpPr>
            <a:spLocks noGrp="1" noChangeArrowheads="1"/>
          </p:cNvSpPr>
          <p:nvPr>
            <p:ph idx="1"/>
          </p:nvPr>
        </p:nvSpPr>
        <p:spPr>
          <a:xfrm>
            <a:off x="947445" y="1560528"/>
            <a:ext cx="4244975" cy="41148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spcBef>
                <a:spcPct val="100000"/>
              </a:spcBef>
            </a:pPr>
            <a:r>
              <a:rPr lang="en-US" sz="2800" dirty="0"/>
              <a:t>Uses logic gates to perform Boolean algebraic functions.</a:t>
            </a:r>
          </a:p>
          <a:p>
            <a:pPr eaLnBrk="1" hangingPunct="1">
              <a:spcBef>
                <a:spcPct val="100000"/>
              </a:spcBef>
            </a:pPr>
            <a:r>
              <a:rPr lang="en-US" sz="2800" dirty="0"/>
              <a:t>Gates can be represented by schematic symbols.</a:t>
            </a:r>
          </a:p>
          <a:p>
            <a:pPr eaLnBrk="1" hangingPunct="1">
              <a:spcBef>
                <a:spcPct val="100000"/>
              </a:spcBef>
            </a:pPr>
            <a:r>
              <a:rPr lang="en-US" sz="2800" dirty="0"/>
              <a:t>Symbols can be either distinctive-shape or rectangular-outline.</a:t>
            </a: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74A3B74-4825-4C47-B3C7-EFECD2AD10F4}" type="slidenum">
              <a:rPr lang="en-CA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CA" sz="1400"/>
          </a:p>
        </p:txBody>
      </p:sp>
      <p:pic>
        <p:nvPicPr>
          <p:cNvPr id="20485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08600" y="2808288"/>
            <a:ext cx="3060700" cy="296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OR Function</a:t>
            </a:r>
          </a:p>
        </p:txBody>
      </p:sp>
      <p:sp>
        <p:nvSpPr>
          <p:cNvPr id="47108" name="Rectangle 8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3724275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100000"/>
              </a:spcBef>
            </a:pPr>
            <a:r>
              <a:rPr lang="en-US" sz="2800" dirty="0"/>
              <a:t>Two or more inputs, one output.</a:t>
            </a:r>
          </a:p>
          <a:p>
            <a:pPr eaLnBrk="1" hangingPunct="1">
              <a:lnSpc>
                <a:spcPct val="80000"/>
              </a:lnSpc>
              <a:spcBef>
                <a:spcPct val="100000"/>
              </a:spcBef>
            </a:pPr>
            <a:r>
              <a:rPr lang="en-US" sz="2800" dirty="0"/>
              <a:t>Output is HIGH whenever one or more inputs is HIGH.</a:t>
            </a:r>
          </a:p>
          <a:p>
            <a:pPr eaLnBrk="1" hangingPunct="1">
              <a:lnSpc>
                <a:spcPct val="80000"/>
              </a:lnSpc>
              <a:spcBef>
                <a:spcPct val="100000"/>
              </a:spcBef>
            </a:pPr>
            <a:r>
              <a:rPr lang="en-US" sz="2800" dirty="0"/>
              <a:t>Output is LOW only when all of the inputs are LOW.</a:t>
            </a:r>
          </a:p>
        </p:txBody>
      </p:sp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0F00C5E-CF01-4ECC-B4A0-E7B6D93F4953}" type="slidenum">
              <a:rPr lang="en-CA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CA" sz="1400"/>
          </a:p>
        </p:txBody>
      </p:sp>
      <p:pic>
        <p:nvPicPr>
          <p:cNvPr id="4710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10175" y="3111500"/>
            <a:ext cx="3338513" cy="138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Theme1" id="{CB3D9DEA-1E58-4DF7-8C29-ADF9D005236C}" vid="{0E3DC645-CBC4-4640-B580-6184F9E5C1E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2925</TotalTime>
  <Words>1119</Words>
  <Application>Microsoft Office PowerPoint</Application>
  <PresentationFormat>On-screen Show (4:3)</PresentationFormat>
  <Paragraphs>385</Paragraphs>
  <Slides>42</Slides>
  <Notes>42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4" baseType="lpstr">
      <vt:lpstr>Theme1</vt:lpstr>
      <vt:lpstr>Equation</vt:lpstr>
      <vt:lpstr>Chapter 2</vt:lpstr>
      <vt:lpstr>Basic Logic Functions</vt:lpstr>
      <vt:lpstr>Introduction to Logic</vt:lpstr>
      <vt:lpstr>Basic Logic Functions</vt:lpstr>
      <vt:lpstr>Logic Function Representation</vt:lpstr>
      <vt:lpstr>Algebraic Representation</vt:lpstr>
      <vt:lpstr>Truth Table Representation</vt:lpstr>
      <vt:lpstr>Electronic Circuit Representation</vt:lpstr>
      <vt:lpstr>OR Function</vt:lpstr>
      <vt:lpstr>OR Boolean Representation</vt:lpstr>
      <vt:lpstr>OR Function Truth Table</vt:lpstr>
      <vt:lpstr>OR Function Electronic Circuit</vt:lpstr>
      <vt:lpstr>AND Function</vt:lpstr>
      <vt:lpstr>AND Boolean Representation</vt:lpstr>
      <vt:lpstr>AND Function Truth Table</vt:lpstr>
      <vt:lpstr>NOT Function (invert)</vt:lpstr>
      <vt:lpstr>NOT Function Boolean Representation</vt:lpstr>
      <vt:lpstr>NOT Function Truth Table</vt:lpstr>
      <vt:lpstr>NOT Function Electronic Circuit</vt:lpstr>
      <vt:lpstr>Distinctive Shape Schematic Symbols</vt:lpstr>
      <vt:lpstr>AND Function Truth Table (three input)</vt:lpstr>
      <vt:lpstr>AND Function Electronic Circuit</vt:lpstr>
      <vt:lpstr>One Last Note…</vt:lpstr>
      <vt:lpstr>NAND Function</vt:lpstr>
      <vt:lpstr>NAND Boolean Representation</vt:lpstr>
      <vt:lpstr>NAND Function Truth Table</vt:lpstr>
      <vt:lpstr>NAND Function Electronic Circuit</vt:lpstr>
      <vt:lpstr>NOR Function</vt:lpstr>
      <vt:lpstr>NOR Boolean Representation</vt:lpstr>
      <vt:lpstr>NOR Function Truth Table</vt:lpstr>
      <vt:lpstr>NOR Function Electronic Circuit</vt:lpstr>
      <vt:lpstr>Active Level</vt:lpstr>
      <vt:lpstr>3 Input NOR and NAND Function – Boolean Expressions</vt:lpstr>
      <vt:lpstr>3 Input NOR and NAND Function – Truth Tables</vt:lpstr>
      <vt:lpstr>Exclusive OR (XOR) Gate – page 41</vt:lpstr>
      <vt:lpstr>XOR Boolean Representation </vt:lpstr>
      <vt:lpstr>XOR Gate – Truth Table </vt:lpstr>
      <vt:lpstr>XOR Gate Electronic Circuit</vt:lpstr>
      <vt:lpstr>Exclusive NOR (XNOR) Gate – page 41</vt:lpstr>
      <vt:lpstr>XNOR Boolean Representation </vt:lpstr>
      <vt:lpstr>XNOR Gate – Truth Table</vt:lpstr>
      <vt:lpstr>XNOR Gate Electronic Circuit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Norman Grossman</dc:creator>
  <cp:lastModifiedBy>mike</cp:lastModifiedBy>
  <cp:revision>284</cp:revision>
  <dcterms:created xsi:type="dcterms:W3CDTF">2000-03-15T05:21:54Z</dcterms:created>
  <dcterms:modified xsi:type="dcterms:W3CDTF">2016-11-11T00:45:28Z</dcterms:modified>
</cp:coreProperties>
</file>