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406" autoAdjust="0"/>
    <p:restoredTop sz="94660"/>
  </p:normalViewPr>
  <p:slideViewPr>
    <p:cSldViewPr snapToGrid="0">
      <p:cViewPr varScale="1">
        <p:scale>
          <a:sx n="77" d="100"/>
          <a:sy n="77" d="100"/>
        </p:scale>
        <p:origin x="-102" y="-5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304800" y="2889251"/>
            <a:ext cx="114808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en-US" sz="1800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en-US" sz="18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en-US" sz="1800"/>
            </a:p>
          </p:txBody>
        </p:sp>
      </p:grpSp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103632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70250"/>
            <a:ext cx="85344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DCFC3-71F4-48AE-A1F0-133D4CF856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5479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D647FB-8DC7-4075-8FA0-8615A351C3E0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2922E5-EF74-40B5-AD74-FF2092A3D4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439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D647FB-8DC7-4075-8FA0-8615A351C3E0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2922E5-EF74-40B5-AD74-FF2092A3D4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96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D647FB-8DC7-4075-8FA0-8615A351C3E0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2922E5-EF74-40B5-AD74-FF2092A3D4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446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D647FB-8DC7-4075-8FA0-8615A351C3E0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2922E5-EF74-40B5-AD74-FF2092A3D4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190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D647FB-8DC7-4075-8FA0-8615A351C3E0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2922E5-EF74-40B5-AD74-FF2092A3D4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499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D647FB-8DC7-4075-8FA0-8615A351C3E0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2922E5-EF74-40B5-AD74-FF2092A3D4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48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314E6A-E8CB-4754-B1FB-8002A1F4F9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5113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D647FB-8DC7-4075-8FA0-8615A351C3E0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2922E5-EF74-40B5-AD74-FF2092A3D4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569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D647FB-8DC7-4075-8FA0-8615A351C3E0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2922E5-EF74-40B5-AD74-FF2092A3D4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858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D647FB-8DC7-4075-8FA0-8615A351C3E0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2922E5-EF74-40B5-AD74-FF2092A3D4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200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CA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16-1-25</a:t>
            </a:r>
            <a:endParaRPr lang="en-CA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CA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algn="r">
              <a:lnSpc>
                <a:spcPct val="100000"/>
              </a:lnSpc>
            </a:pPr>
            <a:fld id="{4138C7C6-CE6B-4AC5-9EC2-41D6AB8E44A6}" type="slidenum">
              <a:rPr lang="en-CA" sz="12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CA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1447800"/>
            <a:ext cx="107696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4572000"/>
            <a:ext cx="3048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843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a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523880" y="1122480"/>
            <a:ext cx="9143640" cy="1629109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IP Addresses</a:t>
            </a:r>
            <a:endParaRPr lang="en-US" sz="180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n-CA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DNS – Domain Name System</a:t>
            </a:r>
            <a:endParaRPr lang="en-US" sz="180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838080" y="1523880"/>
            <a:ext cx="10515240" cy="511169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hosts on the Internet require IP addresses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DNS is basically the phone book for the Internet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keeps a list of FQDN 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Fully Qualified Domain Name)and 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associated IP </a:t>
            </a:r>
            <a:r>
              <a:rPr lang="en-US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addresses , like </a:t>
            </a:r>
            <a:r>
              <a:rPr lang="en-US" sz="2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google.com -&gt; 192.168.1.10</a:t>
            </a:r>
            <a:endParaRPr lang="en-US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Allows a user to enter a easy to remember name and reach a Internet resource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EX: </a:t>
            </a:r>
            <a:r>
              <a:rPr lang="en-US" sz="2800" u="sng" strike="noStrike" spc="-1" dirty="0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www.google.ca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when this is entered into you web browser you local DNS process sends out a request to find the IP and then your browser connects to the return IP address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Try: Open a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cmd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prompt on your PC and type </a:t>
            </a:r>
            <a:r>
              <a:rPr lang="en-US" sz="28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ping </a:t>
            </a:r>
            <a:r>
              <a:rPr lang="en-US" sz="2800" i="1" u="sng" strike="noStrike" spc="-1" dirty="0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www.google.ca</a:t>
            </a: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Notice that you see the IP address of </a:t>
            </a:r>
            <a:r>
              <a:rPr lang="en-US" sz="2400" u="sng" strike="noStrike" spc="-1" dirty="0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www.google.ca</a:t>
            </a:r>
            <a:endParaRPr lang="en-US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Try: </a:t>
            </a:r>
            <a:r>
              <a:rPr lang="en-US" sz="28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ping blackboard.algonquincollege.com</a:t>
            </a: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Try this from the college and from home. Are the results the same?</a:t>
            </a:r>
            <a:endParaRPr lang="en-US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NAT – Network Address Translation</a:t>
            </a:r>
            <a:endParaRPr lang="en-US" sz="180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838080" y="1801080"/>
            <a:ext cx="1079568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supply of IPv4 address has been exhausted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NAT is used to allow networks to use private IP addresses internally and public IP addresses externally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There are two types of NAT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Static - One to one – where each internal private IP is mapped to one external public IP</a:t>
            </a:r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Dynamic - Many to one (or a pool) – every connection from an internal private IP is mapped to a shared external public IP. This requires keeping track of more than just the IP address of the source</a:t>
            </a:r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Static NAT</a:t>
            </a:r>
            <a:endParaRPr lang="en-US" sz="180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142" name="Table 2"/>
          <p:cNvGraphicFramePr/>
          <p:nvPr>
            <p:extLst>
              <p:ext uri="{D42A27DB-BD31-4B8C-83A1-F6EECF244321}">
                <p14:modId xmlns:p14="http://schemas.microsoft.com/office/powerpoint/2010/main" xmlns="" val="3177493928"/>
              </p:ext>
            </p:extLst>
          </p:nvPr>
        </p:nvGraphicFramePr>
        <p:xfrm>
          <a:off x="837720" y="5316133"/>
          <a:ext cx="10515600" cy="11124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Inside Private</a:t>
                      </a:r>
                      <a:endParaRPr lang="en-CA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Outside Public</a:t>
                      </a:r>
                      <a:endParaRPr lang="en-CA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80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192.168.0.101</a:t>
                      </a:r>
                      <a:endParaRPr lang="en-CA" sz="180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133.65.114.71</a:t>
                      </a:r>
                      <a:endParaRPr lang="en-CA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80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192.168.0.102</a:t>
                      </a:r>
                      <a:endParaRPr lang="en-CA" sz="180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80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133.65.114.72</a:t>
                      </a:r>
                      <a:endParaRPr lang="en-CA" sz="180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3" name="Picture 3"/>
          <p:cNvPicPr/>
          <p:nvPr/>
        </p:nvPicPr>
        <p:blipFill>
          <a:blip r:embed="rId2"/>
          <a:stretch/>
        </p:blipFill>
        <p:spPr>
          <a:xfrm>
            <a:off x="837720" y="1690200"/>
            <a:ext cx="7427520" cy="300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Dynamic NAT</a:t>
            </a:r>
            <a:endParaRPr lang="en-US" sz="180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145" name="Table 2"/>
          <p:cNvGraphicFramePr/>
          <p:nvPr>
            <p:extLst>
              <p:ext uri="{D42A27DB-BD31-4B8C-83A1-F6EECF244321}">
                <p14:modId xmlns:p14="http://schemas.microsoft.com/office/powerpoint/2010/main" xmlns="" val="605058853"/>
              </p:ext>
            </p:extLst>
          </p:nvPr>
        </p:nvGraphicFramePr>
        <p:xfrm>
          <a:off x="762580" y="5163120"/>
          <a:ext cx="5574600" cy="1112400"/>
        </p:xfrm>
        <a:graphic>
          <a:graphicData uri="http://schemas.openxmlformats.org/drawingml/2006/table">
            <a:tbl>
              <a:tblPr/>
              <a:tblGrid>
                <a:gridCol w="1904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4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50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8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Inside Private</a:t>
                      </a:r>
                      <a:endParaRPr lang="en-CA" sz="180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Outside Public</a:t>
                      </a:r>
                      <a:endParaRPr lang="en-CA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Client Port</a:t>
                      </a:r>
                      <a:endParaRPr lang="en-CA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192.168.0.101</a:t>
                      </a:r>
                      <a:endParaRPr lang="en-CA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133.65.114.75</a:t>
                      </a:r>
                      <a:endParaRPr lang="en-CA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1025</a:t>
                      </a:r>
                      <a:endParaRPr lang="en-CA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192.168.0.102</a:t>
                      </a:r>
                      <a:endParaRPr lang="en-CA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133.65.114.75</a:t>
                      </a:r>
                      <a:endParaRPr lang="en-CA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80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1026</a:t>
                      </a:r>
                      <a:endParaRPr lang="en-CA" sz="180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6" name="Picture 3"/>
          <p:cNvPicPr/>
          <p:nvPr/>
        </p:nvPicPr>
        <p:blipFill>
          <a:blip r:embed="rId2"/>
          <a:stretch/>
        </p:blipFill>
        <p:spPr>
          <a:xfrm>
            <a:off x="762580" y="1690200"/>
            <a:ext cx="7427520" cy="300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Topics</a:t>
            </a:r>
            <a:endParaRPr lang="en-US" sz="180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Anatomy of an IP address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IP Address Classes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Special IP Addresses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Gateway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DNS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Anatomy of an IP address</a:t>
            </a:r>
            <a:endParaRPr lang="en-US" sz="180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IPv4  address is a 32 bit binary number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Ex: 192.168.0.1</a:t>
            </a:r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11000000101010000000000000000001</a:t>
            </a:r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Quad Dotted Decimal notation is used to make it human readable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Each IP address has two parts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Network portion</a:t>
            </a:r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Host Portion</a:t>
            </a:r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EX: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192.168.0 </a:t>
            </a: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the network portion of the above IP</a:t>
            </a:r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.1 </a:t>
            </a: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the host portion</a:t>
            </a:r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Subnet Mask is used to determine what portion is network and which is host</a:t>
            </a:r>
          </a:p>
          <a:p>
            <a:pPr>
              <a:lnSpc>
                <a:spcPct val="100000"/>
              </a:lnSpc>
            </a:pPr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2"/>
          <p:cNvPicPr/>
          <p:nvPr/>
        </p:nvPicPr>
        <p:blipFill>
          <a:blip r:embed="rId2"/>
          <a:stretch/>
        </p:blipFill>
        <p:spPr>
          <a:xfrm>
            <a:off x="335560" y="184254"/>
            <a:ext cx="11302966" cy="6478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Special IP Addresses</a:t>
            </a:r>
            <a:endParaRPr lang="en-US" sz="180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838080" y="1623088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Private address blocks are </a:t>
            </a: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Hosts that do not require access to the Internet can use private addresses</a:t>
            </a:r>
            <a:endParaRPr lang="en-US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10.0.0.0 to 10.255.255.255 (10.0.0.0/8)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172.16.0.0 to 172.31.255.255 (172.16.0.0/12)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192.168.0.0 to 192.168.255.255 (192.168.0.0/16)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Network and Broadcast addresses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within each network the first and last addresses cannot be assigned to hosts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Loopback address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127.0.0.1 a special address that hosts use to direct traffic to themselves (addresses 127.0.0.0 to 127.255.255.255 are reserved)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Link-Local address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169.254.0.0 to 169.254.255.255 (169.254.0.0/16) addresses can be automatically assigned to the local host</a:t>
            </a:r>
          </a:p>
          <a:p>
            <a:pPr>
              <a:lnSpc>
                <a:spcPct val="90000"/>
              </a:lnSpc>
            </a:pP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IP Address Examples</a:t>
            </a:r>
            <a:endParaRPr lang="en-US" sz="180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704160" y="1585080"/>
            <a:ext cx="10515240" cy="4986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Given a Host IP address of 205.211.22.30 and a subnet mask of 255.255.255.0 we can determine: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Network ID of the network the host is on</a:t>
            </a:r>
            <a:endParaRPr lang="en-US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Recall the subnet mask tells us which part of the address </a:t>
            </a:r>
            <a:r>
              <a:rPr lang="en-U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the </a:t>
            </a:r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network. In this case that is the first 3 octets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network portion of the address is 205.211.22 the Network ID is a special address. The host portion of the Network ID is all zeros (0’s). So in this case the Network ID is 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205.211.22.0 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broadcast address of a network is also a special address. </a:t>
            </a:r>
            <a:endParaRPr lang="en-US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the broadcast address all the bits in the host portion are 1’s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this example the broadcast address is 205.211.22.255 (255 in binary is 11111111)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Devices on the network can use any address between the Network ID and the broadcast</a:t>
            </a:r>
            <a:endParaRPr lang="en-US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 for this network devices can use 205.211.22.1 up to and including 205.211.22.254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More Address examples</a:t>
            </a:r>
            <a:endParaRPr lang="en-US" sz="180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each of the host IPs and masks shown below determine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Network ID</a:t>
            </a:r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Broadcast Address</a:t>
            </a:r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range of host addresses</a:t>
            </a:r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192.168.0.101 subnet mask 255.255.255.0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172.45.13.254 subnet mask 255.255.0.0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7.123.56.2 subnet mask 255.255.255.0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Gateway address</a:t>
            </a:r>
            <a:endParaRPr lang="en-US" sz="180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device on a network can only communicate with other devices on the same network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gateway is a router that has an address on the same network your device is on and another address on a different network. 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send packets to a different network you need to first send them to your local gateway. </a:t>
            </a:r>
          </a:p>
          <a:p>
            <a:pPr>
              <a:lnSpc>
                <a:spcPct val="100000"/>
              </a:lnSpc>
            </a:pPr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3" name="Picture 3"/>
          <p:cNvPicPr/>
          <p:nvPr/>
        </p:nvPicPr>
        <p:blipFill>
          <a:blip r:embed="rId2"/>
          <a:stretch/>
        </p:blipFill>
        <p:spPr>
          <a:xfrm>
            <a:off x="1801440" y="4524840"/>
            <a:ext cx="8049240" cy="211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3"/>
          <p:cNvPicPr/>
          <p:nvPr/>
        </p:nvPicPr>
        <p:blipFill>
          <a:blip r:embed="rId2"/>
          <a:stretch/>
        </p:blipFill>
        <p:spPr>
          <a:xfrm>
            <a:off x="2120760" y="2255400"/>
            <a:ext cx="6778080" cy="1784160"/>
          </a:xfrm>
          <a:prstGeom prst="rect">
            <a:avLst/>
          </a:prstGeom>
          <a:ln>
            <a:noFill/>
          </a:ln>
        </p:spPr>
      </p:pic>
      <p:sp>
        <p:nvSpPr>
          <p:cNvPr id="13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Gateway Address</a:t>
            </a:r>
            <a:endParaRPr lang="en-US" sz="180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838080" y="1690560"/>
            <a:ext cx="10515240" cy="4485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Notice the Network ID of the PC and the Home Router (inside) are the same</a:t>
            </a:r>
          </a:p>
          <a:p>
            <a:pPr>
              <a:lnSpc>
                <a:spcPct val="100000"/>
              </a:lnSpc>
            </a:pPr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your PC needs to send data to another host is first uses its own subnet mask to determine if the destination IP is on the same network: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it is, then the data is sent directly to the destination</a:t>
            </a:r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it is not, then the data is sent to the gateway which will forward it along the path to its final destination</a:t>
            </a:r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Theme1" id="{CB3D9DEA-1E58-4DF7-8C29-ADF9D005236C}" vid="{0E3DC645-CBC4-4640-B580-6184F9E5C1E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1462</TotalTime>
  <Words>774</Words>
  <Application>Microsoft Office PowerPoint</Application>
  <PresentationFormat>Custom</PresentationFormat>
  <Paragraphs>92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Algonquin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Addresses</dc:title>
  <dc:creator>Keith Poore</dc:creator>
  <cp:lastModifiedBy>mike</cp:lastModifiedBy>
  <cp:revision>22</cp:revision>
  <dcterms:created xsi:type="dcterms:W3CDTF">2016-01-11T15:23:53Z</dcterms:created>
  <dcterms:modified xsi:type="dcterms:W3CDTF">2016-11-04T20:08:45Z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Algonquin College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13</vt:i4>
  </property>
</Properties>
</file>