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4" r:id="rId4"/>
    <p:sldId id="259" r:id="rId5"/>
    <p:sldId id="261" r:id="rId6"/>
    <p:sldId id="265" r:id="rId7"/>
    <p:sldId id="266" r:id="rId8"/>
    <p:sldId id="267" r:id="rId9"/>
    <p:sldId id="268" r:id="rId10"/>
    <p:sldId id="312" r:id="rId11"/>
    <p:sldId id="285" r:id="rId12"/>
    <p:sldId id="270" r:id="rId13"/>
    <p:sldId id="269" r:id="rId14"/>
    <p:sldId id="31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2" r:id="rId24"/>
    <p:sldId id="307" r:id="rId25"/>
    <p:sldId id="308" r:id="rId26"/>
    <p:sldId id="279" r:id="rId27"/>
    <p:sldId id="293" r:id="rId28"/>
    <p:sldId id="280" r:id="rId29"/>
    <p:sldId id="294" r:id="rId30"/>
    <p:sldId id="281" r:id="rId31"/>
    <p:sldId id="310" r:id="rId32"/>
    <p:sldId id="311" r:id="rId33"/>
    <p:sldId id="282" r:id="rId34"/>
    <p:sldId id="283" r:id="rId35"/>
    <p:sldId id="295" r:id="rId36"/>
    <p:sldId id="309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6" r:id="rId46"/>
    <p:sldId id="304" r:id="rId47"/>
    <p:sldId id="28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724" autoAdjust="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21A2E-4D85-41F3-AAD9-49DE42D2F9AB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F0AFB-C9FA-4937-8B3E-A9D1761A1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EBF97-CEB9-4D7E-B929-BD9C3E78E7D2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EE3AF-ABE1-42F1-B25E-AA6FF751E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17F0-800A-4FE1-B3FD-50F6B19250FF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3447E-E15C-4776-9EE3-3F4F1255A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F0D0D-B48E-4AE0-B826-42DF02AAA2E6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B7D70-5A10-4698-8626-16FC26F82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F0FF-D9E5-4D4E-BE7E-1DC3ED77A529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29F2-573A-44BC-8297-D9A56410C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4805-9110-4F55-B479-CE66B7BF80FF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9A06-4398-490F-98DD-2AF9F2BC4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C5F6-0767-426D-93B9-18DA45170892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26C95-3CBF-43DB-955E-609E9808C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AFC1-6EEE-4D51-90D6-8A8E8691F2B6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FD05-8D0D-4807-BB4F-20F7B9789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57B0C-4E54-45B0-A6DE-CAB9BF951A7B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3919F-635C-4825-BD8A-157DB4E5B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A614C-60EC-4629-AC84-31051C72ADD6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9E8AC-84D5-4D7D-B383-2F6CA3AA1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59561-F601-4676-91F8-8AAF1711E71D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FBC94-DCE5-4CE9-8D73-ED32FB1F9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786139-CD36-4DF4-B448-4F2833AECEBD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F4664E-5E92-4BC8-B9AD-7F58FF75C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" TargetMode="External"/><Relationship Id="rId2" Type="http://schemas.openxmlformats.org/officeDocument/2006/relationships/hyperlink" Target="http://en.wikipedia.org/wiki/Communications_protoco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nternet_Protocol" TargetMode="External"/><Relationship Id="rId4" Type="http://schemas.openxmlformats.org/officeDocument/2006/relationships/hyperlink" Target="http://en.wikipedia.org/wiki/Transmission_Control_Protoco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library/glossary/bldef-lan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compnetworking.about.com/od/networkprotocolsip/l/bldef_ip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N/network.html" TargetMode="External"/><Relationship Id="rId7" Type="http://schemas.openxmlformats.org/officeDocument/2006/relationships/image" Target="../media/image36.jpeg"/><Relationship Id="rId2" Type="http://schemas.openxmlformats.org/officeDocument/2006/relationships/hyperlink" Target="http://www.webopedia.com/TERM/D/devi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hyperlink" Target="http://www.webopedia.com/TERM/L/local_area_network_LAN.html" TargetMode="External"/><Relationship Id="rId4" Type="http://schemas.openxmlformats.org/officeDocument/2006/relationships/hyperlink" Target="http://www.webopedia.com/TERM/S/segment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P/protocol.html" TargetMode="External"/><Relationship Id="rId2" Type="http://schemas.openxmlformats.org/officeDocument/2006/relationships/hyperlink" Target="http://www.webopedia.com/quick_ref/OSI_Laye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jargon/b/backbon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Networks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What is a network?</a:t>
            </a:r>
          </a:p>
          <a:p>
            <a:pPr eaLnBrk="1" hangingPunct="1"/>
            <a:r>
              <a:rPr lang="en-US" smtClean="0"/>
              <a:t>Connecting Media </a:t>
            </a:r>
          </a:p>
          <a:p>
            <a:pPr eaLnBrk="1" hangingPunct="1"/>
            <a:r>
              <a:rPr lang="en-US" smtClean="0"/>
              <a:t>Types of networks</a:t>
            </a:r>
          </a:p>
          <a:p>
            <a:pPr eaLnBrk="1" hangingPunct="1"/>
            <a:r>
              <a:rPr lang="en-US" smtClean="0"/>
              <a:t>DNS </a:t>
            </a:r>
          </a:p>
          <a:p>
            <a:pPr eaLnBrk="1" hangingPunct="1"/>
            <a:r>
              <a:rPr lang="en-US" smtClean="0"/>
              <a:t>TCP/IP</a:t>
            </a:r>
          </a:p>
          <a:p>
            <a:pPr eaLnBrk="1" hangingPunct="1"/>
            <a:r>
              <a:rPr lang="en-US" smtClean="0"/>
              <a:t>Internet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 topology thin net</a:t>
            </a:r>
          </a:p>
        </p:txBody>
      </p:sp>
      <p:pic>
        <p:nvPicPr>
          <p:cNvPr id="12291" name="Content Placeholder 3" descr="thine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371600"/>
            <a:ext cx="7467600" cy="2916238"/>
          </a:xfrm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743200" y="3048000"/>
            <a:ext cx="163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Minimum .5 m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2438400"/>
            <a:ext cx="1371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62800" y="2514600"/>
            <a:ext cx="1371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1752600" y="2590800"/>
            <a:ext cx="5791200" cy="381000"/>
          </a:xfrm>
          <a:prstGeom prst="arc">
            <a:avLst>
              <a:gd name="adj1" fmla="val 10705563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2209800" y="2133600"/>
            <a:ext cx="1325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Max 200 m</a:t>
            </a:r>
          </a:p>
        </p:txBody>
      </p: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1447800" y="5105400"/>
            <a:ext cx="4287838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Distance: two computers  minimum .5 m</a:t>
            </a:r>
          </a:p>
          <a:p>
            <a:r>
              <a:rPr lang="en-US"/>
              <a:t>Distance : terminators maximum 200 m</a:t>
            </a:r>
          </a:p>
          <a:p>
            <a:r>
              <a:rPr lang="en-US"/>
              <a:t>Workstation number: 30 each segment</a:t>
            </a:r>
          </a:p>
        </p:txBody>
      </p:sp>
      <p:sp>
        <p:nvSpPr>
          <p:cNvPr id="14" name="Oval 13"/>
          <p:cNvSpPr/>
          <p:nvPr/>
        </p:nvSpPr>
        <p:spPr>
          <a:xfrm>
            <a:off x="2590800" y="2819400"/>
            <a:ext cx="1905000" cy="152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 topology types.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400" smtClean="0"/>
              <a:t>Thin net and Thick net networks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Thick net cable is good for backbones, while thin net cable is used for branch segments.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Thin net </a:t>
            </a:r>
            <a:r>
              <a:rPr lang="en-US" sz="2400" smtClean="0"/>
              <a:t>(10 base 2= 10 Mbps at 200 m)</a:t>
            </a:r>
          </a:p>
          <a:p>
            <a:pPr lvl="1" eaLnBrk="1" hangingPunct="1"/>
            <a:r>
              <a:rPr lang="en-US" sz="2400" smtClean="0"/>
              <a:t>Uses </a:t>
            </a:r>
            <a:r>
              <a:rPr lang="en-US" sz="2400" smtClean="0">
                <a:solidFill>
                  <a:srgbClr val="FF0000"/>
                </a:solidFill>
              </a:rPr>
              <a:t>Thin</a:t>
            </a:r>
            <a:r>
              <a:rPr lang="en-US" sz="2400" smtClean="0"/>
              <a:t> coaxial cable</a:t>
            </a:r>
          </a:p>
          <a:p>
            <a:pPr lvl="1" eaLnBrk="1" hangingPunct="1"/>
            <a:r>
              <a:rPr lang="en-US" sz="2400" smtClean="0"/>
              <a:t>Uses </a:t>
            </a:r>
            <a:r>
              <a:rPr lang="en-US" sz="2400" smtClean="0">
                <a:solidFill>
                  <a:srgbClr val="FF0000"/>
                </a:solidFill>
              </a:rPr>
              <a:t>Ethernet</a:t>
            </a:r>
            <a:r>
              <a:rPr lang="en-US" sz="2400" smtClean="0"/>
              <a:t> standard</a:t>
            </a:r>
          </a:p>
          <a:p>
            <a:pPr lvl="1" eaLnBrk="1" hangingPunct="1"/>
            <a:r>
              <a:rPr lang="en-US" sz="2400" smtClean="0"/>
              <a:t>Used </a:t>
            </a:r>
            <a:r>
              <a:rPr lang="en-US" sz="2400" smtClean="0">
                <a:solidFill>
                  <a:srgbClr val="FF0000"/>
                </a:solidFill>
              </a:rPr>
              <a:t>T</a:t>
            </a:r>
            <a:r>
              <a:rPr lang="en-US" sz="2400" smtClean="0"/>
              <a:t> connector and </a:t>
            </a:r>
            <a:r>
              <a:rPr lang="en-US" sz="2400" smtClean="0">
                <a:solidFill>
                  <a:srgbClr val="FF0000"/>
                </a:solidFill>
              </a:rPr>
              <a:t>Terminator.</a:t>
            </a:r>
          </a:p>
          <a:p>
            <a:pPr lvl="1" eaLnBrk="1" hangingPunct="1"/>
            <a:r>
              <a:rPr lang="en-US" sz="2400" smtClean="0"/>
              <a:t>30 computers per segment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First </a:t>
            </a:r>
            <a:r>
              <a:rPr lang="en-US" sz="2400" smtClean="0"/>
              <a:t>and the </a:t>
            </a:r>
            <a:r>
              <a:rPr lang="en-US" sz="2400" smtClean="0">
                <a:solidFill>
                  <a:srgbClr val="FF0000"/>
                </a:solidFill>
              </a:rPr>
              <a:t>last</a:t>
            </a:r>
            <a:r>
              <a:rPr lang="en-US" sz="2400" smtClean="0"/>
              <a:t> computer should be </a:t>
            </a:r>
            <a:r>
              <a:rPr lang="en-US" sz="2400" smtClean="0">
                <a:solidFill>
                  <a:srgbClr val="FF0000"/>
                </a:solidFill>
              </a:rPr>
              <a:t>Terminated</a:t>
            </a:r>
            <a:endParaRPr lang="en-US" sz="2400" smtClean="0"/>
          </a:p>
          <a:p>
            <a:pPr lvl="1" eaLnBrk="1" hangingPunct="1"/>
            <a:r>
              <a:rPr lang="en-US" sz="2400" smtClean="0"/>
              <a:t>Distance between two computers 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Maximum 200 meter, 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	Minimum, .5 meter</a:t>
            </a:r>
          </a:p>
          <a:p>
            <a:pPr lvl="2" eaLnBrk="1" hangingPunct="1">
              <a:buFont typeface="Arial" charset="0"/>
              <a:buNone/>
            </a:pPr>
            <a:r>
              <a:rPr lang="en-US" smtClean="0"/>
              <a:t>Hard troubleshooting </a:t>
            </a:r>
          </a:p>
          <a:p>
            <a:pPr lvl="2" eaLnBrk="1" hangingPunct="1">
              <a:buFont typeface="Arial" charset="0"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  <p:pic>
        <p:nvPicPr>
          <p:cNvPr id="13316" name="Picture 3" descr="imagesCAF11H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828800"/>
            <a:ext cx="3581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4" descr="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343400"/>
            <a:ext cx="2362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9" descr="terminator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5029200"/>
            <a:ext cx="2514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 (</a:t>
            </a:r>
            <a:r>
              <a:rPr lang="en-US" dirty="0" smtClean="0">
                <a:solidFill>
                  <a:srgbClr val="FF0000"/>
                </a:solidFill>
              </a:rPr>
              <a:t>Thin net</a:t>
            </a:r>
            <a:r>
              <a:rPr lang="en-US" dirty="0" smtClean="0"/>
              <a:t>) 10 base2 topology parts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 Topology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Thin net coaxial cable 		 					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		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14340" name="Picture 6" descr="imagesCA0FB61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8" descr="imagesCA71RA1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8200"/>
            <a:ext cx="3733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9" descr="terminator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876800"/>
            <a:ext cx="31242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0" descr="imagesCAAC2N9Y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609600"/>
            <a:ext cx="4572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 descr="t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2514600"/>
            <a:ext cx="21336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7086600" y="6248400"/>
            <a:ext cx="172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Terminator </a:t>
            </a: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7010400" y="3962400"/>
            <a:ext cx="1804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 connector</a:t>
            </a:r>
          </a:p>
        </p:txBody>
      </p:sp>
      <p:pic>
        <p:nvPicPr>
          <p:cNvPr id="14347" name="Picture 11" descr="tttt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57600" y="4800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2" descr="thicknet connection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5200" y="2667000"/>
            <a:ext cx="2895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 Topology </a:t>
            </a:r>
            <a:r>
              <a:rPr lang="en-US" dirty="0" smtClean="0">
                <a:solidFill>
                  <a:srgbClr val="FF0000"/>
                </a:solidFill>
              </a:rPr>
              <a:t>Thick net </a:t>
            </a:r>
            <a:r>
              <a:rPr lang="en-US" dirty="0" smtClean="0"/>
              <a:t>parts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Thick net (10 base 5) </a:t>
            </a:r>
          </a:p>
          <a:p>
            <a:pPr lvl="1" eaLnBrk="1" hangingPunct="1"/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Thick net </a:t>
            </a:r>
            <a:r>
              <a:rPr lang="en-US" smtClean="0"/>
              <a:t>coaxial cable (</a:t>
            </a:r>
            <a:r>
              <a:rPr lang="en-US" smtClean="0">
                <a:solidFill>
                  <a:srgbClr val="FF0000"/>
                </a:solidFill>
              </a:rPr>
              <a:t>back bone cable</a:t>
            </a:r>
            <a:r>
              <a:rPr lang="en-US" smtClean="0"/>
              <a:t>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solidFill>
                  <a:srgbClr val="00B050"/>
                </a:solidFill>
              </a:rPr>
              <a:t>10 Mbps at 500 meter 	</a:t>
            </a:r>
            <a:r>
              <a:rPr lang="en-US" smtClean="0"/>
              <a:t>100 computers per segment</a:t>
            </a:r>
          </a:p>
          <a:p>
            <a:pPr lvl="1" eaLnBrk="1" hangingPunct="1"/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Ethernet </a:t>
            </a:r>
            <a:r>
              <a:rPr lang="en-US" smtClean="0"/>
              <a:t>standard</a:t>
            </a:r>
          </a:p>
          <a:p>
            <a:pPr lvl="1" eaLnBrk="1" hangingPunct="1"/>
            <a:r>
              <a:rPr lang="en-US" smtClean="0"/>
              <a:t>Distance between two computers: </a:t>
            </a:r>
          </a:p>
          <a:p>
            <a:pPr lvl="2" eaLnBrk="1" hangingPunct="1"/>
            <a:r>
              <a:rPr lang="en-US" smtClean="0"/>
              <a:t>Maximum </a:t>
            </a:r>
            <a:r>
              <a:rPr lang="en-US" smtClean="0">
                <a:solidFill>
                  <a:srgbClr val="FF0000"/>
                </a:solidFill>
              </a:rPr>
              <a:t>500 </a:t>
            </a:r>
            <a:r>
              <a:rPr lang="en-US" smtClean="0"/>
              <a:t>meters</a:t>
            </a:r>
          </a:p>
          <a:p>
            <a:pPr lvl="2" eaLnBrk="1" hangingPunct="1"/>
            <a:r>
              <a:rPr lang="en-US" smtClean="0"/>
              <a:t>Minimum </a:t>
            </a:r>
            <a:r>
              <a:rPr lang="en-US" smtClean="0">
                <a:solidFill>
                  <a:srgbClr val="FF0000"/>
                </a:solidFill>
              </a:rPr>
              <a:t>2.5</a:t>
            </a:r>
            <a:r>
              <a:rPr lang="en-US" smtClean="0"/>
              <a:t> meter</a:t>
            </a:r>
          </a:p>
          <a:p>
            <a:pPr lvl="1" eaLnBrk="1" hangingPunct="1"/>
            <a:r>
              <a:rPr lang="en-US" smtClean="0"/>
              <a:t>Used </a:t>
            </a:r>
            <a:r>
              <a:rPr lang="en-US" smtClean="0">
                <a:solidFill>
                  <a:srgbClr val="FF0000"/>
                </a:solidFill>
              </a:rPr>
              <a:t>vampire tab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	</a:t>
            </a:r>
          </a:p>
        </p:txBody>
      </p:sp>
      <p:pic>
        <p:nvPicPr>
          <p:cNvPr id="15364" name="Picture 3" descr="imagesCAWPW25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810000"/>
            <a:ext cx="5410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6477000" y="3276600"/>
            <a:ext cx="251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Backbone cable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62800" y="3733800"/>
            <a:ext cx="152400" cy="14478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Picture 9" descr="vam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Thick net </a:t>
            </a:r>
          </a:p>
        </p:txBody>
      </p:sp>
      <p:pic>
        <p:nvPicPr>
          <p:cNvPr id="16387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533400"/>
            <a:ext cx="6400800" cy="3200400"/>
          </a:xfrm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524000" y="2667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2.5 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Star (10 Base T) topology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Star topology (10 Base T)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00B050"/>
                </a:solidFill>
              </a:rPr>
              <a:t>10 Mbps at 100 meter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Uses</a:t>
            </a:r>
            <a:r>
              <a:rPr lang="en-US" smtClean="0">
                <a:solidFill>
                  <a:srgbClr val="FF0000"/>
                </a:solidFill>
              </a:rPr>
              <a:t> Ethernet</a:t>
            </a:r>
            <a:r>
              <a:rPr lang="en-US" smtClean="0"/>
              <a:t> standard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RJ45</a:t>
            </a:r>
            <a:r>
              <a:rPr lang="en-US" smtClean="0"/>
              <a:t> cable cat. 5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Hub </a:t>
            </a:r>
            <a:r>
              <a:rPr lang="en-US" smtClean="0"/>
              <a:t>or Switch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Distance between computer and hub or switch is 100 meter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Maximum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computer per segment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Troubleshooting easy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smtClean="0">
              <a:solidFill>
                <a:srgbClr val="00B050"/>
              </a:solidFill>
            </a:endParaRPr>
          </a:p>
        </p:txBody>
      </p:sp>
      <p:pic>
        <p:nvPicPr>
          <p:cNvPr id="17412" name="Picture 3" descr="star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762000"/>
            <a:ext cx="4724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mtClean="0"/>
              <a:t>Star topology parts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/>
            <a:r>
              <a:rPr lang="en-US" smtClean="0"/>
              <a:t>Hub (switch)</a:t>
            </a:r>
          </a:p>
          <a:p>
            <a:pPr lvl="1" eaLnBrk="1" hangingPunct="1"/>
            <a:r>
              <a:rPr lang="en-US" smtClean="0"/>
              <a:t>A distributer device 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- RJ45 cable (cat 5)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	UTP (Unshielded Twisted Pair)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00B050"/>
                </a:solidFill>
              </a:rPr>
              <a:t>STP (Shielded Twisted Pair)</a:t>
            </a:r>
          </a:p>
          <a:p>
            <a:pPr lvl="1" eaLnBrk="1" hangingPunct="1">
              <a:buFont typeface="Arial" charset="0"/>
              <a:buNone/>
            </a:pPr>
            <a:endParaRPr lang="en-US" smtClean="0">
              <a:solidFill>
                <a:srgbClr val="00B050"/>
              </a:solidFill>
            </a:endParaRPr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18436" name="Picture 3" descr="imagesCAY7P55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762000"/>
            <a:ext cx="457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 descr="c650g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10000"/>
            <a:ext cx="396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676400" y="5638800"/>
            <a:ext cx="3654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NOTE:  This is not cat5 cable </a:t>
            </a:r>
            <a:r>
              <a:rPr lang="en-US" b="1">
                <a:sym typeface="Wingdings" pitchFamily="2" charset="2"/>
              </a:rPr>
              <a:t></a:t>
            </a:r>
            <a:endParaRPr lang="en-US" b="1"/>
          </a:p>
        </p:txBody>
      </p:sp>
      <p:pic>
        <p:nvPicPr>
          <p:cNvPr id="18439" name="Picture 6" descr="48-PORT SWITCH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752600"/>
            <a:ext cx="365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Ring topology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019800"/>
          </a:xfrm>
        </p:spPr>
        <p:txBody>
          <a:bodyPr/>
          <a:lstStyle/>
          <a:p>
            <a:pPr eaLnBrk="1" hangingPunct="1"/>
            <a:r>
              <a:rPr lang="en-US" smtClean="0"/>
              <a:t>Computers connected to through a coaxial cable</a:t>
            </a:r>
          </a:p>
          <a:p>
            <a:pPr eaLnBrk="1" hangingPunct="1"/>
            <a:r>
              <a:rPr lang="en-US" smtClean="0"/>
              <a:t>A Token (signal) would through the computers</a:t>
            </a:r>
          </a:p>
          <a:p>
            <a:pPr eaLnBrk="1" hangingPunct="1"/>
            <a:r>
              <a:rPr lang="en-US" smtClean="0"/>
              <a:t> uses </a:t>
            </a:r>
            <a:r>
              <a:rPr lang="en-US" smtClean="0">
                <a:solidFill>
                  <a:srgbClr val="FF0000"/>
                </a:solidFill>
              </a:rPr>
              <a:t>thin net</a:t>
            </a:r>
            <a:r>
              <a:rPr lang="en-US" smtClean="0"/>
              <a:t> coaxial cable</a:t>
            </a:r>
          </a:p>
          <a:p>
            <a:pPr eaLnBrk="1" hangingPunct="1"/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Ethernet</a:t>
            </a:r>
            <a:r>
              <a:rPr lang="en-US" smtClean="0"/>
              <a:t> standard </a:t>
            </a:r>
          </a:p>
          <a:p>
            <a:pPr eaLnBrk="1" hangingPunct="1"/>
            <a:r>
              <a:rPr lang="en-US" smtClean="0"/>
              <a:t>Hard to troubleshoot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</a:p>
          <a:p>
            <a:pPr eaLnBrk="1" hangingPunct="1"/>
            <a:endParaRPr lang="en-US" smtClean="0"/>
          </a:p>
        </p:txBody>
      </p:sp>
      <p:pic>
        <p:nvPicPr>
          <p:cNvPr id="19460" name="Picture 3" descr="ring_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590800"/>
            <a:ext cx="434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5943600" y="5029200"/>
            <a:ext cx="205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B050"/>
                </a:solidFill>
                <a:latin typeface="Calibri" pitchFamily="34" charset="0"/>
              </a:rPr>
              <a:t>Classic Ring</a:t>
            </a:r>
          </a:p>
        </p:txBody>
      </p:sp>
      <p:pic>
        <p:nvPicPr>
          <p:cNvPr id="19462" name="Picture 5" descr="ring2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434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1295400" y="51816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Special Ring 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Mesh Topology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eaLnBrk="1" hangingPunct="1"/>
            <a:r>
              <a:rPr lang="en-US" smtClean="0"/>
              <a:t>All computers are connected to each other</a:t>
            </a:r>
          </a:p>
          <a:p>
            <a:pPr eaLnBrk="1" hangingPunct="1"/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thin net </a:t>
            </a:r>
            <a:r>
              <a:rPr lang="en-US" smtClean="0"/>
              <a:t>coaxial cable</a:t>
            </a:r>
          </a:p>
          <a:p>
            <a:pPr eaLnBrk="1" hangingPunct="1"/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Ethernet </a:t>
            </a:r>
            <a:r>
              <a:rPr lang="en-US" smtClean="0"/>
              <a:t>standard  </a:t>
            </a:r>
          </a:p>
        </p:txBody>
      </p:sp>
      <p:pic>
        <p:nvPicPr>
          <p:cNvPr id="20484" name="Picture 3" descr="mesh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667000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810000" y="42672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Hybrid (Star- Bus) topology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/>
          <a:lstStyle/>
          <a:p>
            <a:pPr eaLnBrk="1" hangingPunct="1"/>
            <a:r>
              <a:rPr lang="en-US" smtClean="0"/>
              <a:t>Mixed Star and Bus topology</a:t>
            </a:r>
          </a:p>
          <a:p>
            <a:pPr eaLnBrk="1" hangingPunct="1"/>
            <a:r>
              <a:rPr lang="en-US" smtClean="0"/>
              <a:t>Uses several </a:t>
            </a:r>
            <a:r>
              <a:rPr lang="en-US" smtClean="0">
                <a:solidFill>
                  <a:srgbClr val="FF0000"/>
                </a:solidFill>
              </a:rPr>
              <a:t>hubs</a:t>
            </a:r>
            <a:r>
              <a:rPr lang="en-US" smtClean="0"/>
              <a:t> and a </a:t>
            </a:r>
            <a:r>
              <a:rPr lang="en-US" smtClean="0">
                <a:solidFill>
                  <a:srgbClr val="FF0000"/>
                </a:solidFill>
              </a:rPr>
              <a:t>Thin net coaxial </a:t>
            </a:r>
            <a:r>
              <a:rPr lang="en-US" smtClean="0"/>
              <a:t>cable</a:t>
            </a:r>
          </a:p>
          <a:p>
            <a:pPr eaLnBrk="1" hangingPunct="1"/>
            <a:r>
              <a:rPr lang="en-US" smtClean="0"/>
              <a:t>Uses </a:t>
            </a:r>
            <a:r>
              <a:rPr lang="en-US" smtClean="0">
                <a:solidFill>
                  <a:srgbClr val="FF0000"/>
                </a:solidFill>
              </a:rPr>
              <a:t>Ethernet</a:t>
            </a:r>
            <a:r>
              <a:rPr lang="en-US" smtClean="0"/>
              <a:t> standard </a:t>
            </a:r>
          </a:p>
        </p:txBody>
      </p:sp>
      <p:pic>
        <p:nvPicPr>
          <p:cNvPr id="21508" name="Picture 3" descr="hybrid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981200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What is a Network?</a:t>
            </a:r>
          </a:p>
          <a:p>
            <a:pPr eaLnBrk="1" hangingPunct="1">
              <a:buFont typeface="Arial" charset="0"/>
              <a:buNone/>
            </a:pPr>
            <a:r>
              <a:rPr lang="en-US" sz="4400" smtClean="0"/>
              <a:t>Connecting </a:t>
            </a:r>
            <a:r>
              <a:rPr lang="en-US" sz="4400" smtClean="0">
                <a:solidFill>
                  <a:srgbClr val="FF0000"/>
                </a:solidFill>
              </a:rPr>
              <a:t>two</a:t>
            </a:r>
            <a:r>
              <a:rPr lang="en-US" sz="4400" smtClean="0"/>
              <a:t> or more computers or devices together through a </a:t>
            </a:r>
            <a:r>
              <a:rPr lang="en-US" sz="4400" smtClean="0">
                <a:solidFill>
                  <a:srgbClr val="FF0000"/>
                </a:solidFill>
              </a:rPr>
              <a:t>media </a:t>
            </a:r>
            <a:r>
              <a:rPr lang="en-US" sz="4400" smtClean="0"/>
              <a:t>(cable or wireless)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Ethernet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What is the Ethernet?</a:t>
            </a:r>
          </a:p>
          <a:p>
            <a:pPr eaLnBrk="1" hangingPunct="1"/>
            <a:r>
              <a:rPr lang="en-US" smtClean="0"/>
              <a:t>It is a standard (IEEE 802.3) that allows computers to communicate in a LAN network.</a:t>
            </a:r>
          </a:p>
          <a:p>
            <a:pPr eaLnBrk="1" hangingPunct="1"/>
            <a:r>
              <a:rPr lang="en-US" smtClean="0"/>
              <a:t>Developed by Robert Metcalf in 1980.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Characteristics:</a:t>
            </a:r>
          </a:p>
          <a:p>
            <a:pPr lvl="1" eaLnBrk="1" hangingPunct="1"/>
            <a:r>
              <a:rPr lang="en-US" sz="3200" smtClean="0"/>
              <a:t>Star: 10 base T, Hub, RJ 45 cable (Cat 5),</a:t>
            </a:r>
          </a:p>
          <a:p>
            <a:pPr lvl="1" eaLnBrk="1" hangingPunct="1"/>
            <a:r>
              <a:rPr lang="en-US" sz="3200" smtClean="0"/>
              <a:t>Bus:  10 Base 2 and 5, T connector, Terminator, coaxial cable. </a:t>
            </a:r>
          </a:p>
          <a:p>
            <a:pPr lvl="1" eaLnBrk="1" hangingPunct="1"/>
            <a:r>
              <a:rPr lang="en-US" sz="3200" smtClean="0"/>
              <a:t>Carrier Sense Multiple Access with Collision Detection (CSMA/CD)</a:t>
            </a:r>
          </a:p>
          <a:p>
            <a:pPr lvl="1" eaLnBrk="1" hangingPunct="1"/>
            <a:r>
              <a:rPr lang="en-US" sz="3200" smtClean="0"/>
              <a:t>Broadcast the signal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DNS Domain Name System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smtClean="0"/>
              <a:t>It is a hierarchical  system (server, service)  in a networking or Internet  environment that </a:t>
            </a:r>
            <a:r>
              <a:rPr lang="en-US" smtClean="0">
                <a:solidFill>
                  <a:srgbClr val="FF0000"/>
                </a:solidFill>
              </a:rPr>
              <a:t>resolves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host name </a:t>
            </a:r>
            <a:r>
              <a:rPr lang="en-US" smtClean="0"/>
              <a:t>(computer name) or </a:t>
            </a:r>
            <a:r>
              <a:rPr lang="en-US" smtClean="0">
                <a:solidFill>
                  <a:srgbClr val="FF0000"/>
                </a:solidFill>
              </a:rPr>
              <a:t>Domain name </a:t>
            </a:r>
            <a:r>
              <a:rPr lang="en-US" smtClean="0"/>
              <a:t>like </a:t>
            </a:r>
            <a:r>
              <a:rPr lang="en-US" i="1" smtClean="0"/>
              <a:t>microsoft.com </a:t>
            </a:r>
            <a:r>
              <a:rPr lang="en-US" smtClean="0"/>
              <a:t> to an </a:t>
            </a:r>
            <a:r>
              <a:rPr lang="en-US" i="1" smtClean="0"/>
              <a:t>IP address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Example:  </a:t>
            </a:r>
            <a:r>
              <a:rPr lang="en-US" i="1" smtClean="0"/>
              <a:t>microsoft.com </a:t>
            </a:r>
            <a:r>
              <a:rPr lang="en-US" smtClean="0"/>
              <a:t>to </a:t>
            </a:r>
            <a:r>
              <a:rPr lang="en-US" i="1" smtClean="0"/>
              <a:t>192.168.0.1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DNS structure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marL="514350" indent="-51435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1-</a:t>
            </a:r>
            <a:r>
              <a:rPr lang="en-US" dirty="0" smtClean="0"/>
              <a:t> Root on top</a:t>
            </a:r>
          </a:p>
          <a:p>
            <a:pPr marL="514350" indent="-51435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3-</a:t>
            </a:r>
            <a:r>
              <a:rPr lang="en-US" dirty="0" smtClean="0"/>
              <a:t> Sub domain: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com, org, </a:t>
            </a:r>
            <a:r>
              <a:rPr lang="en-US" dirty="0" err="1" smtClean="0"/>
              <a:t>uk</a:t>
            </a:r>
            <a:r>
              <a:rPr lang="en-US" dirty="0" smtClean="0"/>
              <a:t>, au </a:t>
            </a:r>
          </a:p>
          <a:p>
            <a:pPr marL="514350" indent="-51435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- Computer </a:t>
            </a:r>
          </a:p>
          <a:p>
            <a:pPr eaLnBrk="1" hangingPunct="1">
              <a:defRPr/>
            </a:pPr>
            <a:endParaRPr lang="en-US" dirty="0" smtClean="0"/>
          </a:p>
          <a:p>
            <a:pPr marL="514350" indent="-51435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-microsoft.com</a:t>
            </a:r>
          </a:p>
        </p:txBody>
      </p:sp>
      <p:pic>
        <p:nvPicPr>
          <p:cNvPr id="24580" name="Picture 3" descr="imagesCAN4SDN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066800"/>
            <a:ext cx="5715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6553200" y="5638800"/>
            <a:ext cx="15240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019800" y="2667000"/>
            <a:ext cx="45720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9800" y="1828800"/>
            <a:ext cx="2286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TCP/IP commands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*The </a:t>
            </a:r>
            <a:r>
              <a:rPr lang="en-US" b="1" smtClean="0"/>
              <a:t>Internet protocol suite</a:t>
            </a:r>
            <a:r>
              <a:rPr lang="en-US" smtClean="0"/>
              <a:t> is the set of </a:t>
            </a:r>
            <a:r>
              <a:rPr lang="en-US" smtClean="0">
                <a:hlinkClick r:id="rId2" action="ppaction://hlinkfile" tooltip="Communications protocol"/>
              </a:rPr>
              <a:t>communications protocols</a:t>
            </a:r>
            <a:r>
              <a:rPr lang="en-US" smtClean="0"/>
              <a:t> used for the </a:t>
            </a:r>
            <a:r>
              <a:rPr lang="en-US" smtClean="0">
                <a:hlinkClick r:id="rId3" action="ppaction://hlinkfile" tooltip="Internet"/>
              </a:rPr>
              <a:t>Internet</a:t>
            </a:r>
            <a:r>
              <a:rPr lang="en-US" smtClean="0"/>
              <a:t> and other similar networks.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*Commonly known as </a:t>
            </a:r>
            <a:r>
              <a:rPr lang="en-US" b="1" smtClean="0"/>
              <a:t>TCP/IP</a:t>
            </a:r>
            <a:r>
              <a:rPr lang="en-US" smtClean="0"/>
              <a:t> ( </a:t>
            </a:r>
            <a:r>
              <a:rPr lang="en-US" smtClean="0">
                <a:hlinkClick r:id="rId4" action="ppaction://hlinkfile" tooltip="Transmission Control Protocol"/>
              </a:rPr>
              <a:t>Transmission Control Protocol</a:t>
            </a:r>
            <a:r>
              <a:rPr lang="en-US" smtClean="0"/>
              <a:t> / </a:t>
            </a:r>
            <a:r>
              <a:rPr lang="en-US" smtClean="0">
                <a:hlinkClick r:id="rId5" action="ppaction://hlinkfile" tooltip="Internet Protocol"/>
              </a:rPr>
              <a:t>Internet Protocol</a:t>
            </a:r>
            <a:r>
              <a:rPr lang="en-US" smtClean="0"/>
              <a:t> 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*Were the first networking protocols defined in this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200" smtClean="0"/>
              <a:t>Workgroup</a:t>
            </a:r>
            <a:br>
              <a:rPr lang="en-US" sz="3200" smtClean="0"/>
            </a:br>
            <a:r>
              <a:rPr lang="en-US" sz="3200" smtClean="0"/>
              <a:t>peer to peer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workgroup</a:t>
            </a:r>
            <a:r>
              <a:rPr lang="en-US" dirty="0" smtClean="0"/>
              <a:t> is a collection of computers on a </a:t>
            </a:r>
            <a:r>
              <a:rPr lang="en-US" dirty="0" smtClean="0">
                <a:hlinkClick r:id="rId2"/>
              </a:rPr>
              <a:t>local area network (LAN)</a:t>
            </a:r>
            <a:r>
              <a:rPr lang="en-US" dirty="0" smtClean="0"/>
              <a:t> that share common resources and responsibilities.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r>
              <a:rPr lang="en-US" dirty="0" smtClean="0"/>
              <a:t>20 Computers</a:t>
            </a:r>
          </a:p>
          <a:p>
            <a:r>
              <a:rPr lang="en-US" dirty="0" smtClean="0"/>
              <a:t>User is the administrator</a:t>
            </a:r>
          </a:p>
          <a:p>
            <a:r>
              <a:rPr lang="en-US" dirty="0" smtClean="0"/>
              <a:t>No expansion</a:t>
            </a:r>
          </a:p>
          <a:p>
            <a:r>
              <a:rPr lang="en-US" dirty="0" smtClean="0"/>
              <a:t>Cheap for a small company or home</a:t>
            </a:r>
          </a:p>
          <a:p>
            <a:r>
              <a:rPr lang="en-US" dirty="0" smtClean="0"/>
              <a:t>Example: Windows, 3.11, 95, ME, XP,  Windows NT clients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</a:t>
            </a:r>
            <a:br>
              <a:rPr lang="en-US" smtClean="0"/>
            </a:br>
            <a:r>
              <a:rPr lang="en-US" smtClean="0"/>
              <a:t>client/server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mtClean="0"/>
              <a:t>Logical grouping of unlimited computers together.</a:t>
            </a:r>
          </a:p>
          <a:p>
            <a:endParaRPr lang="en-US" smtClean="0"/>
          </a:p>
          <a:p>
            <a:r>
              <a:rPr lang="en-US" smtClean="0"/>
              <a:t>Need a server</a:t>
            </a:r>
          </a:p>
          <a:p>
            <a:r>
              <a:rPr lang="en-US" smtClean="0"/>
              <a:t>Need an administrator</a:t>
            </a:r>
          </a:p>
          <a:p>
            <a:r>
              <a:rPr lang="en-US" smtClean="0"/>
              <a:t>Expensive network</a:t>
            </a:r>
          </a:p>
          <a:p>
            <a:r>
              <a:rPr lang="en-US" smtClean="0"/>
              <a:t>Expansion allowed </a:t>
            </a:r>
          </a:p>
          <a:p>
            <a:r>
              <a:rPr lang="en-US" smtClean="0"/>
              <a:t>Example: Windows NT, 2000, 2003, 2008, Unix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mtClean="0"/>
              <a:t>TCP/IP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Transmission Control Protocol/ Internet Protocol</a:t>
            </a:r>
          </a:p>
          <a:p>
            <a:pPr algn="ctr" eaLnBrk="1" hangingPunct="1">
              <a:buFont typeface="Arial" charset="0"/>
              <a:buNone/>
            </a:pPr>
            <a:r>
              <a:rPr lang="en-US" smtClean="0"/>
              <a:t>(Internet protocol suite)</a:t>
            </a:r>
          </a:p>
          <a:p>
            <a:pPr algn="ctr"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z="3000" smtClean="0"/>
              <a:t>IP address: a unique identifying number for each machine connected to the Internet</a:t>
            </a:r>
          </a:p>
          <a:p>
            <a:pPr eaLnBrk="1" hangingPunct="1">
              <a:buFont typeface="Arial" charset="0"/>
              <a:buNone/>
            </a:pPr>
            <a:endParaRPr lang="en-US" sz="3000" smtClean="0"/>
          </a:p>
          <a:p>
            <a:pPr eaLnBrk="1" hangingPunct="1"/>
            <a:r>
              <a:rPr lang="en-US" sz="3000" smtClean="0">
                <a:solidFill>
                  <a:srgbClr val="FF0000"/>
                </a:solidFill>
              </a:rPr>
              <a:t>IP addresses are normally expressed in decimal format as a "</a:t>
            </a:r>
            <a:r>
              <a:rPr lang="en-US" sz="3000" i="1" smtClean="0">
                <a:solidFill>
                  <a:srgbClr val="FF0000"/>
                </a:solidFill>
              </a:rPr>
              <a:t>dotted decimal number”</a:t>
            </a:r>
          </a:p>
          <a:p>
            <a:pPr eaLnBrk="1" hangingPunct="1">
              <a:buFont typeface="Arial" charset="0"/>
              <a:buNone/>
            </a:pPr>
            <a:endParaRPr lang="en-US" sz="3000" i="1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			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		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867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68888"/>
            <a:ext cx="4603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TCP/IP Protocol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mtClean="0"/>
              <a:t> </a:t>
            </a:r>
          </a:p>
          <a:p>
            <a:pPr algn="ctr"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algn="ctr" eaLnBrk="1" hangingPunct="1">
              <a:buFont typeface="Arial" charset="0"/>
              <a:buNone/>
            </a:pPr>
            <a:r>
              <a:rPr lang="en-US" smtClean="0"/>
              <a:t>-for humans-</a:t>
            </a:r>
          </a:p>
          <a:p>
            <a:pPr eaLnBrk="1" hangingPunct="1"/>
            <a:r>
              <a:rPr lang="en-US" smtClean="0"/>
              <a:t>Decimal 	192. </a:t>
            </a:r>
            <a:r>
              <a:rPr lang="en-US" smtClean="0">
                <a:solidFill>
                  <a:srgbClr val="FF0000"/>
                </a:solidFill>
              </a:rPr>
              <a:t>168</a:t>
            </a:r>
            <a:r>
              <a:rPr lang="en-US" smtClean="0"/>
              <a:t>.</a:t>
            </a:r>
            <a:r>
              <a:rPr lang="en-US" smtClean="0">
                <a:solidFill>
                  <a:srgbClr val="00B050"/>
                </a:solidFill>
              </a:rPr>
              <a:t>0</a:t>
            </a:r>
            <a:r>
              <a:rPr lang="en-US" smtClean="0"/>
              <a:t>.</a:t>
            </a:r>
            <a:r>
              <a:rPr lang="en-US" smtClean="0">
                <a:solidFill>
                  <a:srgbClr val="00B0F0"/>
                </a:solidFill>
              </a:rPr>
              <a:t>1 </a:t>
            </a:r>
            <a:r>
              <a:rPr lang="en-US" smtClean="0"/>
              <a:t>(called octet)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algn="ctr" eaLnBrk="1" hangingPunct="1">
              <a:buFont typeface="Arial" charset="0"/>
              <a:buNone/>
            </a:pPr>
            <a:endParaRPr lang="en-US" smtClean="0"/>
          </a:p>
          <a:p>
            <a:pPr algn="ctr" eaLnBrk="1" hangingPunct="1">
              <a:buFont typeface="Arial" charset="0"/>
              <a:buNone/>
            </a:pPr>
            <a:r>
              <a:rPr lang="en-US" smtClean="0"/>
              <a:t>-for machines-</a:t>
            </a:r>
          </a:p>
          <a:p>
            <a:pPr eaLnBrk="1" hangingPunct="1"/>
            <a:r>
              <a:rPr lang="en-US" sz="2800" smtClean="0"/>
              <a:t>Binary</a:t>
            </a:r>
            <a:r>
              <a:rPr lang="en-US" smtClean="0"/>
              <a:t>  11000000.</a:t>
            </a:r>
            <a:r>
              <a:rPr lang="en-US" smtClean="0">
                <a:solidFill>
                  <a:srgbClr val="FF0000"/>
                </a:solidFill>
              </a:rPr>
              <a:t>10101000</a:t>
            </a:r>
            <a:r>
              <a:rPr lang="en-US" smtClean="0"/>
              <a:t>.</a:t>
            </a:r>
            <a:r>
              <a:rPr lang="en-US" smtClean="0">
                <a:solidFill>
                  <a:srgbClr val="00B050"/>
                </a:solidFill>
              </a:rPr>
              <a:t>00000000</a:t>
            </a:r>
            <a:r>
              <a:rPr lang="en-US" smtClean="0"/>
              <a:t>.</a:t>
            </a:r>
            <a:r>
              <a:rPr lang="en-US" smtClean="0">
                <a:solidFill>
                  <a:srgbClr val="00B0F0"/>
                </a:solidFill>
              </a:rPr>
              <a:t>00000001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		1		2		3		4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solidFill>
                <a:srgbClr val="00B0F0"/>
              </a:solidFill>
            </a:endParaRPr>
          </a:p>
          <a:p>
            <a:pPr eaLnBrk="1" hangingPunct="1"/>
            <a:endParaRPr lang="en-US" smtClean="0"/>
          </a:p>
        </p:txBody>
      </p:sp>
      <p:grpSp>
        <p:nvGrpSpPr>
          <p:cNvPr id="29700" name="Group 9"/>
          <p:cNvGrpSpPr>
            <a:grpSpLocks/>
          </p:cNvGrpSpPr>
          <p:nvPr/>
        </p:nvGrpSpPr>
        <p:grpSpPr bwMode="auto">
          <a:xfrm>
            <a:off x="1524000" y="5638800"/>
            <a:ext cx="6934200" cy="0"/>
            <a:chOff x="1524000" y="5715000"/>
            <a:chExt cx="6934200" cy="0"/>
          </a:xfrm>
        </p:grpSpPr>
        <p:grpSp>
          <p:nvGrpSpPr>
            <p:cNvPr id="29703" name="Group 4"/>
            <p:cNvGrpSpPr>
              <a:grpSpLocks/>
            </p:cNvGrpSpPr>
            <p:nvPr/>
          </p:nvGrpSpPr>
          <p:grpSpPr bwMode="auto">
            <a:xfrm>
              <a:off x="1524000" y="5715000"/>
              <a:ext cx="6934200" cy="0"/>
              <a:chOff x="1295400" y="5715000"/>
              <a:chExt cx="6934200" cy="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295400" y="5715000"/>
                <a:ext cx="1600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048000" y="5715000"/>
                <a:ext cx="1524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705600" y="5715000"/>
                <a:ext cx="152400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5105400" y="5715000"/>
              <a:ext cx="160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70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685800"/>
            <a:ext cx="1447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352800"/>
            <a:ext cx="1752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TCP/IP commands 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ipconfig</a:t>
            </a:r>
            <a:r>
              <a:rPr lang="en-US" smtClean="0"/>
              <a:t>:  shows the IP address of the host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ipconfig /all</a:t>
            </a:r>
            <a:r>
              <a:rPr lang="en-US" smtClean="0"/>
              <a:t>: shows the </a:t>
            </a:r>
            <a:r>
              <a:rPr lang="en-US" smtClean="0">
                <a:solidFill>
                  <a:srgbClr val="FF0000"/>
                </a:solidFill>
              </a:rPr>
              <a:t>mac</a:t>
            </a:r>
            <a:r>
              <a:rPr lang="en-US" smtClean="0"/>
              <a:t> address,  gate way, subnet mask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ping</a:t>
            </a:r>
            <a:r>
              <a:rPr lang="en-US" smtClean="0"/>
              <a:t>: Connects to another computer 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hostname</a:t>
            </a:r>
            <a:r>
              <a:rPr lang="en-US" smtClean="0"/>
              <a:t>: shows the host name  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tracert</a:t>
            </a:r>
            <a:r>
              <a:rPr lang="en-US" smtClean="0"/>
              <a:t>: show the number of hops (route)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smtClean="0"/>
              <a:t>Dynamic Host Configuration Protocol (DHCP)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smtClean="0"/>
              <a:t>a server that provides IP address.</a:t>
            </a:r>
          </a:p>
          <a:p>
            <a:r>
              <a:rPr lang="en-US" dirty="0" smtClean="0"/>
              <a:t>With dynamic addressing, a device can have a different IP address every time it connects to the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4876800" cy="5486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1-</a:t>
            </a:r>
            <a:r>
              <a:rPr lang="en-US" smtClean="0"/>
              <a:t> two or more people are willing to </a:t>
            </a:r>
            <a:r>
              <a:rPr lang="en-US" smtClean="0">
                <a:solidFill>
                  <a:srgbClr val="FF0000"/>
                </a:solidFill>
              </a:rPr>
              <a:t>share</a:t>
            </a:r>
            <a:r>
              <a:rPr lang="en-US" smtClean="0"/>
              <a:t> their data or resources, like printers  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00B050"/>
                </a:solidFill>
              </a:rPr>
              <a:t>2</a:t>
            </a:r>
            <a:r>
              <a:rPr lang="en-US" smtClean="0"/>
              <a:t>- there should be a </a:t>
            </a:r>
            <a:r>
              <a:rPr lang="en-US" smtClean="0">
                <a:solidFill>
                  <a:srgbClr val="FF0000"/>
                </a:solidFill>
              </a:rPr>
              <a:t>NOS</a:t>
            </a:r>
            <a:r>
              <a:rPr lang="en-US" smtClean="0"/>
              <a:t> (</a:t>
            </a:r>
            <a:r>
              <a:rPr lang="en-US" smtClean="0">
                <a:solidFill>
                  <a:srgbClr val="FF0000"/>
                </a:solidFill>
              </a:rPr>
              <a:t>N</a:t>
            </a:r>
            <a:r>
              <a:rPr lang="en-US" smtClean="0"/>
              <a:t>etwork </a:t>
            </a:r>
            <a:r>
              <a:rPr lang="en-US" smtClean="0">
                <a:solidFill>
                  <a:srgbClr val="FF0000"/>
                </a:solidFill>
              </a:rPr>
              <a:t>O</a:t>
            </a:r>
            <a:r>
              <a:rPr lang="en-US" smtClean="0"/>
              <a:t>perating </a:t>
            </a: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/>
              <a:t>ystem)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Like: Windows NT, 2000, Linux Fedora, Unix, Novel Netware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00B0F0"/>
                </a:solidFill>
              </a:rPr>
              <a:t>3-</a:t>
            </a:r>
            <a:r>
              <a:rPr lang="en-US" smtClean="0"/>
              <a:t> There  should be </a:t>
            </a:r>
            <a:r>
              <a:rPr lang="en-US" smtClean="0">
                <a:solidFill>
                  <a:srgbClr val="FF0000"/>
                </a:solidFill>
              </a:rPr>
              <a:t>media</a:t>
            </a:r>
            <a:r>
              <a:rPr lang="en-US" smtClean="0"/>
              <a:t> to connect two computers, such as a cable or wireless card and/or NIC </a:t>
            </a:r>
          </a:p>
          <a:p>
            <a:pPr eaLnBrk="1" hangingPunct="1"/>
            <a:endParaRPr lang="en-US" smtClean="0"/>
          </a:p>
        </p:txBody>
      </p:sp>
      <p:pic>
        <p:nvPicPr>
          <p:cNvPr id="5124" name="Picture 8" descr="Copy of imagesCABBIZL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038600"/>
            <a:ext cx="21129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" descr="http://www.nullmodem.com/images/conn-rj-45m-picture2a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315200" y="4191000"/>
            <a:ext cx="1662113" cy="1609725"/>
          </a:xfrm>
          <a:noFill/>
        </p:spPr>
      </p:pic>
      <p:pic>
        <p:nvPicPr>
          <p:cNvPr id="5126" name="Picture 11" descr="http://s1.hubimg.com/u/2040420_f5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679450"/>
            <a:ext cx="3127375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6172200"/>
            <a:ext cx="9144000" cy="533400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b="1" dirty="0">
                <a:solidFill>
                  <a:schemeClr val="tx1"/>
                </a:solidFill>
              </a:rPr>
              <a:t>computer network</a:t>
            </a:r>
            <a:r>
              <a:rPr lang="en-US" sz="1400" dirty="0">
                <a:solidFill>
                  <a:schemeClr val="tx1"/>
                </a:solidFill>
              </a:rPr>
              <a:t>, often simply referred to as a network; it is a collection of hardware components and computers interconnected by communication channels that allow sharing of resources and information (</a:t>
            </a:r>
            <a:r>
              <a:rPr lang="en-US" sz="1400" dirty="0" err="1">
                <a:solidFill>
                  <a:schemeClr val="tx1"/>
                </a:solidFill>
              </a:rPr>
              <a:t>wkpd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Wireless network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Benefits of wireless</a:t>
            </a:r>
            <a:r>
              <a:rPr lang="en-US" smtClean="0"/>
              <a:t>:</a:t>
            </a:r>
          </a:p>
          <a:p>
            <a:pPr eaLnBrk="1" hangingPunct="1"/>
            <a:r>
              <a:rPr lang="en-US" smtClean="0"/>
              <a:t>Mobility </a:t>
            </a:r>
          </a:p>
          <a:p>
            <a:pPr eaLnBrk="1" hangingPunct="1"/>
            <a:r>
              <a:rPr lang="en-US" smtClean="0"/>
              <a:t>Cost </a:t>
            </a:r>
          </a:p>
          <a:p>
            <a:pPr eaLnBrk="1" hangingPunct="1"/>
            <a:r>
              <a:rPr lang="en-US" smtClean="0"/>
              <a:t>Security </a:t>
            </a:r>
          </a:p>
          <a:p>
            <a:pPr eaLnBrk="1" hangingPunct="1"/>
            <a:r>
              <a:rPr lang="en-US" smtClean="0"/>
              <a:t>Convenient  access</a:t>
            </a:r>
          </a:p>
          <a:p>
            <a:pPr eaLnBrk="1" hangingPunct="1"/>
            <a:r>
              <a:rPr lang="en-US" smtClean="0"/>
              <a:t>Easy to expand the network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mtClean="0"/>
              <a:t>Router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mtClean="0"/>
              <a:t>have the ability to filter traffic, either incoming or outgoing, based on the IP addresses of senders and receivers.</a:t>
            </a:r>
          </a:p>
          <a:p>
            <a:r>
              <a:rPr lang="en-US" smtClean="0"/>
              <a:t>Routers work with IP packets, meaning that it works at the level of the </a:t>
            </a:r>
            <a:r>
              <a:rPr lang="en-US" smtClean="0">
                <a:hlinkClick r:id="rId2"/>
              </a:rPr>
              <a:t>IP protocol</a:t>
            </a:r>
            <a:r>
              <a:rPr lang="en-US" smtClean="0"/>
              <a:t>. </a:t>
            </a:r>
          </a:p>
        </p:txBody>
      </p:sp>
      <p:pic>
        <p:nvPicPr>
          <p:cNvPr id="33796" name="Picture 4" descr="220px-Linksys-Wireless-G-Rou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2004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4" descr="images (2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33800"/>
            <a:ext cx="29813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 descr="images (1)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657600"/>
            <a:ext cx="2343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Box 6"/>
          <p:cNvSpPr txBox="1">
            <a:spLocks noChangeArrowheads="1"/>
          </p:cNvSpPr>
          <p:nvPr/>
        </p:nvSpPr>
        <p:spPr bwMode="auto">
          <a:xfrm>
            <a:off x="3276600" y="5486400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Router symbol </a:t>
            </a:r>
          </a:p>
        </p:txBody>
      </p:sp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6629400" y="5943600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Wireless router</a:t>
            </a:r>
          </a:p>
        </p:txBody>
      </p:sp>
      <p:sp>
        <p:nvSpPr>
          <p:cNvPr id="33801" name="TextBox 8"/>
          <p:cNvSpPr txBox="1">
            <a:spLocks noChangeArrowheads="1"/>
          </p:cNvSpPr>
          <p:nvPr/>
        </p:nvSpPr>
        <p:spPr bwMode="auto">
          <a:xfrm>
            <a:off x="457200" y="6096000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Cisco router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Hub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smtClean="0"/>
              <a:t>A common connection point for </a:t>
            </a:r>
            <a:r>
              <a:rPr lang="en-US" smtClean="0">
                <a:hlinkClick r:id="rId2" action="ppaction://hlinkfile"/>
              </a:rPr>
              <a:t>devices</a:t>
            </a:r>
            <a:r>
              <a:rPr lang="en-US" smtClean="0"/>
              <a:t> in a </a:t>
            </a:r>
            <a:r>
              <a:rPr lang="en-US" smtClean="0">
                <a:hlinkClick r:id="rId3" action="ppaction://hlinkfile"/>
              </a:rPr>
              <a:t>network</a:t>
            </a:r>
            <a:r>
              <a:rPr lang="en-US" smtClean="0"/>
              <a:t>. Hubs are commonly used to connect </a:t>
            </a:r>
            <a:r>
              <a:rPr lang="en-US" smtClean="0">
                <a:hlinkClick r:id="rId4" action="ppaction://hlinkfile"/>
              </a:rPr>
              <a:t>segments</a:t>
            </a:r>
            <a:r>
              <a:rPr lang="en-US" smtClean="0"/>
              <a:t> of a </a:t>
            </a:r>
            <a:r>
              <a:rPr lang="en-US" smtClean="0">
                <a:hlinkClick r:id="rId5" action="ppaction://hlinkfile"/>
              </a:rPr>
              <a:t>LAN</a:t>
            </a:r>
            <a:r>
              <a:rPr lang="en-US" smtClean="0"/>
              <a:t>.</a:t>
            </a:r>
          </a:p>
          <a:p>
            <a:r>
              <a:rPr lang="en-US" smtClean="0"/>
              <a:t>Types: Intelligent and Passive Hubs</a:t>
            </a:r>
          </a:p>
          <a:p>
            <a:endParaRPr lang="en-US" smtClean="0"/>
          </a:p>
        </p:txBody>
      </p:sp>
      <p:pic>
        <p:nvPicPr>
          <p:cNvPr id="34820" name="Picture 4" descr="images (3)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32766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download (3)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30480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1066800" y="4953000"/>
            <a:ext cx="1466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Hub symbol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63563"/>
          </a:xfrm>
        </p:spPr>
        <p:txBody>
          <a:bodyPr/>
          <a:lstStyle/>
          <a:p>
            <a:pPr eaLnBrk="1" hangingPunct="1"/>
            <a:r>
              <a:rPr lang="en-US" smtClean="0"/>
              <a:t>Wireless network parts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/>
            <a:r>
              <a:rPr lang="en-US" smtClean="0"/>
              <a:t>Computers should be capable of wireless technology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Access point (Router)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NOS</a:t>
            </a:r>
          </a:p>
          <a:p>
            <a:pPr eaLnBrk="1" hangingPunct="1"/>
            <a:endParaRPr lang="en-US" smtClean="0"/>
          </a:p>
        </p:txBody>
      </p:sp>
      <p:pic>
        <p:nvPicPr>
          <p:cNvPr id="35844" name="Picture 3" descr="modemlaptop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143000"/>
            <a:ext cx="4038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4" descr="220px-Linksys-Wireless-G-Rou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4290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Wireless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/>
            <a:r>
              <a:rPr lang="en-US" smtClean="0"/>
              <a:t>A wireless network works with WAP (</a:t>
            </a:r>
            <a:r>
              <a:rPr lang="en-US" smtClean="0">
                <a:solidFill>
                  <a:srgbClr val="FF0000"/>
                </a:solidFill>
              </a:rPr>
              <a:t>Wireless Access Point</a:t>
            </a:r>
            <a:r>
              <a:rPr lang="en-US" smtClean="0"/>
              <a:t>) through the </a:t>
            </a:r>
            <a:r>
              <a:rPr lang="en-US" smtClean="0">
                <a:solidFill>
                  <a:srgbClr val="FF0000"/>
                </a:solidFill>
              </a:rPr>
              <a:t>WIFI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/>
              <a:t>WIFI connects  devices like personal cell phones, MP3 &amp; video game players and smart phones wirelessly to the internet by the WAP. </a:t>
            </a:r>
          </a:p>
          <a:p>
            <a:pPr eaLnBrk="1" hangingPunct="1"/>
            <a:r>
              <a:rPr lang="en-US" smtClean="0"/>
              <a:t>WAP has an access range of 20 meters (65 ft).</a:t>
            </a:r>
          </a:p>
          <a:p>
            <a:pPr eaLnBrk="1" hangingPunct="1"/>
            <a:r>
              <a:rPr lang="en-US" smtClean="0"/>
              <a:t>WIFI uses the IEEE 802.11  standard.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Over 700 million people are using the WIFI and there are more than 4 million </a:t>
            </a:r>
            <a:r>
              <a:rPr lang="en-US" smtClean="0">
                <a:solidFill>
                  <a:srgbClr val="FF0000"/>
                </a:solidFill>
              </a:rPr>
              <a:t>Hotspots</a:t>
            </a:r>
            <a:r>
              <a:rPr lang="en-US" smtClean="0"/>
              <a:t> around world.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/>
              <a:t>wireless encryption protocol</a:t>
            </a:r>
            <a:r>
              <a:rPr lang="en-US" smtClean="0"/>
              <a:t> </a:t>
            </a:r>
            <a:r>
              <a:rPr lang="en-US" b="1" smtClean="0"/>
              <a:t>(WEP)</a:t>
            </a:r>
            <a:r>
              <a:rPr lang="en-US" smtClean="0"/>
              <a:t>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 access</a:t>
            </a:r>
            <a:br>
              <a:rPr lang="en-US" smtClean="0"/>
            </a:br>
            <a:r>
              <a:rPr lang="en-US" smtClean="0"/>
              <a:t>192.168.1.1</a:t>
            </a: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00200"/>
            <a:ext cx="9144000" cy="5029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</a:t>
            </a:r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43050" y="1600200"/>
            <a:ext cx="6057900" cy="4525963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609600"/>
            <a:ext cx="7696200" cy="6019800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Wireless tab</a:t>
            </a:r>
          </a:p>
        </p:txBody>
      </p:sp>
      <p:pic>
        <p:nvPicPr>
          <p:cNvPr id="409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295400"/>
            <a:ext cx="8305800" cy="533400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35163"/>
          </a:xfrm>
        </p:spPr>
        <p:txBody>
          <a:bodyPr/>
          <a:lstStyle/>
          <a:p>
            <a:r>
              <a:rPr lang="en-US" smtClean="0"/>
              <a:t>Security tab</a:t>
            </a:r>
            <a:br>
              <a:rPr lang="en-US" smtClean="0"/>
            </a:br>
            <a:r>
              <a:rPr lang="en-US" sz="3600" smtClean="0"/>
              <a:t>ARP: Short for </a:t>
            </a:r>
            <a:r>
              <a:rPr lang="en-US" sz="3600" b="1" i="1" smtClean="0"/>
              <a:t>A</a:t>
            </a:r>
            <a:r>
              <a:rPr lang="en-US" sz="3600" i="1" smtClean="0"/>
              <a:t>ddress </a:t>
            </a:r>
            <a:r>
              <a:rPr lang="en-US" sz="3600" b="1" i="1" smtClean="0"/>
              <a:t>R</a:t>
            </a:r>
            <a:r>
              <a:rPr lang="en-US" sz="3600" i="1" smtClean="0"/>
              <a:t>esolution </a:t>
            </a:r>
            <a:r>
              <a:rPr lang="en-US" sz="3600" b="1" i="1" smtClean="0"/>
              <a:t>P</a:t>
            </a:r>
            <a:r>
              <a:rPr lang="en-US" sz="3600" i="1" smtClean="0"/>
              <a:t>rotocol,</a:t>
            </a:r>
            <a:r>
              <a:rPr lang="en-US" sz="3600" smtClean="0"/>
              <a:t> a </a:t>
            </a:r>
            <a:r>
              <a:rPr lang="en-US" sz="3600" smtClean="0">
                <a:hlinkClick r:id="rId2" action="ppaction://hlinkfile"/>
              </a:rPr>
              <a:t>network layer</a:t>
            </a:r>
            <a:r>
              <a:rPr lang="en-US" sz="3600" smtClean="0"/>
              <a:t> </a:t>
            </a:r>
            <a:r>
              <a:rPr lang="en-US" sz="3600" smtClean="0">
                <a:hlinkClick r:id="rId3" action="ppaction://hlinkfile"/>
              </a:rPr>
              <a:t>protocol</a:t>
            </a:r>
            <a:r>
              <a:rPr lang="en-US" sz="3600" smtClean="0"/>
              <a:t> </a:t>
            </a:r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2133600"/>
            <a:ext cx="8839200" cy="47244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Types of networks in terms of physical connection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sz="2200" smtClean="0">
                <a:solidFill>
                  <a:srgbClr val="FF0000"/>
                </a:solidFill>
              </a:rPr>
              <a:t>LAN:</a:t>
            </a:r>
            <a:r>
              <a:rPr lang="en-US" sz="2200" smtClean="0"/>
              <a:t> Local Area Network</a:t>
            </a:r>
          </a:p>
          <a:p>
            <a:pPr eaLnBrk="1" hangingPunct="1"/>
            <a:r>
              <a:rPr lang="en-US" sz="2200" smtClean="0">
                <a:solidFill>
                  <a:srgbClr val="FF0000"/>
                </a:solidFill>
              </a:rPr>
              <a:t>MAN:</a:t>
            </a:r>
            <a:r>
              <a:rPr lang="en-US" sz="2200" smtClean="0"/>
              <a:t> Metropolitan  Area Network</a:t>
            </a:r>
          </a:p>
          <a:p>
            <a:pPr eaLnBrk="1" hangingPunct="1"/>
            <a:r>
              <a:rPr lang="en-US" sz="2200" smtClean="0">
                <a:solidFill>
                  <a:srgbClr val="FF0000"/>
                </a:solidFill>
              </a:rPr>
              <a:t>WAN</a:t>
            </a:r>
            <a:r>
              <a:rPr lang="en-US" sz="2200" smtClean="0"/>
              <a:t>: Wide Are Network.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WLAN</a:t>
            </a:r>
            <a:r>
              <a:rPr lang="en-US" sz="2200" smtClean="0"/>
              <a:t> - Wireless Local Area Network 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SAN </a:t>
            </a:r>
            <a:r>
              <a:rPr lang="en-US" sz="2200" smtClean="0"/>
              <a:t>- Storage Area Network, System Area Network, Server Area Network, or sometimes Small Area Network 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CAN</a:t>
            </a:r>
            <a:r>
              <a:rPr lang="en-US" sz="2200" smtClean="0"/>
              <a:t> - Campus Area Network, Controller Area Network, or sometimes Cluster Area Network 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PAN</a:t>
            </a:r>
            <a:r>
              <a:rPr lang="en-US" sz="2200" smtClean="0"/>
              <a:t> - Personal Area Network 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DAN</a:t>
            </a:r>
            <a:r>
              <a:rPr lang="en-US" sz="2200" smtClean="0"/>
              <a:t> - Desk Area Network </a:t>
            </a:r>
          </a:p>
          <a:p>
            <a:pPr eaLnBrk="1" hangingPunct="1"/>
            <a:endParaRPr lang="en-US" sz="2200" smtClean="0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5943600" y="1981200"/>
            <a:ext cx="2438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Q?:  What is a Sneaker Net?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Restriction</a:t>
            </a:r>
            <a:br>
              <a:rPr lang="en-US" smtClean="0"/>
            </a:br>
            <a:r>
              <a:rPr lang="en-US" smtClean="0"/>
              <a:t>Tab 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8113" y="1600200"/>
            <a:ext cx="6327775" cy="4525963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smtClean="0"/>
              <a:t>Application and gaming</a:t>
            </a:r>
            <a:br>
              <a:rPr lang="en-US" sz="3200" smtClean="0"/>
            </a:br>
            <a:r>
              <a:rPr lang="en-US" sz="3200" smtClean="0"/>
              <a:t>Upnp</a:t>
            </a:r>
          </a:p>
        </p:txBody>
      </p:sp>
      <p:pic>
        <p:nvPicPr>
          <p:cNvPr id="440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914400"/>
            <a:ext cx="8763000" cy="5715000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and gaming</a:t>
            </a:r>
            <a:br>
              <a:rPr lang="en-US" smtClean="0"/>
            </a:br>
            <a:r>
              <a:rPr lang="en-US" smtClean="0"/>
              <a:t>DMZ</a:t>
            </a:r>
          </a:p>
        </p:txBody>
      </p:sp>
      <p:pic>
        <p:nvPicPr>
          <p:cNvPr id="450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2475" y="2325688"/>
            <a:ext cx="7639050" cy="4227512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r>
              <a:rPr lang="en-US" smtClean="0"/>
              <a:t>Administration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38200"/>
            <a:ext cx="9144000" cy="6019800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mtClean="0"/>
              <a:t>Statues </a:t>
            </a:r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38200"/>
            <a:ext cx="9144000" cy="5791200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smtClean="0"/>
              <a:t>Administration</a:t>
            </a:r>
            <a:br>
              <a:rPr lang="en-US" sz="3200" smtClean="0"/>
            </a:br>
            <a:r>
              <a:rPr lang="en-US" sz="3200" smtClean="0"/>
              <a:t>Trace route</a:t>
            </a:r>
          </a:p>
        </p:txBody>
      </p:sp>
      <p:pic>
        <p:nvPicPr>
          <p:cNvPr id="481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90600"/>
            <a:ext cx="9144000" cy="5867400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600" smtClean="0"/>
              <a:t>Administration </a:t>
            </a:r>
            <a:br>
              <a:rPr lang="en-US" sz="3600" smtClean="0"/>
            </a:br>
            <a:r>
              <a:rPr lang="en-US" sz="3600" smtClean="0"/>
              <a:t>Trace route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66800"/>
            <a:ext cx="9144000" cy="5791200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DSL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Digital Subscriber  Line:</a:t>
            </a:r>
          </a:p>
          <a:p>
            <a:pPr>
              <a:buFont typeface="Arial" charset="0"/>
              <a:buNone/>
            </a:pPr>
            <a:r>
              <a:rPr lang="en-US" smtClean="0"/>
              <a:t>It is a digital technology that uses especial modem to connect a computer to  the internet. The  connection speed for DSL is 50 times faster than regular modem.</a:t>
            </a:r>
          </a:p>
          <a:p>
            <a:pPr>
              <a:buFont typeface="Arial" charset="0"/>
              <a:buNone/>
            </a:pPr>
            <a:r>
              <a:rPr lang="en-US" smtClean="0"/>
              <a:t>It allows multiple users share the bandwidth. The  upstream for DSL is 1.5 to 9 Mbps and 16 to 640 Kbps to upstream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LAN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37338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What is a LAN?</a:t>
            </a:r>
          </a:p>
          <a:p>
            <a:pPr eaLnBrk="1" hangingPunct="1"/>
            <a:r>
              <a:rPr lang="en-US" smtClean="0"/>
              <a:t>When connecting two or more  computers together  within a building or a few close buildings. </a:t>
            </a:r>
          </a:p>
        </p:txBody>
      </p:sp>
      <p:pic>
        <p:nvPicPr>
          <p:cNvPr id="7172" name="Content Placeholder 6" descr="lan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1295400"/>
            <a:ext cx="5257800" cy="5105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MAN</a:t>
            </a:r>
            <a:br>
              <a:rPr lang="en-US" dirty="0" smtClean="0"/>
            </a:br>
            <a:r>
              <a:rPr lang="en-US" dirty="0" smtClean="0"/>
              <a:t>Metropolitan Area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3657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What is a MAN?</a:t>
            </a:r>
          </a:p>
          <a:p>
            <a:pPr eaLnBrk="1" hangingPunct="1"/>
            <a:r>
              <a:rPr lang="en-US" smtClean="0"/>
              <a:t>Connecting two or more computers within a city (up to 100 km) like Ottawa to Kanata</a:t>
            </a:r>
          </a:p>
        </p:txBody>
      </p:sp>
      <p:pic>
        <p:nvPicPr>
          <p:cNvPr id="8196" name="Content Placeholder 4" descr="imagesCAGEFDCD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38600" y="1219200"/>
            <a:ext cx="5105400" cy="5638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WAN</a:t>
            </a:r>
            <a:br>
              <a:rPr lang="en-US" dirty="0" smtClean="0"/>
            </a:br>
            <a:r>
              <a:rPr lang="en-US" dirty="0" smtClean="0"/>
              <a:t>Wide Area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3886200" cy="5715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What is a Wan</a:t>
            </a:r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Connecting two or more computers together more than 100 kilometers, city to city (Montreal to Ottawa), country to country (Canada and U.S.A.).</a:t>
            </a:r>
          </a:p>
        </p:txBody>
      </p:sp>
      <p:pic>
        <p:nvPicPr>
          <p:cNvPr id="9220" name="Content Placeholder 4" descr="wan_multiple_sites_solution_a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86200" y="1219200"/>
            <a:ext cx="5257800" cy="5638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Network  Topology.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What is Topology</a:t>
            </a:r>
            <a:r>
              <a:rPr lang="en-US" dirty="0" smtClean="0"/>
              <a:t>?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physical layout </a:t>
            </a:r>
            <a:r>
              <a:rPr lang="en-US" dirty="0" smtClean="0"/>
              <a:t>of a network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u="sng" dirty="0" smtClean="0">
                <a:solidFill>
                  <a:srgbClr val="00B050"/>
                </a:solidFill>
              </a:rPr>
              <a:t>Topology types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Ring or token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Mesh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Hybrid (star/Bus)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8650" y="1295400"/>
            <a:ext cx="47053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 topology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0070C0"/>
                </a:solidFill>
              </a:rPr>
              <a:t>A network setup where each of the computers and network devices are connected to a single cable or </a:t>
            </a:r>
            <a:r>
              <a:rPr lang="en-US" sz="2400" smtClean="0">
                <a:solidFill>
                  <a:srgbClr val="0070C0"/>
                </a:solidFill>
                <a:hlinkClick r:id="rId2" action="ppaction://hlinkfile"/>
              </a:rPr>
              <a:t>backbone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447800"/>
            <a:ext cx="44958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Advantages</a:t>
            </a:r>
          </a:p>
          <a:p>
            <a:pPr>
              <a:buFont typeface="Arial" charset="0"/>
              <a:buChar char="•"/>
            </a:pPr>
            <a:r>
              <a:rPr lang="en-US" sz="2400"/>
              <a:t>Easy to implement and extend. </a:t>
            </a:r>
          </a:p>
          <a:p>
            <a:pPr>
              <a:buFont typeface="Arial" charset="0"/>
              <a:buChar char="•"/>
            </a:pPr>
            <a:r>
              <a:rPr lang="en-US" sz="2400"/>
              <a:t>Well-suited for temporary or small networks not requiring high speeds (quick setup), resulting in faster networks.</a:t>
            </a:r>
          </a:p>
          <a:p>
            <a:pPr>
              <a:buFont typeface="Arial" charset="0"/>
              <a:buChar char="•"/>
            </a:pPr>
            <a:r>
              <a:rPr lang="en-US" sz="2400"/>
              <a:t>Less expensive than other topologies</a:t>
            </a:r>
          </a:p>
          <a:p>
            <a:pPr>
              <a:buFont typeface="Arial" charset="0"/>
              <a:buChar char="•"/>
            </a:pPr>
            <a:r>
              <a:rPr lang="en-US" sz="2400"/>
              <a:t>Cost effective; only a single cable is used.</a:t>
            </a:r>
          </a:p>
          <a:p>
            <a:pPr>
              <a:buFont typeface="Arial" charset="0"/>
              <a:buChar char="•"/>
            </a:pPr>
            <a:r>
              <a:rPr lang="en-US" sz="2400"/>
              <a:t>Easy identification of cable faults.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495800" y="1524000"/>
            <a:ext cx="46482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Disadvantages</a:t>
            </a:r>
          </a:p>
          <a:p>
            <a:pPr>
              <a:buFont typeface="Arial" charset="0"/>
              <a:buChar char="•"/>
            </a:pPr>
            <a:r>
              <a:rPr lang="en-US" sz="2400"/>
              <a:t>Limited cable length and number of stations.</a:t>
            </a:r>
          </a:p>
          <a:p>
            <a:pPr>
              <a:buFont typeface="Arial" charset="0"/>
              <a:buChar char="•"/>
            </a:pPr>
            <a:r>
              <a:rPr lang="en-US" sz="2400"/>
              <a:t>If there is a problem with the cable, the entire network breaks down.</a:t>
            </a:r>
          </a:p>
          <a:p>
            <a:pPr>
              <a:buFont typeface="Arial" charset="0"/>
              <a:buChar char="•"/>
            </a:pPr>
            <a:r>
              <a:rPr lang="en-US" sz="2400"/>
              <a:t>Maintenance costs may be higher in the long run.</a:t>
            </a:r>
          </a:p>
          <a:p>
            <a:pPr>
              <a:buFont typeface="Arial" charset="0"/>
              <a:buChar char="•"/>
            </a:pPr>
            <a:r>
              <a:rPr lang="en-US" sz="2400"/>
              <a:t>Performance degrades as additional computers are added or on heavy traffic (shared bandwidth).</a:t>
            </a:r>
          </a:p>
          <a:p>
            <a:r>
              <a:rPr lang="en-US" sz="2400"/>
              <a:t>Proper termination is required (loop must be in closed path).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1432</Words>
  <Application>Microsoft Office PowerPoint</Application>
  <PresentationFormat>On-screen Show (4:3)</PresentationFormat>
  <Paragraphs>268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Computer Networks </vt:lpstr>
      <vt:lpstr>Wireless Networks</vt:lpstr>
      <vt:lpstr>Network condition</vt:lpstr>
      <vt:lpstr>Types of networks in terms of physical connection </vt:lpstr>
      <vt:lpstr>LAN network</vt:lpstr>
      <vt:lpstr>MAN Metropolitan Area Network</vt:lpstr>
      <vt:lpstr>WAN Wide Area Network</vt:lpstr>
      <vt:lpstr>Network  Topology. TYPES</vt:lpstr>
      <vt:lpstr>Bus topology</vt:lpstr>
      <vt:lpstr>Bus topology thin net</vt:lpstr>
      <vt:lpstr>Bus topology types. </vt:lpstr>
      <vt:lpstr>Bus (Thin net) 10 base2 topology parts</vt:lpstr>
      <vt:lpstr>Bus Topology Thick net parts</vt:lpstr>
      <vt:lpstr>Thick net </vt:lpstr>
      <vt:lpstr>Star (10 Base T) topology </vt:lpstr>
      <vt:lpstr>Star topology parts</vt:lpstr>
      <vt:lpstr>Ring topology </vt:lpstr>
      <vt:lpstr>Mesh Topology</vt:lpstr>
      <vt:lpstr>Hybrid (Star- Bus) topology</vt:lpstr>
      <vt:lpstr>Ethernet </vt:lpstr>
      <vt:lpstr>DNS Domain Name System</vt:lpstr>
      <vt:lpstr>DNS structure </vt:lpstr>
      <vt:lpstr>TCP/IP commands</vt:lpstr>
      <vt:lpstr>Workgroup peer to peer</vt:lpstr>
      <vt:lpstr>Domain client/server</vt:lpstr>
      <vt:lpstr>TCP/IP Protocol</vt:lpstr>
      <vt:lpstr>TCP/IP Protocol</vt:lpstr>
      <vt:lpstr>Windows TCP/IP commands </vt:lpstr>
      <vt:lpstr>Dynamic Host Configuration Protocol (DHCP)</vt:lpstr>
      <vt:lpstr>Wireless network</vt:lpstr>
      <vt:lpstr>Router</vt:lpstr>
      <vt:lpstr>Hub</vt:lpstr>
      <vt:lpstr>Wireless network parts</vt:lpstr>
      <vt:lpstr>Wireless</vt:lpstr>
      <vt:lpstr>Router access 192.168.1.1</vt:lpstr>
      <vt:lpstr>setting</vt:lpstr>
      <vt:lpstr>Slide 37</vt:lpstr>
      <vt:lpstr>Wireless tab</vt:lpstr>
      <vt:lpstr>Security tab ARP: Short for Address Resolution Protocol, a network layer protocol </vt:lpstr>
      <vt:lpstr>Access Restriction Tab </vt:lpstr>
      <vt:lpstr>Application and gaming Upnp</vt:lpstr>
      <vt:lpstr>Application and gaming DMZ</vt:lpstr>
      <vt:lpstr>Administration</vt:lpstr>
      <vt:lpstr>Statues </vt:lpstr>
      <vt:lpstr>Administration Trace route</vt:lpstr>
      <vt:lpstr>Administration  Trace route</vt:lpstr>
      <vt:lpstr>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319</cp:revision>
  <dcterms:created xsi:type="dcterms:W3CDTF">2011-11-03T18:48:46Z</dcterms:created>
  <dcterms:modified xsi:type="dcterms:W3CDTF">2016-11-22T16:44:16Z</dcterms:modified>
</cp:coreProperties>
</file>