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358" r:id="rId2"/>
    <p:sldId id="359" r:id="rId3"/>
    <p:sldId id="360" r:id="rId4"/>
    <p:sldId id="361" r:id="rId5"/>
    <p:sldId id="362" r:id="rId6"/>
    <p:sldId id="363" r:id="rId7"/>
    <p:sldId id="447" r:id="rId8"/>
    <p:sldId id="364" r:id="rId9"/>
    <p:sldId id="367" r:id="rId10"/>
    <p:sldId id="475" r:id="rId11"/>
    <p:sldId id="476" r:id="rId12"/>
    <p:sldId id="477" r:id="rId13"/>
    <p:sldId id="478" r:id="rId14"/>
    <p:sldId id="479" r:id="rId15"/>
    <p:sldId id="480" r:id="rId16"/>
    <p:sldId id="518" r:id="rId17"/>
    <p:sldId id="481" r:id="rId18"/>
    <p:sldId id="482" r:id="rId19"/>
    <p:sldId id="483" r:id="rId20"/>
    <p:sldId id="484" r:id="rId21"/>
    <p:sldId id="516" r:id="rId22"/>
    <p:sldId id="487" r:id="rId23"/>
    <p:sldId id="488" r:id="rId24"/>
    <p:sldId id="489" r:id="rId25"/>
    <p:sldId id="490" r:id="rId26"/>
    <p:sldId id="491" r:id="rId27"/>
    <p:sldId id="492" r:id="rId28"/>
    <p:sldId id="493" r:id="rId29"/>
    <p:sldId id="494" r:id="rId30"/>
    <p:sldId id="495" r:id="rId31"/>
    <p:sldId id="496" r:id="rId32"/>
    <p:sldId id="497" r:id="rId33"/>
    <p:sldId id="498" r:id="rId34"/>
    <p:sldId id="499" r:id="rId35"/>
    <p:sldId id="500" r:id="rId36"/>
    <p:sldId id="501" r:id="rId37"/>
    <p:sldId id="502" r:id="rId38"/>
    <p:sldId id="503" r:id="rId39"/>
    <p:sldId id="504" r:id="rId40"/>
    <p:sldId id="505" r:id="rId41"/>
    <p:sldId id="506" r:id="rId42"/>
    <p:sldId id="519" r:id="rId43"/>
    <p:sldId id="517" r:id="rId44"/>
    <p:sldId id="508" r:id="rId45"/>
    <p:sldId id="520" r:id="rId46"/>
    <p:sldId id="521" r:id="rId47"/>
    <p:sldId id="510" r:id="rId48"/>
    <p:sldId id="511" r:id="rId49"/>
    <p:sldId id="512" r:id="rId50"/>
    <p:sldId id="513" r:id="rId51"/>
    <p:sldId id="514" r:id="rId52"/>
    <p:sldId id="462" r:id="rId53"/>
    <p:sldId id="449" r:id="rId54"/>
    <p:sldId id="463" r:id="rId55"/>
    <p:sldId id="464" r:id="rId56"/>
    <p:sldId id="383" r:id="rId57"/>
    <p:sldId id="384" r:id="rId58"/>
    <p:sldId id="458" r:id="rId59"/>
    <p:sldId id="386" r:id="rId60"/>
    <p:sldId id="455" r:id="rId61"/>
    <p:sldId id="457" r:id="rId62"/>
    <p:sldId id="465" r:id="rId63"/>
    <p:sldId id="522" r:id="rId64"/>
    <p:sldId id="524" r:id="rId65"/>
    <p:sldId id="523" r:id="rId66"/>
    <p:sldId id="459" r:id="rId67"/>
    <p:sldId id="257" r:id="rId68"/>
    <p:sldId id="259" r:id="rId69"/>
    <p:sldId id="260" r:id="rId70"/>
    <p:sldId id="261" r:id="rId71"/>
    <p:sldId id="527" r:id="rId72"/>
    <p:sldId id="528" r:id="rId73"/>
    <p:sldId id="525" r:id="rId74"/>
    <p:sldId id="466" r:id="rId75"/>
    <p:sldId id="467" r:id="rId76"/>
    <p:sldId id="469" r:id="rId77"/>
    <p:sldId id="470" r:id="rId78"/>
    <p:sldId id="471" r:id="rId79"/>
    <p:sldId id="354" r:id="rId80"/>
    <p:sldId id="266" r:id="rId81"/>
    <p:sldId id="267" r:id="rId82"/>
    <p:sldId id="324" r:id="rId83"/>
    <p:sldId id="331" r:id="rId84"/>
    <p:sldId id="332" r:id="rId85"/>
    <p:sldId id="333" r:id="rId86"/>
    <p:sldId id="334" r:id="rId87"/>
    <p:sldId id="335" r:id="rId88"/>
    <p:sldId id="336" r:id="rId89"/>
    <p:sldId id="337" r:id="rId90"/>
    <p:sldId id="338" r:id="rId91"/>
    <p:sldId id="395" r:id="rId92"/>
    <p:sldId id="340" r:id="rId93"/>
    <p:sldId id="396" r:id="rId94"/>
    <p:sldId id="269" r:id="rId95"/>
    <p:sldId id="270" r:id="rId96"/>
    <p:sldId id="271" r:id="rId97"/>
    <p:sldId id="272" r:id="rId98"/>
    <p:sldId id="273" r:id="rId99"/>
    <p:sldId id="274" r:id="rId100"/>
    <p:sldId id="275" r:id="rId101"/>
    <p:sldId id="276" r:id="rId102"/>
    <p:sldId id="277" r:id="rId103"/>
    <p:sldId id="278" r:id="rId104"/>
    <p:sldId id="279" r:id="rId105"/>
    <p:sldId id="288" r:id="rId106"/>
    <p:sldId id="289" r:id="rId107"/>
    <p:sldId id="290" r:id="rId108"/>
    <p:sldId id="326" r:id="rId109"/>
    <p:sldId id="435" r:id="rId110"/>
    <p:sldId id="398" r:id="rId111"/>
    <p:sldId id="399" r:id="rId112"/>
    <p:sldId id="417" r:id="rId113"/>
    <p:sldId id="420" r:id="rId114"/>
    <p:sldId id="421" r:id="rId115"/>
    <p:sldId id="526" r:id="rId116"/>
    <p:sldId id="422" r:id="rId117"/>
    <p:sldId id="423" r:id="rId118"/>
    <p:sldId id="426" r:id="rId119"/>
    <p:sldId id="427" r:id="rId120"/>
    <p:sldId id="428" r:id="rId121"/>
    <p:sldId id="429" r:id="rId122"/>
    <p:sldId id="430" r:id="rId123"/>
    <p:sldId id="432" r:id="rId124"/>
    <p:sldId id="419" r:id="rId125"/>
    <p:sldId id="293" r:id="rId126"/>
    <p:sldId id="295" r:id="rId127"/>
    <p:sldId id="296" r:id="rId128"/>
    <p:sldId id="297" r:id="rId129"/>
    <p:sldId id="298" r:id="rId130"/>
    <p:sldId id="299" r:id="rId131"/>
    <p:sldId id="300" r:id="rId132"/>
    <p:sldId id="302" r:id="rId133"/>
    <p:sldId id="303" r:id="rId134"/>
    <p:sldId id="306" r:id="rId135"/>
    <p:sldId id="311" r:id="rId136"/>
    <p:sldId id="312"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4" d="100"/>
          <a:sy n="94" d="100"/>
        </p:scale>
        <p:origin x="-47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6693F-3E09-460E-9F8C-99547E99628E}" type="datetimeFigureOut">
              <a:rPr lang="en-US" smtClean="0"/>
              <a:pPr/>
              <a:t>10/17/2016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E176F-C1BA-4697-B524-C863A97B95E6}" type="slidenum">
              <a:rPr lang="en-US" smtClean="0"/>
              <a:pPr/>
              <a:t>‹#›</a:t>
            </a:fld>
            <a:endParaRPr lang="en-US"/>
          </a:p>
        </p:txBody>
      </p:sp>
    </p:spTree>
    <p:extLst>
      <p:ext uri="{BB962C8B-B14F-4D97-AF65-F5344CB8AC3E}">
        <p14:creationId xmlns="" xmlns:p14="http://schemas.microsoft.com/office/powerpoint/2010/main" val="407304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792172A-7B24-4C53-9905-9772D2A3414D}" type="slidenum">
              <a:rPr lang="en-US" sz="1200" baseline="0" smtClean="0"/>
              <a:pPr/>
              <a:t>4</a:t>
            </a:fld>
            <a:endParaRPr lang="en-US" sz="1200" baseline="0" smtClean="0"/>
          </a:p>
        </p:txBody>
      </p:sp>
      <p:sp>
        <p:nvSpPr>
          <p:cNvPr id="101379" name="Rectangle 1026"/>
          <p:cNvSpPr>
            <a:spLocks noGrp="1" noRot="1" noChangeAspect="1" noChangeArrowheads="1" noTextEdit="1"/>
          </p:cNvSpPr>
          <p:nvPr>
            <p:ph type="sldImg"/>
          </p:nvPr>
        </p:nvSpPr>
        <p:spPr>
          <a:ln/>
        </p:spPr>
      </p:sp>
      <p:sp>
        <p:nvSpPr>
          <p:cNvPr id="101380"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14</a:t>
            </a:fld>
            <a:endParaRPr lang="en-US"/>
          </a:p>
        </p:txBody>
      </p:sp>
    </p:spTree>
    <p:extLst>
      <p:ext uri="{BB962C8B-B14F-4D97-AF65-F5344CB8AC3E}">
        <p14:creationId xmlns="" xmlns:p14="http://schemas.microsoft.com/office/powerpoint/2010/main" val="746851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15</a:t>
            </a:fld>
            <a:endParaRPr lang="en-US"/>
          </a:p>
        </p:txBody>
      </p:sp>
    </p:spTree>
    <p:extLst>
      <p:ext uri="{BB962C8B-B14F-4D97-AF65-F5344CB8AC3E}">
        <p14:creationId xmlns="" xmlns:p14="http://schemas.microsoft.com/office/powerpoint/2010/main" val="324890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17</a:t>
            </a:fld>
            <a:endParaRPr lang="en-US"/>
          </a:p>
        </p:txBody>
      </p:sp>
    </p:spTree>
    <p:extLst>
      <p:ext uri="{BB962C8B-B14F-4D97-AF65-F5344CB8AC3E}">
        <p14:creationId xmlns="" xmlns:p14="http://schemas.microsoft.com/office/powerpoint/2010/main" val="198119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18</a:t>
            </a:fld>
            <a:endParaRPr lang="en-US"/>
          </a:p>
        </p:txBody>
      </p:sp>
    </p:spTree>
    <p:extLst>
      <p:ext uri="{BB962C8B-B14F-4D97-AF65-F5344CB8AC3E}">
        <p14:creationId xmlns="" xmlns:p14="http://schemas.microsoft.com/office/powerpoint/2010/main" val="1772019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19</a:t>
            </a:fld>
            <a:endParaRPr lang="en-US"/>
          </a:p>
        </p:txBody>
      </p:sp>
    </p:spTree>
    <p:extLst>
      <p:ext uri="{BB962C8B-B14F-4D97-AF65-F5344CB8AC3E}">
        <p14:creationId xmlns="" xmlns:p14="http://schemas.microsoft.com/office/powerpoint/2010/main" val="3624581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20</a:t>
            </a:fld>
            <a:endParaRPr lang="en-US"/>
          </a:p>
        </p:txBody>
      </p:sp>
    </p:spTree>
    <p:extLst>
      <p:ext uri="{BB962C8B-B14F-4D97-AF65-F5344CB8AC3E}">
        <p14:creationId xmlns="" xmlns:p14="http://schemas.microsoft.com/office/powerpoint/2010/main" val="3603494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22</a:t>
            </a:fld>
            <a:endParaRPr lang="en-US"/>
          </a:p>
        </p:txBody>
      </p:sp>
    </p:spTree>
    <p:extLst>
      <p:ext uri="{BB962C8B-B14F-4D97-AF65-F5344CB8AC3E}">
        <p14:creationId xmlns="" xmlns:p14="http://schemas.microsoft.com/office/powerpoint/2010/main" val="17777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23</a:t>
            </a:fld>
            <a:endParaRPr lang="en-US"/>
          </a:p>
        </p:txBody>
      </p:sp>
    </p:spTree>
    <p:extLst>
      <p:ext uri="{BB962C8B-B14F-4D97-AF65-F5344CB8AC3E}">
        <p14:creationId xmlns="" xmlns:p14="http://schemas.microsoft.com/office/powerpoint/2010/main" val="2190046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24</a:t>
            </a:fld>
            <a:endParaRPr lang="en-US"/>
          </a:p>
        </p:txBody>
      </p:sp>
    </p:spTree>
    <p:extLst>
      <p:ext uri="{BB962C8B-B14F-4D97-AF65-F5344CB8AC3E}">
        <p14:creationId xmlns="" xmlns:p14="http://schemas.microsoft.com/office/powerpoint/2010/main" val="200530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25</a:t>
            </a:fld>
            <a:endParaRPr lang="en-US"/>
          </a:p>
        </p:txBody>
      </p:sp>
    </p:spTree>
    <p:extLst>
      <p:ext uri="{BB962C8B-B14F-4D97-AF65-F5344CB8AC3E}">
        <p14:creationId xmlns="" xmlns:p14="http://schemas.microsoft.com/office/powerpoint/2010/main" val="413737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BBDEBDE-3BD4-4E8E-9900-9796A8FC0E91}" type="slidenum">
              <a:rPr lang="en-US" sz="1200" baseline="0" smtClean="0"/>
              <a:pPr/>
              <a:t>5</a:t>
            </a:fld>
            <a:endParaRPr lang="en-US" sz="1200" baseline="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26</a:t>
            </a:fld>
            <a:endParaRPr lang="en-US"/>
          </a:p>
        </p:txBody>
      </p:sp>
    </p:spTree>
    <p:extLst>
      <p:ext uri="{BB962C8B-B14F-4D97-AF65-F5344CB8AC3E}">
        <p14:creationId xmlns="" xmlns:p14="http://schemas.microsoft.com/office/powerpoint/2010/main" val="3502180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27</a:t>
            </a:fld>
            <a:endParaRPr lang="en-US"/>
          </a:p>
        </p:txBody>
      </p:sp>
    </p:spTree>
    <p:extLst>
      <p:ext uri="{BB962C8B-B14F-4D97-AF65-F5344CB8AC3E}">
        <p14:creationId xmlns="" xmlns:p14="http://schemas.microsoft.com/office/powerpoint/2010/main" val="1140448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28</a:t>
            </a:fld>
            <a:endParaRPr lang="en-US"/>
          </a:p>
        </p:txBody>
      </p:sp>
    </p:spTree>
    <p:extLst>
      <p:ext uri="{BB962C8B-B14F-4D97-AF65-F5344CB8AC3E}">
        <p14:creationId xmlns="" xmlns:p14="http://schemas.microsoft.com/office/powerpoint/2010/main" val="120213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29</a:t>
            </a:fld>
            <a:endParaRPr lang="en-US"/>
          </a:p>
        </p:txBody>
      </p:sp>
    </p:spTree>
    <p:extLst>
      <p:ext uri="{BB962C8B-B14F-4D97-AF65-F5344CB8AC3E}">
        <p14:creationId xmlns="" xmlns:p14="http://schemas.microsoft.com/office/powerpoint/2010/main" val="2501827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30</a:t>
            </a:fld>
            <a:endParaRPr lang="en-US"/>
          </a:p>
        </p:txBody>
      </p:sp>
    </p:spTree>
    <p:extLst>
      <p:ext uri="{BB962C8B-B14F-4D97-AF65-F5344CB8AC3E}">
        <p14:creationId xmlns="" xmlns:p14="http://schemas.microsoft.com/office/powerpoint/2010/main" val="78537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31</a:t>
            </a:fld>
            <a:endParaRPr lang="en-US"/>
          </a:p>
        </p:txBody>
      </p:sp>
    </p:spTree>
    <p:extLst>
      <p:ext uri="{BB962C8B-B14F-4D97-AF65-F5344CB8AC3E}">
        <p14:creationId xmlns="" xmlns:p14="http://schemas.microsoft.com/office/powerpoint/2010/main" val="935412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32</a:t>
            </a:fld>
            <a:endParaRPr lang="en-US"/>
          </a:p>
        </p:txBody>
      </p:sp>
    </p:spTree>
    <p:extLst>
      <p:ext uri="{BB962C8B-B14F-4D97-AF65-F5344CB8AC3E}">
        <p14:creationId xmlns="" xmlns:p14="http://schemas.microsoft.com/office/powerpoint/2010/main" val="1951202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33</a:t>
            </a:fld>
            <a:endParaRPr lang="en-US"/>
          </a:p>
        </p:txBody>
      </p:sp>
    </p:spTree>
    <p:extLst>
      <p:ext uri="{BB962C8B-B14F-4D97-AF65-F5344CB8AC3E}">
        <p14:creationId xmlns="" xmlns:p14="http://schemas.microsoft.com/office/powerpoint/2010/main" val="2081230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34</a:t>
            </a:fld>
            <a:endParaRPr lang="en-US"/>
          </a:p>
        </p:txBody>
      </p:sp>
    </p:spTree>
    <p:extLst>
      <p:ext uri="{BB962C8B-B14F-4D97-AF65-F5344CB8AC3E}">
        <p14:creationId xmlns="" xmlns:p14="http://schemas.microsoft.com/office/powerpoint/2010/main" val="2350911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35</a:t>
            </a:fld>
            <a:endParaRPr lang="en-US"/>
          </a:p>
        </p:txBody>
      </p:sp>
    </p:spTree>
    <p:extLst>
      <p:ext uri="{BB962C8B-B14F-4D97-AF65-F5344CB8AC3E}">
        <p14:creationId xmlns="" xmlns:p14="http://schemas.microsoft.com/office/powerpoint/2010/main" val="3541653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67DE4FD-DAA2-4907-A18C-A032DD8EBD75}" type="slidenum">
              <a:rPr lang="en-US" sz="1200" baseline="0" smtClean="0"/>
              <a:pPr/>
              <a:t>6</a:t>
            </a:fld>
            <a:endParaRPr lang="en-US" sz="1200" baseline="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36</a:t>
            </a:fld>
            <a:endParaRPr lang="en-US"/>
          </a:p>
        </p:txBody>
      </p:sp>
    </p:spTree>
    <p:extLst>
      <p:ext uri="{BB962C8B-B14F-4D97-AF65-F5344CB8AC3E}">
        <p14:creationId xmlns="" xmlns:p14="http://schemas.microsoft.com/office/powerpoint/2010/main" val="4211554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37</a:t>
            </a:fld>
            <a:endParaRPr lang="en-US"/>
          </a:p>
        </p:txBody>
      </p:sp>
    </p:spTree>
    <p:extLst>
      <p:ext uri="{BB962C8B-B14F-4D97-AF65-F5344CB8AC3E}">
        <p14:creationId xmlns="" xmlns:p14="http://schemas.microsoft.com/office/powerpoint/2010/main" val="85912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38</a:t>
            </a:fld>
            <a:endParaRPr lang="en-US"/>
          </a:p>
        </p:txBody>
      </p:sp>
    </p:spTree>
    <p:extLst>
      <p:ext uri="{BB962C8B-B14F-4D97-AF65-F5344CB8AC3E}">
        <p14:creationId xmlns="" xmlns:p14="http://schemas.microsoft.com/office/powerpoint/2010/main" val="4097939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39</a:t>
            </a:fld>
            <a:endParaRPr lang="en-US"/>
          </a:p>
        </p:txBody>
      </p:sp>
    </p:spTree>
    <p:extLst>
      <p:ext uri="{BB962C8B-B14F-4D97-AF65-F5344CB8AC3E}">
        <p14:creationId xmlns="" xmlns:p14="http://schemas.microsoft.com/office/powerpoint/2010/main" val="3211241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40</a:t>
            </a:fld>
            <a:endParaRPr lang="en-US"/>
          </a:p>
        </p:txBody>
      </p:sp>
    </p:spTree>
    <p:extLst>
      <p:ext uri="{BB962C8B-B14F-4D97-AF65-F5344CB8AC3E}">
        <p14:creationId xmlns="" xmlns:p14="http://schemas.microsoft.com/office/powerpoint/2010/main" val="607777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41</a:t>
            </a:fld>
            <a:endParaRPr lang="en-US"/>
          </a:p>
        </p:txBody>
      </p:sp>
    </p:spTree>
    <p:extLst>
      <p:ext uri="{BB962C8B-B14F-4D97-AF65-F5344CB8AC3E}">
        <p14:creationId xmlns="" xmlns:p14="http://schemas.microsoft.com/office/powerpoint/2010/main" val="262907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44</a:t>
            </a:fld>
            <a:endParaRPr lang="en-US"/>
          </a:p>
        </p:txBody>
      </p:sp>
    </p:spTree>
    <p:extLst>
      <p:ext uri="{BB962C8B-B14F-4D97-AF65-F5344CB8AC3E}">
        <p14:creationId xmlns="" xmlns:p14="http://schemas.microsoft.com/office/powerpoint/2010/main" val="1985866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47</a:t>
            </a:fld>
            <a:endParaRPr lang="en-US"/>
          </a:p>
        </p:txBody>
      </p:sp>
    </p:spTree>
    <p:extLst>
      <p:ext uri="{BB962C8B-B14F-4D97-AF65-F5344CB8AC3E}">
        <p14:creationId xmlns="" xmlns:p14="http://schemas.microsoft.com/office/powerpoint/2010/main" val="3312037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48</a:t>
            </a:fld>
            <a:endParaRPr lang="en-US"/>
          </a:p>
        </p:txBody>
      </p:sp>
    </p:spTree>
    <p:extLst>
      <p:ext uri="{BB962C8B-B14F-4D97-AF65-F5344CB8AC3E}">
        <p14:creationId xmlns="" xmlns:p14="http://schemas.microsoft.com/office/powerpoint/2010/main" val="3161502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49</a:t>
            </a:fld>
            <a:endParaRPr lang="en-US"/>
          </a:p>
        </p:txBody>
      </p:sp>
    </p:spTree>
    <p:extLst>
      <p:ext uri="{BB962C8B-B14F-4D97-AF65-F5344CB8AC3E}">
        <p14:creationId xmlns="" xmlns:p14="http://schemas.microsoft.com/office/powerpoint/2010/main" val="204245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C806CCB-AD3B-48B5-8861-B8FB7893CFF6}" type="slidenum">
              <a:rPr lang="en-US" sz="1200" baseline="0" smtClean="0"/>
              <a:pPr/>
              <a:t>7</a:t>
            </a:fld>
            <a:endParaRPr lang="en-US" sz="1200" baseline="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50</a:t>
            </a:fld>
            <a:endParaRPr lang="en-US"/>
          </a:p>
        </p:txBody>
      </p:sp>
    </p:spTree>
    <p:extLst>
      <p:ext uri="{BB962C8B-B14F-4D97-AF65-F5344CB8AC3E}">
        <p14:creationId xmlns="" xmlns:p14="http://schemas.microsoft.com/office/powerpoint/2010/main" val="2455245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51</a:t>
            </a:fld>
            <a:endParaRPr lang="en-US"/>
          </a:p>
        </p:txBody>
      </p:sp>
    </p:spTree>
    <p:extLst>
      <p:ext uri="{BB962C8B-B14F-4D97-AF65-F5344CB8AC3E}">
        <p14:creationId xmlns="" xmlns:p14="http://schemas.microsoft.com/office/powerpoint/2010/main" val="20118449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371A0D9-F916-4F07-8B3D-7063D88E6512}" type="slidenum">
              <a:rPr lang="en-US" sz="1200" baseline="0" smtClean="0"/>
              <a:pPr/>
              <a:t>59</a:t>
            </a:fld>
            <a:endParaRPr lang="en-US" sz="1200" baseline="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A6E10FA-B90C-4DCF-8005-9D387FD0C488}" type="slidenum">
              <a:rPr lang="en-US" sz="1200" baseline="0" smtClean="0"/>
              <a:pPr/>
              <a:t>62</a:t>
            </a:fld>
            <a:endParaRPr lang="en-US" sz="1200" baseline="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64FABD7-750F-455E-8F03-D525A24A7B0A}" type="slidenum">
              <a:rPr lang="en-US" sz="1200" baseline="0" smtClean="0"/>
              <a:pPr/>
              <a:t>67</a:t>
            </a:fld>
            <a:endParaRPr lang="en-US" sz="1200" baseline="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DF7263F-A422-42DA-9363-0BE7FEE3C81A}" type="slidenum">
              <a:rPr lang="en-US" sz="1200" baseline="0" smtClean="0"/>
              <a:pPr/>
              <a:t>68</a:t>
            </a:fld>
            <a:endParaRPr lang="en-US" sz="1200" baseline="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1E54F81-4D77-4903-A825-84B75349EDEC}" type="slidenum">
              <a:rPr lang="en-US" sz="1200" baseline="0" smtClean="0"/>
              <a:pPr/>
              <a:t>70</a:t>
            </a:fld>
            <a:endParaRPr lang="en-US" sz="1200" baseline="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0BD1D79-62B1-49AF-99A8-DFBE913B4D7B}" type="slidenum">
              <a:rPr lang="en-US" sz="1200" baseline="0" smtClean="0"/>
              <a:pPr/>
              <a:t>71</a:t>
            </a:fld>
            <a:endParaRPr lang="en-US" sz="1200" baseline="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14950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A017EC2-D7AF-44AC-8A6A-8DA0CA7C6BAE}" type="slidenum">
              <a:rPr lang="en-US" sz="1200" baseline="0" smtClean="0"/>
              <a:pPr/>
              <a:t>72</a:t>
            </a:fld>
            <a:endParaRPr lang="en-US" sz="1200" baseline="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BC88FBC-A368-4A7E-8C4B-89F3784E8385}" type="slidenum">
              <a:rPr lang="en-US" sz="1200" baseline="0" smtClean="0"/>
              <a:pPr/>
              <a:t>74</a:t>
            </a:fld>
            <a:endParaRPr lang="en-US" sz="1200" baseline="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609674A-808F-4852-B858-806CBD6B3C27}" type="slidenum">
              <a:rPr lang="en-US" sz="1200" baseline="0" smtClean="0"/>
              <a:pPr/>
              <a:t>9</a:t>
            </a:fld>
            <a:endParaRPr lang="en-US" sz="1200" baseline="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3A5CA5D-CEC9-4FC7-B6C2-CA0725C2452E}" type="slidenum">
              <a:rPr lang="en-US" sz="1200" baseline="0" smtClean="0"/>
              <a:pPr/>
              <a:t>75</a:t>
            </a:fld>
            <a:endParaRPr lang="en-US" sz="1200" baseline="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6F72450-9FAD-45C1-A006-EF7ED7AAEB72}" type="slidenum">
              <a:rPr lang="en-US" sz="1200" baseline="0" smtClean="0"/>
              <a:pPr/>
              <a:t>80</a:t>
            </a:fld>
            <a:endParaRPr lang="en-US" sz="1200" baseline="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64F64CC-2310-448D-AD1B-0DACCEA1CF37}" type="slidenum">
              <a:rPr lang="en-US" sz="1200" baseline="0" smtClean="0"/>
              <a:pPr/>
              <a:t>81</a:t>
            </a:fld>
            <a:endParaRPr lang="en-US" sz="1200" baseline="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9453FBB0-4990-46E3-9007-BF4C0EBF0C8B}" type="slidenum">
              <a:rPr lang="en-US" sz="1200" baseline="0" smtClean="0"/>
              <a:pPr/>
              <a:t>82</a:t>
            </a:fld>
            <a:endParaRPr lang="en-US" sz="1200" baseline="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D777058-E49E-4B59-8421-FFEF3CDFDE71}" type="slidenum">
              <a:rPr lang="en-US" sz="1200" baseline="0" smtClean="0"/>
              <a:pPr/>
              <a:t>83</a:t>
            </a:fld>
            <a:endParaRPr lang="en-US" sz="1200" baseline="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D4EE207-C170-4848-96BA-30381190237B}" type="slidenum">
              <a:rPr lang="en-US" sz="1200" baseline="0" smtClean="0"/>
              <a:pPr/>
              <a:t>85</a:t>
            </a:fld>
            <a:endParaRPr lang="en-US" sz="1200" baseline="0" smtClean="0"/>
          </a:p>
        </p:txBody>
      </p:sp>
      <p:sp>
        <p:nvSpPr>
          <p:cNvPr id="136195" name="Rectangle 1026"/>
          <p:cNvSpPr>
            <a:spLocks noGrp="1" noRot="1" noChangeAspect="1" noChangeArrowheads="1" noTextEdit="1"/>
          </p:cNvSpPr>
          <p:nvPr>
            <p:ph type="sldImg"/>
          </p:nvPr>
        </p:nvSpPr>
        <p:spPr>
          <a:ln/>
        </p:spPr>
      </p:sp>
      <p:sp>
        <p:nvSpPr>
          <p:cNvPr id="136196"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E07D8BB-FDF3-43C3-8920-FB0F6A963F25}" type="slidenum">
              <a:rPr lang="en-US" sz="1200" baseline="0" smtClean="0"/>
              <a:pPr/>
              <a:t>86</a:t>
            </a:fld>
            <a:endParaRPr lang="en-US" sz="1200" baseline="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4527F5E-5122-41C7-8A22-0DAE906DB901}" type="slidenum">
              <a:rPr lang="en-US" sz="1200" baseline="0" smtClean="0"/>
              <a:pPr/>
              <a:t>87</a:t>
            </a:fld>
            <a:endParaRPr lang="en-US" sz="1200" baseline="0"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1FB366C-1B97-4743-AFE3-DB76FAC2C01A}" type="slidenum">
              <a:rPr lang="en-US" sz="1200" baseline="0" smtClean="0"/>
              <a:pPr/>
              <a:t>88</a:t>
            </a:fld>
            <a:endParaRPr lang="en-US" sz="1200" baseline="0"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9898E2EE-15B2-4258-BD60-A23B5DD8AB2E}" type="slidenum">
              <a:rPr lang="en-US" sz="1200" baseline="0" smtClean="0"/>
              <a:pPr/>
              <a:t>90</a:t>
            </a:fld>
            <a:endParaRPr lang="en-US" sz="1200" baseline="0" smtClean="0"/>
          </a:p>
        </p:txBody>
      </p:sp>
      <p:sp>
        <p:nvSpPr>
          <p:cNvPr id="141315" name="Rectangle 1026"/>
          <p:cNvSpPr>
            <a:spLocks noGrp="1" noRot="1" noChangeAspect="1" noChangeArrowheads="1" noTextEdit="1"/>
          </p:cNvSpPr>
          <p:nvPr>
            <p:ph type="sldImg"/>
          </p:nvPr>
        </p:nvSpPr>
        <p:spPr>
          <a:ln/>
        </p:spPr>
      </p:sp>
      <p:sp>
        <p:nvSpPr>
          <p:cNvPr id="141316"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10</a:t>
            </a:fld>
            <a:endParaRPr lang="en-US"/>
          </a:p>
        </p:txBody>
      </p:sp>
    </p:spTree>
    <p:extLst>
      <p:ext uri="{BB962C8B-B14F-4D97-AF65-F5344CB8AC3E}">
        <p14:creationId xmlns="" xmlns:p14="http://schemas.microsoft.com/office/powerpoint/2010/main" val="31576509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5099B95-6D36-4236-8466-602FC1FB6BC3}" type="slidenum">
              <a:rPr lang="en-US" sz="1200" baseline="0" smtClean="0"/>
              <a:pPr/>
              <a:t>94</a:t>
            </a:fld>
            <a:endParaRPr lang="en-US" sz="1200" baseline="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FCF4C20-0C09-4D0B-AC9E-0451D3105438}" type="slidenum">
              <a:rPr lang="en-US" sz="1200" baseline="0" smtClean="0"/>
              <a:pPr/>
              <a:t>95</a:t>
            </a:fld>
            <a:endParaRPr lang="en-US" sz="1200" baseline="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3BE3D12-69DC-4B42-93D2-7FA4F6FD68A3}" type="slidenum">
              <a:rPr lang="en-US" sz="1200" baseline="0" smtClean="0"/>
              <a:pPr/>
              <a:t>96</a:t>
            </a:fld>
            <a:endParaRPr lang="en-US" sz="1200" baseline="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744B9CF-B8F4-4F88-9F71-1A2B1A436553}" type="slidenum">
              <a:rPr lang="en-US" sz="1200" baseline="0" smtClean="0"/>
              <a:pPr/>
              <a:t>97</a:t>
            </a:fld>
            <a:endParaRPr lang="en-US" sz="1200" baseline="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58DC5E7-9DC0-44D2-83A3-5EF7E65DBF97}" type="slidenum">
              <a:rPr lang="en-US" sz="1200" baseline="0" smtClean="0"/>
              <a:pPr/>
              <a:t>98</a:t>
            </a:fld>
            <a:endParaRPr lang="en-US" sz="1200" baseline="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A3FE758-26F6-4C7C-AF7D-A4898DE80EF5}" type="slidenum">
              <a:rPr lang="en-US" sz="1200" baseline="0" smtClean="0"/>
              <a:pPr/>
              <a:t>99</a:t>
            </a:fld>
            <a:endParaRPr lang="en-US" sz="1200" baseline="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EBAB401-033E-44E9-A8A9-BFAA3A7AF972}" type="slidenum">
              <a:rPr lang="en-US" sz="1200" baseline="0" smtClean="0"/>
              <a:pPr/>
              <a:t>100</a:t>
            </a:fld>
            <a:endParaRPr lang="en-US" sz="1200" baseline="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3656C4B-1303-40A0-A56F-4492B4315883}" type="slidenum">
              <a:rPr lang="en-US" sz="1200" baseline="0" smtClean="0"/>
              <a:pPr/>
              <a:t>101</a:t>
            </a:fld>
            <a:endParaRPr lang="en-US" sz="1200" baseline="0"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A32DA9C-7ED9-4134-AA9E-F4B90C30FE37}" type="slidenum">
              <a:rPr lang="en-US" sz="1200" baseline="0" smtClean="0"/>
              <a:pPr/>
              <a:t>102</a:t>
            </a:fld>
            <a:endParaRPr lang="en-US" sz="1200" baseline="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834E92B-BF98-4AFE-932F-D3EC91813028}" type="slidenum">
              <a:rPr lang="en-US" sz="1200" baseline="0" smtClean="0"/>
              <a:pPr/>
              <a:t>105</a:t>
            </a:fld>
            <a:endParaRPr lang="en-US" sz="1200" baseline="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11</a:t>
            </a:fld>
            <a:endParaRPr lang="en-US"/>
          </a:p>
        </p:txBody>
      </p:sp>
    </p:spTree>
    <p:extLst>
      <p:ext uri="{BB962C8B-B14F-4D97-AF65-F5344CB8AC3E}">
        <p14:creationId xmlns="" xmlns:p14="http://schemas.microsoft.com/office/powerpoint/2010/main" val="31542016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CBAF891-BD54-4EC9-91F2-0199876172C4}" type="slidenum">
              <a:rPr lang="en-US" sz="1200" baseline="0" smtClean="0"/>
              <a:pPr/>
              <a:t>106</a:t>
            </a:fld>
            <a:endParaRPr lang="en-US" sz="1200" baseline="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943BA6F-0942-434D-96EC-C05D86F06671}" type="slidenum">
              <a:rPr lang="en-US" sz="1200" baseline="0" smtClean="0"/>
              <a:pPr/>
              <a:t>107</a:t>
            </a:fld>
            <a:endParaRPr lang="en-US" sz="1200" baseline="0"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2973DEA-0C17-42B7-991F-F6712EB8471C}" type="slidenum">
              <a:rPr lang="en-US" sz="1200" baseline="0" smtClean="0"/>
              <a:pPr/>
              <a:t>124</a:t>
            </a:fld>
            <a:endParaRPr lang="en-US" sz="1200" baseline="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DD950E1-9489-492E-AB49-7DBBF625DD2C}" type="slidenum">
              <a:rPr lang="en-US" sz="1200" baseline="0" smtClean="0"/>
              <a:pPr/>
              <a:t>125</a:t>
            </a:fld>
            <a:endParaRPr lang="en-US" sz="1200" baseline="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855126E-7A76-4ADB-B77C-F351265AE259}" type="slidenum">
              <a:rPr lang="en-US" sz="1200" baseline="0" smtClean="0"/>
              <a:pPr/>
              <a:t>126</a:t>
            </a:fld>
            <a:endParaRPr lang="en-US" sz="1200" baseline="0"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2EC991B-6F1D-4FB5-9B49-E98627DD5A5D}" type="slidenum">
              <a:rPr lang="en-US" sz="1200" baseline="0" smtClean="0"/>
              <a:pPr/>
              <a:t>127</a:t>
            </a:fld>
            <a:endParaRPr lang="en-US" sz="1200" baseline="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4A733BC-19A5-43F0-9F79-04503393583F}" type="slidenum">
              <a:rPr lang="en-US" sz="1200" baseline="0" smtClean="0"/>
              <a:pPr/>
              <a:t>128</a:t>
            </a:fld>
            <a:endParaRPr lang="en-US" sz="1200" baseline="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35EB476-CEDD-4C64-8703-4693551D6FB8}" type="slidenum">
              <a:rPr lang="en-US" sz="1200" baseline="0" smtClean="0"/>
              <a:pPr/>
              <a:t>129</a:t>
            </a:fld>
            <a:endParaRPr lang="en-US" sz="1200" baseline="0"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9238C24D-674E-4ED6-AB55-38BB8E40B86F}" type="slidenum">
              <a:rPr lang="en-US" sz="1200" baseline="0" smtClean="0"/>
              <a:pPr/>
              <a:t>130</a:t>
            </a:fld>
            <a:endParaRPr lang="en-US" sz="1200" baseline="0"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50FA20E-A9BE-47F2-BD60-C0DCA9BC27AB}" type="slidenum">
              <a:rPr lang="en-US" sz="1200" baseline="0" smtClean="0"/>
              <a:pPr/>
              <a:t>131</a:t>
            </a:fld>
            <a:endParaRPr lang="en-US" sz="1200" baseline="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12</a:t>
            </a:fld>
            <a:endParaRPr lang="en-US"/>
          </a:p>
        </p:txBody>
      </p:sp>
    </p:spTree>
    <p:extLst>
      <p:ext uri="{BB962C8B-B14F-4D97-AF65-F5344CB8AC3E}">
        <p14:creationId xmlns="" xmlns:p14="http://schemas.microsoft.com/office/powerpoint/2010/main" val="1078828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572CD3C-DE7E-44FB-B8C9-4CB5C60CEF3E}" type="slidenum">
              <a:rPr lang="en-US" sz="1200" baseline="0" smtClean="0"/>
              <a:pPr/>
              <a:t>132</a:t>
            </a:fld>
            <a:endParaRPr lang="en-US" sz="1200" baseline="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F88C70D-C945-406D-8964-86730993657E}" type="slidenum">
              <a:rPr lang="en-US" sz="1200" baseline="0" smtClean="0"/>
              <a:pPr/>
              <a:t>133</a:t>
            </a:fld>
            <a:endParaRPr lang="en-US" sz="1200" baseline="0"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9C28F16-7B32-4876-8C84-593312B1E3B8}" type="slidenum">
              <a:rPr lang="en-US" sz="1200" baseline="0" smtClean="0"/>
              <a:pPr/>
              <a:t>134</a:t>
            </a:fld>
            <a:endParaRPr lang="en-US" sz="1200" baseline="0"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CEF2E97-9E24-45E0-B3FC-A21095B6C1C3}" type="slidenum">
              <a:rPr lang="en-US" sz="1200" baseline="0" smtClean="0"/>
              <a:pPr/>
              <a:t>135</a:t>
            </a:fld>
            <a:endParaRPr lang="en-US" sz="1200" baseline="0"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803DCD7-FFB4-4862-82FB-98FF4567C563}" type="slidenum">
              <a:rPr lang="en-US" sz="1200" baseline="0" smtClean="0"/>
              <a:pPr/>
              <a:t>136</a:t>
            </a:fld>
            <a:endParaRPr lang="en-US" sz="1200" baseline="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92ABEB-3737-436F-8C1E-A776AE29AAD3}" type="slidenum">
              <a:rPr lang="en-US"/>
              <a:pPr/>
              <a:t>13</a:t>
            </a:fld>
            <a:endParaRPr lang="en-US"/>
          </a:p>
        </p:txBody>
      </p:sp>
    </p:spTree>
    <p:extLst>
      <p:ext uri="{BB962C8B-B14F-4D97-AF65-F5344CB8AC3E}">
        <p14:creationId xmlns="" xmlns:p14="http://schemas.microsoft.com/office/powerpoint/2010/main" val="352564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171193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176274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85186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121567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800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419891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59234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398836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295617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195085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A2939-07E0-4180-AA83-A1E97B80D7A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176809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A2939-07E0-4180-AA83-A1E97B80D7A9}" type="datetimeFigureOut">
              <a:rPr lang="en-US" smtClean="0"/>
              <a:pPr/>
              <a:t>10/17/2016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7F375-E525-4191-8377-E2CD6C1200B4}" type="slidenum">
              <a:rPr lang="en-US" smtClean="0"/>
              <a:pPr/>
              <a:t>‹#›</a:t>
            </a:fld>
            <a:endParaRPr lang="en-US"/>
          </a:p>
        </p:txBody>
      </p:sp>
    </p:spTree>
    <p:extLst>
      <p:ext uri="{BB962C8B-B14F-4D97-AF65-F5344CB8AC3E}">
        <p14:creationId xmlns="" xmlns:p14="http://schemas.microsoft.com/office/powerpoint/2010/main" val="106340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youtube.com/watch?v=QtN7l3nlkhs" TargetMode="External"/><Relationship Id="rId2" Type="http://schemas.openxmlformats.org/officeDocument/2006/relationships/hyperlink" Target="http://www.youtube.com/watch?v=MIrQtuoT5Ak&amp;feature=related" TargetMode="External"/><Relationship Id="rId1" Type="http://schemas.openxmlformats.org/officeDocument/2006/relationships/slideLayout" Target="../slideLayouts/slideLayout2.xml"/><Relationship Id="rId4" Type="http://schemas.openxmlformats.org/officeDocument/2006/relationships/hyperlink" Target="http://www.youtube.com/watch?v=iQFG7sAa7i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Radi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en.wikipedia.org/wiki/Fraction_(mathematics)" TargetMode="External"/><Relationship Id="rId4" Type="http://schemas.openxmlformats.org/officeDocument/2006/relationships/hyperlink" Target="http://en.wikipedia.org/wiki/Integer"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youtube.com/watch?v=9W67I2zzAfo&amp;feature=related"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38200" y="838200"/>
            <a:ext cx="7772400" cy="2514600"/>
          </a:xfrm>
        </p:spPr>
        <p:txBody>
          <a:bodyPr>
            <a:normAutofit/>
          </a:bodyPr>
          <a:lstStyle/>
          <a:p>
            <a:r>
              <a:rPr lang="en-US" dirty="0" smtClean="0"/>
              <a:t/>
            </a:r>
            <a:br>
              <a:rPr lang="en-US" dirty="0" smtClean="0"/>
            </a:br>
            <a:r>
              <a:rPr lang="en-US" dirty="0" smtClean="0"/>
              <a:t>Data Representation in Computer system</a:t>
            </a:r>
            <a:endParaRPr lang="en-US" dirty="0"/>
          </a:p>
        </p:txBody>
      </p:sp>
    </p:spTree>
    <p:extLst>
      <p:ext uri="{BB962C8B-B14F-4D97-AF65-F5344CB8AC3E}">
        <p14:creationId xmlns="" xmlns:p14="http://schemas.microsoft.com/office/powerpoint/2010/main" val="859120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Flip Flops</a:t>
            </a:r>
          </a:p>
        </p:txBody>
      </p:sp>
      <p:sp>
        <p:nvSpPr>
          <p:cNvPr id="3" name="Content Placeholder 2"/>
          <p:cNvSpPr>
            <a:spLocks noGrp="1"/>
          </p:cNvSpPr>
          <p:nvPr>
            <p:ph idx="1"/>
          </p:nvPr>
        </p:nvSpPr>
        <p:spPr/>
        <p:txBody>
          <a:bodyPr/>
          <a:lstStyle/>
          <a:p>
            <a:r>
              <a:rPr lang="en-US" dirty="0"/>
              <a:t>The memory and processing circuits of a digital computer is made up of electronic devices called </a:t>
            </a:r>
            <a:r>
              <a:rPr lang="en-US" dirty="0">
                <a:solidFill>
                  <a:srgbClr val="FF0000"/>
                </a:solidFill>
              </a:rPr>
              <a:t>flip-flops.</a:t>
            </a:r>
          </a:p>
          <a:p>
            <a:pPr marL="0" indent="0" algn="ctr">
              <a:buNone/>
            </a:pPr>
            <a:endParaRPr lang="en-US" dirty="0"/>
          </a:p>
          <a:p>
            <a:pPr algn="ctr"/>
            <a:endParaRPr lang="en-US" dirty="0"/>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467109" y="3296993"/>
            <a:ext cx="3801683" cy="2333759"/>
          </a:xfrm>
          <a:prstGeom prst="rect">
            <a:avLst/>
          </a:prstGeom>
        </p:spPr>
      </p:pic>
    </p:spTree>
    <p:extLst>
      <p:ext uri="{BB962C8B-B14F-4D97-AF65-F5344CB8AC3E}">
        <p14:creationId xmlns="" xmlns:p14="http://schemas.microsoft.com/office/powerpoint/2010/main" val="14651476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7145100-7165-4C6B-BEEA-1C7BD3889047}" type="slidenum">
              <a:rPr lang="en-US" sz="1400" baseline="0" smtClean="0"/>
              <a:pPr/>
              <a:t>100</a:t>
            </a:fld>
            <a:endParaRPr lang="en-US" sz="1400" baseline="0" smtClean="0"/>
          </a:p>
        </p:txBody>
      </p:sp>
      <p:pic>
        <p:nvPicPr>
          <p:cNvPr id="49155" name="Picture 1030" descr="C:\IDRAW20\9.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0" y="838200"/>
            <a:ext cx="38100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156" name="Rectangle 1027"/>
          <p:cNvSpPr>
            <a:spLocks noGrp="1" noChangeArrowheads="1"/>
          </p:cNvSpPr>
          <p:nvPr>
            <p:ph type="title"/>
          </p:nvPr>
        </p:nvSpPr>
        <p:spPr>
          <a:xfrm>
            <a:off x="1676400" y="76200"/>
            <a:ext cx="7467600" cy="547687"/>
          </a:xfrm>
        </p:spPr>
        <p:txBody>
          <a:bodyPr>
            <a:normAutofit fontScale="90000"/>
          </a:bodyPr>
          <a:lstStyle/>
          <a:p>
            <a:pPr algn="l"/>
            <a:r>
              <a:rPr lang="en-US" sz="3400" dirty="0" smtClean="0">
                <a:latin typeface="Arial" charset="0"/>
              </a:rPr>
              <a:t>Binary addition</a:t>
            </a:r>
          </a:p>
        </p:txBody>
      </p:sp>
      <p:sp>
        <p:nvSpPr>
          <p:cNvPr id="49157" name="Rectangle 1028"/>
          <p:cNvSpPr>
            <a:spLocks noGrp="1" noChangeArrowheads="1"/>
          </p:cNvSpPr>
          <p:nvPr>
            <p:ph type="body" idx="1"/>
          </p:nvPr>
        </p:nvSpPr>
        <p:spPr>
          <a:xfrm>
            <a:off x="0" y="838200"/>
            <a:ext cx="5638800" cy="4343400"/>
          </a:xfrm>
          <a:solidFill>
            <a:srgbClr val="E4F5FF"/>
          </a:solidFill>
        </p:spPr>
        <p:txBody>
          <a:bodyPr>
            <a:normAutofit/>
          </a:bodyPr>
          <a:lstStyle/>
          <a:p>
            <a:r>
              <a:rPr lang="en-US" sz="2600" dirty="0" smtClean="0">
                <a:latin typeface="Arial" charset="0"/>
              </a:rPr>
              <a:t>Example:</a:t>
            </a:r>
          </a:p>
          <a:p>
            <a:pPr lvl="1"/>
            <a:r>
              <a:rPr lang="en-US" sz="2400" dirty="0" smtClean="0"/>
              <a:t>Using signed magnitude binary arithmetic, find the sum of 107 and 46.</a:t>
            </a:r>
          </a:p>
          <a:p>
            <a:r>
              <a:rPr lang="en-US" sz="2400" dirty="0" smtClean="0">
                <a:latin typeface="Arial" charset="0"/>
              </a:rPr>
              <a:t>We see that the carry from the seventh bit </a:t>
            </a:r>
            <a:r>
              <a:rPr lang="en-US" sz="2400" i="1" dirty="0" smtClean="0">
                <a:solidFill>
                  <a:srgbClr val="FF0000"/>
                </a:solidFill>
                <a:latin typeface="Arial" charset="0"/>
              </a:rPr>
              <a:t>overflows</a:t>
            </a:r>
            <a:r>
              <a:rPr lang="en-US" sz="2400" dirty="0" smtClean="0">
                <a:latin typeface="Arial" charset="0"/>
              </a:rPr>
              <a:t> and is discarded, giving us the erroneous result: </a:t>
            </a:r>
          </a:p>
          <a:p>
            <a:pPr>
              <a:buFontTx/>
              <a:buNone/>
            </a:pPr>
            <a:r>
              <a:rPr lang="en-US" sz="2400" dirty="0" smtClean="0">
                <a:latin typeface="Arial" charset="0"/>
              </a:rPr>
              <a:t>107 + 46 = 25.   </a:t>
            </a:r>
            <a:r>
              <a:rPr lang="en-US" sz="2400" dirty="0" smtClean="0">
                <a:solidFill>
                  <a:srgbClr val="FF0000"/>
                </a:solidFill>
                <a:latin typeface="Arial" charset="0"/>
              </a:rPr>
              <a:t>Problem</a:t>
            </a:r>
          </a:p>
        </p:txBody>
      </p:sp>
      <p:sp>
        <p:nvSpPr>
          <p:cNvPr id="49158" name="Rectangle 5"/>
          <p:cNvSpPr>
            <a:spLocks noChangeArrowheads="1"/>
          </p:cNvSpPr>
          <p:nvPr/>
        </p:nvSpPr>
        <p:spPr bwMode="auto">
          <a:xfrm>
            <a:off x="381000" y="5181600"/>
            <a:ext cx="25908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400" dirty="0">
                <a:solidFill>
                  <a:srgbClr val="FF0000"/>
                </a:solidFill>
              </a:rPr>
              <a:t>0 + 0= 0</a:t>
            </a:r>
          </a:p>
          <a:p>
            <a:r>
              <a:rPr lang="en-US" sz="2400" dirty="0">
                <a:solidFill>
                  <a:srgbClr val="FF0000"/>
                </a:solidFill>
              </a:rPr>
              <a:t>0 + 1= 1</a:t>
            </a:r>
          </a:p>
          <a:p>
            <a:r>
              <a:rPr lang="en-US" sz="2400" dirty="0">
                <a:solidFill>
                  <a:srgbClr val="FF0000"/>
                </a:solidFill>
              </a:rPr>
              <a:t>1 + 0 =1</a:t>
            </a:r>
          </a:p>
          <a:p>
            <a:r>
              <a:rPr lang="en-US" sz="2400" dirty="0">
                <a:solidFill>
                  <a:srgbClr val="FF0000"/>
                </a:solidFill>
              </a:rPr>
              <a:t>1 + 1= 10</a:t>
            </a:r>
          </a:p>
        </p:txBody>
      </p:sp>
    </p:spTree>
    <p:extLst>
      <p:ext uri="{BB962C8B-B14F-4D97-AF65-F5344CB8AC3E}">
        <p14:creationId xmlns="" xmlns:p14="http://schemas.microsoft.com/office/powerpoint/2010/main" val="293294227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9DB2EBA-3DD1-45CB-8875-6B07D9784372}" type="slidenum">
              <a:rPr lang="en-US" sz="1400" baseline="0" smtClean="0"/>
              <a:pPr/>
              <a:t>101</a:t>
            </a:fld>
            <a:endParaRPr lang="en-US" sz="1400" baseline="0" smtClean="0"/>
          </a:p>
        </p:txBody>
      </p:sp>
      <p:sp>
        <p:nvSpPr>
          <p:cNvPr id="50179" name="Rectangle 1027"/>
          <p:cNvSpPr>
            <a:spLocks noGrp="1" noChangeArrowheads="1"/>
          </p:cNvSpPr>
          <p:nvPr>
            <p:ph type="title"/>
          </p:nvPr>
        </p:nvSpPr>
        <p:spPr>
          <a:xfrm>
            <a:off x="1655618" y="0"/>
            <a:ext cx="7467600" cy="547687"/>
          </a:xfrm>
        </p:spPr>
        <p:txBody>
          <a:bodyPr>
            <a:normAutofit fontScale="90000"/>
          </a:bodyPr>
          <a:lstStyle/>
          <a:p>
            <a:pPr algn="l"/>
            <a:r>
              <a:rPr lang="en-US" sz="3400" dirty="0" smtClean="0">
                <a:latin typeface="Arial" charset="0"/>
              </a:rPr>
              <a:t>Binary addition</a:t>
            </a:r>
          </a:p>
        </p:txBody>
      </p:sp>
      <p:sp>
        <p:nvSpPr>
          <p:cNvPr id="50180" name="Rectangle 1028"/>
          <p:cNvSpPr>
            <a:spLocks noGrp="1" noChangeArrowheads="1"/>
          </p:cNvSpPr>
          <p:nvPr>
            <p:ph type="body" idx="1"/>
          </p:nvPr>
        </p:nvSpPr>
        <p:spPr>
          <a:xfrm>
            <a:off x="0" y="609600"/>
            <a:ext cx="6019800" cy="4648200"/>
          </a:xfrm>
          <a:solidFill>
            <a:srgbClr val="E4F5FF"/>
          </a:solidFill>
        </p:spPr>
        <p:txBody>
          <a:bodyPr/>
          <a:lstStyle/>
          <a:p>
            <a:r>
              <a:rPr lang="en-US" sz="2600" dirty="0" smtClean="0">
                <a:latin typeface="Arial" charset="0"/>
              </a:rPr>
              <a:t>The signs in signed magnitude representation work just like the signs in pencil and paper arithmetic.</a:t>
            </a:r>
          </a:p>
          <a:p>
            <a:pPr lvl="1"/>
            <a:r>
              <a:rPr lang="en-US" sz="2400" dirty="0" smtClean="0">
                <a:latin typeface="Arial" charset="0"/>
              </a:rPr>
              <a:t>Example</a:t>
            </a:r>
            <a:r>
              <a:rPr lang="en-US" sz="2400" b="1" dirty="0" smtClean="0">
                <a:latin typeface="Arial" charset="0"/>
              </a:rPr>
              <a:t>:</a:t>
            </a:r>
            <a:r>
              <a:rPr lang="en-US" sz="2400" dirty="0" smtClean="0"/>
              <a:t> Using signed magnitude binary arithmetic, </a:t>
            </a:r>
          </a:p>
          <a:p>
            <a:pPr marL="457200" lvl="1" indent="0">
              <a:buNone/>
            </a:pPr>
            <a:r>
              <a:rPr lang="en-US" sz="2400" dirty="0" smtClean="0"/>
              <a:t>find the sum of </a:t>
            </a:r>
            <a:r>
              <a:rPr lang="en-US" sz="2400" b="1" dirty="0" smtClean="0">
                <a:solidFill>
                  <a:srgbClr val="FF0000"/>
                </a:solidFill>
              </a:rPr>
              <a:t>-</a:t>
            </a:r>
            <a:r>
              <a:rPr lang="en-US" sz="2400" dirty="0" smtClean="0"/>
              <a:t> 46 and </a:t>
            </a:r>
            <a:r>
              <a:rPr lang="en-US" sz="2400" b="1" dirty="0" smtClean="0">
                <a:solidFill>
                  <a:srgbClr val="FF0000"/>
                </a:solidFill>
              </a:rPr>
              <a:t>-</a:t>
            </a:r>
            <a:r>
              <a:rPr lang="en-US" sz="2400" dirty="0" smtClean="0">
                <a:solidFill>
                  <a:srgbClr val="FF0000"/>
                </a:solidFill>
              </a:rPr>
              <a:t> </a:t>
            </a:r>
            <a:r>
              <a:rPr lang="en-US" sz="2400" dirty="0" smtClean="0"/>
              <a:t>25.</a:t>
            </a:r>
          </a:p>
          <a:p>
            <a:pPr marL="457200" lvl="1" indent="0">
              <a:buNone/>
            </a:pPr>
            <a:r>
              <a:rPr lang="en-US" sz="2000" baseline="0" dirty="0" smtClean="0">
                <a:latin typeface="Arial" charset="0"/>
              </a:rPr>
              <a:t>-Because the signs are the same, all we do is </a:t>
            </a:r>
            <a:r>
              <a:rPr lang="en-US" sz="2000" baseline="0" dirty="0" smtClean="0">
                <a:solidFill>
                  <a:srgbClr val="FF0000"/>
                </a:solidFill>
                <a:latin typeface="Arial" charset="0"/>
              </a:rPr>
              <a:t>add </a:t>
            </a:r>
            <a:r>
              <a:rPr lang="en-US" sz="2000" baseline="0" dirty="0" smtClean="0">
                <a:latin typeface="Arial" charset="0"/>
              </a:rPr>
              <a:t>the numbers and supply the negative sign when we are done.</a:t>
            </a:r>
            <a:endParaRPr lang="en-US" sz="1800" baseline="0" dirty="0" smtClean="0">
              <a:latin typeface="Arial" charset="0"/>
            </a:endParaRPr>
          </a:p>
          <a:p>
            <a:pPr marL="457200" lvl="1" indent="0">
              <a:buNone/>
            </a:pPr>
            <a:endParaRPr lang="en-US" sz="2000" dirty="0" smtClean="0">
              <a:latin typeface="Arial" charset="0"/>
            </a:endParaRPr>
          </a:p>
        </p:txBody>
      </p:sp>
      <p:pic>
        <p:nvPicPr>
          <p:cNvPr id="50182" name="Picture 1030" descr="C:\IDRAW20\10.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07545" y="533400"/>
            <a:ext cx="3048000" cy="35998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079456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F417237-0939-493B-9F0D-D5A534503346}" type="slidenum">
              <a:rPr lang="en-US" sz="1400" baseline="0" smtClean="0"/>
              <a:pPr/>
              <a:t>102</a:t>
            </a:fld>
            <a:endParaRPr lang="en-US" sz="1400" baseline="0" smtClean="0"/>
          </a:p>
        </p:txBody>
      </p:sp>
      <p:pic>
        <p:nvPicPr>
          <p:cNvPr id="51203" name="Picture 8" descr="C:\IDRAW20\11.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75300" y="2378570"/>
            <a:ext cx="3492500" cy="34126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4" name="Rectangle 2"/>
          <p:cNvSpPr>
            <a:spLocks noGrp="1" noChangeArrowheads="1"/>
          </p:cNvSpPr>
          <p:nvPr>
            <p:ph type="title"/>
          </p:nvPr>
        </p:nvSpPr>
        <p:spPr>
          <a:xfrm>
            <a:off x="1676400" y="0"/>
            <a:ext cx="7467600" cy="547687"/>
          </a:xfrm>
        </p:spPr>
        <p:txBody>
          <a:bodyPr>
            <a:normAutofit fontScale="90000"/>
          </a:bodyPr>
          <a:lstStyle/>
          <a:p>
            <a:pPr algn="l"/>
            <a:r>
              <a:rPr lang="en-US" sz="3400" dirty="0" smtClean="0">
                <a:latin typeface="Arial" charset="0"/>
              </a:rPr>
              <a:t>Mixed addition</a:t>
            </a:r>
          </a:p>
        </p:txBody>
      </p:sp>
      <p:sp>
        <p:nvSpPr>
          <p:cNvPr id="51205" name="Rectangle 3"/>
          <p:cNvSpPr>
            <a:spLocks noGrp="1" noChangeArrowheads="1"/>
          </p:cNvSpPr>
          <p:nvPr>
            <p:ph type="body" idx="1"/>
          </p:nvPr>
        </p:nvSpPr>
        <p:spPr>
          <a:xfrm>
            <a:off x="0" y="762000"/>
            <a:ext cx="5638800" cy="3505200"/>
          </a:xfrm>
          <a:solidFill>
            <a:srgbClr val="E4F5FF"/>
          </a:solidFill>
        </p:spPr>
        <p:txBody>
          <a:bodyPr>
            <a:normAutofit lnSpcReduction="10000"/>
          </a:bodyPr>
          <a:lstStyle/>
          <a:p>
            <a:r>
              <a:rPr lang="en-US" sz="2600" dirty="0" smtClean="0">
                <a:latin typeface="Arial" charset="0"/>
              </a:rPr>
              <a:t>Mixed sign addition  (or subtraction) is done the same way</a:t>
            </a:r>
          </a:p>
          <a:p>
            <a:pPr lvl="1"/>
            <a:r>
              <a:rPr lang="en-US" sz="2400" dirty="0" smtClean="0">
                <a:latin typeface="Arial" charset="0"/>
              </a:rPr>
              <a:t>Example</a:t>
            </a:r>
            <a:r>
              <a:rPr lang="en-US" sz="2400" b="1" dirty="0" smtClean="0">
                <a:latin typeface="Arial" charset="0"/>
              </a:rPr>
              <a:t>:</a:t>
            </a:r>
            <a:r>
              <a:rPr lang="en-US" sz="2400" dirty="0" smtClean="0"/>
              <a:t> Using signed magnitude binary arithmetic, find the sum of  46 and </a:t>
            </a:r>
            <a:r>
              <a:rPr lang="en-US" sz="2400" b="1" dirty="0" smtClean="0"/>
              <a:t>- </a:t>
            </a:r>
            <a:r>
              <a:rPr lang="en-US" sz="2400" dirty="0" smtClean="0"/>
              <a:t>25.</a:t>
            </a:r>
          </a:p>
          <a:p>
            <a:pPr>
              <a:buFontTx/>
              <a:buChar char="•"/>
            </a:pPr>
            <a:r>
              <a:rPr lang="en-US" sz="2600" baseline="0" dirty="0" smtClean="0">
                <a:latin typeface="Arial" charset="0"/>
              </a:rPr>
              <a:t>The sign of the result gets the sign of the number that is </a:t>
            </a:r>
            <a:r>
              <a:rPr lang="en-US" sz="2600" baseline="0" dirty="0" smtClean="0">
                <a:solidFill>
                  <a:srgbClr val="FF0000"/>
                </a:solidFill>
                <a:latin typeface="Arial" charset="0"/>
              </a:rPr>
              <a:t>larger.</a:t>
            </a:r>
          </a:p>
          <a:p>
            <a:pPr lvl="1">
              <a:buFontTx/>
              <a:buChar char="–"/>
            </a:pPr>
            <a:r>
              <a:rPr lang="en-US" sz="2400" baseline="0" dirty="0" smtClean="0"/>
              <a:t>Note the “borrows” from the second and sixth bits.</a:t>
            </a:r>
          </a:p>
          <a:p>
            <a:pPr marL="457200" lvl="1" indent="0">
              <a:buNone/>
            </a:pPr>
            <a:endParaRPr lang="en-US" sz="2400" dirty="0" smtClean="0"/>
          </a:p>
        </p:txBody>
      </p:sp>
      <p:sp>
        <p:nvSpPr>
          <p:cNvPr id="51207" name="Rectangle 6"/>
          <p:cNvSpPr>
            <a:spLocks noChangeArrowheads="1"/>
          </p:cNvSpPr>
          <p:nvPr/>
        </p:nvSpPr>
        <p:spPr bwMode="auto">
          <a:xfrm>
            <a:off x="5575300" y="439579"/>
            <a:ext cx="34925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round/>
                <a:headEnd/>
                <a:tailEnd/>
              </a14:hiddenLine>
            </a:ext>
          </a:extLst>
        </p:spPr>
        <p:txBody>
          <a:bodyPr wrap="square" anchor="ctr">
            <a:spAutoFit/>
          </a:bodyPr>
          <a:lstStyle/>
          <a:p>
            <a:r>
              <a:rPr lang="en-US" sz="2400" dirty="0"/>
              <a:t>0 minus1 needs to borrow 1 from left, becoming a “</a:t>
            </a:r>
            <a:r>
              <a:rPr lang="en-US" sz="2400" b="1" dirty="0">
                <a:solidFill>
                  <a:srgbClr val="FF0000"/>
                </a:solidFill>
              </a:rPr>
              <a:t>2</a:t>
            </a:r>
            <a:r>
              <a:rPr lang="en-US" sz="2400" dirty="0"/>
              <a:t>” which equals </a:t>
            </a:r>
            <a:r>
              <a:rPr lang="en-US" sz="2400" b="1" dirty="0">
                <a:solidFill>
                  <a:srgbClr val="FF0000"/>
                </a:solidFill>
              </a:rPr>
              <a:t>10</a:t>
            </a:r>
            <a:r>
              <a:rPr lang="en-US" sz="2400" dirty="0"/>
              <a:t>; then the borrowed unit becomes “0”</a:t>
            </a:r>
            <a:r>
              <a:rPr lang="en-US" sz="2400" baseline="0" dirty="0"/>
              <a:t> </a:t>
            </a:r>
            <a:endParaRPr lang="en-US" sz="2400" dirty="0"/>
          </a:p>
        </p:txBody>
      </p:sp>
      <p:sp>
        <p:nvSpPr>
          <p:cNvPr id="2" name="TextBox 1"/>
          <p:cNvSpPr txBox="1"/>
          <p:nvPr/>
        </p:nvSpPr>
        <p:spPr>
          <a:xfrm>
            <a:off x="8579532" y="3449598"/>
            <a:ext cx="418704" cy="369332"/>
          </a:xfrm>
          <a:prstGeom prst="rect">
            <a:avLst/>
          </a:prstGeom>
          <a:noFill/>
        </p:spPr>
        <p:txBody>
          <a:bodyPr wrap="none" rtlCol="0">
            <a:spAutoFit/>
          </a:bodyPr>
          <a:lstStyle/>
          <a:p>
            <a:r>
              <a:rPr lang="en-US" dirty="0" smtClean="0"/>
              <a:t>46</a:t>
            </a:r>
            <a:endParaRPr lang="en-US" dirty="0"/>
          </a:p>
        </p:txBody>
      </p:sp>
      <p:sp>
        <p:nvSpPr>
          <p:cNvPr id="3" name="TextBox 2"/>
          <p:cNvSpPr txBox="1"/>
          <p:nvPr/>
        </p:nvSpPr>
        <p:spPr>
          <a:xfrm>
            <a:off x="8509000" y="4179414"/>
            <a:ext cx="489236" cy="369332"/>
          </a:xfrm>
          <a:prstGeom prst="rect">
            <a:avLst/>
          </a:prstGeom>
          <a:noFill/>
        </p:spPr>
        <p:txBody>
          <a:bodyPr wrap="none" rtlCol="0">
            <a:spAutoFit/>
          </a:bodyPr>
          <a:lstStyle/>
          <a:p>
            <a:r>
              <a:rPr lang="en-US" dirty="0" smtClean="0"/>
              <a:t>-25</a:t>
            </a:r>
            <a:endParaRPr lang="en-US" dirty="0"/>
          </a:p>
        </p:txBody>
      </p:sp>
    </p:spTree>
    <p:extLst>
      <p:ext uri="{BB962C8B-B14F-4D97-AF65-F5344CB8AC3E}">
        <p14:creationId xmlns="" xmlns:p14="http://schemas.microsoft.com/office/powerpoint/2010/main" val="10719459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76200"/>
            <a:ext cx="9067800" cy="685800"/>
          </a:xfrm>
        </p:spPr>
        <p:txBody>
          <a:bodyPr>
            <a:normAutofit fontScale="90000"/>
          </a:bodyPr>
          <a:lstStyle/>
          <a:p>
            <a:r>
              <a:rPr lang="en-US" dirty="0" smtClean="0"/>
              <a:t>Binary </a:t>
            </a:r>
            <a:r>
              <a:rPr lang="en-US" dirty="0" smtClean="0">
                <a:solidFill>
                  <a:srgbClr val="FF0000"/>
                </a:solidFill>
              </a:rPr>
              <a:t>Addition</a:t>
            </a:r>
            <a:r>
              <a:rPr lang="en-US" dirty="0" smtClean="0"/>
              <a:t> - Example</a:t>
            </a:r>
          </a:p>
        </p:txBody>
      </p:sp>
      <p:sp>
        <p:nvSpPr>
          <p:cNvPr id="52227" name="Content Placeholder 2"/>
          <p:cNvSpPr>
            <a:spLocks noGrp="1"/>
          </p:cNvSpPr>
          <p:nvPr>
            <p:ph idx="1"/>
          </p:nvPr>
        </p:nvSpPr>
        <p:spPr>
          <a:xfrm>
            <a:off x="190500" y="1423988"/>
            <a:ext cx="8839200" cy="5281612"/>
          </a:xfrm>
        </p:spPr>
        <p:txBody>
          <a:bodyPr/>
          <a:lstStyle/>
          <a:p>
            <a:pPr marL="0" indent="0">
              <a:buFontTx/>
              <a:buNone/>
            </a:pPr>
            <a:endParaRPr lang="en-US" sz="6600" dirty="0" smtClean="0"/>
          </a:p>
          <a:p>
            <a:pPr marL="0" indent="0">
              <a:buFontTx/>
              <a:buNone/>
            </a:pPr>
            <a:r>
              <a:rPr lang="en-US" sz="6600" dirty="0" smtClean="0"/>
              <a:t>001 +       111        1001</a:t>
            </a:r>
          </a:p>
          <a:p>
            <a:pPr marL="0" indent="0">
              <a:buFontTx/>
              <a:buNone/>
            </a:pPr>
            <a:r>
              <a:rPr lang="en-US" sz="6600" dirty="0" smtClean="0"/>
              <a:t>010         </a:t>
            </a:r>
            <a:r>
              <a:rPr lang="en-US" sz="6600" dirty="0"/>
              <a:t> </a:t>
            </a:r>
            <a:r>
              <a:rPr lang="en-US" sz="6600" dirty="0" smtClean="0"/>
              <a:t>101        0111</a:t>
            </a:r>
          </a:p>
          <a:p>
            <a:pPr marL="0" indent="0">
              <a:buFontTx/>
              <a:buNone/>
            </a:pPr>
            <a:r>
              <a:rPr lang="en-US" sz="6000" dirty="0" smtClean="0">
                <a:solidFill>
                  <a:srgbClr val="FF0000"/>
                </a:solidFill>
              </a:rPr>
              <a:t>011           </a:t>
            </a:r>
            <a:r>
              <a:rPr lang="en-US" sz="6000" dirty="0" smtClean="0">
                <a:solidFill>
                  <a:srgbClr val="00B050"/>
                </a:solidFill>
              </a:rPr>
              <a:t>1</a:t>
            </a:r>
            <a:r>
              <a:rPr lang="en-US" sz="6000" dirty="0" smtClean="0">
                <a:solidFill>
                  <a:srgbClr val="FF0000"/>
                </a:solidFill>
              </a:rPr>
              <a:t>100    </a:t>
            </a:r>
            <a:r>
              <a:rPr lang="en-US" sz="6000" dirty="0" smtClean="0">
                <a:solidFill>
                  <a:srgbClr val="00B050"/>
                </a:solidFill>
              </a:rPr>
              <a:t>1</a:t>
            </a:r>
            <a:r>
              <a:rPr lang="en-US" sz="6000" dirty="0" smtClean="0">
                <a:solidFill>
                  <a:srgbClr val="FF0000"/>
                </a:solidFill>
              </a:rPr>
              <a:t>0 0 0 0 </a:t>
            </a:r>
          </a:p>
        </p:txBody>
      </p:sp>
      <p:sp>
        <p:nvSpPr>
          <p:cNvPr id="5222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2935140-430C-4ABD-81E9-31D3608671C9}" type="slidenum">
              <a:rPr lang="en-US" sz="1400" baseline="0" smtClean="0"/>
              <a:pPr/>
              <a:t>103</a:t>
            </a:fld>
            <a:endParaRPr lang="en-US" sz="1400" baseline="0" smtClean="0"/>
          </a:p>
        </p:txBody>
      </p:sp>
      <p:cxnSp>
        <p:nvCxnSpPr>
          <p:cNvPr id="52229" name="Straight Connector 5"/>
          <p:cNvCxnSpPr>
            <a:cxnSpLocks noChangeShapeType="1"/>
          </p:cNvCxnSpPr>
          <p:nvPr/>
        </p:nvCxnSpPr>
        <p:spPr bwMode="auto">
          <a:xfrm>
            <a:off x="152400" y="4876800"/>
            <a:ext cx="1524000"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cxnSp>
        <p:nvCxnSpPr>
          <p:cNvPr id="52230" name="Straight Connector 9"/>
          <p:cNvCxnSpPr>
            <a:cxnSpLocks noChangeShapeType="1"/>
          </p:cNvCxnSpPr>
          <p:nvPr/>
        </p:nvCxnSpPr>
        <p:spPr bwMode="auto">
          <a:xfrm>
            <a:off x="3721100" y="4876800"/>
            <a:ext cx="1219200"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sp>
        <p:nvSpPr>
          <p:cNvPr id="52231" name="TextBox 10"/>
          <p:cNvSpPr txBox="1">
            <a:spLocks noChangeArrowheads="1"/>
          </p:cNvSpPr>
          <p:nvPr/>
        </p:nvSpPr>
        <p:spPr bwMode="auto">
          <a:xfrm>
            <a:off x="3930650" y="2570163"/>
            <a:ext cx="685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solidFill>
                  <a:srgbClr val="00B050"/>
                </a:solidFill>
              </a:rPr>
              <a:t>1</a:t>
            </a:r>
          </a:p>
        </p:txBody>
      </p:sp>
      <p:cxnSp>
        <p:nvCxnSpPr>
          <p:cNvPr id="52234" name="Straight Arrow Connector 14"/>
          <p:cNvCxnSpPr>
            <a:cxnSpLocks noChangeShapeType="1"/>
          </p:cNvCxnSpPr>
          <p:nvPr/>
        </p:nvCxnSpPr>
        <p:spPr bwMode="auto">
          <a:xfrm>
            <a:off x="7086600" y="3327400"/>
            <a:ext cx="914400" cy="914400"/>
          </a:xfrm>
          <a:prstGeom prst="straightConnector1">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lgn="ctr">
                <a:solidFill>
                  <a:srgbClr val="000000"/>
                </a:solidFill>
                <a:round/>
                <a:headEnd/>
                <a:tailEnd type="arrow" w="med" len="med"/>
              </a14:hiddenLine>
            </a:ext>
          </a:extLst>
        </p:spPr>
      </p:cxnSp>
      <p:sp>
        <p:nvSpPr>
          <p:cNvPr id="52235" name="TextBox 15"/>
          <p:cNvSpPr txBox="1">
            <a:spLocks noChangeArrowheads="1"/>
          </p:cNvSpPr>
          <p:nvPr/>
        </p:nvSpPr>
        <p:spPr bwMode="auto">
          <a:xfrm>
            <a:off x="4040171" y="3574256"/>
            <a:ext cx="419100" cy="42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dirty="0">
                <a:solidFill>
                  <a:srgbClr val="00B050"/>
                </a:solidFill>
              </a:rPr>
              <a:t>0</a:t>
            </a:r>
          </a:p>
        </p:txBody>
      </p:sp>
      <p:sp>
        <p:nvSpPr>
          <p:cNvPr id="52236" name="TextBox 16"/>
          <p:cNvSpPr txBox="1">
            <a:spLocks noChangeArrowheads="1"/>
          </p:cNvSpPr>
          <p:nvPr/>
        </p:nvSpPr>
        <p:spPr bwMode="auto">
          <a:xfrm>
            <a:off x="3511550" y="2584270"/>
            <a:ext cx="685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solidFill>
                  <a:srgbClr val="00B050"/>
                </a:solidFill>
              </a:rPr>
              <a:t>1</a:t>
            </a:r>
          </a:p>
        </p:txBody>
      </p:sp>
      <p:sp>
        <p:nvSpPr>
          <p:cNvPr id="52237" name="TextBox 17"/>
          <p:cNvSpPr txBox="1">
            <a:spLocks noChangeArrowheads="1"/>
          </p:cNvSpPr>
          <p:nvPr/>
        </p:nvSpPr>
        <p:spPr bwMode="auto">
          <a:xfrm>
            <a:off x="3144887" y="2149475"/>
            <a:ext cx="1371600" cy="42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a:t>Carry bit</a:t>
            </a:r>
          </a:p>
        </p:txBody>
      </p:sp>
      <p:sp>
        <p:nvSpPr>
          <p:cNvPr id="52238" name="Rectangle 5"/>
          <p:cNvSpPr>
            <a:spLocks noChangeArrowheads="1"/>
          </p:cNvSpPr>
          <p:nvPr/>
        </p:nvSpPr>
        <p:spPr bwMode="auto">
          <a:xfrm>
            <a:off x="304800" y="1385740"/>
            <a:ext cx="17399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FF0000"/>
                </a:solidFill>
              </a:rPr>
              <a:t>0 + 0= 0</a:t>
            </a:r>
          </a:p>
          <a:p>
            <a:r>
              <a:rPr lang="en-US" sz="2000" dirty="0">
                <a:solidFill>
                  <a:srgbClr val="FF0000"/>
                </a:solidFill>
              </a:rPr>
              <a:t>0 + 1= 1</a:t>
            </a:r>
          </a:p>
          <a:p>
            <a:r>
              <a:rPr lang="en-US" sz="2000" dirty="0">
                <a:solidFill>
                  <a:srgbClr val="FF0000"/>
                </a:solidFill>
              </a:rPr>
              <a:t>1 + 0 =1</a:t>
            </a:r>
          </a:p>
          <a:p>
            <a:r>
              <a:rPr lang="en-US" sz="2000" dirty="0">
                <a:solidFill>
                  <a:srgbClr val="FF0000"/>
                </a:solidFill>
              </a:rPr>
              <a:t>1 + 1= 10</a:t>
            </a:r>
          </a:p>
        </p:txBody>
      </p:sp>
      <p:cxnSp>
        <p:nvCxnSpPr>
          <p:cNvPr id="52239" name="Straight Connector 20"/>
          <p:cNvCxnSpPr>
            <a:cxnSpLocks noChangeShapeType="1"/>
          </p:cNvCxnSpPr>
          <p:nvPr/>
        </p:nvCxnSpPr>
        <p:spPr bwMode="auto">
          <a:xfrm>
            <a:off x="6705600" y="4876800"/>
            <a:ext cx="1447800"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sp>
        <p:nvSpPr>
          <p:cNvPr id="52240" name="TextBox 23"/>
          <p:cNvSpPr txBox="1">
            <a:spLocks noChangeArrowheads="1"/>
          </p:cNvSpPr>
          <p:nvPr/>
        </p:nvSpPr>
        <p:spPr bwMode="auto">
          <a:xfrm>
            <a:off x="7658100" y="1563688"/>
            <a:ext cx="685800"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solidFill>
                  <a:srgbClr val="00B050"/>
                </a:solidFill>
              </a:rPr>
              <a:t>1</a:t>
            </a:r>
          </a:p>
        </p:txBody>
      </p:sp>
      <p:sp>
        <p:nvSpPr>
          <p:cNvPr id="52241" name="TextBox 24"/>
          <p:cNvSpPr txBox="1">
            <a:spLocks noChangeArrowheads="1"/>
          </p:cNvSpPr>
          <p:nvPr/>
        </p:nvSpPr>
        <p:spPr bwMode="auto">
          <a:xfrm>
            <a:off x="7086600" y="2577774"/>
            <a:ext cx="685800"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solidFill>
                  <a:srgbClr val="00B050"/>
                </a:solidFill>
              </a:rPr>
              <a:t>1</a:t>
            </a:r>
          </a:p>
        </p:txBody>
      </p:sp>
      <p:sp>
        <p:nvSpPr>
          <p:cNvPr id="52242" name="TextBox 25"/>
          <p:cNvSpPr txBox="1">
            <a:spLocks noChangeArrowheads="1"/>
          </p:cNvSpPr>
          <p:nvPr/>
        </p:nvSpPr>
        <p:spPr bwMode="auto">
          <a:xfrm>
            <a:off x="6705600" y="2576447"/>
            <a:ext cx="685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a:solidFill>
                  <a:srgbClr val="00B050"/>
                </a:solidFill>
              </a:rPr>
              <a:t>1</a:t>
            </a:r>
          </a:p>
        </p:txBody>
      </p:sp>
      <p:sp>
        <p:nvSpPr>
          <p:cNvPr id="52244" name="TextBox 27"/>
          <p:cNvSpPr txBox="1">
            <a:spLocks noChangeArrowheads="1"/>
          </p:cNvSpPr>
          <p:nvPr/>
        </p:nvSpPr>
        <p:spPr bwMode="auto">
          <a:xfrm>
            <a:off x="6254750" y="2593975"/>
            <a:ext cx="685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solidFill>
                  <a:srgbClr val="00B050"/>
                </a:solidFill>
              </a:rPr>
              <a:t>1</a:t>
            </a:r>
          </a:p>
        </p:txBody>
      </p:sp>
      <p:sp>
        <p:nvSpPr>
          <p:cNvPr id="22" name="TextBox 15"/>
          <p:cNvSpPr txBox="1">
            <a:spLocks noChangeArrowheads="1"/>
          </p:cNvSpPr>
          <p:nvPr/>
        </p:nvSpPr>
        <p:spPr bwMode="auto">
          <a:xfrm>
            <a:off x="3511550" y="3574256"/>
            <a:ext cx="419100" cy="42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dirty="0">
                <a:solidFill>
                  <a:srgbClr val="00B050"/>
                </a:solidFill>
              </a:rPr>
              <a:t>0</a:t>
            </a:r>
          </a:p>
        </p:txBody>
      </p:sp>
      <p:sp>
        <p:nvSpPr>
          <p:cNvPr id="23" name="TextBox 16"/>
          <p:cNvSpPr txBox="1">
            <a:spLocks noChangeArrowheads="1"/>
          </p:cNvSpPr>
          <p:nvPr/>
        </p:nvSpPr>
        <p:spPr bwMode="auto">
          <a:xfrm>
            <a:off x="3054350" y="2556792"/>
            <a:ext cx="685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solidFill>
                  <a:srgbClr val="00B050"/>
                </a:solidFill>
              </a:rPr>
              <a:t>1</a:t>
            </a:r>
          </a:p>
        </p:txBody>
      </p:sp>
      <p:sp>
        <p:nvSpPr>
          <p:cNvPr id="24" name="TextBox 15"/>
          <p:cNvSpPr txBox="1">
            <a:spLocks noChangeArrowheads="1"/>
          </p:cNvSpPr>
          <p:nvPr/>
        </p:nvSpPr>
        <p:spPr bwMode="auto">
          <a:xfrm>
            <a:off x="6388100" y="3574256"/>
            <a:ext cx="419100" cy="42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dirty="0">
                <a:solidFill>
                  <a:srgbClr val="00B050"/>
                </a:solidFill>
              </a:rPr>
              <a:t>0</a:t>
            </a:r>
          </a:p>
        </p:txBody>
      </p:sp>
      <p:sp>
        <p:nvSpPr>
          <p:cNvPr id="25" name="TextBox 27"/>
          <p:cNvSpPr txBox="1">
            <a:spLocks noChangeArrowheads="1"/>
          </p:cNvSpPr>
          <p:nvPr/>
        </p:nvSpPr>
        <p:spPr bwMode="auto">
          <a:xfrm>
            <a:off x="5736079" y="2602552"/>
            <a:ext cx="685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solidFill>
                  <a:srgbClr val="00B050"/>
                </a:solidFill>
              </a:rPr>
              <a:t>1</a:t>
            </a:r>
          </a:p>
        </p:txBody>
      </p:sp>
    </p:spTree>
    <p:extLst>
      <p:ext uri="{BB962C8B-B14F-4D97-AF65-F5344CB8AC3E}">
        <p14:creationId xmlns="" xmlns:p14="http://schemas.microsoft.com/office/powerpoint/2010/main" val="3286987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762000" y="152400"/>
            <a:ext cx="7772400" cy="685800"/>
          </a:xfrm>
        </p:spPr>
        <p:txBody>
          <a:bodyPr>
            <a:normAutofit fontScale="90000"/>
          </a:bodyPr>
          <a:lstStyle/>
          <a:p>
            <a:r>
              <a:rPr lang="en-US" dirty="0" smtClean="0"/>
              <a:t>Binary </a:t>
            </a:r>
            <a:r>
              <a:rPr lang="en-US" dirty="0" smtClean="0">
                <a:solidFill>
                  <a:srgbClr val="FF0000"/>
                </a:solidFill>
              </a:rPr>
              <a:t>Subtraction</a:t>
            </a:r>
            <a:r>
              <a:rPr lang="en-US" dirty="0" smtClean="0"/>
              <a:t>- Example</a:t>
            </a:r>
          </a:p>
        </p:txBody>
      </p:sp>
      <p:sp>
        <p:nvSpPr>
          <p:cNvPr id="53251" name="Content Placeholder 2"/>
          <p:cNvSpPr>
            <a:spLocks noGrp="1"/>
          </p:cNvSpPr>
          <p:nvPr>
            <p:ph idx="1"/>
          </p:nvPr>
        </p:nvSpPr>
        <p:spPr>
          <a:xfrm>
            <a:off x="0" y="1371600"/>
            <a:ext cx="9144000" cy="5486400"/>
          </a:xfrm>
        </p:spPr>
        <p:txBody>
          <a:bodyPr/>
          <a:lstStyle/>
          <a:p>
            <a:pPr marL="0" indent="0">
              <a:buFontTx/>
              <a:buNone/>
            </a:pPr>
            <a:r>
              <a:rPr lang="en-US" dirty="0" smtClean="0"/>
              <a:t>15-9=6		13-11=2		</a:t>
            </a:r>
          </a:p>
          <a:p>
            <a:pPr marL="0" indent="0">
              <a:buFontTx/>
              <a:buNone/>
            </a:pPr>
            <a:r>
              <a:rPr lang="en-US" dirty="0" smtClean="0"/>
              <a:t>  </a:t>
            </a:r>
            <a:r>
              <a:rPr lang="en-US" sz="4000" dirty="0" smtClean="0"/>
              <a:t>1111		1101	1 1 0 0 0	  	</a:t>
            </a:r>
          </a:p>
          <a:p>
            <a:pPr marL="0" indent="0">
              <a:buFontTx/>
              <a:buNone/>
            </a:pPr>
            <a:r>
              <a:rPr lang="en-US" sz="4000" dirty="0" smtClean="0"/>
              <a:t>-1001	</a:t>
            </a:r>
            <a:r>
              <a:rPr lang="en-US" sz="4000" dirty="0"/>
              <a:t> </a:t>
            </a:r>
            <a:r>
              <a:rPr lang="en-US" sz="4000" dirty="0" smtClean="0"/>
              <a:t>      -1011	 - 1 0 0 1    </a:t>
            </a:r>
            <a:r>
              <a:rPr lang="en-US" sz="3600" dirty="0" smtClean="0"/>
              <a:t>24-9=15</a:t>
            </a:r>
          </a:p>
          <a:p>
            <a:pPr marL="0" indent="0">
              <a:buFontTx/>
              <a:buNone/>
            </a:pPr>
            <a:r>
              <a:rPr lang="en-US" sz="4000" dirty="0" smtClean="0"/>
              <a:t> </a:t>
            </a:r>
            <a:r>
              <a:rPr lang="en-US" sz="4000" dirty="0" smtClean="0">
                <a:solidFill>
                  <a:srgbClr val="00B050"/>
                </a:solidFill>
              </a:rPr>
              <a:t>0110             0 010	  01 1 1 1  </a:t>
            </a:r>
            <a:r>
              <a:rPr lang="en-US" dirty="0" smtClean="0"/>
              <a:t>		  </a:t>
            </a:r>
          </a:p>
        </p:txBody>
      </p:sp>
      <p:sp>
        <p:nvSpPr>
          <p:cNvPr id="5325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8EAB889-D87C-4848-A5F7-CB4183380EAB}" type="slidenum">
              <a:rPr lang="en-US" sz="1400" baseline="0" smtClean="0"/>
              <a:pPr/>
              <a:t>104</a:t>
            </a:fld>
            <a:endParaRPr lang="en-US" sz="1400" baseline="0" smtClean="0"/>
          </a:p>
        </p:txBody>
      </p:sp>
      <p:cxnSp>
        <p:nvCxnSpPr>
          <p:cNvPr id="53253" name="Straight Connector 5"/>
          <p:cNvCxnSpPr>
            <a:cxnSpLocks noChangeShapeType="1"/>
          </p:cNvCxnSpPr>
          <p:nvPr/>
        </p:nvCxnSpPr>
        <p:spPr bwMode="auto">
          <a:xfrm>
            <a:off x="0" y="3352800"/>
            <a:ext cx="1295400"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cxnSp>
        <p:nvCxnSpPr>
          <p:cNvPr id="53254" name="Straight Connector 7"/>
          <p:cNvCxnSpPr>
            <a:cxnSpLocks noChangeShapeType="1"/>
          </p:cNvCxnSpPr>
          <p:nvPr/>
        </p:nvCxnSpPr>
        <p:spPr bwMode="auto">
          <a:xfrm>
            <a:off x="2760663" y="3352800"/>
            <a:ext cx="1143000"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sp>
        <p:nvSpPr>
          <p:cNvPr id="53255" name="TextBox 8"/>
          <p:cNvSpPr txBox="1">
            <a:spLocks noChangeArrowheads="1"/>
          </p:cNvSpPr>
          <p:nvPr/>
        </p:nvSpPr>
        <p:spPr bwMode="auto">
          <a:xfrm>
            <a:off x="3327400" y="1828800"/>
            <a:ext cx="39052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a:solidFill>
                  <a:srgbClr val="FF0000"/>
                </a:solidFill>
              </a:rPr>
              <a:t>2</a:t>
            </a:r>
          </a:p>
        </p:txBody>
      </p:sp>
      <p:cxnSp>
        <p:nvCxnSpPr>
          <p:cNvPr id="53256" name="Straight Connector 10"/>
          <p:cNvCxnSpPr>
            <a:cxnSpLocks noChangeShapeType="1"/>
          </p:cNvCxnSpPr>
          <p:nvPr/>
        </p:nvCxnSpPr>
        <p:spPr bwMode="auto">
          <a:xfrm flipH="1">
            <a:off x="3077721" y="2207755"/>
            <a:ext cx="279400" cy="304800"/>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53257" name="TextBox 13"/>
          <p:cNvSpPr txBox="1">
            <a:spLocks noChangeArrowheads="1"/>
          </p:cNvSpPr>
          <p:nvPr/>
        </p:nvSpPr>
        <p:spPr bwMode="auto">
          <a:xfrm>
            <a:off x="3060700" y="1849438"/>
            <a:ext cx="373063"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0</a:t>
            </a:r>
          </a:p>
        </p:txBody>
      </p:sp>
      <p:cxnSp>
        <p:nvCxnSpPr>
          <p:cNvPr id="53258" name="Straight Connector 15"/>
          <p:cNvCxnSpPr>
            <a:cxnSpLocks noChangeShapeType="1"/>
          </p:cNvCxnSpPr>
          <p:nvPr/>
        </p:nvCxnSpPr>
        <p:spPr bwMode="auto">
          <a:xfrm>
            <a:off x="5054600" y="3352800"/>
            <a:ext cx="1371600"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sp>
        <p:nvSpPr>
          <p:cNvPr id="17" name="TextBox 16"/>
          <p:cNvSpPr txBox="1"/>
          <p:nvPr/>
        </p:nvSpPr>
        <p:spPr>
          <a:xfrm>
            <a:off x="6124494" y="1591101"/>
            <a:ext cx="406400" cy="646331"/>
          </a:xfrm>
          <a:prstGeom prst="rect">
            <a:avLst/>
          </a:prstGeom>
          <a:noFill/>
        </p:spPr>
        <p:txBody>
          <a:bodyPr wrap="square">
            <a:spAutoFit/>
          </a:bodyPr>
          <a:lstStyle/>
          <a:p>
            <a:pPr>
              <a:defRPr/>
            </a:pPr>
            <a:r>
              <a:rPr lang="en-US" sz="3600" dirty="0">
                <a:latin typeface="+mj-lt"/>
              </a:rPr>
              <a:t>2</a:t>
            </a:r>
          </a:p>
        </p:txBody>
      </p:sp>
      <p:sp>
        <p:nvSpPr>
          <p:cNvPr id="18" name="TextBox 17"/>
          <p:cNvSpPr txBox="1"/>
          <p:nvPr/>
        </p:nvSpPr>
        <p:spPr>
          <a:xfrm>
            <a:off x="5702300" y="1619528"/>
            <a:ext cx="228600" cy="646331"/>
          </a:xfrm>
          <a:prstGeom prst="rect">
            <a:avLst/>
          </a:prstGeom>
          <a:noFill/>
        </p:spPr>
        <p:txBody>
          <a:bodyPr>
            <a:spAutoFit/>
          </a:bodyPr>
          <a:lstStyle/>
          <a:p>
            <a:pPr>
              <a:defRPr/>
            </a:pPr>
            <a:r>
              <a:rPr lang="en-US" sz="3600" dirty="0">
                <a:latin typeface="+mj-lt"/>
              </a:rPr>
              <a:t>2</a:t>
            </a:r>
          </a:p>
        </p:txBody>
      </p:sp>
      <p:sp>
        <p:nvSpPr>
          <p:cNvPr id="19" name="TextBox 18"/>
          <p:cNvSpPr txBox="1"/>
          <p:nvPr/>
        </p:nvSpPr>
        <p:spPr>
          <a:xfrm>
            <a:off x="5262563" y="1633793"/>
            <a:ext cx="228600" cy="646331"/>
          </a:xfrm>
          <a:prstGeom prst="rect">
            <a:avLst/>
          </a:prstGeom>
          <a:noFill/>
        </p:spPr>
        <p:txBody>
          <a:bodyPr>
            <a:spAutoFit/>
          </a:bodyPr>
          <a:lstStyle/>
          <a:p>
            <a:pPr>
              <a:defRPr/>
            </a:pPr>
            <a:r>
              <a:rPr lang="en-US" sz="3600" dirty="0">
                <a:latin typeface="+mj-lt"/>
              </a:rPr>
              <a:t>2</a:t>
            </a:r>
          </a:p>
        </p:txBody>
      </p:sp>
      <p:cxnSp>
        <p:nvCxnSpPr>
          <p:cNvPr id="53262" name="Straight Connector 20"/>
          <p:cNvCxnSpPr>
            <a:cxnSpLocks noChangeShapeType="1"/>
          </p:cNvCxnSpPr>
          <p:nvPr/>
        </p:nvCxnSpPr>
        <p:spPr bwMode="auto">
          <a:xfrm flipH="1">
            <a:off x="5072063" y="2270125"/>
            <a:ext cx="228600" cy="184150"/>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53263" name="TextBox 23"/>
          <p:cNvSpPr txBox="1">
            <a:spLocks noChangeArrowheads="1"/>
          </p:cNvSpPr>
          <p:nvPr/>
        </p:nvSpPr>
        <p:spPr bwMode="auto">
          <a:xfrm>
            <a:off x="4918075" y="1849438"/>
            <a:ext cx="49212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t> 0</a:t>
            </a:r>
          </a:p>
        </p:txBody>
      </p:sp>
      <p:sp>
        <p:nvSpPr>
          <p:cNvPr id="53264" name="TextBox 24"/>
          <p:cNvSpPr txBox="1">
            <a:spLocks noChangeArrowheads="1"/>
          </p:cNvSpPr>
          <p:nvPr/>
        </p:nvSpPr>
        <p:spPr bwMode="auto">
          <a:xfrm>
            <a:off x="5305425" y="1493837"/>
            <a:ext cx="371475"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1</a:t>
            </a:r>
          </a:p>
        </p:txBody>
      </p:sp>
      <p:sp>
        <p:nvSpPr>
          <p:cNvPr id="53265" name="TextBox 25"/>
          <p:cNvSpPr txBox="1">
            <a:spLocks noChangeArrowheads="1"/>
          </p:cNvSpPr>
          <p:nvPr/>
        </p:nvSpPr>
        <p:spPr bwMode="auto">
          <a:xfrm>
            <a:off x="5693528" y="1475147"/>
            <a:ext cx="371475"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1</a:t>
            </a:r>
          </a:p>
        </p:txBody>
      </p:sp>
      <p:cxnSp>
        <p:nvCxnSpPr>
          <p:cNvPr id="53266" name="Straight Connector 27"/>
          <p:cNvCxnSpPr>
            <a:cxnSpLocks noChangeShapeType="1"/>
          </p:cNvCxnSpPr>
          <p:nvPr/>
        </p:nvCxnSpPr>
        <p:spPr bwMode="auto">
          <a:xfrm flipH="1">
            <a:off x="5338763" y="1828800"/>
            <a:ext cx="304800" cy="228600"/>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cxnSp>
        <p:nvCxnSpPr>
          <p:cNvPr id="53267" name="Straight Connector 31"/>
          <p:cNvCxnSpPr>
            <a:cxnSpLocks noChangeShapeType="1"/>
          </p:cNvCxnSpPr>
          <p:nvPr/>
        </p:nvCxnSpPr>
        <p:spPr bwMode="auto">
          <a:xfrm flipH="1">
            <a:off x="5778500" y="1808162"/>
            <a:ext cx="304800" cy="228600"/>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53268" name="TextBox 32"/>
          <p:cNvSpPr txBox="1">
            <a:spLocks noChangeArrowheads="1"/>
          </p:cNvSpPr>
          <p:nvPr/>
        </p:nvSpPr>
        <p:spPr bwMode="auto">
          <a:xfrm>
            <a:off x="6553200" y="1473200"/>
            <a:ext cx="11303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a:t>Borrow</a:t>
            </a:r>
            <a:r>
              <a:rPr lang="en-US" sz="3200" baseline="0"/>
              <a:t> </a:t>
            </a:r>
            <a:endParaRPr lang="en-US" sz="3200"/>
          </a:p>
        </p:txBody>
      </p:sp>
      <p:sp>
        <p:nvSpPr>
          <p:cNvPr id="21" name="TextBox 24"/>
          <p:cNvSpPr txBox="1">
            <a:spLocks noChangeArrowheads="1"/>
          </p:cNvSpPr>
          <p:nvPr/>
        </p:nvSpPr>
        <p:spPr bwMode="auto">
          <a:xfrm>
            <a:off x="4967288" y="1475147"/>
            <a:ext cx="372218"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smtClean="0"/>
              <a:t>2</a:t>
            </a:r>
            <a:endParaRPr lang="en-US" sz="4400" dirty="0"/>
          </a:p>
        </p:txBody>
      </p:sp>
      <p:sp>
        <p:nvSpPr>
          <p:cNvPr id="22" name="TextBox 13"/>
          <p:cNvSpPr txBox="1">
            <a:spLocks noChangeArrowheads="1"/>
          </p:cNvSpPr>
          <p:nvPr/>
        </p:nvSpPr>
        <p:spPr bwMode="auto">
          <a:xfrm>
            <a:off x="4572001" y="1833071"/>
            <a:ext cx="482338"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0</a:t>
            </a:r>
          </a:p>
        </p:txBody>
      </p:sp>
      <p:cxnSp>
        <p:nvCxnSpPr>
          <p:cNvPr id="3" name="Straight Connector 2"/>
          <p:cNvCxnSpPr/>
          <p:nvPr/>
        </p:nvCxnSpPr>
        <p:spPr>
          <a:xfrm flipV="1">
            <a:off x="4709686" y="2291460"/>
            <a:ext cx="193675" cy="1109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165824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213AD37-A3FF-478B-9622-0151BE16FDF9}" type="slidenum">
              <a:rPr lang="en-US" sz="1400" baseline="0" smtClean="0"/>
              <a:pPr/>
              <a:t>105</a:t>
            </a:fld>
            <a:endParaRPr lang="en-US" sz="1400" baseline="0" smtClean="0"/>
          </a:p>
        </p:txBody>
      </p:sp>
      <p:sp>
        <p:nvSpPr>
          <p:cNvPr id="62467" name="Rectangle 2"/>
          <p:cNvSpPr>
            <a:spLocks noGrp="1" noChangeArrowheads="1"/>
          </p:cNvSpPr>
          <p:nvPr>
            <p:ph type="title"/>
          </p:nvPr>
        </p:nvSpPr>
        <p:spPr>
          <a:xfrm>
            <a:off x="152400" y="382588"/>
            <a:ext cx="7467600" cy="547687"/>
          </a:xfrm>
        </p:spPr>
        <p:txBody>
          <a:bodyPr>
            <a:normAutofit fontScale="90000"/>
          </a:bodyPr>
          <a:lstStyle/>
          <a:p>
            <a:r>
              <a:rPr lang="en-US" sz="3400" dirty="0" smtClean="0">
                <a:latin typeface="Arial" charset="0"/>
              </a:rPr>
              <a:t>Overflow </a:t>
            </a:r>
          </a:p>
        </p:txBody>
      </p:sp>
      <p:sp>
        <p:nvSpPr>
          <p:cNvPr id="62468" name="Rectangle 3"/>
          <p:cNvSpPr>
            <a:spLocks noGrp="1" noChangeArrowheads="1"/>
          </p:cNvSpPr>
          <p:nvPr>
            <p:ph type="body" idx="1"/>
          </p:nvPr>
        </p:nvSpPr>
        <p:spPr>
          <a:xfrm>
            <a:off x="609600" y="1676400"/>
            <a:ext cx="7620000" cy="4114800"/>
          </a:xfrm>
          <a:solidFill>
            <a:srgbClr val="E4F5FF"/>
          </a:solidFill>
        </p:spPr>
        <p:txBody>
          <a:bodyPr/>
          <a:lstStyle/>
          <a:p>
            <a:pPr>
              <a:spcBef>
                <a:spcPct val="40000"/>
              </a:spcBef>
            </a:pPr>
            <a:r>
              <a:rPr lang="en-US" sz="2600" smtClean="0">
                <a:latin typeface="Arial" charset="0"/>
              </a:rPr>
              <a:t>When we use any finite number of bits to represent a number, we always run the risk of the result of our calculations becoming too large to be stored in the computer.</a:t>
            </a:r>
          </a:p>
          <a:p>
            <a:pPr>
              <a:spcBef>
                <a:spcPct val="40000"/>
              </a:spcBef>
            </a:pPr>
            <a:r>
              <a:rPr lang="en-US" sz="2600" smtClean="0">
                <a:latin typeface="Arial" charset="0"/>
              </a:rPr>
              <a:t>While we can’t always </a:t>
            </a:r>
            <a:r>
              <a:rPr lang="en-US" sz="2600" smtClean="0">
                <a:solidFill>
                  <a:srgbClr val="7030A0"/>
                </a:solidFill>
                <a:latin typeface="Arial" charset="0"/>
              </a:rPr>
              <a:t>prevent</a:t>
            </a:r>
            <a:r>
              <a:rPr lang="en-US" sz="2600" smtClean="0">
                <a:latin typeface="Arial" charset="0"/>
              </a:rPr>
              <a:t> overflow, we can always </a:t>
            </a:r>
            <a:r>
              <a:rPr lang="en-US" sz="2600" i="1" smtClean="0">
                <a:solidFill>
                  <a:srgbClr val="7030A0"/>
                </a:solidFill>
                <a:latin typeface="Arial" charset="0"/>
              </a:rPr>
              <a:t>detect</a:t>
            </a:r>
            <a:r>
              <a:rPr lang="en-US" sz="2600" smtClean="0">
                <a:solidFill>
                  <a:srgbClr val="7030A0"/>
                </a:solidFill>
                <a:latin typeface="Arial" charset="0"/>
              </a:rPr>
              <a:t> </a:t>
            </a:r>
            <a:r>
              <a:rPr lang="en-US" sz="2600" smtClean="0">
                <a:latin typeface="Arial" charset="0"/>
              </a:rPr>
              <a:t>overflow.</a:t>
            </a:r>
          </a:p>
          <a:p>
            <a:pPr>
              <a:spcBef>
                <a:spcPct val="40000"/>
              </a:spcBef>
            </a:pPr>
            <a:r>
              <a:rPr lang="en-US" sz="2600" smtClean="0">
                <a:latin typeface="Arial" charset="0"/>
              </a:rPr>
              <a:t>In complement arithmetic, an overflow condition is easy to detect.</a:t>
            </a:r>
            <a:endParaRPr lang="en-US" sz="2800" smtClean="0"/>
          </a:p>
        </p:txBody>
      </p:sp>
    </p:spTree>
    <p:extLst>
      <p:ext uri="{BB962C8B-B14F-4D97-AF65-F5344CB8AC3E}">
        <p14:creationId xmlns="" xmlns:p14="http://schemas.microsoft.com/office/powerpoint/2010/main" val="41825765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289D2B0-146E-4A98-810A-A760ADE86C9E}" type="slidenum">
              <a:rPr lang="en-US" sz="1400" baseline="0" smtClean="0"/>
              <a:pPr/>
              <a:t>106</a:t>
            </a:fld>
            <a:endParaRPr lang="en-US" sz="1400" baseline="0" smtClean="0"/>
          </a:p>
        </p:txBody>
      </p:sp>
      <p:pic>
        <p:nvPicPr>
          <p:cNvPr id="63491" name="Picture 5" descr="C:\IDRAW20\15.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r="7114"/>
          <a:stretch>
            <a:fillRect/>
          </a:stretch>
        </p:blipFill>
        <p:spPr bwMode="auto">
          <a:xfrm>
            <a:off x="5943600" y="1066800"/>
            <a:ext cx="32004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492" name="Rectangle 3"/>
          <p:cNvSpPr>
            <a:spLocks noGrp="1" noChangeArrowheads="1"/>
          </p:cNvSpPr>
          <p:nvPr>
            <p:ph type="title"/>
          </p:nvPr>
        </p:nvSpPr>
        <p:spPr>
          <a:xfrm>
            <a:off x="152400" y="382588"/>
            <a:ext cx="7467600" cy="547687"/>
          </a:xfrm>
        </p:spPr>
        <p:txBody>
          <a:bodyPr>
            <a:normAutofit fontScale="90000"/>
          </a:bodyPr>
          <a:lstStyle/>
          <a:p>
            <a:r>
              <a:rPr lang="en-US" sz="3400" b="1" dirty="0" smtClean="0">
                <a:latin typeface="Arial" charset="0"/>
              </a:rPr>
              <a:t>Overflow</a:t>
            </a:r>
            <a:endParaRPr lang="en-US" sz="3400" dirty="0" smtClean="0">
              <a:latin typeface="Arial" charset="0"/>
            </a:endParaRPr>
          </a:p>
        </p:txBody>
      </p:sp>
      <p:sp>
        <p:nvSpPr>
          <p:cNvPr id="63493" name="Rectangle 4"/>
          <p:cNvSpPr>
            <a:spLocks noGrp="1" noChangeArrowheads="1"/>
          </p:cNvSpPr>
          <p:nvPr>
            <p:ph type="body" idx="1"/>
          </p:nvPr>
        </p:nvSpPr>
        <p:spPr>
          <a:xfrm>
            <a:off x="76200" y="1371600"/>
            <a:ext cx="6019800" cy="3810000"/>
          </a:xfrm>
          <a:noFill/>
        </p:spPr>
        <p:txBody>
          <a:bodyPr/>
          <a:lstStyle/>
          <a:p>
            <a:r>
              <a:rPr lang="en-US" sz="2600" dirty="0" smtClean="0">
                <a:latin typeface="Arial" charset="0"/>
              </a:rPr>
              <a:t>Example:</a:t>
            </a:r>
          </a:p>
          <a:p>
            <a:pPr lvl="1"/>
            <a:r>
              <a:rPr lang="en-US" sz="2400" dirty="0" smtClean="0"/>
              <a:t> find the sum of 107 and 46.</a:t>
            </a:r>
          </a:p>
          <a:p>
            <a:r>
              <a:rPr lang="en-US" sz="2400" dirty="0" smtClean="0">
                <a:latin typeface="Arial" charset="0"/>
              </a:rPr>
              <a:t>We see that the nonzero carry from the seventh bit </a:t>
            </a:r>
            <a:r>
              <a:rPr lang="en-US" sz="2400" i="1" dirty="0" smtClean="0">
                <a:solidFill>
                  <a:srgbClr val="7030A0"/>
                </a:solidFill>
                <a:latin typeface="Arial" charset="0"/>
              </a:rPr>
              <a:t>overflows </a:t>
            </a:r>
            <a:r>
              <a:rPr lang="en-US" sz="2400" dirty="0" smtClean="0">
                <a:latin typeface="Arial" charset="0"/>
              </a:rPr>
              <a:t>into the sign bit, giving us the erroneous result: 107 + 46 = -103. </a:t>
            </a:r>
          </a:p>
        </p:txBody>
      </p:sp>
      <p:sp>
        <p:nvSpPr>
          <p:cNvPr id="63494" name="Rectangle 6"/>
          <p:cNvSpPr>
            <a:spLocks noChangeArrowheads="1"/>
          </p:cNvSpPr>
          <p:nvPr/>
        </p:nvSpPr>
        <p:spPr bwMode="auto">
          <a:xfrm>
            <a:off x="674255" y="5410200"/>
            <a:ext cx="8001000" cy="1066800"/>
          </a:xfrm>
          <a:prstGeom prst="rect">
            <a:avLst/>
          </a:prstGeom>
          <a:solidFill>
            <a:srgbClr val="E2FE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200" b="1" baseline="0" dirty="0">
                <a:solidFill>
                  <a:srgbClr val="CC3300"/>
                </a:solidFill>
              </a:rPr>
              <a:t>    </a:t>
            </a:r>
            <a:r>
              <a:rPr lang="en-US" sz="2200" b="1" u="sng" baseline="0" dirty="0">
                <a:solidFill>
                  <a:srgbClr val="CC3300"/>
                </a:solidFill>
              </a:rPr>
              <a:t>Rule for detecting signed two’s complement overflow:</a:t>
            </a:r>
            <a:r>
              <a:rPr lang="en-US" sz="2200" b="1" baseline="0" dirty="0">
                <a:solidFill>
                  <a:srgbClr val="CC3300"/>
                </a:solidFill>
              </a:rPr>
              <a:t>  When the “carry in” and the “carry out” of the sign bit differ, overflow has occurred.</a:t>
            </a:r>
          </a:p>
        </p:txBody>
      </p:sp>
    </p:spTree>
    <p:extLst>
      <p:ext uri="{BB962C8B-B14F-4D97-AF65-F5344CB8AC3E}">
        <p14:creationId xmlns="" xmlns:p14="http://schemas.microsoft.com/office/powerpoint/2010/main" val="260783057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394BF3A-FCCA-466C-84F7-72C83ED9EF66}" type="slidenum">
              <a:rPr lang="en-US" sz="1400" baseline="0" smtClean="0"/>
              <a:pPr/>
              <a:t>107</a:t>
            </a:fld>
            <a:endParaRPr lang="en-US" sz="1400" baseline="0" smtClean="0"/>
          </a:p>
        </p:txBody>
      </p:sp>
      <p:sp>
        <p:nvSpPr>
          <p:cNvPr id="64515" name="Rectangle 2"/>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Signed Integer Representation</a:t>
            </a:r>
            <a:endParaRPr lang="en-US" sz="3400" dirty="0" smtClean="0">
              <a:latin typeface="Arial" charset="0"/>
            </a:endParaRPr>
          </a:p>
        </p:txBody>
      </p:sp>
      <p:sp>
        <p:nvSpPr>
          <p:cNvPr id="60420" name="Rectangle 3"/>
          <p:cNvSpPr>
            <a:spLocks noGrp="1" noChangeArrowheads="1"/>
          </p:cNvSpPr>
          <p:nvPr>
            <p:ph type="body" idx="1"/>
          </p:nvPr>
        </p:nvSpPr>
        <p:spPr>
          <a:xfrm>
            <a:off x="0" y="1371600"/>
            <a:ext cx="9144000" cy="5486400"/>
          </a:xfrm>
          <a:noFill/>
        </p:spPr>
        <p:txBody>
          <a:bodyPr/>
          <a:lstStyle/>
          <a:p>
            <a:pPr>
              <a:spcBef>
                <a:spcPct val="40000"/>
              </a:spcBef>
              <a:buFontTx/>
              <a:buNone/>
            </a:pPr>
            <a:r>
              <a:rPr lang="en-US" sz="2600" b="1" dirty="0" smtClean="0">
                <a:latin typeface="Arial" charset="0"/>
              </a:rPr>
              <a:t>Overflow </a:t>
            </a:r>
            <a:r>
              <a:rPr lang="en-US" sz="2600" dirty="0" smtClean="0">
                <a:latin typeface="Arial" charset="0"/>
              </a:rPr>
              <a:t>and</a:t>
            </a:r>
            <a:r>
              <a:rPr lang="en-US" sz="2600" b="1" dirty="0" smtClean="0">
                <a:latin typeface="Arial" charset="0"/>
              </a:rPr>
              <a:t> carry </a:t>
            </a:r>
            <a:r>
              <a:rPr lang="en-US" sz="2600" dirty="0" smtClean="0">
                <a:latin typeface="Arial" charset="0"/>
              </a:rPr>
              <a:t>are tricky ideas</a:t>
            </a:r>
            <a:r>
              <a:rPr lang="en-US" sz="2600" b="1" dirty="0" smtClean="0">
                <a:latin typeface="Arial" charset="0"/>
              </a:rPr>
              <a:t>.</a:t>
            </a:r>
          </a:p>
          <a:p>
            <a:pPr>
              <a:spcBef>
                <a:spcPct val="40000"/>
              </a:spcBef>
              <a:buFontTx/>
              <a:buNone/>
            </a:pPr>
            <a:endParaRPr lang="en-US" sz="2600" b="1" dirty="0" smtClean="0">
              <a:latin typeface="Arial" charset="0"/>
            </a:endParaRPr>
          </a:p>
          <a:p>
            <a:pPr>
              <a:spcBef>
                <a:spcPct val="0"/>
              </a:spcBef>
              <a:buFontTx/>
              <a:buNone/>
            </a:pPr>
            <a:r>
              <a:rPr lang="en-US" sz="2400" dirty="0" smtClean="0">
                <a:solidFill>
                  <a:srgbClr val="FF0000"/>
                </a:solidFill>
              </a:rPr>
              <a:t>Overflow occurs when a calculation produces a result that </a:t>
            </a:r>
          </a:p>
          <a:p>
            <a:pPr>
              <a:spcBef>
                <a:spcPct val="0"/>
              </a:spcBef>
              <a:buFontTx/>
              <a:buNone/>
            </a:pPr>
            <a:r>
              <a:rPr lang="en-US" sz="2400" dirty="0" smtClean="0">
                <a:solidFill>
                  <a:srgbClr val="FF0000"/>
                </a:solidFill>
              </a:rPr>
              <a:t>is greater in magnitude than that which a given register or storage location can store or represent.</a:t>
            </a:r>
            <a:endParaRPr lang="en-US" sz="2600" b="1" dirty="0" smtClean="0">
              <a:latin typeface="Arial" charset="0"/>
            </a:endParaRPr>
          </a:p>
          <a:p>
            <a:pPr>
              <a:spcBef>
                <a:spcPct val="40000"/>
              </a:spcBef>
            </a:pPr>
            <a:r>
              <a:rPr lang="en-US" sz="2600" dirty="0" smtClean="0">
                <a:latin typeface="Arial" charset="0"/>
              </a:rPr>
              <a:t>If a carry out of the leftmost bit occurs with an unsigned number, overflow has occurred.</a:t>
            </a:r>
          </a:p>
          <a:p>
            <a:pPr>
              <a:spcBef>
                <a:spcPct val="40000"/>
              </a:spcBef>
            </a:pPr>
            <a:r>
              <a:rPr lang="en-US" sz="2600" dirty="0" smtClean="0">
                <a:latin typeface="Arial" charset="0"/>
              </a:rPr>
              <a:t>Carry and overflow occur independently of each other. </a:t>
            </a:r>
          </a:p>
        </p:txBody>
      </p:sp>
      <p:pic>
        <p:nvPicPr>
          <p:cNvPr id="64517" name="Picture 5" descr="untitled.bmp"/>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6225" y="1371600"/>
            <a:ext cx="1247775" cy="140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17979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20">
                                            <p:txEl>
                                              <p:pRg st="2" end="2"/>
                                            </p:txEl>
                                          </p:spTgt>
                                        </p:tgtEl>
                                        <p:attrNameLst>
                                          <p:attrName>style.visibility</p:attrName>
                                        </p:attrNameLst>
                                      </p:cBhvr>
                                      <p:to>
                                        <p:strVal val="visible"/>
                                      </p:to>
                                    </p:set>
                                    <p:animEffect transition="in" filter="blinds(horizontal)">
                                      <p:cBhvr>
                                        <p:cTn id="7" dur="500"/>
                                        <p:tgtEl>
                                          <p:spTgt spid="6042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20">
                                            <p:txEl>
                                              <p:pRg st="3" end="3"/>
                                            </p:txEl>
                                          </p:spTgt>
                                        </p:tgtEl>
                                        <p:attrNameLst>
                                          <p:attrName>style.visibility</p:attrName>
                                        </p:attrNameLst>
                                      </p:cBhvr>
                                      <p:to>
                                        <p:strVal val="visible"/>
                                      </p:to>
                                    </p:set>
                                    <p:animEffect transition="in" filter="blinds(horizontal)">
                                      <p:cBhvr>
                                        <p:cTn id="12" dur="500"/>
                                        <p:tgtEl>
                                          <p:spTgt spid="604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floating point</a:t>
            </a:r>
            <a:endParaRPr lang="en-US" dirty="0"/>
          </a:p>
        </p:txBody>
      </p:sp>
      <p:sp>
        <p:nvSpPr>
          <p:cNvPr id="3" name="Content Placeholder 2"/>
          <p:cNvSpPr>
            <a:spLocks noGrp="1"/>
          </p:cNvSpPr>
          <p:nvPr>
            <p:ph idx="1"/>
          </p:nvPr>
        </p:nvSpPr>
        <p:spPr>
          <a:xfrm>
            <a:off x="76200" y="1295400"/>
            <a:ext cx="8991600" cy="4830763"/>
          </a:xfrm>
        </p:spPr>
        <p:txBody>
          <a:bodyPr>
            <a:normAutofit lnSpcReduction="10000"/>
          </a:bodyPr>
          <a:lstStyle/>
          <a:p>
            <a:pPr>
              <a:spcBef>
                <a:spcPct val="40000"/>
              </a:spcBef>
              <a:buFontTx/>
              <a:buNone/>
            </a:pPr>
            <a:r>
              <a:rPr lang="en-US" sz="2000" dirty="0">
                <a:solidFill>
                  <a:srgbClr val="FF0000"/>
                </a:solidFill>
                <a:latin typeface="Arial" charset="0"/>
              </a:rPr>
              <a:t>What is Floating point?</a:t>
            </a:r>
          </a:p>
          <a:p>
            <a:pPr>
              <a:spcBef>
                <a:spcPct val="40000"/>
              </a:spcBef>
            </a:pPr>
            <a:r>
              <a:rPr lang="en-US" dirty="0"/>
              <a:t>A number that can contains a fractional part. Floating-point numbers have decimal points in them.</a:t>
            </a:r>
          </a:p>
          <a:p>
            <a:pPr>
              <a:spcBef>
                <a:spcPct val="40000"/>
              </a:spcBef>
            </a:pPr>
            <a:r>
              <a:rPr lang="en-US" dirty="0">
                <a:latin typeface="Arial" charset="0"/>
              </a:rPr>
              <a:t>Example: 3.0 or -111.5</a:t>
            </a:r>
          </a:p>
          <a:p>
            <a:pPr marL="0" indent="0">
              <a:buNone/>
            </a:pPr>
            <a:endParaRPr lang="en-US" sz="2400" dirty="0"/>
          </a:p>
          <a:p>
            <a:pPr marL="0" indent="0">
              <a:buNone/>
            </a:pPr>
            <a:endParaRPr lang="en-US" sz="2400" dirty="0"/>
          </a:p>
          <a:p>
            <a:pPr marL="0" indent="0">
              <a:buNone/>
            </a:pPr>
            <a:r>
              <a:rPr lang="en-US" sz="2400" dirty="0" smtClean="0"/>
              <a:t>Real			</a:t>
            </a:r>
            <a:r>
              <a:rPr lang="en-US" sz="2400" dirty="0" smtClean="0">
                <a:solidFill>
                  <a:srgbClr val="00B050"/>
                </a:solidFill>
              </a:rPr>
              <a:t>Fixed point</a:t>
            </a:r>
            <a:r>
              <a:rPr lang="en-US" sz="2400" dirty="0" smtClean="0"/>
              <a:t>	</a:t>
            </a:r>
            <a:r>
              <a:rPr lang="en-US" sz="2400" dirty="0" smtClean="0">
                <a:solidFill>
                  <a:srgbClr val="00B0F0"/>
                </a:solidFill>
              </a:rPr>
              <a:t> Floating point </a:t>
            </a:r>
          </a:p>
          <a:p>
            <a:pPr marL="0" indent="0">
              <a:buNone/>
            </a:pPr>
            <a:r>
              <a:rPr lang="en-US" sz="2400" dirty="0" smtClean="0"/>
              <a:t>123456789.0   		</a:t>
            </a:r>
            <a:r>
              <a:rPr lang="en-US" sz="2400" dirty="0" smtClean="0">
                <a:solidFill>
                  <a:srgbClr val="00B050"/>
                </a:solidFill>
              </a:rPr>
              <a:t>12345678 </a:t>
            </a:r>
            <a:r>
              <a:rPr lang="en-US" sz="2400" dirty="0" smtClean="0"/>
              <a:t>	</a:t>
            </a:r>
            <a:r>
              <a:rPr lang="en-US" sz="2400" dirty="0" smtClean="0">
                <a:solidFill>
                  <a:srgbClr val="00B0F0"/>
                </a:solidFill>
              </a:rPr>
              <a:t>1.2345E8</a:t>
            </a:r>
            <a:r>
              <a:rPr lang="en-US" sz="2400" dirty="0" smtClean="0"/>
              <a:t>      </a:t>
            </a:r>
            <a:r>
              <a:rPr lang="en-US" sz="2400" dirty="0" smtClean="0">
                <a:solidFill>
                  <a:srgbClr val="00B0F0"/>
                </a:solidFill>
              </a:rPr>
              <a:t>(</a:t>
            </a:r>
            <a:r>
              <a:rPr lang="en-US" sz="2400" dirty="0" err="1">
                <a:solidFill>
                  <a:srgbClr val="00B0F0"/>
                </a:solidFill>
              </a:rPr>
              <a:t>ie</a:t>
            </a:r>
            <a:r>
              <a:rPr lang="en-US" sz="2400" dirty="0">
                <a:solidFill>
                  <a:srgbClr val="00B0F0"/>
                </a:solidFill>
              </a:rPr>
              <a:t> 1.2345*10^8) </a:t>
            </a:r>
            <a:endParaRPr lang="en-US" sz="2400" dirty="0" smtClean="0">
              <a:solidFill>
                <a:srgbClr val="00B0F0"/>
              </a:solidFill>
            </a:endParaRPr>
          </a:p>
          <a:p>
            <a:pPr marL="0" indent="0">
              <a:buNone/>
            </a:pPr>
            <a:r>
              <a:rPr lang="en-US" sz="2400" dirty="0" smtClean="0"/>
              <a:t>0.0000000012345678</a:t>
            </a:r>
            <a:r>
              <a:rPr lang="en-US" sz="2800" dirty="0" smtClean="0"/>
              <a:t> </a:t>
            </a:r>
            <a:r>
              <a:rPr lang="en-US" sz="2800" dirty="0">
                <a:solidFill>
                  <a:srgbClr val="00B050"/>
                </a:solidFill>
              </a:rPr>
              <a:t>0.000000</a:t>
            </a:r>
            <a:r>
              <a:rPr lang="en-US" sz="2800" dirty="0"/>
              <a:t> </a:t>
            </a:r>
            <a:r>
              <a:rPr lang="en-US" sz="2800" dirty="0" smtClean="0"/>
              <a:t>	</a:t>
            </a:r>
            <a:r>
              <a:rPr lang="en-US" sz="2800" dirty="0" smtClean="0">
                <a:solidFill>
                  <a:srgbClr val="00B0F0"/>
                </a:solidFill>
              </a:rPr>
              <a:t>1.234E-9</a:t>
            </a:r>
            <a:r>
              <a:rPr lang="en-US" sz="2800" dirty="0" smtClean="0"/>
              <a:t>   </a:t>
            </a:r>
            <a:r>
              <a:rPr lang="en-US" sz="2800" dirty="0" smtClean="0">
                <a:solidFill>
                  <a:srgbClr val="00B0F0"/>
                </a:solidFill>
              </a:rPr>
              <a:t>(</a:t>
            </a:r>
            <a:r>
              <a:rPr lang="en-US" sz="2800" dirty="0" err="1">
                <a:solidFill>
                  <a:srgbClr val="00B0F0"/>
                </a:solidFill>
              </a:rPr>
              <a:t>ie</a:t>
            </a:r>
            <a:r>
              <a:rPr lang="en-US" sz="2800" dirty="0">
                <a:solidFill>
                  <a:srgbClr val="00B0F0"/>
                </a:solidFill>
              </a:rPr>
              <a:t> 1.2345*10-9)</a:t>
            </a:r>
          </a:p>
        </p:txBody>
      </p:sp>
    </p:spTree>
    <p:extLst>
      <p:ext uri="{BB962C8B-B14F-4D97-AF65-F5344CB8AC3E}">
        <p14:creationId xmlns="" xmlns:p14="http://schemas.microsoft.com/office/powerpoint/2010/main" val="1029275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Floating Point </a:t>
            </a:r>
            <a:br>
              <a:rPr lang="en-US" dirty="0" smtClean="0"/>
            </a:br>
            <a:r>
              <a:rPr lang="en-US" dirty="0" smtClean="0"/>
              <a:t>video to watch</a:t>
            </a:r>
            <a:endParaRPr lang="en-US" dirty="0"/>
          </a:p>
        </p:txBody>
      </p:sp>
      <p:sp>
        <p:nvSpPr>
          <p:cNvPr id="3" name="Content Placeholder 2"/>
          <p:cNvSpPr>
            <a:spLocks noGrp="1"/>
          </p:cNvSpPr>
          <p:nvPr>
            <p:ph idx="1"/>
          </p:nvPr>
        </p:nvSpPr>
        <p:spPr>
          <a:xfrm>
            <a:off x="0" y="1600200"/>
            <a:ext cx="9067800" cy="4525963"/>
          </a:xfrm>
        </p:spPr>
        <p:txBody>
          <a:bodyPr>
            <a:normAutofit/>
          </a:bodyPr>
          <a:lstStyle/>
          <a:p>
            <a:r>
              <a:rPr lang="en-US" sz="2000" dirty="0">
                <a:hlinkClick r:id="rId2"/>
              </a:rPr>
              <a:t>http://</a:t>
            </a:r>
            <a:r>
              <a:rPr lang="en-US" sz="2000" dirty="0" smtClean="0">
                <a:hlinkClick r:id="rId2"/>
              </a:rPr>
              <a:t>www.youtube.com/watch?v=MIrQtuoT5Ak&amp;feature=related</a:t>
            </a:r>
            <a:endParaRPr lang="en-US" sz="2000" dirty="0" smtClean="0"/>
          </a:p>
          <a:p>
            <a:endParaRPr lang="en-US" sz="2000" dirty="0"/>
          </a:p>
          <a:p>
            <a:endParaRPr lang="en-US" sz="2000" dirty="0" smtClean="0"/>
          </a:p>
          <a:p>
            <a:endParaRPr lang="en-US" sz="2000" dirty="0" smtClean="0"/>
          </a:p>
          <a:p>
            <a:pPr>
              <a:buNone/>
            </a:pPr>
            <a:r>
              <a:rPr lang="en-US" sz="2000" dirty="0" smtClean="0">
                <a:hlinkClick r:id="rId3"/>
              </a:rPr>
              <a:t>https://www.youtube.com/watch?v=QtN7l3nlkhs</a:t>
            </a:r>
            <a:r>
              <a:rPr lang="en-US" sz="2000" dirty="0" smtClean="0"/>
              <a:t>   (part 1)</a:t>
            </a:r>
            <a:endParaRPr lang="en-US" sz="2000" dirty="0"/>
          </a:p>
          <a:p>
            <a:endParaRPr lang="en-US" sz="2000" dirty="0">
              <a:hlinkClick r:id="rId4"/>
            </a:endParaRPr>
          </a:p>
          <a:p>
            <a:r>
              <a:rPr lang="en-US" sz="2000" dirty="0" smtClean="0">
                <a:hlinkClick r:id="rId4"/>
              </a:rPr>
              <a:t>http</a:t>
            </a:r>
            <a:r>
              <a:rPr lang="en-US" sz="2000" dirty="0">
                <a:hlinkClick r:id="rId4"/>
              </a:rPr>
              <a:t>://</a:t>
            </a:r>
            <a:r>
              <a:rPr lang="en-US" sz="2000" dirty="0" smtClean="0">
                <a:hlinkClick r:id="rId4"/>
              </a:rPr>
              <a:t>www.youtube.com/watch?v=iQFG7sAa7i4</a:t>
            </a:r>
            <a:r>
              <a:rPr lang="en-US" sz="2000" dirty="0" smtClean="0"/>
              <a:t>   (part 2)</a:t>
            </a:r>
            <a:endParaRPr lang="en-US" sz="2000" dirty="0"/>
          </a:p>
        </p:txBody>
      </p:sp>
    </p:spTree>
    <p:extLst>
      <p:ext uri="{BB962C8B-B14F-4D97-AF65-F5344CB8AC3E}">
        <p14:creationId xmlns="" xmlns:p14="http://schemas.microsoft.com/office/powerpoint/2010/main" val="390264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and Off</a:t>
            </a:r>
            <a:endParaRPr lang="en-US" dirty="0"/>
          </a:p>
        </p:txBody>
      </p:sp>
      <p:sp>
        <p:nvSpPr>
          <p:cNvPr id="3" name="Content Placeholder 2"/>
          <p:cNvSpPr>
            <a:spLocks noGrp="1"/>
          </p:cNvSpPr>
          <p:nvPr>
            <p:ph idx="1"/>
          </p:nvPr>
        </p:nvSpPr>
        <p:spPr/>
        <p:txBody>
          <a:bodyPr/>
          <a:lstStyle/>
          <a:p>
            <a:r>
              <a:rPr lang="en-US" dirty="0"/>
              <a:t>Each flip flop is in one or two states – </a:t>
            </a:r>
            <a:r>
              <a:rPr lang="en-US" dirty="0">
                <a:solidFill>
                  <a:srgbClr val="FF0000"/>
                </a:solidFill>
              </a:rPr>
              <a:t>on or off</a:t>
            </a:r>
          </a:p>
          <a:p>
            <a:r>
              <a:rPr lang="en-US" dirty="0"/>
              <a:t>Similar to a light switch in a rom.</a:t>
            </a:r>
          </a:p>
          <a:p>
            <a:r>
              <a:rPr lang="en-US" dirty="0"/>
              <a:t>A zero or 0 is associated with off</a:t>
            </a:r>
          </a:p>
          <a:p>
            <a:r>
              <a:rPr lang="en-US" dirty="0"/>
              <a:t>A one or 1 is associated with on</a:t>
            </a:r>
          </a:p>
          <a:p>
            <a:r>
              <a:rPr lang="en-US" dirty="0"/>
              <a:t>At machine level, the processing and storage of data involve the manipulation of long strings of symbols, 0 &amp; 1, called binary digits or bits.</a:t>
            </a:r>
          </a:p>
          <a:p>
            <a:endParaRPr lang="en-US" dirty="0"/>
          </a:p>
        </p:txBody>
      </p:sp>
    </p:spTree>
    <p:extLst>
      <p:ext uri="{BB962C8B-B14F-4D97-AF65-F5344CB8AC3E}">
        <p14:creationId xmlns="" xmlns:p14="http://schemas.microsoft.com/office/powerpoint/2010/main" val="161074710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200" smtClean="0"/>
              <a:t>Fractional Part – Multiplication Method</a:t>
            </a:r>
          </a:p>
        </p:txBody>
      </p:sp>
      <p:sp>
        <p:nvSpPr>
          <p:cNvPr id="8195" name="Rectangle 3"/>
          <p:cNvSpPr>
            <a:spLocks noGrp="1" noChangeArrowheads="1"/>
          </p:cNvSpPr>
          <p:nvPr>
            <p:ph type="body" idx="1"/>
          </p:nvPr>
        </p:nvSpPr>
        <p:spPr>
          <a:xfrm>
            <a:off x="457200" y="1371600"/>
            <a:ext cx="8305800" cy="4876800"/>
          </a:xfrm>
        </p:spPr>
        <p:txBody>
          <a:bodyPr/>
          <a:lstStyle/>
          <a:p>
            <a:pPr marL="609600" indent="-609600" eaLnBrk="1" hangingPunct="1">
              <a:buFont typeface="Wingdings" pitchFamily="2" charset="2"/>
              <a:buNone/>
            </a:pPr>
            <a:r>
              <a:rPr lang="en-US" sz="2800" dirty="0" smtClean="0"/>
              <a:t>	</a:t>
            </a:r>
            <a:r>
              <a:rPr lang="en-US" sz="2800" dirty="0" smtClean="0">
                <a:solidFill>
                  <a:srgbClr val="000000"/>
                </a:solidFill>
                <a:latin typeface="Arial" charset="0"/>
              </a:rPr>
              <a:t>In the binary representation of a floating point number the column values will be as follows:</a:t>
            </a:r>
          </a:p>
          <a:p>
            <a:pPr marL="609600" indent="-609600" eaLnBrk="1" hangingPunct="1">
              <a:buFont typeface="Wingdings" pitchFamily="2" charset="2"/>
              <a:buNone/>
            </a:pPr>
            <a:r>
              <a:rPr lang="en-US" sz="2800" dirty="0" smtClean="0">
                <a:solidFill>
                  <a:srgbClr val="339933"/>
                </a:solidFill>
              </a:rPr>
              <a:t>	</a:t>
            </a:r>
          </a:p>
          <a:p>
            <a:pPr marL="609600" indent="-609600" eaLnBrk="1" hangingPunct="1">
              <a:buFont typeface="Wingdings" pitchFamily="2" charset="2"/>
              <a:buNone/>
            </a:pPr>
            <a:r>
              <a:rPr lang="en-US" sz="2800" dirty="0" smtClean="0">
                <a:solidFill>
                  <a:srgbClr val="000000"/>
                </a:solidFill>
                <a:latin typeface="Arial" charset="0"/>
              </a:rPr>
              <a:t>…</a:t>
            </a:r>
            <a:r>
              <a:rPr lang="en-US" sz="2800" dirty="0" smtClean="0">
                <a:solidFill>
                  <a:srgbClr val="339933"/>
                </a:solidFill>
                <a:latin typeface="Arial" charset="0"/>
              </a:rPr>
              <a:t> </a:t>
            </a:r>
            <a:r>
              <a:rPr lang="en-US" sz="2800" dirty="0" smtClean="0">
                <a:solidFill>
                  <a:srgbClr val="000000"/>
                </a:solidFill>
                <a:latin typeface="Arial" charset="0"/>
              </a:rPr>
              <a:t>2</a:t>
            </a:r>
            <a:r>
              <a:rPr lang="en-US" sz="2800" baseline="30000" dirty="0" smtClean="0">
                <a:solidFill>
                  <a:srgbClr val="000000"/>
                </a:solidFill>
                <a:latin typeface="Arial" charset="0"/>
              </a:rPr>
              <a:t>5</a:t>
            </a:r>
            <a:r>
              <a:rPr lang="en-US" sz="2800" dirty="0" smtClean="0">
                <a:solidFill>
                  <a:srgbClr val="000000"/>
                </a:solidFill>
                <a:latin typeface="Arial" charset="0"/>
              </a:rPr>
              <a:t>    2</a:t>
            </a:r>
            <a:r>
              <a:rPr lang="en-US" sz="2800" baseline="30000" dirty="0" smtClean="0">
                <a:solidFill>
                  <a:srgbClr val="000000"/>
                </a:solidFill>
                <a:latin typeface="Arial" charset="0"/>
              </a:rPr>
              <a:t>4</a:t>
            </a:r>
            <a:r>
              <a:rPr lang="en-US" sz="2800" dirty="0" smtClean="0">
                <a:solidFill>
                  <a:srgbClr val="000000"/>
                </a:solidFill>
                <a:latin typeface="Arial" charset="0"/>
              </a:rPr>
              <a:t>   2</a:t>
            </a:r>
            <a:r>
              <a:rPr lang="en-US" sz="2800" baseline="30000" dirty="0" smtClean="0">
                <a:solidFill>
                  <a:srgbClr val="000000"/>
                </a:solidFill>
                <a:latin typeface="Arial" charset="0"/>
              </a:rPr>
              <a:t>3</a:t>
            </a:r>
            <a:r>
              <a:rPr lang="en-US" sz="2800" dirty="0" smtClean="0">
                <a:solidFill>
                  <a:srgbClr val="000000"/>
                </a:solidFill>
                <a:latin typeface="Arial" charset="0"/>
              </a:rPr>
              <a:t>   2</a:t>
            </a:r>
            <a:r>
              <a:rPr lang="en-US" sz="2800" baseline="30000" dirty="0" smtClean="0">
                <a:solidFill>
                  <a:srgbClr val="000000"/>
                </a:solidFill>
                <a:latin typeface="Arial" charset="0"/>
              </a:rPr>
              <a:t>2</a:t>
            </a:r>
            <a:r>
              <a:rPr lang="en-US" sz="2800" dirty="0" smtClean="0">
                <a:solidFill>
                  <a:srgbClr val="000000"/>
                </a:solidFill>
                <a:latin typeface="Arial" charset="0"/>
              </a:rPr>
              <a:t>  2</a:t>
            </a:r>
            <a:r>
              <a:rPr lang="en-US" sz="2800" baseline="30000" dirty="0" smtClean="0">
                <a:solidFill>
                  <a:srgbClr val="000000"/>
                </a:solidFill>
                <a:latin typeface="Arial" charset="0"/>
              </a:rPr>
              <a:t>1</a:t>
            </a:r>
            <a:r>
              <a:rPr lang="en-US" sz="2800" dirty="0" smtClean="0">
                <a:solidFill>
                  <a:srgbClr val="000000"/>
                </a:solidFill>
                <a:latin typeface="Arial" charset="0"/>
              </a:rPr>
              <a:t>  2</a:t>
            </a:r>
            <a:r>
              <a:rPr lang="en-US" sz="2800" baseline="30000" dirty="0" smtClean="0">
                <a:solidFill>
                  <a:srgbClr val="000000"/>
                </a:solidFill>
                <a:latin typeface="Arial" charset="0"/>
              </a:rPr>
              <a:t>0</a:t>
            </a:r>
            <a:r>
              <a:rPr lang="en-US" sz="2800" dirty="0" smtClean="0">
                <a:solidFill>
                  <a:srgbClr val="000000"/>
                </a:solidFill>
                <a:latin typeface="Arial" charset="0"/>
              </a:rPr>
              <a:t> </a:t>
            </a:r>
            <a:r>
              <a:rPr lang="en-US" sz="2800" b="1" dirty="0" smtClean="0">
                <a:solidFill>
                  <a:srgbClr val="000000"/>
                </a:solidFill>
                <a:latin typeface="Arial" charset="0"/>
              </a:rPr>
              <a:t>.</a:t>
            </a:r>
            <a:r>
              <a:rPr lang="en-US" sz="2800" dirty="0" smtClean="0">
                <a:solidFill>
                  <a:srgbClr val="000000"/>
                </a:solidFill>
                <a:latin typeface="Arial" charset="0"/>
              </a:rPr>
              <a:t>  2</a:t>
            </a:r>
            <a:r>
              <a:rPr lang="en-US" sz="2800" baseline="30000" dirty="0" smtClean="0">
                <a:solidFill>
                  <a:srgbClr val="000000"/>
                </a:solidFill>
                <a:latin typeface="Arial" charset="0"/>
              </a:rPr>
              <a:t>-1</a:t>
            </a:r>
            <a:r>
              <a:rPr lang="en-US" sz="2800" dirty="0" smtClean="0">
                <a:solidFill>
                  <a:srgbClr val="000000"/>
                </a:solidFill>
                <a:latin typeface="Arial" charset="0"/>
              </a:rPr>
              <a:t>     2</a:t>
            </a:r>
            <a:r>
              <a:rPr lang="en-US" sz="2800" baseline="30000" dirty="0" smtClean="0">
                <a:solidFill>
                  <a:srgbClr val="000000"/>
                </a:solidFill>
                <a:latin typeface="Arial" charset="0"/>
              </a:rPr>
              <a:t>-2</a:t>
            </a:r>
            <a:r>
              <a:rPr lang="en-US" sz="2800" dirty="0" smtClean="0">
                <a:solidFill>
                  <a:srgbClr val="000000"/>
                </a:solidFill>
                <a:latin typeface="Arial" charset="0"/>
              </a:rPr>
              <a:t>    2</a:t>
            </a:r>
            <a:r>
              <a:rPr lang="en-US" sz="2800" baseline="30000" dirty="0" smtClean="0">
                <a:solidFill>
                  <a:srgbClr val="000000"/>
                </a:solidFill>
                <a:latin typeface="Arial" charset="0"/>
              </a:rPr>
              <a:t>-3</a:t>
            </a:r>
            <a:r>
              <a:rPr lang="en-US" sz="2800" dirty="0" smtClean="0">
                <a:solidFill>
                  <a:srgbClr val="000000"/>
                </a:solidFill>
                <a:latin typeface="Arial" charset="0"/>
              </a:rPr>
              <a:t>      2</a:t>
            </a:r>
            <a:r>
              <a:rPr lang="en-US" sz="2800" baseline="30000" dirty="0" smtClean="0">
                <a:solidFill>
                  <a:srgbClr val="000000"/>
                </a:solidFill>
                <a:latin typeface="Arial" charset="0"/>
              </a:rPr>
              <a:t>-4 </a:t>
            </a:r>
            <a:r>
              <a:rPr lang="en-US" sz="2800" dirty="0" smtClean="0">
                <a:solidFill>
                  <a:srgbClr val="000000"/>
                </a:solidFill>
                <a:latin typeface="Arial" charset="0"/>
              </a:rPr>
              <a:t>…</a:t>
            </a:r>
          </a:p>
          <a:p>
            <a:pPr marL="609600" indent="-609600" eaLnBrk="1" hangingPunct="1">
              <a:buFont typeface="Wingdings" pitchFamily="2" charset="2"/>
              <a:buNone/>
            </a:pPr>
            <a:r>
              <a:rPr lang="en-US" sz="2800" dirty="0" smtClean="0">
                <a:solidFill>
                  <a:srgbClr val="000000"/>
                </a:solidFill>
                <a:latin typeface="Arial" charset="0"/>
              </a:rPr>
              <a:t>…</a:t>
            </a:r>
            <a:r>
              <a:rPr lang="en-US" sz="2800" baseline="30000" dirty="0" smtClean="0">
                <a:solidFill>
                  <a:srgbClr val="000000"/>
                </a:solidFill>
                <a:latin typeface="Arial" charset="0"/>
              </a:rPr>
              <a:t> </a:t>
            </a:r>
            <a:r>
              <a:rPr lang="en-US" sz="2800" dirty="0" smtClean="0">
                <a:solidFill>
                  <a:srgbClr val="000000"/>
                </a:solidFill>
                <a:latin typeface="Arial" charset="0"/>
              </a:rPr>
              <a:t>32   16   8    4    2   1   </a:t>
            </a:r>
            <a:r>
              <a:rPr lang="en-US" sz="2800" b="1" dirty="0" smtClean="0">
                <a:solidFill>
                  <a:srgbClr val="000000"/>
                </a:solidFill>
                <a:latin typeface="Arial" charset="0"/>
              </a:rPr>
              <a:t>.</a:t>
            </a:r>
            <a:r>
              <a:rPr lang="en-US" sz="2800" dirty="0" smtClean="0">
                <a:solidFill>
                  <a:srgbClr val="000000"/>
                </a:solidFill>
                <a:latin typeface="Arial" charset="0"/>
              </a:rPr>
              <a:t>  1/2   1/4   1/8      1/16…</a:t>
            </a:r>
            <a:endParaRPr lang="en-US" sz="2800" baseline="30000" dirty="0" smtClean="0">
              <a:solidFill>
                <a:srgbClr val="000000"/>
              </a:solidFill>
              <a:latin typeface="Arial" charset="0"/>
            </a:endParaRPr>
          </a:p>
          <a:p>
            <a:pPr marL="609600" indent="-609600" eaLnBrk="1" hangingPunct="1">
              <a:buFont typeface="Wingdings" pitchFamily="2" charset="2"/>
              <a:buNone/>
            </a:pPr>
            <a:r>
              <a:rPr lang="en-US" sz="2800" dirty="0" smtClean="0">
                <a:solidFill>
                  <a:srgbClr val="FF0000"/>
                </a:solidFill>
                <a:latin typeface="Arial" charset="0"/>
              </a:rPr>
              <a:t>… 32   16   8    4    2   1  </a:t>
            </a:r>
            <a:r>
              <a:rPr lang="en-US" sz="2800" b="1" dirty="0" smtClean="0">
                <a:solidFill>
                  <a:srgbClr val="000000"/>
                </a:solidFill>
                <a:latin typeface="Arial" charset="0"/>
              </a:rPr>
              <a:t>.</a:t>
            </a:r>
            <a:r>
              <a:rPr lang="en-US" sz="2800" dirty="0" smtClean="0">
                <a:solidFill>
                  <a:srgbClr val="000000"/>
                </a:solidFill>
                <a:latin typeface="Arial" charset="0"/>
              </a:rPr>
              <a:t>  </a:t>
            </a:r>
            <a:r>
              <a:rPr lang="en-US" sz="2800" dirty="0" smtClean="0">
                <a:solidFill>
                  <a:srgbClr val="00B050"/>
                </a:solidFill>
                <a:latin typeface="Arial" charset="0"/>
              </a:rPr>
              <a:t>.5     .25   .125    .0625…</a:t>
            </a:r>
          </a:p>
          <a:p>
            <a:pPr marL="609600" indent="-609600" eaLnBrk="1" hangingPunct="1">
              <a:buFont typeface="Wingdings" pitchFamily="2" charset="2"/>
              <a:buNone/>
            </a:pPr>
            <a:r>
              <a:rPr lang="en-US" sz="2800" dirty="0" smtClean="0">
                <a:latin typeface="Arial" charset="0"/>
              </a:rPr>
              <a:t> </a:t>
            </a:r>
          </a:p>
          <a:p>
            <a:pPr marL="609600" indent="-609600" eaLnBrk="1" hangingPunct="1">
              <a:buFont typeface="Wingdings" pitchFamily="2" charset="2"/>
              <a:buNone/>
            </a:pPr>
            <a:r>
              <a:rPr lang="en-US" sz="2800" dirty="0" smtClean="0">
                <a:latin typeface="Arial" charset="0"/>
              </a:rPr>
              <a:t>	</a:t>
            </a:r>
          </a:p>
        </p:txBody>
      </p:sp>
    </p:spTree>
    <p:extLst>
      <p:ext uri="{BB962C8B-B14F-4D97-AF65-F5344CB8AC3E}">
        <p14:creationId xmlns="" xmlns:p14="http://schemas.microsoft.com/office/powerpoint/2010/main" val="31540566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0" y="1600200"/>
            <a:ext cx="8991600" cy="5105400"/>
          </a:xfrm>
        </p:spPr>
        <p:txBody>
          <a:bodyPr/>
          <a:lstStyle/>
          <a:p>
            <a:pPr marL="609600" indent="-609600">
              <a:lnSpc>
                <a:spcPct val="90000"/>
              </a:lnSpc>
              <a:buNone/>
            </a:pPr>
            <a:r>
              <a:rPr lang="en-US" b="1" dirty="0">
                <a:solidFill>
                  <a:srgbClr val="000000"/>
                </a:solidFill>
                <a:latin typeface="Arial" charset="0"/>
              </a:rPr>
              <a:t>Ex 1</a:t>
            </a:r>
            <a:r>
              <a:rPr lang="en-US" dirty="0">
                <a:solidFill>
                  <a:srgbClr val="000000"/>
                </a:solidFill>
                <a:latin typeface="Arial" charset="0"/>
              </a:rPr>
              <a:t>.  Find the binary equivalent of </a:t>
            </a:r>
            <a:r>
              <a:rPr lang="en-US" b="1" dirty="0">
                <a:solidFill>
                  <a:srgbClr val="000000"/>
                </a:solidFill>
                <a:latin typeface="Arial" charset="0"/>
              </a:rPr>
              <a:t>0.25</a:t>
            </a:r>
          </a:p>
          <a:p>
            <a:pPr marL="609600" indent="-609600">
              <a:lnSpc>
                <a:spcPct val="90000"/>
              </a:lnSpc>
              <a:buNone/>
            </a:pPr>
            <a:r>
              <a:rPr lang="en-US" b="1" dirty="0">
                <a:solidFill>
                  <a:srgbClr val="000000"/>
                </a:solidFill>
                <a:latin typeface="Arial" charset="0"/>
              </a:rPr>
              <a:t>  Step 1</a:t>
            </a:r>
            <a:r>
              <a:rPr lang="en-US" dirty="0">
                <a:solidFill>
                  <a:srgbClr val="000000"/>
                </a:solidFill>
                <a:latin typeface="Arial" charset="0"/>
              </a:rPr>
              <a:t>: Multiply </a:t>
            </a:r>
            <a:r>
              <a:rPr lang="en-US" dirty="0">
                <a:solidFill>
                  <a:srgbClr val="0000FF"/>
                </a:solidFill>
                <a:latin typeface="Arial" charset="0"/>
              </a:rPr>
              <a:t>the fraction</a:t>
            </a:r>
            <a:r>
              <a:rPr lang="en-US" dirty="0">
                <a:solidFill>
                  <a:srgbClr val="000000"/>
                </a:solidFill>
                <a:latin typeface="Arial" charset="0"/>
              </a:rPr>
              <a:t> by 2 until the fractional part becomes </a:t>
            </a:r>
            <a:r>
              <a:rPr lang="en-US" dirty="0" smtClean="0">
                <a:solidFill>
                  <a:srgbClr val="000000"/>
                </a:solidFill>
                <a:latin typeface="Arial" charset="0"/>
              </a:rPr>
              <a:t>0</a:t>
            </a:r>
            <a:r>
              <a:rPr lang="en-US" sz="3600" b="1" dirty="0">
                <a:solidFill>
                  <a:srgbClr val="000000"/>
                </a:solidFill>
                <a:latin typeface="Arial" charset="0"/>
              </a:rPr>
              <a:t> </a:t>
            </a:r>
            <a:r>
              <a:rPr lang="en-US" sz="3600" b="1" dirty="0" smtClean="0">
                <a:solidFill>
                  <a:srgbClr val="000000"/>
                </a:solidFill>
                <a:latin typeface="Arial" charset="0"/>
              </a:rPr>
              <a:t>         25</a:t>
            </a:r>
            <a:endParaRPr lang="en-US" sz="3600" b="1" dirty="0">
              <a:solidFill>
                <a:srgbClr val="000000"/>
              </a:solidFill>
              <a:latin typeface="Arial" charset="0"/>
              <a:cs typeface="Courier New" pitchFamily="49" charset="0"/>
            </a:endParaRPr>
          </a:p>
          <a:p>
            <a:pPr marL="609600" indent="-609600">
              <a:lnSpc>
                <a:spcPct val="90000"/>
              </a:lnSpc>
              <a:buNone/>
            </a:pPr>
            <a:r>
              <a:rPr lang="en-US" sz="3600" b="1" dirty="0">
                <a:solidFill>
                  <a:srgbClr val="000000"/>
                </a:solidFill>
                <a:latin typeface="Arial" charset="0"/>
                <a:cs typeface="Courier New" pitchFamily="49" charset="0"/>
              </a:rPr>
              <a:t> 	</a:t>
            </a:r>
            <a:r>
              <a:rPr lang="en-US" sz="3600" b="1" dirty="0" smtClean="0">
                <a:solidFill>
                  <a:srgbClr val="000000"/>
                </a:solidFill>
                <a:latin typeface="Arial" charset="0"/>
                <a:cs typeface="Courier New" pitchFamily="49" charset="0"/>
              </a:rPr>
              <a:t>						</a:t>
            </a:r>
            <a:r>
              <a:rPr lang="en-US" sz="3600" b="1" dirty="0">
                <a:solidFill>
                  <a:srgbClr val="000000"/>
                </a:solidFill>
                <a:latin typeface="Arial" charset="0"/>
                <a:cs typeface="Courier New" pitchFamily="49" charset="0"/>
              </a:rPr>
              <a:t>	</a:t>
            </a:r>
            <a:r>
              <a:rPr lang="en-US" sz="3600" b="1" u="sng" dirty="0" smtClean="0">
                <a:solidFill>
                  <a:srgbClr val="000000"/>
                </a:solidFill>
                <a:latin typeface="Arial" charset="0"/>
              </a:rPr>
              <a:t>x </a:t>
            </a:r>
            <a:r>
              <a:rPr lang="en-US" sz="3600" b="1" u="sng" dirty="0">
                <a:solidFill>
                  <a:srgbClr val="000000"/>
                </a:solidFill>
                <a:latin typeface="Arial" charset="0"/>
              </a:rPr>
              <a:t>2</a:t>
            </a:r>
            <a:r>
              <a:rPr lang="en-US" sz="3600" b="1" dirty="0">
                <a:solidFill>
                  <a:srgbClr val="000000"/>
                </a:solidFill>
                <a:latin typeface="Arial" charset="0"/>
              </a:rPr>
              <a:t>     </a:t>
            </a:r>
            <a:endParaRPr lang="en-US" sz="3600" b="1" dirty="0">
              <a:solidFill>
                <a:srgbClr val="000000"/>
              </a:solidFill>
              <a:latin typeface="Arial" charset="0"/>
              <a:cs typeface="Courier New" pitchFamily="49" charset="0"/>
            </a:endParaRPr>
          </a:p>
          <a:p>
            <a:pPr marL="609600" indent="-609600">
              <a:lnSpc>
                <a:spcPct val="90000"/>
              </a:lnSpc>
              <a:buNone/>
            </a:pPr>
            <a:r>
              <a:rPr lang="en-US" sz="3600" b="1" dirty="0">
                <a:solidFill>
                  <a:srgbClr val="000000"/>
                </a:solidFill>
                <a:latin typeface="Arial" charset="0"/>
              </a:rPr>
              <a:t>  	</a:t>
            </a:r>
            <a:r>
              <a:rPr lang="en-US" sz="3600" b="1" dirty="0" smtClean="0">
                <a:solidFill>
                  <a:srgbClr val="000000"/>
                </a:solidFill>
                <a:latin typeface="Arial" charset="0"/>
              </a:rPr>
              <a:t>						 </a:t>
            </a:r>
            <a:r>
              <a:rPr lang="en-US" sz="3600" b="1" dirty="0">
                <a:solidFill>
                  <a:srgbClr val="000000"/>
                </a:solidFill>
                <a:latin typeface="Arial" charset="0"/>
              </a:rPr>
              <a:t>	</a:t>
            </a:r>
            <a:r>
              <a:rPr lang="en-US" sz="3600" b="1" dirty="0" smtClean="0">
                <a:solidFill>
                  <a:srgbClr val="FF0000"/>
                </a:solidFill>
                <a:latin typeface="Arial" charset="0"/>
              </a:rPr>
              <a:t>0</a:t>
            </a:r>
            <a:r>
              <a:rPr lang="en-US" sz="3600" b="1" dirty="0" smtClean="0">
                <a:solidFill>
                  <a:srgbClr val="000000"/>
                </a:solidFill>
                <a:latin typeface="Arial" charset="0"/>
              </a:rPr>
              <a:t>.5</a:t>
            </a:r>
            <a:endParaRPr lang="en-US" sz="3600" b="1" dirty="0">
              <a:solidFill>
                <a:srgbClr val="000000"/>
              </a:solidFill>
              <a:latin typeface="Arial" charset="0"/>
            </a:endParaRPr>
          </a:p>
          <a:p>
            <a:pPr marL="609600" indent="-609600">
              <a:lnSpc>
                <a:spcPct val="90000"/>
              </a:lnSpc>
              <a:buNone/>
            </a:pPr>
            <a:r>
              <a:rPr lang="en-US" sz="3600" b="1" dirty="0">
                <a:solidFill>
                  <a:srgbClr val="000000"/>
                </a:solidFill>
                <a:latin typeface="Arial" charset="0"/>
              </a:rPr>
              <a:t>		</a:t>
            </a:r>
            <a:r>
              <a:rPr lang="en-US" sz="3600" b="1" dirty="0" smtClean="0">
                <a:solidFill>
                  <a:srgbClr val="000000"/>
                </a:solidFill>
                <a:latin typeface="Arial" charset="0"/>
              </a:rPr>
              <a:t>						</a:t>
            </a:r>
            <a:r>
              <a:rPr lang="en-US" sz="3600" b="1" u="sng" dirty="0" smtClean="0">
                <a:solidFill>
                  <a:srgbClr val="000000"/>
                </a:solidFill>
                <a:latin typeface="Arial" charset="0"/>
              </a:rPr>
              <a:t>x </a:t>
            </a:r>
            <a:r>
              <a:rPr lang="en-US" sz="3600" b="1" u="sng" dirty="0">
                <a:solidFill>
                  <a:srgbClr val="000000"/>
                </a:solidFill>
                <a:latin typeface="Arial" charset="0"/>
              </a:rPr>
              <a:t>2</a:t>
            </a:r>
            <a:r>
              <a:rPr lang="en-US" sz="3600" b="1" dirty="0">
                <a:solidFill>
                  <a:srgbClr val="000000"/>
                </a:solidFill>
                <a:latin typeface="Arial" charset="0"/>
              </a:rPr>
              <a:t> 	    </a:t>
            </a:r>
            <a:endParaRPr lang="en-US" sz="3600" b="1" dirty="0">
              <a:solidFill>
                <a:srgbClr val="000000"/>
              </a:solidFill>
              <a:latin typeface="Arial" charset="0"/>
              <a:cs typeface="Courier New" pitchFamily="49" charset="0"/>
            </a:endParaRPr>
          </a:p>
          <a:p>
            <a:pPr marL="609600" indent="-609600">
              <a:lnSpc>
                <a:spcPct val="90000"/>
              </a:lnSpc>
              <a:buNone/>
            </a:pPr>
            <a:r>
              <a:rPr lang="en-US" sz="3600" b="1" dirty="0">
                <a:latin typeface="Arial" charset="0"/>
              </a:rPr>
              <a:t>		</a:t>
            </a:r>
            <a:r>
              <a:rPr lang="en-US" sz="3600" b="1" dirty="0" smtClean="0">
                <a:latin typeface="Arial" charset="0"/>
              </a:rPr>
              <a:t>						 </a:t>
            </a:r>
            <a:r>
              <a:rPr lang="en-US" sz="3600" b="1" dirty="0" smtClean="0">
                <a:solidFill>
                  <a:srgbClr val="FF0000"/>
                </a:solidFill>
                <a:latin typeface="Arial" charset="0"/>
              </a:rPr>
              <a:t>1</a:t>
            </a:r>
            <a:r>
              <a:rPr lang="en-US" sz="3600" b="1" dirty="0" smtClean="0">
                <a:solidFill>
                  <a:srgbClr val="000000"/>
                </a:solidFill>
                <a:latin typeface="Arial" charset="0"/>
              </a:rPr>
              <a:t>.0</a:t>
            </a:r>
            <a:endParaRPr lang="en-US" dirty="0"/>
          </a:p>
        </p:txBody>
      </p:sp>
      <p:sp>
        <p:nvSpPr>
          <p:cNvPr id="4" name="TextBox 3"/>
          <p:cNvSpPr txBox="1"/>
          <p:nvPr/>
        </p:nvSpPr>
        <p:spPr>
          <a:xfrm>
            <a:off x="367145" y="3657600"/>
            <a:ext cx="4724400" cy="2591479"/>
          </a:xfrm>
          <a:prstGeom prst="rect">
            <a:avLst/>
          </a:prstGeom>
          <a:noFill/>
        </p:spPr>
        <p:txBody>
          <a:bodyPr wrap="square" rtlCol="0">
            <a:spAutoFit/>
          </a:bodyPr>
          <a:lstStyle/>
          <a:p>
            <a:pPr marL="609600" indent="-609600">
              <a:lnSpc>
                <a:spcPct val="90000"/>
              </a:lnSpc>
              <a:spcBef>
                <a:spcPct val="20000"/>
              </a:spcBef>
            </a:pPr>
            <a:r>
              <a:rPr lang="en-US" sz="2800" b="1" dirty="0">
                <a:solidFill>
                  <a:srgbClr val="000000"/>
                </a:solidFill>
                <a:latin typeface="Arial" charset="0"/>
              </a:rPr>
              <a:t>Step 2</a:t>
            </a:r>
            <a:r>
              <a:rPr lang="en-US" sz="2800" dirty="0">
                <a:solidFill>
                  <a:srgbClr val="000000"/>
                </a:solidFill>
                <a:latin typeface="Arial" charset="0"/>
              </a:rPr>
              <a:t>: Collect the whole parts in forward order. Put them after the radix point</a:t>
            </a:r>
          </a:p>
          <a:p>
            <a:pPr marL="609600" indent="-609600">
              <a:lnSpc>
                <a:spcPct val="90000"/>
              </a:lnSpc>
              <a:spcBef>
                <a:spcPct val="20000"/>
              </a:spcBef>
            </a:pPr>
            <a:r>
              <a:rPr lang="en-US" sz="2800" b="1" dirty="0">
                <a:solidFill>
                  <a:srgbClr val="339933"/>
                </a:solidFill>
                <a:latin typeface="Arial" charset="0"/>
              </a:rPr>
              <a:t>	  </a:t>
            </a:r>
            <a:r>
              <a:rPr lang="en-US" sz="2800" b="1" dirty="0">
                <a:solidFill>
                  <a:srgbClr val="A50021"/>
                </a:solidFill>
                <a:latin typeface="Arial" charset="0"/>
              </a:rPr>
              <a:t>.</a:t>
            </a:r>
            <a:r>
              <a:rPr lang="en-US" sz="2800" b="1" dirty="0">
                <a:solidFill>
                  <a:srgbClr val="339933"/>
                </a:solidFill>
                <a:latin typeface="Arial" charset="0"/>
              </a:rPr>
              <a:t>  .5    .25  .125  .0625</a:t>
            </a:r>
          </a:p>
          <a:p>
            <a:pPr marL="609600" indent="-609600" algn="just">
              <a:lnSpc>
                <a:spcPct val="90000"/>
              </a:lnSpc>
              <a:spcBef>
                <a:spcPct val="20000"/>
              </a:spcBef>
            </a:pPr>
            <a:r>
              <a:rPr lang="en-US" sz="2800" b="1" dirty="0">
                <a:solidFill>
                  <a:srgbClr val="339933"/>
                </a:solidFill>
                <a:latin typeface="Arial" charset="0"/>
              </a:rPr>
              <a:t>	  </a:t>
            </a:r>
            <a:r>
              <a:rPr lang="en-US" sz="2800" b="1" dirty="0">
                <a:solidFill>
                  <a:srgbClr val="A50021"/>
                </a:solidFill>
                <a:latin typeface="Arial" charset="0"/>
              </a:rPr>
              <a:t>.</a:t>
            </a:r>
            <a:r>
              <a:rPr lang="en-US" sz="2800" b="1" dirty="0">
                <a:solidFill>
                  <a:srgbClr val="339933"/>
                </a:solidFill>
                <a:latin typeface="Arial" charset="0"/>
              </a:rPr>
              <a:t>   </a:t>
            </a:r>
            <a:r>
              <a:rPr lang="en-US" sz="2800" b="1" dirty="0">
                <a:solidFill>
                  <a:srgbClr val="FF0000"/>
                </a:solidFill>
                <a:latin typeface="Arial" charset="0"/>
              </a:rPr>
              <a:t>0      1</a:t>
            </a:r>
          </a:p>
        </p:txBody>
      </p:sp>
    </p:spTree>
    <p:extLst>
      <p:ext uri="{BB962C8B-B14F-4D97-AF65-F5344CB8AC3E}">
        <p14:creationId xmlns="" xmlns:p14="http://schemas.microsoft.com/office/powerpoint/2010/main" val="199531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en-US" sz="3200" u="sng" smtClean="0"/>
              <a:t>Fractional Part – Multiplication Method</a:t>
            </a:r>
          </a:p>
        </p:txBody>
      </p:sp>
      <p:sp>
        <p:nvSpPr>
          <p:cNvPr id="10243" name="Rectangle 1027"/>
          <p:cNvSpPr>
            <a:spLocks noGrp="1" noChangeArrowheads="1"/>
          </p:cNvSpPr>
          <p:nvPr>
            <p:ph type="body" idx="1"/>
          </p:nvPr>
        </p:nvSpPr>
        <p:spPr>
          <a:xfrm>
            <a:off x="609600" y="2057400"/>
            <a:ext cx="7467600" cy="4114800"/>
          </a:xfrm>
        </p:spPr>
        <p:txBody>
          <a:bodyPr>
            <a:normAutofit lnSpcReduction="10000"/>
          </a:bodyPr>
          <a:lstStyle/>
          <a:p>
            <a:pPr marL="609600" indent="-609600" eaLnBrk="1" hangingPunct="1">
              <a:lnSpc>
                <a:spcPct val="90000"/>
              </a:lnSpc>
              <a:buFont typeface="Wingdings" pitchFamily="2" charset="2"/>
              <a:buNone/>
            </a:pPr>
            <a:r>
              <a:rPr lang="en-US" sz="2400" b="1" dirty="0" smtClean="0">
                <a:solidFill>
                  <a:srgbClr val="000000"/>
                </a:solidFill>
                <a:latin typeface="Arial" charset="0"/>
              </a:rPr>
              <a:t>Ex 2</a:t>
            </a:r>
            <a:r>
              <a:rPr lang="en-US" sz="2400" dirty="0" smtClean="0">
                <a:solidFill>
                  <a:srgbClr val="000000"/>
                </a:solidFill>
                <a:latin typeface="Arial" charset="0"/>
              </a:rPr>
              <a:t>.  Find the binary equivalent of </a:t>
            </a:r>
            <a:r>
              <a:rPr lang="en-US" sz="2400" b="1" dirty="0" smtClean="0">
                <a:solidFill>
                  <a:srgbClr val="000000"/>
                </a:solidFill>
                <a:latin typeface="Arial" charset="0"/>
              </a:rPr>
              <a:t>0.625</a:t>
            </a:r>
          </a:p>
          <a:p>
            <a:pPr marL="609600" indent="-609600" eaLnBrk="1" hangingPunct="1">
              <a:lnSpc>
                <a:spcPct val="90000"/>
              </a:lnSpc>
              <a:buFont typeface="Wingdings" pitchFamily="2" charset="2"/>
              <a:buNone/>
            </a:pPr>
            <a:r>
              <a:rPr lang="en-US" sz="2400" b="1" dirty="0" smtClean="0">
                <a:solidFill>
                  <a:srgbClr val="000000"/>
                </a:solidFill>
                <a:latin typeface="Arial" charset="0"/>
              </a:rPr>
              <a:t>  Step 1</a:t>
            </a:r>
            <a:r>
              <a:rPr lang="en-US" sz="2400" dirty="0" smtClean="0">
                <a:solidFill>
                  <a:srgbClr val="000000"/>
                </a:solidFill>
                <a:latin typeface="Arial" charset="0"/>
              </a:rPr>
              <a:t>: Multiply </a:t>
            </a:r>
            <a:r>
              <a:rPr lang="en-US" sz="2400" dirty="0" smtClean="0">
                <a:solidFill>
                  <a:srgbClr val="0000FF"/>
                </a:solidFill>
                <a:latin typeface="Arial" charset="0"/>
              </a:rPr>
              <a:t>the fraction</a:t>
            </a:r>
            <a:r>
              <a:rPr lang="en-US" sz="2400" dirty="0" smtClean="0">
                <a:solidFill>
                  <a:srgbClr val="000000"/>
                </a:solidFill>
                <a:latin typeface="Arial" charset="0"/>
              </a:rPr>
              <a:t> by 2 until the fractional part becomes 0</a:t>
            </a:r>
            <a:r>
              <a:rPr lang="en-US" sz="2400" b="1" dirty="0" smtClean="0">
                <a:latin typeface="Arial" charset="0"/>
              </a:rPr>
              <a:t>				</a:t>
            </a:r>
            <a:r>
              <a:rPr lang="en-US" sz="2400" b="1" dirty="0" smtClean="0">
                <a:solidFill>
                  <a:srgbClr val="000000"/>
                </a:solidFill>
                <a:latin typeface="Arial" charset="0"/>
              </a:rPr>
              <a:t>.625</a:t>
            </a:r>
            <a:endParaRPr lang="en-US" sz="2400" b="1" dirty="0" smtClean="0">
              <a:solidFill>
                <a:srgbClr val="000000"/>
              </a:solidFill>
              <a:latin typeface="Arial" charset="0"/>
              <a:cs typeface="Courier New" pitchFamily="49" charset="0"/>
            </a:endParaRPr>
          </a:p>
          <a:p>
            <a:pPr marL="609600" indent="-609600" eaLnBrk="1" hangingPunct="1">
              <a:lnSpc>
                <a:spcPct val="90000"/>
              </a:lnSpc>
              <a:buFont typeface="Wingdings" pitchFamily="2" charset="2"/>
              <a:buNone/>
            </a:pPr>
            <a:r>
              <a:rPr lang="en-US" sz="2400" b="1" dirty="0" smtClean="0">
                <a:solidFill>
                  <a:srgbClr val="000000"/>
                </a:solidFill>
                <a:latin typeface="Arial" charset="0"/>
                <a:cs typeface="Courier New" pitchFamily="49" charset="0"/>
              </a:rPr>
              <a:t> 							</a:t>
            </a:r>
            <a:r>
              <a:rPr lang="en-US" sz="2400" b="1" u="sng" dirty="0" smtClean="0">
                <a:solidFill>
                  <a:srgbClr val="000000"/>
                </a:solidFill>
                <a:latin typeface="Arial" charset="0"/>
              </a:rPr>
              <a:t>x  2</a:t>
            </a:r>
            <a:r>
              <a:rPr lang="en-US" sz="2400" b="1" dirty="0" smtClean="0">
                <a:solidFill>
                  <a:srgbClr val="000000"/>
                </a:solidFill>
                <a:latin typeface="Arial" charset="0"/>
              </a:rPr>
              <a:t>     </a:t>
            </a:r>
            <a:endParaRPr lang="en-US" sz="2400" b="1" dirty="0" smtClean="0">
              <a:solidFill>
                <a:srgbClr val="000000"/>
              </a:solidFill>
              <a:latin typeface="Arial" charset="0"/>
              <a:cs typeface="Courier New" pitchFamily="49" charset="0"/>
            </a:endParaRPr>
          </a:p>
          <a:p>
            <a:pPr marL="609600" indent="-609600" eaLnBrk="1" hangingPunct="1">
              <a:lnSpc>
                <a:spcPct val="90000"/>
              </a:lnSpc>
              <a:buFont typeface="Wingdings" pitchFamily="2" charset="2"/>
              <a:buNone/>
            </a:pPr>
            <a:r>
              <a:rPr lang="en-US" sz="2400" b="1" dirty="0" smtClean="0">
                <a:solidFill>
                  <a:srgbClr val="000000"/>
                </a:solidFill>
                <a:latin typeface="Arial" charset="0"/>
              </a:rPr>
              <a:t>  	 						</a:t>
            </a:r>
            <a:r>
              <a:rPr lang="en-US" sz="2400" b="1" dirty="0" smtClean="0">
                <a:solidFill>
                  <a:srgbClr val="FF0000"/>
                </a:solidFill>
                <a:latin typeface="Arial" charset="0"/>
              </a:rPr>
              <a:t>1</a:t>
            </a:r>
            <a:r>
              <a:rPr lang="en-US" sz="2400" b="1" dirty="0" smtClean="0">
                <a:solidFill>
                  <a:srgbClr val="000000"/>
                </a:solidFill>
                <a:latin typeface="Arial" charset="0"/>
              </a:rPr>
              <a:t>.25</a:t>
            </a:r>
          </a:p>
          <a:p>
            <a:pPr marL="609600" indent="-609600" eaLnBrk="1" hangingPunct="1">
              <a:lnSpc>
                <a:spcPct val="90000"/>
              </a:lnSpc>
              <a:buFont typeface="Wingdings" pitchFamily="2" charset="2"/>
              <a:buNone/>
            </a:pPr>
            <a:r>
              <a:rPr lang="en-US" sz="2400" b="1" dirty="0" smtClean="0">
                <a:solidFill>
                  <a:srgbClr val="000000"/>
                </a:solidFill>
                <a:latin typeface="Arial" charset="0"/>
              </a:rPr>
              <a:t>							</a:t>
            </a:r>
            <a:r>
              <a:rPr lang="en-US" sz="2400" b="1" u="sng" dirty="0" smtClean="0">
                <a:solidFill>
                  <a:srgbClr val="000000"/>
                </a:solidFill>
                <a:latin typeface="Arial" charset="0"/>
              </a:rPr>
              <a:t>x  2</a:t>
            </a:r>
            <a:r>
              <a:rPr lang="en-US" sz="2400" b="1" dirty="0" smtClean="0">
                <a:solidFill>
                  <a:srgbClr val="000000"/>
                </a:solidFill>
                <a:latin typeface="Arial" charset="0"/>
              </a:rPr>
              <a:t> 	    </a:t>
            </a:r>
            <a:endParaRPr lang="en-US" sz="2400" b="1" dirty="0" smtClean="0">
              <a:solidFill>
                <a:srgbClr val="000000"/>
              </a:solidFill>
              <a:latin typeface="Arial" charset="0"/>
              <a:cs typeface="Courier New" pitchFamily="49" charset="0"/>
            </a:endParaRPr>
          </a:p>
          <a:p>
            <a:pPr marL="609600" indent="-609600" eaLnBrk="1" hangingPunct="1">
              <a:lnSpc>
                <a:spcPct val="90000"/>
              </a:lnSpc>
              <a:buFont typeface="Wingdings" pitchFamily="2" charset="2"/>
              <a:buNone/>
            </a:pPr>
            <a:r>
              <a:rPr lang="en-US" sz="2400" b="1" dirty="0" smtClean="0">
                <a:latin typeface="Arial" charset="0"/>
              </a:rPr>
              <a:t>		  			 		</a:t>
            </a:r>
            <a:r>
              <a:rPr lang="en-US" sz="2400" b="1" dirty="0" smtClean="0">
                <a:solidFill>
                  <a:srgbClr val="FF0000"/>
                </a:solidFill>
                <a:latin typeface="Arial" charset="0"/>
              </a:rPr>
              <a:t>0</a:t>
            </a:r>
            <a:r>
              <a:rPr lang="en-US" sz="2400" b="1" dirty="0" smtClean="0">
                <a:solidFill>
                  <a:srgbClr val="000000"/>
                </a:solidFill>
                <a:latin typeface="Arial" charset="0"/>
              </a:rPr>
              <a:t>.50</a:t>
            </a:r>
          </a:p>
          <a:p>
            <a:pPr marL="609600" indent="-609600" eaLnBrk="1" hangingPunct="1">
              <a:lnSpc>
                <a:spcPct val="90000"/>
              </a:lnSpc>
              <a:buFont typeface="Wingdings" pitchFamily="2" charset="2"/>
              <a:buNone/>
            </a:pPr>
            <a:r>
              <a:rPr lang="en-US" sz="2400" b="1" dirty="0" smtClean="0">
                <a:solidFill>
                  <a:srgbClr val="000000"/>
                </a:solidFill>
                <a:latin typeface="Arial" charset="0"/>
              </a:rPr>
              <a:t>							</a:t>
            </a:r>
            <a:r>
              <a:rPr lang="en-US" sz="2400" b="1" u="sng" dirty="0" smtClean="0">
                <a:solidFill>
                  <a:srgbClr val="000000"/>
                </a:solidFill>
                <a:latin typeface="Arial" charset="0"/>
              </a:rPr>
              <a:t>x  2</a:t>
            </a:r>
          </a:p>
          <a:p>
            <a:pPr marL="609600" indent="-609600" eaLnBrk="1" hangingPunct="1">
              <a:lnSpc>
                <a:spcPct val="90000"/>
              </a:lnSpc>
              <a:buFont typeface="Wingdings" pitchFamily="2" charset="2"/>
              <a:buNone/>
            </a:pPr>
            <a:r>
              <a:rPr lang="en-US" sz="2400" b="1" dirty="0" smtClean="0">
                <a:solidFill>
                  <a:srgbClr val="000000"/>
                </a:solidFill>
                <a:latin typeface="Arial" charset="0"/>
              </a:rPr>
              <a:t>							</a:t>
            </a:r>
            <a:r>
              <a:rPr lang="en-US" sz="2400" b="1" dirty="0" smtClean="0">
                <a:solidFill>
                  <a:srgbClr val="FF0000"/>
                </a:solidFill>
                <a:latin typeface="Arial" charset="0"/>
              </a:rPr>
              <a:t>1</a:t>
            </a:r>
            <a:r>
              <a:rPr lang="en-US" sz="2400" b="1" dirty="0" smtClean="0">
                <a:solidFill>
                  <a:srgbClr val="000000"/>
                </a:solidFill>
                <a:latin typeface="Arial" charset="0"/>
              </a:rPr>
              <a:t>.0</a:t>
            </a:r>
          </a:p>
          <a:p>
            <a:pPr marL="609600" indent="-609600" eaLnBrk="1" hangingPunct="1">
              <a:lnSpc>
                <a:spcPct val="90000"/>
              </a:lnSpc>
              <a:buFont typeface="Wingdings" pitchFamily="2" charset="2"/>
              <a:buNone/>
            </a:pPr>
            <a:r>
              <a:rPr lang="en-US" sz="2800" b="1" dirty="0" smtClean="0">
                <a:solidFill>
                  <a:srgbClr val="000000"/>
                </a:solidFill>
                <a:latin typeface="Arial" charset="0"/>
              </a:rPr>
              <a:t>						</a:t>
            </a:r>
            <a:endParaRPr lang="en-US" sz="2800" b="1" u="sng" dirty="0" smtClean="0">
              <a:solidFill>
                <a:srgbClr val="000000"/>
              </a:solidFill>
              <a:latin typeface="Arial" charset="0"/>
            </a:endParaRPr>
          </a:p>
          <a:p>
            <a:pPr marL="609600" indent="-609600" algn="just" eaLnBrk="1" hangingPunct="1">
              <a:lnSpc>
                <a:spcPct val="90000"/>
              </a:lnSpc>
              <a:buFont typeface="Wingdings" pitchFamily="2" charset="2"/>
              <a:buNone/>
            </a:pPr>
            <a:r>
              <a:rPr lang="en-US" sz="2800" dirty="0" smtClean="0">
                <a:latin typeface="Arial" charset="0"/>
              </a:rPr>
              <a:t>               </a:t>
            </a:r>
            <a:endParaRPr lang="en-US" sz="2800" dirty="0" smtClean="0">
              <a:solidFill>
                <a:srgbClr val="000000"/>
              </a:solidFill>
              <a:latin typeface="Arial" charset="0"/>
            </a:endParaRPr>
          </a:p>
        </p:txBody>
      </p:sp>
      <p:sp>
        <p:nvSpPr>
          <p:cNvPr id="627716" name="Rectangle 1028"/>
          <p:cNvSpPr>
            <a:spLocks noChangeArrowheads="1"/>
          </p:cNvSpPr>
          <p:nvPr/>
        </p:nvSpPr>
        <p:spPr bwMode="auto">
          <a:xfrm>
            <a:off x="762000" y="4800600"/>
            <a:ext cx="51816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609600" indent="-609600">
              <a:lnSpc>
                <a:spcPct val="90000"/>
              </a:lnSpc>
              <a:spcBef>
                <a:spcPct val="20000"/>
              </a:spcBef>
            </a:pPr>
            <a:r>
              <a:rPr lang="en-US" b="1">
                <a:solidFill>
                  <a:srgbClr val="000000"/>
                </a:solidFill>
                <a:latin typeface="Arial" charset="0"/>
              </a:rPr>
              <a:t>Step 2</a:t>
            </a:r>
            <a:r>
              <a:rPr lang="en-US">
                <a:solidFill>
                  <a:srgbClr val="000000"/>
                </a:solidFill>
                <a:latin typeface="Arial" charset="0"/>
              </a:rPr>
              <a:t>: Collect the whole parts in forward order. Put them after the radix point</a:t>
            </a:r>
          </a:p>
          <a:p>
            <a:pPr marL="609600" indent="-609600">
              <a:lnSpc>
                <a:spcPct val="90000"/>
              </a:lnSpc>
              <a:spcBef>
                <a:spcPct val="20000"/>
              </a:spcBef>
            </a:pPr>
            <a:r>
              <a:rPr lang="en-US" sz="2800" b="1">
                <a:solidFill>
                  <a:srgbClr val="339933"/>
                </a:solidFill>
                <a:latin typeface="Arial" charset="0"/>
              </a:rPr>
              <a:t>	  </a:t>
            </a:r>
            <a:r>
              <a:rPr lang="en-US" sz="2800" b="1">
                <a:solidFill>
                  <a:srgbClr val="A50021"/>
                </a:solidFill>
                <a:latin typeface="Arial" charset="0"/>
              </a:rPr>
              <a:t>.</a:t>
            </a:r>
            <a:r>
              <a:rPr lang="en-US" sz="2800" b="1">
                <a:solidFill>
                  <a:srgbClr val="339933"/>
                </a:solidFill>
                <a:latin typeface="Arial" charset="0"/>
              </a:rPr>
              <a:t>  .5    .25  .125  .0625</a:t>
            </a:r>
          </a:p>
          <a:p>
            <a:pPr marL="609600" indent="-609600" algn="just">
              <a:lnSpc>
                <a:spcPct val="90000"/>
              </a:lnSpc>
              <a:spcBef>
                <a:spcPct val="20000"/>
              </a:spcBef>
            </a:pPr>
            <a:r>
              <a:rPr lang="en-US" sz="2800" b="1">
                <a:solidFill>
                  <a:srgbClr val="339933"/>
                </a:solidFill>
                <a:latin typeface="Arial" charset="0"/>
              </a:rPr>
              <a:t>	  </a:t>
            </a:r>
            <a:r>
              <a:rPr lang="en-US" sz="2800" b="1">
                <a:solidFill>
                  <a:srgbClr val="A50021"/>
                </a:solidFill>
                <a:latin typeface="Arial" charset="0"/>
              </a:rPr>
              <a:t>.</a:t>
            </a:r>
            <a:r>
              <a:rPr lang="en-US" sz="2800" b="1">
                <a:solidFill>
                  <a:srgbClr val="339933"/>
                </a:solidFill>
                <a:latin typeface="Arial" charset="0"/>
              </a:rPr>
              <a:t>   </a:t>
            </a:r>
            <a:r>
              <a:rPr lang="en-US" sz="2800" b="1">
                <a:solidFill>
                  <a:srgbClr val="FF0000"/>
                </a:solidFill>
                <a:latin typeface="Arial" charset="0"/>
              </a:rPr>
              <a:t>1      0     1</a:t>
            </a:r>
          </a:p>
          <a:p>
            <a:pPr marL="609600" indent="-609600" algn="just">
              <a:lnSpc>
                <a:spcPct val="90000"/>
              </a:lnSpc>
              <a:spcBef>
                <a:spcPct val="20000"/>
              </a:spcBef>
            </a:pPr>
            <a:r>
              <a:rPr lang="en-US" sz="2800">
                <a:latin typeface="Arial" charset="0"/>
              </a:rPr>
              <a:t>               </a:t>
            </a:r>
            <a:endParaRPr lang="en-US" sz="2800">
              <a:solidFill>
                <a:srgbClr val="000000"/>
              </a:solidFill>
              <a:latin typeface="Arial" charset="0"/>
            </a:endParaRPr>
          </a:p>
        </p:txBody>
      </p:sp>
    </p:spTree>
    <p:extLst>
      <p:ext uri="{BB962C8B-B14F-4D97-AF65-F5344CB8AC3E}">
        <p14:creationId xmlns="" xmlns:p14="http://schemas.microsoft.com/office/powerpoint/2010/main" val="84552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7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6"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600" smtClean="0"/>
              <a:t>IEEE Floating Point Representation</a:t>
            </a:r>
          </a:p>
        </p:txBody>
      </p:sp>
      <p:sp>
        <p:nvSpPr>
          <p:cNvPr id="19459" name="Rectangle 3"/>
          <p:cNvSpPr>
            <a:spLocks noGrp="1" noChangeArrowheads="1"/>
          </p:cNvSpPr>
          <p:nvPr>
            <p:ph type="body" idx="1"/>
          </p:nvPr>
        </p:nvSpPr>
        <p:spPr>
          <a:xfrm>
            <a:off x="609600" y="2209800"/>
            <a:ext cx="7772400" cy="4191000"/>
          </a:xfrm>
        </p:spPr>
        <p:txBody>
          <a:bodyPr/>
          <a:lstStyle/>
          <a:p>
            <a:pPr eaLnBrk="1" hangingPunct="1"/>
            <a:r>
              <a:rPr lang="en-US" dirty="0" smtClean="0">
                <a:solidFill>
                  <a:srgbClr val="000000"/>
                </a:solidFill>
                <a:latin typeface="Arial" charset="0"/>
              </a:rPr>
              <a:t>The first (leftmost) field of our floating point representation will STILL be the sign bit:</a:t>
            </a:r>
            <a:r>
              <a:rPr lang="en-US" sz="2800" dirty="0" smtClean="0">
                <a:solidFill>
                  <a:srgbClr val="000000"/>
                </a:solidFill>
                <a:latin typeface="Arial" charset="0"/>
              </a:rPr>
              <a:t> </a:t>
            </a:r>
          </a:p>
          <a:p>
            <a:pPr algn="just" eaLnBrk="1" hangingPunct="1">
              <a:buFont typeface="Wingdings" pitchFamily="2" charset="2"/>
              <a:buNone/>
            </a:pPr>
            <a:endParaRPr lang="en-US" sz="2800" dirty="0" smtClean="0">
              <a:solidFill>
                <a:srgbClr val="000000"/>
              </a:solidFill>
              <a:latin typeface="Arial" charset="0"/>
            </a:endParaRPr>
          </a:p>
          <a:p>
            <a:pPr lvl="1" algn="just" eaLnBrk="1" hangingPunct="1"/>
            <a:r>
              <a:rPr lang="en-US" sz="3600" dirty="0" smtClean="0">
                <a:solidFill>
                  <a:srgbClr val="00B050"/>
                </a:solidFill>
                <a:latin typeface="Arial" charset="0"/>
              </a:rPr>
              <a:t>0</a:t>
            </a:r>
            <a:r>
              <a:rPr lang="en-US" sz="3600" dirty="0" smtClean="0">
                <a:solidFill>
                  <a:srgbClr val="000000"/>
                </a:solidFill>
                <a:latin typeface="Arial" charset="0"/>
              </a:rPr>
              <a:t> for a positive number, </a:t>
            </a:r>
          </a:p>
          <a:p>
            <a:pPr lvl="1" algn="just" eaLnBrk="1" hangingPunct="1"/>
            <a:r>
              <a:rPr lang="en-US" sz="3600" dirty="0" smtClean="0">
                <a:solidFill>
                  <a:srgbClr val="FF0000"/>
                </a:solidFill>
                <a:latin typeface="Arial" charset="0"/>
              </a:rPr>
              <a:t>1 </a:t>
            </a:r>
            <a:r>
              <a:rPr lang="en-US" sz="3600" dirty="0" smtClean="0">
                <a:solidFill>
                  <a:srgbClr val="000000"/>
                </a:solidFill>
                <a:latin typeface="Arial" charset="0"/>
              </a:rPr>
              <a:t>for a negative number.</a:t>
            </a:r>
            <a:endParaRPr lang="en-US" sz="3600" dirty="0" smtClean="0">
              <a:solidFill>
                <a:srgbClr val="000000"/>
              </a:solidFill>
              <a:latin typeface="Arial" charset="0"/>
              <a:cs typeface="Courier New" pitchFamily="49" charset="0"/>
            </a:endParaRPr>
          </a:p>
          <a:p>
            <a:pPr algn="just" eaLnBrk="1" hangingPunct="1">
              <a:buFont typeface="Wingdings" pitchFamily="2" charset="2"/>
              <a:buNone/>
            </a:pPr>
            <a:endParaRPr lang="en-US" sz="3600" dirty="0" smtClean="0">
              <a:solidFill>
                <a:srgbClr val="000000"/>
              </a:solidFill>
              <a:latin typeface="Arial" charset="0"/>
              <a:cs typeface="Courier New" pitchFamily="49" charset="0"/>
            </a:endParaRPr>
          </a:p>
        </p:txBody>
      </p:sp>
    </p:spTree>
    <p:extLst>
      <p:ext uri="{BB962C8B-B14F-4D97-AF65-F5344CB8AC3E}">
        <p14:creationId xmlns="" xmlns:p14="http://schemas.microsoft.com/office/powerpoint/2010/main" val="19991962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Storing the Binary Form</a:t>
            </a:r>
          </a:p>
        </p:txBody>
      </p:sp>
      <p:sp>
        <p:nvSpPr>
          <p:cNvPr id="576515" name="Rectangle 3"/>
          <p:cNvSpPr>
            <a:spLocks noGrp="1" noChangeArrowheads="1"/>
          </p:cNvSpPr>
          <p:nvPr>
            <p:ph type="body" idx="1"/>
          </p:nvPr>
        </p:nvSpPr>
        <p:spPr>
          <a:xfrm>
            <a:off x="609600" y="2209800"/>
            <a:ext cx="7772400" cy="4114800"/>
          </a:xfrm>
        </p:spPr>
        <p:txBody>
          <a:bodyPr/>
          <a:lstStyle/>
          <a:p>
            <a:pPr eaLnBrk="1" hangingPunct="1">
              <a:buFont typeface="Wingdings" pitchFamily="2" charset="2"/>
              <a:buNone/>
            </a:pPr>
            <a:r>
              <a:rPr lang="en-US" sz="2800" dirty="0" smtClean="0">
                <a:latin typeface="Arial" charset="0"/>
              </a:rPr>
              <a:t>How do we store a radix point? </a:t>
            </a:r>
          </a:p>
          <a:p>
            <a:pPr eaLnBrk="1" hangingPunct="1">
              <a:buFont typeface="Wingdings" pitchFamily="2" charset="2"/>
              <a:buNone/>
            </a:pPr>
            <a:r>
              <a:rPr lang="en-US" sz="2800" dirty="0" smtClean="0">
                <a:latin typeface="Arial" charset="0"/>
              </a:rPr>
              <a:t>	- All we have are zeros and ones…</a:t>
            </a:r>
            <a:endParaRPr lang="en-US" sz="2800" dirty="0" smtClean="0">
              <a:solidFill>
                <a:srgbClr val="A50021"/>
              </a:solidFill>
              <a:latin typeface="Arial" charset="0"/>
            </a:endParaRPr>
          </a:p>
          <a:p>
            <a:pPr eaLnBrk="1" hangingPunct="1">
              <a:buFont typeface="Wingdings" pitchFamily="2" charset="2"/>
              <a:buNone/>
            </a:pPr>
            <a:endParaRPr lang="en-US" sz="2800" dirty="0" smtClean="0">
              <a:solidFill>
                <a:srgbClr val="A50021"/>
              </a:solidFill>
              <a:latin typeface="Arial" charset="0"/>
            </a:endParaRPr>
          </a:p>
          <a:p>
            <a:pPr eaLnBrk="1" hangingPunct="1">
              <a:buFont typeface="Wingdings" pitchFamily="2" charset="2"/>
              <a:buNone/>
            </a:pPr>
            <a:r>
              <a:rPr lang="en-US" sz="2800" dirty="0" smtClean="0">
                <a:solidFill>
                  <a:srgbClr val="A50021"/>
                </a:solidFill>
                <a:latin typeface="Arial" charset="0"/>
              </a:rPr>
              <a:t>Make sure that the radix point is ALWAYS in the same position within the number.</a:t>
            </a:r>
          </a:p>
          <a:p>
            <a:pPr eaLnBrk="1" hangingPunct="1">
              <a:buFont typeface="Wingdings" pitchFamily="2" charset="2"/>
              <a:buNone/>
            </a:pPr>
            <a:endParaRPr lang="en-US" sz="2800" dirty="0" smtClean="0">
              <a:solidFill>
                <a:srgbClr val="A50021"/>
              </a:solidFill>
              <a:latin typeface="Arial" charset="0"/>
            </a:endParaRPr>
          </a:p>
          <a:p>
            <a:pPr eaLnBrk="1" hangingPunct="1">
              <a:buFont typeface="Wingdings" pitchFamily="2" charset="2"/>
              <a:buNone/>
            </a:pPr>
            <a:r>
              <a:rPr lang="en-US" sz="2800" dirty="0" smtClean="0">
                <a:latin typeface="Arial" charset="0"/>
              </a:rPr>
              <a:t>Use the IEEE 32-bit standard </a:t>
            </a:r>
          </a:p>
          <a:p>
            <a:pPr eaLnBrk="1" hangingPunct="1">
              <a:buFont typeface="Wingdings" pitchFamily="2" charset="2"/>
              <a:buNone/>
            </a:pPr>
            <a:r>
              <a:rPr lang="en-US" sz="2800" dirty="0" smtClean="0">
                <a:latin typeface="Arial" charset="0"/>
                <a:sym typeface="Wingdings" pitchFamily="2" charset="2"/>
              </a:rPr>
              <a:t>	 </a:t>
            </a:r>
            <a:r>
              <a:rPr lang="en-US" sz="2800" dirty="0" smtClean="0">
                <a:solidFill>
                  <a:srgbClr val="000000"/>
                </a:solidFill>
                <a:latin typeface="Arial" charset="0"/>
              </a:rPr>
              <a:t>the </a:t>
            </a:r>
            <a:r>
              <a:rPr lang="en-US" sz="2800" b="1" dirty="0" smtClean="0">
                <a:solidFill>
                  <a:srgbClr val="000000"/>
                </a:solidFill>
                <a:latin typeface="Arial" charset="0"/>
              </a:rPr>
              <a:t>leftmost</a:t>
            </a:r>
            <a:r>
              <a:rPr lang="en-US" sz="2800" dirty="0" smtClean="0">
                <a:solidFill>
                  <a:srgbClr val="000000"/>
                </a:solidFill>
                <a:latin typeface="Arial" charset="0"/>
              </a:rPr>
              <a:t> digit must be a </a:t>
            </a:r>
            <a:r>
              <a:rPr lang="en-US" sz="2800" dirty="0" smtClean="0">
                <a:solidFill>
                  <a:srgbClr val="FF0000"/>
                </a:solidFill>
                <a:latin typeface="Arial" charset="0"/>
              </a:rPr>
              <a:t>1</a:t>
            </a:r>
          </a:p>
          <a:p>
            <a:pPr eaLnBrk="1" hangingPunct="1">
              <a:buFont typeface="Wingdings" pitchFamily="2" charset="2"/>
              <a:buNone/>
            </a:pPr>
            <a:endParaRPr lang="en-US" sz="2800" dirty="0" smtClean="0">
              <a:latin typeface="Arial" charset="0"/>
            </a:endParaRPr>
          </a:p>
        </p:txBody>
      </p:sp>
    </p:spTree>
    <p:extLst>
      <p:ext uri="{BB962C8B-B14F-4D97-AF65-F5344CB8AC3E}">
        <p14:creationId xmlns="" xmlns:p14="http://schemas.microsoft.com/office/powerpoint/2010/main" val="637926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6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6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65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651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6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200" dirty="0" smtClean="0"/>
              <a:t>Steps for IEEE floating point </a:t>
            </a:r>
            <a:endParaRPr lang="en-US" sz="3200" dirty="0"/>
          </a:p>
        </p:txBody>
      </p:sp>
      <p:sp>
        <p:nvSpPr>
          <p:cNvPr id="3" name="Content Placeholder 2"/>
          <p:cNvSpPr>
            <a:spLocks noGrp="1"/>
          </p:cNvSpPr>
          <p:nvPr>
            <p:ph idx="1"/>
          </p:nvPr>
        </p:nvSpPr>
        <p:spPr>
          <a:xfrm>
            <a:off x="0" y="609600"/>
            <a:ext cx="9144000" cy="6248400"/>
          </a:xfrm>
        </p:spPr>
        <p:txBody>
          <a:bodyPr/>
          <a:lstStyle/>
          <a:p>
            <a:pPr>
              <a:buNone/>
            </a:pPr>
            <a:r>
              <a:rPr lang="en-US" dirty="0" smtClean="0"/>
              <a:t>Ex: 3.75		9.75=1001.11</a:t>
            </a:r>
          </a:p>
          <a:p>
            <a:pPr>
              <a:buNone/>
            </a:pPr>
            <a:r>
              <a:rPr lang="en-US" sz="2000" dirty="0" smtClean="0"/>
              <a:t>1- Convert the integer number to binary 	9= 1001</a:t>
            </a:r>
          </a:p>
          <a:p>
            <a:pPr>
              <a:buNone/>
            </a:pPr>
            <a:r>
              <a:rPr lang="en-US" sz="2000" dirty="0" smtClean="0"/>
              <a:t>2- Convert the Fractional number to binary by multiple 2   .75=.11</a:t>
            </a:r>
          </a:p>
          <a:p>
            <a:pPr>
              <a:buNone/>
            </a:pPr>
            <a:r>
              <a:rPr lang="en-US" sz="2000" dirty="0" smtClean="0"/>
              <a:t>3-Put the both binary numbers together including the dot  1001.11</a:t>
            </a:r>
          </a:p>
          <a:p>
            <a:pPr>
              <a:buNone/>
            </a:pPr>
            <a:r>
              <a:rPr lang="en-US" sz="2000" dirty="0" smtClean="0"/>
              <a:t>4-</a:t>
            </a:r>
            <a:r>
              <a:rPr lang="en-US" sz="2000" dirty="0" smtClean="0">
                <a:solidFill>
                  <a:srgbClr val="FF0000"/>
                </a:solidFill>
              </a:rPr>
              <a:t>Nurmalize</a:t>
            </a:r>
            <a:r>
              <a:rPr lang="en-US" sz="2000" dirty="0" smtClean="0"/>
              <a:t> the whole binary number (move the dot to the left/right of the first 1)</a:t>
            </a:r>
          </a:p>
          <a:p>
            <a:pPr>
              <a:buNone/>
            </a:pPr>
            <a:r>
              <a:rPr lang="en-US" sz="2000" dirty="0" smtClean="0"/>
              <a:t>And add/deduct the </a:t>
            </a:r>
            <a:r>
              <a:rPr lang="en-US" sz="2000" dirty="0" smtClean="0">
                <a:solidFill>
                  <a:srgbClr val="7030A0"/>
                </a:solidFill>
              </a:rPr>
              <a:t>exponent</a:t>
            </a:r>
            <a:r>
              <a:rPr lang="en-US" sz="2000" dirty="0" smtClean="0"/>
              <a:t> from the (Bias- 127) magic number 1.</a:t>
            </a:r>
            <a:r>
              <a:rPr lang="en-US" sz="2000" dirty="0" smtClean="0">
                <a:solidFill>
                  <a:srgbClr val="00B050"/>
                </a:solidFill>
              </a:rPr>
              <a:t>00111</a:t>
            </a:r>
            <a:r>
              <a:rPr lang="en-US" sz="2000" dirty="0" smtClean="0"/>
              <a:t> X2</a:t>
            </a:r>
            <a:r>
              <a:rPr lang="en-US" sz="2000" baseline="30000" dirty="0" smtClean="0">
                <a:solidFill>
                  <a:srgbClr val="7030A0"/>
                </a:solidFill>
              </a:rPr>
              <a:t>3</a:t>
            </a:r>
            <a:endParaRPr lang="en-US" sz="2000" dirty="0" smtClean="0">
              <a:solidFill>
                <a:srgbClr val="7030A0"/>
              </a:solidFill>
            </a:endParaRPr>
          </a:p>
          <a:p>
            <a:pPr>
              <a:buNone/>
            </a:pPr>
            <a:r>
              <a:rPr lang="en-US" sz="2000" dirty="0" smtClean="0"/>
              <a:t>5- Add the </a:t>
            </a:r>
            <a:r>
              <a:rPr lang="en-US" sz="2000" dirty="0" smtClean="0">
                <a:solidFill>
                  <a:srgbClr val="7030A0"/>
                </a:solidFill>
              </a:rPr>
              <a:t>exponent</a:t>
            </a:r>
            <a:r>
              <a:rPr lang="en-US" sz="2000" dirty="0" smtClean="0"/>
              <a:t> number (</a:t>
            </a:r>
            <a:r>
              <a:rPr lang="en-US" sz="2000" dirty="0" smtClean="0">
                <a:solidFill>
                  <a:srgbClr val="7030A0"/>
                </a:solidFill>
              </a:rPr>
              <a:t>3</a:t>
            </a:r>
            <a:r>
              <a:rPr lang="en-US" sz="2000" dirty="0" smtClean="0"/>
              <a:t>) to the Bias 127 number  </a:t>
            </a:r>
            <a:r>
              <a:rPr lang="en-US" sz="2000" dirty="0" smtClean="0">
                <a:solidFill>
                  <a:srgbClr val="7030A0"/>
                </a:solidFill>
              </a:rPr>
              <a:t>3</a:t>
            </a:r>
            <a:r>
              <a:rPr lang="en-US" sz="2000" dirty="0" smtClean="0"/>
              <a:t>+127= 130	</a:t>
            </a:r>
          </a:p>
          <a:p>
            <a:pPr>
              <a:buNone/>
            </a:pPr>
            <a:r>
              <a:rPr lang="en-US" sz="2000" dirty="0" smtClean="0"/>
              <a:t>7- Convert the combined  Bias and exponent (130) to binary 	130=10000010</a:t>
            </a:r>
          </a:p>
          <a:p>
            <a:pPr>
              <a:buNone/>
            </a:pPr>
            <a:r>
              <a:rPr lang="en-US" sz="2000" dirty="0" smtClean="0"/>
              <a:t>8- Put all binary numbers together and add 0 to the Mantissa up to 23 bit</a:t>
            </a:r>
          </a:p>
          <a:p>
            <a:pPr>
              <a:buNone/>
            </a:pPr>
            <a:r>
              <a:rPr lang="en-US" sz="2000" dirty="0" smtClean="0"/>
              <a:t>Note: all IEEE floating point number (binary) should be 32 bit from sign bit to the end</a:t>
            </a:r>
          </a:p>
          <a:p>
            <a:pPr>
              <a:buNone/>
            </a:pPr>
            <a:r>
              <a:rPr lang="en-US" sz="2000" dirty="0" smtClean="0">
                <a:solidFill>
                  <a:srgbClr val="FF0000"/>
                </a:solidFill>
              </a:rPr>
              <a:t>		1 bit	    </a:t>
            </a:r>
          </a:p>
          <a:p>
            <a:pPr>
              <a:buNone/>
            </a:pPr>
            <a:r>
              <a:rPr lang="en-US" sz="2000" dirty="0" smtClean="0"/>
              <a:t>		</a:t>
            </a:r>
            <a:r>
              <a:rPr lang="en-US" sz="2000" dirty="0" smtClean="0">
                <a:solidFill>
                  <a:srgbClr val="FF0000"/>
                </a:solidFill>
              </a:rPr>
              <a:t>0</a:t>
            </a:r>
            <a:r>
              <a:rPr lang="en-US" sz="2000" dirty="0" smtClean="0"/>
              <a:t>    	10000010  	</a:t>
            </a:r>
            <a:r>
              <a:rPr lang="en-US" sz="2000" dirty="0" smtClean="0">
                <a:solidFill>
                  <a:srgbClr val="00B050"/>
                </a:solidFill>
              </a:rPr>
              <a:t>00111</a:t>
            </a:r>
            <a:r>
              <a:rPr lang="en-US" sz="2000" dirty="0" smtClean="0">
                <a:solidFill>
                  <a:srgbClr val="00B0F0"/>
                </a:solidFill>
              </a:rPr>
              <a:t>000000000000000000</a:t>
            </a:r>
          </a:p>
          <a:p>
            <a:pPr>
              <a:buNone/>
            </a:pPr>
            <a:endParaRPr lang="en-US" sz="2000" dirty="0"/>
          </a:p>
        </p:txBody>
      </p:sp>
      <p:sp>
        <p:nvSpPr>
          <p:cNvPr id="4" name="TextBox 3"/>
          <p:cNvSpPr txBox="1"/>
          <p:nvPr/>
        </p:nvSpPr>
        <p:spPr>
          <a:xfrm>
            <a:off x="609600" y="5181600"/>
            <a:ext cx="1048685" cy="369332"/>
          </a:xfrm>
          <a:prstGeom prst="rect">
            <a:avLst/>
          </a:prstGeom>
          <a:noFill/>
        </p:spPr>
        <p:txBody>
          <a:bodyPr wrap="none" rtlCol="0">
            <a:spAutoFit/>
          </a:bodyPr>
          <a:lstStyle/>
          <a:p>
            <a:r>
              <a:rPr lang="en-US" dirty="0" smtClean="0"/>
              <a:t>1 Sign bit</a:t>
            </a:r>
            <a:endParaRPr lang="en-US" dirty="0"/>
          </a:p>
        </p:txBody>
      </p:sp>
      <p:sp>
        <p:nvSpPr>
          <p:cNvPr id="5" name="TextBox 4"/>
          <p:cNvSpPr txBox="1"/>
          <p:nvPr/>
        </p:nvSpPr>
        <p:spPr>
          <a:xfrm>
            <a:off x="1905000" y="5181600"/>
            <a:ext cx="1548309" cy="369332"/>
          </a:xfrm>
          <a:prstGeom prst="rect">
            <a:avLst/>
          </a:prstGeom>
          <a:noFill/>
        </p:spPr>
        <p:txBody>
          <a:bodyPr wrap="none" rtlCol="0">
            <a:spAutoFit/>
          </a:bodyPr>
          <a:lstStyle/>
          <a:p>
            <a:r>
              <a:rPr lang="en-US" dirty="0" smtClean="0"/>
              <a:t>Exponent 8 bit</a:t>
            </a:r>
            <a:endParaRPr lang="en-US" dirty="0"/>
          </a:p>
        </p:txBody>
      </p:sp>
      <p:sp>
        <p:nvSpPr>
          <p:cNvPr id="6" name="TextBox 5"/>
          <p:cNvSpPr txBox="1"/>
          <p:nvPr/>
        </p:nvSpPr>
        <p:spPr>
          <a:xfrm>
            <a:off x="3886200" y="5181600"/>
            <a:ext cx="1676400" cy="369332"/>
          </a:xfrm>
          <a:prstGeom prst="rect">
            <a:avLst/>
          </a:prstGeom>
          <a:noFill/>
        </p:spPr>
        <p:txBody>
          <a:bodyPr wrap="square" rtlCol="0">
            <a:spAutoFit/>
          </a:bodyPr>
          <a:lstStyle/>
          <a:p>
            <a:r>
              <a:rPr lang="en-US" dirty="0" smtClean="0"/>
              <a:t>Mantissa 23 bit</a:t>
            </a:r>
            <a:endParaRPr lang="en-US" dirty="0"/>
          </a:p>
        </p:txBody>
      </p:sp>
      <p:sp>
        <p:nvSpPr>
          <p:cNvPr id="7" name="TextBox 6"/>
          <p:cNvSpPr txBox="1"/>
          <p:nvPr/>
        </p:nvSpPr>
        <p:spPr>
          <a:xfrm>
            <a:off x="5791200" y="5181600"/>
            <a:ext cx="1014124" cy="369332"/>
          </a:xfrm>
          <a:prstGeom prst="rect">
            <a:avLst/>
          </a:prstGeom>
          <a:noFill/>
        </p:spPr>
        <p:txBody>
          <a:bodyPr wrap="none" rtlCol="0">
            <a:spAutoFit/>
          </a:bodyPr>
          <a:lstStyle/>
          <a:p>
            <a:r>
              <a:rPr lang="en-US" dirty="0" smtClean="0"/>
              <a:t>Add zero</a:t>
            </a:r>
            <a:endParaRPr lang="en-US" dirty="0"/>
          </a:p>
        </p:txBody>
      </p:sp>
      <p:pic>
        <p:nvPicPr>
          <p:cNvPr id="8" name="Picture 4" descr="C:\IDRAW20\17.TIF"/>
          <p:cNvPicPr>
            <a:picLocks noChangeAspect="1" noChangeArrowheads="1"/>
          </p:cNvPicPr>
          <p:nvPr/>
        </p:nvPicPr>
        <p:blipFill>
          <a:blip r:embed="rId2" cstate="print">
            <a:extLst>
              <a:ext uri="{28A0092B-C50C-407E-A947-70E740481C1C}">
                <a14:useLocalDpi xmlns="" xmlns:a14="http://schemas.microsoft.com/office/drawing/2010/main" val="0"/>
              </a:ext>
            </a:extLst>
          </a:blip>
          <a:srcRect t="7423" b="10144"/>
          <a:stretch>
            <a:fillRect/>
          </a:stretch>
        </p:blipFill>
        <p:spPr bwMode="auto">
          <a:xfrm>
            <a:off x="609600" y="5638800"/>
            <a:ext cx="67183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en-US" smtClean="0"/>
              <a:t>Solution is Normalization</a:t>
            </a:r>
          </a:p>
        </p:txBody>
      </p:sp>
      <p:sp>
        <p:nvSpPr>
          <p:cNvPr id="21507" name="Rectangle 1027"/>
          <p:cNvSpPr>
            <a:spLocks noGrp="1" noChangeArrowheads="1"/>
          </p:cNvSpPr>
          <p:nvPr>
            <p:ph type="body" idx="1"/>
          </p:nvPr>
        </p:nvSpPr>
        <p:spPr>
          <a:xfrm>
            <a:off x="152400" y="2057400"/>
            <a:ext cx="8839200" cy="4572000"/>
          </a:xfrm>
        </p:spPr>
        <p:txBody>
          <a:bodyPr>
            <a:normAutofit/>
          </a:bodyPr>
          <a:lstStyle/>
          <a:p>
            <a:pPr eaLnBrk="1" hangingPunct="1">
              <a:lnSpc>
                <a:spcPct val="90000"/>
              </a:lnSpc>
              <a:buFont typeface="Wingdings" pitchFamily="2" charset="2"/>
              <a:buNone/>
            </a:pPr>
            <a:r>
              <a:rPr lang="en-US" sz="2800" dirty="0" smtClean="0">
                <a:solidFill>
                  <a:srgbClr val="000000"/>
                </a:solidFill>
              </a:rPr>
              <a:t>	</a:t>
            </a:r>
            <a:r>
              <a:rPr lang="en-US" sz="2400" dirty="0" smtClean="0">
                <a:solidFill>
                  <a:srgbClr val="000000"/>
                </a:solidFill>
                <a:latin typeface="Arial" charset="0"/>
              </a:rPr>
              <a:t>Every binary number, </a:t>
            </a:r>
            <a:r>
              <a:rPr lang="en-US" sz="2400" b="1" dirty="0" smtClean="0">
                <a:solidFill>
                  <a:srgbClr val="000000"/>
                </a:solidFill>
                <a:latin typeface="Arial" charset="0"/>
              </a:rPr>
              <a:t>except the one corresponding to the number zero</a:t>
            </a:r>
            <a:r>
              <a:rPr lang="en-US" sz="2400" dirty="0" smtClean="0">
                <a:solidFill>
                  <a:srgbClr val="000000"/>
                </a:solidFill>
                <a:latin typeface="Arial" charset="0"/>
              </a:rPr>
              <a:t>, can be normalized by choosing the exponent so that the </a:t>
            </a:r>
            <a:r>
              <a:rPr lang="en-US" sz="2400" dirty="0" smtClean="0">
                <a:solidFill>
                  <a:srgbClr val="0000FF"/>
                </a:solidFill>
                <a:latin typeface="Arial" charset="0"/>
              </a:rPr>
              <a:t>radix point falls to the right of the leftmost 1 bit</a:t>
            </a:r>
            <a:r>
              <a:rPr lang="en-US" sz="2400" dirty="0" smtClean="0">
                <a:solidFill>
                  <a:srgbClr val="000000"/>
                </a:solidFill>
                <a:latin typeface="Arial" charset="0"/>
              </a:rPr>
              <a:t>.</a:t>
            </a:r>
          </a:p>
          <a:p>
            <a:pPr eaLnBrk="1" hangingPunct="1">
              <a:lnSpc>
                <a:spcPct val="90000"/>
              </a:lnSpc>
              <a:buFont typeface="Wingdings" pitchFamily="2" charset="2"/>
              <a:buNone/>
            </a:pPr>
            <a:endParaRPr lang="en-US" sz="2400" dirty="0" smtClean="0">
              <a:solidFill>
                <a:srgbClr val="000000"/>
              </a:solidFill>
              <a:latin typeface="Arial" charset="0"/>
            </a:endParaRPr>
          </a:p>
          <a:p>
            <a:pPr eaLnBrk="1" hangingPunct="1">
              <a:lnSpc>
                <a:spcPct val="90000"/>
              </a:lnSpc>
              <a:buFont typeface="Wingdings" pitchFamily="2" charset="2"/>
              <a:buNone/>
            </a:pPr>
            <a:r>
              <a:rPr lang="en-US" sz="2800" dirty="0" smtClean="0">
                <a:solidFill>
                  <a:srgbClr val="000000"/>
                </a:solidFill>
              </a:rPr>
              <a:t> Ex: 1	    </a:t>
            </a:r>
            <a:r>
              <a:rPr lang="en-US" sz="3000" dirty="0" smtClean="0">
                <a:solidFill>
                  <a:srgbClr val="000000"/>
                </a:solidFill>
                <a:latin typeface="Arial" charset="0"/>
              </a:rPr>
              <a:t>37.25</a:t>
            </a:r>
            <a:r>
              <a:rPr lang="en-US" sz="3000" baseline="-25000" dirty="0" smtClean="0">
                <a:solidFill>
                  <a:srgbClr val="000000"/>
                </a:solidFill>
                <a:latin typeface="Arial" charset="0"/>
              </a:rPr>
              <a:t>10</a:t>
            </a:r>
            <a:r>
              <a:rPr lang="en-US" sz="3000" dirty="0" smtClean="0">
                <a:solidFill>
                  <a:srgbClr val="000000"/>
                </a:solidFill>
                <a:latin typeface="Arial" charset="0"/>
              </a:rPr>
              <a:t> = 100101</a:t>
            </a:r>
            <a:r>
              <a:rPr lang="en-US" sz="4000" dirty="0" smtClean="0">
                <a:solidFill>
                  <a:srgbClr val="000000"/>
                </a:solidFill>
                <a:latin typeface="Arial" charset="0"/>
              </a:rPr>
              <a:t>.</a:t>
            </a:r>
            <a:r>
              <a:rPr lang="en-US" sz="3000" dirty="0" smtClean="0">
                <a:solidFill>
                  <a:srgbClr val="000000"/>
                </a:solidFill>
                <a:latin typeface="Arial" charset="0"/>
              </a:rPr>
              <a:t>01</a:t>
            </a:r>
            <a:r>
              <a:rPr lang="en-US" sz="3000" baseline="-25000" dirty="0" smtClean="0">
                <a:solidFill>
                  <a:srgbClr val="000000"/>
                </a:solidFill>
                <a:latin typeface="Arial" charset="0"/>
              </a:rPr>
              <a:t>2</a:t>
            </a:r>
            <a:r>
              <a:rPr lang="en-US" sz="3000" dirty="0" smtClean="0">
                <a:latin typeface="Arial" charset="0"/>
              </a:rPr>
              <a:t> = </a:t>
            </a:r>
            <a:r>
              <a:rPr lang="en-US" sz="3000" dirty="0" smtClean="0">
                <a:solidFill>
                  <a:srgbClr val="000000"/>
                </a:solidFill>
                <a:latin typeface="Arial" charset="0"/>
              </a:rPr>
              <a:t>1.</a:t>
            </a:r>
            <a:r>
              <a:rPr lang="en-US" sz="3000" dirty="0" smtClean="0">
                <a:solidFill>
                  <a:srgbClr val="FF0000"/>
                </a:solidFill>
                <a:latin typeface="Arial" charset="0"/>
              </a:rPr>
              <a:t>0010101</a:t>
            </a:r>
            <a:r>
              <a:rPr lang="en-US" sz="3000" dirty="0" smtClean="0">
                <a:solidFill>
                  <a:srgbClr val="000000"/>
                </a:solidFill>
                <a:latin typeface="Arial" charset="0"/>
              </a:rPr>
              <a:t> x </a:t>
            </a:r>
            <a:r>
              <a:rPr lang="en-US" sz="3000" b="1" dirty="0" smtClean="0">
                <a:solidFill>
                  <a:srgbClr val="000000"/>
                </a:solidFill>
                <a:latin typeface="Arial" charset="0"/>
              </a:rPr>
              <a:t>2</a:t>
            </a:r>
            <a:r>
              <a:rPr lang="en-US" sz="3000" b="1" baseline="30000" dirty="0" smtClean="0">
                <a:solidFill>
                  <a:srgbClr val="FF0000"/>
                </a:solidFill>
                <a:latin typeface="Arial" charset="0"/>
              </a:rPr>
              <a:t>5</a:t>
            </a:r>
          </a:p>
          <a:p>
            <a:pPr eaLnBrk="1" hangingPunct="1">
              <a:lnSpc>
                <a:spcPct val="90000"/>
              </a:lnSpc>
              <a:buFont typeface="Wingdings" pitchFamily="2" charset="2"/>
              <a:buNone/>
            </a:pPr>
            <a:endParaRPr lang="en-US" sz="3000" b="1" dirty="0" smtClean="0">
              <a:solidFill>
                <a:srgbClr val="000000"/>
              </a:solidFill>
              <a:latin typeface="Arial" charset="0"/>
            </a:endParaRPr>
          </a:p>
          <a:p>
            <a:pPr eaLnBrk="1" hangingPunct="1">
              <a:lnSpc>
                <a:spcPct val="90000"/>
              </a:lnSpc>
              <a:buFont typeface="Wingdings" pitchFamily="2" charset="2"/>
              <a:buNone/>
            </a:pPr>
            <a:r>
              <a:rPr lang="en-US" sz="3000" dirty="0" smtClean="0">
                <a:solidFill>
                  <a:srgbClr val="000000"/>
                </a:solidFill>
                <a:latin typeface="Arial" charset="0"/>
              </a:rPr>
              <a:t>Ex:</a:t>
            </a:r>
            <a:r>
              <a:rPr lang="en-US" sz="2400" dirty="0" smtClean="0">
                <a:solidFill>
                  <a:srgbClr val="000000"/>
                </a:solidFill>
                <a:latin typeface="Arial" charset="0"/>
              </a:rPr>
              <a:t>2</a:t>
            </a:r>
            <a:r>
              <a:rPr lang="en-US" sz="3000" dirty="0" smtClean="0">
                <a:solidFill>
                  <a:srgbClr val="000000"/>
                </a:solidFill>
                <a:latin typeface="Arial" charset="0"/>
              </a:rPr>
              <a:t>	   7.625</a:t>
            </a:r>
            <a:r>
              <a:rPr lang="en-US" sz="3000" baseline="-25000" dirty="0" smtClean="0">
                <a:solidFill>
                  <a:srgbClr val="000000"/>
                </a:solidFill>
                <a:latin typeface="Arial" charset="0"/>
              </a:rPr>
              <a:t>10</a:t>
            </a:r>
            <a:r>
              <a:rPr lang="en-US" sz="3000" dirty="0" smtClean="0">
                <a:solidFill>
                  <a:srgbClr val="000000"/>
                </a:solidFill>
                <a:latin typeface="Arial" charset="0"/>
              </a:rPr>
              <a:t> = 111.101</a:t>
            </a:r>
            <a:r>
              <a:rPr lang="en-US" sz="3000" baseline="-25000" dirty="0" smtClean="0">
                <a:solidFill>
                  <a:srgbClr val="000000"/>
                </a:solidFill>
                <a:latin typeface="Arial" charset="0"/>
              </a:rPr>
              <a:t>2</a:t>
            </a:r>
            <a:r>
              <a:rPr lang="en-US" sz="3000" dirty="0" smtClean="0">
                <a:solidFill>
                  <a:srgbClr val="000000"/>
                </a:solidFill>
                <a:latin typeface="Arial" charset="0"/>
              </a:rPr>
              <a:t>  = 1.</a:t>
            </a:r>
            <a:r>
              <a:rPr lang="en-US" sz="3000" dirty="0" smtClean="0">
                <a:solidFill>
                  <a:srgbClr val="FF0000"/>
                </a:solidFill>
                <a:latin typeface="Arial" charset="0"/>
              </a:rPr>
              <a:t>11101</a:t>
            </a:r>
            <a:r>
              <a:rPr lang="en-US" sz="3000" dirty="0" smtClean="0">
                <a:solidFill>
                  <a:srgbClr val="000000"/>
                </a:solidFill>
                <a:latin typeface="Arial" charset="0"/>
              </a:rPr>
              <a:t> x </a:t>
            </a:r>
            <a:r>
              <a:rPr lang="en-US" sz="3000" b="1" dirty="0" smtClean="0">
                <a:solidFill>
                  <a:srgbClr val="000000"/>
                </a:solidFill>
                <a:latin typeface="Arial" charset="0"/>
              </a:rPr>
              <a:t>2</a:t>
            </a:r>
            <a:r>
              <a:rPr lang="en-US" sz="3000" b="1" baseline="30000" dirty="0" smtClean="0">
                <a:solidFill>
                  <a:srgbClr val="FF0000"/>
                </a:solidFill>
                <a:latin typeface="Arial" charset="0"/>
              </a:rPr>
              <a:t>2</a:t>
            </a:r>
          </a:p>
          <a:p>
            <a:pPr eaLnBrk="1" hangingPunct="1">
              <a:lnSpc>
                <a:spcPct val="90000"/>
              </a:lnSpc>
              <a:buFont typeface="Wingdings" pitchFamily="2" charset="2"/>
              <a:buNone/>
            </a:pPr>
            <a:endParaRPr lang="en-US" sz="3000" dirty="0" smtClean="0">
              <a:solidFill>
                <a:srgbClr val="000000"/>
              </a:solidFill>
              <a:latin typeface="Arial" charset="0"/>
            </a:endParaRPr>
          </a:p>
          <a:p>
            <a:pPr eaLnBrk="1" hangingPunct="1">
              <a:lnSpc>
                <a:spcPct val="90000"/>
              </a:lnSpc>
              <a:buFont typeface="Wingdings" pitchFamily="2" charset="2"/>
              <a:buNone/>
            </a:pPr>
            <a:r>
              <a:rPr lang="en-US" sz="3000" dirty="0" smtClean="0">
                <a:solidFill>
                  <a:srgbClr val="000000"/>
                </a:solidFill>
                <a:latin typeface="Arial" charset="0"/>
              </a:rPr>
              <a:t>Ex:3    0.3125</a:t>
            </a:r>
            <a:r>
              <a:rPr lang="en-US" sz="3000" baseline="-25000" dirty="0" smtClean="0">
                <a:solidFill>
                  <a:srgbClr val="000000"/>
                </a:solidFill>
                <a:latin typeface="Arial" charset="0"/>
              </a:rPr>
              <a:t>10</a:t>
            </a:r>
            <a:r>
              <a:rPr lang="en-US" sz="3000" dirty="0" smtClean="0">
                <a:solidFill>
                  <a:srgbClr val="000000"/>
                </a:solidFill>
                <a:latin typeface="Arial" charset="0"/>
              </a:rPr>
              <a:t> = 0.0101</a:t>
            </a:r>
            <a:r>
              <a:rPr lang="en-US" sz="3000" baseline="-25000" dirty="0" smtClean="0">
                <a:solidFill>
                  <a:srgbClr val="000000"/>
                </a:solidFill>
                <a:latin typeface="Arial" charset="0"/>
              </a:rPr>
              <a:t>2  </a:t>
            </a:r>
            <a:r>
              <a:rPr lang="en-US" sz="3000" dirty="0" smtClean="0">
                <a:solidFill>
                  <a:srgbClr val="000000"/>
                </a:solidFill>
                <a:latin typeface="Arial" charset="0"/>
              </a:rPr>
              <a:t>= 1.</a:t>
            </a:r>
            <a:r>
              <a:rPr lang="en-US" sz="3000" dirty="0" smtClean="0">
                <a:solidFill>
                  <a:srgbClr val="FF0000"/>
                </a:solidFill>
                <a:latin typeface="Arial" charset="0"/>
              </a:rPr>
              <a:t>01</a:t>
            </a:r>
            <a:r>
              <a:rPr lang="en-US" sz="3000" dirty="0" smtClean="0">
                <a:solidFill>
                  <a:srgbClr val="000000"/>
                </a:solidFill>
                <a:latin typeface="Arial" charset="0"/>
              </a:rPr>
              <a:t> x </a:t>
            </a:r>
            <a:r>
              <a:rPr lang="en-US" sz="3000" b="1" dirty="0" smtClean="0">
                <a:solidFill>
                  <a:srgbClr val="000000"/>
                </a:solidFill>
                <a:latin typeface="Arial" charset="0"/>
              </a:rPr>
              <a:t>2</a:t>
            </a:r>
            <a:r>
              <a:rPr lang="en-US" sz="3000" b="1" baseline="30000" dirty="0" smtClean="0">
                <a:solidFill>
                  <a:srgbClr val="FF0000"/>
                </a:solidFill>
                <a:latin typeface="Arial" charset="0"/>
              </a:rPr>
              <a:t>-2</a:t>
            </a:r>
            <a:endParaRPr lang="en-US" sz="3000" b="1" dirty="0" smtClean="0">
              <a:solidFill>
                <a:srgbClr val="A50021"/>
              </a:solidFill>
              <a:latin typeface="Arial" charset="0"/>
            </a:endParaRPr>
          </a:p>
        </p:txBody>
      </p:sp>
      <p:sp>
        <p:nvSpPr>
          <p:cNvPr id="21508" name="Freeform 1029"/>
          <p:cNvSpPr>
            <a:spLocks/>
          </p:cNvSpPr>
          <p:nvPr/>
        </p:nvSpPr>
        <p:spPr bwMode="auto">
          <a:xfrm>
            <a:off x="3352800" y="4114800"/>
            <a:ext cx="1071563" cy="244475"/>
          </a:xfrm>
          <a:custGeom>
            <a:avLst/>
            <a:gdLst>
              <a:gd name="T0" fmla="*/ 957263 w 603"/>
              <a:gd name="T1" fmla="*/ 0 h 154"/>
              <a:gd name="T2" fmla="*/ 857250 w 603"/>
              <a:gd name="T3" fmla="*/ 114300 h 154"/>
              <a:gd name="T4" fmla="*/ 814388 w 603"/>
              <a:gd name="T5" fmla="*/ 157163 h 154"/>
              <a:gd name="T6" fmla="*/ 557213 w 603"/>
              <a:gd name="T7" fmla="*/ 242888 h 154"/>
              <a:gd name="T8" fmla="*/ 285750 w 603"/>
              <a:gd name="T9" fmla="*/ 214313 h 154"/>
              <a:gd name="T10" fmla="*/ 157163 w 603"/>
              <a:gd name="T11" fmla="*/ 171450 h 154"/>
              <a:gd name="T12" fmla="*/ 114300 w 603"/>
              <a:gd name="T13" fmla="*/ 157163 h 154"/>
              <a:gd name="T14" fmla="*/ 0 w 603"/>
              <a:gd name="T15" fmla="*/ 42863 h 1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3" h="154">
                <a:moveTo>
                  <a:pt x="603" y="0"/>
                </a:moveTo>
                <a:cubicBezTo>
                  <a:pt x="585" y="53"/>
                  <a:pt x="582" y="42"/>
                  <a:pt x="540" y="72"/>
                </a:cubicBezTo>
                <a:cubicBezTo>
                  <a:pt x="530" y="79"/>
                  <a:pt x="523" y="92"/>
                  <a:pt x="513" y="99"/>
                </a:cubicBezTo>
                <a:cubicBezTo>
                  <a:pt x="468" y="131"/>
                  <a:pt x="404" y="142"/>
                  <a:pt x="351" y="153"/>
                </a:cubicBezTo>
                <a:cubicBezTo>
                  <a:pt x="266" y="147"/>
                  <a:pt x="243" y="154"/>
                  <a:pt x="180" y="135"/>
                </a:cubicBezTo>
                <a:cubicBezTo>
                  <a:pt x="180" y="135"/>
                  <a:pt x="113" y="113"/>
                  <a:pt x="99" y="108"/>
                </a:cubicBezTo>
                <a:cubicBezTo>
                  <a:pt x="90" y="105"/>
                  <a:pt x="72" y="99"/>
                  <a:pt x="72" y="99"/>
                </a:cubicBezTo>
                <a:cubicBezTo>
                  <a:pt x="41" y="76"/>
                  <a:pt x="26" y="53"/>
                  <a:pt x="0" y="27"/>
                </a:cubicBezTo>
              </a:path>
            </a:pathLst>
          </a:custGeom>
          <a:noFill/>
          <a:ln w="38100" cap="flat" cmpd="sng">
            <a:solidFill>
              <a:srgbClr val="FF0000"/>
            </a:solidFill>
            <a:prstDash val="solid"/>
            <a:miter lim="800000"/>
            <a:headEnd type="none"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09" name="Freeform 1030"/>
          <p:cNvSpPr>
            <a:spLocks/>
          </p:cNvSpPr>
          <p:nvPr/>
        </p:nvSpPr>
        <p:spPr bwMode="auto">
          <a:xfrm>
            <a:off x="3352800" y="5181600"/>
            <a:ext cx="381000" cy="228600"/>
          </a:xfrm>
          <a:custGeom>
            <a:avLst/>
            <a:gdLst>
              <a:gd name="T0" fmla="*/ 381000 w 603"/>
              <a:gd name="T1" fmla="*/ 0 h 154"/>
              <a:gd name="T2" fmla="*/ 341194 w 603"/>
              <a:gd name="T3" fmla="*/ 106878 h 154"/>
              <a:gd name="T4" fmla="*/ 324134 w 603"/>
              <a:gd name="T5" fmla="*/ 146957 h 154"/>
              <a:gd name="T6" fmla="*/ 221776 w 603"/>
              <a:gd name="T7" fmla="*/ 227116 h 154"/>
              <a:gd name="T8" fmla="*/ 113731 w 603"/>
              <a:gd name="T9" fmla="*/ 200396 h 154"/>
              <a:gd name="T10" fmla="*/ 62552 w 603"/>
              <a:gd name="T11" fmla="*/ 160317 h 154"/>
              <a:gd name="T12" fmla="*/ 45493 w 603"/>
              <a:gd name="T13" fmla="*/ 146957 h 154"/>
              <a:gd name="T14" fmla="*/ 0 w 603"/>
              <a:gd name="T15" fmla="*/ 40079 h 1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3" h="154">
                <a:moveTo>
                  <a:pt x="603" y="0"/>
                </a:moveTo>
                <a:cubicBezTo>
                  <a:pt x="585" y="53"/>
                  <a:pt x="582" y="42"/>
                  <a:pt x="540" y="72"/>
                </a:cubicBezTo>
                <a:cubicBezTo>
                  <a:pt x="530" y="79"/>
                  <a:pt x="523" y="92"/>
                  <a:pt x="513" y="99"/>
                </a:cubicBezTo>
                <a:cubicBezTo>
                  <a:pt x="468" y="131"/>
                  <a:pt x="404" y="142"/>
                  <a:pt x="351" y="153"/>
                </a:cubicBezTo>
                <a:cubicBezTo>
                  <a:pt x="266" y="147"/>
                  <a:pt x="243" y="154"/>
                  <a:pt x="180" y="135"/>
                </a:cubicBezTo>
                <a:cubicBezTo>
                  <a:pt x="180" y="135"/>
                  <a:pt x="113" y="113"/>
                  <a:pt x="99" y="108"/>
                </a:cubicBezTo>
                <a:cubicBezTo>
                  <a:pt x="90" y="105"/>
                  <a:pt x="72" y="99"/>
                  <a:pt x="72" y="99"/>
                </a:cubicBezTo>
                <a:cubicBezTo>
                  <a:pt x="41" y="76"/>
                  <a:pt x="26" y="53"/>
                  <a:pt x="0" y="27"/>
                </a:cubicBezTo>
              </a:path>
            </a:pathLst>
          </a:custGeom>
          <a:noFill/>
          <a:ln w="25400" cap="flat" cmpd="sng">
            <a:solidFill>
              <a:srgbClr val="FF0000"/>
            </a:solidFill>
            <a:prstDash val="solid"/>
            <a:miter lim="800000"/>
            <a:headEnd type="none"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Freeform 1031"/>
          <p:cNvSpPr>
            <a:spLocks/>
          </p:cNvSpPr>
          <p:nvPr/>
        </p:nvSpPr>
        <p:spPr bwMode="auto">
          <a:xfrm>
            <a:off x="3581400" y="6172200"/>
            <a:ext cx="419100" cy="152400"/>
          </a:xfrm>
          <a:custGeom>
            <a:avLst/>
            <a:gdLst>
              <a:gd name="T0" fmla="*/ 381000 w 603"/>
              <a:gd name="T1" fmla="*/ 0 h 154"/>
              <a:gd name="T2" fmla="*/ 341194 w 603"/>
              <a:gd name="T3" fmla="*/ 71252 h 154"/>
              <a:gd name="T4" fmla="*/ 324134 w 603"/>
              <a:gd name="T5" fmla="*/ 97971 h 154"/>
              <a:gd name="T6" fmla="*/ 221776 w 603"/>
              <a:gd name="T7" fmla="*/ 151410 h 154"/>
              <a:gd name="T8" fmla="*/ 113731 w 603"/>
              <a:gd name="T9" fmla="*/ 133597 h 154"/>
              <a:gd name="T10" fmla="*/ 62552 w 603"/>
              <a:gd name="T11" fmla="*/ 106878 h 154"/>
              <a:gd name="T12" fmla="*/ 45493 w 603"/>
              <a:gd name="T13" fmla="*/ 97971 h 154"/>
              <a:gd name="T14" fmla="*/ 0 w 603"/>
              <a:gd name="T15" fmla="*/ 26719 h 1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3" h="154">
                <a:moveTo>
                  <a:pt x="603" y="0"/>
                </a:moveTo>
                <a:cubicBezTo>
                  <a:pt x="585" y="53"/>
                  <a:pt x="582" y="42"/>
                  <a:pt x="540" y="72"/>
                </a:cubicBezTo>
                <a:cubicBezTo>
                  <a:pt x="530" y="79"/>
                  <a:pt x="523" y="92"/>
                  <a:pt x="513" y="99"/>
                </a:cubicBezTo>
                <a:cubicBezTo>
                  <a:pt x="468" y="131"/>
                  <a:pt x="404" y="142"/>
                  <a:pt x="351" y="153"/>
                </a:cubicBezTo>
                <a:cubicBezTo>
                  <a:pt x="266" y="147"/>
                  <a:pt x="243" y="154"/>
                  <a:pt x="180" y="135"/>
                </a:cubicBezTo>
                <a:cubicBezTo>
                  <a:pt x="180" y="135"/>
                  <a:pt x="113" y="113"/>
                  <a:pt x="99" y="108"/>
                </a:cubicBezTo>
                <a:cubicBezTo>
                  <a:pt x="90" y="105"/>
                  <a:pt x="72" y="99"/>
                  <a:pt x="72" y="99"/>
                </a:cubicBezTo>
                <a:cubicBezTo>
                  <a:pt x="41" y="76"/>
                  <a:pt x="26" y="53"/>
                  <a:pt x="0" y="27"/>
                </a:cubicBezTo>
              </a:path>
            </a:pathLst>
          </a:custGeom>
          <a:noFill/>
          <a:ln w="25400" cap="flat" cmpd="sng">
            <a:solidFill>
              <a:srgbClr val="FF0000"/>
            </a:solidFill>
            <a:prstDash val="solid"/>
            <a:miter lim="800000"/>
            <a:headEnd type="arrow"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B050"/>
              </a:solidFill>
            </a:endParaRPr>
          </a:p>
        </p:txBody>
      </p:sp>
      <p:cxnSp>
        <p:nvCxnSpPr>
          <p:cNvPr id="3" name="Straight Connector 2"/>
          <p:cNvCxnSpPr/>
          <p:nvPr/>
        </p:nvCxnSpPr>
        <p:spPr>
          <a:xfrm>
            <a:off x="3200400" y="3733800"/>
            <a:ext cx="12782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200400" y="4572000"/>
            <a:ext cx="1447800" cy="307777"/>
          </a:xfrm>
          <a:prstGeom prst="rect">
            <a:avLst/>
          </a:prstGeom>
          <a:noFill/>
        </p:spPr>
        <p:txBody>
          <a:bodyPr wrap="square" rtlCol="0">
            <a:spAutoFit/>
          </a:bodyPr>
          <a:lstStyle/>
          <a:p>
            <a:r>
              <a:rPr lang="en-US" sz="1400" dirty="0" smtClean="0"/>
              <a:t>  2   1 moved left </a:t>
            </a:r>
            <a:endParaRPr lang="en-US" sz="1400" dirty="0"/>
          </a:p>
        </p:txBody>
      </p:sp>
      <p:sp>
        <p:nvSpPr>
          <p:cNvPr id="10" name="TextBox 9"/>
          <p:cNvSpPr txBox="1"/>
          <p:nvPr/>
        </p:nvSpPr>
        <p:spPr>
          <a:xfrm>
            <a:off x="3276600" y="3429000"/>
            <a:ext cx="2003136" cy="307777"/>
          </a:xfrm>
          <a:prstGeom prst="rect">
            <a:avLst/>
          </a:prstGeom>
          <a:noFill/>
        </p:spPr>
        <p:txBody>
          <a:bodyPr wrap="square" rtlCol="0">
            <a:spAutoFit/>
          </a:bodyPr>
          <a:lstStyle/>
          <a:p>
            <a:r>
              <a:rPr lang="en-US" sz="1400" dirty="0" smtClean="0"/>
              <a:t> 5  4    3   2   1 moved left </a:t>
            </a:r>
            <a:endParaRPr lang="en-US" sz="1400" dirty="0"/>
          </a:p>
        </p:txBody>
      </p:sp>
      <p:sp>
        <p:nvSpPr>
          <p:cNvPr id="11" name="TextBox 10"/>
          <p:cNvSpPr txBox="1"/>
          <p:nvPr/>
        </p:nvSpPr>
        <p:spPr>
          <a:xfrm>
            <a:off x="3505200" y="5562600"/>
            <a:ext cx="1638300" cy="307777"/>
          </a:xfrm>
          <a:prstGeom prst="rect">
            <a:avLst/>
          </a:prstGeom>
          <a:noFill/>
        </p:spPr>
        <p:txBody>
          <a:bodyPr wrap="square" rtlCol="0">
            <a:spAutoFit/>
          </a:bodyPr>
          <a:lstStyle/>
          <a:p>
            <a:r>
              <a:rPr lang="en-US" sz="1400" dirty="0" smtClean="0"/>
              <a:t> 1   2  moved right </a:t>
            </a:r>
            <a:endParaRPr lang="en-US" sz="1400" dirty="0"/>
          </a:p>
        </p:txBody>
      </p:sp>
      <p:sp>
        <p:nvSpPr>
          <p:cNvPr id="12" name="TextBox 11"/>
          <p:cNvSpPr txBox="1"/>
          <p:nvPr/>
        </p:nvSpPr>
        <p:spPr>
          <a:xfrm>
            <a:off x="7696200" y="4495800"/>
            <a:ext cx="1073820" cy="369332"/>
          </a:xfrm>
          <a:prstGeom prst="rect">
            <a:avLst/>
          </a:prstGeom>
          <a:noFill/>
        </p:spPr>
        <p:txBody>
          <a:bodyPr wrap="none" rtlCol="0">
            <a:spAutoFit/>
          </a:bodyPr>
          <a:lstStyle/>
          <a:p>
            <a:r>
              <a:rPr lang="en-US" dirty="0" smtClean="0"/>
              <a:t>Exponent</a:t>
            </a:r>
            <a:endParaRPr lang="en-US" dirty="0"/>
          </a:p>
        </p:txBody>
      </p:sp>
      <p:cxnSp>
        <p:nvCxnSpPr>
          <p:cNvPr id="14" name="Straight Arrow Connector 13"/>
          <p:cNvCxnSpPr/>
          <p:nvPr/>
        </p:nvCxnSpPr>
        <p:spPr>
          <a:xfrm rot="16200000" flipV="1">
            <a:off x="8039100" y="4000500"/>
            <a:ext cx="5334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293457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IEEE Floating Point Representation</a:t>
            </a:r>
          </a:p>
        </p:txBody>
      </p:sp>
      <p:sp>
        <p:nvSpPr>
          <p:cNvPr id="575491" name="Rectangle 3"/>
          <p:cNvSpPr>
            <a:spLocks noGrp="1" noChangeArrowheads="1"/>
          </p:cNvSpPr>
          <p:nvPr>
            <p:ph type="body" idx="1"/>
          </p:nvPr>
        </p:nvSpPr>
        <p:spPr>
          <a:xfrm>
            <a:off x="0" y="2209800"/>
            <a:ext cx="9144000" cy="4343400"/>
          </a:xfrm>
        </p:spPr>
        <p:txBody>
          <a:bodyPr>
            <a:normAutofit/>
          </a:bodyPr>
          <a:lstStyle/>
          <a:p>
            <a:pPr eaLnBrk="1" hangingPunct="1">
              <a:spcBef>
                <a:spcPct val="30000"/>
              </a:spcBef>
            </a:pPr>
            <a:r>
              <a:rPr lang="en-US" sz="2800" dirty="0" smtClean="0">
                <a:solidFill>
                  <a:srgbClr val="000000"/>
                </a:solidFill>
                <a:latin typeface="Arial" charset="0"/>
              </a:rPr>
              <a:t>The second field of the floating point number will be the </a:t>
            </a:r>
            <a:r>
              <a:rPr lang="en-US" sz="2800" b="1" dirty="0" smtClean="0">
                <a:solidFill>
                  <a:srgbClr val="FF0000"/>
                </a:solidFill>
                <a:latin typeface="Arial" charset="0"/>
              </a:rPr>
              <a:t>exponent</a:t>
            </a:r>
            <a:r>
              <a:rPr lang="en-US" sz="2800" dirty="0" smtClean="0">
                <a:solidFill>
                  <a:srgbClr val="FF0000"/>
                </a:solidFill>
                <a:latin typeface="Arial" charset="0"/>
              </a:rPr>
              <a:t>. (8 bit)</a:t>
            </a:r>
            <a:r>
              <a:rPr lang="en-US" sz="2800" dirty="0" smtClean="0">
                <a:solidFill>
                  <a:srgbClr val="000000"/>
                </a:solidFill>
                <a:latin typeface="Arial" charset="0"/>
              </a:rPr>
              <a:t>  </a:t>
            </a:r>
          </a:p>
          <a:p>
            <a:pPr eaLnBrk="1" hangingPunct="1">
              <a:spcBef>
                <a:spcPct val="30000"/>
              </a:spcBef>
            </a:pPr>
            <a:r>
              <a:rPr lang="en-US" sz="2800" dirty="0" smtClean="0">
                <a:solidFill>
                  <a:srgbClr val="000000"/>
                </a:solidFill>
                <a:latin typeface="Arial" charset="0"/>
              </a:rPr>
              <a:t>The exponent is stored as an unsigned 8-bit number, RELATIVE to a </a:t>
            </a:r>
            <a:r>
              <a:rPr lang="en-US" sz="2800" b="1" dirty="0" smtClean="0">
                <a:solidFill>
                  <a:srgbClr val="000000"/>
                </a:solidFill>
                <a:latin typeface="Arial" charset="0"/>
              </a:rPr>
              <a:t>bias of </a:t>
            </a:r>
            <a:r>
              <a:rPr lang="en-US" sz="2800" b="1" dirty="0" smtClean="0">
                <a:solidFill>
                  <a:srgbClr val="FF0000"/>
                </a:solidFill>
                <a:latin typeface="Arial" charset="0"/>
              </a:rPr>
              <a:t>127</a:t>
            </a:r>
            <a:r>
              <a:rPr lang="en-US" sz="2800" b="1" dirty="0" smtClean="0">
                <a:solidFill>
                  <a:srgbClr val="000000"/>
                </a:solidFill>
                <a:latin typeface="Arial" charset="0"/>
              </a:rPr>
              <a:t> (</a:t>
            </a:r>
            <a:r>
              <a:rPr lang="en-US" sz="2800" b="1" dirty="0" smtClean="0">
                <a:solidFill>
                  <a:srgbClr val="FF0000"/>
                </a:solidFill>
                <a:latin typeface="Arial" charset="0"/>
              </a:rPr>
              <a:t>magic number</a:t>
            </a:r>
            <a:r>
              <a:rPr lang="en-US" sz="2800" b="1" dirty="0" smtClean="0">
                <a:solidFill>
                  <a:srgbClr val="000000"/>
                </a:solidFill>
                <a:latin typeface="Arial" charset="0"/>
              </a:rPr>
              <a:t>)</a:t>
            </a:r>
          </a:p>
          <a:p>
            <a:pPr lvl="1" eaLnBrk="1" hangingPunct="1">
              <a:spcBef>
                <a:spcPct val="30000"/>
              </a:spcBef>
            </a:pPr>
            <a:r>
              <a:rPr lang="en-US" dirty="0" smtClean="0">
                <a:solidFill>
                  <a:srgbClr val="000000"/>
                </a:solidFill>
                <a:latin typeface="Arial" charset="0"/>
              </a:rPr>
              <a:t>Exponent 5 is stored as (127 + 5) or 132</a:t>
            </a:r>
          </a:p>
          <a:p>
            <a:pPr lvl="2" eaLnBrk="1" hangingPunct="1">
              <a:spcBef>
                <a:spcPct val="30000"/>
              </a:spcBef>
            </a:pPr>
            <a:r>
              <a:rPr lang="en-US" sz="2800" dirty="0" smtClean="0">
                <a:solidFill>
                  <a:srgbClr val="000000"/>
                </a:solidFill>
                <a:latin typeface="Arial" charset="0"/>
              </a:rPr>
              <a:t>132 = </a:t>
            </a:r>
            <a:r>
              <a:rPr lang="en-US" sz="2800" dirty="0" smtClean="0">
                <a:solidFill>
                  <a:srgbClr val="A50021"/>
                </a:solidFill>
                <a:latin typeface="Arial" charset="0"/>
              </a:rPr>
              <a:t>10000100  </a:t>
            </a:r>
          </a:p>
          <a:p>
            <a:pPr lvl="1" eaLnBrk="1" hangingPunct="1">
              <a:spcBef>
                <a:spcPct val="30000"/>
              </a:spcBef>
            </a:pPr>
            <a:r>
              <a:rPr lang="en-US" dirty="0" smtClean="0">
                <a:solidFill>
                  <a:srgbClr val="000000"/>
                </a:solidFill>
                <a:latin typeface="Arial" charset="0"/>
              </a:rPr>
              <a:t>Exponent -5 is stored as (127 + (-5) or 122</a:t>
            </a:r>
          </a:p>
          <a:p>
            <a:pPr lvl="2" eaLnBrk="1" hangingPunct="1">
              <a:spcBef>
                <a:spcPct val="30000"/>
              </a:spcBef>
            </a:pPr>
            <a:r>
              <a:rPr lang="en-US" sz="2800" dirty="0" smtClean="0">
                <a:solidFill>
                  <a:srgbClr val="000000"/>
                </a:solidFill>
                <a:latin typeface="Arial" charset="0"/>
              </a:rPr>
              <a:t>122 = </a:t>
            </a:r>
            <a:r>
              <a:rPr lang="en-US" sz="2800" dirty="0" smtClean="0">
                <a:solidFill>
                  <a:srgbClr val="A50021"/>
                </a:solidFill>
                <a:latin typeface="Arial" charset="0"/>
              </a:rPr>
              <a:t>01111010</a:t>
            </a:r>
          </a:p>
        </p:txBody>
      </p:sp>
    </p:spTree>
    <p:extLst>
      <p:ext uri="{BB962C8B-B14F-4D97-AF65-F5344CB8AC3E}">
        <p14:creationId xmlns="" xmlns:p14="http://schemas.microsoft.com/office/powerpoint/2010/main" val="445249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5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5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54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75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75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75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bldLvl="2"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0"/>
            <a:ext cx="8229600" cy="838200"/>
          </a:xfrm>
        </p:spPr>
        <p:txBody>
          <a:bodyPr/>
          <a:lstStyle/>
          <a:p>
            <a:pPr eaLnBrk="1" hangingPunct="1"/>
            <a:r>
              <a:rPr lang="en-US" sz="3600" dirty="0" smtClean="0"/>
              <a:t>IEEE Floating Point Representation</a:t>
            </a:r>
          </a:p>
        </p:txBody>
      </p:sp>
      <p:sp>
        <p:nvSpPr>
          <p:cNvPr id="25603" name="Rectangle 3"/>
          <p:cNvSpPr>
            <a:spLocks noGrp="1" noChangeArrowheads="1"/>
          </p:cNvSpPr>
          <p:nvPr>
            <p:ph type="body" idx="1"/>
          </p:nvPr>
        </p:nvSpPr>
        <p:spPr>
          <a:xfrm>
            <a:off x="609600" y="838200"/>
            <a:ext cx="7383463" cy="3048000"/>
          </a:xfrm>
        </p:spPr>
        <p:txBody>
          <a:bodyPr/>
          <a:lstStyle/>
          <a:p>
            <a:pPr eaLnBrk="1" hangingPunct="1"/>
            <a:r>
              <a:rPr lang="en-US" sz="2800" dirty="0" smtClean="0">
                <a:solidFill>
                  <a:srgbClr val="000000"/>
                </a:solidFill>
                <a:latin typeface="Arial" charset="0"/>
              </a:rPr>
              <a:t>The </a:t>
            </a:r>
            <a:r>
              <a:rPr lang="en-US" sz="2800" b="1" dirty="0" smtClean="0">
                <a:solidFill>
                  <a:srgbClr val="000000"/>
                </a:solidFill>
                <a:latin typeface="Arial" charset="0"/>
              </a:rPr>
              <a:t>mantissa</a:t>
            </a:r>
            <a:r>
              <a:rPr lang="en-US" sz="2800" dirty="0" smtClean="0">
                <a:solidFill>
                  <a:srgbClr val="000000"/>
                </a:solidFill>
                <a:latin typeface="Arial" charset="0"/>
              </a:rPr>
              <a:t> is the set of 0’s and 1’s to the left of the radix point of the </a:t>
            </a:r>
            <a:r>
              <a:rPr lang="en-US" sz="2800" b="1" dirty="0" smtClean="0">
                <a:solidFill>
                  <a:srgbClr val="000000"/>
                </a:solidFill>
                <a:latin typeface="Arial" charset="0"/>
              </a:rPr>
              <a:t>normalized</a:t>
            </a:r>
            <a:r>
              <a:rPr lang="en-US" sz="2800" dirty="0" smtClean="0">
                <a:solidFill>
                  <a:srgbClr val="000000"/>
                </a:solidFill>
                <a:latin typeface="Arial" charset="0"/>
              </a:rPr>
              <a:t> (when the digit to the left of the radix point is 1) binary number. </a:t>
            </a:r>
          </a:p>
          <a:p>
            <a:pPr lvl="1" eaLnBrk="1" hangingPunct="1">
              <a:buFont typeface="Wingdings" pitchFamily="2" charset="2"/>
              <a:buNone/>
            </a:pPr>
            <a:r>
              <a:rPr lang="en-US" sz="3400" dirty="0" smtClean="0">
                <a:solidFill>
                  <a:srgbClr val="000000"/>
                </a:solidFill>
                <a:latin typeface="Arial" charset="0"/>
              </a:rPr>
              <a:t>Ex:	1.</a:t>
            </a:r>
            <a:r>
              <a:rPr lang="en-US" sz="3400" b="1" dirty="0" smtClean="0">
                <a:solidFill>
                  <a:srgbClr val="A50021"/>
                </a:solidFill>
                <a:latin typeface="Arial" charset="0"/>
              </a:rPr>
              <a:t>00101</a:t>
            </a:r>
            <a:r>
              <a:rPr lang="en-US" sz="3400" dirty="0" smtClean="0">
                <a:solidFill>
                  <a:srgbClr val="000000"/>
                </a:solidFill>
                <a:latin typeface="Arial" charset="0"/>
              </a:rPr>
              <a:t> X 2</a:t>
            </a:r>
            <a:r>
              <a:rPr lang="en-US" sz="3400" baseline="30000" dirty="0" smtClean="0">
                <a:solidFill>
                  <a:srgbClr val="000000"/>
                </a:solidFill>
                <a:latin typeface="Arial" charset="0"/>
              </a:rPr>
              <a:t>3</a:t>
            </a:r>
          </a:p>
          <a:p>
            <a:pPr lvl="1" algn="just" eaLnBrk="1" hangingPunct="1">
              <a:buFont typeface="Wingdings" pitchFamily="2" charset="2"/>
              <a:buNone/>
            </a:pPr>
            <a:r>
              <a:rPr lang="en-US" sz="3400" baseline="30000" dirty="0" smtClean="0">
                <a:solidFill>
                  <a:srgbClr val="000000"/>
                </a:solidFill>
                <a:latin typeface="Arial" charset="0"/>
              </a:rPr>
              <a:t>			</a:t>
            </a:r>
            <a:r>
              <a:rPr lang="en-US" dirty="0" smtClean="0">
                <a:solidFill>
                  <a:srgbClr val="000000"/>
                </a:solidFill>
                <a:latin typeface="Arial" charset="0"/>
              </a:rPr>
              <a:t>(The mantissa is </a:t>
            </a:r>
            <a:r>
              <a:rPr lang="en-US" b="1" dirty="0" smtClean="0">
                <a:solidFill>
                  <a:srgbClr val="C00000"/>
                </a:solidFill>
                <a:latin typeface="Arial" charset="0"/>
              </a:rPr>
              <a:t>00101</a:t>
            </a:r>
            <a:r>
              <a:rPr lang="en-US" dirty="0" smtClean="0">
                <a:solidFill>
                  <a:srgbClr val="000000"/>
                </a:solidFill>
                <a:latin typeface="Arial" charset="0"/>
              </a:rPr>
              <a:t>)</a:t>
            </a:r>
          </a:p>
          <a:p>
            <a:pPr lvl="1" algn="just" eaLnBrk="1" hangingPunct="1">
              <a:buFont typeface="Wingdings" pitchFamily="2" charset="2"/>
              <a:buNone/>
            </a:pPr>
            <a:endParaRPr lang="en-US" dirty="0" smtClean="0">
              <a:solidFill>
                <a:srgbClr val="000000"/>
              </a:solidFill>
              <a:latin typeface="Arial" charset="0"/>
            </a:endParaRPr>
          </a:p>
          <a:p>
            <a:pPr eaLnBrk="1" hangingPunct="1">
              <a:buFont typeface="Wingdings" pitchFamily="2" charset="2"/>
              <a:buNone/>
            </a:pPr>
            <a:endParaRPr lang="en-US" sz="3600" dirty="0" smtClean="0">
              <a:solidFill>
                <a:srgbClr val="000000"/>
              </a:solidFill>
              <a:latin typeface="Arial" charset="0"/>
            </a:endParaRPr>
          </a:p>
        </p:txBody>
      </p:sp>
      <p:sp>
        <p:nvSpPr>
          <p:cNvPr id="574471" name="Rectangle 7"/>
          <p:cNvSpPr>
            <a:spLocks noChangeArrowheads="1"/>
          </p:cNvSpPr>
          <p:nvPr/>
        </p:nvSpPr>
        <p:spPr bwMode="auto">
          <a:xfrm>
            <a:off x="685800" y="3886200"/>
            <a:ext cx="7467600"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FF"/>
              </a:buClr>
              <a:buFont typeface="Wingdings" pitchFamily="2" charset="2"/>
              <a:buChar char="§"/>
            </a:pPr>
            <a:r>
              <a:rPr lang="en-US" sz="2800" dirty="0">
                <a:solidFill>
                  <a:srgbClr val="000000"/>
                </a:solidFill>
                <a:latin typeface="Arial" charset="0"/>
              </a:rPr>
              <a:t>The mantissa is stored in a </a:t>
            </a:r>
            <a:r>
              <a:rPr lang="en-US" sz="2800" dirty="0">
                <a:solidFill>
                  <a:srgbClr val="FF0000"/>
                </a:solidFill>
                <a:latin typeface="Arial" charset="0"/>
              </a:rPr>
              <a:t>23</a:t>
            </a:r>
            <a:r>
              <a:rPr lang="en-US" sz="2800" dirty="0">
                <a:solidFill>
                  <a:srgbClr val="000000"/>
                </a:solidFill>
                <a:latin typeface="Arial" charset="0"/>
              </a:rPr>
              <a:t> bit field, so we add zeros to the right side and store:</a:t>
            </a:r>
          </a:p>
          <a:p>
            <a:pPr marL="342900" indent="-342900">
              <a:lnSpc>
                <a:spcPct val="90000"/>
              </a:lnSpc>
              <a:spcBef>
                <a:spcPct val="20000"/>
              </a:spcBef>
            </a:pPr>
            <a:r>
              <a:rPr lang="en-US" sz="3000" dirty="0">
                <a:solidFill>
                  <a:srgbClr val="000000"/>
                </a:solidFill>
                <a:latin typeface="Arial" charset="0"/>
                <a:cs typeface="Courier New" pitchFamily="49" charset="0"/>
              </a:rPr>
              <a:t>		</a:t>
            </a:r>
            <a:r>
              <a:rPr lang="en-US" sz="3000" b="1" dirty="0">
                <a:solidFill>
                  <a:srgbClr val="A50021"/>
                </a:solidFill>
                <a:latin typeface="Arial" charset="0"/>
                <a:cs typeface="Courier New" pitchFamily="49" charset="0"/>
              </a:rPr>
              <a:t>00101</a:t>
            </a:r>
            <a:r>
              <a:rPr lang="en-US" sz="3000" dirty="0">
                <a:solidFill>
                  <a:srgbClr val="000000"/>
                </a:solidFill>
                <a:latin typeface="Arial" charset="0"/>
                <a:cs typeface="Courier New" pitchFamily="49" charset="0"/>
              </a:rPr>
              <a:t>000000000000000000</a:t>
            </a:r>
          </a:p>
          <a:p>
            <a:pPr marL="342900" indent="-342900">
              <a:lnSpc>
                <a:spcPct val="90000"/>
              </a:lnSpc>
              <a:spcBef>
                <a:spcPct val="20000"/>
              </a:spcBef>
            </a:pPr>
            <a:endParaRPr lang="en-US" sz="3000" dirty="0">
              <a:solidFill>
                <a:srgbClr val="000000"/>
              </a:solidFill>
              <a:latin typeface="Arial" charset="0"/>
              <a:cs typeface="Courier New" pitchFamily="49" charset="0"/>
            </a:endParaRPr>
          </a:p>
        </p:txBody>
      </p:sp>
      <p:sp>
        <p:nvSpPr>
          <p:cNvPr id="6" name="Rounded Rectangle 5"/>
          <p:cNvSpPr/>
          <p:nvPr/>
        </p:nvSpPr>
        <p:spPr>
          <a:xfrm>
            <a:off x="5105400" y="32766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743200" y="4800600"/>
            <a:ext cx="38862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400" y="2362200"/>
            <a:ext cx="1073820" cy="369332"/>
          </a:xfrm>
          <a:prstGeom prst="rect">
            <a:avLst/>
          </a:prstGeom>
          <a:noFill/>
        </p:spPr>
        <p:txBody>
          <a:bodyPr wrap="none" rtlCol="0">
            <a:spAutoFit/>
          </a:bodyPr>
          <a:lstStyle/>
          <a:p>
            <a:r>
              <a:rPr lang="en-US" dirty="0" smtClean="0"/>
              <a:t>Exponent</a:t>
            </a:r>
            <a:endParaRPr lang="en-US" dirty="0"/>
          </a:p>
        </p:txBody>
      </p:sp>
      <p:cxnSp>
        <p:nvCxnSpPr>
          <p:cNvPr id="10" name="Straight Arrow Connector 9"/>
          <p:cNvCxnSpPr/>
          <p:nvPr/>
        </p:nvCxnSpPr>
        <p:spPr>
          <a:xfrm rot="10800000" flipV="1">
            <a:off x="5029200" y="2514600"/>
            <a:ext cx="381000" cy="3487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7045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4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1"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0"/>
            <a:ext cx="8229600" cy="762000"/>
          </a:xfrm>
        </p:spPr>
        <p:txBody>
          <a:bodyPr>
            <a:normAutofit fontScale="90000"/>
          </a:bodyPr>
          <a:lstStyle/>
          <a:p>
            <a:pPr eaLnBrk="1" hangingPunct="1"/>
            <a:r>
              <a:rPr lang="en-US" sz="2400" b="1" dirty="0" smtClean="0"/>
              <a:t>Decimal Floating Point to</a:t>
            </a:r>
            <a:br>
              <a:rPr lang="en-US" sz="2400" b="1" dirty="0" smtClean="0"/>
            </a:br>
            <a:r>
              <a:rPr lang="en-US" sz="2400" b="1" dirty="0" smtClean="0"/>
              <a:t>IEEE standard Conversion</a:t>
            </a:r>
            <a:endParaRPr lang="en-US" sz="2400" dirty="0" smtClean="0">
              <a:cs typeface="Courier New" pitchFamily="49" charset="0"/>
            </a:endParaRPr>
          </a:p>
        </p:txBody>
      </p:sp>
      <p:sp>
        <p:nvSpPr>
          <p:cNvPr id="26627" name="Rectangle 3"/>
          <p:cNvSpPr>
            <a:spLocks noGrp="1" noChangeArrowheads="1"/>
          </p:cNvSpPr>
          <p:nvPr>
            <p:ph type="body" idx="1"/>
          </p:nvPr>
        </p:nvSpPr>
        <p:spPr>
          <a:xfrm>
            <a:off x="76200" y="762000"/>
            <a:ext cx="8991600" cy="5943600"/>
          </a:xfrm>
        </p:spPr>
        <p:txBody>
          <a:bodyPr/>
          <a:lstStyle/>
          <a:p>
            <a:pPr eaLnBrk="1" hangingPunct="1">
              <a:buFont typeface="Wingdings" pitchFamily="2" charset="2"/>
              <a:buNone/>
            </a:pPr>
            <a:r>
              <a:rPr lang="en-US" dirty="0" smtClean="0">
                <a:solidFill>
                  <a:srgbClr val="000000"/>
                </a:solidFill>
              </a:rPr>
              <a:t> </a:t>
            </a:r>
            <a:r>
              <a:rPr lang="en-US" sz="2800" b="1" dirty="0" smtClean="0">
                <a:solidFill>
                  <a:srgbClr val="000000"/>
                </a:solidFill>
                <a:latin typeface="Arial" charset="0"/>
              </a:rPr>
              <a:t>Ex 1</a:t>
            </a:r>
            <a:r>
              <a:rPr lang="en-US" sz="2800" dirty="0" smtClean="0">
                <a:solidFill>
                  <a:srgbClr val="000000"/>
                </a:solidFill>
                <a:latin typeface="Arial" charset="0"/>
              </a:rPr>
              <a:t>:  Find the IEEE FP representation of   			40.15625</a:t>
            </a:r>
            <a:endParaRPr lang="en-US" sz="2800" dirty="0" smtClean="0">
              <a:solidFill>
                <a:srgbClr val="000000"/>
              </a:solidFill>
              <a:latin typeface="Arial" charset="0"/>
              <a:cs typeface="Courier New" pitchFamily="49" charset="0"/>
            </a:endParaRPr>
          </a:p>
          <a:p>
            <a:pPr eaLnBrk="1" hangingPunct="1">
              <a:buFont typeface="Wingdings" pitchFamily="2" charset="2"/>
              <a:buNone/>
            </a:pPr>
            <a:r>
              <a:rPr lang="en-US" sz="2800" b="1" dirty="0" smtClean="0">
                <a:solidFill>
                  <a:srgbClr val="000000"/>
                </a:solidFill>
                <a:latin typeface="Arial" charset="0"/>
              </a:rPr>
              <a:t>Step 1</a:t>
            </a:r>
            <a:r>
              <a:rPr lang="en-US" sz="2800" dirty="0" smtClean="0">
                <a:solidFill>
                  <a:srgbClr val="000000"/>
                </a:solidFill>
                <a:latin typeface="Arial" charset="0"/>
              </a:rPr>
              <a:t>.  </a:t>
            </a:r>
          </a:p>
          <a:p>
            <a:pPr eaLnBrk="1" hangingPunct="1">
              <a:buFont typeface="Wingdings" pitchFamily="2" charset="2"/>
              <a:buNone/>
            </a:pPr>
            <a:r>
              <a:rPr lang="en-US" sz="2800" dirty="0" smtClean="0">
                <a:solidFill>
                  <a:srgbClr val="000000"/>
                </a:solidFill>
                <a:latin typeface="Arial" charset="0"/>
              </a:rPr>
              <a:t>	Compute the binary equivalent of the whole part and the fractional part. (i.e. convert </a:t>
            </a:r>
            <a:r>
              <a:rPr lang="en-US" sz="2800" dirty="0" smtClean="0">
                <a:solidFill>
                  <a:srgbClr val="0000FF"/>
                </a:solidFill>
                <a:latin typeface="Arial" charset="0"/>
              </a:rPr>
              <a:t>40 </a:t>
            </a:r>
            <a:r>
              <a:rPr lang="en-US" sz="2800" dirty="0" smtClean="0">
                <a:solidFill>
                  <a:srgbClr val="000000"/>
                </a:solidFill>
                <a:latin typeface="Arial" charset="0"/>
              </a:rPr>
              <a:t>and </a:t>
            </a:r>
            <a:r>
              <a:rPr lang="en-US" sz="2800" dirty="0" smtClean="0">
                <a:solidFill>
                  <a:srgbClr val="0000FF"/>
                </a:solidFill>
                <a:latin typeface="Arial" charset="0"/>
              </a:rPr>
              <a:t>.15625</a:t>
            </a:r>
            <a:r>
              <a:rPr lang="en-US" sz="2800" dirty="0" smtClean="0">
                <a:solidFill>
                  <a:srgbClr val="000000"/>
                </a:solidFill>
                <a:latin typeface="Arial" charset="0"/>
              </a:rPr>
              <a:t> to their binary equivalents)</a:t>
            </a:r>
          </a:p>
          <a:p>
            <a:pPr>
              <a:buNone/>
            </a:pPr>
            <a:r>
              <a:rPr lang="en-US" sz="2800" dirty="0" smtClean="0">
                <a:solidFill>
                  <a:srgbClr val="000000"/>
                </a:solidFill>
                <a:latin typeface="Arial" charset="0"/>
              </a:rPr>
              <a:t>40= </a:t>
            </a:r>
            <a:r>
              <a:rPr lang="en-US" b="1" dirty="0" smtClean="0">
                <a:solidFill>
                  <a:srgbClr val="00B050"/>
                </a:solidFill>
                <a:latin typeface="Courier New" pitchFamily="49" charset="0"/>
              </a:rPr>
              <a:t>101000</a:t>
            </a:r>
            <a:r>
              <a:rPr lang="en-US" b="1" dirty="0" smtClean="0">
                <a:solidFill>
                  <a:srgbClr val="0000FF"/>
                </a:solidFill>
                <a:latin typeface="Courier New" pitchFamily="49" charset="0"/>
              </a:rPr>
              <a:t>    </a:t>
            </a:r>
            <a:r>
              <a:rPr lang="en-US" b="1" dirty="0" smtClean="0">
                <a:latin typeface="Courier New" pitchFamily="49" charset="0"/>
              </a:rPr>
              <a:t>.15625</a:t>
            </a:r>
            <a:r>
              <a:rPr lang="en-US" b="1" dirty="0" smtClean="0">
                <a:solidFill>
                  <a:srgbClr val="0000FF"/>
                </a:solidFill>
                <a:latin typeface="Courier New" pitchFamily="49" charset="0"/>
              </a:rPr>
              <a:t>=.</a:t>
            </a:r>
            <a:r>
              <a:rPr lang="en-US" b="1" dirty="0" smtClean="0">
                <a:solidFill>
                  <a:srgbClr val="00B050"/>
                </a:solidFill>
                <a:latin typeface="Courier New" pitchFamily="49" charset="0"/>
              </a:rPr>
              <a:t>00101</a:t>
            </a:r>
          </a:p>
          <a:p>
            <a:pPr>
              <a:buNone/>
            </a:pPr>
            <a:r>
              <a:rPr lang="en-US" dirty="0" smtClean="0">
                <a:solidFill>
                  <a:srgbClr val="0000FF"/>
                </a:solidFill>
              </a:rPr>
              <a:t>40.15625</a:t>
            </a:r>
            <a:r>
              <a:rPr lang="en-US" i="1" baseline="-30000" dirty="0" smtClean="0">
                <a:solidFill>
                  <a:srgbClr val="0000FF"/>
                </a:solidFill>
              </a:rPr>
              <a:t>10</a:t>
            </a:r>
            <a:r>
              <a:rPr lang="en-US" i="1" dirty="0" smtClean="0">
                <a:solidFill>
                  <a:srgbClr val="0000FF"/>
                </a:solidFill>
              </a:rPr>
              <a:t> </a:t>
            </a:r>
            <a:r>
              <a:rPr lang="en-US" dirty="0">
                <a:solidFill>
                  <a:srgbClr val="0000FF"/>
                </a:solidFill>
              </a:rPr>
              <a:t>= </a:t>
            </a:r>
            <a:r>
              <a:rPr lang="en-US" dirty="0" smtClean="0">
                <a:solidFill>
                  <a:srgbClr val="00B050"/>
                </a:solidFill>
              </a:rPr>
              <a:t>101000.00101</a:t>
            </a:r>
            <a:r>
              <a:rPr lang="en-US" i="1" baseline="-30000" dirty="0" smtClean="0">
                <a:solidFill>
                  <a:srgbClr val="00B050"/>
                </a:solidFill>
              </a:rPr>
              <a:t>2</a:t>
            </a:r>
            <a:endParaRPr lang="en-US" dirty="0" smtClean="0">
              <a:solidFill>
                <a:srgbClr val="00B050"/>
              </a:solidFill>
              <a:latin typeface="Arial" charset="0"/>
            </a:endParaRPr>
          </a:p>
        </p:txBody>
      </p:sp>
    </p:spTree>
    <p:extLst>
      <p:ext uri="{BB962C8B-B14F-4D97-AF65-F5344CB8AC3E}">
        <p14:creationId xmlns="" xmlns:p14="http://schemas.microsoft.com/office/powerpoint/2010/main" val="126026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A computer performs all mathematical calculations using binary notation and arithmetic. While this type of notation is often longer and more cumbersome than our familiar decimal notation, however the fantastic speed at which computers process binary strings more than compensates for this notational disadvantage. </a:t>
            </a:r>
          </a:p>
          <a:p>
            <a:r>
              <a:rPr lang="en-US" dirty="0"/>
              <a:t> Before we get into the specifics of binary numbers (and octal and hexadecimal numbers) we should take some time to review the decimal system.</a:t>
            </a:r>
          </a:p>
        </p:txBody>
      </p:sp>
    </p:spTree>
    <p:extLst>
      <p:ext uri="{BB962C8B-B14F-4D97-AF65-F5344CB8AC3E}">
        <p14:creationId xmlns="" xmlns:p14="http://schemas.microsoft.com/office/powerpoint/2010/main" val="18855734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sz="3200" b="1" dirty="0" smtClean="0"/>
              <a:t>Decimal Floating Point to</a:t>
            </a:r>
            <a:br>
              <a:rPr lang="en-US" sz="3200" b="1" dirty="0" smtClean="0"/>
            </a:br>
            <a:r>
              <a:rPr lang="en-US" sz="3200" b="1" dirty="0" smtClean="0"/>
              <a:t>IEEE standard Conversion</a:t>
            </a:r>
          </a:p>
        </p:txBody>
      </p:sp>
      <p:sp>
        <p:nvSpPr>
          <p:cNvPr id="28675" name="Rectangle 3"/>
          <p:cNvSpPr>
            <a:spLocks noGrp="1" noChangeArrowheads="1"/>
          </p:cNvSpPr>
          <p:nvPr>
            <p:ph type="body" idx="1"/>
          </p:nvPr>
        </p:nvSpPr>
        <p:spPr>
          <a:xfrm>
            <a:off x="76200" y="1066800"/>
            <a:ext cx="9067800" cy="5334000"/>
          </a:xfrm>
        </p:spPr>
        <p:txBody>
          <a:bodyPr/>
          <a:lstStyle/>
          <a:p>
            <a:pPr eaLnBrk="1" hangingPunct="1">
              <a:buFont typeface="Wingdings" pitchFamily="2" charset="2"/>
              <a:buNone/>
            </a:pPr>
            <a:r>
              <a:rPr lang="en-US" sz="2800" b="1" dirty="0" smtClean="0">
                <a:solidFill>
                  <a:srgbClr val="000000"/>
                </a:solidFill>
                <a:latin typeface="Arial" charset="0"/>
              </a:rPr>
              <a:t>Step 2</a:t>
            </a:r>
            <a:r>
              <a:rPr lang="en-US" sz="2800" dirty="0" smtClean="0">
                <a:solidFill>
                  <a:srgbClr val="000000"/>
                </a:solidFill>
                <a:latin typeface="Arial" charset="0"/>
              </a:rPr>
              <a:t>.  </a:t>
            </a:r>
            <a:r>
              <a:rPr lang="en-US" sz="2800" dirty="0" smtClean="0">
                <a:solidFill>
                  <a:srgbClr val="FF0000"/>
                </a:solidFill>
                <a:latin typeface="Arial" charset="0"/>
              </a:rPr>
              <a:t>Normalize</a:t>
            </a:r>
            <a:r>
              <a:rPr lang="en-US" sz="2800" dirty="0" smtClean="0">
                <a:solidFill>
                  <a:srgbClr val="000000"/>
                </a:solidFill>
                <a:latin typeface="Arial" charset="0"/>
              </a:rPr>
              <a:t> the number by moving the decimal point to the </a:t>
            </a:r>
            <a:r>
              <a:rPr lang="en-US" sz="2800" dirty="0" smtClean="0">
                <a:solidFill>
                  <a:srgbClr val="FF0000"/>
                </a:solidFill>
                <a:latin typeface="Arial" charset="0"/>
              </a:rPr>
              <a:t>right</a:t>
            </a:r>
            <a:r>
              <a:rPr lang="en-US" sz="2800" dirty="0" smtClean="0">
                <a:solidFill>
                  <a:srgbClr val="000000"/>
                </a:solidFill>
                <a:latin typeface="Arial" charset="0"/>
              </a:rPr>
              <a:t> of the leftmost </a:t>
            </a:r>
            <a:r>
              <a:rPr lang="en-US" sz="2800" dirty="0" smtClean="0">
                <a:solidFill>
                  <a:srgbClr val="FF0000"/>
                </a:solidFill>
                <a:latin typeface="Arial" charset="0"/>
              </a:rPr>
              <a:t>1</a:t>
            </a:r>
            <a:r>
              <a:rPr lang="en-US" sz="2800" dirty="0" smtClean="0">
                <a:solidFill>
                  <a:srgbClr val="000000"/>
                </a:solidFill>
                <a:latin typeface="Arial" charset="0"/>
              </a:rPr>
              <a:t>.</a:t>
            </a:r>
          </a:p>
          <a:p>
            <a:pPr eaLnBrk="1" hangingPunct="1">
              <a:buFont typeface="Wingdings" pitchFamily="2" charset="2"/>
              <a:buNone/>
            </a:pPr>
            <a:endParaRPr lang="en-US" dirty="0" smtClean="0">
              <a:solidFill>
                <a:srgbClr val="000000"/>
              </a:solidFill>
              <a:latin typeface="Arial" charset="0"/>
            </a:endParaRPr>
          </a:p>
          <a:p>
            <a:pPr algn="just" eaLnBrk="1" hangingPunct="1">
              <a:buFont typeface="Wingdings" pitchFamily="2" charset="2"/>
              <a:buNone/>
            </a:pPr>
            <a:r>
              <a:rPr lang="en-US" dirty="0" smtClean="0">
                <a:solidFill>
                  <a:srgbClr val="000000"/>
                </a:solidFill>
                <a:latin typeface="Arial" charset="0"/>
              </a:rPr>
              <a:t>	101000.00101  =  1</a:t>
            </a:r>
            <a:r>
              <a:rPr lang="en-US" b="1" dirty="0" smtClean="0">
                <a:solidFill>
                  <a:srgbClr val="00B050"/>
                </a:solidFill>
                <a:latin typeface="Arial" charset="0"/>
              </a:rPr>
              <a:t>.</a:t>
            </a:r>
            <a:r>
              <a:rPr lang="en-US" dirty="0" smtClean="0">
                <a:solidFill>
                  <a:srgbClr val="FF0000"/>
                </a:solidFill>
                <a:latin typeface="Arial" charset="0"/>
              </a:rPr>
              <a:t>0100000101</a:t>
            </a:r>
            <a:r>
              <a:rPr lang="en-US" dirty="0" smtClean="0">
                <a:solidFill>
                  <a:srgbClr val="000000"/>
                </a:solidFill>
                <a:latin typeface="Arial" charset="0"/>
              </a:rPr>
              <a:t>x </a:t>
            </a:r>
            <a:r>
              <a:rPr lang="en-US" b="1" dirty="0" smtClean="0">
                <a:solidFill>
                  <a:srgbClr val="000000"/>
                </a:solidFill>
                <a:latin typeface="Arial" charset="0"/>
              </a:rPr>
              <a:t>2</a:t>
            </a:r>
            <a:r>
              <a:rPr lang="en-US" b="1" baseline="30000" dirty="0" smtClean="0">
                <a:solidFill>
                  <a:srgbClr val="FF0000"/>
                </a:solidFill>
                <a:latin typeface="Arial" charset="0"/>
              </a:rPr>
              <a:t>5</a:t>
            </a:r>
            <a:endParaRPr lang="en-US" b="1" baseline="30000" dirty="0" smtClean="0">
              <a:solidFill>
                <a:srgbClr val="FF0000"/>
              </a:solidFill>
              <a:latin typeface="Arial" charset="0"/>
              <a:cs typeface="Courier New" pitchFamily="49" charset="0"/>
            </a:endParaRPr>
          </a:p>
          <a:p>
            <a:pPr algn="just" eaLnBrk="1" hangingPunct="1">
              <a:buFont typeface="Wingdings" pitchFamily="2" charset="2"/>
              <a:buNone/>
            </a:pPr>
            <a:r>
              <a:rPr lang="en-US" dirty="0" smtClean="0">
                <a:solidFill>
                  <a:srgbClr val="000000"/>
                </a:solidFill>
                <a:latin typeface="Arial" charset="0"/>
              </a:rPr>
              <a:t> </a:t>
            </a:r>
            <a:endParaRPr lang="en-US" dirty="0" smtClean="0">
              <a:solidFill>
                <a:srgbClr val="000000"/>
              </a:solidFill>
              <a:latin typeface="Arial" charset="0"/>
              <a:cs typeface="Courier New" pitchFamily="49" charset="0"/>
            </a:endParaRPr>
          </a:p>
        </p:txBody>
      </p:sp>
      <p:sp>
        <p:nvSpPr>
          <p:cNvPr id="28676" name="Freeform 4"/>
          <p:cNvSpPr>
            <a:spLocks/>
          </p:cNvSpPr>
          <p:nvPr/>
        </p:nvSpPr>
        <p:spPr bwMode="auto">
          <a:xfrm>
            <a:off x="762000" y="3048000"/>
            <a:ext cx="1143000" cy="355600"/>
          </a:xfrm>
          <a:custGeom>
            <a:avLst/>
            <a:gdLst>
              <a:gd name="T0" fmla="*/ 1143000 w 720"/>
              <a:gd name="T1" fmla="*/ 0 h 224"/>
              <a:gd name="T2" fmla="*/ 838200 w 720"/>
              <a:gd name="T3" fmla="*/ 304800 h 224"/>
              <a:gd name="T4" fmla="*/ 228600 w 720"/>
              <a:gd name="T5" fmla="*/ 304800 h 224"/>
              <a:gd name="T6" fmla="*/ 0 w 720"/>
              <a:gd name="T7" fmla="*/ 7620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24">
                <a:moveTo>
                  <a:pt x="720" y="0"/>
                </a:moveTo>
                <a:cubicBezTo>
                  <a:pt x="672" y="80"/>
                  <a:pt x="624" y="160"/>
                  <a:pt x="528" y="192"/>
                </a:cubicBezTo>
                <a:cubicBezTo>
                  <a:pt x="432" y="224"/>
                  <a:pt x="232" y="216"/>
                  <a:pt x="144" y="192"/>
                </a:cubicBezTo>
                <a:cubicBezTo>
                  <a:pt x="56" y="168"/>
                  <a:pt x="24" y="80"/>
                  <a:pt x="0" y="48"/>
                </a:cubicBezTo>
              </a:path>
            </a:pathLst>
          </a:custGeom>
          <a:noFill/>
          <a:ln w="38100" cap="flat" cmpd="sng">
            <a:solidFill>
              <a:srgbClr val="FF0000"/>
            </a:solidFill>
            <a:prstDash val="solid"/>
            <a:miter lim="800000"/>
            <a:headEnd type="none"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 name="TextBox 3"/>
          <p:cNvSpPr txBox="1"/>
          <p:nvPr/>
        </p:nvSpPr>
        <p:spPr>
          <a:xfrm>
            <a:off x="4114800" y="3200400"/>
            <a:ext cx="2438400" cy="307777"/>
          </a:xfrm>
          <a:prstGeom prst="rect">
            <a:avLst/>
          </a:prstGeom>
          <a:noFill/>
        </p:spPr>
        <p:txBody>
          <a:bodyPr wrap="square" rtlCol="0">
            <a:spAutoFit/>
          </a:bodyPr>
          <a:lstStyle/>
          <a:p>
            <a:r>
              <a:rPr lang="en-US" sz="1400" dirty="0" smtClean="0"/>
              <a:t>Radix point moved left 5 bit</a:t>
            </a:r>
            <a:endParaRPr lang="en-US" sz="1400" dirty="0"/>
          </a:p>
        </p:txBody>
      </p:sp>
      <p:sp>
        <p:nvSpPr>
          <p:cNvPr id="7" name="TextBox 6"/>
          <p:cNvSpPr txBox="1"/>
          <p:nvPr/>
        </p:nvSpPr>
        <p:spPr>
          <a:xfrm>
            <a:off x="6705600" y="2286000"/>
            <a:ext cx="2071255" cy="307777"/>
          </a:xfrm>
          <a:prstGeom prst="rect">
            <a:avLst/>
          </a:prstGeom>
          <a:noFill/>
        </p:spPr>
        <p:txBody>
          <a:bodyPr wrap="square" rtlCol="0">
            <a:spAutoFit/>
          </a:bodyPr>
          <a:lstStyle/>
          <a:p>
            <a:r>
              <a:rPr lang="en-US" sz="1400" dirty="0" smtClean="0"/>
              <a:t>Exponents changed to 5 </a:t>
            </a:r>
            <a:endParaRPr lang="en-US" sz="1400" dirty="0"/>
          </a:p>
        </p:txBody>
      </p:sp>
      <p:sp>
        <p:nvSpPr>
          <p:cNvPr id="8" name="TextBox 7"/>
          <p:cNvSpPr txBox="1"/>
          <p:nvPr/>
        </p:nvSpPr>
        <p:spPr>
          <a:xfrm>
            <a:off x="762000" y="2362200"/>
            <a:ext cx="1231900" cy="369332"/>
          </a:xfrm>
          <a:prstGeom prst="rect">
            <a:avLst/>
          </a:prstGeom>
          <a:noFill/>
        </p:spPr>
        <p:txBody>
          <a:bodyPr wrap="square" rtlCol="0">
            <a:spAutoFit/>
          </a:bodyPr>
          <a:lstStyle/>
          <a:p>
            <a:r>
              <a:rPr lang="en-US" dirty="0" smtClean="0"/>
              <a:t>5  4 3  2  1</a:t>
            </a:r>
            <a:endParaRPr lang="en-US" dirty="0"/>
          </a:p>
        </p:txBody>
      </p:sp>
      <p:sp>
        <p:nvSpPr>
          <p:cNvPr id="12" name="Rectangle 3"/>
          <p:cNvSpPr txBox="1">
            <a:spLocks noChangeArrowheads="1"/>
          </p:cNvSpPr>
          <p:nvPr/>
        </p:nvSpPr>
        <p:spPr>
          <a:xfrm>
            <a:off x="304799" y="3810000"/>
            <a:ext cx="8700655" cy="28956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None/>
            </a:pPr>
            <a:r>
              <a:rPr lang="en-US" sz="2800" b="1" dirty="0" smtClean="0">
                <a:solidFill>
                  <a:srgbClr val="000000"/>
                </a:solidFill>
                <a:latin typeface="Arial" charset="0"/>
              </a:rPr>
              <a:t>Step 3</a:t>
            </a:r>
            <a:r>
              <a:rPr lang="en-US" sz="2800" dirty="0" smtClean="0">
                <a:solidFill>
                  <a:srgbClr val="000000"/>
                </a:solidFill>
                <a:latin typeface="Arial" charset="0"/>
              </a:rPr>
              <a:t>.  Convert the exponent to a </a:t>
            </a:r>
            <a:r>
              <a:rPr lang="en-US" sz="2800" dirty="0" smtClean="0">
                <a:solidFill>
                  <a:srgbClr val="FF0000"/>
                </a:solidFill>
                <a:latin typeface="Arial" charset="0"/>
              </a:rPr>
              <a:t>biased</a:t>
            </a:r>
            <a:r>
              <a:rPr lang="en-US" sz="2800" dirty="0" smtClean="0">
                <a:solidFill>
                  <a:srgbClr val="000000"/>
                </a:solidFill>
                <a:latin typeface="Arial" charset="0"/>
              </a:rPr>
              <a:t> exponent, means add</a:t>
            </a:r>
            <a:endParaRPr lang="en-US" sz="2800" dirty="0" smtClean="0">
              <a:solidFill>
                <a:srgbClr val="000000"/>
              </a:solidFill>
              <a:latin typeface="Arial" charset="0"/>
              <a:cs typeface="Courier New" pitchFamily="49" charset="0"/>
            </a:endParaRPr>
          </a:p>
          <a:p>
            <a:pPr>
              <a:lnSpc>
                <a:spcPct val="90000"/>
              </a:lnSpc>
              <a:buFont typeface="Wingdings" pitchFamily="2" charset="2"/>
              <a:buNone/>
            </a:pPr>
            <a:endParaRPr lang="en-US" sz="2800" dirty="0" smtClean="0">
              <a:solidFill>
                <a:srgbClr val="000000"/>
              </a:solidFill>
              <a:latin typeface="Arial" charset="0"/>
            </a:endParaRPr>
          </a:p>
          <a:p>
            <a:pPr>
              <a:lnSpc>
                <a:spcPct val="90000"/>
              </a:lnSpc>
              <a:buFont typeface="Wingdings" pitchFamily="2" charset="2"/>
              <a:buNone/>
            </a:pPr>
            <a:r>
              <a:rPr lang="en-US" sz="2800" dirty="0" smtClean="0">
                <a:solidFill>
                  <a:srgbClr val="000000"/>
                </a:solidFill>
                <a:latin typeface="Arial" charset="0"/>
              </a:rPr>
              <a:t>			127 +</a:t>
            </a:r>
            <a:r>
              <a:rPr lang="en-US" sz="2800" dirty="0" smtClean="0">
                <a:solidFill>
                  <a:srgbClr val="0000FF"/>
                </a:solidFill>
                <a:latin typeface="Arial" charset="0"/>
              </a:rPr>
              <a:t> </a:t>
            </a:r>
            <a:r>
              <a:rPr lang="en-US" sz="2800" dirty="0" smtClean="0">
                <a:solidFill>
                  <a:srgbClr val="FF0000"/>
                </a:solidFill>
                <a:latin typeface="Arial" charset="0"/>
              </a:rPr>
              <a:t>5 </a:t>
            </a:r>
            <a:r>
              <a:rPr lang="en-US" sz="2800" dirty="0" smtClean="0">
                <a:solidFill>
                  <a:srgbClr val="000000"/>
                </a:solidFill>
                <a:latin typeface="Arial" charset="0"/>
              </a:rPr>
              <a:t>= 132</a:t>
            </a:r>
          </a:p>
          <a:p>
            <a:pPr>
              <a:lnSpc>
                <a:spcPct val="90000"/>
              </a:lnSpc>
              <a:buFont typeface="Wingdings" pitchFamily="2" charset="2"/>
              <a:buNone/>
            </a:pPr>
            <a:r>
              <a:rPr lang="en-US" sz="2800" dirty="0" smtClean="0">
                <a:solidFill>
                  <a:srgbClr val="000000"/>
                </a:solidFill>
                <a:latin typeface="Arial" charset="0"/>
              </a:rPr>
              <a:t>And convert biased exponent to 8-bit unsigned binary:     </a:t>
            </a:r>
          </a:p>
          <a:p>
            <a:pPr>
              <a:lnSpc>
                <a:spcPct val="90000"/>
              </a:lnSpc>
              <a:buFont typeface="Wingdings" pitchFamily="2" charset="2"/>
              <a:buNone/>
            </a:pPr>
            <a:endParaRPr lang="en-US" sz="2800" dirty="0" smtClean="0">
              <a:solidFill>
                <a:srgbClr val="000000"/>
              </a:solidFill>
              <a:latin typeface="Arial" charset="0"/>
            </a:endParaRPr>
          </a:p>
          <a:p>
            <a:pPr>
              <a:lnSpc>
                <a:spcPct val="90000"/>
              </a:lnSpc>
              <a:buFont typeface="Wingdings" pitchFamily="2" charset="2"/>
              <a:buNone/>
            </a:pPr>
            <a:r>
              <a:rPr lang="en-US" sz="2800" dirty="0" smtClean="0">
                <a:solidFill>
                  <a:srgbClr val="000000"/>
                </a:solidFill>
                <a:latin typeface="Arial" charset="0"/>
              </a:rPr>
              <a:t>			132</a:t>
            </a:r>
            <a:r>
              <a:rPr lang="en-US" sz="2800" i="1" baseline="-30000" dirty="0" smtClean="0">
                <a:solidFill>
                  <a:srgbClr val="000000"/>
                </a:solidFill>
                <a:latin typeface="Arial" charset="0"/>
              </a:rPr>
              <a:t>10</a:t>
            </a:r>
            <a:r>
              <a:rPr lang="en-US" sz="2800" dirty="0" smtClean="0">
                <a:solidFill>
                  <a:srgbClr val="000000"/>
                </a:solidFill>
                <a:latin typeface="Arial" charset="0"/>
              </a:rPr>
              <a:t> = </a:t>
            </a:r>
            <a:r>
              <a:rPr lang="en-US" sz="2800" dirty="0" smtClean="0">
                <a:solidFill>
                  <a:srgbClr val="0000FF"/>
                </a:solidFill>
                <a:latin typeface="Arial" charset="0"/>
              </a:rPr>
              <a:t>10000100</a:t>
            </a:r>
            <a:r>
              <a:rPr lang="en-US" sz="2800" i="1" baseline="-30000" dirty="0" smtClean="0">
                <a:solidFill>
                  <a:srgbClr val="0000FF"/>
                </a:solidFill>
                <a:latin typeface="Arial" charset="0"/>
              </a:rPr>
              <a:t>2</a:t>
            </a:r>
          </a:p>
          <a:p>
            <a:pPr>
              <a:lnSpc>
                <a:spcPct val="90000"/>
              </a:lnSpc>
              <a:buFont typeface="Wingdings" pitchFamily="2" charset="2"/>
              <a:buNone/>
            </a:pPr>
            <a:endParaRPr lang="en-US" sz="2800" i="1" baseline="-30000" dirty="0" smtClean="0">
              <a:solidFill>
                <a:srgbClr val="0000FF"/>
              </a:solidFill>
              <a:latin typeface="Arial" charset="0"/>
            </a:endParaRPr>
          </a:p>
          <a:p>
            <a:pPr>
              <a:lnSpc>
                <a:spcPct val="90000"/>
              </a:lnSpc>
              <a:buFont typeface="Wingdings" pitchFamily="2" charset="2"/>
              <a:buNone/>
            </a:pPr>
            <a:endParaRPr lang="en-US" sz="2800" i="1" baseline="-30000" dirty="0" smtClean="0">
              <a:solidFill>
                <a:srgbClr val="0000FF"/>
              </a:solidFill>
              <a:latin typeface="Arial" charset="0"/>
            </a:endParaRPr>
          </a:p>
          <a:p>
            <a:pPr>
              <a:lnSpc>
                <a:spcPct val="90000"/>
              </a:lnSpc>
              <a:buFont typeface="Wingdings" pitchFamily="2" charset="2"/>
              <a:buNone/>
            </a:pPr>
            <a:r>
              <a:rPr lang="en-US" sz="4400" i="1" baseline="-30000" dirty="0" smtClean="0">
                <a:solidFill>
                  <a:srgbClr val="0000FF"/>
                </a:solidFill>
                <a:latin typeface="Arial" charset="0"/>
              </a:rPr>
              <a:t>Sign</a:t>
            </a:r>
            <a:r>
              <a:rPr lang="en-US" sz="2800" i="1" baseline="-30000" dirty="0" smtClean="0">
                <a:solidFill>
                  <a:srgbClr val="0000FF"/>
                </a:solidFill>
                <a:latin typeface="Arial" charset="0"/>
              </a:rPr>
              <a:t>	</a:t>
            </a:r>
            <a:r>
              <a:rPr lang="en-US" sz="4400" i="1" baseline="-30000" dirty="0" smtClean="0">
                <a:solidFill>
                  <a:srgbClr val="0000FF"/>
                </a:solidFill>
                <a:latin typeface="Arial" charset="0"/>
              </a:rPr>
              <a:t>exponent</a:t>
            </a:r>
            <a:r>
              <a:rPr lang="en-US" sz="2800" i="1" baseline="-30000" dirty="0" smtClean="0">
                <a:solidFill>
                  <a:srgbClr val="0000FF"/>
                </a:solidFill>
                <a:latin typeface="Arial" charset="0"/>
              </a:rPr>
              <a:t>	</a:t>
            </a:r>
            <a:r>
              <a:rPr lang="en-US" sz="2800" i="1" dirty="0" smtClean="0">
                <a:solidFill>
                  <a:srgbClr val="0000FF"/>
                </a:solidFill>
                <a:latin typeface="Arial" charset="0"/>
              </a:rPr>
              <a:t>  	</a:t>
            </a:r>
            <a:r>
              <a:rPr lang="en-US" sz="2800" i="1" dirty="0" smtClean="0">
                <a:solidFill>
                  <a:srgbClr val="FF0000"/>
                </a:solidFill>
                <a:latin typeface="Arial" charset="0"/>
              </a:rPr>
              <a:t>Mantissa </a:t>
            </a:r>
            <a:r>
              <a:rPr lang="en-US" sz="2800" i="1" baseline="-30000" dirty="0" smtClean="0">
                <a:solidFill>
                  <a:srgbClr val="0000FF"/>
                </a:solidFill>
                <a:latin typeface="Arial" charset="0"/>
              </a:rPr>
              <a:t>	        </a:t>
            </a:r>
            <a:r>
              <a:rPr lang="en-US" sz="2800" dirty="0" smtClean="0">
                <a:latin typeface="Arial" charset="0"/>
              </a:rPr>
              <a:t>Add Zero</a:t>
            </a:r>
            <a:r>
              <a:rPr lang="en-US" sz="2800" i="1" baseline="-30000" dirty="0" smtClean="0">
                <a:solidFill>
                  <a:srgbClr val="0000FF"/>
                </a:solidFill>
                <a:latin typeface="Arial" charset="0"/>
              </a:rPr>
              <a:t>		</a:t>
            </a:r>
          </a:p>
          <a:p>
            <a:pPr>
              <a:lnSpc>
                <a:spcPct val="90000"/>
              </a:lnSpc>
              <a:buFont typeface="Wingdings" pitchFamily="2" charset="2"/>
              <a:buNone/>
            </a:pPr>
            <a:endParaRPr lang="en-US" sz="2800" i="1" baseline="-30000" dirty="0" smtClean="0">
              <a:solidFill>
                <a:srgbClr val="0000FF"/>
              </a:solidFill>
              <a:latin typeface="Arial" charset="0"/>
            </a:endParaRPr>
          </a:p>
          <a:p>
            <a:pPr>
              <a:lnSpc>
                <a:spcPct val="90000"/>
              </a:lnSpc>
              <a:buFont typeface="Wingdings" pitchFamily="2" charset="2"/>
              <a:buNone/>
            </a:pPr>
            <a:endParaRPr lang="en-US" sz="2800" i="1" baseline="-30000" dirty="0" smtClean="0">
              <a:solidFill>
                <a:srgbClr val="0000FF"/>
              </a:solidFill>
              <a:latin typeface="Arial" charset="0"/>
            </a:endParaRPr>
          </a:p>
          <a:p>
            <a:pPr algn="just">
              <a:buNone/>
            </a:pPr>
            <a:r>
              <a:rPr lang="en-US" sz="2800" b="1" dirty="0" smtClean="0">
                <a:solidFill>
                  <a:srgbClr val="000000"/>
                </a:solidFill>
                <a:latin typeface="Arial" charset="0"/>
              </a:rPr>
              <a:t>0	      	</a:t>
            </a:r>
            <a:r>
              <a:rPr lang="en-US" sz="2800" b="1" dirty="0" smtClean="0">
                <a:solidFill>
                  <a:srgbClr val="0070C0"/>
                </a:solidFill>
                <a:latin typeface="Arial" charset="0"/>
              </a:rPr>
              <a:t>10000100</a:t>
            </a:r>
            <a:r>
              <a:rPr lang="en-US" sz="2800" b="1" dirty="0" smtClean="0">
                <a:solidFill>
                  <a:srgbClr val="000000"/>
                </a:solidFill>
                <a:latin typeface="Arial" charset="0"/>
              </a:rPr>
              <a:t>       	 </a:t>
            </a:r>
            <a:r>
              <a:rPr lang="en-US" sz="2800" b="1" dirty="0" smtClean="0">
                <a:solidFill>
                  <a:srgbClr val="FF0000"/>
                </a:solidFill>
                <a:latin typeface="Arial" charset="0"/>
              </a:rPr>
              <a:t>0100000101</a:t>
            </a:r>
            <a:r>
              <a:rPr lang="en-US" sz="2800" b="1" dirty="0" smtClean="0">
                <a:solidFill>
                  <a:srgbClr val="000000"/>
                </a:solidFill>
                <a:latin typeface="Arial" charset="0"/>
              </a:rPr>
              <a:t>0000000000000   (up to 32 bits)</a:t>
            </a:r>
          </a:p>
          <a:p>
            <a:pPr algn="just">
              <a:buNone/>
            </a:pPr>
            <a:r>
              <a:rPr lang="en-US" sz="2800" b="1" dirty="0" smtClean="0">
                <a:solidFill>
                  <a:srgbClr val="000000"/>
                </a:solidFill>
                <a:latin typeface="Arial" charset="0"/>
                <a:cs typeface="Courier New" pitchFamily="49" charset="0"/>
              </a:rPr>
              <a:t>		     </a:t>
            </a:r>
            <a:r>
              <a:rPr lang="en-US" sz="1400" b="1" dirty="0" smtClean="0">
                <a:solidFill>
                  <a:srgbClr val="000000"/>
                </a:solidFill>
                <a:latin typeface="Arial" charset="0"/>
                <a:cs typeface="Courier New" pitchFamily="49" charset="0"/>
              </a:rPr>
              <a:t>132</a:t>
            </a:r>
            <a:endParaRPr lang="en-US" sz="2800" dirty="0" smtClean="0">
              <a:solidFill>
                <a:srgbClr val="0000FF"/>
              </a:solidFill>
              <a:latin typeface="Arial" charset="0"/>
              <a:cs typeface="Courier New" pitchFamily="49" charset="0"/>
            </a:endParaRPr>
          </a:p>
          <a:p>
            <a:pPr>
              <a:lnSpc>
                <a:spcPct val="90000"/>
              </a:lnSpc>
              <a:buFont typeface="Wingdings" pitchFamily="2" charset="2"/>
              <a:buNone/>
            </a:pPr>
            <a:r>
              <a:rPr lang="en-US" sz="2800" dirty="0" smtClean="0">
                <a:solidFill>
                  <a:srgbClr val="000000"/>
                </a:solidFill>
                <a:latin typeface="Arial" charset="0"/>
              </a:rPr>
              <a:t> </a:t>
            </a:r>
            <a:endParaRPr lang="en-US" sz="2800" dirty="0" smtClean="0">
              <a:solidFill>
                <a:srgbClr val="000000"/>
              </a:solidFill>
              <a:latin typeface="Arial" charset="0"/>
              <a:cs typeface="Courier New" pitchFamily="49" charset="0"/>
            </a:endParaRPr>
          </a:p>
        </p:txBody>
      </p:sp>
      <p:cxnSp>
        <p:nvCxnSpPr>
          <p:cNvPr id="10" name="Straight Connector 9"/>
          <p:cNvCxnSpPr/>
          <p:nvPr/>
        </p:nvCxnSpPr>
        <p:spPr>
          <a:xfrm>
            <a:off x="4191000" y="3048000"/>
            <a:ext cx="2057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8200" y="2362200"/>
            <a:ext cx="1032142" cy="369332"/>
          </a:xfrm>
          <a:prstGeom prst="rect">
            <a:avLst/>
          </a:prstGeom>
          <a:noFill/>
        </p:spPr>
        <p:txBody>
          <a:bodyPr wrap="none" rtlCol="0">
            <a:spAutoFit/>
          </a:bodyPr>
          <a:lstStyle/>
          <a:p>
            <a:r>
              <a:rPr lang="en-US" dirty="0" smtClean="0">
                <a:solidFill>
                  <a:srgbClr val="FF0000"/>
                </a:solidFill>
              </a:rPr>
              <a:t>Mantissa</a:t>
            </a:r>
            <a:endParaRPr lang="en-US" dirty="0">
              <a:solidFill>
                <a:srgbClr val="FF0000"/>
              </a:solidFill>
            </a:endParaRPr>
          </a:p>
        </p:txBody>
      </p:sp>
      <p:cxnSp>
        <p:nvCxnSpPr>
          <p:cNvPr id="17" name="Straight Arrow Connector 16"/>
          <p:cNvCxnSpPr/>
          <p:nvPr/>
        </p:nvCxnSpPr>
        <p:spPr>
          <a:xfrm flipH="1">
            <a:off x="4191000" y="3124200"/>
            <a:ext cx="1028700"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0600" y="3352800"/>
            <a:ext cx="720005" cy="369332"/>
          </a:xfrm>
          <a:prstGeom prst="rect">
            <a:avLst/>
          </a:prstGeom>
          <a:noFill/>
        </p:spPr>
        <p:txBody>
          <a:bodyPr wrap="none" rtlCol="0">
            <a:spAutoFit/>
          </a:bodyPr>
          <a:lstStyle/>
          <a:p>
            <a:r>
              <a:rPr lang="en-US" dirty="0" smtClean="0"/>
              <a:t>Move</a:t>
            </a:r>
            <a:endParaRPr lang="en-US" dirty="0"/>
          </a:p>
        </p:txBody>
      </p:sp>
    </p:spTree>
    <p:extLst>
      <p:ext uri="{BB962C8B-B14F-4D97-AF65-F5344CB8AC3E}">
        <p14:creationId xmlns="" xmlns:p14="http://schemas.microsoft.com/office/powerpoint/2010/main" val="31442102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3200" b="1" smtClean="0"/>
              <a:t>Decimal Floating Point to</a:t>
            </a:r>
            <a:br>
              <a:rPr lang="en-US" sz="3200" b="1" smtClean="0"/>
            </a:br>
            <a:r>
              <a:rPr lang="en-US" sz="3200" b="1" smtClean="0"/>
              <a:t>IEEE standard Conversion</a:t>
            </a:r>
          </a:p>
        </p:txBody>
      </p:sp>
      <p:sp>
        <p:nvSpPr>
          <p:cNvPr id="30723" name="Rectangle 3"/>
          <p:cNvSpPr>
            <a:spLocks noGrp="1" noChangeArrowheads="1"/>
          </p:cNvSpPr>
          <p:nvPr>
            <p:ph type="body" idx="1"/>
          </p:nvPr>
        </p:nvSpPr>
        <p:spPr>
          <a:xfrm>
            <a:off x="685800" y="2286000"/>
            <a:ext cx="8382000" cy="4114800"/>
          </a:xfrm>
        </p:spPr>
        <p:txBody>
          <a:bodyPr/>
          <a:lstStyle/>
          <a:p>
            <a:pPr algn="just" eaLnBrk="1" hangingPunct="1">
              <a:buFont typeface="Wingdings" pitchFamily="2" charset="2"/>
              <a:buNone/>
            </a:pPr>
            <a:r>
              <a:rPr lang="en-US" sz="2800" b="1" dirty="0" smtClean="0">
                <a:solidFill>
                  <a:srgbClr val="000000"/>
                </a:solidFill>
                <a:latin typeface="Arial" charset="0"/>
              </a:rPr>
              <a:t>Step 4</a:t>
            </a:r>
            <a:r>
              <a:rPr lang="en-US" sz="2800" dirty="0" smtClean="0">
                <a:solidFill>
                  <a:srgbClr val="000000"/>
                </a:solidFill>
                <a:latin typeface="Arial" charset="0"/>
              </a:rPr>
              <a:t>.  Store the results:</a:t>
            </a:r>
          </a:p>
          <a:p>
            <a:pPr algn="just" eaLnBrk="1" hangingPunct="1">
              <a:buFont typeface="Wingdings" pitchFamily="2" charset="2"/>
              <a:buNone/>
            </a:pPr>
            <a:endParaRPr lang="en-US" sz="2800" dirty="0" smtClean="0">
              <a:solidFill>
                <a:srgbClr val="000000"/>
              </a:solidFill>
              <a:latin typeface="Arial" charset="0"/>
            </a:endParaRPr>
          </a:p>
          <a:p>
            <a:pPr algn="just" eaLnBrk="1" hangingPunct="1">
              <a:buFont typeface="Wingdings" pitchFamily="2" charset="2"/>
              <a:buNone/>
            </a:pPr>
            <a:r>
              <a:rPr lang="en-US" sz="2400" dirty="0" smtClean="0">
                <a:solidFill>
                  <a:srgbClr val="000000"/>
                </a:solidFill>
                <a:latin typeface="Arial" charset="0"/>
              </a:rPr>
              <a:t>Sign	Exponent 	 Mantissa</a:t>
            </a:r>
          </a:p>
          <a:p>
            <a:pPr algn="just" eaLnBrk="1" hangingPunct="1">
              <a:buFont typeface="Wingdings" pitchFamily="2" charset="2"/>
              <a:buNone/>
            </a:pPr>
            <a:r>
              <a:rPr lang="en-US" sz="2400" dirty="0" smtClean="0">
                <a:solidFill>
                  <a:srgbClr val="000000"/>
                </a:solidFill>
                <a:latin typeface="Arial" charset="0"/>
              </a:rPr>
              <a:t>		</a:t>
            </a:r>
          </a:p>
          <a:p>
            <a:pPr algn="just" eaLnBrk="1" hangingPunct="1">
              <a:buFont typeface="Wingdings" pitchFamily="2" charset="2"/>
              <a:buNone/>
            </a:pPr>
            <a:r>
              <a:rPr lang="en-US" sz="2400" b="1" dirty="0" smtClean="0">
                <a:solidFill>
                  <a:srgbClr val="000000"/>
                </a:solidFill>
                <a:latin typeface="Arial" charset="0"/>
              </a:rPr>
              <a:t>0	      </a:t>
            </a:r>
            <a:r>
              <a:rPr lang="en-US" sz="2400" b="1" dirty="0" smtClean="0">
                <a:solidFill>
                  <a:srgbClr val="0070C0"/>
                </a:solidFill>
                <a:latin typeface="Arial" charset="0"/>
              </a:rPr>
              <a:t>10000100</a:t>
            </a:r>
            <a:r>
              <a:rPr lang="en-US" sz="2400" b="1" dirty="0" smtClean="0">
                <a:solidFill>
                  <a:srgbClr val="000000"/>
                </a:solidFill>
                <a:latin typeface="Arial" charset="0"/>
              </a:rPr>
              <a:t>        </a:t>
            </a:r>
            <a:r>
              <a:rPr lang="en-US" sz="2400" b="1" dirty="0" smtClean="0">
                <a:solidFill>
                  <a:srgbClr val="FF0000"/>
                </a:solidFill>
                <a:latin typeface="Arial" charset="0"/>
              </a:rPr>
              <a:t>0100000101</a:t>
            </a:r>
            <a:r>
              <a:rPr lang="en-US" sz="2400" b="1" dirty="0" smtClean="0">
                <a:solidFill>
                  <a:srgbClr val="000000"/>
                </a:solidFill>
                <a:latin typeface="Arial" charset="0"/>
              </a:rPr>
              <a:t>0000000000000</a:t>
            </a:r>
          </a:p>
          <a:p>
            <a:pPr algn="just" eaLnBrk="1" hangingPunct="1">
              <a:buFont typeface="Wingdings" pitchFamily="2" charset="2"/>
              <a:buNone/>
            </a:pPr>
            <a:r>
              <a:rPr lang="en-US" sz="2400" b="1" dirty="0" smtClean="0">
                <a:solidFill>
                  <a:srgbClr val="000000"/>
                </a:solidFill>
                <a:latin typeface="Arial" charset="0"/>
                <a:cs typeface="Courier New" pitchFamily="49" charset="0"/>
              </a:rPr>
              <a:t>		     </a:t>
            </a:r>
            <a:r>
              <a:rPr lang="en-US" sz="1200" b="1" dirty="0" smtClean="0">
                <a:solidFill>
                  <a:srgbClr val="000000"/>
                </a:solidFill>
                <a:latin typeface="Arial" charset="0"/>
                <a:cs typeface="Courier New" pitchFamily="49" charset="0"/>
              </a:rPr>
              <a:t>132</a:t>
            </a:r>
          </a:p>
          <a:p>
            <a:pPr algn="just" eaLnBrk="1" hangingPunct="1">
              <a:buFont typeface="Wingdings" pitchFamily="2" charset="2"/>
              <a:buNone/>
            </a:pPr>
            <a:r>
              <a:rPr lang="en-US" dirty="0" smtClean="0">
                <a:solidFill>
                  <a:srgbClr val="000000"/>
                </a:solidFill>
              </a:rPr>
              <a:t> </a:t>
            </a:r>
          </a:p>
        </p:txBody>
      </p:sp>
      <p:cxnSp>
        <p:nvCxnSpPr>
          <p:cNvPr id="3" name="Straight Connector 2"/>
          <p:cNvCxnSpPr/>
          <p:nvPr/>
        </p:nvCxnSpPr>
        <p:spPr>
          <a:xfrm>
            <a:off x="1676400" y="4572000"/>
            <a:ext cx="1295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558676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8473"/>
            <a:ext cx="8229600" cy="514927"/>
          </a:xfrm>
        </p:spPr>
        <p:txBody>
          <a:bodyPr>
            <a:noAutofit/>
          </a:bodyPr>
          <a:lstStyle/>
          <a:p>
            <a:pPr algn="l" eaLnBrk="1" hangingPunct="1"/>
            <a:r>
              <a:rPr lang="en-US" sz="2400" b="1" dirty="0" smtClean="0"/>
              <a:t>Decimal Floating Point to  IEEE standard Conversion (32 bit) </a:t>
            </a:r>
          </a:p>
        </p:txBody>
      </p:sp>
      <p:sp>
        <p:nvSpPr>
          <p:cNvPr id="31747" name="Rectangle 3"/>
          <p:cNvSpPr>
            <a:spLocks noGrp="1" noChangeArrowheads="1"/>
          </p:cNvSpPr>
          <p:nvPr>
            <p:ph type="body" idx="1"/>
          </p:nvPr>
        </p:nvSpPr>
        <p:spPr>
          <a:xfrm>
            <a:off x="0" y="533400"/>
            <a:ext cx="8991600" cy="6400800"/>
          </a:xfrm>
        </p:spPr>
        <p:txBody>
          <a:bodyPr>
            <a:normAutofit/>
          </a:bodyPr>
          <a:lstStyle/>
          <a:p>
            <a:pPr eaLnBrk="1" hangingPunct="1">
              <a:lnSpc>
                <a:spcPct val="90000"/>
              </a:lnSpc>
              <a:buFont typeface="Wingdings" pitchFamily="2" charset="2"/>
              <a:buNone/>
            </a:pPr>
            <a:r>
              <a:rPr lang="en-US" sz="2400" b="1" dirty="0" smtClean="0">
                <a:solidFill>
                  <a:srgbClr val="000000"/>
                </a:solidFill>
                <a:latin typeface="Arial" charset="0"/>
              </a:rPr>
              <a:t>Ex 2</a:t>
            </a:r>
            <a:r>
              <a:rPr lang="en-US" sz="2400" dirty="0" smtClean="0">
                <a:solidFill>
                  <a:srgbClr val="000000"/>
                </a:solidFill>
                <a:latin typeface="Arial" charset="0"/>
              </a:rPr>
              <a:t>: Find the IEEE FP representation of   </a:t>
            </a:r>
            <a:r>
              <a:rPr lang="en-US" sz="2400" b="1" dirty="0" smtClean="0">
                <a:solidFill>
                  <a:srgbClr val="000000"/>
                </a:solidFill>
                <a:latin typeface="Arial" charset="0"/>
              </a:rPr>
              <a:t>–24.75</a:t>
            </a:r>
            <a:r>
              <a:rPr lang="en-US" sz="2400" dirty="0" smtClean="0">
                <a:solidFill>
                  <a:srgbClr val="000000"/>
                </a:solidFill>
                <a:latin typeface="Arial" charset="0"/>
              </a:rPr>
              <a:t> </a:t>
            </a:r>
            <a:endParaRPr lang="en-US" sz="2400" dirty="0" smtClean="0">
              <a:solidFill>
                <a:srgbClr val="000000"/>
              </a:solidFill>
              <a:latin typeface="Arial" charset="0"/>
              <a:cs typeface="Courier New" pitchFamily="49" charset="0"/>
            </a:endParaRPr>
          </a:p>
          <a:p>
            <a:pPr eaLnBrk="1" hangingPunct="1">
              <a:lnSpc>
                <a:spcPct val="90000"/>
              </a:lnSpc>
              <a:buFont typeface="Wingdings" pitchFamily="2" charset="2"/>
              <a:buNone/>
            </a:pPr>
            <a:r>
              <a:rPr lang="en-US" sz="2400" b="1" dirty="0" smtClean="0">
                <a:solidFill>
                  <a:srgbClr val="FF0000"/>
                </a:solidFill>
                <a:latin typeface="Arial" charset="0"/>
              </a:rPr>
              <a:t>Step 1</a:t>
            </a:r>
            <a:r>
              <a:rPr lang="en-US" sz="2400" dirty="0" smtClean="0">
                <a:solidFill>
                  <a:srgbClr val="FF0000"/>
                </a:solidFill>
                <a:latin typeface="Arial" charset="0"/>
              </a:rPr>
              <a:t>.</a:t>
            </a:r>
            <a:r>
              <a:rPr lang="en-US" sz="2400" dirty="0" smtClean="0">
                <a:solidFill>
                  <a:srgbClr val="000000"/>
                </a:solidFill>
                <a:latin typeface="Arial" charset="0"/>
              </a:rPr>
              <a:t>  Compute the binary equivalent of the whole part and the fractional part. </a:t>
            </a:r>
            <a:endParaRPr lang="en-US" sz="2400" dirty="0" smtClean="0">
              <a:solidFill>
                <a:srgbClr val="000000"/>
              </a:solidFill>
              <a:latin typeface="Arial" charset="0"/>
              <a:cs typeface="Courier New" pitchFamily="49" charset="0"/>
            </a:endParaRPr>
          </a:p>
          <a:p>
            <a:pPr algn="just">
              <a:lnSpc>
                <a:spcPct val="90000"/>
              </a:lnSpc>
              <a:buNone/>
            </a:pPr>
            <a:r>
              <a:rPr lang="en-US" sz="2800" dirty="0" smtClean="0">
                <a:solidFill>
                  <a:srgbClr val="000000"/>
                </a:solidFill>
              </a:rPr>
              <a:t> 24₁₀=</a:t>
            </a:r>
            <a:r>
              <a:rPr lang="en-US" sz="2800" dirty="0" smtClean="0">
                <a:solidFill>
                  <a:srgbClr val="00B050"/>
                </a:solidFill>
              </a:rPr>
              <a:t>11000₂			</a:t>
            </a:r>
            <a:r>
              <a:rPr lang="en-US" sz="2800" dirty="0" smtClean="0"/>
              <a:t>.75</a:t>
            </a:r>
            <a:r>
              <a:rPr lang="en-US" sz="2800" dirty="0" smtClean="0">
                <a:latin typeface="Calibri"/>
              </a:rPr>
              <a:t>₁₀</a:t>
            </a:r>
            <a:r>
              <a:rPr lang="en-US" sz="2800" dirty="0" smtClean="0">
                <a:solidFill>
                  <a:srgbClr val="00B050"/>
                </a:solidFill>
              </a:rPr>
              <a:t>=.</a:t>
            </a:r>
            <a:r>
              <a:rPr lang="en-US" sz="2800" dirty="0" smtClean="0">
                <a:solidFill>
                  <a:srgbClr val="FF0000"/>
                </a:solidFill>
              </a:rPr>
              <a:t>11</a:t>
            </a:r>
            <a:r>
              <a:rPr lang="en-US" sz="2800" dirty="0" smtClean="0">
                <a:solidFill>
                  <a:srgbClr val="FF0000"/>
                </a:solidFill>
                <a:latin typeface="Calibri"/>
              </a:rPr>
              <a:t>₂</a:t>
            </a:r>
            <a:endParaRPr lang="en-US" sz="2800" dirty="0" smtClean="0">
              <a:solidFill>
                <a:srgbClr val="FF0000"/>
              </a:solidFill>
            </a:endParaRPr>
          </a:p>
          <a:p>
            <a:pPr algn="just" eaLnBrk="1" hangingPunct="1">
              <a:lnSpc>
                <a:spcPct val="90000"/>
              </a:lnSpc>
              <a:buFont typeface="Wingdings" pitchFamily="2" charset="2"/>
              <a:buNone/>
            </a:pPr>
            <a:r>
              <a:rPr lang="en-US" sz="2800" dirty="0" smtClean="0">
                <a:solidFill>
                  <a:srgbClr val="000000"/>
                </a:solidFill>
              </a:rPr>
              <a:t>Quotient	Re			.75X2=</a:t>
            </a:r>
            <a:r>
              <a:rPr lang="en-US" sz="2800" dirty="0" smtClean="0">
                <a:solidFill>
                  <a:srgbClr val="FF0000"/>
                </a:solidFill>
              </a:rPr>
              <a:t>1</a:t>
            </a:r>
            <a:r>
              <a:rPr lang="en-US" sz="2800" dirty="0" smtClean="0">
                <a:solidFill>
                  <a:srgbClr val="000000"/>
                </a:solidFill>
              </a:rPr>
              <a:t>.50	</a:t>
            </a:r>
            <a:endParaRPr lang="en-US" sz="2800" dirty="0" smtClean="0">
              <a:solidFill>
                <a:srgbClr val="000000"/>
              </a:solidFill>
              <a:cs typeface="Courier New" pitchFamily="49" charset="0"/>
            </a:endParaRPr>
          </a:p>
          <a:p>
            <a:pPr algn="just" eaLnBrk="1" hangingPunct="1">
              <a:lnSpc>
                <a:spcPct val="90000"/>
              </a:lnSpc>
              <a:buFont typeface="Wingdings" pitchFamily="2" charset="2"/>
              <a:buNone/>
            </a:pPr>
            <a:r>
              <a:rPr lang="en-US" sz="2800" dirty="0" smtClean="0">
                <a:solidFill>
                  <a:srgbClr val="000000"/>
                </a:solidFill>
              </a:rPr>
              <a:t>24/2=12	</a:t>
            </a:r>
            <a:r>
              <a:rPr lang="en-US" sz="2800" dirty="0" smtClean="0">
                <a:solidFill>
                  <a:srgbClr val="00B050"/>
                </a:solidFill>
              </a:rPr>
              <a:t>0</a:t>
            </a:r>
            <a:r>
              <a:rPr lang="en-US" sz="2800" dirty="0" smtClean="0">
                <a:solidFill>
                  <a:srgbClr val="000000"/>
                </a:solidFill>
              </a:rPr>
              <a:t> 			.50X2=</a:t>
            </a:r>
            <a:r>
              <a:rPr lang="en-US" sz="2800" dirty="0" smtClean="0">
                <a:solidFill>
                  <a:srgbClr val="FF0000"/>
                </a:solidFill>
              </a:rPr>
              <a:t>1</a:t>
            </a:r>
            <a:r>
              <a:rPr lang="en-US" sz="2800" dirty="0" smtClean="0">
                <a:solidFill>
                  <a:srgbClr val="00B050"/>
                </a:solidFill>
              </a:rPr>
              <a:t>.</a:t>
            </a:r>
            <a:r>
              <a:rPr lang="en-US" sz="2800" dirty="0" smtClean="0">
                <a:solidFill>
                  <a:srgbClr val="000000"/>
                </a:solidFill>
              </a:rPr>
              <a:t>00</a:t>
            </a:r>
            <a:endParaRPr lang="en-US" sz="2800" dirty="0" smtClean="0">
              <a:solidFill>
                <a:srgbClr val="000000"/>
              </a:solidFill>
              <a:cs typeface="Courier New" pitchFamily="49" charset="0"/>
            </a:endParaRPr>
          </a:p>
          <a:p>
            <a:pPr algn="just" eaLnBrk="1" hangingPunct="1">
              <a:lnSpc>
                <a:spcPct val="90000"/>
              </a:lnSpc>
              <a:buFont typeface="Wingdings" pitchFamily="2" charset="2"/>
              <a:buNone/>
            </a:pPr>
            <a:r>
              <a:rPr lang="en-US" sz="2800" dirty="0" smtClean="0">
                <a:solidFill>
                  <a:srgbClr val="000000"/>
                </a:solidFill>
              </a:rPr>
              <a:t>12/2=6	</a:t>
            </a:r>
            <a:r>
              <a:rPr lang="en-US" sz="2800" dirty="0" smtClean="0">
                <a:solidFill>
                  <a:srgbClr val="00B050"/>
                </a:solidFill>
              </a:rPr>
              <a:t>0</a:t>
            </a:r>
          </a:p>
          <a:p>
            <a:pPr algn="just" eaLnBrk="1" hangingPunct="1">
              <a:lnSpc>
                <a:spcPct val="90000"/>
              </a:lnSpc>
              <a:buFont typeface="Wingdings" pitchFamily="2" charset="2"/>
              <a:buNone/>
            </a:pPr>
            <a:r>
              <a:rPr lang="en-US" sz="2800" dirty="0" smtClean="0">
                <a:solidFill>
                  <a:srgbClr val="000000"/>
                </a:solidFill>
              </a:rPr>
              <a:t>6/2=3		</a:t>
            </a:r>
            <a:r>
              <a:rPr lang="en-US" sz="2800" dirty="0" smtClean="0">
                <a:solidFill>
                  <a:srgbClr val="00B050"/>
                </a:solidFill>
              </a:rPr>
              <a:t>0</a:t>
            </a:r>
          </a:p>
          <a:p>
            <a:pPr algn="just">
              <a:lnSpc>
                <a:spcPct val="90000"/>
              </a:lnSpc>
              <a:buNone/>
            </a:pPr>
            <a:r>
              <a:rPr lang="en-US" sz="2800" dirty="0" smtClean="0">
                <a:solidFill>
                  <a:srgbClr val="000000"/>
                </a:solidFill>
              </a:rPr>
              <a:t>3/2=1		</a:t>
            </a:r>
            <a:r>
              <a:rPr lang="en-US" sz="2800" dirty="0" smtClean="0">
                <a:solidFill>
                  <a:srgbClr val="00B050"/>
                </a:solidFill>
              </a:rPr>
              <a:t>1			</a:t>
            </a:r>
          </a:p>
          <a:p>
            <a:pPr algn="just" eaLnBrk="1" hangingPunct="1">
              <a:lnSpc>
                <a:spcPct val="90000"/>
              </a:lnSpc>
              <a:buFont typeface="Wingdings" pitchFamily="2" charset="2"/>
              <a:buNone/>
            </a:pPr>
            <a:r>
              <a:rPr lang="en-US" sz="2800" dirty="0" smtClean="0">
                <a:solidFill>
                  <a:srgbClr val="000000"/>
                </a:solidFill>
              </a:rPr>
              <a:t>1			</a:t>
            </a:r>
            <a:r>
              <a:rPr lang="en-US" sz="2800" dirty="0" smtClean="0">
                <a:solidFill>
                  <a:srgbClr val="00B050"/>
                </a:solidFill>
              </a:rPr>
              <a:t>1     Read</a:t>
            </a:r>
            <a:r>
              <a:rPr lang="en-US" sz="2800" dirty="0" smtClean="0">
                <a:solidFill>
                  <a:srgbClr val="000000"/>
                </a:solidFill>
              </a:rPr>
              <a:t>	</a:t>
            </a:r>
            <a:endParaRPr lang="en-US" sz="2800" dirty="0" smtClean="0">
              <a:solidFill>
                <a:srgbClr val="FF0000"/>
              </a:solidFill>
              <a:cs typeface="Courier New" pitchFamily="49" charset="0"/>
            </a:endParaRPr>
          </a:p>
          <a:p>
            <a:pPr algn="just" eaLnBrk="1" hangingPunct="1">
              <a:lnSpc>
                <a:spcPct val="90000"/>
              </a:lnSpc>
              <a:buFont typeface="Wingdings" pitchFamily="2" charset="2"/>
              <a:buNone/>
            </a:pPr>
            <a:r>
              <a:rPr lang="en-US" sz="2800" b="1" dirty="0" smtClean="0">
                <a:solidFill>
                  <a:srgbClr val="000000"/>
                </a:solidFill>
                <a:latin typeface="Courier New" pitchFamily="49" charset="0"/>
              </a:rPr>
              <a:t>			</a:t>
            </a:r>
            <a:endParaRPr lang="en-US" sz="2800" b="1" dirty="0" smtClean="0">
              <a:solidFill>
                <a:srgbClr val="000000"/>
              </a:solidFill>
              <a:latin typeface="Courier New" pitchFamily="49" charset="0"/>
              <a:cs typeface="Courier New" pitchFamily="49" charset="0"/>
            </a:endParaRPr>
          </a:p>
          <a:p>
            <a:pPr algn="just" eaLnBrk="1" hangingPunct="1">
              <a:lnSpc>
                <a:spcPct val="90000"/>
              </a:lnSpc>
              <a:buFont typeface="Wingdings" pitchFamily="2" charset="2"/>
              <a:buNone/>
            </a:pPr>
            <a:r>
              <a:rPr lang="en-US" sz="2800" dirty="0" smtClean="0">
                <a:solidFill>
                  <a:srgbClr val="000000"/>
                </a:solidFill>
              </a:rPr>
              <a:t>So:  </a:t>
            </a:r>
            <a:r>
              <a:rPr lang="en-US" sz="2800" dirty="0" smtClean="0">
                <a:solidFill>
                  <a:srgbClr val="0000FF"/>
                </a:solidFill>
              </a:rPr>
              <a:t>-24.75</a:t>
            </a:r>
            <a:r>
              <a:rPr lang="en-US" sz="2800" i="1" baseline="-30000" dirty="0" smtClean="0">
                <a:solidFill>
                  <a:srgbClr val="0000FF"/>
                </a:solidFill>
              </a:rPr>
              <a:t>10</a:t>
            </a:r>
            <a:r>
              <a:rPr lang="en-US" sz="2800" i="1" dirty="0" smtClean="0">
                <a:solidFill>
                  <a:srgbClr val="0000FF"/>
                </a:solidFill>
              </a:rPr>
              <a:t> </a:t>
            </a:r>
            <a:r>
              <a:rPr lang="en-US" sz="2800" dirty="0" smtClean="0">
                <a:solidFill>
                  <a:srgbClr val="0000FF"/>
                </a:solidFill>
              </a:rPr>
              <a:t>= -</a:t>
            </a:r>
            <a:r>
              <a:rPr lang="en-US" sz="2800" dirty="0" smtClean="0">
                <a:solidFill>
                  <a:srgbClr val="00B050"/>
                </a:solidFill>
              </a:rPr>
              <a:t>11000.</a:t>
            </a:r>
            <a:r>
              <a:rPr lang="en-US" sz="2800" dirty="0" smtClean="0">
                <a:solidFill>
                  <a:srgbClr val="FF0000"/>
                </a:solidFill>
              </a:rPr>
              <a:t>11</a:t>
            </a:r>
            <a:r>
              <a:rPr lang="en-US" sz="2800" i="1" baseline="-30000" dirty="0" smtClean="0">
                <a:solidFill>
                  <a:srgbClr val="FF0000"/>
                </a:solidFill>
              </a:rPr>
              <a:t>2</a:t>
            </a:r>
            <a:r>
              <a:rPr lang="en-US" sz="2800" i="1" dirty="0" smtClean="0">
                <a:solidFill>
                  <a:srgbClr val="00B050"/>
                </a:solidFill>
              </a:rPr>
              <a:t> </a:t>
            </a:r>
            <a:endParaRPr lang="en-US" sz="2800" dirty="0" smtClean="0">
              <a:solidFill>
                <a:srgbClr val="00B050"/>
              </a:solidFill>
              <a:latin typeface="Courier New" pitchFamily="49" charset="0"/>
              <a:cs typeface="Courier New" pitchFamily="49" charset="0"/>
            </a:endParaRPr>
          </a:p>
          <a:p>
            <a:pPr algn="just" eaLnBrk="1" hangingPunct="1">
              <a:lnSpc>
                <a:spcPct val="90000"/>
              </a:lnSpc>
              <a:buFont typeface="Wingdings" pitchFamily="2" charset="2"/>
              <a:buNone/>
            </a:pPr>
            <a:r>
              <a:rPr lang="en-US" sz="2800" dirty="0" smtClean="0">
                <a:solidFill>
                  <a:srgbClr val="000000"/>
                </a:solidFill>
              </a:rPr>
              <a:t> </a:t>
            </a:r>
            <a:endParaRPr lang="en-US" sz="2800" dirty="0" smtClean="0">
              <a:solidFill>
                <a:srgbClr val="000000"/>
              </a:solidFill>
              <a:latin typeface="Courier New" pitchFamily="49" charset="0"/>
              <a:cs typeface="Courier New" pitchFamily="49" charset="0"/>
            </a:endParaRPr>
          </a:p>
        </p:txBody>
      </p:sp>
      <p:cxnSp>
        <p:nvCxnSpPr>
          <p:cNvPr id="5" name="Straight Arrow Connector 4"/>
          <p:cNvCxnSpPr/>
          <p:nvPr/>
        </p:nvCxnSpPr>
        <p:spPr>
          <a:xfrm rot="5400000" flipH="1" flipV="1">
            <a:off x="1447800" y="3733800"/>
            <a:ext cx="1828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170082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685800"/>
          </a:xfrm>
        </p:spPr>
        <p:txBody>
          <a:bodyPr>
            <a:normAutofit fontScale="90000"/>
          </a:bodyPr>
          <a:lstStyle/>
          <a:p>
            <a:pPr eaLnBrk="1" hangingPunct="1"/>
            <a:r>
              <a:rPr lang="en-US" sz="3200" b="1" dirty="0" smtClean="0"/>
              <a:t>Decimal Floating Point to</a:t>
            </a:r>
            <a:br>
              <a:rPr lang="en-US" sz="3200" b="1" dirty="0" smtClean="0"/>
            </a:br>
            <a:r>
              <a:rPr lang="en-US" sz="3200" b="1" dirty="0" smtClean="0"/>
              <a:t>IEEE standard Conversion (32 bit)</a:t>
            </a:r>
            <a:r>
              <a:rPr lang="en-US" sz="2400" dirty="0" smtClean="0"/>
              <a:t>.</a:t>
            </a:r>
          </a:p>
        </p:txBody>
      </p:sp>
      <p:sp>
        <p:nvSpPr>
          <p:cNvPr id="33795" name="Rectangle 3"/>
          <p:cNvSpPr>
            <a:spLocks noGrp="1" noChangeArrowheads="1"/>
          </p:cNvSpPr>
          <p:nvPr>
            <p:ph type="body" idx="1"/>
          </p:nvPr>
        </p:nvSpPr>
        <p:spPr>
          <a:xfrm>
            <a:off x="76200" y="762000"/>
            <a:ext cx="9067800" cy="6096000"/>
          </a:xfrm>
        </p:spPr>
        <p:txBody>
          <a:bodyPr>
            <a:normAutofit fontScale="92500" lnSpcReduction="20000"/>
          </a:bodyPr>
          <a:lstStyle/>
          <a:p>
            <a:pPr algn="just">
              <a:buNone/>
            </a:pPr>
            <a:r>
              <a:rPr lang="en-US" sz="2800" b="1" dirty="0">
                <a:solidFill>
                  <a:srgbClr val="000000"/>
                </a:solidFill>
                <a:latin typeface="Arial" charset="0"/>
              </a:rPr>
              <a:t>Step 2</a:t>
            </a:r>
            <a:r>
              <a:rPr lang="en-US" sz="2800" dirty="0">
                <a:solidFill>
                  <a:srgbClr val="000000"/>
                </a:solidFill>
                <a:latin typeface="Arial" charset="0"/>
              </a:rPr>
              <a:t>.  </a:t>
            </a:r>
          </a:p>
          <a:p>
            <a:pPr algn="just">
              <a:buNone/>
            </a:pPr>
            <a:r>
              <a:rPr lang="en-US" sz="2800" dirty="0">
                <a:solidFill>
                  <a:srgbClr val="000000"/>
                </a:solidFill>
                <a:latin typeface="Arial" charset="0"/>
              </a:rPr>
              <a:t>	Normalize the number by moving the decimal point to the right of the leftmost </a:t>
            </a:r>
            <a:r>
              <a:rPr lang="en-US" sz="2800" dirty="0" smtClean="0">
                <a:solidFill>
                  <a:srgbClr val="FF0000"/>
                </a:solidFill>
                <a:latin typeface="Arial" charset="0"/>
              </a:rPr>
              <a:t>1</a:t>
            </a:r>
            <a:r>
              <a:rPr lang="en-US" sz="2800" dirty="0" smtClean="0">
                <a:solidFill>
                  <a:srgbClr val="000000"/>
                </a:solidFill>
                <a:latin typeface="Arial" charset="0"/>
              </a:rPr>
              <a:t>.</a:t>
            </a:r>
            <a:endParaRPr lang="en-US" sz="2800" dirty="0">
              <a:solidFill>
                <a:srgbClr val="000000"/>
              </a:solidFill>
              <a:latin typeface="Arial" charset="0"/>
            </a:endParaRPr>
          </a:p>
          <a:p>
            <a:pPr algn="just">
              <a:buNone/>
            </a:pPr>
            <a:endParaRPr lang="en-US" sz="2800" dirty="0">
              <a:solidFill>
                <a:srgbClr val="000000"/>
              </a:solidFill>
              <a:latin typeface="Arial" charset="0"/>
              <a:cs typeface="Courier New" pitchFamily="49" charset="0"/>
            </a:endParaRPr>
          </a:p>
          <a:p>
            <a:pPr algn="just">
              <a:buNone/>
            </a:pPr>
            <a:r>
              <a:rPr lang="en-US" sz="2800" dirty="0">
                <a:solidFill>
                  <a:srgbClr val="000000"/>
                </a:solidFill>
                <a:latin typeface="Arial" charset="0"/>
              </a:rPr>
              <a:t>		-</a:t>
            </a:r>
            <a:r>
              <a:rPr lang="en-US" sz="2800" dirty="0">
                <a:solidFill>
                  <a:srgbClr val="FF0000"/>
                </a:solidFill>
                <a:latin typeface="Arial" charset="0"/>
              </a:rPr>
              <a:t>1</a:t>
            </a:r>
            <a:r>
              <a:rPr lang="en-US" sz="2800" dirty="0">
                <a:solidFill>
                  <a:srgbClr val="000000"/>
                </a:solidFill>
                <a:latin typeface="Arial" charset="0"/>
              </a:rPr>
              <a:t>1000.11  =  -</a:t>
            </a:r>
            <a:r>
              <a:rPr lang="en-US" sz="2800" dirty="0">
                <a:solidFill>
                  <a:srgbClr val="FF0000"/>
                </a:solidFill>
                <a:latin typeface="Arial" charset="0"/>
              </a:rPr>
              <a:t>1</a:t>
            </a:r>
            <a:r>
              <a:rPr lang="en-US" sz="2800" dirty="0">
                <a:solidFill>
                  <a:srgbClr val="000000"/>
                </a:solidFill>
                <a:latin typeface="Arial" charset="0"/>
              </a:rPr>
              <a:t>.100011 x 2</a:t>
            </a:r>
            <a:r>
              <a:rPr lang="en-US" sz="2800" baseline="30000" dirty="0">
                <a:solidFill>
                  <a:srgbClr val="000000"/>
                </a:solidFill>
                <a:latin typeface="Arial" charset="0"/>
              </a:rPr>
              <a:t>4</a:t>
            </a:r>
            <a:endParaRPr lang="en-US" sz="2800" dirty="0">
              <a:solidFill>
                <a:srgbClr val="000000"/>
              </a:solidFill>
              <a:latin typeface="Arial" charset="0"/>
              <a:cs typeface="Courier New" pitchFamily="49" charset="0"/>
            </a:endParaRPr>
          </a:p>
          <a:p>
            <a:pPr algn="just">
              <a:buNone/>
            </a:pPr>
            <a:r>
              <a:rPr lang="en-US" sz="2800" dirty="0">
                <a:solidFill>
                  <a:srgbClr val="000000"/>
                </a:solidFill>
                <a:latin typeface="Arial" charset="0"/>
              </a:rPr>
              <a:t> </a:t>
            </a:r>
            <a:endParaRPr lang="en-US" sz="2800" b="1" dirty="0" smtClean="0">
              <a:solidFill>
                <a:srgbClr val="000000"/>
              </a:solidFill>
              <a:latin typeface="Arial" charset="0"/>
            </a:endParaRPr>
          </a:p>
          <a:p>
            <a:pPr eaLnBrk="1" hangingPunct="1">
              <a:lnSpc>
                <a:spcPct val="90000"/>
              </a:lnSpc>
              <a:buFont typeface="Wingdings" pitchFamily="2" charset="2"/>
              <a:buNone/>
            </a:pPr>
            <a:endParaRPr lang="en-US" sz="2800" b="1" dirty="0">
              <a:solidFill>
                <a:srgbClr val="000000"/>
              </a:solidFill>
              <a:latin typeface="Arial" charset="0"/>
            </a:endParaRPr>
          </a:p>
          <a:p>
            <a:pPr eaLnBrk="1" hangingPunct="1">
              <a:lnSpc>
                <a:spcPct val="90000"/>
              </a:lnSpc>
              <a:buFont typeface="Wingdings" pitchFamily="2" charset="2"/>
              <a:buNone/>
            </a:pPr>
            <a:r>
              <a:rPr lang="en-US" sz="2800" b="1" dirty="0" smtClean="0">
                <a:solidFill>
                  <a:srgbClr val="000000"/>
                </a:solidFill>
                <a:latin typeface="Arial" charset="0"/>
              </a:rPr>
              <a:t>Step 3</a:t>
            </a:r>
            <a:r>
              <a:rPr lang="en-US" sz="2800" dirty="0" smtClean="0">
                <a:solidFill>
                  <a:srgbClr val="000000"/>
                </a:solidFill>
                <a:latin typeface="Arial" charset="0"/>
              </a:rPr>
              <a:t>. Convert the exponent to a biased exponent</a:t>
            </a:r>
            <a:endParaRPr lang="en-US" sz="2800" dirty="0" smtClean="0">
              <a:solidFill>
                <a:srgbClr val="000000"/>
              </a:solidFill>
              <a:latin typeface="Arial" charset="0"/>
              <a:cs typeface="Courier New" pitchFamily="49" charset="0"/>
            </a:endParaRPr>
          </a:p>
          <a:p>
            <a:pPr algn="just" eaLnBrk="1" hangingPunct="1">
              <a:lnSpc>
                <a:spcPct val="90000"/>
              </a:lnSpc>
              <a:buFont typeface="Wingdings" pitchFamily="2" charset="2"/>
              <a:buNone/>
            </a:pPr>
            <a:r>
              <a:rPr lang="en-US" sz="2800" dirty="0" smtClean="0">
                <a:solidFill>
                  <a:srgbClr val="000000"/>
                </a:solidFill>
                <a:latin typeface="Arial" charset="0"/>
              </a:rPr>
              <a:t>			127 + 4 = 131     </a:t>
            </a:r>
          </a:p>
          <a:p>
            <a:pPr algn="just" eaLnBrk="1" hangingPunct="1">
              <a:lnSpc>
                <a:spcPct val="90000"/>
              </a:lnSpc>
              <a:buFont typeface="Wingdings" pitchFamily="2" charset="2"/>
              <a:buNone/>
            </a:pPr>
            <a:r>
              <a:rPr lang="en-US" sz="2800" dirty="0" smtClean="0">
                <a:solidFill>
                  <a:srgbClr val="000000"/>
                </a:solidFill>
                <a:latin typeface="Arial" charset="0"/>
              </a:rPr>
              <a:t>		==&gt;   131</a:t>
            </a:r>
            <a:r>
              <a:rPr lang="en-US" sz="2800" i="1" baseline="-30000" dirty="0" smtClean="0">
                <a:solidFill>
                  <a:srgbClr val="000000"/>
                </a:solidFill>
                <a:latin typeface="Arial" charset="0"/>
              </a:rPr>
              <a:t>10</a:t>
            </a:r>
            <a:r>
              <a:rPr lang="en-US" sz="2800" dirty="0" smtClean="0">
                <a:solidFill>
                  <a:srgbClr val="000000"/>
                </a:solidFill>
                <a:latin typeface="Arial" charset="0"/>
              </a:rPr>
              <a:t> = 10000011</a:t>
            </a:r>
            <a:r>
              <a:rPr lang="en-US" sz="2800" i="1" baseline="-30000" dirty="0" smtClean="0">
                <a:solidFill>
                  <a:srgbClr val="000000"/>
                </a:solidFill>
                <a:latin typeface="Arial" charset="0"/>
              </a:rPr>
              <a:t>2</a:t>
            </a:r>
            <a:endParaRPr lang="en-US" sz="2800" dirty="0" smtClean="0">
              <a:solidFill>
                <a:srgbClr val="000000"/>
              </a:solidFill>
              <a:latin typeface="Arial" charset="0"/>
              <a:cs typeface="Courier New" pitchFamily="49" charset="0"/>
            </a:endParaRPr>
          </a:p>
          <a:p>
            <a:pPr algn="just" eaLnBrk="1" hangingPunct="1">
              <a:lnSpc>
                <a:spcPct val="90000"/>
              </a:lnSpc>
              <a:buFont typeface="Wingdings" pitchFamily="2" charset="2"/>
              <a:buNone/>
            </a:pPr>
            <a:r>
              <a:rPr lang="en-US" sz="2800" dirty="0" smtClean="0">
                <a:solidFill>
                  <a:srgbClr val="000000"/>
                </a:solidFill>
                <a:latin typeface="Arial" charset="0"/>
              </a:rPr>
              <a:t> </a:t>
            </a:r>
          </a:p>
          <a:p>
            <a:pPr algn="just" eaLnBrk="1" hangingPunct="1">
              <a:lnSpc>
                <a:spcPct val="90000"/>
              </a:lnSpc>
              <a:buFont typeface="Wingdings" pitchFamily="2" charset="2"/>
              <a:buNone/>
            </a:pPr>
            <a:r>
              <a:rPr lang="en-US" sz="2800" b="1" dirty="0" smtClean="0">
                <a:solidFill>
                  <a:srgbClr val="000000"/>
                </a:solidFill>
                <a:latin typeface="Arial" charset="0"/>
              </a:rPr>
              <a:t>Step 4</a:t>
            </a:r>
            <a:r>
              <a:rPr lang="en-US" sz="2800" dirty="0" smtClean="0">
                <a:solidFill>
                  <a:srgbClr val="000000"/>
                </a:solidFill>
                <a:latin typeface="Arial" charset="0"/>
              </a:rPr>
              <a:t>.  Store the results from steps 1-3</a:t>
            </a:r>
          </a:p>
          <a:p>
            <a:pPr algn="just" eaLnBrk="1" hangingPunct="1">
              <a:lnSpc>
                <a:spcPct val="90000"/>
              </a:lnSpc>
              <a:buFont typeface="Wingdings" pitchFamily="2" charset="2"/>
              <a:buNone/>
            </a:pPr>
            <a:endParaRPr lang="en-US" sz="2800" dirty="0" smtClean="0">
              <a:solidFill>
                <a:srgbClr val="000000"/>
              </a:solidFill>
              <a:latin typeface="Arial" charset="0"/>
            </a:endParaRPr>
          </a:p>
          <a:p>
            <a:pPr algn="just" eaLnBrk="1" hangingPunct="1">
              <a:lnSpc>
                <a:spcPct val="90000"/>
              </a:lnSpc>
              <a:buFont typeface="Wingdings" pitchFamily="2" charset="2"/>
              <a:buNone/>
            </a:pPr>
            <a:r>
              <a:rPr lang="en-US" sz="2800" dirty="0" smtClean="0">
                <a:solidFill>
                  <a:srgbClr val="000000"/>
                </a:solidFill>
                <a:latin typeface="Arial" charset="0"/>
              </a:rPr>
              <a:t>Sign		Exponent 		mantissa</a:t>
            </a:r>
          </a:p>
          <a:p>
            <a:pPr algn="just" eaLnBrk="1" hangingPunct="1">
              <a:lnSpc>
                <a:spcPct val="90000"/>
              </a:lnSpc>
              <a:buFont typeface="Wingdings" pitchFamily="2" charset="2"/>
              <a:buNone/>
            </a:pPr>
            <a:r>
              <a:rPr lang="en-US" sz="2800" b="1" dirty="0" smtClean="0">
                <a:solidFill>
                  <a:srgbClr val="000000"/>
                </a:solidFill>
                <a:latin typeface="Arial" charset="0"/>
              </a:rPr>
              <a:t>1			10000011		1000110…0</a:t>
            </a:r>
            <a:endParaRPr lang="en-US" sz="2800" b="1" dirty="0" smtClean="0">
              <a:solidFill>
                <a:srgbClr val="000000"/>
              </a:solidFill>
              <a:latin typeface="Arial" charset="0"/>
              <a:cs typeface="Courier New" pitchFamily="49" charset="0"/>
            </a:endParaRPr>
          </a:p>
          <a:p>
            <a:pPr eaLnBrk="1" hangingPunct="1">
              <a:lnSpc>
                <a:spcPct val="90000"/>
              </a:lnSpc>
              <a:buFont typeface="Wingdings" pitchFamily="2" charset="2"/>
              <a:buNone/>
            </a:pPr>
            <a:endParaRPr lang="en-US" sz="2800" b="1" dirty="0" smtClean="0">
              <a:solidFill>
                <a:srgbClr val="000000"/>
              </a:solidFill>
              <a:latin typeface="Arial" charset="0"/>
            </a:endParaRPr>
          </a:p>
        </p:txBody>
      </p:sp>
      <p:sp>
        <p:nvSpPr>
          <p:cNvPr id="4" name="Freeform 4"/>
          <p:cNvSpPr>
            <a:spLocks/>
          </p:cNvSpPr>
          <p:nvPr/>
        </p:nvSpPr>
        <p:spPr bwMode="auto">
          <a:xfrm>
            <a:off x="1371600" y="2616200"/>
            <a:ext cx="685800" cy="177800"/>
          </a:xfrm>
          <a:custGeom>
            <a:avLst/>
            <a:gdLst>
              <a:gd name="T0" fmla="*/ 838200 w 720"/>
              <a:gd name="T1" fmla="*/ 0 h 224"/>
              <a:gd name="T2" fmla="*/ 614680 w 720"/>
              <a:gd name="T3" fmla="*/ 304800 h 224"/>
              <a:gd name="T4" fmla="*/ 167640 w 720"/>
              <a:gd name="T5" fmla="*/ 304800 h 224"/>
              <a:gd name="T6" fmla="*/ 0 w 720"/>
              <a:gd name="T7" fmla="*/ 7620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24">
                <a:moveTo>
                  <a:pt x="720" y="0"/>
                </a:moveTo>
                <a:cubicBezTo>
                  <a:pt x="672" y="80"/>
                  <a:pt x="624" y="160"/>
                  <a:pt x="528" y="192"/>
                </a:cubicBezTo>
                <a:cubicBezTo>
                  <a:pt x="432" y="224"/>
                  <a:pt x="232" y="216"/>
                  <a:pt x="144" y="192"/>
                </a:cubicBezTo>
                <a:cubicBezTo>
                  <a:pt x="56" y="168"/>
                  <a:pt x="24" y="80"/>
                  <a:pt x="0" y="48"/>
                </a:cubicBezTo>
              </a:path>
            </a:pathLst>
          </a:custGeom>
          <a:noFill/>
          <a:ln w="38100" cap="flat" cmpd="sng">
            <a:solidFill>
              <a:srgbClr val="FF0000"/>
            </a:solidFill>
            <a:prstDash val="solid"/>
            <a:miter lim="800000"/>
            <a:headEnd type="none"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TextBox 4"/>
          <p:cNvSpPr txBox="1"/>
          <p:nvPr/>
        </p:nvSpPr>
        <p:spPr>
          <a:xfrm>
            <a:off x="1524000" y="2819400"/>
            <a:ext cx="707181" cy="369332"/>
          </a:xfrm>
          <a:prstGeom prst="rect">
            <a:avLst/>
          </a:prstGeom>
          <a:noFill/>
        </p:spPr>
        <p:txBody>
          <a:bodyPr wrap="none" rtlCol="0">
            <a:spAutoFit/>
          </a:bodyPr>
          <a:lstStyle/>
          <a:p>
            <a:r>
              <a:rPr lang="en-US" dirty="0" smtClean="0"/>
              <a:t>move</a:t>
            </a:r>
            <a:endParaRPr lang="en-US" dirty="0"/>
          </a:p>
        </p:txBody>
      </p:sp>
    </p:spTree>
    <p:extLst>
      <p:ext uri="{BB962C8B-B14F-4D97-AF65-F5344CB8AC3E}">
        <p14:creationId xmlns="" xmlns:p14="http://schemas.microsoft.com/office/powerpoint/2010/main" val="39679222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473FD0A-8ED9-4CC2-BD2B-31F25BB0D19F}" type="slidenum">
              <a:rPr lang="en-US" sz="1400" baseline="0" smtClean="0"/>
              <a:pPr/>
              <a:t>124</a:t>
            </a:fld>
            <a:endParaRPr lang="en-US" sz="1400" baseline="0" smtClean="0"/>
          </a:p>
        </p:txBody>
      </p:sp>
      <p:sp>
        <p:nvSpPr>
          <p:cNvPr id="75779" name="Rectangle 2"/>
          <p:cNvSpPr>
            <a:spLocks noGrp="1" noChangeArrowheads="1"/>
          </p:cNvSpPr>
          <p:nvPr>
            <p:ph type="body" idx="1"/>
          </p:nvPr>
        </p:nvSpPr>
        <p:spPr>
          <a:xfrm>
            <a:off x="0" y="1676400"/>
            <a:ext cx="9144000" cy="3657600"/>
          </a:xfrm>
          <a:noFill/>
        </p:spPr>
        <p:txBody>
          <a:bodyPr/>
          <a:lstStyle/>
          <a:p>
            <a:pPr>
              <a:spcBef>
                <a:spcPct val="40000"/>
              </a:spcBef>
              <a:buFontTx/>
              <a:buNone/>
            </a:pPr>
            <a:r>
              <a:rPr lang="en-US" sz="2000" dirty="0" smtClean="0">
                <a:latin typeface="Arial" charset="0"/>
                <a:cs typeface="Arial" charset="0"/>
              </a:rPr>
              <a:t>Example: Express 32</a:t>
            </a:r>
            <a:r>
              <a:rPr lang="en-US" sz="2000" baseline="-25000" dirty="0" smtClean="0">
                <a:latin typeface="Arial" charset="0"/>
                <a:cs typeface="Arial" charset="0"/>
              </a:rPr>
              <a:t>10</a:t>
            </a:r>
            <a:r>
              <a:rPr lang="en-US" sz="2000" dirty="0" smtClean="0">
                <a:latin typeface="Arial" charset="0"/>
                <a:cs typeface="Arial" charset="0"/>
              </a:rPr>
              <a:t> in the simplified 14-bit floating-point model.</a:t>
            </a:r>
          </a:p>
          <a:p>
            <a:pPr>
              <a:spcBef>
                <a:spcPct val="40000"/>
              </a:spcBef>
            </a:pPr>
            <a:r>
              <a:rPr lang="en-US" sz="2400" dirty="0" smtClean="0">
                <a:latin typeface="Arial" charset="0"/>
              </a:rPr>
              <a:t>We know  32 = 2</a:t>
            </a:r>
            <a:r>
              <a:rPr lang="en-US" sz="2400" baseline="30000" dirty="0" smtClean="0">
                <a:latin typeface="Arial" charset="0"/>
              </a:rPr>
              <a:t>5 </a:t>
            </a:r>
            <a:r>
              <a:rPr lang="en-US" sz="2400" dirty="0" smtClean="0">
                <a:latin typeface="Arial" charset="0"/>
              </a:rPr>
              <a:t> = 1 x 2</a:t>
            </a:r>
            <a:r>
              <a:rPr lang="en-US" sz="2400" baseline="30000" dirty="0" smtClean="0">
                <a:latin typeface="Arial" charset="0"/>
              </a:rPr>
              <a:t>5 </a:t>
            </a:r>
            <a:r>
              <a:rPr lang="en-US" sz="2400" dirty="0" smtClean="0">
                <a:latin typeface="Arial" charset="0"/>
              </a:rPr>
              <a:t>  </a:t>
            </a:r>
          </a:p>
          <a:p>
            <a:pPr>
              <a:spcBef>
                <a:spcPct val="40000"/>
              </a:spcBef>
            </a:pPr>
            <a:r>
              <a:rPr lang="en-US" sz="2400" dirty="0" smtClean="0">
                <a:latin typeface="Arial" charset="0"/>
              </a:rPr>
              <a:t>So in </a:t>
            </a:r>
            <a:r>
              <a:rPr lang="en-US" sz="2400" dirty="0" smtClean="0">
                <a:solidFill>
                  <a:srgbClr val="FF0000"/>
                </a:solidFill>
                <a:latin typeface="Arial" charset="0"/>
              </a:rPr>
              <a:t>scientific notation</a:t>
            </a:r>
            <a:r>
              <a:rPr lang="en-US" sz="2400" dirty="0" smtClean="0">
                <a:latin typeface="Arial" charset="0"/>
              </a:rPr>
              <a:t> </a:t>
            </a:r>
            <a:r>
              <a:rPr lang="en-US" sz="2400" u="sng" dirty="0" smtClean="0">
                <a:latin typeface="Arial" charset="0"/>
              </a:rPr>
              <a:t>32</a:t>
            </a:r>
            <a:r>
              <a:rPr lang="en-US" sz="1400" u="sng" dirty="0" smtClean="0">
                <a:latin typeface="Arial" pitchFamily="34" charset="0"/>
                <a:cs typeface="Arial" pitchFamily="34" charset="0"/>
              </a:rPr>
              <a:t>10</a:t>
            </a:r>
            <a:r>
              <a:rPr lang="en-US" sz="2400" dirty="0" smtClean="0">
                <a:latin typeface="Arial" charset="0"/>
              </a:rPr>
              <a:t> = </a:t>
            </a:r>
            <a:r>
              <a:rPr lang="en-US" sz="2400" dirty="0" smtClean="0">
                <a:solidFill>
                  <a:srgbClr val="7030A0"/>
                </a:solidFill>
                <a:latin typeface="Arial" charset="0"/>
              </a:rPr>
              <a:t>1.0</a:t>
            </a:r>
            <a:r>
              <a:rPr lang="en-US" sz="2400" dirty="0" smtClean="0">
                <a:latin typeface="Arial" charset="0"/>
              </a:rPr>
              <a:t> x 2</a:t>
            </a:r>
            <a:r>
              <a:rPr lang="en-US" sz="2400" baseline="30000" dirty="0" smtClean="0">
                <a:solidFill>
                  <a:srgbClr val="FF00FF"/>
                </a:solidFill>
                <a:latin typeface="Arial" charset="0"/>
              </a:rPr>
              <a:t>5</a:t>
            </a:r>
            <a:r>
              <a:rPr lang="en-US" sz="2400" dirty="0" smtClean="0">
                <a:latin typeface="Arial" charset="0"/>
              </a:rPr>
              <a:t> = </a:t>
            </a:r>
            <a:r>
              <a:rPr lang="en-US" sz="2400" u="sng" dirty="0" smtClean="0">
                <a:solidFill>
                  <a:srgbClr val="7030A0"/>
                </a:solidFill>
                <a:latin typeface="Arial" charset="0"/>
              </a:rPr>
              <a:t>0.1 </a:t>
            </a:r>
            <a:r>
              <a:rPr lang="en-US" sz="2400" u="sng" baseline="30000" dirty="0" smtClean="0">
                <a:latin typeface="Arial" charset="0"/>
              </a:rPr>
              <a:t> </a:t>
            </a:r>
            <a:r>
              <a:rPr lang="en-US" sz="2400" u="sng" dirty="0" smtClean="0">
                <a:latin typeface="Arial" charset="0"/>
              </a:rPr>
              <a:t>x 2</a:t>
            </a:r>
            <a:r>
              <a:rPr lang="en-US" sz="2400" u="sng" baseline="30000" dirty="0" smtClean="0">
                <a:solidFill>
                  <a:srgbClr val="FF00FF"/>
                </a:solidFill>
                <a:latin typeface="Arial" charset="0"/>
              </a:rPr>
              <a:t>6 </a:t>
            </a:r>
          </a:p>
          <a:p>
            <a:pPr>
              <a:spcBef>
                <a:spcPct val="40000"/>
              </a:spcBef>
            </a:pPr>
            <a:r>
              <a:rPr lang="en-US" sz="2400" dirty="0" smtClean="0">
                <a:latin typeface="Arial" charset="0"/>
              </a:rPr>
              <a:t>Using this information, we put 110 (= </a:t>
            </a:r>
            <a:r>
              <a:rPr lang="en-US" sz="2400" dirty="0" smtClean="0">
                <a:solidFill>
                  <a:srgbClr val="FF00FF"/>
                </a:solidFill>
                <a:latin typeface="Arial" charset="0"/>
              </a:rPr>
              <a:t>6</a:t>
            </a:r>
            <a:r>
              <a:rPr lang="en-US" sz="2400" baseline="-25000" dirty="0" smtClean="0">
                <a:latin typeface="Arial" charset="0"/>
              </a:rPr>
              <a:t>10</a:t>
            </a:r>
            <a:r>
              <a:rPr lang="en-US" sz="2400" dirty="0" smtClean="0">
                <a:latin typeface="Arial" charset="0"/>
              </a:rPr>
              <a:t>) in the exponent field and </a:t>
            </a:r>
            <a:r>
              <a:rPr lang="en-US" sz="2400" dirty="0" smtClean="0">
                <a:solidFill>
                  <a:srgbClr val="FF0000"/>
                </a:solidFill>
                <a:latin typeface="Arial" charset="0"/>
              </a:rPr>
              <a:t>1</a:t>
            </a:r>
            <a:r>
              <a:rPr lang="en-US" sz="2400" dirty="0" smtClean="0">
                <a:latin typeface="Arial" charset="0"/>
              </a:rPr>
              <a:t> in the significant as shown.</a:t>
            </a:r>
          </a:p>
        </p:txBody>
      </p:sp>
      <p:sp>
        <p:nvSpPr>
          <p:cNvPr id="75780" name="Rectangle 3"/>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Scientific notation</a:t>
            </a:r>
            <a:endParaRPr lang="en-US" sz="3400" dirty="0" smtClean="0">
              <a:latin typeface="Arial" charset="0"/>
            </a:endParaRPr>
          </a:p>
        </p:txBody>
      </p:sp>
      <p:pic>
        <p:nvPicPr>
          <p:cNvPr id="75781"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4038600"/>
            <a:ext cx="769620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5782" name="TextBox 5"/>
          <p:cNvSpPr txBox="1">
            <a:spLocks noChangeArrowheads="1"/>
          </p:cNvSpPr>
          <p:nvPr/>
        </p:nvSpPr>
        <p:spPr bwMode="auto">
          <a:xfrm>
            <a:off x="4724400" y="2400300"/>
            <a:ext cx="838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b="1" dirty="0">
                <a:solidFill>
                  <a:srgbClr val="FF0000"/>
                </a:solidFill>
              </a:rPr>
              <a:t>No value</a:t>
            </a:r>
          </a:p>
        </p:txBody>
      </p:sp>
      <p:cxnSp>
        <p:nvCxnSpPr>
          <p:cNvPr id="75783" name="Straight Arrow Connector 7"/>
          <p:cNvCxnSpPr>
            <a:cxnSpLocks noChangeShapeType="1"/>
          </p:cNvCxnSpPr>
          <p:nvPr/>
        </p:nvCxnSpPr>
        <p:spPr bwMode="auto">
          <a:xfrm flipH="1">
            <a:off x="4948382" y="2590800"/>
            <a:ext cx="228600" cy="228600"/>
          </a:xfrm>
          <a:prstGeom prst="straightConnector1">
            <a:avLst/>
          </a:prstGeom>
          <a:noFill/>
          <a:ln w="28575" algn="ctr">
            <a:solidFill>
              <a:srgbClr val="FF0000"/>
            </a:solidFill>
            <a:round/>
            <a:headEnd/>
            <a:tailEnd type="arrow" w="med" len="med"/>
          </a:ln>
          <a:extLst>
            <a:ext uri="{909E8E84-426E-40DD-AFC4-6F175D3DCCD1}">
              <a14:hiddenFill xmlns="" xmlns:a14="http://schemas.microsoft.com/office/drawing/2010/main">
                <a:noFill/>
              </a14:hiddenFill>
            </a:ext>
          </a:extLst>
        </p:spPr>
      </p:cxnSp>
      <p:pic>
        <p:nvPicPr>
          <p:cNvPr id="75784"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86000" y="6162675"/>
            <a:ext cx="4648200" cy="695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5929745" y="2542037"/>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91200" y="2281992"/>
            <a:ext cx="3048000" cy="338554"/>
          </a:xfrm>
          <a:prstGeom prst="rect">
            <a:avLst/>
          </a:prstGeom>
          <a:noFill/>
        </p:spPr>
        <p:txBody>
          <a:bodyPr wrap="square" rtlCol="0">
            <a:spAutoFit/>
          </a:bodyPr>
          <a:lstStyle/>
          <a:p>
            <a:r>
              <a:rPr lang="en-US" sz="1600" dirty="0" smtClean="0"/>
              <a:t> FP moved one space to the left</a:t>
            </a:r>
            <a:endParaRPr lang="en-US" sz="1600" dirty="0"/>
          </a:p>
        </p:txBody>
      </p:sp>
      <p:cxnSp>
        <p:nvCxnSpPr>
          <p:cNvPr id="6" name="Straight Arrow Connector 5"/>
          <p:cNvCxnSpPr/>
          <p:nvPr/>
        </p:nvCxnSpPr>
        <p:spPr>
          <a:xfrm>
            <a:off x="5410200" y="2552700"/>
            <a:ext cx="304800" cy="266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20953" y="3047999"/>
            <a:ext cx="1143000" cy="307777"/>
          </a:xfrm>
          <a:prstGeom prst="rect">
            <a:avLst/>
          </a:prstGeom>
          <a:noFill/>
        </p:spPr>
        <p:txBody>
          <a:bodyPr wrap="square" rtlCol="0">
            <a:spAutoFit/>
          </a:bodyPr>
          <a:lstStyle/>
          <a:p>
            <a:r>
              <a:rPr lang="en-US" sz="1400" dirty="0" smtClean="0"/>
              <a:t>Mantissa</a:t>
            </a:r>
            <a:endParaRPr lang="en-US" sz="1400" dirty="0"/>
          </a:p>
        </p:txBody>
      </p:sp>
      <p:cxnSp>
        <p:nvCxnSpPr>
          <p:cNvPr id="15" name="Straight Arrow Connector 14"/>
          <p:cNvCxnSpPr/>
          <p:nvPr/>
        </p:nvCxnSpPr>
        <p:spPr>
          <a:xfrm flipH="1" flipV="1">
            <a:off x="6222997" y="2971799"/>
            <a:ext cx="304800" cy="1523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49635" y="5274086"/>
            <a:ext cx="1537855" cy="369332"/>
          </a:xfrm>
          <a:prstGeom prst="rect">
            <a:avLst/>
          </a:prstGeom>
          <a:noFill/>
        </p:spPr>
        <p:txBody>
          <a:bodyPr wrap="square" rtlCol="0">
            <a:spAutoFit/>
          </a:bodyPr>
          <a:lstStyle/>
          <a:p>
            <a:r>
              <a:rPr lang="en-US" dirty="0" smtClean="0"/>
              <a:t>Mantissa</a:t>
            </a:r>
            <a:endParaRPr lang="en-US" dirty="0"/>
          </a:p>
        </p:txBody>
      </p:sp>
      <p:sp>
        <p:nvSpPr>
          <p:cNvPr id="18" name="Rectangle 17"/>
          <p:cNvSpPr/>
          <p:nvPr/>
        </p:nvSpPr>
        <p:spPr>
          <a:xfrm>
            <a:off x="4533900" y="4495800"/>
            <a:ext cx="304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677047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20AA4AB-DF34-45A1-93B5-2F59FE9C4924}" type="slidenum">
              <a:rPr lang="en-US" sz="1400" baseline="0" smtClean="0"/>
              <a:pPr/>
              <a:t>125</a:t>
            </a:fld>
            <a:endParaRPr lang="en-US" sz="1400" baseline="0" smtClean="0"/>
          </a:p>
        </p:txBody>
      </p:sp>
      <p:sp>
        <p:nvSpPr>
          <p:cNvPr id="67587" name="Rectangle 2"/>
          <p:cNvSpPr>
            <a:spLocks noGrp="1" noChangeArrowheads="1"/>
          </p:cNvSpPr>
          <p:nvPr>
            <p:ph type="title"/>
          </p:nvPr>
        </p:nvSpPr>
        <p:spPr>
          <a:xfrm>
            <a:off x="1143000" y="76200"/>
            <a:ext cx="7467600" cy="547687"/>
          </a:xfrm>
        </p:spPr>
        <p:txBody>
          <a:bodyPr>
            <a:normAutofit fontScale="90000"/>
          </a:bodyPr>
          <a:lstStyle/>
          <a:p>
            <a:r>
              <a:rPr lang="en-US" sz="3400" b="1" dirty="0" smtClean="0">
                <a:latin typeface="Arial" charset="0"/>
              </a:rPr>
              <a:t>Scientific Notation</a:t>
            </a:r>
            <a:endParaRPr lang="en-US" sz="3400" dirty="0" smtClean="0">
              <a:latin typeface="Arial" charset="0"/>
            </a:endParaRPr>
          </a:p>
        </p:txBody>
      </p:sp>
      <p:sp>
        <p:nvSpPr>
          <p:cNvPr id="67588" name="Rectangle 3"/>
          <p:cNvSpPr>
            <a:spLocks noGrp="1" noChangeArrowheads="1"/>
          </p:cNvSpPr>
          <p:nvPr>
            <p:ph type="body" idx="1"/>
          </p:nvPr>
        </p:nvSpPr>
        <p:spPr>
          <a:xfrm>
            <a:off x="0" y="762000"/>
            <a:ext cx="9220200" cy="6096000"/>
          </a:xfrm>
          <a:solidFill>
            <a:srgbClr val="E4F5FF"/>
          </a:solidFill>
          <a:ln w="28575">
            <a:solidFill>
              <a:schemeClr val="tx1"/>
            </a:solidFill>
          </a:ln>
        </p:spPr>
        <p:txBody>
          <a:bodyPr>
            <a:normAutofit/>
          </a:bodyPr>
          <a:lstStyle/>
          <a:p>
            <a:r>
              <a:rPr lang="en-US" sz="2600" dirty="0" smtClean="0">
                <a:latin typeface="Arial" charset="0"/>
              </a:rPr>
              <a:t>Floating-point numbers allow an arbitrary number of decimal places to the </a:t>
            </a:r>
            <a:r>
              <a:rPr lang="en-US" sz="2600" dirty="0" smtClean="0">
                <a:solidFill>
                  <a:srgbClr val="FF0000"/>
                </a:solidFill>
                <a:latin typeface="Arial" charset="0"/>
              </a:rPr>
              <a:t>right</a:t>
            </a:r>
            <a:r>
              <a:rPr lang="en-US" sz="2600" dirty="0" smtClean="0">
                <a:latin typeface="Arial" charset="0"/>
              </a:rPr>
              <a:t> of the decimal point.</a:t>
            </a:r>
          </a:p>
          <a:p>
            <a:pPr lvl="1"/>
            <a:r>
              <a:rPr lang="en-US" sz="2400" dirty="0" smtClean="0"/>
              <a:t>For example:</a:t>
            </a:r>
            <a:r>
              <a:rPr lang="en-US" sz="2200" dirty="0" smtClean="0">
                <a:latin typeface="Arial" charset="0"/>
              </a:rPr>
              <a:t>  0.5 </a:t>
            </a:r>
            <a:r>
              <a:rPr lang="en-US" sz="3200" b="1" dirty="0" smtClean="0">
                <a:latin typeface="Arial" charset="0"/>
                <a:sym typeface="Symbol" pitchFamily="18" charset="2"/>
              </a:rPr>
              <a:t></a:t>
            </a:r>
            <a:r>
              <a:rPr lang="en-US" sz="2200" dirty="0" smtClean="0">
                <a:latin typeface="Arial" charset="0"/>
              </a:rPr>
              <a:t> 0.25 = 0.125                       </a:t>
            </a:r>
            <a:endParaRPr lang="en-US" sz="2200" dirty="0" smtClean="0">
              <a:solidFill>
                <a:srgbClr val="FF0000"/>
              </a:solidFill>
              <a:latin typeface="Arial" charset="0"/>
            </a:endParaRPr>
          </a:p>
          <a:p>
            <a:r>
              <a:rPr lang="en-US" sz="2600" dirty="0" smtClean="0">
                <a:latin typeface="Arial" charset="0"/>
              </a:rPr>
              <a:t>They are often expressed in </a:t>
            </a:r>
            <a:r>
              <a:rPr lang="en-US" sz="2600" dirty="0" smtClean="0">
                <a:solidFill>
                  <a:srgbClr val="FF0000"/>
                </a:solidFill>
                <a:latin typeface="Arial" charset="0"/>
              </a:rPr>
              <a:t>scientific notation</a:t>
            </a:r>
            <a:r>
              <a:rPr lang="en-US" sz="2600" dirty="0" smtClean="0">
                <a:latin typeface="Arial" charset="0"/>
              </a:rPr>
              <a:t>.</a:t>
            </a:r>
          </a:p>
          <a:p>
            <a:r>
              <a:rPr lang="en-US" sz="2600" dirty="0" smtClean="0">
                <a:latin typeface="Arial" charset="0"/>
              </a:rPr>
              <a:t> </a:t>
            </a:r>
            <a:r>
              <a:rPr lang="en-US" sz="2400" b="1" dirty="0" smtClean="0"/>
              <a:t>Scientific notation</a:t>
            </a:r>
            <a:r>
              <a:rPr lang="en-US" sz="2400" dirty="0" smtClean="0"/>
              <a:t> is a way of writing numbers that are too large or too small to be conveniently written in standard decimal notation. </a:t>
            </a:r>
            <a:endParaRPr lang="en-US" sz="2400" dirty="0" smtClean="0">
              <a:latin typeface="Arial" charset="0"/>
            </a:endParaRPr>
          </a:p>
          <a:p>
            <a:pPr>
              <a:buFontTx/>
              <a:buNone/>
            </a:pPr>
            <a:r>
              <a:rPr lang="en-US" sz="2600" dirty="0" smtClean="0">
                <a:latin typeface="Arial" charset="0"/>
              </a:rPr>
              <a:t>Example:     </a:t>
            </a:r>
            <a:r>
              <a:rPr lang="en-US" sz="1800" dirty="0" smtClean="0">
                <a:latin typeface="Arial" charset="0"/>
              </a:rPr>
              <a:t>moved to the left</a:t>
            </a:r>
          </a:p>
          <a:p>
            <a:pPr lvl="2"/>
            <a:r>
              <a:rPr lang="en-US" dirty="0" smtClean="0">
                <a:latin typeface="Arial" charset="0"/>
              </a:rPr>
              <a:t>0.125 = </a:t>
            </a:r>
            <a:r>
              <a:rPr lang="en-US" dirty="0" smtClean="0">
                <a:solidFill>
                  <a:srgbClr val="FF0000"/>
                </a:solidFill>
                <a:latin typeface="Arial" charset="0"/>
              </a:rPr>
              <a:t>1</a:t>
            </a:r>
            <a:r>
              <a:rPr lang="en-US" dirty="0" smtClean="0">
                <a:latin typeface="Arial" charset="0"/>
              </a:rPr>
              <a:t>.25 </a:t>
            </a:r>
            <a:r>
              <a:rPr lang="en-US" sz="2800" b="1" dirty="0" smtClean="0">
                <a:latin typeface="Arial" charset="0"/>
                <a:sym typeface="Symbol" pitchFamily="18" charset="2"/>
              </a:rPr>
              <a:t></a:t>
            </a:r>
            <a:r>
              <a:rPr lang="en-US" dirty="0" smtClean="0">
                <a:latin typeface="Arial" charset="0"/>
              </a:rPr>
              <a:t> 10</a:t>
            </a:r>
            <a:endParaRPr lang="en-US" baseline="30000" dirty="0" smtClean="0">
              <a:solidFill>
                <a:srgbClr val="FF0000"/>
              </a:solidFill>
              <a:latin typeface="Arial" charset="0"/>
            </a:endParaRPr>
          </a:p>
          <a:p>
            <a:pPr lvl="2"/>
            <a:r>
              <a:rPr lang="en-US" sz="2200" dirty="0" smtClean="0">
                <a:latin typeface="Arial" charset="0"/>
              </a:rPr>
              <a:t>300= 3 X 10 </a:t>
            </a:r>
            <a:r>
              <a:rPr lang="en-US" sz="2000" baseline="30000" dirty="0" smtClean="0">
                <a:latin typeface="Arial" charset="0"/>
              </a:rPr>
              <a:t>2</a:t>
            </a:r>
            <a:r>
              <a:rPr lang="en-US" sz="2200" dirty="0" smtClean="0">
                <a:latin typeface="Arial" charset="0"/>
              </a:rPr>
              <a:t>		</a:t>
            </a:r>
          </a:p>
          <a:p>
            <a:pPr lvl="2"/>
            <a:r>
              <a:rPr lang="en-US" dirty="0" smtClean="0"/>
              <a:t> 6,720,000,000 = 6.72×10</a:t>
            </a:r>
            <a:r>
              <a:rPr lang="en-US" baseline="30000" dirty="0" smtClean="0"/>
              <a:t>9</a:t>
            </a:r>
          </a:p>
          <a:p>
            <a:pPr lvl="2">
              <a:buFontTx/>
              <a:buNone/>
            </a:pPr>
            <a:endParaRPr lang="en-US" b="1" dirty="0" smtClean="0">
              <a:solidFill>
                <a:srgbClr val="FF00FF"/>
              </a:solidFill>
              <a:latin typeface="Arial" charset="0"/>
            </a:endParaRPr>
          </a:p>
          <a:p>
            <a:pPr lvl="2">
              <a:buFontTx/>
              <a:buNone/>
            </a:pPr>
            <a:endParaRPr lang="en-US" b="1" dirty="0">
              <a:solidFill>
                <a:srgbClr val="FF00FF"/>
              </a:solidFill>
              <a:latin typeface="Arial" charset="0"/>
            </a:endParaRPr>
          </a:p>
        </p:txBody>
      </p:sp>
      <p:sp>
        <p:nvSpPr>
          <p:cNvPr id="67590" name="TextBox 5"/>
          <p:cNvSpPr txBox="1">
            <a:spLocks noChangeArrowheads="1"/>
          </p:cNvSpPr>
          <p:nvPr/>
        </p:nvSpPr>
        <p:spPr bwMode="auto">
          <a:xfrm>
            <a:off x="4800600" y="3581400"/>
            <a:ext cx="3810000" cy="2882840"/>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marL="0" lvl="2" indent="0"/>
            <a:endParaRPr lang="en-US" sz="3600" dirty="0" smtClean="0">
              <a:latin typeface="Arial" charset="0"/>
            </a:endParaRPr>
          </a:p>
          <a:p>
            <a:pPr marL="0" lvl="2" indent="0"/>
            <a:r>
              <a:rPr lang="en-US" sz="3600" dirty="0" smtClean="0">
                <a:latin typeface="Arial" charset="0"/>
              </a:rPr>
              <a:t>0.125 </a:t>
            </a:r>
            <a:r>
              <a:rPr lang="en-US" sz="3600" dirty="0">
                <a:latin typeface="Arial" charset="0"/>
              </a:rPr>
              <a:t>= 1.25 </a:t>
            </a:r>
            <a:r>
              <a:rPr lang="en-US" sz="3600" dirty="0">
                <a:latin typeface="Arial" charset="0"/>
                <a:sym typeface="Symbol" pitchFamily="18" charset="2"/>
              </a:rPr>
              <a:t></a:t>
            </a:r>
            <a:r>
              <a:rPr lang="en-US" sz="3600" dirty="0">
                <a:latin typeface="Arial" charset="0"/>
              </a:rPr>
              <a:t> </a:t>
            </a:r>
            <a:r>
              <a:rPr lang="en-US" sz="3600" dirty="0" smtClean="0">
                <a:latin typeface="Arial" charset="0"/>
              </a:rPr>
              <a:t>10</a:t>
            </a:r>
            <a:r>
              <a:rPr lang="en-US" sz="3600" dirty="0" smtClean="0">
                <a:solidFill>
                  <a:srgbClr val="FF0000"/>
                </a:solidFill>
                <a:latin typeface="Arial" charset="0"/>
              </a:rPr>
              <a:t> </a:t>
            </a:r>
            <a:endParaRPr lang="en-US" sz="3600" dirty="0">
              <a:solidFill>
                <a:srgbClr val="FF0000"/>
              </a:solidFill>
              <a:latin typeface="Arial" charset="0"/>
            </a:endParaRPr>
          </a:p>
          <a:p>
            <a:endParaRPr lang="en-US" sz="4000" i="1" dirty="0">
              <a:latin typeface="Arial" charset="0"/>
            </a:endParaRPr>
          </a:p>
          <a:p>
            <a:r>
              <a:rPr lang="en-US" sz="4000" dirty="0" smtClean="0">
                <a:latin typeface="Arial" charset="0"/>
              </a:rPr>
              <a:t>=1.25 x </a:t>
            </a:r>
            <a:endParaRPr lang="en-US" sz="4000" dirty="0">
              <a:latin typeface="Arial" charset="0"/>
            </a:endParaRPr>
          </a:p>
          <a:p>
            <a:endParaRPr lang="en-US" sz="4000" dirty="0" smtClean="0">
              <a:latin typeface="Arial" charset="0"/>
            </a:endParaRPr>
          </a:p>
          <a:p>
            <a:endParaRPr lang="en-US" sz="4000" dirty="0">
              <a:latin typeface="Arial" charset="0"/>
            </a:endParaRPr>
          </a:p>
          <a:p>
            <a:r>
              <a:rPr lang="en-US" sz="4000" dirty="0">
                <a:latin typeface="Arial" charset="0"/>
              </a:rPr>
              <a:t>= 1.25 x </a:t>
            </a:r>
            <a:r>
              <a:rPr lang="en-US" sz="4000" dirty="0" smtClean="0">
                <a:latin typeface="Arial" charset="0"/>
              </a:rPr>
              <a:t>0.1= 0.125</a:t>
            </a:r>
            <a:endParaRPr lang="en-US" sz="4000" dirty="0">
              <a:latin typeface="Arial" charset="0"/>
            </a:endParaRPr>
          </a:p>
        </p:txBody>
      </p:sp>
      <p:sp>
        <p:nvSpPr>
          <p:cNvPr id="67591" name="TextBox 6"/>
          <p:cNvSpPr txBox="1">
            <a:spLocks noChangeArrowheads="1"/>
          </p:cNvSpPr>
          <p:nvPr/>
        </p:nvSpPr>
        <p:spPr bwMode="auto">
          <a:xfrm>
            <a:off x="7162800" y="3713918"/>
            <a:ext cx="457200" cy="379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800" dirty="0" smtClean="0"/>
              <a:t>-1</a:t>
            </a:r>
            <a:endParaRPr lang="en-US" sz="2800" dirty="0"/>
          </a:p>
        </p:txBody>
      </p:sp>
      <p:cxnSp>
        <p:nvCxnSpPr>
          <p:cNvPr id="67592" name="Straight Arrow Connector 8"/>
          <p:cNvCxnSpPr>
            <a:cxnSpLocks noChangeShapeType="1"/>
          </p:cNvCxnSpPr>
          <p:nvPr/>
        </p:nvCxnSpPr>
        <p:spPr bwMode="auto">
          <a:xfrm>
            <a:off x="5410200" y="5367261"/>
            <a:ext cx="0" cy="304800"/>
          </a:xfrm>
          <a:prstGeom prst="straightConnector1">
            <a:avLst/>
          </a:prstGeom>
          <a:noFill/>
          <a:ln w="38100"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7593" name="Straight Arrow Connector 10"/>
          <p:cNvCxnSpPr>
            <a:cxnSpLocks noChangeShapeType="1"/>
          </p:cNvCxnSpPr>
          <p:nvPr/>
        </p:nvCxnSpPr>
        <p:spPr bwMode="auto">
          <a:xfrm>
            <a:off x="6446982" y="5367261"/>
            <a:ext cx="0" cy="304800"/>
          </a:xfrm>
          <a:prstGeom prst="straightConnector1">
            <a:avLst/>
          </a:prstGeom>
          <a:noFill/>
          <a:ln w="38100"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0" name="TextBox 6"/>
          <p:cNvSpPr txBox="1">
            <a:spLocks noChangeArrowheads="1"/>
          </p:cNvSpPr>
          <p:nvPr/>
        </p:nvSpPr>
        <p:spPr bwMode="auto">
          <a:xfrm>
            <a:off x="6400800" y="4833024"/>
            <a:ext cx="457200" cy="379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800" dirty="0" smtClean="0"/>
              <a:t>+1</a:t>
            </a:r>
            <a:endParaRPr lang="en-US" sz="2800" dirty="0"/>
          </a:p>
        </p:txBody>
      </p:sp>
      <p:sp>
        <p:nvSpPr>
          <p:cNvPr id="11" name="TextBox 6"/>
          <p:cNvSpPr txBox="1">
            <a:spLocks noChangeArrowheads="1"/>
          </p:cNvSpPr>
          <p:nvPr/>
        </p:nvSpPr>
        <p:spPr bwMode="auto">
          <a:xfrm>
            <a:off x="3493654" y="3970965"/>
            <a:ext cx="457200" cy="379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800" dirty="0" smtClean="0">
                <a:solidFill>
                  <a:srgbClr val="FF0000"/>
                </a:solidFill>
              </a:rPr>
              <a:t>-1</a:t>
            </a:r>
            <a:endParaRPr lang="en-US" sz="2800" dirty="0">
              <a:solidFill>
                <a:srgbClr val="FF0000"/>
              </a:solidFill>
            </a:endParaRPr>
          </a:p>
        </p:txBody>
      </p:sp>
      <p:sp>
        <p:nvSpPr>
          <p:cNvPr id="2" name="TextBox 1"/>
          <p:cNvSpPr txBox="1"/>
          <p:nvPr/>
        </p:nvSpPr>
        <p:spPr>
          <a:xfrm>
            <a:off x="6053926" y="4350556"/>
            <a:ext cx="393056" cy="584775"/>
          </a:xfrm>
          <a:prstGeom prst="rect">
            <a:avLst/>
          </a:prstGeom>
          <a:noFill/>
        </p:spPr>
        <p:txBody>
          <a:bodyPr wrap="none" rtlCol="0">
            <a:spAutoFit/>
          </a:bodyPr>
          <a:lstStyle/>
          <a:p>
            <a:r>
              <a:rPr lang="en-US" sz="3200" dirty="0" smtClean="0"/>
              <a:t>1</a:t>
            </a:r>
            <a:endParaRPr lang="en-US" sz="3200" dirty="0"/>
          </a:p>
        </p:txBody>
      </p:sp>
      <p:sp>
        <p:nvSpPr>
          <p:cNvPr id="17" name="TextBox 16"/>
          <p:cNvSpPr txBox="1"/>
          <p:nvPr/>
        </p:nvSpPr>
        <p:spPr>
          <a:xfrm>
            <a:off x="5949730" y="4822226"/>
            <a:ext cx="601447" cy="584775"/>
          </a:xfrm>
          <a:prstGeom prst="rect">
            <a:avLst/>
          </a:prstGeom>
          <a:noFill/>
        </p:spPr>
        <p:txBody>
          <a:bodyPr wrap="none" rtlCol="0">
            <a:spAutoFit/>
          </a:bodyPr>
          <a:lstStyle/>
          <a:p>
            <a:r>
              <a:rPr lang="en-US" sz="3200" dirty="0" smtClean="0"/>
              <a:t>10</a:t>
            </a:r>
            <a:endParaRPr lang="en-US" sz="3200" dirty="0"/>
          </a:p>
        </p:txBody>
      </p:sp>
      <p:cxnSp>
        <p:nvCxnSpPr>
          <p:cNvPr id="9" name="Straight Connector 8"/>
          <p:cNvCxnSpPr/>
          <p:nvPr/>
        </p:nvCxnSpPr>
        <p:spPr>
          <a:xfrm>
            <a:off x="6096000" y="4822226"/>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1981200" y="3903713"/>
            <a:ext cx="381000" cy="3634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261678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A9385C8-51E6-439E-9D7C-58B1A47A37C6}" type="slidenum">
              <a:rPr lang="en-US" sz="1400" baseline="0" smtClean="0"/>
              <a:pPr/>
              <a:t>126</a:t>
            </a:fld>
            <a:endParaRPr lang="en-US" sz="1400" baseline="0" smtClean="0"/>
          </a:p>
        </p:txBody>
      </p:sp>
      <p:sp>
        <p:nvSpPr>
          <p:cNvPr id="69635" name="Rectangle 2"/>
          <p:cNvSpPr>
            <a:spLocks noGrp="1" noChangeArrowheads="1"/>
          </p:cNvSpPr>
          <p:nvPr>
            <p:ph type="title"/>
          </p:nvPr>
        </p:nvSpPr>
        <p:spPr>
          <a:xfrm>
            <a:off x="152400" y="382588"/>
            <a:ext cx="7467600" cy="547687"/>
          </a:xfrm>
        </p:spPr>
        <p:txBody>
          <a:bodyPr>
            <a:normAutofit fontScale="90000"/>
          </a:bodyPr>
          <a:lstStyle/>
          <a:p>
            <a:r>
              <a:rPr lang="en-US" sz="3400" b="1" dirty="0" smtClean="0">
                <a:latin typeface="Arial" charset="0"/>
              </a:rPr>
              <a:t> Floating-Point Representation</a:t>
            </a:r>
            <a:endParaRPr lang="en-US" sz="3400" dirty="0" smtClean="0">
              <a:latin typeface="Arial" charset="0"/>
            </a:endParaRPr>
          </a:p>
        </p:txBody>
      </p:sp>
      <p:sp>
        <p:nvSpPr>
          <p:cNvPr id="69636" name="Rectangle 3"/>
          <p:cNvSpPr>
            <a:spLocks noGrp="1" noChangeArrowheads="1"/>
          </p:cNvSpPr>
          <p:nvPr>
            <p:ph type="body" idx="1"/>
          </p:nvPr>
        </p:nvSpPr>
        <p:spPr>
          <a:xfrm>
            <a:off x="0" y="1676400"/>
            <a:ext cx="9067800" cy="1905000"/>
          </a:xfrm>
          <a:noFill/>
        </p:spPr>
        <p:txBody>
          <a:bodyPr/>
          <a:lstStyle/>
          <a:p>
            <a:pPr>
              <a:spcBef>
                <a:spcPct val="40000"/>
              </a:spcBef>
            </a:pPr>
            <a:r>
              <a:rPr lang="en-US" sz="2600" dirty="0" smtClean="0">
                <a:latin typeface="Arial" charset="0"/>
              </a:rPr>
              <a:t>Computers use a form of </a:t>
            </a:r>
            <a:r>
              <a:rPr lang="en-US" sz="2600" b="1" dirty="0" smtClean="0">
                <a:solidFill>
                  <a:srgbClr val="FF0000"/>
                </a:solidFill>
                <a:latin typeface="Arial" charset="0"/>
              </a:rPr>
              <a:t>scientific notation </a:t>
            </a:r>
            <a:r>
              <a:rPr lang="en-US" sz="2600" dirty="0" smtClean="0">
                <a:latin typeface="Arial" charset="0"/>
              </a:rPr>
              <a:t>for floating-point representation </a:t>
            </a:r>
          </a:p>
          <a:p>
            <a:pPr>
              <a:spcBef>
                <a:spcPct val="40000"/>
              </a:spcBef>
            </a:pPr>
            <a:r>
              <a:rPr lang="en-US" sz="2600" dirty="0" smtClean="0">
                <a:latin typeface="Arial" charset="0"/>
              </a:rPr>
              <a:t>Numbers written in scientific notation have three components:</a:t>
            </a:r>
          </a:p>
        </p:txBody>
      </p:sp>
      <p:pic>
        <p:nvPicPr>
          <p:cNvPr id="69637" name="Picture 6" descr="C:\IDRAW20\16A.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9636" y="3505200"/>
            <a:ext cx="78486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4449700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5B9D5A9-1B29-4805-9F61-AD7545F83B2A}" type="slidenum">
              <a:rPr lang="en-US" sz="1400" baseline="0" smtClean="0"/>
              <a:pPr/>
              <a:t>127</a:t>
            </a:fld>
            <a:endParaRPr lang="en-US" sz="1400" baseline="0" smtClean="0"/>
          </a:p>
        </p:txBody>
      </p:sp>
      <p:sp>
        <p:nvSpPr>
          <p:cNvPr id="70659" name="Rectangle 3"/>
          <p:cNvSpPr>
            <a:spLocks noGrp="1" noChangeArrowheads="1"/>
          </p:cNvSpPr>
          <p:nvPr>
            <p:ph type="body" idx="1"/>
          </p:nvPr>
        </p:nvSpPr>
        <p:spPr>
          <a:xfrm>
            <a:off x="609600" y="1676400"/>
            <a:ext cx="8001000" cy="4419600"/>
          </a:xfrm>
          <a:noFill/>
        </p:spPr>
        <p:txBody>
          <a:bodyPr/>
          <a:lstStyle/>
          <a:p>
            <a:pPr>
              <a:spcBef>
                <a:spcPct val="40000"/>
              </a:spcBef>
            </a:pPr>
            <a:r>
              <a:rPr lang="en-US" sz="2600" dirty="0" smtClean="0">
                <a:latin typeface="Arial" charset="0"/>
              </a:rPr>
              <a:t>Computer representation of a floating-point number consists of three fixed-size fields:</a:t>
            </a:r>
          </a:p>
          <a:p>
            <a:pPr>
              <a:spcBef>
                <a:spcPct val="40000"/>
              </a:spcBef>
            </a:pPr>
            <a:endParaRPr lang="en-US" sz="2600" dirty="0" smtClean="0">
              <a:latin typeface="Arial" charset="0"/>
            </a:endParaRPr>
          </a:p>
          <a:p>
            <a:pPr>
              <a:spcBef>
                <a:spcPct val="40000"/>
              </a:spcBef>
            </a:pPr>
            <a:endParaRPr lang="en-US" sz="2600" dirty="0" smtClean="0">
              <a:latin typeface="Arial" charset="0"/>
            </a:endParaRPr>
          </a:p>
          <a:p>
            <a:pPr>
              <a:spcBef>
                <a:spcPct val="40000"/>
              </a:spcBef>
            </a:pPr>
            <a:endParaRPr lang="en-US" sz="2600" dirty="0" smtClean="0">
              <a:latin typeface="Arial" charset="0"/>
            </a:endParaRPr>
          </a:p>
          <a:p>
            <a:pPr>
              <a:spcBef>
                <a:spcPct val="40000"/>
              </a:spcBef>
            </a:pPr>
            <a:endParaRPr lang="en-US" sz="2600" dirty="0" smtClean="0">
              <a:latin typeface="Arial" charset="0"/>
            </a:endParaRPr>
          </a:p>
          <a:p>
            <a:pPr>
              <a:spcBef>
                <a:spcPct val="40000"/>
              </a:spcBef>
            </a:pPr>
            <a:r>
              <a:rPr lang="en-US" sz="2600" dirty="0" smtClean="0">
                <a:latin typeface="Arial" charset="0"/>
              </a:rPr>
              <a:t>This is the standard arrangement of these fields.</a:t>
            </a:r>
            <a:endParaRPr lang="en-US" sz="2800" dirty="0" smtClean="0"/>
          </a:p>
        </p:txBody>
      </p:sp>
      <p:sp>
        <p:nvSpPr>
          <p:cNvPr id="70660" name="Rectangle 2"/>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Floating-Point Representation</a:t>
            </a:r>
            <a:endParaRPr lang="en-US" sz="3400" dirty="0" smtClean="0">
              <a:latin typeface="Arial" charset="0"/>
            </a:endParaRPr>
          </a:p>
        </p:txBody>
      </p:sp>
      <p:pic>
        <p:nvPicPr>
          <p:cNvPr id="70661" name="Picture 4" descr="C:\IDRAW20\17.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7423" b="10144"/>
          <a:stretch>
            <a:fillRect/>
          </a:stretch>
        </p:blipFill>
        <p:spPr bwMode="auto">
          <a:xfrm>
            <a:off x="1066800" y="2665413"/>
            <a:ext cx="6718300" cy="182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4800600" y="3276600"/>
            <a:ext cx="1295400" cy="369332"/>
          </a:xfrm>
          <a:prstGeom prst="rect">
            <a:avLst/>
          </a:prstGeom>
          <a:noFill/>
        </p:spPr>
        <p:txBody>
          <a:bodyPr wrap="square" rtlCol="0">
            <a:spAutoFit/>
          </a:bodyPr>
          <a:lstStyle/>
          <a:p>
            <a:r>
              <a:rPr lang="en-US" dirty="0" smtClean="0"/>
              <a:t>Mantissa</a:t>
            </a:r>
            <a:endParaRPr lang="en-US" dirty="0"/>
          </a:p>
        </p:txBody>
      </p:sp>
    </p:spTree>
    <p:extLst>
      <p:ext uri="{BB962C8B-B14F-4D97-AF65-F5344CB8AC3E}">
        <p14:creationId xmlns="" xmlns:p14="http://schemas.microsoft.com/office/powerpoint/2010/main" val="19305860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2B8A79B-652F-484A-9D9F-6038306F9D38}" type="slidenum">
              <a:rPr lang="en-US" sz="1400" baseline="0" smtClean="0"/>
              <a:pPr/>
              <a:t>128</a:t>
            </a:fld>
            <a:endParaRPr lang="en-US" sz="1400" baseline="0" smtClean="0"/>
          </a:p>
        </p:txBody>
      </p:sp>
      <p:sp>
        <p:nvSpPr>
          <p:cNvPr id="71683" name="Rectangle 2"/>
          <p:cNvSpPr>
            <a:spLocks noGrp="1" noChangeArrowheads="1"/>
          </p:cNvSpPr>
          <p:nvPr>
            <p:ph type="body" idx="1"/>
          </p:nvPr>
        </p:nvSpPr>
        <p:spPr>
          <a:xfrm>
            <a:off x="0" y="3124200"/>
            <a:ext cx="9144000" cy="3733800"/>
          </a:xfrm>
          <a:noFill/>
        </p:spPr>
        <p:txBody>
          <a:bodyPr/>
          <a:lstStyle/>
          <a:p>
            <a:pPr>
              <a:spcBef>
                <a:spcPct val="40000"/>
              </a:spcBef>
            </a:pPr>
            <a:r>
              <a:rPr lang="en-US" dirty="0" smtClean="0">
                <a:latin typeface="Arial" charset="0"/>
              </a:rPr>
              <a:t>The </a:t>
            </a:r>
            <a:r>
              <a:rPr lang="en-US" dirty="0" smtClean="0">
                <a:solidFill>
                  <a:srgbClr val="FF0000"/>
                </a:solidFill>
                <a:latin typeface="Arial" charset="0"/>
              </a:rPr>
              <a:t>one-bit sign field </a:t>
            </a:r>
            <a:r>
              <a:rPr lang="en-US" dirty="0" smtClean="0">
                <a:latin typeface="Arial" charset="0"/>
              </a:rPr>
              <a:t>is the sign of the stored value.</a:t>
            </a:r>
          </a:p>
          <a:p>
            <a:pPr>
              <a:spcBef>
                <a:spcPct val="40000"/>
              </a:spcBef>
            </a:pPr>
            <a:r>
              <a:rPr lang="en-US" dirty="0" smtClean="0">
                <a:latin typeface="Arial" charset="0"/>
              </a:rPr>
              <a:t>The size of the </a:t>
            </a:r>
            <a:r>
              <a:rPr lang="en-US" dirty="0" smtClean="0">
                <a:solidFill>
                  <a:srgbClr val="FF0000"/>
                </a:solidFill>
                <a:latin typeface="Arial" charset="0"/>
              </a:rPr>
              <a:t>exponent field</a:t>
            </a:r>
            <a:r>
              <a:rPr lang="en-US" dirty="0" smtClean="0">
                <a:latin typeface="Arial" charset="0"/>
              </a:rPr>
              <a:t>, determines the range of values that can be represented.</a:t>
            </a:r>
          </a:p>
          <a:p>
            <a:pPr>
              <a:spcBef>
                <a:spcPct val="40000"/>
              </a:spcBef>
            </a:pPr>
            <a:r>
              <a:rPr lang="en-US" dirty="0" smtClean="0">
                <a:latin typeface="Arial" charset="0"/>
              </a:rPr>
              <a:t>The size of the </a:t>
            </a:r>
            <a:r>
              <a:rPr lang="en-US" dirty="0" err="1" smtClean="0">
                <a:solidFill>
                  <a:srgbClr val="FF0000"/>
                </a:solidFill>
                <a:latin typeface="Arial" charset="0"/>
              </a:rPr>
              <a:t>significand</a:t>
            </a:r>
            <a:r>
              <a:rPr lang="en-US" dirty="0" smtClean="0">
                <a:solidFill>
                  <a:srgbClr val="FF0000"/>
                </a:solidFill>
                <a:latin typeface="Arial" charset="0"/>
              </a:rPr>
              <a:t> (Mantissa)</a:t>
            </a:r>
            <a:r>
              <a:rPr lang="en-US" dirty="0" smtClean="0">
                <a:latin typeface="Arial" charset="0"/>
              </a:rPr>
              <a:t> determines the precision of the representation</a:t>
            </a:r>
            <a:r>
              <a:rPr lang="en-US" sz="4000" dirty="0" smtClean="0">
                <a:latin typeface="Arial" charset="0"/>
              </a:rPr>
              <a:t>.</a:t>
            </a:r>
            <a:endParaRPr lang="en-US" sz="4000" dirty="0" smtClean="0"/>
          </a:p>
        </p:txBody>
      </p:sp>
      <p:sp>
        <p:nvSpPr>
          <p:cNvPr id="71684" name="Rectangle 3"/>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Floating-Point Representation</a:t>
            </a:r>
            <a:endParaRPr lang="en-US" sz="3400" dirty="0" smtClean="0">
              <a:latin typeface="Arial" charset="0"/>
            </a:endParaRPr>
          </a:p>
        </p:txBody>
      </p:sp>
      <p:pic>
        <p:nvPicPr>
          <p:cNvPr id="71685" name="Picture 4" descr="C:\IDRAW20\17.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7423" b="10144"/>
          <a:stretch>
            <a:fillRect/>
          </a:stretch>
        </p:blipFill>
        <p:spPr bwMode="auto">
          <a:xfrm>
            <a:off x="228600" y="1143001"/>
            <a:ext cx="8229600" cy="189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5105400" y="1752600"/>
            <a:ext cx="1219200" cy="369332"/>
          </a:xfrm>
          <a:prstGeom prst="rect">
            <a:avLst/>
          </a:prstGeom>
          <a:noFill/>
        </p:spPr>
        <p:txBody>
          <a:bodyPr wrap="square" rtlCol="0">
            <a:spAutoFit/>
          </a:bodyPr>
          <a:lstStyle/>
          <a:p>
            <a:r>
              <a:rPr lang="en-US" dirty="0" smtClean="0"/>
              <a:t>Mantissa</a:t>
            </a:r>
            <a:endParaRPr lang="en-US" dirty="0"/>
          </a:p>
        </p:txBody>
      </p:sp>
    </p:spTree>
    <p:extLst>
      <p:ext uri="{BB962C8B-B14F-4D97-AF65-F5344CB8AC3E}">
        <p14:creationId xmlns="" xmlns:p14="http://schemas.microsoft.com/office/powerpoint/2010/main" val="254459360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E595ED7-932D-43FF-96C6-650E83FAD749}" type="slidenum">
              <a:rPr lang="en-US" sz="1400" baseline="0" smtClean="0"/>
              <a:pPr/>
              <a:t>129</a:t>
            </a:fld>
            <a:endParaRPr lang="en-US" sz="1400" baseline="0" smtClean="0"/>
          </a:p>
        </p:txBody>
      </p:sp>
      <p:pic>
        <p:nvPicPr>
          <p:cNvPr id="72707" name="Picture 7" descr="C:\IDRAW20\17.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7423" b="10144"/>
          <a:stretch>
            <a:fillRect/>
          </a:stretch>
        </p:blipFill>
        <p:spPr bwMode="auto">
          <a:xfrm>
            <a:off x="1187450" y="685801"/>
            <a:ext cx="6143625" cy="2351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2708" name="Rectangle 2"/>
          <p:cNvSpPr>
            <a:spLocks noGrp="1" noChangeArrowheads="1"/>
          </p:cNvSpPr>
          <p:nvPr>
            <p:ph type="body" idx="1"/>
          </p:nvPr>
        </p:nvSpPr>
        <p:spPr>
          <a:xfrm>
            <a:off x="152400" y="3048000"/>
            <a:ext cx="8686800" cy="3657600"/>
          </a:xfrm>
          <a:noFill/>
        </p:spPr>
        <p:txBody>
          <a:bodyPr>
            <a:normAutofit lnSpcReduction="10000"/>
          </a:bodyPr>
          <a:lstStyle/>
          <a:p>
            <a:pPr>
              <a:buFontTx/>
              <a:buNone/>
            </a:pPr>
            <a:r>
              <a:rPr lang="en-US" sz="2600" dirty="0" smtClean="0">
                <a:latin typeface="Arial" charset="0"/>
              </a:rPr>
              <a:t>The IEEE-754 </a:t>
            </a:r>
            <a:r>
              <a:rPr lang="en-US" sz="2600" i="1" dirty="0" smtClean="0">
                <a:solidFill>
                  <a:srgbClr val="FF0000"/>
                </a:solidFill>
                <a:latin typeface="Arial" charset="0"/>
              </a:rPr>
              <a:t>single precision</a:t>
            </a:r>
            <a:r>
              <a:rPr lang="en-US" sz="2600" dirty="0" smtClean="0">
                <a:solidFill>
                  <a:srgbClr val="FF0000"/>
                </a:solidFill>
                <a:latin typeface="Arial" charset="0"/>
              </a:rPr>
              <a:t> floating point </a:t>
            </a:r>
            <a:r>
              <a:rPr lang="en-US" sz="2600" dirty="0" smtClean="0">
                <a:latin typeface="Arial" charset="0"/>
              </a:rPr>
              <a:t>standard uses an </a:t>
            </a:r>
            <a:r>
              <a:rPr lang="en-US" sz="2600" dirty="0" smtClean="0">
                <a:solidFill>
                  <a:srgbClr val="FF0000"/>
                </a:solidFill>
                <a:latin typeface="Arial" charset="0"/>
              </a:rPr>
              <a:t>8</a:t>
            </a:r>
            <a:r>
              <a:rPr lang="en-US" sz="2600" dirty="0" smtClean="0">
                <a:latin typeface="Arial" charset="0"/>
              </a:rPr>
              <a:t>-bit exponent and a </a:t>
            </a:r>
            <a:r>
              <a:rPr lang="en-US" sz="2600" dirty="0" smtClean="0">
                <a:solidFill>
                  <a:srgbClr val="FF0000"/>
                </a:solidFill>
                <a:latin typeface="Arial" charset="0"/>
              </a:rPr>
              <a:t>23</a:t>
            </a:r>
            <a:r>
              <a:rPr lang="en-US" sz="2600" dirty="0" smtClean="0">
                <a:latin typeface="Arial" charset="0"/>
              </a:rPr>
              <a:t>-bit </a:t>
            </a:r>
            <a:r>
              <a:rPr lang="en-US" sz="2600" dirty="0" err="1" smtClean="0">
                <a:latin typeface="Arial" charset="0"/>
              </a:rPr>
              <a:t>significand</a:t>
            </a:r>
            <a:r>
              <a:rPr lang="en-US" sz="2600" dirty="0" smtClean="0">
                <a:latin typeface="Arial" charset="0"/>
              </a:rPr>
              <a:t>. </a:t>
            </a:r>
          </a:p>
          <a:p>
            <a:pPr>
              <a:buFontTx/>
              <a:buNone/>
            </a:pPr>
            <a:r>
              <a:rPr lang="en-US" sz="2400" b="1" dirty="0" smtClean="0"/>
              <a:t>Single-precision floating-point format</a:t>
            </a:r>
            <a:r>
              <a:rPr lang="en-US" sz="2400" dirty="0" smtClean="0"/>
              <a:t> is a computer number format that occupies </a:t>
            </a:r>
            <a:r>
              <a:rPr lang="en-US" sz="2400" dirty="0" smtClean="0">
                <a:solidFill>
                  <a:srgbClr val="FF0000"/>
                </a:solidFill>
              </a:rPr>
              <a:t>4 bytes (32 bits) </a:t>
            </a:r>
            <a:r>
              <a:rPr lang="en-US" sz="2400" dirty="0" smtClean="0"/>
              <a:t>in computer memory and represents a wide dynamic range of values by using a floating point</a:t>
            </a:r>
            <a:r>
              <a:rPr lang="en-US" sz="2400" dirty="0" smtClean="0">
                <a:latin typeface="Arial" charset="0"/>
              </a:rPr>
              <a:t> </a:t>
            </a:r>
          </a:p>
          <a:p>
            <a:pPr>
              <a:buNone/>
            </a:pPr>
            <a:r>
              <a:rPr lang="en-US" sz="2400" dirty="0" smtClean="0">
                <a:latin typeface="Arial" charset="0"/>
              </a:rPr>
              <a:t>IEEE </a:t>
            </a:r>
            <a:r>
              <a:rPr lang="en-US" sz="2400" b="1" dirty="0" smtClean="0">
                <a:latin typeface="Arial" charset="0"/>
              </a:rPr>
              <a:t>: Institute Electrical and Electronic Engineering </a:t>
            </a:r>
          </a:p>
          <a:p>
            <a:pPr>
              <a:buFontTx/>
              <a:buNone/>
            </a:pPr>
            <a:endParaRPr lang="en-US" sz="2400" dirty="0" smtClean="0">
              <a:latin typeface="Arial" charset="0"/>
            </a:endParaRPr>
          </a:p>
          <a:p>
            <a:pPr>
              <a:buFontTx/>
              <a:buNone/>
            </a:pPr>
            <a:r>
              <a:rPr lang="en-US" sz="2600" dirty="0" smtClean="0">
                <a:latin typeface="Arial" charset="0"/>
              </a:rPr>
              <a:t>.</a:t>
            </a:r>
          </a:p>
        </p:txBody>
      </p:sp>
      <p:sp>
        <p:nvSpPr>
          <p:cNvPr id="72709" name="Rectangle 3"/>
          <p:cNvSpPr>
            <a:spLocks noGrp="1" noChangeArrowheads="1"/>
          </p:cNvSpPr>
          <p:nvPr>
            <p:ph type="title"/>
          </p:nvPr>
        </p:nvSpPr>
        <p:spPr>
          <a:xfrm>
            <a:off x="180109" y="76200"/>
            <a:ext cx="7467600" cy="685800"/>
          </a:xfrm>
        </p:spPr>
        <p:txBody>
          <a:bodyPr>
            <a:normAutofit/>
          </a:bodyPr>
          <a:lstStyle/>
          <a:p>
            <a:r>
              <a:rPr lang="en-US" sz="3400" dirty="0" smtClean="0">
                <a:latin typeface="Arial" charset="0"/>
              </a:rPr>
              <a:t>IEEE 754-Single precision FP</a:t>
            </a:r>
          </a:p>
        </p:txBody>
      </p:sp>
      <p:sp>
        <p:nvSpPr>
          <p:cNvPr id="72710" name="Rectangle 6"/>
          <p:cNvSpPr>
            <a:spLocks noChangeArrowheads="1"/>
          </p:cNvSpPr>
          <p:nvPr/>
        </p:nvSpPr>
        <p:spPr bwMode="auto">
          <a:xfrm>
            <a:off x="838200" y="5867400"/>
            <a:ext cx="6781800" cy="838200"/>
          </a:xfrm>
          <a:prstGeom prst="rect">
            <a:avLst/>
          </a:prstGeom>
          <a:solidFill>
            <a:srgbClr val="E2FE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200" b="1" baseline="0" dirty="0">
                <a:solidFill>
                  <a:srgbClr val="CC3300"/>
                </a:solidFill>
              </a:rPr>
              <a:t>    For illustrative purposes, we will use a 14-bit model with a 5-bit exponent and an 8-bit </a:t>
            </a:r>
            <a:r>
              <a:rPr lang="en-US" sz="2200" b="1" baseline="0" dirty="0" err="1">
                <a:solidFill>
                  <a:srgbClr val="CC3300"/>
                </a:solidFill>
              </a:rPr>
              <a:t>significand</a:t>
            </a:r>
            <a:r>
              <a:rPr lang="en-US" sz="2200" b="1" baseline="0" dirty="0">
                <a:solidFill>
                  <a:srgbClr val="CC3300"/>
                </a:solidFill>
              </a:rPr>
              <a:t>.</a:t>
            </a:r>
            <a:endParaRPr lang="en-US" sz="2600" baseline="0" dirty="0">
              <a:latin typeface="Arial" charset="0"/>
            </a:endParaRPr>
          </a:p>
        </p:txBody>
      </p:sp>
      <p:sp>
        <p:nvSpPr>
          <p:cNvPr id="72711" name="TextBox 6"/>
          <p:cNvSpPr txBox="1">
            <a:spLocks noChangeArrowheads="1"/>
          </p:cNvSpPr>
          <p:nvPr/>
        </p:nvSpPr>
        <p:spPr bwMode="auto">
          <a:xfrm>
            <a:off x="2590800" y="1905000"/>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baseline="0"/>
              <a:t>8 bit</a:t>
            </a:r>
            <a:endParaRPr lang="en-US"/>
          </a:p>
        </p:txBody>
      </p:sp>
      <p:sp>
        <p:nvSpPr>
          <p:cNvPr id="72712" name="TextBox 7"/>
          <p:cNvSpPr txBox="1">
            <a:spLocks noChangeArrowheads="1"/>
          </p:cNvSpPr>
          <p:nvPr/>
        </p:nvSpPr>
        <p:spPr bwMode="auto">
          <a:xfrm>
            <a:off x="4608945" y="192029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baseline="0" dirty="0"/>
              <a:t>23 bit</a:t>
            </a:r>
            <a:endParaRPr lang="en-US" dirty="0"/>
          </a:p>
        </p:txBody>
      </p:sp>
      <p:sp>
        <p:nvSpPr>
          <p:cNvPr id="2" name="TextBox 1"/>
          <p:cNvSpPr txBox="1"/>
          <p:nvPr/>
        </p:nvSpPr>
        <p:spPr>
          <a:xfrm>
            <a:off x="4800600" y="1524000"/>
            <a:ext cx="1143000" cy="369332"/>
          </a:xfrm>
          <a:prstGeom prst="rect">
            <a:avLst/>
          </a:prstGeom>
          <a:noFill/>
        </p:spPr>
        <p:txBody>
          <a:bodyPr wrap="square" rtlCol="0">
            <a:spAutoFit/>
          </a:bodyPr>
          <a:lstStyle/>
          <a:p>
            <a:r>
              <a:rPr lang="en-US" dirty="0" smtClean="0"/>
              <a:t>Mantissa</a:t>
            </a:r>
            <a:endParaRPr lang="en-US" dirty="0"/>
          </a:p>
        </p:txBody>
      </p:sp>
    </p:spTree>
    <p:extLst>
      <p:ext uri="{BB962C8B-B14F-4D97-AF65-F5344CB8AC3E}">
        <p14:creationId xmlns="" xmlns:p14="http://schemas.microsoft.com/office/powerpoint/2010/main" val="1155025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numbers</a:t>
            </a:r>
            <a:endParaRPr lang="en-US" dirty="0"/>
          </a:p>
        </p:txBody>
      </p:sp>
      <p:sp>
        <p:nvSpPr>
          <p:cNvPr id="3" name="Content Placeholder 2"/>
          <p:cNvSpPr>
            <a:spLocks noGrp="1"/>
          </p:cNvSpPr>
          <p:nvPr>
            <p:ph idx="1"/>
          </p:nvPr>
        </p:nvSpPr>
        <p:spPr/>
        <p:txBody>
          <a:bodyPr/>
          <a:lstStyle/>
          <a:p>
            <a:r>
              <a:rPr lang="en-US" dirty="0"/>
              <a:t>The most familiar number system to us is the decimal system or Base 10 number system</a:t>
            </a:r>
          </a:p>
          <a:p>
            <a:r>
              <a:rPr lang="en-US" dirty="0"/>
              <a:t>It is called Base 10 because it has ten symbols </a:t>
            </a:r>
          </a:p>
          <a:p>
            <a:r>
              <a:rPr lang="en-US" dirty="0"/>
              <a:t>{0, 1, 2, 3, 4, 5, 6, 7, 8, 9}</a:t>
            </a:r>
          </a:p>
          <a:p>
            <a:r>
              <a:rPr lang="en-US" dirty="0"/>
              <a:t>It is a place-value system because the position of a digit within a number is important</a:t>
            </a:r>
          </a:p>
          <a:p>
            <a:endParaRPr lang="en-US" dirty="0"/>
          </a:p>
          <a:p>
            <a:endParaRPr lang="en-US" dirty="0"/>
          </a:p>
        </p:txBody>
      </p:sp>
    </p:spTree>
    <p:extLst>
      <p:ext uri="{BB962C8B-B14F-4D97-AF65-F5344CB8AC3E}">
        <p14:creationId xmlns="" xmlns:p14="http://schemas.microsoft.com/office/powerpoint/2010/main" val="111846717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78F8270-6AB2-4495-A175-E488CA17962B}" type="slidenum">
              <a:rPr lang="en-US" sz="1400" baseline="0" smtClean="0"/>
              <a:pPr/>
              <a:t>130</a:t>
            </a:fld>
            <a:endParaRPr lang="en-US" sz="1400" baseline="0" smtClean="0"/>
          </a:p>
        </p:txBody>
      </p:sp>
      <p:pic>
        <p:nvPicPr>
          <p:cNvPr id="73731" name="Picture 7" descr="C:\IDRAW20\17.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7423" b="10144"/>
          <a:stretch>
            <a:fillRect/>
          </a:stretch>
        </p:blipFill>
        <p:spPr bwMode="auto">
          <a:xfrm>
            <a:off x="304800" y="685800"/>
            <a:ext cx="8458200" cy="1524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732" name="Rectangle 2"/>
          <p:cNvSpPr>
            <a:spLocks noGrp="1" noChangeArrowheads="1"/>
          </p:cNvSpPr>
          <p:nvPr>
            <p:ph type="body" idx="1"/>
          </p:nvPr>
        </p:nvSpPr>
        <p:spPr>
          <a:xfrm>
            <a:off x="152400" y="2209801"/>
            <a:ext cx="8839200" cy="4495799"/>
          </a:xfrm>
          <a:noFill/>
        </p:spPr>
        <p:txBody>
          <a:bodyPr/>
          <a:lstStyle/>
          <a:p>
            <a:r>
              <a:rPr lang="en-US" sz="2600" dirty="0" smtClean="0">
                <a:latin typeface="Arial" charset="0"/>
              </a:rPr>
              <a:t>The IEEE-754 </a:t>
            </a:r>
            <a:r>
              <a:rPr lang="en-US" sz="2600" i="1" dirty="0" smtClean="0">
                <a:solidFill>
                  <a:srgbClr val="7030A0"/>
                </a:solidFill>
                <a:latin typeface="Arial" charset="0"/>
              </a:rPr>
              <a:t>double precision</a:t>
            </a:r>
            <a:r>
              <a:rPr lang="en-US" sz="2600" dirty="0" smtClean="0">
                <a:solidFill>
                  <a:srgbClr val="7030A0"/>
                </a:solidFill>
                <a:latin typeface="Arial" charset="0"/>
              </a:rPr>
              <a:t> standard </a:t>
            </a:r>
            <a:r>
              <a:rPr lang="en-US" sz="2600" dirty="0" smtClean="0">
                <a:latin typeface="Arial" charset="0"/>
              </a:rPr>
              <a:t>uses an </a:t>
            </a:r>
            <a:r>
              <a:rPr lang="en-US" sz="2600" dirty="0" smtClean="0">
                <a:solidFill>
                  <a:srgbClr val="FF0000"/>
                </a:solidFill>
                <a:latin typeface="Arial" charset="0"/>
              </a:rPr>
              <a:t>11-bit</a:t>
            </a:r>
            <a:r>
              <a:rPr lang="en-US" sz="2600" dirty="0" smtClean="0">
                <a:latin typeface="Arial" charset="0"/>
              </a:rPr>
              <a:t> exponent and a </a:t>
            </a:r>
            <a:r>
              <a:rPr lang="en-US" sz="2600" dirty="0" smtClean="0">
                <a:solidFill>
                  <a:srgbClr val="FF0000"/>
                </a:solidFill>
                <a:latin typeface="Arial" charset="0"/>
              </a:rPr>
              <a:t>52-bit</a:t>
            </a:r>
            <a:r>
              <a:rPr lang="en-US" sz="2600" dirty="0" smtClean="0">
                <a:latin typeface="Arial" charset="0"/>
              </a:rPr>
              <a:t> </a:t>
            </a:r>
            <a:r>
              <a:rPr lang="en-US" sz="2600" dirty="0" err="1" smtClean="0">
                <a:latin typeface="Arial" charset="0"/>
              </a:rPr>
              <a:t>significand</a:t>
            </a:r>
            <a:r>
              <a:rPr lang="en-US" sz="2600" dirty="0" smtClean="0">
                <a:latin typeface="Arial" charset="0"/>
              </a:rPr>
              <a:t>.</a:t>
            </a:r>
          </a:p>
          <a:p>
            <a:pPr>
              <a:buFontTx/>
              <a:buNone/>
            </a:pPr>
            <a:r>
              <a:rPr lang="en-US" sz="2400" dirty="0" smtClean="0">
                <a:latin typeface="Arial" charset="0"/>
              </a:rPr>
              <a:t>DEF: </a:t>
            </a:r>
            <a:r>
              <a:rPr lang="en-US" sz="2400" dirty="0" smtClean="0"/>
              <a:t>In computing, </a:t>
            </a:r>
            <a:r>
              <a:rPr lang="en-US" sz="2400" b="1" dirty="0" smtClean="0"/>
              <a:t>double precision</a:t>
            </a:r>
            <a:r>
              <a:rPr lang="en-US" sz="2400" dirty="0" smtClean="0"/>
              <a:t> is a computer number format that occupies two adjacent storage locations in computer memory.</a:t>
            </a:r>
          </a:p>
          <a:p>
            <a:pPr>
              <a:buFontTx/>
              <a:buNone/>
            </a:pPr>
            <a:r>
              <a:rPr lang="en-US" sz="2400" dirty="0" smtClean="0"/>
              <a:t>Modern computers with 32-bit storage locations use two memory locations to store a 64-bit double-precision number</a:t>
            </a:r>
            <a:endParaRPr lang="en-US" sz="2400" dirty="0" smtClean="0">
              <a:latin typeface="Arial" charset="0"/>
            </a:endParaRPr>
          </a:p>
          <a:p>
            <a:pPr>
              <a:buFontTx/>
              <a:buNone/>
            </a:pPr>
            <a:r>
              <a:rPr lang="en-US" sz="2600" dirty="0" smtClean="0">
                <a:latin typeface="Arial" charset="0"/>
              </a:rPr>
              <a:t>IEEE </a:t>
            </a:r>
            <a:r>
              <a:rPr lang="en-US" sz="2600" b="1" dirty="0" smtClean="0">
                <a:latin typeface="Arial" charset="0"/>
              </a:rPr>
              <a:t>: Institute Electrical and Electronic Engineering </a:t>
            </a:r>
          </a:p>
          <a:p>
            <a:pPr>
              <a:buFontTx/>
              <a:buNone/>
            </a:pPr>
            <a:endParaRPr lang="en-US" sz="2600" dirty="0" smtClean="0">
              <a:latin typeface="Arial" charset="0"/>
            </a:endParaRPr>
          </a:p>
        </p:txBody>
      </p:sp>
      <p:sp>
        <p:nvSpPr>
          <p:cNvPr id="73733" name="Rectangle 3"/>
          <p:cNvSpPr>
            <a:spLocks noGrp="1" noChangeArrowheads="1"/>
          </p:cNvSpPr>
          <p:nvPr>
            <p:ph type="title"/>
          </p:nvPr>
        </p:nvSpPr>
        <p:spPr>
          <a:xfrm>
            <a:off x="304800" y="152400"/>
            <a:ext cx="8686800" cy="547687"/>
          </a:xfrm>
        </p:spPr>
        <p:txBody>
          <a:bodyPr>
            <a:normAutofit fontScale="90000"/>
          </a:bodyPr>
          <a:lstStyle/>
          <a:p>
            <a:pPr algn="l"/>
            <a:r>
              <a:rPr lang="en-US" sz="3400" b="1" dirty="0" smtClean="0">
                <a:latin typeface="Arial" charset="0"/>
              </a:rPr>
              <a:t> IEEE 754-Double precision standard FP</a:t>
            </a:r>
            <a:endParaRPr lang="en-US" sz="3400" dirty="0" smtClean="0">
              <a:latin typeface="Arial" charset="0"/>
            </a:endParaRPr>
          </a:p>
        </p:txBody>
      </p:sp>
      <p:pic>
        <p:nvPicPr>
          <p:cNvPr id="6" name="Picture 9" descr="618px-IEEE_754_Double_Floating_Point_Format_svg.png"/>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295400" y="5334000"/>
            <a:ext cx="5886450" cy="1190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540461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55B3EDC-38F3-457C-BA54-1F222DB0796F}" type="slidenum">
              <a:rPr lang="en-US" sz="1400" baseline="0" smtClean="0"/>
              <a:pPr/>
              <a:t>131</a:t>
            </a:fld>
            <a:endParaRPr lang="en-US" sz="1400" baseline="0" smtClean="0"/>
          </a:p>
        </p:txBody>
      </p:sp>
      <p:pic>
        <p:nvPicPr>
          <p:cNvPr id="74755" name="Picture 6" descr="C:\IDRAW20\17.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7423" b="10144"/>
          <a:stretch>
            <a:fillRect/>
          </a:stretch>
        </p:blipFill>
        <p:spPr bwMode="auto">
          <a:xfrm>
            <a:off x="1187450" y="1370013"/>
            <a:ext cx="6143625" cy="166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756" name="Rectangle 2"/>
          <p:cNvSpPr>
            <a:spLocks noGrp="1" noChangeArrowheads="1"/>
          </p:cNvSpPr>
          <p:nvPr>
            <p:ph type="body" idx="1"/>
          </p:nvPr>
        </p:nvSpPr>
        <p:spPr>
          <a:xfrm>
            <a:off x="609600" y="3124200"/>
            <a:ext cx="8153400" cy="3048000"/>
          </a:xfrm>
          <a:noFill/>
        </p:spPr>
        <p:txBody>
          <a:bodyPr/>
          <a:lstStyle/>
          <a:p>
            <a:r>
              <a:rPr lang="en-US" sz="2600" dirty="0" smtClean="0">
                <a:latin typeface="Arial" charset="0"/>
              </a:rPr>
              <a:t>The </a:t>
            </a:r>
            <a:r>
              <a:rPr lang="en-US" sz="2600" dirty="0" err="1" smtClean="0">
                <a:latin typeface="Arial" charset="0"/>
              </a:rPr>
              <a:t>significand</a:t>
            </a:r>
            <a:r>
              <a:rPr lang="en-US" sz="2600" dirty="0" smtClean="0">
                <a:latin typeface="Arial" charset="0"/>
              </a:rPr>
              <a:t> of a floating-point number is always preceded by an </a:t>
            </a:r>
            <a:r>
              <a:rPr lang="en-US" sz="2600" b="1" dirty="0" smtClean="0">
                <a:solidFill>
                  <a:srgbClr val="FF0000"/>
                </a:solidFill>
                <a:latin typeface="Arial" charset="0"/>
              </a:rPr>
              <a:t>implied</a:t>
            </a:r>
            <a:r>
              <a:rPr lang="en-US" sz="2600" dirty="0" smtClean="0">
                <a:latin typeface="Arial" charset="0"/>
              </a:rPr>
              <a:t> binary point.</a:t>
            </a:r>
          </a:p>
          <a:p>
            <a:r>
              <a:rPr lang="en-US" sz="2600" dirty="0" smtClean="0">
                <a:latin typeface="Arial" charset="0"/>
              </a:rPr>
              <a:t>Thus, the </a:t>
            </a:r>
            <a:r>
              <a:rPr lang="en-US" sz="2600" dirty="0" err="1" smtClean="0">
                <a:latin typeface="Arial" charset="0"/>
              </a:rPr>
              <a:t>significand</a:t>
            </a:r>
            <a:r>
              <a:rPr lang="en-US" sz="2600" dirty="0" smtClean="0">
                <a:latin typeface="Arial" charset="0"/>
              </a:rPr>
              <a:t> always contains a </a:t>
            </a:r>
            <a:r>
              <a:rPr lang="en-US" sz="2600" dirty="0" smtClean="0">
                <a:solidFill>
                  <a:srgbClr val="FF0000"/>
                </a:solidFill>
                <a:latin typeface="Arial" charset="0"/>
              </a:rPr>
              <a:t>fractional binary value.</a:t>
            </a:r>
          </a:p>
          <a:p>
            <a:r>
              <a:rPr lang="en-US" sz="2600" dirty="0" smtClean="0">
                <a:latin typeface="Arial" charset="0"/>
              </a:rPr>
              <a:t>The exponent indicates the power of 2 to which the </a:t>
            </a:r>
            <a:r>
              <a:rPr lang="en-US" sz="2600" dirty="0" err="1" smtClean="0">
                <a:latin typeface="Arial" charset="0"/>
              </a:rPr>
              <a:t>significand</a:t>
            </a:r>
            <a:r>
              <a:rPr lang="en-US" sz="2600" dirty="0" smtClean="0">
                <a:latin typeface="Arial" charset="0"/>
              </a:rPr>
              <a:t> is raised.</a:t>
            </a:r>
          </a:p>
        </p:txBody>
      </p:sp>
      <p:sp>
        <p:nvSpPr>
          <p:cNvPr id="74757" name="Rectangle 3"/>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Floating-Point Representation</a:t>
            </a:r>
            <a:endParaRPr lang="en-US" sz="3400" dirty="0" smtClean="0">
              <a:latin typeface="Arial" charset="0"/>
            </a:endParaRPr>
          </a:p>
        </p:txBody>
      </p:sp>
      <p:sp>
        <p:nvSpPr>
          <p:cNvPr id="2" name="TextBox 1"/>
          <p:cNvSpPr txBox="1"/>
          <p:nvPr/>
        </p:nvSpPr>
        <p:spPr>
          <a:xfrm>
            <a:off x="3683000" y="1680230"/>
            <a:ext cx="3124200" cy="523220"/>
          </a:xfrm>
          <a:prstGeom prst="rect">
            <a:avLst/>
          </a:prstGeom>
          <a:noFill/>
        </p:spPr>
        <p:txBody>
          <a:bodyPr wrap="square" rtlCol="0">
            <a:spAutoFit/>
          </a:bodyPr>
          <a:lstStyle/>
          <a:p>
            <a:r>
              <a:rPr lang="en-US" sz="2800" dirty="0" smtClean="0"/>
              <a:t>Fractional value  .25</a:t>
            </a:r>
            <a:endParaRPr lang="en-US" sz="2800" dirty="0"/>
          </a:p>
        </p:txBody>
      </p:sp>
    </p:spTree>
    <p:extLst>
      <p:ext uri="{BB962C8B-B14F-4D97-AF65-F5344CB8AC3E}">
        <p14:creationId xmlns="" xmlns:p14="http://schemas.microsoft.com/office/powerpoint/2010/main" val="24130191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9091B3B-3E8B-4351-8094-98D5C4F71527}" type="slidenum">
              <a:rPr lang="en-US" sz="1400" baseline="0" smtClean="0"/>
              <a:pPr/>
              <a:t>132</a:t>
            </a:fld>
            <a:endParaRPr lang="en-US" sz="1400" baseline="0" smtClean="0"/>
          </a:p>
        </p:txBody>
      </p:sp>
      <p:sp>
        <p:nvSpPr>
          <p:cNvPr id="76803" name="Rectangle 2"/>
          <p:cNvSpPr>
            <a:spLocks noGrp="1" noChangeArrowheads="1"/>
          </p:cNvSpPr>
          <p:nvPr>
            <p:ph type="body" idx="1"/>
          </p:nvPr>
        </p:nvSpPr>
        <p:spPr>
          <a:xfrm>
            <a:off x="228600" y="2590800"/>
            <a:ext cx="8610600" cy="3886200"/>
          </a:xfrm>
          <a:noFill/>
        </p:spPr>
        <p:txBody>
          <a:bodyPr>
            <a:noAutofit/>
          </a:bodyPr>
          <a:lstStyle/>
          <a:p>
            <a:r>
              <a:rPr lang="en-US" dirty="0" smtClean="0">
                <a:latin typeface="Arial" charset="0"/>
              </a:rPr>
              <a:t>Another problem with our system is that we have made no allowances for </a:t>
            </a:r>
            <a:r>
              <a:rPr lang="en-US" dirty="0" smtClean="0">
                <a:solidFill>
                  <a:srgbClr val="FF0000"/>
                </a:solidFill>
                <a:latin typeface="Arial" charset="0"/>
              </a:rPr>
              <a:t>negative exponents</a:t>
            </a:r>
            <a:r>
              <a:rPr lang="en-US" dirty="0" smtClean="0">
                <a:latin typeface="Arial" charset="0"/>
              </a:rPr>
              <a:t>.  </a:t>
            </a:r>
          </a:p>
          <a:p>
            <a:r>
              <a:rPr lang="en-US" dirty="0" smtClean="0">
                <a:latin typeface="Arial" charset="0"/>
              </a:rPr>
              <a:t>For instance, we have no way to express 0.5=2 </a:t>
            </a:r>
            <a:r>
              <a:rPr lang="en-US" baseline="30000" dirty="0" smtClean="0">
                <a:latin typeface="Arial" charset="0"/>
              </a:rPr>
              <a:t>-1</a:t>
            </a:r>
            <a:r>
              <a:rPr lang="en-US" dirty="0" smtClean="0">
                <a:latin typeface="Arial" charset="0"/>
              </a:rPr>
              <a:t>  = 1/2</a:t>
            </a:r>
          </a:p>
          <a:p>
            <a:r>
              <a:rPr lang="en-US" dirty="0" smtClean="0">
                <a:latin typeface="Arial" charset="0"/>
              </a:rPr>
              <a:t>Notice that there is no sign in the exponent field in the placeholder</a:t>
            </a:r>
          </a:p>
        </p:txBody>
      </p:sp>
      <p:sp>
        <p:nvSpPr>
          <p:cNvPr id="76804" name="Rectangle 3"/>
          <p:cNvSpPr>
            <a:spLocks noGrp="1" noChangeArrowheads="1"/>
          </p:cNvSpPr>
          <p:nvPr>
            <p:ph type="title"/>
          </p:nvPr>
        </p:nvSpPr>
        <p:spPr>
          <a:xfrm>
            <a:off x="152400" y="0"/>
            <a:ext cx="8763000" cy="854075"/>
          </a:xfrm>
        </p:spPr>
        <p:txBody>
          <a:bodyPr>
            <a:normAutofit fontScale="90000"/>
          </a:bodyPr>
          <a:lstStyle/>
          <a:p>
            <a:pPr algn="l"/>
            <a:r>
              <a:rPr lang="en-US" sz="3400" b="1" dirty="0" smtClean="0">
                <a:latin typeface="Arial" charset="0"/>
              </a:rPr>
              <a:t> </a:t>
            </a:r>
            <a:r>
              <a:rPr lang="en-US" sz="3100" b="1" dirty="0" smtClean="0">
                <a:latin typeface="Arial" charset="0"/>
              </a:rPr>
              <a:t>Floating-Point Representation- negative exponent</a:t>
            </a:r>
            <a:endParaRPr lang="en-US" sz="3100" dirty="0" smtClean="0">
              <a:latin typeface="Arial" charset="0"/>
            </a:endParaRPr>
          </a:p>
        </p:txBody>
      </p:sp>
      <p:pic>
        <p:nvPicPr>
          <p:cNvPr id="76805" name="Picture 4" descr="C:\IDRAW20\17.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7423" b="10144"/>
          <a:stretch>
            <a:fillRect/>
          </a:stretch>
        </p:blipFill>
        <p:spPr bwMode="auto">
          <a:xfrm>
            <a:off x="1219200" y="762000"/>
            <a:ext cx="6134100" cy="166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7865660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58E8B41-BD04-4FD8-B724-379567E2F21C}" type="slidenum">
              <a:rPr lang="en-US" sz="1400" baseline="0" smtClean="0"/>
              <a:pPr/>
              <a:t>133</a:t>
            </a:fld>
            <a:endParaRPr lang="en-US" sz="1400" baseline="0" smtClean="0"/>
          </a:p>
        </p:txBody>
      </p:sp>
      <p:sp>
        <p:nvSpPr>
          <p:cNvPr id="77827" name="Rectangle 3"/>
          <p:cNvSpPr>
            <a:spLocks noGrp="1" noChangeArrowheads="1"/>
          </p:cNvSpPr>
          <p:nvPr>
            <p:ph type="body" idx="1"/>
          </p:nvPr>
        </p:nvSpPr>
        <p:spPr>
          <a:xfrm>
            <a:off x="0" y="1371600"/>
            <a:ext cx="5334000" cy="4267200"/>
          </a:xfrm>
          <a:noFill/>
        </p:spPr>
        <p:txBody>
          <a:bodyPr/>
          <a:lstStyle/>
          <a:p>
            <a:pPr>
              <a:spcBef>
                <a:spcPct val="40000"/>
              </a:spcBef>
              <a:buFontTx/>
              <a:buNone/>
            </a:pPr>
            <a:r>
              <a:rPr lang="en-US" sz="2600" dirty="0" smtClean="0">
                <a:latin typeface="Arial" charset="0"/>
              </a:rPr>
              <a:t>Example: </a:t>
            </a:r>
          </a:p>
          <a:p>
            <a:pPr>
              <a:spcBef>
                <a:spcPct val="40000"/>
              </a:spcBef>
              <a:buFontTx/>
              <a:buNone/>
            </a:pPr>
            <a:r>
              <a:rPr lang="en-US" sz="2400" dirty="0" smtClean="0"/>
              <a:t>Express 26.</a:t>
            </a:r>
            <a:r>
              <a:rPr lang="en-US" sz="2400" dirty="0" smtClean="0">
                <a:solidFill>
                  <a:srgbClr val="FF0000"/>
                </a:solidFill>
              </a:rPr>
              <a:t>625</a:t>
            </a:r>
            <a:r>
              <a:rPr lang="en-US" sz="2400" baseline="-25000" dirty="0" smtClean="0"/>
              <a:t>10</a:t>
            </a:r>
            <a:r>
              <a:rPr lang="en-US" sz="2400" dirty="0" smtClean="0"/>
              <a:t>  in the revised </a:t>
            </a:r>
          </a:p>
          <a:p>
            <a:pPr>
              <a:spcBef>
                <a:spcPct val="40000"/>
              </a:spcBef>
              <a:buFontTx/>
              <a:buNone/>
            </a:pPr>
            <a:r>
              <a:rPr lang="en-US" sz="2400" dirty="0" smtClean="0"/>
              <a:t>14-bit floating-point model.</a:t>
            </a:r>
          </a:p>
          <a:p>
            <a:pPr>
              <a:buFontTx/>
              <a:buNone/>
            </a:pPr>
            <a:endParaRPr lang="en-US" sz="2400" dirty="0" smtClean="0">
              <a:latin typeface="Arial" charset="0"/>
            </a:endParaRPr>
          </a:p>
          <a:p>
            <a:pPr>
              <a:buFontTx/>
              <a:buNone/>
            </a:pPr>
            <a:endParaRPr lang="en-US" sz="2400" dirty="0" smtClean="0">
              <a:latin typeface="Arial" charset="0"/>
            </a:endParaRPr>
          </a:p>
          <a:p>
            <a:pPr>
              <a:buFontTx/>
              <a:buNone/>
            </a:pPr>
            <a:endParaRPr lang="en-US" sz="2400" dirty="0" smtClean="0">
              <a:latin typeface="Arial" charset="0"/>
            </a:endParaRPr>
          </a:p>
          <a:p>
            <a:pPr>
              <a:buFontTx/>
              <a:buNone/>
            </a:pPr>
            <a:r>
              <a:rPr lang="en-US" sz="2400" dirty="0" smtClean="0">
                <a:latin typeface="Arial" charset="0"/>
              </a:rPr>
              <a:t>Solution:</a:t>
            </a:r>
          </a:p>
          <a:p>
            <a:r>
              <a:rPr lang="en-US" sz="2400" dirty="0" smtClean="0">
                <a:latin typeface="Arial" charset="0"/>
              </a:rPr>
              <a:t>We find </a:t>
            </a:r>
            <a:r>
              <a:rPr lang="en-US" sz="2400" dirty="0" smtClean="0">
                <a:solidFill>
                  <a:srgbClr val="663300"/>
                </a:solidFill>
                <a:latin typeface="Arial" charset="0"/>
              </a:rPr>
              <a:t>26</a:t>
            </a:r>
            <a:r>
              <a:rPr lang="en-US" sz="2400" dirty="0" smtClean="0">
                <a:latin typeface="Arial" charset="0"/>
              </a:rPr>
              <a:t>.625</a:t>
            </a:r>
            <a:r>
              <a:rPr lang="en-US" sz="2400" baseline="-25000" dirty="0" smtClean="0">
                <a:latin typeface="Arial" charset="0"/>
              </a:rPr>
              <a:t>10</a:t>
            </a:r>
            <a:r>
              <a:rPr lang="en-US" sz="2400" dirty="0" smtClean="0">
                <a:latin typeface="Arial" charset="0"/>
              </a:rPr>
              <a:t> = </a:t>
            </a:r>
            <a:r>
              <a:rPr lang="en-US" sz="2400" dirty="0" smtClean="0">
                <a:solidFill>
                  <a:srgbClr val="663300"/>
                </a:solidFill>
                <a:latin typeface="Arial" charset="0"/>
              </a:rPr>
              <a:t>11010</a:t>
            </a:r>
            <a:r>
              <a:rPr lang="en-US" sz="2400" dirty="0" smtClean="0">
                <a:latin typeface="Arial" charset="0"/>
              </a:rPr>
              <a:t>.</a:t>
            </a:r>
            <a:r>
              <a:rPr lang="en-US" sz="2400" dirty="0" smtClean="0">
                <a:solidFill>
                  <a:srgbClr val="00B0F0"/>
                </a:solidFill>
                <a:latin typeface="Arial" charset="0"/>
              </a:rPr>
              <a:t>1</a:t>
            </a:r>
            <a:r>
              <a:rPr lang="en-US" sz="2400" dirty="0" smtClean="0">
                <a:solidFill>
                  <a:srgbClr val="FF00FF"/>
                </a:solidFill>
                <a:latin typeface="Arial" charset="0"/>
              </a:rPr>
              <a:t>0</a:t>
            </a:r>
            <a:r>
              <a:rPr lang="en-US" sz="2400" dirty="0" smtClean="0">
                <a:solidFill>
                  <a:srgbClr val="00FF00"/>
                </a:solidFill>
                <a:latin typeface="Arial" charset="0"/>
              </a:rPr>
              <a:t>1</a:t>
            </a:r>
            <a:r>
              <a:rPr lang="en-US" sz="2400" baseline="-25000" dirty="0" smtClean="0">
                <a:latin typeface="Arial" charset="0"/>
              </a:rPr>
              <a:t>2</a:t>
            </a:r>
            <a:r>
              <a:rPr lang="en-US" sz="2400" dirty="0" smtClean="0">
                <a:latin typeface="Arial" charset="0"/>
              </a:rPr>
              <a:t>.  </a:t>
            </a:r>
          </a:p>
          <a:p>
            <a:pPr>
              <a:buFontTx/>
              <a:buNone/>
            </a:pPr>
            <a:endParaRPr lang="en-US" sz="2400" dirty="0" smtClean="0">
              <a:latin typeface="Arial" charset="0"/>
            </a:endParaRPr>
          </a:p>
        </p:txBody>
      </p:sp>
      <p:sp>
        <p:nvSpPr>
          <p:cNvPr id="77828" name="Rectangle 4"/>
          <p:cNvSpPr>
            <a:spLocks noGrp="1" noChangeArrowheads="1"/>
          </p:cNvSpPr>
          <p:nvPr>
            <p:ph type="title"/>
          </p:nvPr>
        </p:nvSpPr>
        <p:spPr>
          <a:xfrm>
            <a:off x="140855" y="76200"/>
            <a:ext cx="8839200" cy="547687"/>
          </a:xfrm>
        </p:spPr>
        <p:txBody>
          <a:bodyPr>
            <a:normAutofit fontScale="90000"/>
          </a:bodyPr>
          <a:lstStyle/>
          <a:p>
            <a:pPr algn="l"/>
            <a:r>
              <a:rPr lang="en-US" sz="3400" b="1" dirty="0" smtClean="0">
                <a:latin typeface="Arial" charset="0"/>
              </a:rPr>
              <a:t>Floating-Point Representation example</a:t>
            </a:r>
            <a:endParaRPr lang="en-US" sz="3400" dirty="0" smtClean="0">
              <a:latin typeface="Arial" charset="0"/>
            </a:endParaRPr>
          </a:p>
        </p:txBody>
      </p:sp>
      <p:sp>
        <p:nvSpPr>
          <p:cNvPr id="8" name="Content Placeholder 2"/>
          <p:cNvSpPr txBox="1">
            <a:spLocks/>
          </p:cNvSpPr>
          <p:nvPr/>
        </p:nvSpPr>
        <p:spPr bwMode="auto">
          <a:xfrm>
            <a:off x="5715000" y="1447800"/>
            <a:ext cx="3276600" cy="4648200"/>
          </a:xfrm>
          <a:prstGeom prst="rect">
            <a:avLst/>
          </a:prstGeom>
          <a:noFill/>
          <a:ln w="9525">
            <a:noFill/>
            <a:miter lim="800000"/>
            <a:headEnd/>
            <a:tailEnd/>
          </a:ln>
        </p:spPr>
        <p:txBody>
          <a:bodyPr/>
          <a:lstStyle/>
          <a:p>
            <a:pPr marL="342900" indent="-342900">
              <a:spcBef>
                <a:spcPts val="0"/>
              </a:spcBef>
              <a:defRPr/>
            </a:pPr>
            <a:r>
              <a:rPr lang="en-US" sz="3200" kern="0" baseline="0" dirty="0">
                <a:latin typeface="+mn-lt"/>
              </a:rPr>
              <a:t> </a:t>
            </a:r>
            <a:r>
              <a:rPr lang="en-US" sz="3200" kern="0" baseline="0" dirty="0" smtClean="0">
                <a:latin typeface="+mn-lt"/>
              </a:rPr>
              <a:t>                                 </a:t>
            </a:r>
            <a:r>
              <a:rPr lang="en-US" sz="2000" kern="0" baseline="0" dirty="0" smtClean="0">
                <a:latin typeface="+mn-lt"/>
              </a:rPr>
              <a:t>Fractional: multiply by 2</a:t>
            </a:r>
            <a:endParaRPr lang="en-US" sz="2000" kern="0" baseline="0" dirty="0">
              <a:latin typeface="+mn-lt"/>
            </a:endParaRPr>
          </a:p>
          <a:p>
            <a:pPr marL="342900" indent="-342900">
              <a:spcBef>
                <a:spcPts val="0"/>
              </a:spcBef>
              <a:defRPr/>
            </a:pPr>
            <a:r>
              <a:rPr lang="en-US" sz="3200" kern="0" baseline="0" dirty="0">
                <a:latin typeface="+mn-lt"/>
              </a:rPr>
              <a:t>   0.625	</a:t>
            </a:r>
            <a:r>
              <a:rPr lang="en-US" sz="3200" b="1" kern="0" baseline="0" dirty="0">
                <a:latin typeface="+mn-lt"/>
              </a:rPr>
              <a:t>	</a:t>
            </a:r>
            <a:r>
              <a:rPr lang="en-US" sz="3200" b="1" kern="0" baseline="0" dirty="0"/>
              <a:t> </a:t>
            </a:r>
            <a:r>
              <a:rPr lang="en-US" sz="3200" kern="0" baseline="0" dirty="0">
                <a:solidFill>
                  <a:srgbClr val="00B0F0"/>
                </a:solidFill>
              </a:rPr>
              <a:t>0.5</a:t>
            </a:r>
            <a:r>
              <a:rPr lang="en-US" sz="3200" kern="0" baseline="0" dirty="0"/>
              <a:t>00</a:t>
            </a:r>
            <a:r>
              <a:rPr lang="en-US" sz="3200" kern="0" baseline="0" dirty="0">
                <a:latin typeface="+mn-lt"/>
              </a:rPr>
              <a:t> = 2  x </a:t>
            </a:r>
            <a:r>
              <a:rPr lang="en-US" sz="3200" kern="0" baseline="0" dirty="0">
                <a:solidFill>
                  <a:srgbClr val="0070C0"/>
                </a:solidFill>
                <a:latin typeface="+mn-lt"/>
              </a:rPr>
              <a:t>1</a:t>
            </a:r>
            <a:r>
              <a:rPr lang="en-US" sz="3200" kern="0" baseline="0" dirty="0">
                <a:latin typeface="+mn-lt"/>
              </a:rPr>
              <a:t>    </a:t>
            </a:r>
          </a:p>
          <a:p>
            <a:pPr marL="342900" indent="-342900">
              <a:spcBef>
                <a:spcPts val="0"/>
              </a:spcBef>
              <a:defRPr/>
            </a:pPr>
            <a:r>
              <a:rPr lang="en-US" sz="3200" kern="0" baseline="0" dirty="0">
                <a:latin typeface="+mn-lt"/>
              </a:rPr>
              <a:t>	0.125</a:t>
            </a:r>
            <a:endParaRPr lang="en-US" sz="3200" kern="0" baseline="0" dirty="0">
              <a:solidFill>
                <a:srgbClr val="7030A0"/>
              </a:solidFill>
              <a:latin typeface="+mn-lt"/>
            </a:endParaRPr>
          </a:p>
          <a:p>
            <a:pPr marL="342900" indent="-342900">
              <a:spcBef>
                <a:spcPts val="0"/>
              </a:spcBef>
              <a:defRPr/>
            </a:pPr>
            <a:r>
              <a:rPr lang="en-US" sz="3200" kern="0" baseline="0" dirty="0">
                <a:solidFill>
                  <a:srgbClr val="FF00FF"/>
                </a:solidFill>
                <a:latin typeface="+mn-lt"/>
              </a:rPr>
              <a:t> (</a:t>
            </a:r>
            <a:r>
              <a:rPr lang="en-US" sz="3200" kern="0" baseline="0" dirty="0">
                <a:solidFill>
                  <a:srgbClr val="FF00FF"/>
                </a:solidFill>
              </a:rPr>
              <a:t>0.25)</a:t>
            </a:r>
            <a:r>
              <a:rPr lang="en-US" sz="3200" kern="0" baseline="0" dirty="0"/>
              <a:t>0 = 2  x  </a:t>
            </a:r>
            <a:r>
              <a:rPr lang="en-US" sz="3200" kern="0" baseline="0" dirty="0">
                <a:solidFill>
                  <a:srgbClr val="FF00FF"/>
                </a:solidFill>
              </a:rPr>
              <a:t>0</a:t>
            </a:r>
            <a:endParaRPr lang="en-US" sz="3200" kern="0" baseline="0" dirty="0">
              <a:solidFill>
                <a:srgbClr val="FF00FF"/>
              </a:solidFill>
              <a:latin typeface="+mn-lt"/>
            </a:endParaRPr>
          </a:p>
          <a:p>
            <a:pPr marL="342900" indent="-342900">
              <a:spcBef>
                <a:spcPts val="0"/>
              </a:spcBef>
              <a:defRPr/>
            </a:pPr>
            <a:r>
              <a:rPr lang="en-US" sz="3200" kern="0" baseline="0" dirty="0">
                <a:latin typeface="+mn-lt"/>
              </a:rPr>
              <a:t>	0.125</a:t>
            </a:r>
          </a:p>
          <a:p>
            <a:pPr marL="342900" indent="-342900">
              <a:spcBef>
                <a:spcPts val="0"/>
              </a:spcBef>
              <a:defRPr/>
            </a:pPr>
            <a:r>
              <a:rPr lang="en-US" sz="3200" kern="0" baseline="0" dirty="0">
                <a:latin typeface="+mn-lt"/>
              </a:rPr>
              <a:t>    </a:t>
            </a:r>
            <a:r>
              <a:rPr lang="en-US" sz="3200" dirty="0">
                <a:solidFill>
                  <a:srgbClr val="FF00FF"/>
                </a:solidFill>
              </a:rPr>
              <a:t> </a:t>
            </a:r>
            <a:r>
              <a:rPr lang="en-US" sz="3200" kern="0" baseline="0" dirty="0">
                <a:solidFill>
                  <a:srgbClr val="00FF00"/>
                </a:solidFill>
                <a:latin typeface="+mn-lt"/>
              </a:rPr>
              <a:t>0.125</a:t>
            </a:r>
            <a:r>
              <a:rPr lang="en-US" sz="3200" kern="0" baseline="0" dirty="0">
                <a:latin typeface="+mn-lt"/>
              </a:rPr>
              <a:t> </a:t>
            </a:r>
            <a:r>
              <a:rPr lang="en-US" sz="3200" kern="0" baseline="0" dirty="0"/>
              <a:t>= 2  x </a:t>
            </a:r>
            <a:r>
              <a:rPr lang="en-US" sz="3200" kern="0" baseline="0" dirty="0">
                <a:solidFill>
                  <a:srgbClr val="00FF00"/>
                </a:solidFill>
              </a:rPr>
              <a:t>1</a:t>
            </a:r>
            <a:r>
              <a:rPr lang="en-US" sz="3200" kern="0" baseline="0" dirty="0">
                <a:solidFill>
                  <a:srgbClr val="7030A0"/>
                </a:solidFill>
              </a:rPr>
              <a:t> </a:t>
            </a:r>
            <a:r>
              <a:rPr lang="en-US" sz="3200" kern="0" baseline="0" dirty="0"/>
              <a:t>0.000 </a:t>
            </a:r>
            <a:endParaRPr lang="en-US" sz="3200" kern="0" baseline="0" dirty="0">
              <a:latin typeface="+mn-lt"/>
            </a:endParaRPr>
          </a:p>
          <a:p>
            <a:pPr marL="342900" indent="-342900">
              <a:spcBef>
                <a:spcPts val="0"/>
              </a:spcBef>
              <a:defRPr/>
            </a:pPr>
            <a:r>
              <a:rPr lang="en-US" sz="3200" kern="0" baseline="0" dirty="0">
                <a:latin typeface="+mn-lt"/>
              </a:rPr>
              <a:t>			</a:t>
            </a:r>
            <a:endParaRPr lang="en-US" sz="2400" kern="0" baseline="0" dirty="0">
              <a:latin typeface="+mn-lt"/>
            </a:endParaRPr>
          </a:p>
        </p:txBody>
      </p:sp>
      <p:sp>
        <p:nvSpPr>
          <p:cNvPr id="77830" name="TextBox 8"/>
          <p:cNvSpPr txBox="1">
            <a:spLocks noChangeArrowheads="1"/>
          </p:cNvSpPr>
          <p:nvPr/>
        </p:nvSpPr>
        <p:spPr bwMode="auto">
          <a:xfrm>
            <a:off x="7543800" y="2895600"/>
            <a:ext cx="3810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-1</a:t>
            </a:r>
          </a:p>
        </p:txBody>
      </p:sp>
      <p:cxnSp>
        <p:nvCxnSpPr>
          <p:cNvPr id="77831" name="Straight Connector 10"/>
          <p:cNvCxnSpPr>
            <a:cxnSpLocks noChangeShapeType="1"/>
          </p:cNvCxnSpPr>
          <p:nvPr/>
        </p:nvCxnSpPr>
        <p:spPr bwMode="auto">
          <a:xfrm>
            <a:off x="6096000" y="3233738"/>
            <a:ext cx="1066800" cy="0"/>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77832" name="TextBox 11"/>
          <p:cNvSpPr txBox="1">
            <a:spLocks noChangeArrowheads="1"/>
          </p:cNvSpPr>
          <p:nvPr/>
        </p:nvSpPr>
        <p:spPr bwMode="auto">
          <a:xfrm>
            <a:off x="7543800" y="3810000"/>
            <a:ext cx="3810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-2</a:t>
            </a:r>
          </a:p>
        </p:txBody>
      </p:sp>
      <p:cxnSp>
        <p:nvCxnSpPr>
          <p:cNvPr id="77833" name="Straight Connector 12"/>
          <p:cNvCxnSpPr>
            <a:cxnSpLocks noChangeShapeType="1"/>
          </p:cNvCxnSpPr>
          <p:nvPr/>
        </p:nvCxnSpPr>
        <p:spPr bwMode="auto">
          <a:xfrm>
            <a:off x="5987473" y="4267200"/>
            <a:ext cx="1143000" cy="0"/>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77834" name="TextBox 13"/>
          <p:cNvSpPr txBox="1">
            <a:spLocks noChangeArrowheads="1"/>
          </p:cNvSpPr>
          <p:nvPr/>
        </p:nvSpPr>
        <p:spPr bwMode="auto">
          <a:xfrm>
            <a:off x="7696200" y="4724400"/>
            <a:ext cx="3810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-3</a:t>
            </a:r>
          </a:p>
        </p:txBody>
      </p:sp>
      <p:cxnSp>
        <p:nvCxnSpPr>
          <p:cNvPr id="77835" name="Straight Connector 14"/>
          <p:cNvCxnSpPr>
            <a:cxnSpLocks noChangeShapeType="1"/>
          </p:cNvCxnSpPr>
          <p:nvPr/>
        </p:nvCxnSpPr>
        <p:spPr bwMode="auto">
          <a:xfrm>
            <a:off x="5943600" y="5181600"/>
            <a:ext cx="1295400" cy="0"/>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 xmlns:p14="http://schemas.microsoft.com/office/powerpoint/2010/main" val="33829100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7972E41-336B-42D3-A16D-061A0B0D2975}" type="slidenum">
              <a:rPr lang="en-US" sz="1400" baseline="0" smtClean="0"/>
              <a:pPr/>
              <a:t>134</a:t>
            </a:fld>
            <a:endParaRPr lang="en-US" sz="1400" baseline="0" smtClean="0"/>
          </a:p>
        </p:txBody>
      </p:sp>
      <p:sp>
        <p:nvSpPr>
          <p:cNvPr id="80899" name="Rectangle 2"/>
          <p:cNvSpPr>
            <a:spLocks noGrp="1" noChangeArrowheads="1"/>
          </p:cNvSpPr>
          <p:nvPr>
            <p:ph type="body" idx="1"/>
          </p:nvPr>
        </p:nvSpPr>
        <p:spPr>
          <a:xfrm>
            <a:off x="382588" y="1443038"/>
            <a:ext cx="7847012" cy="4195762"/>
          </a:xfrm>
          <a:noFill/>
        </p:spPr>
        <p:txBody>
          <a:bodyPr/>
          <a:lstStyle/>
          <a:p>
            <a:pPr>
              <a:spcBef>
                <a:spcPct val="40000"/>
              </a:spcBef>
            </a:pPr>
            <a:r>
              <a:rPr lang="en-US" sz="2600" smtClean="0">
                <a:latin typeface="Arial" charset="0"/>
              </a:rPr>
              <a:t>Floating-point </a:t>
            </a:r>
            <a:r>
              <a:rPr lang="en-US" sz="2600" smtClean="0">
                <a:solidFill>
                  <a:srgbClr val="FF0000"/>
                </a:solidFill>
                <a:latin typeface="Arial" charset="0"/>
              </a:rPr>
              <a:t>addition</a:t>
            </a:r>
            <a:r>
              <a:rPr lang="en-US" sz="2600" smtClean="0">
                <a:latin typeface="Arial" charset="0"/>
              </a:rPr>
              <a:t> and </a:t>
            </a:r>
            <a:r>
              <a:rPr lang="en-US" sz="2600" smtClean="0">
                <a:solidFill>
                  <a:srgbClr val="FF0000"/>
                </a:solidFill>
                <a:latin typeface="Arial" charset="0"/>
              </a:rPr>
              <a:t>subtraction</a:t>
            </a:r>
            <a:r>
              <a:rPr lang="en-US" sz="2600" smtClean="0">
                <a:latin typeface="Arial" charset="0"/>
              </a:rPr>
              <a:t> are done using methods analogous to how we perform calculations using pencil and paper.</a:t>
            </a:r>
          </a:p>
          <a:p>
            <a:pPr>
              <a:spcBef>
                <a:spcPct val="40000"/>
              </a:spcBef>
            </a:pPr>
            <a:r>
              <a:rPr lang="en-US" sz="2600" smtClean="0">
                <a:latin typeface="Arial" charset="0"/>
              </a:rPr>
              <a:t>The first thing that we do is express both operands in the same exponential power, then add the numbers, preserving the exponent in the sum.</a:t>
            </a:r>
          </a:p>
          <a:p>
            <a:pPr>
              <a:spcBef>
                <a:spcPct val="40000"/>
              </a:spcBef>
            </a:pPr>
            <a:r>
              <a:rPr lang="en-US" sz="2600" smtClean="0">
                <a:latin typeface="Arial" charset="0"/>
              </a:rPr>
              <a:t>If the exponent requires adjustment, we do so at the end of the calculation.</a:t>
            </a:r>
          </a:p>
        </p:txBody>
      </p:sp>
      <p:sp>
        <p:nvSpPr>
          <p:cNvPr id="80900" name="Rectangle 3"/>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Floating-Point Representation</a:t>
            </a:r>
            <a:endParaRPr lang="en-US" sz="3400" dirty="0" smtClean="0">
              <a:latin typeface="Arial" charset="0"/>
            </a:endParaRPr>
          </a:p>
        </p:txBody>
      </p:sp>
    </p:spTree>
    <p:extLst>
      <p:ext uri="{BB962C8B-B14F-4D97-AF65-F5344CB8AC3E}">
        <p14:creationId xmlns="" xmlns:p14="http://schemas.microsoft.com/office/powerpoint/2010/main" val="393711757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16FC3B6-E474-490B-9763-82DA194591B4}" type="slidenum">
              <a:rPr lang="en-US" sz="1400" baseline="0" smtClean="0"/>
              <a:pPr/>
              <a:t>135</a:t>
            </a:fld>
            <a:endParaRPr lang="en-US" sz="1400" baseline="0" smtClean="0"/>
          </a:p>
        </p:txBody>
      </p:sp>
      <p:sp>
        <p:nvSpPr>
          <p:cNvPr id="86019" name="Rectangle 2"/>
          <p:cNvSpPr>
            <a:spLocks noGrp="1" noChangeArrowheads="1"/>
          </p:cNvSpPr>
          <p:nvPr>
            <p:ph type="body" idx="1"/>
          </p:nvPr>
        </p:nvSpPr>
        <p:spPr>
          <a:xfrm>
            <a:off x="382588" y="1443038"/>
            <a:ext cx="7923212" cy="3890962"/>
          </a:xfrm>
          <a:noFill/>
        </p:spPr>
        <p:txBody>
          <a:bodyPr/>
          <a:lstStyle/>
          <a:p>
            <a:pPr>
              <a:spcBef>
                <a:spcPct val="40000"/>
              </a:spcBef>
            </a:pPr>
            <a:r>
              <a:rPr lang="en-US" sz="2600" dirty="0" smtClean="0">
                <a:latin typeface="Arial" charset="0"/>
              </a:rPr>
              <a:t>Floating-point overflow and underflow can cause programs to crash.</a:t>
            </a:r>
          </a:p>
          <a:p>
            <a:pPr>
              <a:spcBef>
                <a:spcPct val="40000"/>
              </a:spcBef>
            </a:pPr>
            <a:r>
              <a:rPr lang="en-US" sz="2600" dirty="0" smtClean="0">
                <a:solidFill>
                  <a:srgbClr val="7030A0"/>
                </a:solidFill>
                <a:latin typeface="Arial" charset="0"/>
              </a:rPr>
              <a:t>Overflow</a:t>
            </a:r>
            <a:r>
              <a:rPr lang="en-US" sz="2600" dirty="0" smtClean="0">
                <a:latin typeface="Arial" charset="0"/>
              </a:rPr>
              <a:t> occurs when there is no room to store the </a:t>
            </a:r>
            <a:r>
              <a:rPr lang="en-US" sz="2600" dirty="0" smtClean="0">
                <a:solidFill>
                  <a:srgbClr val="FF0000"/>
                </a:solidFill>
                <a:latin typeface="Arial" charset="0"/>
              </a:rPr>
              <a:t>high-order bits </a:t>
            </a:r>
            <a:r>
              <a:rPr lang="en-US" sz="2600" dirty="0" smtClean="0">
                <a:latin typeface="Arial" charset="0"/>
              </a:rPr>
              <a:t>resulting from a calculation.</a:t>
            </a:r>
          </a:p>
          <a:p>
            <a:pPr>
              <a:spcBef>
                <a:spcPct val="40000"/>
              </a:spcBef>
            </a:pPr>
            <a:r>
              <a:rPr lang="en-US" sz="2600" dirty="0" smtClean="0">
                <a:solidFill>
                  <a:srgbClr val="7030A0"/>
                </a:solidFill>
                <a:latin typeface="Arial" charset="0"/>
              </a:rPr>
              <a:t>Underflow</a:t>
            </a:r>
            <a:r>
              <a:rPr lang="en-US" sz="2600" dirty="0" smtClean="0">
                <a:latin typeface="Arial" charset="0"/>
              </a:rPr>
              <a:t> occurs when a value is too small to store, possibly resulting in division by zero.</a:t>
            </a:r>
            <a:endParaRPr lang="en-US" sz="2800" dirty="0" smtClean="0"/>
          </a:p>
        </p:txBody>
      </p:sp>
      <p:sp>
        <p:nvSpPr>
          <p:cNvPr id="86020" name="Rectangle 3"/>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 Floating-Point Representation</a:t>
            </a:r>
            <a:endParaRPr lang="en-US" sz="3400" dirty="0" smtClean="0">
              <a:latin typeface="Arial" charset="0"/>
            </a:endParaRPr>
          </a:p>
        </p:txBody>
      </p:sp>
      <p:sp>
        <p:nvSpPr>
          <p:cNvPr id="86021" name="Rectangle 5"/>
          <p:cNvSpPr>
            <a:spLocks noChangeArrowheads="1"/>
          </p:cNvSpPr>
          <p:nvPr/>
        </p:nvSpPr>
        <p:spPr bwMode="auto">
          <a:xfrm>
            <a:off x="533400" y="4267200"/>
            <a:ext cx="7391400" cy="1219200"/>
          </a:xfrm>
          <a:prstGeom prst="rect">
            <a:avLst/>
          </a:prstGeom>
          <a:solidFill>
            <a:srgbClr val="E2FE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200" b="1" i="1" baseline="0">
                <a:solidFill>
                  <a:srgbClr val="CC3300"/>
                </a:solidFill>
              </a:rPr>
              <a:t>     Experienced programmers know that it’s better for  a program to crash than to have it produce incorrect, but plausible, results.</a:t>
            </a:r>
          </a:p>
        </p:txBody>
      </p:sp>
    </p:spTree>
    <p:extLst>
      <p:ext uri="{BB962C8B-B14F-4D97-AF65-F5344CB8AC3E}">
        <p14:creationId xmlns="" xmlns:p14="http://schemas.microsoft.com/office/powerpoint/2010/main" val="152754407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FE9931C-0817-43D7-BDA3-CBAA42A8EA77}" type="slidenum">
              <a:rPr lang="en-US" sz="1400" baseline="0" smtClean="0"/>
              <a:pPr/>
              <a:t>136</a:t>
            </a:fld>
            <a:endParaRPr lang="en-US" sz="1400" baseline="0" smtClean="0"/>
          </a:p>
        </p:txBody>
      </p:sp>
      <p:sp>
        <p:nvSpPr>
          <p:cNvPr id="87043" name="Rectangle 2"/>
          <p:cNvSpPr>
            <a:spLocks noGrp="1" noChangeArrowheads="1"/>
          </p:cNvSpPr>
          <p:nvPr>
            <p:ph type="body" idx="1"/>
          </p:nvPr>
        </p:nvSpPr>
        <p:spPr>
          <a:xfrm>
            <a:off x="382588" y="1443038"/>
            <a:ext cx="8151812" cy="4500562"/>
          </a:xfrm>
          <a:noFill/>
        </p:spPr>
        <p:txBody>
          <a:bodyPr/>
          <a:lstStyle/>
          <a:p>
            <a:pPr>
              <a:spcBef>
                <a:spcPct val="30000"/>
              </a:spcBef>
            </a:pPr>
            <a:r>
              <a:rPr lang="en-US" sz="2600" smtClean="0">
                <a:latin typeface="Arial" charset="0"/>
              </a:rPr>
              <a:t>When discussing floating-point numbers, it is important to understand the terms </a:t>
            </a:r>
            <a:r>
              <a:rPr lang="en-US" sz="2600" i="1" smtClean="0">
                <a:solidFill>
                  <a:srgbClr val="7030A0"/>
                </a:solidFill>
                <a:latin typeface="Arial" charset="0"/>
              </a:rPr>
              <a:t>range, precision, </a:t>
            </a:r>
            <a:r>
              <a:rPr lang="en-US" sz="2600" smtClean="0">
                <a:solidFill>
                  <a:srgbClr val="7030A0"/>
                </a:solidFill>
                <a:latin typeface="Arial" charset="0"/>
              </a:rPr>
              <a:t>and</a:t>
            </a:r>
            <a:r>
              <a:rPr lang="en-US" sz="2600" i="1" smtClean="0">
                <a:solidFill>
                  <a:srgbClr val="7030A0"/>
                </a:solidFill>
                <a:latin typeface="Arial" charset="0"/>
              </a:rPr>
              <a:t> accuracy</a:t>
            </a:r>
            <a:r>
              <a:rPr lang="en-US" sz="2600" smtClean="0">
                <a:solidFill>
                  <a:srgbClr val="7030A0"/>
                </a:solidFill>
                <a:latin typeface="Arial" charset="0"/>
              </a:rPr>
              <a:t>.</a:t>
            </a:r>
          </a:p>
          <a:p>
            <a:pPr>
              <a:spcBef>
                <a:spcPct val="30000"/>
              </a:spcBef>
            </a:pPr>
            <a:r>
              <a:rPr lang="en-US" sz="2600" smtClean="0">
                <a:latin typeface="Arial" charset="0"/>
              </a:rPr>
              <a:t>The </a:t>
            </a:r>
            <a:r>
              <a:rPr lang="en-US" sz="2600" smtClean="0">
                <a:solidFill>
                  <a:srgbClr val="7030A0"/>
                </a:solidFill>
                <a:latin typeface="Arial" charset="0"/>
              </a:rPr>
              <a:t>range</a:t>
            </a:r>
            <a:r>
              <a:rPr lang="en-US" sz="2600" smtClean="0">
                <a:latin typeface="Arial" charset="0"/>
              </a:rPr>
              <a:t> of a numeric integer format is the difference between the largest and smallest values that can be expressed.</a:t>
            </a:r>
          </a:p>
          <a:p>
            <a:pPr>
              <a:spcBef>
                <a:spcPct val="30000"/>
              </a:spcBef>
            </a:pPr>
            <a:r>
              <a:rPr lang="en-US" sz="2600" smtClean="0">
                <a:solidFill>
                  <a:srgbClr val="7030A0"/>
                </a:solidFill>
                <a:latin typeface="Arial" charset="0"/>
              </a:rPr>
              <a:t>Accuracy</a:t>
            </a:r>
            <a:r>
              <a:rPr lang="en-US" sz="2600" smtClean="0">
                <a:latin typeface="Arial" charset="0"/>
              </a:rPr>
              <a:t> refers to how closely a numeric representation approximates a true value.</a:t>
            </a:r>
          </a:p>
          <a:p>
            <a:pPr>
              <a:spcBef>
                <a:spcPct val="30000"/>
              </a:spcBef>
            </a:pPr>
            <a:r>
              <a:rPr lang="en-US" sz="2600" smtClean="0">
                <a:latin typeface="Arial" charset="0"/>
              </a:rPr>
              <a:t>The </a:t>
            </a:r>
            <a:r>
              <a:rPr lang="en-US" sz="2600" smtClean="0">
                <a:solidFill>
                  <a:srgbClr val="7030A0"/>
                </a:solidFill>
                <a:latin typeface="Arial" charset="0"/>
              </a:rPr>
              <a:t>precision</a:t>
            </a:r>
            <a:r>
              <a:rPr lang="en-US" sz="2600" smtClean="0">
                <a:latin typeface="Arial" charset="0"/>
              </a:rPr>
              <a:t> of a number indicates how much information we have about a value</a:t>
            </a:r>
          </a:p>
        </p:txBody>
      </p:sp>
      <p:sp>
        <p:nvSpPr>
          <p:cNvPr id="87044" name="Rectangle 3"/>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Floating-Point Representation</a:t>
            </a:r>
            <a:endParaRPr lang="en-US" sz="3400" dirty="0" smtClean="0">
              <a:latin typeface="Arial" charset="0"/>
            </a:endParaRPr>
          </a:p>
        </p:txBody>
      </p:sp>
    </p:spTree>
    <p:extLst>
      <p:ext uri="{BB962C8B-B14F-4D97-AF65-F5344CB8AC3E}">
        <p14:creationId xmlns="" xmlns:p14="http://schemas.microsoft.com/office/powerpoint/2010/main" val="216630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Let’s take the number 209</a:t>
            </a:r>
          </a:p>
          <a:p>
            <a:r>
              <a:rPr lang="en-US" dirty="0"/>
              <a:t>209 = 2*10</a:t>
            </a:r>
            <a:r>
              <a:rPr lang="en-US" baseline="30000" dirty="0"/>
              <a:t>2</a:t>
            </a:r>
            <a:r>
              <a:rPr lang="en-US" dirty="0"/>
              <a:t> + 0*10</a:t>
            </a:r>
            <a:r>
              <a:rPr lang="en-US" baseline="30000" dirty="0"/>
              <a:t>1</a:t>
            </a:r>
            <a:r>
              <a:rPr lang="en-US" dirty="0"/>
              <a:t> + 9*10</a:t>
            </a:r>
            <a:r>
              <a:rPr lang="en-US" baseline="30000" dirty="0"/>
              <a:t>0</a:t>
            </a:r>
          </a:p>
          <a:p>
            <a:r>
              <a:rPr lang="en-US" dirty="0"/>
              <a:t>209  = 2*100 + 0*10 + 9*1</a:t>
            </a:r>
            <a:endParaRPr lang="en-US" baseline="30000" dirty="0"/>
          </a:p>
          <a:p>
            <a:r>
              <a:rPr lang="en-US" dirty="0"/>
              <a:t>209 = 200 + 0 + 9</a:t>
            </a:r>
          </a:p>
          <a:p>
            <a:r>
              <a:rPr lang="en-US" dirty="0"/>
              <a:t>209 = 209</a:t>
            </a:r>
          </a:p>
          <a:p>
            <a:r>
              <a:rPr lang="en-US" dirty="0"/>
              <a:t>You must remember your grade 3 math!</a:t>
            </a:r>
          </a:p>
        </p:txBody>
      </p:sp>
    </p:spTree>
    <p:extLst>
      <p:ext uri="{BB962C8B-B14F-4D97-AF65-F5344CB8AC3E}">
        <p14:creationId xmlns="" xmlns:p14="http://schemas.microsoft.com/office/powerpoint/2010/main" val="3150648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Binary System</a:t>
            </a:r>
          </a:p>
        </p:txBody>
      </p:sp>
      <p:sp>
        <p:nvSpPr>
          <p:cNvPr id="3" name="Content Placeholder 2"/>
          <p:cNvSpPr>
            <a:spLocks noGrp="1"/>
          </p:cNvSpPr>
          <p:nvPr>
            <p:ph idx="1"/>
          </p:nvPr>
        </p:nvSpPr>
        <p:spPr/>
        <p:txBody>
          <a:bodyPr>
            <a:normAutofit fontScale="92500" lnSpcReduction="20000"/>
          </a:bodyPr>
          <a:lstStyle/>
          <a:p>
            <a:r>
              <a:rPr lang="en-US" dirty="0"/>
              <a:t>Used by computers </a:t>
            </a:r>
          </a:p>
          <a:p>
            <a:r>
              <a:rPr lang="en-US" dirty="0"/>
              <a:t>Symbols used are: {0, 1}</a:t>
            </a:r>
          </a:p>
          <a:p>
            <a:r>
              <a:rPr lang="en-US" dirty="0"/>
              <a:t>The prefix </a:t>
            </a:r>
            <a:r>
              <a:rPr lang="en-US" dirty="0">
                <a:solidFill>
                  <a:srgbClr val="FF0000"/>
                </a:solidFill>
              </a:rPr>
              <a:t>bi</a:t>
            </a:r>
            <a:r>
              <a:rPr lang="en-US" dirty="0"/>
              <a:t> means “</a:t>
            </a:r>
            <a:r>
              <a:rPr lang="en-US" dirty="0">
                <a:solidFill>
                  <a:srgbClr val="FF0000"/>
                </a:solidFill>
              </a:rPr>
              <a:t>two</a:t>
            </a:r>
            <a:r>
              <a:rPr lang="en-US" dirty="0"/>
              <a:t>” and the binary number system is built from the two digits called binary </a:t>
            </a:r>
            <a:r>
              <a:rPr lang="en-US" dirty="0">
                <a:solidFill>
                  <a:srgbClr val="FF0000"/>
                </a:solidFill>
              </a:rPr>
              <a:t>bits </a:t>
            </a:r>
            <a:r>
              <a:rPr lang="en-US" dirty="0"/>
              <a:t>or digits</a:t>
            </a:r>
          </a:p>
          <a:p>
            <a:r>
              <a:rPr lang="en-US" dirty="0"/>
              <a:t>So how do we represent the number </a:t>
            </a:r>
            <a:r>
              <a:rPr lang="en-US" dirty="0">
                <a:solidFill>
                  <a:srgbClr val="FF0000"/>
                </a:solidFill>
              </a:rPr>
              <a:t>2 </a:t>
            </a:r>
            <a:r>
              <a:rPr lang="en-US" dirty="0"/>
              <a:t>in binary</a:t>
            </a:r>
          </a:p>
          <a:p>
            <a:r>
              <a:rPr lang="en-US" dirty="0"/>
              <a:t>We simply add a bit to the left of the number</a:t>
            </a:r>
          </a:p>
          <a:p>
            <a:r>
              <a:rPr lang="en-US" dirty="0"/>
              <a:t>2</a:t>
            </a:r>
            <a:r>
              <a:rPr lang="en-US" baseline="-25000" dirty="0"/>
              <a:t>10</a:t>
            </a:r>
            <a:r>
              <a:rPr lang="en-US" dirty="0"/>
              <a:t> = 10</a:t>
            </a:r>
            <a:r>
              <a:rPr lang="en-US" baseline="-25000" dirty="0"/>
              <a:t>2</a:t>
            </a:r>
            <a:endParaRPr lang="en-US" dirty="0"/>
          </a:p>
          <a:p>
            <a:r>
              <a:rPr lang="en-US" dirty="0"/>
              <a:t>3</a:t>
            </a:r>
            <a:r>
              <a:rPr lang="en-US" baseline="-25000" dirty="0"/>
              <a:t>10</a:t>
            </a:r>
            <a:r>
              <a:rPr lang="en-US" dirty="0"/>
              <a:t> = 11</a:t>
            </a:r>
            <a:r>
              <a:rPr lang="en-US" baseline="-25000" dirty="0"/>
              <a:t>2</a:t>
            </a:r>
          </a:p>
          <a:p>
            <a:r>
              <a:rPr lang="en-US" dirty="0"/>
              <a:t>4</a:t>
            </a:r>
            <a:r>
              <a:rPr lang="en-US" baseline="-25000" dirty="0"/>
              <a:t>10</a:t>
            </a:r>
            <a:r>
              <a:rPr lang="en-US" dirty="0"/>
              <a:t> = 100</a:t>
            </a:r>
            <a:r>
              <a:rPr lang="en-US" baseline="-25000" dirty="0"/>
              <a:t>2</a:t>
            </a:r>
          </a:p>
          <a:p>
            <a:endParaRPr lang="en-US" dirty="0"/>
          </a:p>
        </p:txBody>
      </p:sp>
    </p:spTree>
    <p:extLst>
      <p:ext uri="{BB962C8B-B14F-4D97-AF65-F5344CB8AC3E}">
        <p14:creationId xmlns="" xmlns:p14="http://schemas.microsoft.com/office/powerpoint/2010/main" val="4215366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731" y="0"/>
            <a:ext cx="7772400" cy="1143000"/>
          </a:xfrm>
        </p:spPr>
        <p:txBody>
          <a:bodyPr/>
          <a:lstStyle/>
          <a:p>
            <a:r>
              <a:rPr lang="en-US" dirty="0" smtClean="0"/>
              <a:t>Binary representation</a:t>
            </a:r>
            <a:endParaRPr lang="en-US" dirty="0"/>
          </a:p>
        </p:txBody>
      </p:sp>
      <p:sp>
        <p:nvSpPr>
          <p:cNvPr id="4" name="Slide Number Placeholder 3"/>
          <p:cNvSpPr>
            <a:spLocks noGrp="1"/>
          </p:cNvSpPr>
          <p:nvPr>
            <p:ph type="sldNum" sz="quarter" idx="12"/>
          </p:nvPr>
        </p:nvSpPr>
        <p:spPr/>
        <p:txBody>
          <a:bodyPr/>
          <a:lstStyle/>
          <a:p>
            <a:pPr>
              <a:defRPr/>
            </a:pPr>
            <a:fld id="{079A0E8C-9A12-4CC7-9B76-51CBF8E4ED7C}" type="slidenum">
              <a:rPr lang="en-US" smtClean="0"/>
              <a:pPr>
                <a:defRPr/>
              </a:pPr>
              <a:t>16</a:t>
            </a:fld>
            <a:endParaRPr lang="en-US"/>
          </a:p>
        </p:txBody>
      </p:sp>
      <p:sp>
        <p:nvSpPr>
          <p:cNvPr id="5" name="Text Box 3"/>
          <p:cNvSpPr txBox="1">
            <a:spLocks noGrp="1" noChangeArrowheads="1"/>
          </p:cNvSpPr>
          <p:nvPr>
            <p:ph idx="1"/>
          </p:nvPr>
        </p:nvSpPr>
        <p:spPr bwMode="auto">
          <a:xfrm>
            <a:off x="142875" y="1981200"/>
            <a:ext cx="9001125"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2400" dirty="0">
                <a:latin typeface="Times New Roman" pitchFamily="18" charset="0"/>
              </a:rPr>
              <a:t>The binary numbering system has 2 digits: </a:t>
            </a:r>
            <a:r>
              <a:rPr lang="en-US" sz="3600" b="1" dirty="0">
                <a:solidFill>
                  <a:srgbClr val="0000FF"/>
                </a:solidFill>
                <a:latin typeface="Times New Roman" pitchFamily="18" charset="0"/>
              </a:rPr>
              <a:t>0</a:t>
            </a:r>
            <a:r>
              <a:rPr lang="en-US" sz="2400" dirty="0">
                <a:latin typeface="Times New Roman" pitchFamily="18" charset="0"/>
              </a:rPr>
              <a:t> and </a:t>
            </a:r>
            <a:r>
              <a:rPr lang="en-US" sz="3600" b="1" dirty="0">
                <a:solidFill>
                  <a:srgbClr val="0000FF"/>
                </a:solidFill>
                <a:latin typeface="Times New Roman" pitchFamily="18" charset="0"/>
              </a:rPr>
              <a:t>1</a:t>
            </a:r>
          </a:p>
          <a:p>
            <a:pPr eaLnBrk="0" hangingPunct="0">
              <a:spcBef>
                <a:spcPct val="50000"/>
              </a:spcBef>
            </a:pPr>
            <a:r>
              <a:rPr lang="en-US" sz="2400" dirty="0">
                <a:latin typeface="Times New Roman" pitchFamily="18" charset="0"/>
              </a:rPr>
              <a:t>The binary numbering system has a base of 2 with each position weighted by a factor of </a:t>
            </a:r>
            <a:r>
              <a:rPr lang="en-US" sz="2400" dirty="0" smtClean="0">
                <a:latin typeface="Times New Roman" pitchFamily="18" charset="0"/>
              </a:rPr>
              <a:t>2</a:t>
            </a:r>
          </a:p>
          <a:p>
            <a:pPr eaLnBrk="0" hangingPunct="0">
              <a:spcBef>
                <a:spcPct val="50000"/>
              </a:spcBef>
            </a:pPr>
            <a:endParaRPr lang="en-US" sz="2400" dirty="0">
              <a:latin typeface="Times New Roman" pitchFamily="18" charset="0"/>
            </a:endParaRPr>
          </a:p>
          <a:p>
            <a:pPr eaLnBrk="0" hangingPunct="0">
              <a:spcBef>
                <a:spcPct val="50000"/>
              </a:spcBef>
            </a:pPr>
            <a:endParaRPr lang="en-US" sz="2400" dirty="0">
              <a:latin typeface="Times New Roman" pitchFamily="18" charset="0"/>
            </a:endParaRPr>
          </a:p>
          <a:p>
            <a:pPr eaLnBrk="0" hangingPunct="0">
              <a:spcBef>
                <a:spcPct val="50000"/>
              </a:spcBef>
            </a:pPr>
            <a:endParaRPr lang="en-US" sz="2400" dirty="0">
              <a:latin typeface="Times New Roman" pitchFamily="18" charset="0"/>
            </a:endParaRPr>
          </a:p>
          <a:p>
            <a:pPr eaLnBrk="0" hangingPunct="0">
              <a:spcBef>
                <a:spcPct val="50000"/>
              </a:spcBef>
            </a:pPr>
            <a:endParaRPr lang="en-US" sz="2400" dirty="0">
              <a:latin typeface="Times New Roman" pitchFamily="18" charset="0"/>
            </a:endParaRPr>
          </a:p>
          <a:p>
            <a:pPr eaLnBrk="0" hangingPunct="0">
              <a:spcBef>
                <a:spcPct val="50000"/>
              </a:spcBef>
            </a:pPr>
            <a:r>
              <a:rPr lang="en-CA" sz="2400" dirty="0">
                <a:latin typeface="Times New Roman" pitchFamily="18" charset="0"/>
              </a:rPr>
              <a:t>The above table represents the base 2 (binary) weighting of an 8-bit (one byte) binary number.</a:t>
            </a:r>
            <a:endParaRPr lang="en-US" sz="2400" dirty="0">
              <a:latin typeface="Times New Roman" pitchFamily="18" charset="0"/>
            </a:endParaRPr>
          </a:p>
          <a:p>
            <a:pPr eaLnBrk="0" hangingPunct="0">
              <a:spcBef>
                <a:spcPct val="50000"/>
              </a:spcBef>
            </a:pPr>
            <a:endParaRPr lang="en-US" sz="2400" dirty="0">
              <a:latin typeface="Times New Roman" pitchFamily="18" charset="0"/>
            </a:endParaRPr>
          </a:p>
        </p:txBody>
      </p:sp>
      <p:sp>
        <p:nvSpPr>
          <p:cNvPr id="7" name="TextBox 6"/>
          <p:cNvSpPr txBox="1"/>
          <p:nvPr/>
        </p:nvSpPr>
        <p:spPr>
          <a:xfrm flipH="1">
            <a:off x="565731" y="4038600"/>
            <a:ext cx="831269" cy="68917"/>
          </a:xfrm>
          <a:prstGeom prst="rect">
            <a:avLst/>
          </a:prstGeom>
          <a:noFill/>
        </p:spPr>
        <p:txBody>
          <a:bodyPr wrap="square" rtlCol="0">
            <a:spAutoFit/>
          </a:bodyPr>
          <a:lstStyle/>
          <a:p>
            <a:endParaRPr lang="en-US"/>
          </a:p>
        </p:txBody>
      </p:sp>
      <p:pic>
        <p:nvPicPr>
          <p:cNvPr id="13" name="Picture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3835" y="3581400"/>
            <a:ext cx="9004765" cy="1791424"/>
          </a:xfrm>
          <a:prstGeom prst="rect">
            <a:avLst/>
          </a:prstGeom>
        </p:spPr>
      </p:pic>
      <p:sp>
        <p:nvSpPr>
          <p:cNvPr id="8" name="TextBox 7"/>
          <p:cNvSpPr txBox="1"/>
          <p:nvPr/>
        </p:nvSpPr>
        <p:spPr>
          <a:xfrm>
            <a:off x="6934200" y="4572000"/>
            <a:ext cx="977191" cy="369332"/>
          </a:xfrm>
          <a:prstGeom prst="rect">
            <a:avLst/>
          </a:prstGeom>
          <a:noFill/>
        </p:spPr>
        <p:txBody>
          <a:bodyPr wrap="none" rtlCol="0">
            <a:spAutoFit/>
          </a:bodyPr>
          <a:lstStyle/>
          <a:p>
            <a:r>
              <a:rPr lang="en-US" dirty="0" smtClean="0"/>
              <a:t>Example</a:t>
            </a:r>
            <a:endParaRPr lang="en-US" dirty="0"/>
          </a:p>
        </p:txBody>
      </p:sp>
      <p:cxnSp>
        <p:nvCxnSpPr>
          <p:cNvPr id="28" name="Straight Arrow Connector 27"/>
          <p:cNvCxnSpPr/>
          <p:nvPr/>
        </p:nvCxnSpPr>
        <p:spPr>
          <a:xfrm flipH="1">
            <a:off x="6400800" y="4724400"/>
            <a:ext cx="533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4800" y="4267200"/>
            <a:ext cx="5943600" cy="304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0157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Before we get into how we convert numbers</a:t>
            </a:r>
          </a:p>
        </p:txBody>
      </p:sp>
      <p:sp>
        <p:nvSpPr>
          <p:cNvPr id="3" name="Content Placeholder 2"/>
          <p:cNvSpPr>
            <a:spLocks noGrp="1"/>
          </p:cNvSpPr>
          <p:nvPr>
            <p:ph idx="1"/>
          </p:nvPr>
        </p:nvSpPr>
        <p:spPr/>
        <p:txBody>
          <a:bodyPr/>
          <a:lstStyle/>
          <a:p>
            <a:r>
              <a:rPr lang="en-US" dirty="0"/>
              <a:t>You should at least memorize these powers of 2:</a:t>
            </a:r>
          </a:p>
          <a:p>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4274809139"/>
              </p:ext>
            </p:extLst>
          </p:nvPr>
        </p:nvGraphicFramePr>
        <p:xfrm>
          <a:off x="1133621" y="2857956"/>
          <a:ext cx="6096000" cy="2656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pPr algn="ctr"/>
                      <a:r>
                        <a:rPr lang="en-US" sz="2400" dirty="0"/>
                        <a:t>2</a:t>
                      </a:r>
                      <a:r>
                        <a:rPr lang="en-US" sz="2400" baseline="30000" dirty="0"/>
                        <a:t>0 </a:t>
                      </a:r>
                      <a:r>
                        <a:rPr lang="en-US" sz="2400" baseline="0" dirty="0"/>
                        <a:t> = 1</a:t>
                      </a:r>
                      <a:endParaRPr lang="en-US" sz="2400"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5 </a:t>
                      </a:r>
                      <a:r>
                        <a:rPr lang="en-US" sz="2400" baseline="0" dirty="0"/>
                        <a:t> = 32</a:t>
                      </a:r>
                      <a:endParaRPr lang="en-US" sz="2400" dirty="0"/>
                    </a:p>
                  </a:txBody>
                  <a:tcPr marL="68580" marR="68580"/>
                </a:tc>
                <a:extLst>
                  <a:ext uri="{0D108BD9-81ED-4DB2-BD59-A6C34878D82A}">
                    <a16:rowId xmlns:a16="http://schemas.microsoft.com/office/drawing/2014/main" xmlns=""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1</a:t>
                      </a:r>
                      <a:r>
                        <a:rPr lang="en-US" sz="2400" baseline="0" dirty="0"/>
                        <a:t> = 2</a:t>
                      </a:r>
                      <a:endParaRPr lang="en-US" sz="2400"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6 </a:t>
                      </a:r>
                      <a:r>
                        <a:rPr lang="en-US" sz="2400" baseline="0" dirty="0"/>
                        <a:t> = 64</a:t>
                      </a:r>
                      <a:endParaRPr lang="en-US" sz="2400" dirty="0"/>
                    </a:p>
                  </a:txBody>
                  <a:tcPr marL="68580" marR="68580"/>
                </a:tc>
                <a:extLst>
                  <a:ext uri="{0D108BD9-81ED-4DB2-BD59-A6C34878D82A}">
                    <a16:rowId xmlns:a16="http://schemas.microsoft.com/office/drawing/2014/main" xmlns=""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2</a:t>
                      </a:r>
                      <a:r>
                        <a:rPr lang="en-US" sz="2400" baseline="0" dirty="0"/>
                        <a:t> = 4</a:t>
                      </a:r>
                      <a:endParaRPr lang="en-US" sz="2400"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7 </a:t>
                      </a:r>
                      <a:r>
                        <a:rPr lang="en-US" sz="2400" baseline="0" dirty="0"/>
                        <a:t> = 128</a:t>
                      </a:r>
                      <a:endParaRPr lang="en-US" sz="2400" dirty="0"/>
                    </a:p>
                  </a:txBody>
                  <a:tcPr marL="68580" marR="68580"/>
                </a:tc>
                <a:extLst>
                  <a:ext uri="{0D108BD9-81ED-4DB2-BD59-A6C34878D82A}">
                    <a16:rowId xmlns:a16="http://schemas.microsoft.com/office/drawing/2014/main" xmlns=""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3</a:t>
                      </a:r>
                      <a:r>
                        <a:rPr lang="en-US" sz="2400" baseline="0" dirty="0"/>
                        <a:t> = 8</a:t>
                      </a:r>
                      <a:endParaRPr lang="en-US" sz="2400"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8</a:t>
                      </a:r>
                      <a:r>
                        <a:rPr lang="en-US" sz="2400" baseline="0" dirty="0"/>
                        <a:t> = 256</a:t>
                      </a:r>
                      <a:endParaRPr lang="en-US" sz="2400" dirty="0"/>
                    </a:p>
                  </a:txBody>
                  <a:tcPr marL="68580" marR="68580"/>
                </a:tc>
                <a:extLst>
                  <a:ext uri="{0D108BD9-81ED-4DB2-BD59-A6C34878D82A}">
                    <a16:rowId xmlns:a16="http://schemas.microsoft.com/office/drawing/2014/main" xmlns=""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4</a:t>
                      </a:r>
                      <a:r>
                        <a:rPr lang="en-US" sz="2400" baseline="0" dirty="0"/>
                        <a:t> = 16</a:t>
                      </a:r>
                      <a:endParaRPr lang="en-US" sz="2400" dirty="0"/>
                    </a:p>
                  </a:txBody>
                  <a:tcPr marL="68580" marR="68580"/>
                </a:tc>
                <a:tc>
                  <a:txBody>
                    <a:bodyPr/>
                    <a:lstStyle/>
                    <a:p>
                      <a:endParaRPr lang="en-US" sz="2400" dirty="0"/>
                    </a:p>
                  </a:txBody>
                  <a:tcPr marL="68580" marR="68580"/>
                </a:tc>
                <a:extLst>
                  <a:ext uri="{0D108BD9-81ED-4DB2-BD59-A6C34878D82A}">
                    <a16:rowId xmlns:a16="http://schemas.microsoft.com/office/drawing/2014/main" xmlns="" val="10004"/>
                  </a:ext>
                </a:extLst>
              </a:tr>
              <a:tr h="370840">
                <a:tc>
                  <a:txBody>
                    <a:bodyPr/>
                    <a:lstStyle/>
                    <a:p>
                      <a:endParaRPr lang="en-US"/>
                    </a:p>
                  </a:txBody>
                  <a:tcPr marL="68580" marR="68580"/>
                </a:tc>
                <a:tc>
                  <a:txBody>
                    <a:bodyPr/>
                    <a:lstStyle/>
                    <a:p>
                      <a:endParaRPr lang="en-US" dirty="0"/>
                    </a:p>
                  </a:txBody>
                  <a:tcPr marL="68580" marR="68580"/>
                </a:tc>
                <a:extLst>
                  <a:ext uri="{0D108BD9-81ED-4DB2-BD59-A6C34878D82A}">
                    <a16:rowId xmlns:a16="http://schemas.microsoft.com/office/drawing/2014/main" xmlns="" val="10005"/>
                  </a:ext>
                </a:extLst>
              </a:tr>
            </a:tbl>
          </a:graphicData>
        </a:graphic>
      </p:graphicFrame>
    </p:spTree>
    <p:extLst>
      <p:ext uri="{BB962C8B-B14F-4D97-AF65-F5344CB8AC3E}">
        <p14:creationId xmlns="" xmlns:p14="http://schemas.microsoft.com/office/powerpoint/2010/main" val="1231474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Converting Binary to Decimal</a:t>
            </a:r>
          </a:p>
        </p:txBody>
      </p:sp>
      <p:sp>
        <p:nvSpPr>
          <p:cNvPr id="3" name="Content Placeholder 2"/>
          <p:cNvSpPr>
            <a:spLocks noGrp="1"/>
          </p:cNvSpPr>
          <p:nvPr>
            <p:ph idx="1"/>
          </p:nvPr>
        </p:nvSpPr>
        <p:spPr/>
        <p:txBody>
          <a:bodyPr/>
          <a:lstStyle/>
          <a:p>
            <a:r>
              <a:rPr lang="en-US" dirty="0"/>
              <a:t>1011</a:t>
            </a:r>
            <a:r>
              <a:rPr lang="en-US" baseline="-25000" dirty="0"/>
              <a:t>2</a:t>
            </a:r>
            <a:r>
              <a:rPr lang="en-US" dirty="0"/>
              <a:t> is really</a:t>
            </a:r>
          </a:p>
          <a:p>
            <a:r>
              <a:rPr lang="en-US" dirty="0"/>
              <a:t>1011</a:t>
            </a:r>
            <a:r>
              <a:rPr lang="en-US" baseline="-25000" dirty="0"/>
              <a:t>2</a:t>
            </a:r>
            <a:r>
              <a:rPr lang="en-US" dirty="0"/>
              <a:t> = (1 * 2</a:t>
            </a:r>
            <a:r>
              <a:rPr lang="en-US" baseline="30000" dirty="0"/>
              <a:t>3</a:t>
            </a:r>
            <a:r>
              <a:rPr lang="en-US" dirty="0"/>
              <a:t>) +(0 * 2</a:t>
            </a:r>
            <a:r>
              <a:rPr lang="en-US" baseline="30000" dirty="0"/>
              <a:t>2</a:t>
            </a:r>
            <a:r>
              <a:rPr lang="en-US" dirty="0"/>
              <a:t>) +(1 * 2</a:t>
            </a:r>
            <a:r>
              <a:rPr lang="en-US" baseline="30000" dirty="0"/>
              <a:t>1</a:t>
            </a:r>
            <a:r>
              <a:rPr lang="en-US" dirty="0"/>
              <a:t>) +(1 * 2</a:t>
            </a:r>
            <a:r>
              <a:rPr lang="en-US" baseline="30000" dirty="0"/>
              <a:t>0</a:t>
            </a:r>
            <a:r>
              <a:rPr lang="en-US" dirty="0"/>
              <a:t>) </a:t>
            </a:r>
          </a:p>
          <a:p>
            <a:r>
              <a:rPr lang="en-US" dirty="0" smtClean="0"/>
              <a:t>1011</a:t>
            </a:r>
            <a:r>
              <a:rPr lang="en-US" baseline="-25000" dirty="0" smtClean="0"/>
              <a:t>2 </a:t>
            </a:r>
            <a:r>
              <a:rPr lang="en-US" dirty="0"/>
              <a:t>=  (8) + (0) + (2) + (1) = 11</a:t>
            </a:r>
            <a:r>
              <a:rPr lang="en-US" baseline="-25000" dirty="0"/>
              <a:t>10</a:t>
            </a:r>
          </a:p>
          <a:p>
            <a:r>
              <a:rPr lang="en-US" dirty="0"/>
              <a:t>This is how to convert a binary number to decimal</a:t>
            </a:r>
          </a:p>
          <a:p>
            <a:endParaRPr lang="en-US" dirty="0"/>
          </a:p>
        </p:txBody>
      </p:sp>
    </p:spTree>
    <p:extLst>
      <p:ext uri="{BB962C8B-B14F-4D97-AF65-F5344CB8AC3E}">
        <p14:creationId xmlns="" xmlns:p14="http://schemas.microsoft.com/office/powerpoint/2010/main" val="229457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Converting Binary to Decimal</a:t>
            </a:r>
          </a:p>
        </p:txBody>
      </p:sp>
      <p:sp>
        <p:nvSpPr>
          <p:cNvPr id="3" name="Content Placeholder 2"/>
          <p:cNvSpPr>
            <a:spLocks noGrp="1"/>
          </p:cNvSpPr>
          <p:nvPr>
            <p:ph idx="1"/>
          </p:nvPr>
        </p:nvSpPr>
        <p:spPr>
          <a:xfrm>
            <a:off x="152400" y="1808847"/>
            <a:ext cx="8991600" cy="4351338"/>
          </a:xfrm>
        </p:spPr>
        <p:txBody>
          <a:bodyPr>
            <a:normAutofit/>
          </a:bodyPr>
          <a:lstStyle/>
          <a:p>
            <a:r>
              <a:rPr lang="en-US" dirty="0"/>
              <a:t>Convert 0110 0010</a:t>
            </a:r>
            <a:r>
              <a:rPr lang="en-US" baseline="-25000" dirty="0"/>
              <a:t>2</a:t>
            </a:r>
            <a:r>
              <a:rPr lang="en-US" dirty="0"/>
              <a:t> to Decimal</a:t>
            </a:r>
          </a:p>
          <a:p>
            <a:pPr algn="ctr">
              <a:buNone/>
            </a:pPr>
            <a:r>
              <a:rPr lang="en-US" sz="2800" dirty="0" smtClean="0"/>
              <a:t>0110 0010</a:t>
            </a:r>
            <a:r>
              <a:rPr lang="en-US" sz="2800" baseline="-25000" dirty="0" smtClean="0"/>
              <a:t>2</a:t>
            </a:r>
            <a:endParaRPr lang="en-US" sz="2800" dirty="0" smtClean="0"/>
          </a:p>
          <a:p>
            <a:pPr>
              <a:buNone/>
            </a:pPr>
            <a:r>
              <a:rPr lang="en-US" sz="2800" baseline="-25000" dirty="0" smtClean="0"/>
              <a:t> </a:t>
            </a:r>
            <a:r>
              <a:rPr lang="en-US" sz="2800" dirty="0"/>
              <a:t>= (0*2</a:t>
            </a:r>
            <a:r>
              <a:rPr lang="en-US" sz="2800" baseline="30000" dirty="0"/>
              <a:t>7</a:t>
            </a:r>
            <a:r>
              <a:rPr lang="en-US" sz="2800" dirty="0"/>
              <a:t>)+(1*2</a:t>
            </a:r>
            <a:r>
              <a:rPr lang="en-US" sz="2800" baseline="30000" dirty="0"/>
              <a:t>6</a:t>
            </a:r>
            <a:r>
              <a:rPr lang="en-US" sz="2800" dirty="0"/>
              <a:t>)+(1*2</a:t>
            </a:r>
            <a:r>
              <a:rPr lang="en-US" sz="2800" baseline="30000" dirty="0"/>
              <a:t>5</a:t>
            </a:r>
            <a:r>
              <a:rPr lang="en-US" sz="2800" dirty="0"/>
              <a:t>)+(0*2</a:t>
            </a:r>
            <a:r>
              <a:rPr lang="en-US" sz="2800" baseline="30000" dirty="0"/>
              <a:t>4</a:t>
            </a:r>
            <a:r>
              <a:rPr lang="en-US" sz="2800" dirty="0"/>
              <a:t>)+(0*2</a:t>
            </a:r>
            <a:r>
              <a:rPr lang="en-US" sz="2800" baseline="30000" dirty="0"/>
              <a:t>3</a:t>
            </a:r>
            <a:r>
              <a:rPr lang="en-US" sz="2800" dirty="0"/>
              <a:t>) +(0*2</a:t>
            </a:r>
            <a:r>
              <a:rPr lang="en-US" sz="2800" baseline="30000" dirty="0"/>
              <a:t>2</a:t>
            </a:r>
            <a:r>
              <a:rPr lang="en-US" sz="2800" dirty="0"/>
              <a:t>) +(1*2</a:t>
            </a:r>
            <a:r>
              <a:rPr lang="en-US" sz="2800" baseline="30000" dirty="0"/>
              <a:t>1</a:t>
            </a:r>
            <a:r>
              <a:rPr lang="en-US" sz="2800" dirty="0"/>
              <a:t>)+(0*2</a:t>
            </a:r>
            <a:r>
              <a:rPr lang="en-US" sz="2800" baseline="30000" dirty="0"/>
              <a:t>0</a:t>
            </a:r>
            <a:r>
              <a:rPr lang="en-US" sz="2800" dirty="0"/>
              <a:t>)</a:t>
            </a:r>
          </a:p>
          <a:p>
            <a:r>
              <a:rPr lang="en-US" dirty="0"/>
              <a:t>0110 0010</a:t>
            </a:r>
            <a:r>
              <a:rPr lang="en-US" baseline="-25000" dirty="0"/>
              <a:t>2 </a:t>
            </a:r>
            <a:r>
              <a:rPr lang="en-US" dirty="0"/>
              <a:t>= 0 +  64 + 32 + 0 + 0 + 0 + 2</a:t>
            </a:r>
          </a:p>
          <a:p>
            <a:r>
              <a:rPr lang="en-US" dirty="0"/>
              <a:t>0110 0010</a:t>
            </a:r>
            <a:r>
              <a:rPr lang="en-US" baseline="-25000" dirty="0"/>
              <a:t>2 </a:t>
            </a:r>
            <a:r>
              <a:rPr lang="en-US" dirty="0"/>
              <a:t>= 98</a:t>
            </a:r>
            <a:r>
              <a:rPr lang="en-US" baseline="-25000" dirty="0"/>
              <a:t>10</a:t>
            </a:r>
            <a:endParaRPr lang="en-US" dirty="0"/>
          </a:p>
          <a:p>
            <a:r>
              <a:rPr lang="en-US" dirty="0"/>
              <a:t>This is how to convert a binary number to decimal</a:t>
            </a:r>
          </a:p>
          <a:p>
            <a:endParaRPr lang="en-US" dirty="0"/>
          </a:p>
        </p:txBody>
      </p:sp>
    </p:spTree>
    <p:extLst>
      <p:ext uri="{BB962C8B-B14F-4D97-AF65-F5344CB8AC3E}">
        <p14:creationId xmlns="" xmlns:p14="http://schemas.microsoft.com/office/powerpoint/2010/main" val="72729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F7628B4-8CED-4453-B5D4-1B3735E98F67}" type="slidenum">
              <a:rPr lang="en-US" sz="1400" baseline="0" smtClean="0"/>
              <a:pPr/>
              <a:t>2</a:t>
            </a:fld>
            <a:endParaRPr lang="en-US" sz="1400" baseline="0" smtClean="0"/>
          </a:p>
        </p:txBody>
      </p:sp>
      <p:sp>
        <p:nvSpPr>
          <p:cNvPr id="3075" name="Rectangle 2"/>
          <p:cNvSpPr>
            <a:spLocks noGrp="1" noChangeArrowheads="1"/>
          </p:cNvSpPr>
          <p:nvPr>
            <p:ph type="title"/>
          </p:nvPr>
        </p:nvSpPr>
        <p:spPr>
          <a:xfrm>
            <a:off x="1219200" y="228600"/>
            <a:ext cx="5715000" cy="457200"/>
          </a:xfrm>
        </p:spPr>
        <p:txBody>
          <a:bodyPr>
            <a:normAutofit fontScale="90000"/>
          </a:bodyPr>
          <a:lstStyle/>
          <a:p>
            <a:r>
              <a:rPr lang="en-US" sz="3400" b="1" dirty="0" smtClean="0">
                <a:solidFill>
                  <a:srgbClr val="FFFFFF"/>
                </a:solidFill>
                <a:latin typeface="Arial" charset="0"/>
              </a:rPr>
              <a:t> </a:t>
            </a:r>
            <a:r>
              <a:rPr lang="en-US" sz="3400" b="1" dirty="0" smtClean="0">
                <a:latin typeface="Arial" charset="0"/>
              </a:rPr>
              <a:t>Objectives</a:t>
            </a:r>
          </a:p>
        </p:txBody>
      </p:sp>
      <p:sp>
        <p:nvSpPr>
          <p:cNvPr id="3076" name="Rectangle 4"/>
          <p:cNvSpPr>
            <a:spLocks noGrp="1" noChangeArrowheads="1"/>
          </p:cNvSpPr>
          <p:nvPr>
            <p:ph type="body" idx="1"/>
          </p:nvPr>
        </p:nvSpPr>
        <p:spPr>
          <a:xfrm>
            <a:off x="0" y="990600"/>
            <a:ext cx="9144000" cy="5867400"/>
          </a:xfrm>
          <a:solidFill>
            <a:srgbClr val="E4F5FF"/>
          </a:solidFill>
        </p:spPr>
        <p:txBody>
          <a:bodyPr>
            <a:normAutofit fontScale="92500" lnSpcReduction="20000"/>
          </a:bodyPr>
          <a:lstStyle/>
          <a:p>
            <a:pPr>
              <a:lnSpc>
                <a:spcPct val="120000"/>
              </a:lnSpc>
              <a:spcBef>
                <a:spcPct val="30000"/>
              </a:spcBef>
            </a:pPr>
            <a:r>
              <a:rPr lang="en-US" sz="2600" dirty="0" smtClean="0">
                <a:latin typeface="Arial" charset="0"/>
              </a:rPr>
              <a:t>Understand the fundamentals of numerical data representation and manipulation in digital computers.</a:t>
            </a:r>
          </a:p>
          <a:p>
            <a:pPr>
              <a:lnSpc>
                <a:spcPct val="120000"/>
              </a:lnSpc>
              <a:spcBef>
                <a:spcPct val="30000"/>
              </a:spcBef>
            </a:pPr>
            <a:r>
              <a:rPr lang="en-US" sz="2600" dirty="0" smtClean="0">
                <a:latin typeface="Arial" charset="0"/>
              </a:rPr>
              <a:t>Master the skill of converting between various </a:t>
            </a:r>
            <a:r>
              <a:rPr lang="en-US" sz="2600" dirty="0" smtClean="0">
                <a:solidFill>
                  <a:srgbClr val="FF0000"/>
                </a:solidFill>
                <a:latin typeface="Arial" charset="0"/>
              </a:rPr>
              <a:t>radix systems</a:t>
            </a:r>
            <a:r>
              <a:rPr lang="en-US" sz="2600" dirty="0" smtClean="0">
                <a:latin typeface="Arial" charset="0"/>
              </a:rPr>
              <a:t>.</a:t>
            </a:r>
          </a:p>
          <a:p>
            <a:pPr>
              <a:lnSpc>
                <a:spcPct val="120000"/>
              </a:lnSpc>
              <a:spcBef>
                <a:spcPct val="30000"/>
              </a:spcBef>
              <a:buNone/>
            </a:pPr>
            <a:r>
              <a:rPr lang="en-US" sz="2600" dirty="0" smtClean="0">
                <a:latin typeface="Arial" charset="0"/>
              </a:rPr>
              <a:t>    ( 10, 2, 16)</a:t>
            </a:r>
          </a:p>
          <a:p>
            <a:pPr>
              <a:lnSpc>
                <a:spcPct val="120000"/>
              </a:lnSpc>
              <a:spcBef>
                <a:spcPct val="30000"/>
              </a:spcBef>
            </a:pPr>
            <a:r>
              <a:rPr lang="en-US" sz="2600" dirty="0" smtClean="0">
                <a:latin typeface="Arial" charset="0"/>
              </a:rPr>
              <a:t>Understand the fundamental concepts of floating-point representation.</a:t>
            </a:r>
          </a:p>
          <a:p>
            <a:pPr>
              <a:lnSpc>
                <a:spcPct val="120000"/>
              </a:lnSpc>
              <a:spcBef>
                <a:spcPct val="30000"/>
              </a:spcBef>
            </a:pPr>
            <a:r>
              <a:rPr lang="en-US" sz="2600" dirty="0" smtClean="0">
                <a:latin typeface="Arial" charset="0"/>
              </a:rPr>
              <a:t>Binary addition and subtraction</a:t>
            </a:r>
          </a:p>
          <a:p>
            <a:pPr>
              <a:lnSpc>
                <a:spcPct val="120000"/>
              </a:lnSpc>
              <a:spcBef>
                <a:spcPct val="30000"/>
              </a:spcBef>
            </a:pPr>
            <a:r>
              <a:rPr lang="en-US" sz="2600" dirty="0" smtClean="0">
                <a:latin typeface="Arial" charset="0"/>
              </a:rPr>
              <a:t> one’s and two’s complement</a:t>
            </a:r>
          </a:p>
          <a:p>
            <a:pPr>
              <a:lnSpc>
                <a:spcPct val="120000"/>
              </a:lnSpc>
              <a:spcBef>
                <a:spcPct val="30000"/>
              </a:spcBef>
            </a:pPr>
            <a:r>
              <a:rPr lang="en-US" sz="2600" dirty="0" smtClean="0">
                <a:latin typeface="Arial" charset="0"/>
              </a:rPr>
              <a:t>Understand how errors can occur in computations because of overflow and truncation.</a:t>
            </a:r>
          </a:p>
          <a:p>
            <a:pPr>
              <a:lnSpc>
                <a:spcPct val="120000"/>
              </a:lnSpc>
              <a:spcBef>
                <a:spcPct val="30000"/>
              </a:spcBef>
            </a:pPr>
            <a:r>
              <a:rPr lang="en-US" sz="2600" dirty="0" smtClean="0">
                <a:latin typeface="Arial" charset="0"/>
              </a:rPr>
              <a:t>Gain familiarity with the most popular character codes.</a:t>
            </a:r>
          </a:p>
          <a:p>
            <a:pPr>
              <a:lnSpc>
                <a:spcPct val="120000"/>
              </a:lnSpc>
              <a:spcBef>
                <a:spcPct val="30000"/>
              </a:spcBef>
            </a:pPr>
            <a:r>
              <a:rPr lang="en-US" sz="2600" dirty="0" smtClean="0">
                <a:latin typeface="Arial" charset="0"/>
              </a:rPr>
              <a:t>Understand the concepts of error detecting and correcting codes.</a:t>
            </a:r>
          </a:p>
          <a:p>
            <a:pPr>
              <a:lnSpc>
                <a:spcPct val="120000"/>
              </a:lnSpc>
              <a:spcBef>
                <a:spcPct val="30000"/>
              </a:spcBef>
            </a:pPr>
            <a:endParaRPr lang="en-US" sz="2600" dirty="0" smtClean="0">
              <a:latin typeface="Arial" charset="0"/>
            </a:endParaRPr>
          </a:p>
        </p:txBody>
      </p:sp>
    </p:spTree>
    <p:extLst>
      <p:ext uri="{BB962C8B-B14F-4D97-AF65-F5344CB8AC3E}">
        <p14:creationId xmlns="" xmlns:p14="http://schemas.microsoft.com/office/powerpoint/2010/main" val="2140146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Converting a Decimal number to a Binary Number</a:t>
            </a:r>
          </a:p>
        </p:txBody>
      </p:sp>
      <p:sp>
        <p:nvSpPr>
          <p:cNvPr id="3" name="Content Placeholder 2"/>
          <p:cNvSpPr>
            <a:spLocks noGrp="1"/>
          </p:cNvSpPr>
          <p:nvPr>
            <p:ph idx="1"/>
          </p:nvPr>
        </p:nvSpPr>
        <p:spPr/>
        <p:txBody>
          <a:bodyPr>
            <a:normAutofit fontScale="77500" lnSpcReduction="20000"/>
          </a:bodyPr>
          <a:lstStyle/>
          <a:p>
            <a:r>
              <a:rPr lang="en-US" dirty="0"/>
              <a:t>There are three methods for conversion: </a:t>
            </a:r>
          </a:p>
          <a:p>
            <a:pPr marL="514350" indent="-514350">
              <a:buFont typeface="+mj-lt"/>
              <a:buAutoNum type="arabicPeriod"/>
            </a:pPr>
            <a:r>
              <a:rPr lang="en-US" dirty="0"/>
              <a:t>the </a:t>
            </a:r>
            <a:r>
              <a:rPr lang="en-US" dirty="0">
                <a:solidFill>
                  <a:srgbClr val="FF0000"/>
                </a:solidFill>
              </a:rPr>
              <a:t>subtraction</a:t>
            </a:r>
            <a:r>
              <a:rPr lang="en-US" dirty="0"/>
              <a:t> method</a:t>
            </a:r>
          </a:p>
          <a:p>
            <a:pPr marL="514350" indent="-514350">
              <a:buFont typeface="+mj-lt"/>
              <a:buAutoNum type="arabicPeriod"/>
            </a:pPr>
            <a:r>
              <a:rPr lang="en-US" dirty="0"/>
              <a:t>the </a:t>
            </a:r>
            <a:r>
              <a:rPr lang="en-US" dirty="0">
                <a:solidFill>
                  <a:srgbClr val="FF0000"/>
                </a:solidFill>
              </a:rPr>
              <a:t>division</a:t>
            </a:r>
            <a:r>
              <a:rPr lang="en-US" dirty="0"/>
              <a:t> remainder method </a:t>
            </a:r>
          </a:p>
          <a:p>
            <a:pPr marL="514350" indent="-514350">
              <a:buFont typeface="+mj-lt"/>
              <a:buAutoNum type="arabicPeriod"/>
            </a:pPr>
            <a:r>
              <a:rPr lang="en-US" dirty="0"/>
              <a:t>the double-dabble method</a:t>
            </a:r>
          </a:p>
          <a:p>
            <a:r>
              <a:rPr lang="en-US" dirty="0">
                <a:latin typeface="Arial" panose="020B0604020202020204" pitchFamily="34" charset="0"/>
              </a:rPr>
              <a:t>The subtraction method is the easiest and more intuitive for 8-bit numbers but more cumbersome when dealing with 16-bit, 32-bit, and 64-bit numbers.</a:t>
            </a:r>
          </a:p>
          <a:p>
            <a:pPr>
              <a:spcBef>
                <a:spcPct val="40000"/>
              </a:spcBef>
            </a:pPr>
            <a:r>
              <a:rPr lang="en-US" dirty="0">
                <a:latin typeface="Arial" panose="020B0604020202020204" pitchFamily="34" charset="0"/>
              </a:rPr>
              <a:t>Divisional method is more cumbersome but is mechanical and easy to use with anything over 8 bits.</a:t>
            </a:r>
          </a:p>
          <a:p>
            <a:pPr>
              <a:spcBef>
                <a:spcPct val="40000"/>
              </a:spcBef>
            </a:pPr>
            <a:r>
              <a:rPr lang="en-US" dirty="0">
                <a:latin typeface="Arial" panose="020B0604020202020204" pitchFamily="34" charset="0"/>
              </a:rPr>
              <a:t>It employs the idea that successive division by a base is equivalent to successive subtraction by powers of the base.</a:t>
            </a:r>
          </a:p>
          <a:p>
            <a:endParaRPr lang="en-US" dirty="0"/>
          </a:p>
        </p:txBody>
      </p:sp>
    </p:spTree>
    <p:extLst>
      <p:ext uri="{BB962C8B-B14F-4D97-AF65-F5344CB8AC3E}">
        <p14:creationId xmlns="" xmlns:p14="http://schemas.microsoft.com/office/powerpoint/2010/main" val="3999952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Subtraction method</a:t>
            </a:r>
            <a:endParaRPr lang="en-US" dirty="0"/>
          </a:p>
        </p:txBody>
      </p:sp>
      <p:sp>
        <p:nvSpPr>
          <p:cNvPr id="3" name="Content Placeholder 2"/>
          <p:cNvSpPr>
            <a:spLocks noGrp="1"/>
          </p:cNvSpPr>
          <p:nvPr>
            <p:ph idx="1"/>
          </p:nvPr>
        </p:nvSpPr>
        <p:spPr/>
        <p:txBody>
          <a:bodyPr/>
          <a:lstStyle/>
          <a:p>
            <a:r>
              <a:rPr lang="en-US" dirty="0" smtClean="0"/>
              <a:t>Examples of Converting Decimal to Binary</a:t>
            </a:r>
            <a:br>
              <a:rPr lang="en-US" dirty="0" smtClean="0"/>
            </a:br>
            <a:r>
              <a:rPr lang="en-US" dirty="0" smtClean="0"/>
              <a:t>(Subtraction Method)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Decimal to Binary (subtraction)Example1</a:t>
            </a:r>
            <a:endParaRPr lang="en-US" dirty="0"/>
          </a:p>
        </p:txBody>
      </p:sp>
      <p:sp>
        <p:nvSpPr>
          <p:cNvPr id="3" name="Content Placeholder 2"/>
          <p:cNvSpPr>
            <a:spLocks noGrp="1"/>
          </p:cNvSpPr>
          <p:nvPr>
            <p:ph idx="1"/>
          </p:nvPr>
        </p:nvSpPr>
        <p:spPr/>
        <p:txBody>
          <a:bodyPr/>
          <a:lstStyle/>
          <a:p>
            <a:r>
              <a:rPr lang="en-US" dirty="0"/>
              <a:t>Convert 239</a:t>
            </a:r>
            <a:r>
              <a:rPr lang="en-US" baseline="-25000" dirty="0"/>
              <a:t>10</a:t>
            </a:r>
            <a:r>
              <a:rPr lang="en-US" dirty="0"/>
              <a:t> to Binary</a:t>
            </a:r>
          </a:p>
          <a:p>
            <a:r>
              <a:rPr lang="en-US" dirty="0"/>
              <a:t>Step 1: Powers of 2</a:t>
            </a:r>
          </a:p>
          <a:p>
            <a:endParaRPr lang="en-US" dirty="0"/>
          </a:p>
        </p:txBody>
      </p:sp>
      <p:graphicFrame>
        <p:nvGraphicFramePr>
          <p:cNvPr id="5" name="Table 4"/>
          <p:cNvGraphicFramePr>
            <a:graphicFrameLocks noGrp="1"/>
          </p:cNvGraphicFramePr>
          <p:nvPr>
            <p:extLst/>
          </p:nvPr>
        </p:nvGraphicFramePr>
        <p:xfrm>
          <a:off x="1340476" y="3089378"/>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bl>
          </a:graphicData>
        </a:graphic>
      </p:graphicFrame>
    </p:spTree>
    <p:extLst>
      <p:ext uri="{BB962C8B-B14F-4D97-AF65-F5344CB8AC3E}">
        <p14:creationId xmlns="" xmlns:p14="http://schemas.microsoft.com/office/powerpoint/2010/main" val="4088621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Decimal to Binary (subtraction)Example 1</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239 – 128 = 111</a:t>
            </a:r>
          </a:p>
          <a:p>
            <a:r>
              <a:rPr lang="en-US" dirty="0"/>
              <a:t>We mark a 1 in the table below the 128</a:t>
            </a:r>
          </a:p>
          <a:p>
            <a:endParaRPr lang="en-US" dirty="0"/>
          </a:p>
        </p:txBody>
      </p:sp>
      <p:graphicFrame>
        <p:nvGraphicFramePr>
          <p:cNvPr id="4" name="Table 3"/>
          <p:cNvGraphicFramePr>
            <a:graphicFrameLocks noGrp="1"/>
          </p:cNvGraphicFramePr>
          <p:nvPr>
            <p:extLst/>
          </p:nvPr>
        </p:nvGraphicFramePr>
        <p:xfrm>
          <a:off x="1060361" y="4196962"/>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endParaRPr lang="en-US" dirty="0">
                        <a:solidFill>
                          <a:srgbClr val="FF0000"/>
                        </a:solidFill>
                      </a:endParaRPr>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4118490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1</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111– 64 = 47</a:t>
            </a:r>
          </a:p>
          <a:p>
            <a:r>
              <a:rPr lang="en-US" dirty="0"/>
              <a:t>We mark 1 in the table below the 64</a:t>
            </a:r>
          </a:p>
          <a:p>
            <a:endParaRPr lang="en-US" dirty="0"/>
          </a:p>
        </p:txBody>
      </p:sp>
      <p:graphicFrame>
        <p:nvGraphicFramePr>
          <p:cNvPr id="4" name="Table 3"/>
          <p:cNvGraphicFramePr>
            <a:graphicFrameLocks noGrp="1"/>
          </p:cNvGraphicFramePr>
          <p:nvPr>
            <p:extLst/>
          </p:nvPr>
        </p:nvGraphicFramePr>
        <p:xfrm>
          <a:off x="1060361" y="4196962"/>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210855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1</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47– 32 = 15</a:t>
            </a:r>
          </a:p>
          <a:p>
            <a:r>
              <a:rPr lang="en-US" dirty="0"/>
              <a:t>We mark a 1 in the table below the 32</a:t>
            </a:r>
          </a:p>
          <a:p>
            <a:endParaRPr lang="en-US" dirty="0"/>
          </a:p>
        </p:txBody>
      </p:sp>
      <p:graphicFrame>
        <p:nvGraphicFramePr>
          <p:cNvPr id="4" name="Table 3"/>
          <p:cNvGraphicFramePr>
            <a:graphicFrameLocks noGrp="1"/>
          </p:cNvGraphicFramePr>
          <p:nvPr>
            <p:extLst/>
          </p:nvPr>
        </p:nvGraphicFramePr>
        <p:xfrm>
          <a:off x="1060361" y="4196962"/>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44924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1</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No because I would get a negative number</a:t>
            </a:r>
          </a:p>
          <a:p>
            <a:r>
              <a:rPr lang="en-US" dirty="0"/>
              <a:t>15 – 16 = -1</a:t>
            </a:r>
          </a:p>
          <a:p>
            <a:r>
              <a:rPr lang="en-US" dirty="0"/>
              <a:t>Since it does not fit we mark a 0 in the table below the 16</a:t>
            </a:r>
          </a:p>
          <a:p>
            <a:endParaRPr lang="en-US" dirty="0"/>
          </a:p>
        </p:txBody>
      </p:sp>
      <p:graphicFrame>
        <p:nvGraphicFramePr>
          <p:cNvPr id="4" name="Table 3"/>
          <p:cNvGraphicFramePr>
            <a:graphicFrameLocks noGrp="1"/>
          </p:cNvGraphicFramePr>
          <p:nvPr>
            <p:extLst/>
          </p:nvPr>
        </p:nvGraphicFramePr>
        <p:xfrm>
          <a:off x="1219200" y="51816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endParaRPr lang="en-US" dirty="0"/>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399564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1</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15 – 8 = 7</a:t>
            </a:r>
          </a:p>
          <a:p>
            <a:r>
              <a:rPr lang="en-US" dirty="0"/>
              <a:t>Since it does fit we mark a 1 in the table below the 8</a:t>
            </a:r>
          </a:p>
          <a:p>
            <a:endParaRPr lang="en-US" dirty="0"/>
          </a:p>
        </p:txBody>
      </p:sp>
      <p:graphicFrame>
        <p:nvGraphicFramePr>
          <p:cNvPr id="4" name="Table 3"/>
          <p:cNvGraphicFramePr>
            <a:graphicFrameLocks noGrp="1"/>
          </p:cNvGraphicFramePr>
          <p:nvPr>
            <p:extLst/>
          </p:nvPr>
        </p:nvGraphicFramePr>
        <p:xfrm>
          <a:off x="1143000" y="48006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160016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7 – 4 = 3</a:t>
            </a:r>
          </a:p>
          <a:p>
            <a:r>
              <a:rPr lang="en-US" dirty="0"/>
              <a:t>Since it does fit we mark a 1 in the table below the 4</a:t>
            </a:r>
          </a:p>
          <a:p>
            <a:endParaRPr lang="en-US" dirty="0"/>
          </a:p>
        </p:txBody>
      </p:sp>
      <p:graphicFrame>
        <p:nvGraphicFramePr>
          <p:cNvPr id="4" name="Table 3"/>
          <p:cNvGraphicFramePr>
            <a:graphicFrameLocks noGrp="1"/>
          </p:cNvGraphicFramePr>
          <p:nvPr>
            <p:extLst/>
          </p:nvPr>
        </p:nvGraphicFramePr>
        <p:xfrm>
          <a:off x="1060361" y="4196962"/>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dirty="0"/>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2671905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1</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3 – 2 = 1</a:t>
            </a:r>
          </a:p>
          <a:p>
            <a:r>
              <a:rPr lang="en-US" dirty="0"/>
              <a:t>Since it does fit we mark a 1 in the table below the 2</a:t>
            </a:r>
          </a:p>
          <a:p>
            <a:endParaRPr lang="en-US" dirty="0"/>
          </a:p>
        </p:txBody>
      </p:sp>
      <p:graphicFrame>
        <p:nvGraphicFramePr>
          <p:cNvPr id="4" name="Table 3"/>
          <p:cNvGraphicFramePr>
            <a:graphicFrameLocks noGrp="1"/>
          </p:cNvGraphicFramePr>
          <p:nvPr>
            <p:extLst/>
          </p:nvPr>
        </p:nvGraphicFramePr>
        <p:xfrm>
          <a:off x="1143000" y="46482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2900709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smtClean="0"/>
              <a:t>Bit and Bytes, address</a:t>
            </a:r>
            <a:endParaRPr lang="en-US" dirty="0"/>
          </a:p>
        </p:txBody>
      </p:sp>
      <p:sp>
        <p:nvSpPr>
          <p:cNvPr id="3" name="Content Placeholder 2"/>
          <p:cNvSpPr>
            <a:spLocks noGrp="1"/>
          </p:cNvSpPr>
          <p:nvPr>
            <p:ph idx="1"/>
          </p:nvPr>
        </p:nvSpPr>
        <p:spPr>
          <a:xfrm>
            <a:off x="76200" y="762000"/>
            <a:ext cx="9067800" cy="5943600"/>
          </a:xfrm>
        </p:spPr>
        <p:txBody>
          <a:bodyPr>
            <a:normAutofit/>
          </a:bodyPr>
          <a:lstStyle/>
          <a:p>
            <a:r>
              <a:rPr lang="en-US" sz="2600" dirty="0" smtClean="0">
                <a:latin typeface="Arial" charset="0"/>
              </a:rPr>
              <a:t>What is bit?</a:t>
            </a:r>
          </a:p>
          <a:p>
            <a:r>
              <a:rPr lang="en-US" sz="2600" dirty="0" smtClean="0">
                <a:latin typeface="Arial" charset="0"/>
              </a:rPr>
              <a:t>A </a:t>
            </a:r>
            <a:r>
              <a:rPr lang="en-US" sz="2600" i="1" dirty="0" smtClean="0">
                <a:latin typeface="Arial" charset="0"/>
              </a:rPr>
              <a:t>bit</a:t>
            </a:r>
            <a:r>
              <a:rPr lang="en-US" sz="2600" dirty="0" smtClean="0">
                <a:latin typeface="Arial" charset="0"/>
              </a:rPr>
              <a:t> is the most basic unit of information in a computer.</a:t>
            </a:r>
          </a:p>
          <a:p>
            <a:pPr lvl="1"/>
            <a:r>
              <a:rPr lang="en-US" sz="2400" dirty="0" smtClean="0"/>
              <a:t>It is a state of “</a:t>
            </a:r>
            <a:r>
              <a:rPr lang="en-US" sz="2400" dirty="0" smtClean="0">
                <a:solidFill>
                  <a:srgbClr val="FF0000"/>
                </a:solidFill>
              </a:rPr>
              <a:t>on</a:t>
            </a:r>
            <a:r>
              <a:rPr lang="en-US" sz="2400" dirty="0" smtClean="0"/>
              <a:t>” or “</a:t>
            </a:r>
            <a:r>
              <a:rPr lang="en-US" sz="2400" dirty="0" smtClean="0">
                <a:solidFill>
                  <a:srgbClr val="FF0000"/>
                </a:solidFill>
              </a:rPr>
              <a:t>off</a:t>
            </a:r>
            <a:r>
              <a:rPr lang="en-US" sz="2400" dirty="0" smtClean="0"/>
              <a:t>” in a digital circuit or high or low vol.</a:t>
            </a:r>
          </a:p>
          <a:p>
            <a:r>
              <a:rPr lang="en-US" sz="2600" dirty="0" smtClean="0">
                <a:latin typeface="Arial" charset="0"/>
              </a:rPr>
              <a:t>A </a:t>
            </a:r>
            <a:r>
              <a:rPr lang="en-US" sz="2600" i="1" dirty="0" smtClean="0">
                <a:latin typeface="Arial" charset="0"/>
              </a:rPr>
              <a:t>byte</a:t>
            </a:r>
            <a:r>
              <a:rPr lang="en-US" sz="2600" dirty="0" smtClean="0">
                <a:latin typeface="Arial" charset="0"/>
              </a:rPr>
              <a:t> is a group of eight bits. </a:t>
            </a:r>
          </a:p>
          <a:p>
            <a:r>
              <a:rPr lang="en-US" sz="2600" dirty="0" smtClean="0">
                <a:solidFill>
                  <a:srgbClr val="FF0000"/>
                </a:solidFill>
                <a:latin typeface="Arial" charset="0"/>
              </a:rPr>
              <a:t>8 bits=1 byte or 1 character  </a:t>
            </a:r>
          </a:p>
          <a:p>
            <a:pPr lvl="1"/>
            <a:r>
              <a:rPr lang="en-US" sz="2400" dirty="0" smtClean="0"/>
              <a:t>A byte is the smallest possible </a:t>
            </a:r>
            <a:r>
              <a:rPr lang="en-US" sz="2400" b="1" i="1" u="sng" dirty="0" smtClean="0">
                <a:solidFill>
                  <a:srgbClr val="FF0000"/>
                </a:solidFill>
              </a:rPr>
              <a:t>addressable</a:t>
            </a:r>
            <a:r>
              <a:rPr lang="en-US" sz="2400" dirty="0" smtClean="0"/>
              <a:t> unit of computer storage.				</a:t>
            </a:r>
          </a:p>
          <a:p>
            <a:pPr lvl="1">
              <a:buNone/>
            </a:pPr>
            <a:endParaRPr lang="en-US" sz="2400" dirty="0" smtClean="0"/>
          </a:p>
          <a:p>
            <a:pPr lvl="1">
              <a:buNone/>
            </a:pPr>
            <a:r>
              <a:rPr lang="en-US" sz="2400" dirty="0" smtClean="0"/>
              <a:t>				Memory address</a:t>
            </a:r>
          </a:p>
          <a:p>
            <a:pPr lvl="1">
              <a:buNone/>
            </a:pPr>
            <a:endParaRPr lang="en-US" sz="2400" dirty="0" smtClean="0"/>
          </a:p>
          <a:p>
            <a:pPr lvl="1">
              <a:buNone/>
            </a:pPr>
            <a:endParaRPr lang="en-US" sz="2400" dirty="0" smtClean="0"/>
          </a:p>
          <a:p>
            <a:pPr lvl="1"/>
            <a:r>
              <a:rPr lang="en-US" sz="2400" dirty="0" smtClean="0"/>
              <a:t>The term, “</a:t>
            </a:r>
            <a:r>
              <a:rPr lang="en-US" sz="2400" dirty="0" smtClean="0">
                <a:solidFill>
                  <a:srgbClr val="FF0000"/>
                </a:solidFill>
              </a:rPr>
              <a:t>addressable,</a:t>
            </a:r>
            <a:r>
              <a:rPr lang="en-US" sz="2400" dirty="0" smtClean="0"/>
              <a:t>” means that a particular byte can be retrieved according to its location in memory.</a:t>
            </a:r>
          </a:p>
          <a:p>
            <a:endParaRPr lang="en-US" dirty="0"/>
          </a:p>
        </p:txBody>
      </p:sp>
      <p:sp>
        <p:nvSpPr>
          <p:cNvPr id="4" name="Slide Number Placeholder 3"/>
          <p:cNvSpPr>
            <a:spLocks noGrp="1"/>
          </p:cNvSpPr>
          <p:nvPr>
            <p:ph type="sldNum" sz="quarter" idx="12"/>
          </p:nvPr>
        </p:nvSpPr>
        <p:spPr/>
        <p:txBody>
          <a:bodyPr/>
          <a:lstStyle/>
          <a:p>
            <a:pPr>
              <a:defRPr/>
            </a:pPr>
            <a:fld id="{079A0E8C-9A12-4CC7-9B76-51CBF8E4ED7C}" type="slidenum">
              <a:rPr lang="en-US" smtClean="0"/>
              <a:pPr>
                <a:defRPr/>
              </a:pPr>
              <a:t>3</a:t>
            </a:fld>
            <a:endParaRPr lang="en-US"/>
          </a:p>
        </p:txBody>
      </p:sp>
      <p:pic>
        <p:nvPicPr>
          <p:cNvPr id="176130" name="Picture 2" descr="Image result for memory address in the computer"/>
          <p:cNvPicPr>
            <a:picLocks noChangeAspect="1" noChangeArrowheads="1"/>
          </p:cNvPicPr>
          <p:nvPr/>
        </p:nvPicPr>
        <p:blipFill>
          <a:blip r:embed="rId2"/>
          <a:srcRect/>
          <a:stretch>
            <a:fillRect/>
          </a:stretch>
        </p:blipFill>
        <p:spPr bwMode="auto">
          <a:xfrm>
            <a:off x="5410200" y="3505200"/>
            <a:ext cx="2971800" cy="2228851"/>
          </a:xfrm>
          <a:prstGeom prst="rect">
            <a:avLst/>
          </a:prstGeom>
          <a:noFill/>
        </p:spPr>
      </p:pic>
    </p:spTree>
    <p:extLst>
      <p:ext uri="{BB962C8B-B14F-4D97-AF65-F5344CB8AC3E}">
        <p14:creationId xmlns="" xmlns:p14="http://schemas.microsoft.com/office/powerpoint/2010/main" val="4075552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1</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1 – 1 = 0</a:t>
            </a:r>
          </a:p>
          <a:p>
            <a:r>
              <a:rPr lang="en-US" dirty="0"/>
              <a:t>Since it does fit we mark a 1 in the table below the 1</a:t>
            </a:r>
          </a:p>
          <a:p>
            <a:endParaRPr lang="en-US" dirty="0"/>
          </a:p>
        </p:txBody>
      </p:sp>
      <p:graphicFrame>
        <p:nvGraphicFramePr>
          <p:cNvPr id="4" name="Table 3"/>
          <p:cNvGraphicFramePr>
            <a:graphicFrameLocks noGrp="1"/>
          </p:cNvGraphicFramePr>
          <p:nvPr>
            <p:extLst/>
          </p:nvPr>
        </p:nvGraphicFramePr>
        <p:xfrm>
          <a:off x="1060361" y="4196962"/>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34039485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1</a:t>
            </a:r>
            <a:endParaRPr lang="en-US" dirty="0"/>
          </a:p>
        </p:txBody>
      </p:sp>
      <p:sp>
        <p:nvSpPr>
          <p:cNvPr id="3" name="Content Placeholder 2"/>
          <p:cNvSpPr>
            <a:spLocks noGrp="1"/>
          </p:cNvSpPr>
          <p:nvPr>
            <p:ph idx="1"/>
          </p:nvPr>
        </p:nvSpPr>
        <p:spPr/>
        <p:txBody>
          <a:bodyPr/>
          <a:lstStyle/>
          <a:p>
            <a:r>
              <a:rPr lang="en-US" dirty="0"/>
              <a:t>Step 3: Since we have reached 0, we stop converting</a:t>
            </a:r>
          </a:p>
          <a:p>
            <a:r>
              <a:rPr lang="en-US" dirty="0"/>
              <a:t>Read the table, right to left</a:t>
            </a:r>
          </a:p>
          <a:p>
            <a:r>
              <a:rPr lang="en-US" dirty="0"/>
              <a:t>239</a:t>
            </a:r>
            <a:r>
              <a:rPr lang="en-US" baseline="-25000" dirty="0"/>
              <a:t>10 </a:t>
            </a:r>
            <a:r>
              <a:rPr lang="en-US" dirty="0"/>
              <a:t>= 1110 1111</a:t>
            </a:r>
            <a:r>
              <a:rPr lang="en-US" baseline="-25000" dirty="0"/>
              <a:t>2</a:t>
            </a:r>
            <a:endParaRPr lang="en-US" dirty="0"/>
          </a:p>
          <a:p>
            <a:pPr marL="0" indent="0">
              <a:buNone/>
            </a:pPr>
            <a:endParaRPr lang="en-US" dirty="0"/>
          </a:p>
        </p:txBody>
      </p:sp>
      <p:graphicFrame>
        <p:nvGraphicFramePr>
          <p:cNvPr id="4" name="Table 3"/>
          <p:cNvGraphicFramePr>
            <a:graphicFrameLocks noGrp="1"/>
          </p:cNvGraphicFramePr>
          <p:nvPr>
            <p:extLst/>
          </p:nvPr>
        </p:nvGraphicFramePr>
        <p:xfrm>
          <a:off x="838200" y="42672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2337397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Binary Example 2</a:t>
            </a:r>
            <a:endParaRPr lang="en-US" dirty="0"/>
          </a:p>
        </p:txBody>
      </p:sp>
      <p:sp>
        <p:nvSpPr>
          <p:cNvPr id="3" name="Content Placeholder 2"/>
          <p:cNvSpPr>
            <a:spLocks noGrp="1"/>
          </p:cNvSpPr>
          <p:nvPr>
            <p:ph idx="1"/>
          </p:nvPr>
        </p:nvSpPr>
        <p:spPr/>
        <p:txBody>
          <a:bodyPr/>
          <a:lstStyle/>
          <a:p>
            <a:r>
              <a:rPr lang="en-US" dirty="0"/>
              <a:t>Convert 185</a:t>
            </a:r>
            <a:r>
              <a:rPr lang="en-US" baseline="-25000" dirty="0"/>
              <a:t>10</a:t>
            </a:r>
            <a:r>
              <a:rPr lang="en-US" dirty="0"/>
              <a:t> to Binary</a:t>
            </a:r>
          </a:p>
          <a:p>
            <a:r>
              <a:rPr lang="en-US" dirty="0"/>
              <a:t>Step 1: Powers of 2</a:t>
            </a:r>
          </a:p>
          <a:p>
            <a:endParaRPr lang="en-US" dirty="0"/>
          </a:p>
        </p:txBody>
      </p:sp>
      <p:graphicFrame>
        <p:nvGraphicFramePr>
          <p:cNvPr id="5" name="Table 4"/>
          <p:cNvGraphicFramePr>
            <a:graphicFrameLocks noGrp="1"/>
          </p:cNvGraphicFramePr>
          <p:nvPr>
            <p:extLst/>
          </p:nvPr>
        </p:nvGraphicFramePr>
        <p:xfrm>
          <a:off x="1340476" y="3089378"/>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bl>
          </a:graphicData>
        </a:graphic>
      </p:graphicFrame>
    </p:spTree>
    <p:extLst>
      <p:ext uri="{BB962C8B-B14F-4D97-AF65-F5344CB8AC3E}">
        <p14:creationId xmlns="" xmlns:p14="http://schemas.microsoft.com/office/powerpoint/2010/main" val="2551746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239 – 128 = 57</a:t>
            </a:r>
          </a:p>
          <a:p>
            <a:r>
              <a:rPr lang="en-US" dirty="0"/>
              <a:t>Since it does fit we mark 1 in the table below the 128</a:t>
            </a:r>
          </a:p>
          <a:p>
            <a:endParaRPr lang="en-US" dirty="0"/>
          </a:p>
        </p:txBody>
      </p:sp>
      <p:graphicFrame>
        <p:nvGraphicFramePr>
          <p:cNvPr id="4" name="Table 3"/>
          <p:cNvGraphicFramePr>
            <a:graphicFrameLocks noGrp="1"/>
          </p:cNvGraphicFramePr>
          <p:nvPr>
            <p:extLst/>
          </p:nvPr>
        </p:nvGraphicFramePr>
        <p:xfrm>
          <a:off x="1143000" y="48768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endParaRPr lang="en-US" dirty="0">
                        <a:solidFill>
                          <a:srgbClr val="FF0000"/>
                        </a:solidFill>
                      </a:endParaRPr>
                    </a:p>
                  </a:txBody>
                  <a:tcPr marL="68580" marR="68580"/>
                </a:tc>
                <a:tc>
                  <a:txBody>
                    <a:bodyPr/>
                    <a:lstStyle/>
                    <a:p>
                      <a:pPr algn="ctr"/>
                      <a:endParaRPr lang="en-US"/>
                    </a:p>
                  </a:txBody>
                  <a:tcPr marL="68580" marR="68580"/>
                </a:tc>
                <a:tc>
                  <a:txBody>
                    <a:bodyPr/>
                    <a:lstStyle/>
                    <a:p>
                      <a:pPr algn="ctr"/>
                      <a:endParaRPr lang="en-US" dirty="0"/>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4257737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No</a:t>
            </a:r>
          </a:p>
          <a:p>
            <a:r>
              <a:rPr lang="en-US" dirty="0"/>
              <a:t>Does 57 - 64 = -7</a:t>
            </a:r>
          </a:p>
          <a:p>
            <a:r>
              <a:rPr lang="en-US" dirty="0"/>
              <a:t>Since it does not fit we mark 0 in the table below the 64</a:t>
            </a:r>
          </a:p>
          <a:p>
            <a:endParaRPr lang="en-US" dirty="0"/>
          </a:p>
        </p:txBody>
      </p:sp>
      <p:graphicFrame>
        <p:nvGraphicFramePr>
          <p:cNvPr id="4" name="Table 3"/>
          <p:cNvGraphicFramePr>
            <a:graphicFrameLocks noGrp="1"/>
          </p:cNvGraphicFramePr>
          <p:nvPr>
            <p:extLst/>
          </p:nvPr>
        </p:nvGraphicFramePr>
        <p:xfrm>
          <a:off x="1143000" y="48006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endParaRPr lang="en-US" dirty="0"/>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1386644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57– 32 = 25</a:t>
            </a:r>
          </a:p>
          <a:p>
            <a:r>
              <a:rPr lang="en-US" dirty="0"/>
              <a:t>Since it does fit we mark a 1 in the table below the 32</a:t>
            </a:r>
          </a:p>
          <a:p>
            <a:endParaRPr lang="en-US" dirty="0"/>
          </a:p>
        </p:txBody>
      </p:sp>
      <p:graphicFrame>
        <p:nvGraphicFramePr>
          <p:cNvPr id="4" name="Table 3"/>
          <p:cNvGraphicFramePr>
            <a:graphicFrameLocks noGrp="1"/>
          </p:cNvGraphicFramePr>
          <p:nvPr>
            <p:extLst/>
          </p:nvPr>
        </p:nvGraphicFramePr>
        <p:xfrm>
          <a:off x="1143000" y="47244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3194413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25 – 16 = 9</a:t>
            </a:r>
          </a:p>
          <a:p>
            <a:r>
              <a:rPr lang="en-US" dirty="0"/>
              <a:t>Since it does not fit we mark a 1 in the table below the 16</a:t>
            </a:r>
          </a:p>
          <a:p>
            <a:endParaRPr lang="en-US" dirty="0"/>
          </a:p>
        </p:txBody>
      </p:sp>
      <p:graphicFrame>
        <p:nvGraphicFramePr>
          <p:cNvPr id="4" name="Table 3"/>
          <p:cNvGraphicFramePr>
            <a:graphicFrameLocks noGrp="1"/>
          </p:cNvGraphicFramePr>
          <p:nvPr>
            <p:extLst/>
          </p:nvPr>
        </p:nvGraphicFramePr>
        <p:xfrm>
          <a:off x="1219200" y="47244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dirty="0"/>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498511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9 – 8 = 1</a:t>
            </a:r>
          </a:p>
          <a:p>
            <a:r>
              <a:rPr lang="en-US" dirty="0"/>
              <a:t>Since it does fit we mark a 1 in the table below the 8</a:t>
            </a:r>
          </a:p>
          <a:p>
            <a:endParaRPr lang="en-US" dirty="0"/>
          </a:p>
        </p:txBody>
      </p:sp>
      <p:graphicFrame>
        <p:nvGraphicFramePr>
          <p:cNvPr id="4" name="Table 3"/>
          <p:cNvGraphicFramePr>
            <a:graphicFrameLocks noGrp="1"/>
          </p:cNvGraphicFramePr>
          <p:nvPr>
            <p:extLst/>
          </p:nvPr>
        </p:nvGraphicFramePr>
        <p:xfrm>
          <a:off x="1143000" y="46482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endParaRPr lang="en-US"/>
                    </a:p>
                  </a:txBody>
                  <a:tcPr marL="68580" marR="68580"/>
                </a:tc>
                <a:tc>
                  <a:txBody>
                    <a:bodyPr/>
                    <a:lstStyle/>
                    <a:p>
                      <a:pPr algn="ctr"/>
                      <a:endParaRPr lang="en-US"/>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4265435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No</a:t>
            </a:r>
          </a:p>
          <a:p>
            <a:r>
              <a:rPr lang="en-US" dirty="0"/>
              <a:t> 1 – 4 = -3</a:t>
            </a:r>
          </a:p>
          <a:p>
            <a:r>
              <a:rPr lang="en-US" dirty="0"/>
              <a:t>Since it does not fit we mark a 0 in the table below the 4</a:t>
            </a:r>
          </a:p>
          <a:p>
            <a:endParaRPr lang="en-US" dirty="0"/>
          </a:p>
        </p:txBody>
      </p:sp>
      <p:graphicFrame>
        <p:nvGraphicFramePr>
          <p:cNvPr id="4" name="Table 3"/>
          <p:cNvGraphicFramePr>
            <a:graphicFrameLocks noGrp="1"/>
          </p:cNvGraphicFramePr>
          <p:nvPr>
            <p:extLst/>
          </p:nvPr>
        </p:nvGraphicFramePr>
        <p:xfrm>
          <a:off x="1143000" y="48006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endParaRPr lang="en-US" dirty="0"/>
                    </a:p>
                  </a:txBody>
                  <a:tcPr marL="68580" marR="68580"/>
                </a:tc>
                <a:tc>
                  <a:txBody>
                    <a:bodyPr/>
                    <a:lstStyle/>
                    <a:p>
                      <a:pPr algn="ctr"/>
                      <a:endParaRPr lang="en-US" dirty="0"/>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1096695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No</a:t>
            </a:r>
          </a:p>
          <a:p>
            <a:r>
              <a:rPr lang="en-US" dirty="0"/>
              <a:t>Does 1- 2 = -1</a:t>
            </a:r>
          </a:p>
          <a:p>
            <a:r>
              <a:rPr lang="en-US" dirty="0"/>
              <a:t>Since it does not fit we mark a 0 in the table below the 2</a:t>
            </a:r>
          </a:p>
          <a:p>
            <a:endParaRPr lang="en-US" dirty="0"/>
          </a:p>
        </p:txBody>
      </p:sp>
      <p:graphicFrame>
        <p:nvGraphicFramePr>
          <p:cNvPr id="4" name="Table 3"/>
          <p:cNvGraphicFramePr>
            <a:graphicFrameLocks noGrp="1"/>
          </p:cNvGraphicFramePr>
          <p:nvPr>
            <p:extLst/>
          </p:nvPr>
        </p:nvGraphicFramePr>
        <p:xfrm>
          <a:off x="1219200" y="48768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0</a:t>
                      </a:r>
                    </a:p>
                  </a:txBody>
                  <a:tcPr marL="68580" marR="68580"/>
                </a:tc>
                <a:tc>
                  <a:txBody>
                    <a:bodyPr/>
                    <a:lstStyle/>
                    <a:p>
                      <a:pPr algn="ctr"/>
                      <a:endParaRPr lang="en-US" dirty="0">
                        <a:solidFill>
                          <a:srgbClr val="FF0000"/>
                        </a:solidFill>
                      </a:endParaRPr>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436634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D97FAB5-AA16-4564-996C-2A5D12CE965A}" type="slidenum">
              <a:rPr lang="en-US" sz="1400" baseline="0" smtClean="0"/>
              <a:pPr/>
              <a:t>4</a:t>
            </a:fld>
            <a:endParaRPr lang="en-US" sz="1400" baseline="0" smtClean="0"/>
          </a:p>
        </p:txBody>
      </p:sp>
      <p:sp>
        <p:nvSpPr>
          <p:cNvPr id="6148" name="Rectangle 3"/>
          <p:cNvSpPr>
            <a:spLocks noGrp="1" noChangeArrowheads="1"/>
          </p:cNvSpPr>
          <p:nvPr>
            <p:ph type="body" idx="1"/>
          </p:nvPr>
        </p:nvSpPr>
        <p:spPr>
          <a:xfrm>
            <a:off x="228600" y="1295400"/>
            <a:ext cx="8763000" cy="5562600"/>
          </a:xfrm>
          <a:solidFill>
            <a:srgbClr val="E4F5FF"/>
          </a:solidFill>
        </p:spPr>
        <p:txBody>
          <a:bodyPr/>
          <a:lstStyle/>
          <a:p>
            <a:pPr>
              <a:spcBef>
                <a:spcPct val="40000"/>
              </a:spcBef>
            </a:pPr>
            <a:r>
              <a:rPr lang="en-US" sz="2600" dirty="0" smtClean="0">
                <a:latin typeface="Arial" charset="0"/>
              </a:rPr>
              <a:t>A </a:t>
            </a:r>
            <a:r>
              <a:rPr lang="en-US" sz="2600" i="1" dirty="0" smtClean="0">
                <a:solidFill>
                  <a:srgbClr val="FF0000"/>
                </a:solidFill>
                <a:latin typeface="Arial" charset="0"/>
              </a:rPr>
              <a:t>word</a:t>
            </a:r>
            <a:r>
              <a:rPr lang="en-US" sz="2600" dirty="0" smtClean="0">
                <a:solidFill>
                  <a:srgbClr val="FF0000"/>
                </a:solidFill>
                <a:latin typeface="Arial" charset="0"/>
              </a:rPr>
              <a:t> </a:t>
            </a:r>
            <a:r>
              <a:rPr lang="en-US" sz="2600" dirty="0" smtClean="0">
                <a:latin typeface="Arial" charset="0"/>
              </a:rPr>
              <a:t>is a contiguous group of </a:t>
            </a:r>
            <a:r>
              <a:rPr lang="en-US" sz="2600" dirty="0" smtClean="0">
                <a:solidFill>
                  <a:srgbClr val="FF0000"/>
                </a:solidFill>
                <a:latin typeface="Arial" charset="0"/>
              </a:rPr>
              <a:t>bytes.</a:t>
            </a:r>
          </a:p>
          <a:p>
            <a:pPr lvl="1">
              <a:spcBef>
                <a:spcPct val="40000"/>
              </a:spcBef>
            </a:pPr>
            <a:r>
              <a:rPr lang="en-US" sz="2400" dirty="0" smtClean="0"/>
              <a:t>Words can be any number of bits or bytes.</a:t>
            </a:r>
          </a:p>
          <a:p>
            <a:pPr lvl="1">
              <a:spcBef>
                <a:spcPct val="40000"/>
              </a:spcBef>
            </a:pPr>
            <a:r>
              <a:rPr lang="en-US" sz="2400" dirty="0" smtClean="0"/>
              <a:t>Word sizes of </a:t>
            </a:r>
            <a:r>
              <a:rPr lang="en-US" sz="2400" dirty="0" smtClean="0">
                <a:solidFill>
                  <a:srgbClr val="FF0000"/>
                </a:solidFill>
              </a:rPr>
              <a:t>16, 32, or 64 </a:t>
            </a:r>
            <a:r>
              <a:rPr lang="en-US" sz="2400" dirty="0" smtClean="0"/>
              <a:t>bits are most common.</a:t>
            </a:r>
          </a:p>
          <a:p>
            <a:pPr lvl="1">
              <a:spcBef>
                <a:spcPct val="40000"/>
              </a:spcBef>
            </a:pPr>
            <a:r>
              <a:rPr lang="en-US" sz="2400" dirty="0" smtClean="0"/>
              <a:t>In a </a:t>
            </a:r>
            <a:r>
              <a:rPr lang="en-US" sz="2400" dirty="0" smtClean="0">
                <a:solidFill>
                  <a:srgbClr val="FF0000"/>
                </a:solidFill>
              </a:rPr>
              <a:t>word-addressable</a:t>
            </a:r>
            <a:r>
              <a:rPr lang="en-US" sz="2400" dirty="0" smtClean="0"/>
              <a:t> system, a word is the smallest addressable unit of storage.</a:t>
            </a:r>
          </a:p>
          <a:p>
            <a:pPr>
              <a:spcBef>
                <a:spcPct val="40000"/>
              </a:spcBef>
            </a:pPr>
            <a:r>
              <a:rPr lang="en-US" sz="2600" dirty="0" smtClean="0">
                <a:latin typeface="Arial" charset="0"/>
              </a:rPr>
              <a:t>A group of four </a:t>
            </a:r>
            <a:r>
              <a:rPr lang="en-US" sz="2600" dirty="0" smtClean="0">
                <a:solidFill>
                  <a:srgbClr val="FF0000"/>
                </a:solidFill>
                <a:latin typeface="Arial" charset="0"/>
              </a:rPr>
              <a:t>bits</a:t>
            </a:r>
            <a:r>
              <a:rPr lang="en-US" sz="2600" dirty="0" smtClean="0">
                <a:latin typeface="Arial" charset="0"/>
              </a:rPr>
              <a:t> is called a  </a:t>
            </a:r>
          </a:p>
          <a:p>
            <a:pPr>
              <a:spcBef>
                <a:spcPct val="40000"/>
              </a:spcBef>
            </a:pPr>
            <a:r>
              <a:rPr lang="en-US" sz="2600" dirty="0" smtClean="0">
                <a:solidFill>
                  <a:srgbClr val="7030A0"/>
                </a:solidFill>
                <a:latin typeface="Arial" charset="0"/>
              </a:rPr>
              <a:t>0000= a Nibble  	0000-0000= 1 byte</a:t>
            </a:r>
          </a:p>
          <a:p>
            <a:pPr>
              <a:spcBef>
                <a:spcPct val="40000"/>
              </a:spcBef>
              <a:buFontTx/>
              <a:buNone/>
            </a:pPr>
            <a:r>
              <a:rPr lang="en-US" sz="2600" dirty="0" smtClean="0">
                <a:solidFill>
                  <a:srgbClr val="7030A0"/>
                </a:solidFill>
                <a:latin typeface="Arial" charset="0"/>
              </a:rPr>
              <a:t>				High order 	 Low order	</a:t>
            </a:r>
            <a:endParaRPr lang="en-US" sz="2600" dirty="0" smtClean="0">
              <a:solidFill>
                <a:srgbClr val="7030A0"/>
              </a:solidFill>
            </a:endParaRPr>
          </a:p>
          <a:p>
            <a:pPr lvl="1">
              <a:spcBef>
                <a:spcPct val="40000"/>
              </a:spcBef>
            </a:pPr>
            <a:r>
              <a:rPr lang="en-US" sz="2400" dirty="0" smtClean="0"/>
              <a:t>Bytes, therefore, consist of </a:t>
            </a:r>
            <a:r>
              <a:rPr lang="en-US" sz="2400" dirty="0" smtClean="0">
                <a:solidFill>
                  <a:srgbClr val="7030A0"/>
                </a:solidFill>
              </a:rPr>
              <a:t>two nibbles</a:t>
            </a:r>
            <a:r>
              <a:rPr lang="en-US" sz="2400" dirty="0" smtClean="0"/>
              <a:t>: a “high-order nibble,” and a “low-order” nibble.</a:t>
            </a:r>
          </a:p>
        </p:txBody>
      </p:sp>
      <p:cxnSp>
        <p:nvCxnSpPr>
          <p:cNvPr id="6149" name="Straight Arrow Connector 12"/>
          <p:cNvCxnSpPr>
            <a:cxnSpLocks noChangeShapeType="1"/>
          </p:cNvCxnSpPr>
          <p:nvPr/>
        </p:nvCxnSpPr>
        <p:spPr bwMode="auto">
          <a:xfrm rot="5400000">
            <a:off x="4305300" y="5067300"/>
            <a:ext cx="304800" cy="228600"/>
          </a:xfrm>
          <a:prstGeom prst="straightConnector1">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lgn="ctr">
                <a:solidFill>
                  <a:srgbClr val="000000"/>
                </a:solidFill>
                <a:round/>
                <a:headEnd/>
                <a:tailEnd type="arrow" w="med" len="med"/>
              </a14:hiddenLine>
            </a:ext>
          </a:extLst>
        </p:spPr>
      </p:cxnSp>
      <p:sp>
        <p:nvSpPr>
          <p:cNvPr id="6" name="TextBox 5"/>
          <p:cNvSpPr txBox="1">
            <a:spLocks noChangeArrowheads="1"/>
          </p:cNvSpPr>
          <p:nvPr/>
        </p:nvSpPr>
        <p:spPr bwMode="auto">
          <a:xfrm>
            <a:off x="5181600" y="3886200"/>
            <a:ext cx="2971800"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000" i="1">
                <a:solidFill>
                  <a:srgbClr val="FF0000"/>
                </a:solidFill>
                <a:latin typeface="Arial" charset="0"/>
              </a:rPr>
              <a:t>nibble</a:t>
            </a:r>
            <a:r>
              <a:rPr lang="en-US" sz="4000">
                <a:solidFill>
                  <a:srgbClr val="FF0000"/>
                </a:solidFill>
                <a:latin typeface="Arial" charset="0"/>
              </a:rPr>
              <a:t> (or </a:t>
            </a:r>
            <a:r>
              <a:rPr lang="en-US" sz="4000" i="1">
                <a:solidFill>
                  <a:srgbClr val="FF0000"/>
                </a:solidFill>
                <a:latin typeface="Arial" charset="0"/>
              </a:rPr>
              <a:t>nybble</a:t>
            </a:r>
            <a:r>
              <a:rPr lang="en-US" sz="4000">
                <a:solidFill>
                  <a:srgbClr val="FF0000"/>
                </a:solidFill>
                <a:latin typeface="Arial" charset="0"/>
              </a:rPr>
              <a:t>).</a:t>
            </a:r>
            <a:endParaRPr lang="en-US" sz="4000">
              <a:solidFill>
                <a:srgbClr val="FF0000"/>
              </a:solidFill>
            </a:endParaRPr>
          </a:p>
        </p:txBody>
      </p:sp>
      <p:cxnSp>
        <p:nvCxnSpPr>
          <p:cNvPr id="6151" name="Straight Arrow Connector 7"/>
          <p:cNvCxnSpPr>
            <a:cxnSpLocks noChangeShapeType="1"/>
          </p:cNvCxnSpPr>
          <p:nvPr/>
        </p:nvCxnSpPr>
        <p:spPr bwMode="auto">
          <a:xfrm flipH="1">
            <a:off x="3886200" y="4724400"/>
            <a:ext cx="304800" cy="228600"/>
          </a:xfrm>
          <a:prstGeom prst="straightConnector1">
            <a:avLst/>
          </a:prstGeom>
          <a:noFill/>
          <a:ln w="2857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152" name="Straight Arrow Connector 9"/>
          <p:cNvCxnSpPr>
            <a:cxnSpLocks noChangeShapeType="1"/>
          </p:cNvCxnSpPr>
          <p:nvPr/>
        </p:nvCxnSpPr>
        <p:spPr bwMode="auto">
          <a:xfrm>
            <a:off x="5257800" y="4724400"/>
            <a:ext cx="304800" cy="304800"/>
          </a:xfrm>
          <a:prstGeom prst="straightConnector1">
            <a:avLst/>
          </a:prstGeom>
          <a:noFill/>
          <a:ln w="19050"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 name="Title 1"/>
          <p:cNvSpPr>
            <a:spLocks noGrp="1"/>
          </p:cNvSpPr>
          <p:nvPr>
            <p:ph type="title"/>
          </p:nvPr>
        </p:nvSpPr>
        <p:spPr>
          <a:xfrm>
            <a:off x="381000" y="152400"/>
            <a:ext cx="7772400" cy="1143000"/>
          </a:xfrm>
        </p:spPr>
        <p:txBody>
          <a:bodyPr/>
          <a:lstStyle/>
          <a:p>
            <a:r>
              <a:rPr lang="en-US" dirty="0" smtClean="0">
                <a:solidFill>
                  <a:schemeClr val="accent3"/>
                </a:solidFill>
              </a:rPr>
              <a:t>Word, Nibble</a:t>
            </a:r>
            <a:endParaRPr lang="en-US" dirty="0">
              <a:solidFill>
                <a:schemeClr val="accent3"/>
              </a:solidFill>
            </a:endParaRPr>
          </a:p>
        </p:txBody>
      </p:sp>
    </p:spTree>
    <p:extLst>
      <p:ext uri="{BB962C8B-B14F-4D97-AF65-F5344CB8AC3E}">
        <p14:creationId xmlns="" xmlns:p14="http://schemas.microsoft.com/office/powerpoint/2010/main" val="4118133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linds(horizontal)">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2: Convert into Binary</a:t>
            </a:r>
          </a:p>
          <a:p>
            <a:r>
              <a:rPr lang="en-US" dirty="0"/>
              <a:t>Can I subtract? Yes</a:t>
            </a:r>
          </a:p>
          <a:p>
            <a:r>
              <a:rPr lang="en-US" dirty="0"/>
              <a:t>1 – 1 = 0</a:t>
            </a:r>
          </a:p>
          <a:p>
            <a:r>
              <a:rPr lang="en-US" dirty="0"/>
              <a:t>Since it does fit we mark a 1 in the table below the 1</a:t>
            </a:r>
          </a:p>
          <a:p>
            <a:endParaRPr lang="en-US" dirty="0"/>
          </a:p>
        </p:txBody>
      </p:sp>
      <p:graphicFrame>
        <p:nvGraphicFramePr>
          <p:cNvPr id="4" name="Table 3"/>
          <p:cNvGraphicFramePr>
            <a:graphicFrameLocks noGrp="1"/>
          </p:cNvGraphicFramePr>
          <p:nvPr>
            <p:extLst/>
          </p:nvPr>
        </p:nvGraphicFramePr>
        <p:xfrm>
          <a:off x="1143000" y="48006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679150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r>
              <a:rPr lang="en-US" dirty="0"/>
              <a:t>Step 3: Since we have reached 0, we stop converting</a:t>
            </a:r>
          </a:p>
          <a:p>
            <a:r>
              <a:rPr lang="en-US" dirty="0"/>
              <a:t>Read the table, right to left</a:t>
            </a:r>
          </a:p>
          <a:p>
            <a:r>
              <a:rPr lang="en-US" dirty="0"/>
              <a:t>185</a:t>
            </a:r>
            <a:r>
              <a:rPr lang="en-US" baseline="-25000" dirty="0"/>
              <a:t>10 </a:t>
            </a:r>
            <a:r>
              <a:rPr lang="en-US" dirty="0"/>
              <a:t>= 1011 1001</a:t>
            </a:r>
            <a:r>
              <a:rPr lang="en-US" baseline="-25000" dirty="0"/>
              <a:t>2</a:t>
            </a:r>
            <a:endParaRPr lang="en-US" dirty="0"/>
          </a:p>
          <a:p>
            <a:pPr marL="0" indent="0">
              <a:buNone/>
            </a:pPr>
            <a:endParaRPr lang="en-US" dirty="0"/>
          </a:p>
        </p:txBody>
      </p:sp>
      <p:graphicFrame>
        <p:nvGraphicFramePr>
          <p:cNvPr id="4" name="Table 3"/>
          <p:cNvGraphicFramePr>
            <a:graphicFrameLocks noGrp="1"/>
          </p:cNvGraphicFramePr>
          <p:nvPr>
            <p:extLst/>
          </p:nvPr>
        </p:nvGraphicFramePr>
        <p:xfrm>
          <a:off x="1066800" y="4572000"/>
          <a:ext cx="6096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pPr algn="ctr"/>
                      <a:r>
                        <a:rPr lang="en-US" baseline="0" dirty="0"/>
                        <a:t>2</a:t>
                      </a:r>
                      <a:r>
                        <a:rPr lang="en-US" baseline="30000" dirty="0"/>
                        <a:t>7</a:t>
                      </a:r>
                      <a:endParaRPr lang="en-US" baseline="0" dirty="0"/>
                    </a:p>
                  </a:txBody>
                  <a:tcPr marL="68580" marR="68580"/>
                </a:tc>
                <a:tc>
                  <a:txBody>
                    <a:bodyPr/>
                    <a:lstStyle/>
                    <a:p>
                      <a:pPr algn="ctr"/>
                      <a:r>
                        <a:rPr lang="en-US" dirty="0"/>
                        <a:t>2</a:t>
                      </a:r>
                      <a:r>
                        <a:rPr lang="en-US" baseline="30000" dirty="0"/>
                        <a:t>6</a:t>
                      </a:r>
                      <a:endParaRPr lang="en-US" dirty="0"/>
                    </a:p>
                  </a:txBody>
                  <a:tcPr marL="68580" marR="68580"/>
                </a:tc>
                <a:tc>
                  <a:txBody>
                    <a:bodyPr/>
                    <a:lstStyle/>
                    <a:p>
                      <a:pPr algn="ctr"/>
                      <a:r>
                        <a:rPr lang="en-US" dirty="0"/>
                        <a:t>2</a:t>
                      </a:r>
                      <a:r>
                        <a:rPr lang="en-US" baseline="30000" dirty="0"/>
                        <a:t>5</a:t>
                      </a:r>
                      <a:endParaRPr lang="en-US" dirty="0"/>
                    </a:p>
                  </a:txBody>
                  <a:tcPr marL="68580" marR="68580"/>
                </a:tc>
                <a:tc>
                  <a:txBody>
                    <a:bodyPr/>
                    <a:lstStyle/>
                    <a:p>
                      <a:pPr algn="ctr"/>
                      <a:r>
                        <a:rPr lang="en-US" dirty="0"/>
                        <a:t>2</a:t>
                      </a:r>
                      <a:r>
                        <a:rPr lang="en-US" baseline="30000" dirty="0"/>
                        <a:t>4</a:t>
                      </a:r>
                      <a:endParaRPr lang="en-US" dirty="0"/>
                    </a:p>
                  </a:txBody>
                  <a:tcPr marL="68580" marR="68580"/>
                </a:tc>
                <a:tc>
                  <a:txBody>
                    <a:bodyPr/>
                    <a:lstStyle/>
                    <a:p>
                      <a:pPr algn="ctr"/>
                      <a:r>
                        <a:rPr lang="en-US" dirty="0"/>
                        <a:t>2</a:t>
                      </a:r>
                      <a:r>
                        <a:rPr lang="en-US" baseline="30000" dirty="0"/>
                        <a:t>3</a:t>
                      </a:r>
                      <a:endParaRPr lang="en-US" dirty="0"/>
                    </a:p>
                  </a:txBody>
                  <a:tcPr marL="68580" marR="68580"/>
                </a:tc>
                <a:tc>
                  <a:txBody>
                    <a:bodyPr/>
                    <a:lstStyle/>
                    <a:p>
                      <a:pPr algn="ctr"/>
                      <a:r>
                        <a:rPr lang="en-US" dirty="0"/>
                        <a:t>2</a:t>
                      </a:r>
                      <a:r>
                        <a:rPr lang="en-US" baseline="30000" dirty="0"/>
                        <a:t>2</a:t>
                      </a:r>
                      <a:endParaRPr lang="en-US" dirty="0"/>
                    </a:p>
                  </a:txBody>
                  <a:tcPr marL="68580" marR="68580"/>
                </a:tc>
                <a:tc>
                  <a:txBody>
                    <a:bodyPr/>
                    <a:lstStyle/>
                    <a:p>
                      <a:pPr algn="ctr"/>
                      <a:r>
                        <a:rPr lang="en-US" dirty="0"/>
                        <a:t>2</a:t>
                      </a:r>
                      <a:r>
                        <a:rPr lang="en-US" baseline="30000" dirty="0"/>
                        <a:t>1</a:t>
                      </a:r>
                      <a:endParaRPr lang="en-US" dirty="0"/>
                    </a:p>
                  </a:txBody>
                  <a:tcPr marL="68580" marR="68580"/>
                </a:tc>
                <a:tc>
                  <a:txBody>
                    <a:bodyPr/>
                    <a:lstStyle/>
                    <a:p>
                      <a:pPr algn="ctr"/>
                      <a:r>
                        <a:rPr lang="en-US" dirty="0"/>
                        <a:t>2</a:t>
                      </a:r>
                      <a:r>
                        <a:rPr lang="en-US" baseline="30000" dirty="0"/>
                        <a:t>0</a:t>
                      </a:r>
                      <a:endParaRPr lang="en-US" dirty="0"/>
                    </a:p>
                  </a:txBody>
                  <a:tcPr marL="68580" marR="68580"/>
                </a:tc>
                <a:extLst>
                  <a:ext uri="{0D108BD9-81ED-4DB2-BD59-A6C34878D82A}">
                    <a16:rowId xmlns:a16="http://schemas.microsoft.com/office/drawing/2014/main" xmlns="" val="10000"/>
                  </a:ext>
                </a:extLst>
              </a:tr>
              <a:tr h="370840">
                <a:tc>
                  <a:txBody>
                    <a:bodyPr/>
                    <a:lstStyle/>
                    <a:p>
                      <a:pPr algn="ctr"/>
                      <a:r>
                        <a:rPr lang="en-US" dirty="0"/>
                        <a:t>128</a:t>
                      </a:r>
                    </a:p>
                  </a:txBody>
                  <a:tcPr marL="68580" marR="68580"/>
                </a:tc>
                <a:tc>
                  <a:txBody>
                    <a:bodyPr/>
                    <a:lstStyle/>
                    <a:p>
                      <a:pPr algn="ctr"/>
                      <a:r>
                        <a:rPr lang="en-US" dirty="0"/>
                        <a:t>64</a:t>
                      </a:r>
                    </a:p>
                  </a:txBody>
                  <a:tcPr marL="68580" marR="68580"/>
                </a:tc>
                <a:tc>
                  <a:txBody>
                    <a:bodyPr/>
                    <a:lstStyle/>
                    <a:p>
                      <a:pPr algn="ctr"/>
                      <a:r>
                        <a:rPr lang="en-US" dirty="0"/>
                        <a:t>32</a:t>
                      </a:r>
                    </a:p>
                  </a:txBody>
                  <a:tcPr marL="68580" marR="68580"/>
                </a:tc>
                <a:tc>
                  <a:txBody>
                    <a:bodyPr/>
                    <a:lstStyle/>
                    <a:p>
                      <a:pPr algn="ctr"/>
                      <a:r>
                        <a:rPr lang="en-US" dirty="0"/>
                        <a:t>16</a:t>
                      </a:r>
                    </a:p>
                  </a:txBody>
                  <a:tcPr marL="68580" marR="68580"/>
                </a:tc>
                <a:tc>
                  <a:txBody>
                    <a:bodyPr/>
                    <a:lstStyle/>
                    <a:p>
                      <a:pPr algn="ctr"/>
                      <a:r>
                        <a:rPr lang="en-US" dirty="0"/>
                        <a:t>8</a:t>
                      </a:r>
                    </a:p>
                  </a:txBody>
                  <a:tcPr marL="68580" marR="68580"/>
                </a:tc>
                <a:tc>
                  <a:txBody>
                    <a:bodyPr/>
                    <a:lstStyle/>
                    <a:p>
                      <a:pPr algn="ctr"/>
                      <a:r>
                        <a:rPr lang="en-US" dirty="0"/>
                        <a:t>4</a:t>
                      </a:r>
                    </a:p>
                  </a:txBody>
                  <a:tcPr marL="68580" marR="68580"/>
                </a:tc>
                <a:tc>
                  <a:txBody>
                    <a:bodyPr/>
                    <a:lstStyle/>
                    <a:p>
                      <a:pPr algn="ctr"/>
                      <a:r>
                        <a:rPr lang="en-US" dirty="0"/>
                        <a:t>2</a:t>
                      </a:r>
                    </a:p>
                  </a:txBody>
                  <a:tcPr marL="68580" marR="68580"/>
                </a:tc>
                <a:tc>
                  <a:txBody>
                    <a:bodyPr/>
                    <a:lstStyle/>
                    <a:p>
                      <a:pPr algn="ctr"/>
                      <a:r>
                        <a:rPr lang="en-US" dirty="0"/>
                        <a:t>1</a:t>
                      </a:r>
                    </a:p>
                  </a:txBody>
                  <a:tcPr marL="68580" marR="68580"/>
                </a:tc>
                <a:extLst>
                  <a:ext uri="{0D108BD9-81ED-4DB2-BD59-A6C34878D82A}">
                    <a16:rowId xmlns:a16="http://schemas.microsoft.com/office/drawing/2014/main" xmlns="" val="10001"/>
                  </a:ext>
                </a:extLst>
              </a:tr>
              <a:tr h="370840">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1</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0</a:t>
                      </a:r>
                    </a:p>
                  </a:txBody>
                  <a:tcPr marL="68580" marR="68580"/>
                </a:tc>
                <a:tc>
                  <a:txBody>
                    <a:bodyPr/>
                    <a:lstStyle/>
                    <a:p>
                      <a:pPr algn="ctr"/>
                      <a:r>
                        <a:rPr lang="en-US" dirty="0">
                          <a:solidFill>
                            <a:srgbClr val="FF0000"/>
                          </a:solidFill>
                        </a:rPr>
                        <a:t>1</a:t>
                      </a:r>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1535303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200" dirty="0" smtClean="0"/>
              <a:t>Convert Decimal to Binary (8 bit) Subtraction Method </a:t>
            </a:r>
            <a:endParaRPr lang="en-US" sz="3200" dirty="0"/>
          </a:p>
        </p:txBody>
      </p:sp>
      <p:sp>
        <p:nvSpPr>
          <p:cNvPr id="3" name="Content Placeholder 2"/>
          <p:cNvSpPr>
            <a:spLocks noGrp="1"/>
          </p:cNvSpPr>
          <p:nvPr>
            <p:ph idx="1"/>
          </p:nvPr>
        </p:nvSpPr>
        <p:spPr>
          <a:xfrm>
            <a:off x="0" y="609600"/>
            <a:ext cx="9144000" cy="6248400"/>
          </a:xfrm>
        </p:spPr>
        <p:txBody>
          <a:bodyPr/>
          <a:lstStyle/>
          <a:p>
            <a:pPr>
              <a:buNone/>
            </a:pPr>
            <a:r>
              <a:rPr lang="en-US" dirty="0" smtClean="0"/>
              <a:t>	2</a:t>
            </a:r>
            <a:r>
              <a:rPr lang="en-US" dirty="0" smtClean="0">
                <a:solidFill>
                  <a:srgbClr val="00B0F0"/>
                </a:solidFill>
              </a:rPr>
              <a:t>⁷		</a:t>
            </a:r>
            <a:r>
              <a:rPr lang="en-US" dirty="0" smtClean="0"/>
              <a:t>2</a:t>
            </a:r>
            <a:r>
              <a:rPr lang="en-US" dirty="0" smtClean="0">
                <a:solidFill>
                  <a:srgbClr val="00B0F0"/>
                </a:solidFill>
              </a:rPr>
              <a:t>⁶</a:t>
            </a:r>
            <a:r>
              <a:rPr lang="en-US" dirty="0" smtClean="0"/>
              <a:t>	2</a:t>
            </a:r>
            <a:r>
              <a:rPr lang="en-US" dirty="0" smtClean="0">
                <a:solidFill>
                  <a:srgbClr val="00B0F0"/>
                </a:solidFill>
              </a:rPr>
              <a:t>⁵</a:t>
            </a:r>
            <a:r>
              <a:rPr lang="en-US" dirty="0" smtClean="0"/>
              <a:t>	2</a:t>
            </a:r>
            <a:r>
              <a:rPr lang="en-US" dirty="0" smtClean="0">
                <a:solidFill>
                  <a:srgbClr val="00B0F0"/>
                </a:solidFill>
              </a:rPr>
              <a:t>⁴</a:t>
            </a:r>
            <a:r>
              <a:rPr lang="en-US" dirty="0" smtClean="0"/>
              <a:t>	2</a:t>
            </a:r>
            <a:r>
              <a:rPr lang="en-US" dirty="0" smtClean="0">
                <a:solidFill>
                  <a:srgbClr val="00B0F0"/>
                </a:solidFill>
              </a:rPr>
              <a:t>³</a:t>
            </a:r>
            <a:r>
              <a:rPr lang="en-US" dirty="0" smtClean="0"/>
              <a:t>	2</a:t>
            </a:r>
            <a:r>
              <a:rPr lang="en-US" dirty="0" smtClean="0">
                <a:solidFill>
                  <a:srgbClr val="00B0F0"/>
                </a:solidFill>
              </a:rPr>
              <a:t>²</a:t>
            </a:r>
            <a:r>
              <a:rPr lang="en-US" dirty="0" smtClean="0"/>
              <a:t>	2</a:t>
            </a:r>
            <a:r>
              <a:rPr lang="en-US" dirty="0" smtClean="0">
                <a:solidFill>
                  <a:srgbClr val="00B0F0"/>
                </a:solidFill>
              </a:rPr>
              <a:t>¹</a:t>
            </a:r>
            <a:r>
              <a:rPr lang="en-US" dirty="0" smtClean="0"/>
              <a:t>	2</a:t>
            </a:r>
            <a:r>
              <a:rPr lang="en-US" dirty="0" smtClean="0">
                <a:solidFill>
                  <a:srgbClr val="00B0F0"/>
                </a:solidFill>
              </a:rPr>
              <a:t>ᶿ</a:t>
            </a:r>
            <a:r>
              <a:rPr lang="en-US" dirty="0" smtClean="0"/>
              <a:t> Power</a:t>
            </a:r>
          </a:p>
          <a:p>
            <a:pPr>
              <a:buNone/>
            </a:pPr>
            <a:r>
              <a:rPr lang="en-US" dirty="0" smtClean="0"/>
              <a:t>	</a:t>
            </a:r>
            <a:r>
              <a:rPr lang="en-US" dirty="0" smtClean="0">
                <a:solidFill>
                  <a:srgbClr val="FF0000"/>
                </a:solidFill>
              </a:rPr>
              <a:t>128	64	32	16	8	4	2	1   Value</a:t>
            </a:r>
          </a:p>
          <a:p>
            <a:pPr>
              <a:buNone/>
            </a:pPr>
            <a:r>
              <a:rPr lang="en-US" dirty="0" smtClean="0">
                <a:solidFill>
                  <a:srgbClr val="FF0000"/>
                </a:solidFill>
              </a:rPr>
              <a:t>Example: </a:t>
            </a:r>
            <a:r>
              <a:rPr lang="en-US" dirty="0" smtClean="0"/>
              <a:t>53₁₀= </a:t>
            </a:r>
            <a:r>
              <a:rPr lang="en-US" dirty="0" smtClean="0">
                <a:solidFill>
                  <a:srgbClr val="00B050"/>
                </a:solidFill>
              </a:rPr>
              <a:t>00110101</a:t>
            </a:r>
            <a:r>
              <a:rPr lang="en-US" dirty="0" smtClean="0">
                <a:solidFill>
                  <a:srgbClr val="00B050"/>
                </a:solidFill>
                <a:latin typeface="Calibri"/>
              </a:rPr>
              <a:t>₂</a:t>
            </a:r>
            <a:r>
              <a:rPr lang="en-US" dirty="0" smtClean="0">
                <a:solidFill>
                  <a:srgbClr val="00B050"/>
                </a:solidFill>
              </a:rPr>
              <a:t>  </a:t>
            </a:r>
            <a:endParaRPr lang="en-US" dirty="0" smtClean="0"/>
          </a:p>
          <a:p>
            <a:pPr>
              <a:buNone/>
            </a:pPr>
            <a:r>
              <a:rPr lang="en-US" dirty="0" smtClean="0">
                <a:solidFill>
                  <a:srgbClr val="FF0000"/>
                </a:solidFill>
              </a:rPr>
              <a:t>	</a:t>
            </a:r>
            <a:r>
              <a:rPr lang="en-US" dirty="0" smtClean="0"/>
              <a:t>53		53	53	21	5	5	1	1 Decimal</a:t>
            </a:r>
          </a:p>
          <a:p>
            <a:pPr>
              <a:buNone/>
            </a:pPr>
            <a:r>
              <a:rPr lang="en-US" dirty="0" smtClean="0">
                <a:solidFill>
                  <a:srgbClr val="FF0000"/>
                </a:solidFill>
              </a:rPr>
              <a:t>	128	64	32	16	8	4	2	1 </a:t>
            </a:r>
            <a:r>
              <a:rPr lang="en-US" sz="2800" dirty="0" smtClean="0">
                <a:solidFill>
                  <a:srgbClr val="FF0000"/>
                </a:solidFill>
              </a:rPr>
              <a:t>Value</a:t>
            </a:r>
            <a:r>
              <a:rPr lang="en-US" dirty="0" smtClean="0">
                <a:solidFill>
                  <a:srgbClr val="FF0000"/>
                </a:solidFill>
              </a:rPr>
              <a:t> </a:t>
            </a:r>
            <a:r>
              <a:rPr lang="en-US" sz="2800" dirty="0" smtClean="0">
                <a:solidFill>
                  <a:srgbClr val="FF0000"/>
                </a:solidFill>
              </a:rPr>
              <a:t>8</a:t>
            </a:r>
            <a:r>
              <a:rPr lang="en-US" sz="1800" dirty="0" smtClean="0">
                <a:solidFill>
                  <a:srgbClr val="FF0000"/>
                </a:solidFill>
              </a:rPr>
              <a:t>bit</a:t>
            </a:r>
          </a:p>
          <a:p>
            <a:pPr>
              <a:buNone/>
            </a:pPr>
            <a:r>
              <a:rPr lang="en-US" dirty="0" smtClean="0">
                <a:solidFill>
                  <a:srgbClr val="FF0000"/>
                </a:solidFill>
              </a:rPr>
              <a:t>	</a:t>
            </a:r>
            <a:r>
              <a:rPr lang="en-US" dirty="0" smtClean="0">
                <a:solidFill>
                  <a:srgbClr val="00B050"/>
                </a:solidFill>
              </a:rPr>
              <a:t>0		0	1	1	0	1	0	1 Binary</a:t>
            </a:r>
          </a:p>
          <a:p>
            <a:pPr>
              <a:buNone/>
            </a:pPr>
            <a:r>
              <a:rPr lang="en-US" dirty="0" smtClean="0">
                <a:solidFill>
                  <a:srgbClr val="FF0000"/>
                </a:solidFill>
              </a:rPr>
              <a:t>Example: </a:t>
            </a:r>
            <a:r>
              <a:rPr lang="en-US" dirty="0" smtClean="0"/>
              <a:t>45698₁₀</a:t>
            </a:r>
            <a:r>
              <a:rPr lang="en-US" dirty="0" smtClean="0">
                <a:solidFill>
                  <a:srgbClr val="FF0000"/>
                </a:solidFill>
              </a:rPr>
              <a:t>= </a:t>
            </a:r>
            <a:r>
              <a:rPr lang="en-US" dirty="0" smtClean="0">
                <a:solidFill>
                  <a:srgbClr val="00B050"/>
                </a:solidFill>
              </a:rPr>
              <a:t>10110010 10000010  </a:t>
            </a:r>
            <a:r>
              <a:rPr lang="en-US" dirty="0" smtClean="0">
                <a:solidFill>
                  <a:srgbClr val="FF0000"/>
                </a:solidFill>
              </a:rPr>
              <a:t>(16 bit)</a:t>
            </a:r>
          </a:p>
          <a:p>
            <a:pPr>
              <a:buNone/>
            </a:pPr>
            <a:r>
              <a:rPr lang="en-US" sz="2000" dirty="0" smtClean="0">
                <a:solidFill>
                  <a:srgbClr val="FF0000"/>
                </a:solidFill>
              </a:rPr>
              <a:t>32768    16384    8192    4096   2048    1024     512    256   128    64    32   16   8   4   2   1 </a:t>
            </a:r>
          </a:p>
          <a:p>
            <a:pPr>
              <a:buNone/>
            </a:pPr>
            <a:r>
              <a:rPr lang="en-US" sz="2000" dirty="0" smtClean="0">
                <a:solidFill>
                  <a:srgbClr val="FF0000"/>
                </a:solidFill>
              </a:rPr>
              <a:t> </a:t>
            </a:r>
            <a:r>
              <a:rPr lang="en-US" sz="2000" dirty="0" smtClean="0">
                <a:solidFill>
                  <a:srgbClr val="00B050"/>
                </a:solidFill>
              </a:rPr>
              <a:t>1    </a:t>
            </a:r>
            <a:r>
              <a:rPr lang="en-US" sz="2000" dirty="0" smtClean="0">
                <a:solidFill>
                  <a:srgbClr val="FF0000"/>
                </a:solidFill>
              </a:rPr>
              <a:t>           </a:t>
            </a:r>
            <a:r>
              <a:rPr lang="en-US" sz="2000" dirty="0" smtClean="0">
                <a:solidFill>
                  <a:srgbClr val="00B050"/>
                </a:solidFill>
              </a:rPr>
              <a:t>0            1            1        0             0          1        0        1       0      0     0     0   0   1   0</a:t>
            </a:r>
          </a:p>
          <a:p>
            <a:pPr>
              <a:buNone/>
            </a:pPr>
            <a:r>
              <a:rPr lang="en-US" sz="2000" dirty="0" smtClean="0">
                <a:solidFill>
                  <a:srgbClr val="FF0000"/>
                </a:solidFill>
              </a:rPr>
              <a:t>Example:</a:t>
            </a:r>
            <a:r>
              <a:rPr lang="en-US" sz="2000" dirty="0" smtClean="0">
                <a:solidFill>
                  <a:srgbClr val="00B050"/>
                </a:solidFill>
              </a:rPr>
              <a:t> </a:t>
            </a:r>
            <a:r>
              <a:rPr lang="en-US" sz="2000" dirty="0" smtClean="0"/>
              <a:t>4₁₀= </a:t>
            </a:r>
            <a:r>
              <a:rPr lang="en-US" sz="2000" dirty="0" smtClean="0">
                <a:solidFill>
                  <a:srgbClr val="00B050"/>
                </a:solidFill>
              </a:rPr>
              <a:t>100</a:t>
            </a:r>
            <a:r>
              <a:rPr lang="en-US" sz="2000" dirty="0" smtClean="0">
                <a:solidFill>
                  <a:srgbClr val="00B050"/>
                </a:solidFill>
                <a:latin typeface="Calibri"/>
              </a:rPr>
              <a:t>₂</a:t>
            </a:r>
            <a:r>
              <a:rPr lang="en-US" sz="2000" dirty="0" smtClean="0">
                <a:solidFill>
                  <a:srgbClr val="00B050"/>
                </a:solidFill>
              </a:rPr>
              <a:t>  ( 3 bit)</a:t>
            </a:r>
          </a:p>
          <a:p>
            <a:pPr>
              <a:buNone/>
            </a:pPr>
            <a:r>
              <a:rPr lang="en-US" sz="2000" dirty="0" smtClean="0">
                <a:solidFill>
                  <a:srgbClr val="00B050"/>
                </a:solidFill>
              </a:rPr>
              <a:t>				</a:t>
            </a:r>
            <a:r>
              <a:rPr lang="en-US" sz="2000" dirty="0" smtClean="0">
                <a:solidFill>
                  <a:srgbClr val="FF0000"/>
                </a:solidFill>
              </a:rPr>
              <a:t>4	2	1      (3 bit)</a:t>
            </a:r>
          </a:p>
          <a:p>
            <a:pPr>
              <a:buNone/>
            </a:pPr>
            <a:r>
              <a:rPr lang="en-US" sz="2000" dirty="0" smtClean="0">
                <a:solidFill>
                  <a:srgbClr val="FF0000"/>
                </a:solidFill>
              </a:rPr>
              <a:t>				</a:t>
            </a:r>
            <a:r>
              <a:rPr lang="en-US" sz="2000" dirty="0" smtClean="0">
                <a:solidFill>
                  <a:srgbClr val="00B050"/>
                </a:solidFill>
              </a:rPr>
              <a:t>1	0	0</a:t>
            </a:r>
          </a:p>
        </p:txBody>
      </p:sp>
      <p:cxnSp>
        <p:nvCxnSpPr>
          <p:cNvPr id="5" name="Straight Connector 4"/>
          <p:cNvCxnSpPr/>
          <p:nvPr/>
        </p:nvCxnSpPr>
        <p:spPr>
          <a:xfrm>
            <a:off x="0" y="175260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0" y="411480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76600" y="32766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76600" y="2667000"/>
            <a:ext cx="457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1000" y="32766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14800" y="2667000"/>
            <a:ext cx="457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91200" y="2667000"/>
            <a:ext cx="609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67400" y="32766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5410200"/>
            <a:ext cx="9144000" cy="762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Binary Division Method</a:t>
            </a:r>
            <a:endParaRPr lang="en-US" dirty="0"/>
          </a:p>
        </p:txBody>
      </p:sp>
      <p:sp>
        <p:nvSpPr>
          <p:cNvPr id="3" name="Content Placeholder 2"/>
          <p:cNvSpPr>
            <a:spLocks noGrp="1"/>
          </p:cNvSpPr>
          <p:nvPr>
            <p:ph idx="1"/>
          </p:nvPr>
        </p:nvSpPr>
        <p:spPr/>
        <p:txBody>
          <a:bodyPr/>
          <a:lstStyle/>
          <a:p>
            <a:r>
              <a:rPr lang="en-US" dirty="0" smtClean="0"/>
              <a:t>Examples of Converting Decimal to Binary</a:t>
            </a:r>
            <a:br>
              <a:rPr lang="en-US" dirty="0" smtClean="0"/>
            </a:br>
            <a:r>
              <a:rPr lang="en-US" dirty="0" smtClean="0"/>
              <a:t>(Division Method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dirty="0"/>
              <a:t>Example </a:t>
            </a:r>
            <a:r>
              <a:rPr lang="en-US" dirty="0" smtClean="0"/>
              <a:t>1</a:t>
            </a:r>
            <a:endParaRPr lang="en-US" dirty="0"/>
          </a:p>
        </p:txBody>
      </p:sp>
      <p:sp>
        <p:nvSpPr>
          <p:cNvPr id="15365" name="Rectangle 3"/>
          <p:cNvSpPr>
            <a:spLocks noGrp="1" noChangeArrowheads="1"/>
          </p:cNvSpPr>
          <p:nvPr>
            <p:ph idx="1"/>
          </p:nvPr>
        </p:nvSpPr>
        <p:spPr/>
        <p:txBody>
          <a:bodyPr/>
          <a:lstStyle/>
          <a:p>
            <a:pPr eaLnBrk="1" hangingPunct="1"/>
            <a:r>
              <a:rPr lang="en-US" sz="2000" dirty="0"/>
              <a:t>Use repetitive division by 2</a:t>
            </a:r>
          </a:p>
          <a:p>
            <a:pPr eaLnBrk="1" hangingPunct="1"/>
            <a:r>
              <a:rPr lang="en-US" sz="2000" dirty="0"/>
              <a:t>Example   122</a:t>
            </a:r>
            <a:r>
              <a:rPr lang="en-US" sz="2000" baseline="-25000" dirty="0"/>
              <a:t>10</a:t>
            </a:r>
            <a:r>
              <a:rPr lang="en-US" sz="2000" dirty="0"/>
              <a:t> can be converted to decimal as follows: </a:t>
            </a:r>
            <a:endParaRPr lang="en-US" dirty="0"/>
          </a:p>
          <a:p>
            <a:pPr lvl="4" eaLnBrk="1" hangingPunct="1"/>
            <a:r>
              <a:rPr lang="en-US" dirty="0"/>
              <a:t>  2)</a:t>
            </a:r>
            <a:r>
              <a:rPr lang="en-US" u="sng" dirty="0"/>
              <a:t>122 </a:t>
            </a:r>
            <a:r>
              <a:rPr lang="en-US" dirty="0"/>
              <a:t> = 61 with remainder 0 (LSB)</a:t>
            </a:r>
          </a:p>
          <a:p>
            <a:pPr lvl="4" eaLnBrk="1" hangingPunct="1"/>
            <a:r>
              <a:rPr lang="en-US" dirty="0"/>
              <a:t>    2)</a:t>
            </a:r>
            <a:r>
              <a:rPr lang="en-US" u="sng" dirty="0"/>
              <a:t>61</a:t>
            </a:r>
            <a:r>
              <a:rPr lang="en-US" dirty="0"/>
              <a:t> = 30 with remainder 1</a:t>
            </a:r>
          </a:p>
          <a:p>
            <a:pPr lvl="4" eaLnBrk="1" hangingPunct="1"/>
            <a:r>
              <a:rPr lang="en-US" dirty="0"/>
              <a:t>    2)</a:t>
            </a:r>
            <a:r>
              <a:rPr lang="en-US" u="sng" dirty="0"/>
              <a:t>30</a:t>
            </a:r>
            <a:r>
              <a:rPr lang="en-US" dirty="0"/>
              <a:t>  = 15 with remainder 0</a:t>
            </a:r>
          </a:p>
          <a:p>
            <a:pPr lvl="4" eaLnBrk="1" hangingPunct="1"/>
            <a:r>
              <a:rPr lang="en-US" dirty="0"/>
              <a:t>    2)</a:t>
            </a:r>
            <a:r>
              <a:rPr lang="en-US" u="sng" dirty="0"/>
              <a:t>15</a:t>
            </a:r>
            <a:r>
              <a:rPr lang="en-US" dirty="0"/>
              <a:t>  = 7 with remainder 1</a:t>
            </a:r>
          </a:p>
          <a:p>
            <a:pPr lvl="4" eaLnBrk="1" hangingPunct="1"/>
            <a:r>
              <a:rPr lang="en-US" dirty="0"/>
              <a:t>     2)</a:t>
            </a:r>
            <a:r>
              <a:rPr lang="en-US" u="sng" dirty="0"/>
              <a:t>7</a:t>
            </a:r>
            <a:r>
              <a:rPr lang="en-US" dirty="0"/>
              <a:t>  = 3 with remainder 1</a:t>
            </a:r>
          </a:p>
          <a:p>
            <a:pPr lvl="4" eaLnBrk="1" hangingPunct="1"/>
            <a:r>
              <a:rPr lang="en-US" dirty="0"/>
              <a:t>     2)</a:t>
            </a:r>
            <a:r>
              <a:rPr lang="en-US" u="sng" dirty="0"/>
              <a:t>3</a:t>
            </a:r>
            <a:r>
              <a:rPr lang="en-US" dirty="0"/>
              <a:t> = 1 wit</a:t>
            </a:r>
            <a:r>
              <a:rPr lang="en-US" sz="1600" dirty="0"/>
              <a:t>h</a:t>
            </a:r>
            <a:r>
              <a:rPr lang="en-US" dirty="0"/>
              <a:t> remainder 1</a:t>
            </a:r>
          </a:p>
          <a:p>
            <a:pPr lvl="4" eaLnBrk="1" hangingPunct="1"/>
            <a:r>
              <a:rPr lang="en-US" dirty="0"/>
              <a:t>     2)</a:t>
            </a:r>
            <a:r>
              <a:rPr lang="en-US" u="sng" dirty="0"/>
              <a:t>1</a:t>
            </a:r>
            <a:r>
              <a:rPr lang="en-US" dirty="0"/>
              <a:t>  = 0 with remainder 1 (MSB)</a:t>
            </a:r>
            <a:endParaRPr lang="en-US" baseline="-25000" dirty="0"/>
          </a:p>
          <a:p>
            <a:pPr eaLnBrk="1" hangingPunct="1"/>
            <a:r>
              <a:rPr lang="en-US" sz="1800" dirty="0"/>
              <a:t>We get the binary number by reading from bottom up: 111 1010</a:t>
            </a:r>
            <a:r>
              <a:rPr lang="en-US" sz="1800" baseline="-25000" dirty="0"/>
              <a:t>2</a:t>
            </a:r>
            <a:endParaRPr lang="en-US" sz="1600" dirty="0"/>
          </a:p>
          <a:p>
            <a:pPr eaLnBrk="1" hangingPunct="1"/>
            <a:r>
              <a:rPr lang="en-US" sz="1800" dirty="0"/>
              <a:t>Add a leading 0 to the front to make it an 8 bit number: (MSB) 0111 1010</a:t>
            </a:r>
            <a:r>
              <a:rPr lang="en-US" sz="1600" dirty="0"/>
              <a:t>2 </a:t>
            </a:r>
            <a:r>
              <a:rPr lang="en-US" sz="1800" dirty="0"/>
              <a:t>(LSB)</a:t>
            </a:r>
          </a:p>
        </p:txBody>
      </p:sp>
      <p:sp>
        <p:nvSpPr>
          <p:cNvPr id="15362" name="Footer Placeholder 4"/>
          <p:cNvSpPr>
            <a:spLocks noGrp="1"/>
          </p:cNvSpPr>
          <p:nvPr>
            <p:ph type="ftr" sz="quarter" idx="11"/>
          </p:nvPr>
        </p:nvSpPr>
        <p:spPr>
          <a:noFill/>
        </p:spPr>
        <p:txBody>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sz="1400" dirty="0"/>
              <a:t>Copyright © 2002, Algonquin College Linda Crane</a:t>
            </a:r>
          </a:p>
        </p:txBody>
      </p:sp>
    </p:spTree>
    <p:extLst>
      <p:ext uri="{BB962C8B-B14F-4D97-AF65-F5344CB8AC3E}">
        <p14:creationId xmlns="" xmlns:p14="http://schemas.microsoft.com/office/powerpoint/2010/main" val="531359785"/>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rmAutofit fontScale="90000"/>
          </a:bodyPr>
          <a:lstStyle/>
          <a:p>
            <a:r>
              <a:rPr lang="en-US" dirty="0" smtClean="0"/>
              <a:t>Decimal to Binary -Division(Remainder)</a:t>
            </a:r>
            <a:endParaRPr lang="en-US" dirty="0"/>
          </a:p>
        </p:txBody>
      </p:sp>
      <p:sp>
        <p:nvSpPr>
          <p:cNvPr id="3" name="Content Placeholder 2"/>
          <p:cNvSpPr>
            <a:spLocks noGrp="1"/>
          </p:cNvSpPr>
          <p:nvPr>
            <p:ph idx="1"/>
          </p:nvPr>
        </p:nvSpPr>
        <p:spPr>
          <a:xfrm>
            <a:off x="0" y="838200"/>
            <a:ext cx="9144000" cy="5867400"/>
          </a:xfrm>
        </p:spPr>
        <p:txBody>
          <a:bodyPr>
            <a:normAutofit/>
          </a:bodyPr>
          <a:lstStyle/>
          <a:p>
            <a:pPr>
              <a:buNone/>
            </a:pPr>
            <a:r>
              <a:rPr lang="en-US" dirty="0" smtClean="0"/>
              <a:t>33</a:t>
            </a:r>
            <a:r>
              <a:rPr lang="en-US" dirty="0" smtClean="0">
                <a:latin typeface="Calibri"/>
              </a:rPr>
              <a:t>₁₀=</a:t>
            </a:r>
            <a:r>
              <a:rPr lang="en-US" dirty="0" smtClean="0">
                <a:solidFill>
                  <a:srgbClr val="00B050"/>
                </a:solidFill>
                <a:latin typeface="Calibri"/>
              </a:rPr>
              <a:t>10000</a:t>
            </a:r>
            <a:r>
              <a:rPr lang="en-US" dirty="0" smtClean="0">
                <a:solidFill>
                  <a:srgbClr val="FF0000"/>
                </a:solidFill>
                <a:latin typeface="Calibri"/>
              </a:rPr>
              <a:t>1</a:t>
            </a:r>
            <a:r>
              <a:rPr lang="en-US" dirty="0" smtClean="0">
                <a:latin typeface="Calibri"/>
              </a:rPr>
              <a:t>₂		    47₁₀= </a:t>
            </a:r>
            <a:r>
              <a:rPr lang="en-US" dirty="0" smtClean="0">
                <a:solidFill>
                  <a:srgbClr val="00B050"/>
                </a:solidFill>
                <a:latin typeface="Calibri"/>
              </a:rPr>
              <a:t>101111</a:t>
            </a:r>
            <a:r>
              <a:rPr lang="en-US" dirty="0" smtClean="0">
                <a:latin typeface="Calibri"/>
              </a:rPr>
              <a:t>₂</a:t>
            </a:r>
          </a:p>
          <a:p>
            <a:pPr>
              <a:buNone/>
            </a:pPr>
            <a:r>
              <a:rPr lang="en-US" dirty="0" smtClean="0">
                <a:latin typeface="Calibri"/>
              </a:rPr>
              <a:t>Quotient	Remainder	   Quotient		Remainder	</a:t>
            </a:r>
          </a:p>
          <a:p>
            <a:pPr>
              <a:buNone/>
            </a:pPr>
            <a:r>
              <a:rPr lang="en-US" dirty="0" smtClean="0">
                <a:latin typeface="Calibri"/>
              </a:rPr>
              <a:t>33/2= 16	</a:t>
            </a:r>
            <a:r>
              <a:rPr lang="en-US" dirty="0" smtClean="0">
                <a:solidFill>
                  <a:srgbClr val="00B050"/>
                </a:solidFill>
                <a:latin typeface="Calibri"/>
              </a:rPr>
              <a:t>1		    </a:t>
            </a:r>
            <a:r>
              <a:rPr lang="en-US" dirty="0" smtClean="0">
                <a:latin typeface="Calibri"/>
              </a:rPr>
              <a:t>47/2= 23	</a:t>
            </a:r>
            <a:r>
              <a:rPr lang="en-US" dirty="0" smtClean="0">
                <a:solidFill>
                  <a:srgbClr val="00B050"/>
                </a:solidFill>
                <a:latin typeface="Calibri"/>
              </a:rPr>
              <a:t>1   </a:t>
            </a:r>
          </a:p>
          <a:p>
            <a:pPr>
              <a:buNone/>
            </a:pPr>
            <a:r>
              <a:rPr lang="en-US" dirty="0" smtClean="0">
                <a:latin typeface="Calibri"/>
              </a:rPr>
              <a:t>16/2= 8	</a:t>
            </a:r>
            <a:r>
              <a:rPr lang="en-US" dirty="0" smtClean="0">
                <a:solidFill>
                  <a:srgbClr val="00B050"/>
                </a:solidFill>
                <a:latin typeface="Calibri"/>
              </a:rPr>
              <a:t>0		    </a:t>
            </a:r>
            <a:r>
              <a:rPr lang="en-US" dirty="0" smtClean="0">
                <a:latin typeface="Calibri"/>
              </a:rPr>
              <a:t>23/2= 11</a:t>
            </a:r>
            <a:r>
              <a:rPr lang="en-US" dirty="0" smtClean="0">
                <a:solidFill>
                  <a:srgbClr val="00B050"/>
                </a:solidFill>
                <a:latin typeface="Calibri"/>
              </a:rPr>
              <a:t>	1		</a:t>
            </a:r>
          </a:p>
          <a:p>
            <a:pPr>
              <a:buNone/>
            </a:pPr>
            <a:r>
              <a:rPr lang="en-US" dirty="0" smtClean="0">
                <a:latin typeface="Calibri"/>
              </a:rPr>
              <a:t>8/2= 4	</a:t>
            </a:r>
            <a:r>
              <a:rPr lang="en-US" dirty="0" smtClean="0">
                <a:solidFill>
                  <a:srgbClr val="00B050"/>
                </a:solidFill>
                <a:latin typeface="Calibri"/>
              </a:rPr>
              <a:t>0		    </a:t>
            </a:r>
            <a:r>
              <a:rPr lang="en-US" dirty="0" smtClean="0">
                <a:latin typeface="Calibri"/>
              </a:rPr>
              <a:t>11/2 =5	</a:t>
            </a:r>
            <a:r>
              <a:rPr lang="en-US" dirty="0" smtClean="0">
                <a:solidFill>
                  <a:srgbClr val="00B050"/>
                </a:solidFill>
                <a:latin typeface="Calibri"/>
              </a:rPr>
              <a:t>	1</a:t>
            </a:r>
          </a:p>
          <a:p>
            <a:pPr>
              <a:buNone/>
            </a:pPr>
            <a:r>
              <a:rPr lang="en-US" dirty="0" smtClean="0">
                <a:latin typeface="Calibri"/>
              </a:rPr>
              <a:t>4/2=2	</a:t>
            </a:r>
            <a:r>
              <a:rPr lang="en-US" dirty="0" smtClean="0">
                <a:solidFill>
                  <a:srgbClr val="00B050"/>
                </a:solidFill>
                <a:latin typeface="Calibri"/>
              </a:rPr>
              <a:t>0		</a:t>
            </a:r>
            <a:r>
              <a:rPr lang="en-US" dirty="0" smtClean="0">
                <a:latin typeface="Calibri"/>
              </a:rPr>
              <a:t>    5/2=2	</a:t>
            </a:r>
            <a:r>
              <a:rPr lang="en-US" dirty="0" smtClean="0">
                <a:solidFill>
                  <a:srgbClr val="00B050"/>
                </a:solidFill>
                <a:latin typeface="Calibri"/>
              </a:rPr>
              <a:t>	1</a:t>
            </a:r>
          </a:p>
          <a:p>
            <a:pPr>
              <a:buNone/>
            </a:pPr>
            <a:r>
              <a:rPr lang="en-US" dirty="0" smtClean="0">
                <a:latin typeface="Calibri"/>
              </a:rPr>
              <a:t>2/2=</a:t>
            </a:r>
            <a:r>
              <a:rPr lang="en-US" dirty="0" smtClean="0">
                <a:solidFill>
                  <a:srgbClr val="FF0000"/>
                </a:solidFill>
                <a:latin typeface="Calibri"/>
              </a:rPr>
              <a:t>1</a:t>
            </a:r>
            <a:r>
              <a:rPr lang="en-US" dirty="0" smtClean="0">
                <a:latin typeface="Calibri"/>
              </a:rPr>
              <a:t>	</a:t>
            </a:r>
            <a:r>
              <a:rPr lang="en-US" dirty="0" smtClean="0">
                <a:solidFill>
                  <a:srgbClr val="00B050"/>
                </a:solidFill>
                <a:latin typeface="Calibri"/>
              </a:rPr>
              <a:t>0		    </a:t>
            </a:r>
            <a:r>
              <a:rPr lang="en-US" dirty="0" smtClean="0">
                <a:latin typeface="Calibri"/>
              </a:rPr>
              <a:t>2/2=</a:t>
            </a:r>
            <a:r>
              <a:rPr lang="en-US" dirty="0" smtClean="0">
                <a:solidFill>
                  <a:srgbClr val="FF0000"/>
                </a:solidFill>
                <a:latin typeface="Calibri"/>
              </a:rPr>
              <a:t>1</a:t>
            </a:r>
            <a:r>
              <a:rPr lang="en-US" dirty="0" smtClean="0">
                <a:solidFill>
                  <a:srgbClr val="00B050"/>
                </a:solidFill>
                <a:latin typeface="Calibri"/>
              </a:rPr>
              <a:t>		0</a:t>
            </a:r>
          </a:p>
          <a:p>
            <a:pPr>
              <a:buNone/>
            </a:pPr>
            <a:r>
              <a:rPr lang="en-US" dirty="0" smtClean="0">
                <a:latin typeface="Calibri"/>
              </a:rPr>
              <a:t>			</a:t>
            </a:r>
            <a:r>
              <a:rPr lang="en-US" dirty="0" smtClean="0">
                <a:solidFill>
                  <a:srgbClr val="FF0000"/>
                </a:solidFill>
                <a:latin typeface="Calibri"/>
              </a:rPr>
              <a:t>1		       			1		</a:t>
            </a:r>
          </a:p>
          <a:p>
            <a:pPr>
              <a:buNone/>
            </a:pPr>
            <a:r>
              <a:rPr lang="en-US" dirty="0" smtClean="0">
                <a:latin typeface="Calibri"/>
              </a:rPr>
              <a:t> Read bottom up		</a:t>
            </a:r>
            <a:endParaRPr lang="en-US" dirty="0"/>
          </a:p>
        </p:txBody>
      </p:sp>
      <p:sp>
        <p:nvSpPr>
          <p:cNvPr id="4" name="TextBox 3"/>
          <p:cNvSpPr txBox="1"/>
          <p:nvPr/>
        </p:nvSpPr>
        <p:spPr>
          <a:xfrm>
            <a:off x="533400" y="5105400"/>
            <a:ext cx="1208151" cy="369332"/>
          </a:xfrm>
          <a:prstGeom prst="rect">
            <a:avLst/>
          </a:prstGeom>
          <a:noFill/>
        </p:spPr>
        <p:txBody>
          <a:bodyPr wrap="none" rtlCol="0">
            <a:spAutoFit/>
          </a:bodyPr>
          <a:lstStyle/>
          <a:p>
            <a:r>
              <a:rPr lang="en-US" dirty="0" smtClean="0"/>
              <a:t>Remainder</a:t>
            </a:r>
            <a:endParaRPr lang="en-US" dirty="0"/>
          </a:p>
        </p:txBody>
      </p:sp>
      <p:cxnSp>
        <p:nvCxnSpPr>
          <p:cNvPr id="6" name="Straight Arrow Connector 5"/>
          <p:cNvCxnSpPr/>
          <p:nvPr/>
        </p:nvCxnSpPr>
        <p:spPr>
          <a:xfrm>
            <a:off x="1066800" y="4724400"/>
            <a:ext cx="9144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514600" y="2362200"/>
            <a:ext cx="0" cy="2209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05400" y="4648200"/>
            <a:ext cx="13716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5181600"/>
            <a:ext cx="1208151" cy="369332"/>
          </a:xfrm>
          <a:prstGeom prst="rect">
            <a:avLst/>
          </a:prstGeom>
          <a:noFill/>
        </p:spPr>
        <p:txBody>
          <a:bodyPr wrap="none" rtlCol="0">
            <a:spAutoFit/>
          </a:bodyPr>
          <a:lstStyle/>
          <a:p>
            <a:r>
              <a:rPr lang="en-US" dirty="0" smtClean="0"/>
              <a:t>Remainder</a:t>
            </a:r>
            <a:endParaRPr lang="en-US" dirty="0"/>
          </a:p>
        </p:txBody>
      </p:sp>
      <p:cxnSp>
        <p:nvCxnSpPr>
          <p:cNvPr id="15" name="Straight Arrow Connector 14"/>
          <p:cNvCxnSpPr/>
          <p:nvPr/>
        </p:nvCxnSpPr>
        <p:spPr>
          <a:xfrm flipV="1">
            <a:off x="7010400" y="2438400"/>
            <a:ext cx="0" cy="2209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828800" y="2057400"/>
            <a:ext cx="457200" cy="3429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400800" y="2057400"/>
            <a:ext cx="381000" cy="3505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400"/>
            <a:ext cx="8229600" cy="1041400"/>
          </a:xfrm>
        </p:spPr>
        <p:txBody>
          <a:bodyPr>
            <a:normAutofit fontScale="90000"/>
          </a:bodyPr>
          <a:lstStyle/>
          <a:p>
            <a:r>
              <a:rPr lang="en-US" dirty="0" smtClean="0"/>
              <a:t>Decimal to Binary Division (</a:t>
            </a:r>
            <a:r>
              <a:rPr lang="en-US" dirty="0" smtClean="0">
                <a:solidFill>
                  <a:srgbClr val="FF0000"/>
                </a:solidFill>
              </a:rPr>
              <a:t>Remainder) </a:t>
            </a:r>
            <a:br>
              <a:rPr lang="en-US" dirty="0" smtClean="0">
                <a:solidFill>
                  <a:srgbClr val="FF0000"/>
                </a:solidFill>
              </a:rPr>
            </a:br>
            <a:r>
              <a:rPr lang="en-US" dirty="0" smtClean="0"/>
              <a:t>example </a:t>
            </a:r>
            <a:endParaRPr lang="en-US" dirty="0"/>
          </a:p>
        </p:txBody>
      </p:sp>
      <p:sp>
        <p:nvSpPr>
          <p:cNvPr id="3" name="Content Placeholder 2"/>
          <p:cNvSpPr>
            <a:spLocks noGrp="1"/>
          </p:cNvSpPr>
          <p:nvPr>
            <p:ph idx="1"/>
          </p:nvPr>
        </p:nvSpPr>
        <p:spPr>
          <a:xfrm>
            <a:off x="-57638" y="742458"/>
            <a:ext cx="9201637" cy="5943600"/>
          </a:xfrm>
        </p:spPr>
        <p:txBody>
          <a:bodyPr/>
          <a:lstStyle/>
          <a:p>
            <a:pPr marL="0" indent="0">
              <a:buNone/>
            </a:pPr>
            <a:r>
              <a:rPr lang="en-US" sz="5400" dirty="0" smtClean="0">
                <a:solidFill>
                  <a:srgbClr val="FF0000"/>
                </a:solidFill>
              </a:rPr>
              <a:t>71</a:t>
            </a:r>
            <a:r>
              <a:rPr lang="en-US" sz="6600" dirty="0" smtClean="0"/>
              <a:t> </a:t>
            </a:r>
            <a:r>
              <a:rPr lang="en-US" sz="5400" dirty="0" smtClean="0"/>
              <a:t>2</a:t>
            </a:r>
            <a:endParaRPr lang="en-US" sz="5400" dirty="0"/>
          </a:p>
          <a:p>
            <a:pPr marL="0" indent="0">
              <a:buNone/>
            </a:pPr>
            <a:r>
              <a:rPr lang="en-US" sz="6600" dirty="0" smtClean="0"/>
              <a:t>	</a:t>
            </a:r>
            <a:endParaRPr lang="en-US" sz="4800" dirty="0" smtClean="0"/>
          </a:p>
        </p:txBody>
      </p:sp>
      <p:cxnSp>
        <p:nvCxnSpPr>
          <p:cNvPr id="16" name="Straight Connector 15"/>
          <p:cNvCxnSpPr/>
          <p:nvPr/>
        </p:nvCxnSpPr>
        <p:spPr>
          <a:xfrm>
            <a:off x="838200" y="1066800"/>
            <a:ext cx="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56675" y="1676400"/>
            <a:ext cx="10483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8200" y="1477024"/>
            <a:ext cx="1066800" cy="923330"/>
          </a:xfrm>
          <a:prstGeom prst="rect">
            <a:avLst/>
          </a:prstGeom>
          <a:noFill/>
        </p:spPr>
        <p:txBody>
          <a:bodyPr wrap="square" rtlCol="0">
            <a:spAutoFit/>
          </a:bodyPr>
          <a:lstStyle/>
          <a:p>
            <a:r>
              <a:rPr lang="en-US" sz="5400" dirty="0" smtClean="0">
                <a:solidFill>
                  <a:srgbClr val="FF0000"/>
                </a:solidFill>
              </a:rPr>
              <a:t>35</a:t>
            </a:r>
            <a:endParaRPr lang="en-US" sz="5400" dirty="0">
              <a:solidFill>
                <a:srgbClr val="FF0000"/>
              </a:solidFill>
            </a:endParaRPr>
          </a:p>
        </p:txBody>
      </p:sp>
      <p:cxnSp>
        <p:nvCxnSpPr>
          <p:cNvPr id="28" name="Straight Connector 27"/>
          <p:cNvCxnSpPr/>
          <p:nvPr/>
        </p:nvCxnSpPr>
        <p:spPr>
          <a:xfrm>
            <a:off x="152400" y="17526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1676400"/>
            <a:ext cx="497252" cy="830997"/>
          </a:xfrm>
          <a:prstGeom prst="rect">
            <a:avLst/>
          </a:prstGeom>
          <a:noFill/>
        </p:spPr>
        <p:txBody>
          <a:bodyPr wrap="none" rtlCol="0">
            <a:spAutoFit/>
          </a:bodyPr>
          <a:lstStyle/>
          <a:p>
            <a:r>
              <a:rPr lang="en-US" sz="4800" dirty="0" smtClean="0">
                <a:solidFill>
                  <a:srgbClr val="00B050"/>
                </a:solidFill>
              </a:rPr>
              <a:t>1</a:t>
            </a:r>
            <a:endParaRPr lang="en-US" sz="4800" dirty="0">
              <a:solidFill>
                <a:srgbClr val="00B050"/>
              </a:solidFill>
            </a:endParaRPr>
          </a:p>
        </p:txBody>
      </p:sp>
      <p:cxnSp>
        <p:nvCxnSpPr>
          <p:cNvPr id="35" name="Straight Connector 34"/>
          <p:cNvCxnSpPr/>
          <p:nvPr/>
        </p:nvCxnSpPr>
        <p:spPr>
          <a:xfrm>
            <a:off x="1905000" y="16764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05000" y="25779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56238" y="1779814"/>
            <a:ext cx="535724" cy="923330"/>
          </a:xfrm>
          <a:prstGeom prst="rect">
            <a:avLst/>
          </a:prstGeom>
          <a:noFill/>
        </p:spPr>
        <p:txBody>
          <a:bodyPr wrap="none" rtlCol="0">
            <a:spAutoFit/>
          </a:bodyPr>
          <a:lstStyle/>
          <a:p>
            <a:r>
              <a:rPr lang="en-US" sz="5400" dirty="0" smtClean="0"/>
              <a:t>2</a:t>
            </a:r>
            <a:endParaRPr lang="en-US" sz="5400" dirty="0"/>
          </a:p>
        </p:txBody>
      </p:sp>
      <p:cxnSp>
        <p:nvCxnSpPr>
          <p:cNvPr id="42" name="Straight Connector 41"/>
          <p:cNvCxnSpPr/>
          <p:nvPr/>
        </p:nvCxnSpPr>
        <p:spPr>
          <a:xfrm>
            <a:off x="914400" y="2286000"/>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90600" y="2209800"/>
            <a:ext cx="867228" cy="1569660"/>
          </a:xfrm>
          <a:prstGeom prst="rect">
            <a:avLst/>
          </a:prstGeom>
          <a:noFill/>
        </p:spPr>
        <p:txBody>
          <a:bodyPr wrap="square" rtlCol="0">
            <a:spAutoFit/>
          </a:bodyPr>
          <a:lstStyle/>
          <a:p>
            <a:r>
              <a:rPr lang="en-US" sz="4800" dirty="0" smtClean="0">
                <a:solidFill>
                  <a:srgbClr val="00B050"/>
                </a:solidFill>
              </a:rPr>
              <a:t> 1</a:t>
            </a:r>
            <a:endParaRPr lang="en-US" sz="4800" dirty="0">
              <a:solidFill>
                <a:srgbClr val="00B050"/>
              </a:solidFill>
            </a:endParaRPr>
          </a:p>
          <a:p>
            <a:endParaRPr lang="en-US" sz="4800" dirty="0"/>
          </a:p>
        </p:txBody>
      </p:sp>
      <p:cxnSp>
        <p:nvCxnSpPr>
          <p:cNvPr id="53" name="Straight Connector 52"/>
          <p:cNvCxnSpPr/>
          <p:nvPr/>
        </p:nvCxnSpPr>
        <p:spPr>
          <a:xfrm>
            <a:off x="2859824" y="2703144"/>
            <a:ext cx="0" cy="7148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859824" y="3418027"/>
            <a:ext cx="7977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90850" y="2603640"/>
            <a:ext cx="535724" cy="923330"/>
          </a:xfrm>
          <a:prstGeom prst="rect">
            <a:avLst/>
          </a:prstGeom>
          <a:noFill/>
        </p:spPr>
        <p:txBody>
          <a:bodyPr wrap="none" rtlCol="0">
            <a:spAutoFit/>
          </a:bodyPr>
          <a:lstStyle/>
          <a:p>
            <a:r>
              <a:rPr lang="en-US" sz="5400" dirty="0" smtClean="0"/>
              <a:t>2</a:t>
            </a:r>
            <a:endParaRPr lang="en-US" sz="5400" dirty="0"/>
          </a:p>
        </p:txBody>
      </p:sp>
      <p:sp>
        <p:nvSpPr>
          <p:cNvPr id="57" name="TextBox 56"/>
          <p:cNvSpPr txBox="1"/>
          <p:nvPr/>
        </p:nvSpPr>
        <p:spPr>
          <a:xfrm>
            <a:off x="3029322" y="3298760"/>
            <a:ext cx="497252" cy="830997"/>
          </a:xfrm>
          <a:prstGeom prst="rect">
            <a:avLst/>
          </a:prstGeom>
          <a:noFill/>
        </p:spPr>
        <p:txBody>
          <a:bodyPr wrap="none" rtlCol="0">
            <a:spAutoFit/>
          </a:bodyPr>
          <a:lstStyle/>
          <a:p>
            <a:r>
              <a:rPr lang="en-US" sz="4800" dirty="0" smtClean="0">
                <a:solidFill>
                  <a:srgbClr val="FF0000"/>
                </a:solidFill>
              </a:rPr>
              <a:t>8</a:t>
            </a:r>
            <a:endParaRPr lang="en-US" sz="4800" dirty="0">
              <a:solidFill>
                <a:srgbClr val="FF0000"/>
              </a:solidFill>
            </a:endParaRPr>
          </a:p>
        </p:txBody>
      </p:sp>
      <p:cxnSp>
        <p:nvCxnSpPr>
          <p:cNvPr id="60" name="Straight Connector 59"/>
          <p:cNvCxnSpPr/>
          <p:nvPr/>
        </p:nvCxnSpPr>
        <p:spPr>
          <a:xfrm>
            <a:off x="1981200" y="3352800"/>
            <a:ext cx="7826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57400" y="3200400"/>
            <a:ext cx="685800" cy="830997"/>
          </a:xfrm>
          <a:prstGeom prst="rect">
            <a:avLst/>
          </a:prstGeom>
          <a:noFill/>
        </p:spPr>
        <p:txBody>
          <a:bodyPr wrap="square" rtlCol="0">
            <a:spAutoFit/>
          </a:bodyPr>
          <a:lstStyle/>
          <a:p>
            <a:r>
              <a:rPr lang="en-US" sz="4800" dirty="0" smtClean="0">
                <a:solidFill>
                  <a:srgbClr val="00B050"/>
                </a:solidFill>
              </a:rPr>
              <a:t> 1</a:t>
            </a:r>
            <a:endParaRPr lang="en-US" sz="4800" dirty="0">
              <a:solidFill>
                <a:srgbClr val="00B050"/>
              </a:solidFill>
            </a:endParaRPr>
          </a:p>
        </p:txBody>
      </p:sp>
      <p:cxnSp>
        <p:nvCxnSpPr>
          <p:cNvPr id="65" name="Straight Connector 64"/>
          <p:cNvCxnSpPr/>
          <p:nvPr/>
        </p:nvCxnSpPr>
        <p:spPr>
          <a:xfrm>
            <a:off x="3657600" y="3429000"/>
            <a:ext cx="0" cy="7007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3657600" y="4129757"/>
            <a:ext cx="914400"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846938" y="3357177"/>
            <a:ext cx="535724" cy="923330"/>
          </a:xfrm>
          <a:prstGeom prst="rect">
            <a:avLst/>
          </a:prstGeom>
          <a:noFill/>
        </p:spPr>
        <p:txBody>
          <a:bodyPr wrap="none" rtlCol="0">
            <a:spAutoFit/>
          </a:bodyPr>
          <a:lstStyle/>
          <a:p>
            <a:r>
              <a:rPr lang="en-US" sz="5400" dirty="0" smtClean="0"/>
              <a:t>2</a:t>
            </a:r>
            <a:endParaRPr lang="en-US" sz="5400" dirty="0"/>
          </a:p>
        </p:txBody>
      </p:sp>
      <p:cxnSp>
        <p:nvCxnSpPr>
          <p:cNvPr id="73" name="Straight Connector 72"/>
          <p:cNvCxnSpPr/>
          <p:nvPr/>
        </p:nvCxnSpPr>
        <p:spPr>
          <a:xfrm>
            <a:off x="3048000" y="4038600"/>
            <a:ext cx="53572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048000" y="3962400"/>
            <a:ext cx="497252" cy="830997"/>
          </a:xfrm>
          <a:prstGeom prst="rect">
            <a:avLst/>
          </a:prstGeom>
          <a:noFill/>
        </p:spPr>
        <p:txBody>
          <a:bodyPr wrap="none" rtlCol="0">
            <a:spAutoFit/>
          </a:bodyPr>
          <a:lstStyle/>
          <a:p>
            <a:r>
              <a:rPr lang="en-US" sz="4800" dirty="0" smtClean="0">
                <a:solidFill>
                  <a:srgbClr val="00B050"/>
                </a:solidFill>
              </a:rPr>
              <a:t>0</a:t>
            </a:r>
            <a:endParaRPr lang="en-US" sz="4800" dirty="0">
              <a:solidFill>
                <a:srgbClr val="00B050"/>
              </a:solidFill>
            </a:endParaRPr>
          </a:p>
        </p:txBody>
      </p:sp>
      <p:cxnSp>
        <p:nvCxnSpPr>
          <p:cNvPr id="76" name="Straight Connector 75"/>
          <p:cNvCxnSpPr/>
          <p:nvPr/>
        </p:nvCxnSpPr>
        <p:spPr>
          <a:xfrm>
            <a:off x="4571348" y="4225496"/>
            <a:ext cx="0" cy="735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572000" y="4953000"/>
            <a:ext cx="914400" cy="775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72000" y="4114800"/>
            <a:ext cx="692818" cy="923330"/>
          </a:xfrm>
          <a:prstGeom prst="rect">
            <a:avLst/>
          </a:prstGeom>
          <a:noFill/>
        </p:spPr>
        <p:txBody>
          <a:bodyPr wrap="none" rtlCol="0">
            <a:spAutoFit/>
          </a:bodyPr>
          <a:lstStyle/>
          <a:p>
            <a:r>
              <a:rPr lang="en-US" sz="5400" dirty="0" smtClean="0"/>
              <a:t> 2</a:t>
            </a:r>
            <a:endParaRPr lang="en-US" sz="5400" dirty="0"/>
          </a:p>
        </p:txBody>
      </p:sp>
      <p:sp>
        <p:nvSpPr>
          <p:cNvPr id="81" name="TextBox 80"/>
          <p:cNvSpPr txBox="1"/>
          <p:nvPr/>
        </p:nvSpPr>
        <p:spPr>
          <a:xfrm>
            <a:off x="4773712" y="4800022"/>
            <a:ext cx="535724" cy="923330"/>
          </a:xfrm>
          <a:prstGeom prst="rect">
            <a:avLst/>
          </a:prstGeom>
          <a:noFill/>
        </p:spPr>
        <p:txBody>
          <a:bodyPr wrap="none" rtlCol="0">
            <a:spAutoFit/>
          </a:bodyPr>
          <a:lstStyle/>
          <a:p>
            <a:r>
              <a:rPr lang="en-US" sz="5400" dirty="0" smtClean="0">
                <a:solidFill>
                  <a:srgbClr val="FF0000"/>
                </a:solidFill>
              </a:rPr>
              <a:t>2</a:t>
            </a:r>
            <a:endParaRPr lang="en-US" sz="5400" dirty="0">
              <a:solidFill>
                <a:srgbClr val="FF0000"/>
              </a:solidFill>
            </a:endParaRPr>
          </a:p>
        </p:txBody>
      </p:sp>
      <p:sp>
        <p:nvSpPr>
          <p:cNvPr id="82" name="TextBox 81"/>
          <p:cNvSpPr txBox="1"/>
          <p:nvPr/>
        </p:nvSpPr>
        <p:spPr>
          <a:xfrm>
            <a:off x="3889204" y="3969025"/>
            <a:ext cx="497252" cy="830997"/>
          </a:xfrm>
          <a:prstGeom prst="rect">
            <a:avLst/>
          </a:prstGeom>
          <a:noFill/>
        </p:spPr>
        <p:txBody>
          <a:bodyPr wrap="none" rtlCol="0">
            <a:spAutoFit/>
          </a:bodyPr>
          <a:lstStyle/>
          <a:p>
            <a:r>
              <a:rPr lang="en-US" sz="4800" dirty="0" smtClean="0">
                <a:solidFill>
                  <a:srgbClr val="FF0000"/>
                </a:solidFill>
              </a:rPr>
              <a:t>4</a:t>
            </a:r>
            <a:endParaRPr lang="en-US" sz="4800" dirty="0">
              <a:solidFill>
                <a:srgbClr val="FF0000"/>
              </a:solidFill>
            </a:endParaRPr>
          </a:p>
        </p:txBody>
      </p:sp>
      <p:cxnSp>
        <p:nvCxnSpPr>
          <p:cNvPr id="84" name="Straight Connector 83"/>
          <p:cNvCxnSpPr/>
          <p:nvPr/>
        </p:nvCxnSpPr>
        <p:spPr>
          <a:xfrm>
            <a:off x="3962400" y="4724400"/>
            <a:ext cx="4972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62400" y="4648200"/>
            <a:ext cx="497252" cy="830997"/>
          </a:xfrm>
          <a:prstGeom prst="rect">
            <a:avLst/>
          </a:prstGeom>
          <a:noFill/>
        </p:spPr>
        <p:txBody>
          <a:bodyPr wrap="none" rtlCol="0">
            <a:spAutoFit/>
          </a:bodyPr>
          <a:lstStyle/>
          <a:p>
            <a:r>
              <a:rPr lang="en-US" sz="4800" dirty="0" smtClean="0">
                <a:solidFill>
                  <a:srgbClr val="00B050"/>
                </a:solidFill>
              </a:rPr>
              <a:t>0</a:t>
            </a:r>
            <a:endParaRPr lang="en-US" sz="4800" dirty="0">
              <a:solidFill>
                <a:srgbClr val="00B050"/>
              </a:solidFill>
            </a:endParaRPr>
          </a:p>
        </p:txBody>
      </p:sp>
      <p:cxnSp>
        <p:nvCxnSpPr>
          <p:cNvPr id="87" name="Straight Connector 86"/>
          <p:cNvCxnSpPr/>
          <p:nvPr/>
        </p:nvCxnSpPr>
        <p:spPr>
          <a:xfrm>
            <a:off x="5410200" y="4953000"/>
            <a:ext cx="0" cy="724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5447138" y="5638800"/>
            <a:ext cx="801262" cy="386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541807" y="4900193"/>
            <a:ext cx="535724" cy="923330"/>
          </a:xfrm>
          <a:prstGeom prst="rect">
            <a:avLst/>
          </a:prstGeom>
          <a:noFill/>
        </p:spPr>
        <p:txBody>
          <a:bodyPr wrap="none" rtlCol="0">
            <a:spAutoFit/>
          </a:bodyPr>
          <a:lstStyle/>
          <a:p>
            <a:r>
              <a:rPr lang="en-US" sz="5400" dirty="0" smtClean="0"/>
              <a:t>2</a:t>
            </a:r>
            <a:endParaRPr lang="en-US" sz="5400" dirty="0"/>
          </a:p>
        </p:txBody>
      </p:sp>
      <p:sp>
        <p:nvSpPr>
          <p:cNvPr id="91" name="TextBox 90"/>
          <p:cNvSpPr txBox="1"/>
          <p:nvPr/>
        </p:nvSpPr>
        <p:spPr>
          <a:xfrm>
            <a:off x="5715000" y="5715000"/>
            <a:ext cx="685800" cy="830997"/>
          </a:xfrm>
          <a:prstGeom prst="rect">
            <a:avLst/>
          </a:prstGeom>
          <a:noFill/>
        </p:spPr>
        <p:txBody>
          <a:bodyPr wrap="square" rtlCol="0">
            <a:spAutoFit/>
          </a:bodyPr>
          <a:lstStyle/>
          <a:p>
            <a:r>
              <a:rPr lang="en-US" sz="4800" dirty="0" smtClean="0">
                <a:solidFill>
                  <a:srgbClr val="FF0000"/>
                </a:solidFill>
              </a:rPr>
              <a:t>1</a:t>
            </a:r>
            <a:endParaRPr lang="en-US" sz="4800" dirty="0">
              <a:solidFill>
                <a:srgbClr val="FF0000"/>
              </a:solidFill>
            </a:endParaRPr>
          </a:p>
        </p:txBody>
      </p:sp>
      <p:cxnSp>
        <p:nvCxnSpPr>
          <p:cNvPr id="94" name="Straight Connector 93"/>
          <p:cNvCxnSpPr/>
          <p:nvPr/>
        </p:nvCxnSpPr>
        <p:spPr>
          <a:xfrm>
            <a:off x="4648200" y="5638800"/>
            <a:ext cx="73743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876800" y="5562600"/>
            <a:ext cx="497252" cy="830997"/>
          </a:xfrm>
          <a:prstGeom prst="rect">
            <a:avLst/>
          </a:prstGeom>
          <a:noFill/>
        </p:spPr>
        <p:txBody>
          <a:bodyPr wrap="none" rtlCol="0">
            <a:spAutoFit/>
          </a:bodyPr>
          <a:lstStyle/>
          <a:p>
            <a:r>
              <a:rPr lang="en-US" sz="4800" dirty="0" smtClean="0">
                <a:solidFill>
                  <a:srgbClr val="00B050"/>
                </a:solidFill>
              </a:rPr>
              <a:t>0</a:t>
            </a:r>
            <a:endParaRPr lang="en-US" sz="4800" dirty="0">
              <a:solidFill>
                <a:srgbClr val="00B050"/>
              </a:solidFill>
            </a:endParaRPr>
          </a:p>
        </p:txBody>
      </p:sp>
      <p:sp>
        <p:nvSpPr>
          <p:cNvPr id="96" name="TextBox 95"/>
          <p:cNvSpPr txBox="1"/>
          <p:nvPr/>
        </p:nvSpPr>
        <p:spPr>
          <a:xfrm>
            <a:off x="1952080" y="2494697"/>
            <a:ext cx="886781" cy="923330"/>
          </a:xfrm>
          <a:prstGeom prst="rect">
            <a:avLst/>
          </a:prstGeom>
          <a:noFill/>
        </p:spPr>
        <p:txBody>
          <a:bodyPr wrap="none" rtlCol="0">
            <a:spAutoFit/>
          </a:bodyPr>
          <a:lstStyle/>
          <a:p>
            <a:r>
              <a:rPr lang="en-US" sz="5400" dirty="0" smtClean="0">
                <a:solidFill>
                  <a:srgbClr val="FF0000"/>
                </a:solidFill>
              </a:rPr>
              <a:t>17</a:t>
            </a:r>
            <a:endParaRPr lang="en-US" sz="5400" dirty="0">
              <a:solidFill>
                <a:srgbClr val="FF0000"/>
              </a:solidFill>
            </a:endParaRPr>
          </a:p>
        </p:txBody>
      </p:sp>
      <p:sp>
        <p:nvSpPr>
          <p:cNvPr id="97" name="TextBox 96"/>
          <p:cNvSpPr txBox="1"/>
          <p:nvPr/>
        </p:nvSpPr>
        <p:spPr>
          <a:xfrm>
            <a:off x="5928576" y="1263591"/>
            <a:ext cx="2191331" cy="769441"/>
          </a:xfrm>
          <a:prstGeom prst="rect">
            <a:avLst/>
          </a:prstGeom>
          <a:noFill/>
        </p:spPr>
        <p:txBody>
          <a:bodyPr wrap="square" rtlCol="0">
            <a:spAutoFit/>
          </a:bodyPr>
          <a:lstStyle/>
          <a:p>
            <a:r>
              <a:rPr lang="en-US" sz="4400" dirty="0" smtClean="0"/>
              <a:t>Base 2</a:t>
            </a:r>
            <a:endParaRPr lang="en-US" sz="4400" dirty="0"/>
          </a:p>
        </p:txBody>
      </p:sp>
      <p:sp>
        <p:nvSpPr>
          <p:cNvPr id="99" name="TextBox 98"/>
          <p:cNvSpPr txBox="1"/>
          <p:nvPr/>
        </p:nvSpPr>
        <p:spPr>
          <a:xfrm>
            <a:off x="4592935" y="1974724"/>
            <a:ext cx="4398665" cy="830997"/>
          </a:xfrm>
          <a:prstGeom prst="rect">
            <a:avLst/>
          </a:prstGeom>
          <a:noFill/>
        </p:spPr>
        <p:txBody>
          <a:bodyPr wrap="square" rtlCol="0">
            <a:spAutoFit/>
          </a:bodyPr>
          <a:lstStyle/>
          <a:p>
            <a:r>
              <a:rPr lang="en-US" sz="4800" dirty="0" smtClean="0"/>
              <a:t>71</a:t>
            </a:r>
            <a:r>
              <a:rPr lang="en-US" sz="2400" dirty="0" smtClean="0">
                <a:latin typeface="Arial" pitchFamily="34" charset="0"/>
                <a:cs typeface="Arial" pitchFamily="34" charset="0"/>
              </a:rPr>
              <a:t>10</a:t>
            </a:r>
            <a:r>
              <a:rPr lang="en-US" sz="4800" dirty="0" smtClean="0">
                <a:solidFill>
                  <a:srgbClr val="FF0000"/>
                </a:solidFill>
              </a:rPr>
              <a:t> =1</a:t>
            </a:r>
            <a:r>
              <a:rPr lang="en-US" sz="4800" dirty="0" smtClean="0">
                <a:solidFill>
                  <a:srgbClr val="00B050"/>
                </a:solidFill>
              </a:rPr>
              <a:t>000111</a:t>
            </a:r>
            <a:r>
              <a:rPr lang="en-US" sz="2000" dirty="0" smtClean="0">
                <a:solidFill>
                  <a:srgbClr val="00B050"/>
                </a:solidFill>
                <a:latin typeface="Arial" pitchFamily="34" charset="0"/>
                <a:cs typeface="Arial" pitchFamily="34" charset="0"/>
              </a:rPr>
              <a:t>2</a:t>
            </a:r>
            <a:endParaRPr lang="en-US" sz="2000" dirty="0">
              <a:solidFill>
                <a:srgbClr val="00B050"/>
              </a:solidFill>
              <a:latin typeface="Arial" pitchFamily="34" charset="0"/>
              <a:cs typeface="Arial" pitchFamily="34" charset="0"/>
            </a:endParaRPr>
          </a:p>
        </p:txBody>
      </p:sp>
      <p:cxnSp>
        <p:nvCxnSpPr>
          <p:cNvPr id="5" name="Straight Arrow Connector 4"/>
          <p:cNvCxnSpPr/>
          <p:nvPr/>
        </p:nvCxnSpPr>
        <p:spPr>
          <a:xfrm flipH="1" flipV="1">
            <a:off x="1219200" y="3048000"/>
            <a:ext cx="3657600" cy="34612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28576" y="2912731"/>
            <a:ext cx="195812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819400" y="6324600"/>
            <a:ext cx="1701171" cy="369332"/>
          </a:xfrm>
          <a:prstGeom prst="rect">
            <a:avLst/>
          </a:prstGeom>
        </p:spPr>
        <p:txBody>
          <a:bodyPr wrap="none">
            <a:spAutoFit/>
          </a:bodyPr>
          <a:lstStyle/>
          <a:p>
            <a:r>
              <a:rPr lang="en-US" dirty="0" smtClean="0">
                <a:solidFill>
                  <a:srgbClr val="00B050"/>
                </a:solidFill>
              </a:rPr>
              <a:t>Read bottom up</a:t>
            </a:r>
            <a:endParaRPr lang="en-US" dirty="0"/>
          </a:p>
        </p:txBody>
      </p:sp>
      <p:cxnSp>
        <p:nvCxnSpPr>
          <p:cNvPr id="52" name="Straight Arrow Connector 51"/>
          <p:cNvCxnSpPr/>
          <p:nvPr/>
        </p:nvCxnSpPr>
        <p:spPr>
          <a:xfrm>
            <a:off x="6172200" y="6096000"/>
            <a:ext cx="762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10400" y="5943600"/>
            <a:ext cx="1208151" cy="369332"/>
          </a:xfrm>
          <a:prstGeom prst="rect">
            <a:avLst/>
          </a:prstGeom>
          <a:noFill/>
        </p:spPr>
        <p:txBody>
          <a:bodyPr wrap="none" rtlCol="0">
            <a:spAutoFit/>
          </a:bodyPr>
          <a:lstStyle/>
          <a:p>
            <a:r>
              <a:rPr lang="en-US" dirty="0" smtClean="0"/>
              <a:t>Remainder</a:t>
            </a:r>
            <a:endParaRPr lang="en-US" dirty="0"/>
          </a:p>
        </p:txBody>
      </p:sp>
    </p:spTree>
    <p:extLst>
      <p:ext uri="{BB962C8B-B14F-4D97-AF65-F5344CB8AC3E}">
        <p14:creationId xmlns="" xmlns:p14="http://schemas.microsoft.com/office/powerpoint/2010/main" val="3460926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defRPr/>
            </a:pPr>
            <a:r>
              <a:rPr lang="en-US" dirty="0"/>
              <a:t>Decimal&lt;--&gt; </a:t>
            </a:r>
            <a:br>
              <a:rPr lang="en-US" dirty="0"/>
            </a:br>
            <a:r>
              <a:rPr lang="en-US" dirty="0"/>
              <a:t>Binary Table</a:t>
            </a:r>
          </a:p>
        </p:txBody>
      </p:sp>
      <p:sp>
        <p:nvSpPr>
          <p:cNvPr id="8197" name="Rectangle 3"/>
          <p:cNvSpPr>
            <a:spLocks noGrp="1" noChangeArrowheads="1"/>
          </p:cNvSpPr>
          <p:nvPr>
            <p:ph idx="1"/>
          </p:nvPr>
        </p:nvSpPr>
        <p:spPr/>
        <p:txBody>
          <a:bodyPr>
            <a:normAutofit fontScale="92500" lnSpcReduction="10000"/>
          </a:bodyPr>
          <a:lstStyle/>
          <a:p>
            <a:pPr eaLnBrk="1" hangingPunct="1">
              <a:buFont typeface="Wingdings" pitchFamily="2" charset="2"/>
              <a:buNone/>
            </a:pPr>
            <a:r>
              <a:rPr lang="en-US" sz="2400" b="1" dirty="0"/>
              <a:t>Decimal   Binary 	Decimal  Binary</a:t>
            </a:r>
            <a:endParaRPr lang="en-US" sz="2400" dirty="0"/>
          </a:p>
          <a:p>
            <a:pPr eaLnBrk="1" hangingPunct="1">
              <a:buFont typeface="Wingdings" pitchFamily="2" charset="2"/>
              <a:buNone/>
            </a:pPr>
            <a:r>
              <a:rPr lang="en-US" dirty="0"/>
              <a:t>    0	     0000	    </a:t>
            </a:r>
            <a:r>
              <a:rPr lang="en-US" dirty="0" smtClean="0"/>
              <a:t>     </a:t>
            </a:r>
            <a:r>
              <a:rPr lang="en-US" dirty="0"/>
              <a:t>8	  1000</a:t>
            </a:r>
          </a:p>
          <a:p>
            <a:pPr eaLnBrk="1" hangingPunct="1">
              <a:buFont typeface="Wingdings" pitchFamily="2" charset="2"/>
              <a:buNone/>
            </a:pPr>
            <a:r>
              <a:rPr lang="en-US" dirty="0"/>
              <a:t>    1	     0001	     </a:t>
            </a:r>
            <a:r>
              <a:rPr lang="en-US" dirty="0" smtClean="0"/>
              <a:t>    9</a:t>
            </a:r>
            <a:r>
              <a:rPr lang="en-US" dirty="0"/>
              <a:t>	  1001</a:t>
            </a:r>
          </a:p>
          <a:p>
            <a:pPr eaLnBrk="1" hangingPunct="1">
              <a:buFont typeface="Wingdings" pitchFamily="2" charset="2"/>
              <a:buNone/>
            </a:pPr>
            <a:r>
              <a:rPr lang="en-US" dirty="0"/>
              <a:t>	 2	     0010	     </a:t>
            </a:r>
            <a:r>
              <a:rPr lang="en-US" dirty="0" smtClean="0"/>
              <a:t>   10</a:t>
            </a:r>
            <a:r>
              <a:rPr lang="en-US" dirty="0"/>
              <a:t>	  1010</a:t>
            </a:r>
          </a:p>
          <a:p>
            <a:pPr eaLnBrk="1" hangingPunct="1">
              <a:buFont typeface="Wingdings" pitchFamily="2" charset="2"/>
              <a:buNone/>
            </a:pPr>
            <a:r>
              <a:rPr lang="en-US" dirty="0"/>
              <a:t>	 3	     0011	     </a:t>
            </a:r>
            <a:r>
              <a:rPr lang="en-US" dirty="0" smtClean="0"/>
              <a:t>   11</a:t>
            </a:r>
            <a:r>
              <a:rPr lang="en-US" dirty="0"/>
              <a:t>	  1011</a:t>
            </a:r>
          </a:p>
          <a:p>
            <a:pPr eaLnBrk="1" hangingPunct="1">
              <a:buFont typeface="Wingdings" pitchFamily="2" charset="2"/>
              <a:buNone/>
            </a:pPr>
            <a:r>
              <a:rPr lang="en-US" dirty="0"/>
              <a:t>	 4	     0100	     </a:t>
            </a:r>
            <a:r>
              <a:rPr lang="en-US" dirty="0" smtClean="0"/>
              <a:t>   12    	 </a:t>
            </a:r>
            <a:r>
              <a:rPr lang="en-US" dirty="0"/>
              <a:t>1100</a:t>
            </a:r>
          </a:p>
          <a:p>
            <a:pPr eaLnBrk="1" hangingPunct="1">
              <a:buFont typeface="Wingdings" pitchFamily="2" charset="2"/>
              <a:buNone/>
            </a:pPr>
            <a:r>
              <a:rPr lang="en-US" dirty="0"/>
              <a:t>    5	     0101	     </a:t>
            </a:r>
            <a:r>
              <a:rPr lang="en-US" dirty="0" smtClean="0"/>
              <a:t>   13    	 </a:t>
            </a:r>
            <a:r>
              <a:rPr lang="en-US" dirty="0"/>
              <a:t>1101</a:t>
            </a:r>
          </a:p>
          <a:p>
            <a:pPr eaLnBrk="1" hangingPunct="1">
              <a:buFont typeface="Wingdings" pitchFamily="2" charset="2"/>
              <a:buNone/>
            </a:pPr>
            <a:r>
              <a:rPr lang="en-US" dirty="0"/>
              <a:t>    6	     0110	     </a:t>
            </a:r>
            <a:r>
              <a:rPr lang="en-US" dirty="0" smtClean="0"/>
              <a:t>   14     	1110</a:t>
            </a:r>
            <a:endParaRPr lang="en-US" dirty="0"/>
          </a:p>
          <a:p>
            <a:pPr eaLnBrk="1" hangingPunct="1">
              <a:buFont typeface="Wingdings" pitchFamily="2" charset="2"/>
              <a:buNone/>
            </a:pPr>
            <a:r>
              <a:rPr lang="en-US" dirty="0"/>
              <a:t>    7	     0111 	     </a:t>
            </a:r>
            <a:r>
              <a:rPr lang="en-US" dirty="0" smtClean="0"/>
              <a:t>   15    	 </a:t>
            </a:r>
            <a:r>
              <a:rPr lang="en-US" dirty="0"/>
              <a:t>1111</a:t>
            </a:r>
          </a:p>
          <a:p>
            <a:pPr eaLnBrk="1" hangingPunct="1">
              <a:buFont typeface="Wingdings" pitchFamily="2" charset="2"/>
              <a:buNone/>
            </a:pPr>
            <a:endParaRPr lang="en-US" dirty="0"/>
          </a:p>
        </p:txBody>
      </p:sp>
      <p:sp>
        <p:nvSpPr>
          <p:cNvPr id="8194" name="Footer Placeholder 4"/>
          <p:cNvSpPr>
            <a:spLocks noGrp="1"/>
          </p:cNvSpPr>
          <p:nvPr>
            <p:ph type="ftr" sz="quarter" idx="11"/>
          </p:nvPr>
        </p:nvSpPr>
        <p:spPr>
          <a:noFill/>
        </p:spPr>
        <p:txBody>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sz="1400"/>
              <a:t>Copyright © 2002, Algonquin College Linda Crane</a:t>
            </a:r>
          </a:p>
        </p:txBody>
      </p:sp>
    </p:spTree>
    <p:extLst>
      <p:ext uri="{BB962C8B-B14F-4D97-AF65-F5344CB8AC3E}">
        <p14:creationId xmlns="" xmlns:p14="http://schemas.microsoft.com/office/powerpoint/2010/main" val="971839753"/>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defRPr/>
            </a:pPr>
            <a:r>
              <a:rPr lang="en-US" dirty="0"/>
              <a:t>Decimal&lt;--&gt; </a:t>
            </a:r>
            <a:br>
              <a:rPr lang="en-US" dirty="0"/>
            </a:br>
            <a:r>
              <a:rPr lang="en-US" dirty="0"/>
              <a:t>Binary Table</a:t>
            </a:r>
          </a:p>
        </p:txBody>
      </p:sp>
      <p:sp>
        <p:nvSpPr>
          <p:cNvPr id="8197" name="Rectangle 3"/>
          <p:cNvSpPr>
            <a:spLocks noGrp="1" noChangeArrowheads="1"/>
          </p:cNvSpPr>
          <p:nvPr>
            <p:ph idx="1"/>
          </p:nvPr>
        </p:nvSpPr>
        <p:spPr/>
        <p:txBody>
          <a:bodyPr>
            <a:normAutofit fontScale="92500" lnSpcReduction="10000"/>
          </a:bodyPr>
          <a:lstStyle/>
          <a:p>
            <a:pPr eaLnBrk="1" hangingPunct="1">
              <a:buFont typeface="Wingdings" pitchFamily="2" charset="2"/>
              <a:buNone/>
            </a:pPr>
            <a:r>
              <a:rPr lang="en-US" sz="2400" b="1" dirty="0"/>
              <a:t>Decimal   Binary 	Decimal  Binary</a:t>
            </a:r>
            <a:endParaRPr lang="en-US" sz="2400" dirty="0"/>
          </a:p>
          <a:p>
            <a:pPr eaLnBrk="1" hangingPunct="1">
              <a:buFont typeface="Wingdings" pitchFamily="2" charset="2"/>
              <a:buNone/>
            </a:pPr>
            <a:r>
              <a:rPr lang="en-US" dirty="0"/>
              <a:t>    0	     000</a:t>
            </a:r>
            <a:r>
              <a:rPr lang="en-US" dirty="0">
                <a:solidFill>
                  <a:srgbClr val="FF0000"/>
                </a:solidFill>
              </a:rPr>
              <a:t>0</a:t>
            </a:r>
            <a:r>
              <a:rPr lang="en-US" dirty="0"/>
              <a:t>	     </a:t>
            </a:r>
            <a:r>
              <a:rPr lang="en-US" dirty="0" smtClean="0"/>
              <a:t>    8</a:t>
            </a:r>
            <a:r>
              <a:rPr lang="en-US" dirty="0"/>
              <a:t>	 </a:t>
            </a:r>
            <a:r>
              <a:rPr lang="en-US" dirty="0" smtClean="0"/>
              <a:t>100</a:t>
            </a:r>
            <a:r>
              <a:rPr lang="en-US" dirty="0" smtClean="0">
                <a:solidFill>
                  <a:srgbClr val="FF0000"/>
                </a:solidFill>
              </a:rPr>
              <a:t>0</a:t>
            </a:r>
            <a:endParaRPr lang="en-US" dirty="0">
              <a:solidFill>
                <a:srgbClr val="FF0000"/>
              </a:solidFill>
            </a:endParaRPr>
          </a:p>
          <a:p>
            <a:pPr eaLnBrk="1" hangingPunct="1">
              <a:buFont typeface="Wingdings" pitchFamily="2" charset="2"/>
              <a:buNone/>
            </a:pPr>
            <a:r>
              <a:rPr lang="en-US" dirty="0"/>
              <a:t>    1	     000</a:t>
            </a:r>
            <a:r>
              <a:rPr lang="en-US" dirty="0">
                <a:solidFill>
                  <a:srgbClr val="FF0000"/>
                </a:solidFill>
              </a:rPr>
              <a:t>1</a:t>
            </a:r>
            <a:r>
              <a:rPr lang="en-US" dirty="0"/>
              <a:t>	     </a:t>
            </a:r>
            <a:r>
              <a:rPr lang="en-US" dirty="0" smtClean="0"/>
              <a:t>    9</a:t>
            </a:r>
            <a:r>
              <a:rPr lang="en-US" dirty="0"/>
              <a:t>	 </a:t>
            </a:r>
            <a:r>
              <a:rPr lang="en-US" dirty="0" smtClean="0"/>
              <a:t>100</a:t>
            </a:r>
            <a:r>
              <a:rPr lang="en-US" dirty="0" smtClean="0">
                <a:solidFill>
                  <a:srgbClr val="FF0000"/>
                </a:solidFill>
              </a:rPr>
              <a:t>1</a:t>
            </a:r>
            <a:endParaRPr lang="en-US" dirty="0">
              <a:solidFill>
                <a:srgbClr val="FF0000"/>
              </a:solidFill>
            </a:endParaRPr>
          </a:p>
          <a:p>
            <a:pPr eaLnBrk="1" hangingPunct="1">
              <a:buFont typeface="Wingdings" pitchFamily="2" charset="2"/>
              <a:buNone/>
            </a:pPr>
            <a:r>
              <a:rPr lang="en-US" dirty="0"/>
              <a:t>	 2	     001</a:t>
            </a:r>
            <a:r>
              <a:rPr lang="en-US" dirty="0">
                <a:solidFill>
                  <a:srgbClr val="FF0000"/>
                </a:solidFill>
              </a:rPr>
              <a:t>0</a:t>
            </a:r>
            <a:r>
              <a:rPr lang="en-US" dirty="0"/>
              <a:t>	     </a:t>
            </a:r>
            <a:r>
              <a:rPr lang="en-US" dirty="0" smtClean="0"/>
              <a:t>   10</a:t>
            </a:r>
            <a:r>
              <a:rPr lang="en-US" dirty="0"/>
              <a:t>	 </a:t>
            </a:r>
            <a:r>
              <a:rPr lang="en-US" dirty="0" smtClean="0"/>
              <a:t>101</a:t>
            </a:r>
            <a:r>
              <a:rPr lang="en-US" dirty="0" smtClean="0">
                <a:solidFill>
                  <a:srgbClr val="FF0000"/>
                </a:solidFill>
              </a:rPr>
              <a:t>0</a:t>
            </a:r>
            <a:endParaRPr lang="en-US" dirty="0">
              <a:solidFill>
                <a:srgbClr val="FF0000"/>
              </a:solidFill>
            </a:endParaRPr>
          </a:p>
          <a:p>
            <a:pPr eaLnBrk="1" hangingPunct="1">
              <a:buFont typeface="Wingdings" pitchFamily="2" charset="2"/>
              <a:buNone/>
            </a:pPr>
            <a:r>
              <a:rPr lang="en-US" dirty="0"/>
              <a:t>	 3	     001</a:t>
            </a:r>
            <a:r>
              <a:rPr lang="en-US" dirty="0">
                <a:solidFill>
                  <a:srgbClr val="FF0000"/>
                </a:solidFill>
              </a:rPr>
              <a:t>1</a:t>
            </a:r>
            <a:r>
              <a:rPr lang="en-US" dirty="0"/>
              <a:t>	     </a:t>
            </a:r>
            <a:r>
              <a:rPr lang="en-US" dirty="0" smtClean="0"/>
              <a:t>   11</a:t>
            </a:r>
            <a:r>
              <a:rPr lang="en-US" dirty="0"/>
              <a:t>	 </a:t>
            </a:r>
            <a:r>
              <a:rPr lang="en-US" dirty="0" smtClean="0"/>
              <a:t>101</a:t>
            </a:r>
            <a:r>
              <a:rPr lang="en-US" dirty="0" smtClean="0">
                <a:solidFill>
                  <a:srgbClr val="FF0000"/>
                </a:solidFill>
              </a:rPr>
              <a:t>1</a:t>
            </a:r>
            <a:endParaRPr lang="en-US" dirty="0">
              <a:solidFill>
                <a:srgbClr val="FF0000"/>
              </a:solidFill>
            </a:endParaRPr>
          </a:p>
          <a:p>
            <a:pPr eaLnBrk="1" hangingPunct="1">
              <a:buFont typeface="Wingdings" pitchFamily="2" charset="2"/>
              <a:buNone/>
            </a:pPr>
            <a:r>
              <a:rPr lang="en-US" dirty="0"/>
              <a:t>	 4	     010</a:t>
            </a:r>
            <a:r>
              <a:rPr lang="en-US" dirty="0">
                <a:solidFill>
                  <a:srgbClr val="FF0000"/>
                </a:solidFill>
              </a:rPr>
              <a:t>0</a:t>
            </a:r>
            <a:r>
              <a:rPr lang="en-US" dirty="0"/>
              <a:t>	     </a:t>
            </a:r>
            <a:r>
              <a:rPr lang="en-US" dirty="0" smtClean="0"/>
              <a:t>   12    	 110</a:t>
            </a:r>
            <a:r>
              <a:rPr lang="en-US" dirty="0" smtClean="0">
                <a:solidFill>
                  <a:srgbClr val="FF0000"/>
                </a:solidFill>
              </a:rPr>
              <a:t>0</a:t>
            </a:r>
            <a:endParaRPr lang="en-US" dirty="0">
              <a:solidFill>
                <a:srgbClr val="FF0000"/>
              </a:solidFill>
            </a:endParaRPr>
          </a:p>
          <a:p>
            <a:pPr eaLnBrk="1" hangingPunct="1">
              <a:buFont typeface="Wingdings" pitchFamily="2" charset="2"/>
              <a:buNone/>
            </a:pPr>
            <a:r>
              <a:rPr lang="en-US" dirty="0"/>
              <a:t>    5	     010</a:t>
            </a:r>
            <a:r>
              <a:rPr lang="en-US" dirty="0">
                <a:solidFill>
                  <a:srgbClr val="FF0000"/>
                </a:solidFill>
              </a:rPr>
              <a:t>1</a:t>
            </a:r>
            <a:r>
              <a:rPr lang="en-US" dirty="0"/>
              <a:t>	     </a:t>
            </a:r>
            <a:r>
              <a:rPr lang="en-US" dirty="0" smtClean="0"/>
              <a:t>   13    	 110</a:t>
            </a:r>
            <a:r>
              <a:rPr lang="en-US" dirty="0" smtClean="0">
                <a:solidFill>
                  <a:srgbClr val="FF0000"/>
                </a:solidFill>
              </a:rPr>
              <a:t>1</a:t>
            </a:r>
            <a:endParaRPr lang="en-US" dirty="0">
              <a:solidFill>
                <a:srgbClr val="FF0000"/>
              </a:solidFill>
            </a:endParaRPr>
          </a:p>
          <a:p>
            <a:pPr eaLnBrk="1" hangingPunct="1">
              <a:buFont typeface="Wingdings" pitchFamily="2" charset="2"/>
              <a:buNone/>
            </a:pPr>
            <a:r>
              <a:rPr lang="en-US" dirty="0"/>
              <a:t>    6	     011</a:t>
            </a:r>
            <a:r>
              <a:rPr lang="en-US" dirty="0">
                <a:solidFill>
                  <a:srgbClr val="FF0000"/>
                </a:solidFill>
              </a:rPr>
              <a:t>0</a:t>
            </a:r>
            <a:r>
              <a:rPr lang="en-US" dirty="0"/>
              <a:t>	     </a:t>
            </a:r>
            <a:r>
              <a:rPr lang="en-US" dirty="0" smtClean="0"/>
              <a:t>   14     	111</a:t>
            </a:r>
            <a:r>
              <a:rPr lang="en-US" dirty="0" smtClean="0">
                <a:solidFill>
                  <a:srgbClr val="FF0000"/>
                </a:solidFill>
              </a:rPr>
              <a:t>0</a:t>
            </a:r>
            <a:endParaRPr lang="en-US" dirty="0">
              <a:solidFill>
                <a:srgbClr val="FF0000"/>
              </a:solidFill>
            </a:endParaRPr>
          </a:p>
          <a:p>
            <a:pPr eaLnBrk="1" hangingPunct="1">
              <a:buFont typeface="Wingdings" pitchFamily="2" charset="2"/>
              <a:buNone/>
            </a:pPr>
            <a:r>
              <a:rPr lang="en-US" dirty="0"/>
              <a:t>    7	     011</a:t>
            </a:r>
            <a:r>
              <a:rPr lang="en-US" dirty="0">
                <a:solidFill>
                  <a:srgbClr val="FF0000"/>
                </a:solidFill>
              </a:rPr>
              <a:t>1</a:t>
            </a:r>
            <a:r>
              <a:rPr lang="en-US" dirty="0"/>
              <a:t> 	     </a:t>
            </a:r>
            <a:r>
              <a:rPr lang="en-US" dirty="0" smtClean="0"/>
              <a:t>   15     	111</a:t>
            </a:r>
            <a:r>
              <a:rPr lang="en-US" dirty="0" smtClean="0">
                <a:solidFill>
                  <a:srgbClr val="FF0000"/>
                </a:solidFill>
              </a:rPr>
              <a:t>1</a:t>
            </a:r>
            <a:endParaRPr lang="en-US" dirty="0">
              <a:solidFill>
                <a:srgbClr val="FF0000"/>
              </a:solidFill>
            </a:endParaRPr>
          </a:p>
          <a:p>
            <a:pPr eaLnBrk="1" hangingPunct="1">
              <a:buFont typeface="Wingdings" pitchFamily="2" charset="2"/>
              <a:buNone/>
            </a:pPr>
            <a:endParaRPr lang="en-US" dirty="0"/>
          </a:p>
        </p:txBody>
      </p:sp>
      <p:sp>
        <p:nvSpPr>
          <p:cNvPr id="8194" name="Footer Placeholder 4"/>
          <p:cNvSpPr>
            <a:spLocks noGrp="1"/>
          </p:cNvSpPr>
          <p:nvPr>
            <p:ph type="ftr" sz="quarter" idx="11"/>
          </p:nvPr>
        </p:nvSpPr>
        <p:spPr>
          <a:noFill/>
        </p:spPr>
        <p:txBody>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sz="1400"/>
              <a:t>Copyright © 2002, Algonquin College Linda Crane</a:t>
            </a:r>
          </a:p>
        </p:txBody>
      </p:sp>
    </p:spTree>
    <p:extLst>
      <p:ext uri="{BB962C8B-B14F-4D97-AF65-F5344CB8AC3E}">
        <p14:creationId xmlns="" xmlns:p14="http://schemas.microsoft.com/office/powerpoint/2010/main" val="3441723876"/>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defRPr/>
            </a:pPr>
            <a:r>
              <a:rPr lang="en-US" dirty="0"/>
              <a:t>Decimal&lt;--&gt; </a:t>
            </a:r>
            <a:br>
              <a:rPr lang="en-US" dirty="0"/>
            </a:br>
            <a:r>
              <a:rPr lang="en-US" dirty="0"/>
              <a:t>Binary Table</a:t>
            </a:r>
          </a:p>
        </p:txBody>
      </p:sp>
      <p:sp>
        <p:nvSpPr>
          <p:cNvPr id="8197" name="Rectangle 3"/>
          <p:cNvSpPr>
            <a:spLocks noGrp="1" noChangeArrowheads="1"/>
          </p:cNvSpPr>
          <p:nvPr>
            <p:ph idx="1"/>
          </p:nvPr>
        </p:nvSpPr>
        <p:spPr/>
        <p:txBody>
          <a:bodyPr>
            <a:normAutofit fontScale="92500" lnSpcReduction="10000"/>
          </a:bodyPr>
          <a:lstStyle/>
          <a:p>
            <a:pPr eaLnBrk="1" hangingPunct="1">
              <a:buFont typeface="Wingdings" pitchFamily="2" charset="2"/>
              <a:buNone/>
            </a:pPr>
            <a:r>
              <a:rPr lang="en-US" sz="2400" b="1" dirty="0"/>
              <a:t>Decimal   Binary 	Decimal  Binary</a:t>
            </a:r>
            <a:endParaRPr lang="en-US" sz="2400" dirty="0"/>
          </a:p>
          <a:p>
            <a:pPr eaLnBrk="1" hangingPunct="1">
              <a:buFont typeface="Wingdings" pitchFamily="2" charset="2"/>
              <a:buNone/>
            </a:pPr>
            <a:r>
              <a:rPr lang="en-US" dirty="0"/>
              <a:t>    0	     00</a:t>
            </a:r>
            <a:r>
              <a:rPr lang="en-US" dirty="0">
                <a:solidFill>
                  <a:srgbClr val="FF0000"/>
                </a:solidFill>
              </a:rPr>
              <a:t>0</a:t>
            </a:r>
            <a:r>
              <a:rPr lang="en-US" dirty="0"/>
              <a:t>0	     </a:t>
            </a:r>
            <a:r>
              <a:rPr lang="en-US" dirty="0" smtClean="0"/>
              <a:t>    8</a:t>
            </a:r>
            <a:r>
              <a:rPr lang="en-US" dirty="0"/>
              <a:t>	</a:t>
            </a:r>
            <a:r>
              <a:rPr lang="en-US" dirty="0" smtClean="0"/>
              <a:t>10</a:t>
            </a:r>
            <a:r>
              <a:rPr lang="en-US" dirty="0" smtClean="0">
                <a:solidFill>
                  <a:srgbClr val="FF0000"/>
                </a:solidFill>
              </a:rPr>
              <a:t>0</a:t>
            </a:r>
            <a:r>
              <a:rPr lang="en-US" dirty="0" smtClean="0"/>
              <a:t>0</a:t>
            </a:r>
            <a:endParaRPr lang="en-US" dirty="0"/>
          </a:p>
          <a:p>
            <a:pPr eaLnBrk="1" hangingPunct="1">
              <a:buFont typeface="Wingdings" pitchFamily="2" charset="2"/>
              <a:buNone/>
            </a:pPr>
            <a:r>
              <a:rPr lang="en-US" dirty="0"/>
              <a:t>    1	     00</a:t>
            </a:r>
            <a:r>
              <a:rPr lang="en-US" dirty="0">
                <a:solidFill>
                  <a:srgbClr val="FF0000"/>
                </a:solidFill>
              </a:rPr>
              <a:t>0</a:t>
            </a:r>
            <a:r>
              <a:rPr lang="en-US" dirty="0"/>
              <a:t>1	     </a:t>
            </a:r>
            <a:r>
              <a:rPr lang="en-US" dirty="0" smtClean="0"/>
              <a:t>    9</a:t>
            </a:r>
            <a:r>
              <a:rPr lang="en-US" dirty="0"/>
              <a:t>	</a:t>
            </a:r>
            <a:r>
              <a:rPr lang="en-US" dirty="0" smtClean="0"/>
              <a:t>10</a:t>
            </a:r>
            <a:r>
              <a:rPr lang="en-US" dirty="0" smtClean="0">
                <a:solidFill>
                  <a:srgbClr val="FF0000"/>
                </a:solidFill>
              </a:rPr>
              <a:t>0</a:t>
            </a:r>
            <a:r>
              <a:rPr lang="en-US" dirty="0" smtClean="0"/>
              <a:t>1</a:t>
            </a:r>
            <a:endParaRPr lang="en-US" dirty="0"/>
          </a:p>
          <a:p>
            <a:pPr eaLnBrk="1" hangingPunct="1">
              <a:buFont typeface="Wingdings" pitchFamily="2" charset="2"/>
              <a:buNone/>
            </a:pPr>
            <a:r>
              <a:rPr lang="en-US" dirty="0"/>
              <a:t>	 2	     00</a:t>
            </a:r>
            <a:r>
              <a:rPr lang="en-US" dirty="0">
                <a:solidFill>
                  <a:srgbClr val="FF0000"/>
                </a:solidFill>
              </a:rPr>
              <a:t>1</a:t>
            </a:r>
            <a:r>
              <a:rPr lang="en-US" dirty="0"/>
              <a:t>0	     </a:t>
            </a:r>
            <a:r>
              <a:rPr lang="en-US" dirty="0" smtClean="0"/>
              <a:t>   10</a:t>
            </a:r>
            <a:r>
              <a:rPr lang="en-US" dirty="0"/>
              <a:t>	</a:t>
            </a:r>
            <a:r>
              <a:rPr lang="en-US" dirty="0" smtClean="0"/>
              <a:t>10</a:t>
            </a:r>
            <a:r>
              <a:rPr lang="en-US" dirty="0" smtClean="0">
                <a:solidFill>
                  <a:srgbClr val="FF0000"/>
                </a:solidFill>
              </a:rPr>
              <a:t>1</a:t>
            </a:r>
            <a:r>
              <a:rPr lang="en-US" dirty="0" smtClean="0"/>
              <a:t>0</a:t>
            </a:r>
            <a:endParaRPr lang="en-US" dirty="0"/>
          </a:p>
          <a:p>
            <a:pPr eaLnBrk="1" hangingPunct="1">
              <a:buFont typeface="Wingdings" pitchFamily="2" charset="2"/>
              <a:buNone/>
            </a:pPr>
            <a:r>
              <a:rPr lang="en-US" dirty="0"/>
              <a:t>	 3	     00</a:t>
            </a:r>
            <a:r>
              <a:rPr lang="en-US" dirty="0">
                <a:solidFill>
                  <a:srgbClr val="FF0000"/>
                </a:solidFill>
              </a:rPr>
              <a:t>1</a:t>
            </a:r>
            <a:r>
              <a:rPr lang="en-US" dirty="0"/>
              <a:t>1	    </a:t>
            </a:r>
            <a:r>
              <a:rPr lang="en-US" dirty="0" smtClean="0"/>
              <a:t>    </a:t>
            </a:r>
            <a:r>
              <a:rPr lang="en-US" dirty="0"/>
              <a:t>11	</a:t>
            </a:r>
            <a:r>
              <a:rPr lang="en-US" dirty="0" smtClean="0"/>
              <a:t>10</a:t>
            </a:r>
            <a:r>
              <a:rPr lang="en-US" dirty="0" smtClean="0">
                <a:solidFill>
                  <a:srgbClr val="FF0000"/>
                </a:solidFill>
              </a:rPr>
              <a:t>1</a:t>
            </a:r>
            <a:r>
              <a:rPr lang="en-US" dirty="0" smtClean="0"/>
              <a:t>1</a:t>
            </a:r>
            <a:endParaRPr lang="en-US" dirty="0"/>
          </a:p>
          <a:p>
            <a:pPr eaLnBrk="1" hangingPunct="1">
              <a:buFont typeface="Wingdings" pitchFamily="2" charset="2"/>
              <a:buNone/>
            </a:pPr>
            <a:r>
              <a:rPr lang="en-US" dirty="0"/>
              <a:t>	 4	     01</a:t>
            </a:r>
            <a:r>
              <a:rPr lang="en-US" dirty="0">
                <a:solidFill>
                  <a:srgbClr val="FF0000"/>
                </a:solidFill>
              </a:rPr>
              <a:t>0</a:t>
            </a:r>
            <a:r>
              <a:rPr lang="en-US" dirty="0"/>
              <a:t>0	    </a:t>
            </a:r>
            <a:r>
              <a:rPr lang="en-US" dirty="0" smtClean="0"/>
              <a:t>    </a:t>
            </a:r>
            <a:r>
              <a:rPr lang="en-US" dirty="0"/>
              <a:t>12    </a:t>
            </a:r>
            <a:r>
              <a:rPr lang="en-US" dirty="0" smtClean="0"/>
              <a:t> 	11</a:t>
            </a:r>
            <a:r>
              <a:rPr lang="en-US" dirty="0" smtClean="0">
                <a:solidFill>
                  <a:srgbClr val="FF0000"/>
                </a:solidFill>
              </a:rPr>
              <a:t>0</a:t>
            </a:r>
            <a:r>
              <a:rPr lang="en-US" dirty="0" smtClean="0"/>
              <a:t>0</a:t>
            </a:r>
            <a:endParaRPr lang="en-US" dirty="0"/>
          </a:p>
          <a:p>
            <a:pPr eaLnBrk="1" hangingPunct="1">
              <a:buFont typeface="Wingdings" pitchFamily="2" charset="2"/>
              <a:buNone/>
            </a:pPr>
            <a:r>
              <a:rPr lang="en-US" dirty="0"/>
              <a:t>    5	     01</a:t>
            </a:r>
            <a:r>
              <a:rPr lang="en-US" dirty="0">
                <a:solidFill>
                  <a:srgbClr val="FF0000"/>
                </a:solidFill>
              </a:rPr>
              <a:t>0</a:t>
            </a:r>
            <a:r>
              <a:rPr lang="en-US" dirty="0"/>
              <a:t>1	    </a:t>
            </a:r>
            <a:r>
              <a:rPr lang="en-US" dirty="0" smtClean="0"/>
              <a:t>    </a:t>
            </a:r>
            <a:r>
              <a:rPr lang="en-US" dirty="0"/>
              <a:t>13    </a:t>
            </a:r>
            <a:r>
              <a:rPr lang="en-US" dirty="0" smtClean="0"/>
              <a:t> 	11</a:t>
            </a:r>
            <a:r>
              <a:rPr lang="en-US" dirty="0" smtClean="0">
                <a:solidFill>
                  <a:srgbClr val="FF0000"/>
                </a:solidFill>
              </a:rPr>
              <a:t>0</a:t>
            </a:r>
            <a:r>
              <a:rPr lang="en-US" dirty="0" smtClean="0"/>
              <a:t>1</a:t>
            </a:r>
            <a:endParaRPr lang="en-US" dirty="0"/>
          </a:p>
          <a:p>
            <a:pPr eaLnBrk="1" hangingPunct="1">
              <a:buFont typeface="Wingdings" pitchFamily="2" charset="2"/>
              <a:buNone/>
            </a:pPr>
            <a:r>
              <a:rPr lang="en-US" dirty="0"/>
              <a:t>    6	     01</a:t>
            </a:r>
            <a:r>
              <a:rPr lang="en-US" dirty="0">
                <a:solidFill>
                  <a:srgbClr val="FF0000"/>
                </a:solidFill>
              </a:rPr>
              <a:t>1</a:t>
            </a:r>
            <a:r>
              <a:rPr lang="en-US" dirty="0"/>
              <a:t>0	     </a:t>
            </a:r>
            <a:r>
              <a:rPr lang="en-US" dirty="0" smtClean="0"/>
              <a:t>   14    	11</a:t>
            </a:r>
            <a:r>
              <a:rPr lang="en-US" dirty="0" smtClean="0">
                <a:solidFill>
                  <a:srgbClr val="FF0000"/>
                </a:solidFill>
              </a:rPr>
              <a:t>1</a:t>
            </a:r>
            <a:r>
              <a:rPr lang="en-US" dirty="0" smtClean="0"/>
              <a:t>0</a:t>
            </a:r>
            <a:endParaRPr lang="en-US" dirty="0"/>
          </a:p>
          <a:p>
            <a:pPr eaLnBrk="1" hangingPunct="1">
              <a:buFont typeface="Wingdings" pitchFamily="2" charset="2"/>
              <a:buNone/>
            </a:pPr>
            <a:r>
              <a:rPr lang="en-US" dirty="0"/>
              <a:t>    7	     01</a:t>
            </a:r>
            <a:r>
              <a:rPr lang="en-US" dirty="0">
                <a:solidFill>
                  <a:srgbClr val="FF0000"/>
                </a:solidFill>
              </a:rPr>
              <a:t>1</a:t>
            </a:r>
            <a:r>
              <a:rPr lang="en-US" dirty="0"/>
              <a:t>1 	     </a:t>
            </a:r>
            <a:r>
              <a:rPr lang="en-US" dirty="0" smtClean="0"/>
              <a:t>   15    	11</a:t>
            </a:r>
            <a:r>
              <a:rPr lang="en-US" dirty="0" smtClean="0">
                <a:solidFill>
                  <a:srgbClr val="FF0000"/>
                </a:solidFill>
              </a:rPr>
              <a:t>1</a:t>
            </a:r>
            <a:r>
              <a:rPr lang="en-US" dirty="0" smtClean="0"/>
              <a:t>1</a:t>
            </a:r>
            <a:endParaRPr lang="en-US" dirty="0"/>
          </a:p>
          <a:p>
            <a:pPr eaLnBrk="1" hangingPunct="1">
              <a:buFont typeface="Wingdings" pitchFamily="2" charset="2"/>
              <a:buNone/>
            </a:pPr>
            <a:endParaRPr lang="en-US" dirty="0"/>
          </a:p>
        </p:txBody>
      </p:sp>
      <p:sp>
        <p:nvSpPr>
          <p:cNvPr id="8194" name="Footer Placeholder 4"/>
          <p:cNvSpPr>
            <a:spLocks noGrp="1"/>
          </p:cNvSpPr>
          <p:nvPr>
            <p:ph type="ftr" sz="quarter" idx="11"/>
          </p:nvPr>
        </p:nvSpPr>
        <p:spPr>
          <a:noFill/>
        </p:spPr>
        <p:txBody>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sz="1400"/>
              <a:t>Copyright © 2002, Algonquin College Linda Crane</a:t>
            </a:r>
          </a:p>
        </p:txBody>
      </p:sp>
    </p:spTree>
    <p:extLst>
      <p:ext uri="{BB962C8B-B14F-4D97-AF65-F5344CB8AC3E}">
        <p14:creationId xmlns="" xmlns:p14="http://schemas.microsoft.com/office/powerpoint/2010/main" val="2711262799"/>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1319CE7-A7E0-44F4-B657-4B94DE75D923}" type="slidenum">
              <a:rPr lang="en-US" sz="1400" baseline="0" smtClean="0"/>
              <a:pPr/>
              <a:t>5</a:t>
            </a:fld>
            <a:endParaRPr lang="en-US" sz="1400" baseline="0" smtClean="0"/>
          </a:p>
        </p:txBody>
      </p:sp>
      <p:sp>
        <p:nvSpPr>
          <p:cNvPr id="5123" name="Rectangle 2"/>
          <p:cNvSpPr>
            <a:spLocks noGrp="1" noChangeArrowheads="1"/>
          </p:cNvSpPr>
          <p:nvPr>
            <p:ph type="title"/>
          </p:nvPr>
        </p:nvSpPr>
        <p:spPr>
          <a:xfrm>
            <a:off x="1143000" y="0"/>
            <a:ext cx="5943600" cy="547687"/>
          </a:xfrm>
        </p:spPr>
        <p:txBody>
          <a:bodyPr>
            <a:normAutofit fontScale="90000"/>
          </a:bodyPr>
          <a:lstStyle/>
          <a:p>
            <a:r>
              <a:rPr lang="en-US" sz="3400" dirty="0" smtClean="0">
                <a:latin typeface="Arial" charset="0"/>
              </a:rPr>
              <a:t>Radix</a:t>
            </a:r>
            <a:r>
              <a:rPr lang="en-US" sz="3400" dirty="0" smtClean="0">
                <a:solidFill>
                  <a:schemeClr val="bg1"/>
                </a:solidFill>
                <a:latin typeface="Arial" charset="0"/>
              </a:rPr>
              <a:t> </a:t>
            </a:r>
            <a:r>
              <a:rPr lang="en-US" sz="3400" dirty="0" smtClean="0">
                <a:latin typeface="Arial" charset="0"/>
              </a:rPr>
              <a:t>point</a:t>
            </a:r>
          </a:p>
        </p:txBody>
      </p:sp>
      <p:sp>
        <p:nvSpPr>
          <p:cNvPr id="9220" name="Rectangle 3"/>
          <p:cNvSpPr>
            <a:spLocks noGrp="1" noChangeArrowheads="1"/>
          </p:cNvSpPr>
          <p:nvPr>
            <p:ph type="body" idx="1"/>
          </p:nvPr>
        </p:nvSpPr>
        <p:spPr>
          <a:xfrm>
            <a:off x="0" y="533400"/>
            <a:ext cx="9144000" cy="6324600"/>
          </a:xfrm>
          <a:solidFill>
            <a:srgbClr val="E4F5FF"/>
          </a:solidFill>
        </p:spPr>
        <p:txBody>
          <a:bodyPr>
            <a:normAutofit lnSpcReduction="10000"/>
          </a:bodyPr>
          <a:lstStyle/>
          <a:p>
            <a:r>
              <a:rPr lang="en-US" sz="2400" dirty="0" smtClean="0"/>
              <a:t>a </a:t>
            </a:r>
            <a:r>
              <a:rPr lang="en-US" sz="2400" b="1" dirty="0" smtClean="0">
                <a:solidFill>
                  <a:srgbClr val="FF0000"/>
                </a:solidFill>
                <a:hlinkClick r:id="rId3" action="ppaction://hlinkfile" tooltip="Radix"/>
              </a:rPr>
              <a:t>radix</a:t>
            </a:r>
            <a:r>
              <a:rPr lang="en-US" sz="2400" b="1" dirty="0" smtClean="0">
                <a:solidFill>
                  <a:srgbClr val="FF0000"/>
                </a:solidFill>
              </a:rPr>
              <a:t> point</a:t>
            </a:r>
            <a:r>
              <a:rPr lang="en-US" sz="2400" dirty="0" smtClean="0">
                <a:solidFill>
                  <a:srgbClr val="FF0000"/>
                </a:solidFill>
              </a:rPr>
              <a:t> </a:t>
            </a:r>
            <a:r>
              <a:rPr lang="en-US" sz="2400" dirty="0" smtClean="0"/>
              <a:t>(or </a:t>
            </a:r>
            <a:r>
              <a:rPr lang="en-US" sz="2400" b="1" dirty="0" smtClean="0"/>
              <a:t>radix character</a:t>
            </a:r>
            <a:r>
              <a:rPr lang="en-US" sz="2400" dirty="0" smtClean="0"/>
              <a:t>) is the symbol used in numerical representations to separate the </a:t>
            </a:r>
            <a:r>
              <a:rPr lang="en-US" sz="2400" dirty="0" smtClean="0">
                <a:hlinkClick r:id="rId4" action="ppaction://hlinkfile" tooltip="Integer"/>
              </a:rPr>
              <a:t>integer</a:t>
            </a:r>
            <a:r>
              <a:rPr lang="en-US" sz="2400" dirty="0" smtClean="0"/>
              <a:t> part of a number (to the left of the radix point) from its </a:t>
            </a:r>
            <a:r>
              <a:rPr lang="en-US" sz="2400" dirty="0" smtClean="0">
                <a:hlinkClick r:id="rId5" action="ppaction://hlinkfile" tooltip="Fraction (mathematics)"/>
              </a:rPr>
              <a:t>fractional</a:t>
            </a:r>
            <a:r>
              <a:rPr lang="en-US" sz="2400" dirty="0" smtClean="0"/>
              <a:t> part (to the right of the radix point)</a:t>
            </a:r>
          </a:p>
          <a:p>
            <a:r>
              <a:rPr lang="en-US" sz="2400" dirty="0" smtClean="0"/>
              <a:t> In base 10 (decimal): </a:t>
            </a:r>
            <a:r>
              <a:rPr lang="en-US" sz="2400" dirty="0" smtClean="0">
                <a:solidFill>
                  <a:srgbClr val="FF0000"/>
                </a:solidFill>
              </a:rPr>
              <a:t>13</a:t>
            </a:r>
            <a:r>
              <a:rPr lang="en-US" sz="2400" dirty="0" smtClean="0"/>
              <a:t>.</a:t>
            </a:r>
            <a:r>
              <a:rPr lang="en-US" sz="2400" dirty="0" smtClean="0">
                <a:solidFill>
                  <a:srgbClr val="00B050"/>
                </a:solidFill>
              </a:rPr>
              <a:t>625</a:t>
            </a:r>
          </a:p>
          <a:p>
            <a:r>
              <a:rPr lang="en-US" sz="2400" dirty="0" smtClean="0"/>
              <a:t>In this example, 13 is the </a:t>
            </a:r>
            <a:r>
              <a:rPr lang="en-US" sz="2400" dirty="0" smtClean="0">
                <a:solidFill>
                  <a:srgbClr val="FF0000"/>
                </a:solidFill>
              </a:rPr>
              <a:t>integer</a:t>
            </a:r>
            <a:r>
              <a:rPr lang="en-US" sz="2400" dirty="0" smtClean="0"/>
              <a:t> to the left of the radix point, and 625 (i.e. 625/1000) is the </a:t>
            </a:r>
            <a:r>
              <a:rPr lang="en-US" sz="2400" dirty="0" smtClean="0">
                <a:solidFill>
                  <a:srgbClr val="00B050"/>
                </a:solidFill>
              </a:rPr>
              <a:t>fractional</a:t>
            </a:r>
            <a:r>
              <a:rPr lang="en-US" sz="2400" dirty="0" smtClean="0"/>
              <a:t> part to the right. In base 2 (binary</a:t>
            </a:r>
          </a:p>
          <a:p>
            <a:pPr>
              <a:buNone/>
            </a:pPr>
            <a:r>
              <a:rPr lang="en-US" sz="1600" dirty="0" smtClean="0"/>
              <a:t>	</a:t>
            </a:r>
            <a:r>
              <a:rPr lang="en-US" sz="2400" dirty="0" smtClean="0">
                <a:solidFill>
                  <a:srgbClr val="FF0000"/>
                </a:solidFill>
              </a:rPr>
              <a:t>1101</a:t>
            </a:r>
            <a:r>
              <a:rPr lang="en-US" sz="2400" dirty="0" smtClean="0"/>
              <a:t>.</a:t>
            </a:r>
            <a:r>
              <a:rPr lang="en-US" sz="2400" dirty="0" smtClean="0">
                <a:solidFill>
                  <a:srgbClr val="00B050"/>
                </a:solidFill>
              </a:rPr>
              <a:t>101</a:t>
            </a:r>
          </a:p>
          <a:p>
            <a:r>
              <a:rPr lang="en-US" sz="2400" dirty="0" smtClean="0"/>
              <a:t>The binary number 1101.101 has the following digits:</a:t>
            </a:r>
          </a:p>
          <a:p>
            <a:pPr marL="0" indent="0">
              <a:buNone/>
            </a:pPr>
            <a:endParaRPr lang="en-US" sz="2400" dirty="0" smtClean="0">
              <a:latin typeface="Arial" charset="0"/>
            </a:endParaRPr>
          </a:p>
          <a:p>
            <a:pPr marL="0" indent="0">
              <a:buNone/>
            </a:pPr>
            <a:endParaRPr lang="en-US" sz="2400" dirty="0" smtClean="0">
              <a:latin typeface="Arial" charset="0"/>
            </a:endParaRPr>
          </a:p>
          <a:p>
            <a:pPr>
              <a:buNone/>
            </a:pPr>
            <a:r>
              <a:rPr lang="en-US" sz="2400" dirty="0" smtClean="0">
                <a:solidFill>
                  <a:srgbClr val="FF0000"/>
                </a:solidFill>
              </a:rPr>
              <a:t> </a:t>
            </a:r>
            <a:r>
              <a:rPr lang="en-US" sz="2800" dirty="0" smtClean="0">
                <a:solidFill>
                  <a:srgbClr val="FF0000"/>
                </a:solidFill>
              </a:rPr>
              <a:t>1101</a:t>
            </a:r>
            <a:r>
              <a:rPr lang="en-US" sz="2800" dirty="0" smtClean="0"/>
              <a:t>.</a:t>
            </a:r>
            <a:r>
              <a:rPr lang="en-US" sz="2800" dirty="0" smtClean="0">
                <a:solidFill>
                  <a:srgbClr val="00B050"/>
                </a:solidFill>
              </a:rPr>
              <a:t>101</a:t>
            </a:r>
            <a:r>
              <a:rPr lang="en-US" sz="2800" dirty="0" smtClean="0"/>
              <a:t>₂	=</a:t>
            </a:r>
            <a:r>
              <a:rPr lang="en-US" sz="2800" dirty="0" smtClean="0">
                <a:solidFill>
                  <a:srgbClr val="FF0000"/>
                </a:solidFill>
              </a:rPr>
              <a:t>1X2</a:t>
            </a:r>
            <a:r>
              <a:rPr lang="en-US" sz="2800" dirty="0" smtClean="0">
                <a:solidFill>
                  <a:srgbClr val="00B0F0"/>
                </a:solidFill>
              </a:rPr>
              <a:t>³</a:t>
            </a:r>
            <a:r>
              <a:rPr lang="en-US" sz="2800" dirty="0" smtClean="0">
                <a:solidFill>
                  <a:srgbClr val="FF0000"/>
                </a:solidFill>
              </a:rPr>
              <a:t>+1X2</a:t>
            </a:r>
            <a:r>
              <a:rPr lang="en-US" sz="2800" dirty="0" smtClean="0">
                <a:solidFill>
                  <a:srgbClr val="00B0F0"/>
                </a:solidFill>
              </a:rPr>
              <a:t>²</a:t>
            </a:r>
            <a:r>
              <a:rPr lang="en-US" sz="2800" dirty="0" smtClean="0">
                <a:solidFill>
                  <a:srgbClr val="FF0000"/>
                </a:solidFill>
              </a:rPr>
              <a:t>+0X2</a:t>
            </a:r>
            <a:r>
              <a:rPr lang="en-US" sz="2800" dirty="0" smtClean="0">
                <a:solidFill>
                  <a:srgbClr val="00B0F0"/>
                </a:solidFill>
              </a:rPr>
              <a:t>¹</a:t>
            </a:r>
            <a:r>
              <a:rPr lang="en-US" sz="2800" dirty="0" smtClean="0">
                <a:solidFill>
                  <a:srgbClr val="FF0000"/>
                </a:solidFill>
              </a:rPr>
              <a:t>+1X2</a:t>
            </a:r>
            <a:r>
              <a:rPr lang="en-US" sz="2800" dirty="0" smtClean="0">
                <a:solidFill>
                  <a:srgbClr val="00B0F0"/>
                </a:solidFill>
              </a:rPr>
              <a:t>ᶿ</a:t>
            </a:r>
            <a:r>
              <a:rPr lang="en-US" sz="3600" dirty="0" smtClean="0">
                <a:solidFill>
                  <a:srgbClr val="7030A0"/>
                </a:solidFill>
              </a:rPr>
              <a:t>+</a:t>
            </a:r>
            <a:r>
              <a:rPr lang="en-US" sz="2800" dirty="0" smtClean="0">
                <a:solidFill>
                  <a:srgbClr val="00B050"/>
                </a:solidFill>
              </a:rPr>
              <a:t>1X2</a:t>
            </a:r>
            <a:r>
              <a:rPr lang="en-US" sz="2800" dirty="0" smtClean="0">
                <a:solidFill>
                  <a:srgbClr val="00B0F0"/>
                </a:solidFill>
              </a:rPr>
              <a:t>¯¹</a:t>
            </a:r>
            <a:r>
              <a:rPr lang="en-US" sz="2800" dirty="0" smtClean="0">
                <a:solidFill>
                  <a:srgbClr val="00B050"/>
                </a:solidFill>
              </a:rPr>
              <a:t>+0X2</a:t>
            </a:r>
            <a:r>
              <a:rPr lang="en-US" sz="2800" dirty="0" smtClean="0">
                <a:solidFill>
                  <a:srgbClr val="00B0F0"/>
                </a:solidFill>
              </a:rPr>
              <a:t>¯²</a:t>
            </a:r>
            <a:r>
              <a:rPr lang="en-US" sz="2800" dirty="0" smtClean="0">
                <a:solidFill>
                  <a:srgbClr val="00B050"/>
                </a:solidFill>
              </a:rPr>
              <a:t>+1X2</a:t>
            </a:r>
            <a:r>
              <a:rPr lang="en-US" sz="2800" dirty="0" smtClean="0">
                <a:solidFill>
                  <a:srgbClr val="00B0F0"/>
                </a:solidFill>
              </a:rPr>
              <a:t>¯³</a:t>
            </a:r>
          </a:p>
          <a:p>
            <a:pPr>
              <a:buNone/>
            </a:pPr>
            <a:r>
              <a:rPr lang="en-US" sz="2800" dirty="0" smtClean="0"/>
              <a:t>	 		=</a:t>
            </a:r>
            <a:r>
              <a:rPr lang="en-US" sz="2800" dirty="0" smtClean="0">
                <a:solidFill>
                  <a:srgbClr val="FF0000"/>
                </a:solidFill>
              </a:rPr>
              <a:t>1X8+1X4+0X2+1X1</a:t>
            </a:r>
            <a:r>
              <a:rPr lang="en-US" sz="2800" dirty="0" smtClean="0"/>
              <a:t>+1X0.5+0.25+1x0.125</a:t>
            </a:r>
          </a:p>
          <a:p>
            <a:pPr>
              <a:buNone/>
            </a:pPr>
            <a:r>
              <a:rPr lang="en-US" sz="2800" dirty="0" smtClean="0"/>
              <a:t>	</a:t>
            </a:r>
            <a:r>
              <a:rPr lang="en-US" sz="2800" dirty="0" smtClean="0">
                <a:solidFill>
                  <a:srgbClr val="FF0000"/>
                </a:solidFill>
              </a:rPr>
              <a:t>13</a:t>
            </a:r>
            <a:r>
              <a:rPr lang="en-US" sz="2800" dirty="0" smtClean="0"/>
              <a:t>.</a:t>
            </a:r>
            <a:r>
              <a:rPr lang="en-US" sz="2800" dirty="0" smtClean="0">
                <a:solidFill>
                  <a:srgbClr val="00B050"/>
                </a:solidFill>
              </a:rPr>
              <a:t>625</a:t>
            </a:r>
            <a:r>
              <a:rPr lang="en-US" sz="2800" dirty="0" smtClean="0"/>
              <a:t>	=8+4+0+1+0.5+0+0.125         </a:t>
            </a:r>
            <a:r>
              <a:rPr lang="en-US" sz="2800" dirty="0" smtClean="0">
                <a:solidFill>
                  <a:srgbClr val="00B050"/>
                </a:solidFill>
              </a:rPr>
              <a:t>½¹+½²+½³</a:t>
            </a:r>
          </a:p>
          <a:p>
            <a:pPr>
              <a:buNone/>
            </a:pPr>
            <a:r>
              <a:rPr lang="en-US" sz="1200" dirty="0" smtClean="0"/>
              <a:t>http://en.wikipedia.org/wiki/Radix_point</a:t>
            </a:r>
          </a:p>
          <a:p>
            <a:pPr marL="0" indent="0">
              <a:buNone/>
            </a:pPr>
            <a:endParaRPr lang="en-US" sz="2400" dirty="0" smtClean="0">
              <a:latin typeface="Arial"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370170785"/>
              </p:ext>
            </p:extLst>
          </p:nvPr>
        </p:nvGraphicFramePr>
        <p:xfrm>
          <a:off x="533400" y="4038600"/>
          <a:ext cx="7543800" cy="731520"/>
        </p:xfrm>
        <a:graphic>
          <a:graphicData uri="http://schemas.openxmlformats.org/drawingml/2006/table">
            <a:tbl>
              <a:tblPr/>
              <a:tblGrid>
                <a:gridCol w="2514600"/>
                <a:gridCol w="628650"/>
                <a:gridCol w="628650"/>
                <a:gridCol w="628650"/>
                <a:gridCol w="628650"/>
                <a:gridCol w="628650"/>
                <a:gridCol w="628650"/>
                <a:gridCol w="628650"/>
                <a:gridCol w="628650"/>
              </a:tblGrid>
              <a:tr h="0">
                <a:tc>
                  <a:txBody>
                    <a:bodyPr/>
                    <a:lstStyle/>
                    <a:p>
                      <a:r>
                        <a:rPr lang="en-US" dirty="0">
                          <a:solidFill>
                            <a:schemeClr val="tx1"/>
                          </a:solidFill>
                          <a:effectLst/>
                        </a:rPr>
                        <a:t>Power of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solidFill>
                            <a:schemeClr val="tx1"/>
                          </a:solidFill>
                        </a:rPr>
                        <a:t>Binary digit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itchFamily="34" charset="0"/>
                        <a:buNone/>
                      </a:pPr>
                      <a:r>
                        <a:rPr lang="en-US" dirty="0" smtClean="0">
                          <a:solidFill>
                            <a:srgbClr val="002060"/>
                          </a:solidFill>
                          <a:latin typeface="Agency FB"/>
                        </a:rPr>
                        <a:t>•</a:t>
                      </a:r>
                      <a:endParaRPr 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0B05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0B05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0B05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1" name="Straight Connector 10"/>
          <p:cNvCxnSpPr>
            <a:endCxn id="4" idx="1"/>
          </p:cNvCxnSpPr>
          <p:nvPr/>
        </p:nvCxnSpPr>
        <p:spPr bwMode="auto">
          <a:xfrm flipH="1">
            <a:off x="533400" y="4343400"/>
            <a:ext cx="6248400" cy="60960"/>
          </a:xfrm>
          <a:prstGeom prst="line">
            <a:avLst/>
          </a:prstGeom>
          <a:noFill/>
          <a:ln w="9525" cap="flat" cmpd="sng" algn="ctr">
            <a:noFill/>
            <a:prstDash val="solid"/>
            <a:round/>
            <a:headEnd type="none" w="med" len="med"/>
            <a:tailEnd type="none" w="med" len="med"/>
          </a:ln>
          <a:effectLst/>
        </p:spPr>
      </p:cxnSp>
    </p:spTree>
    <p:extLst>
      <p:ext uri="{BB962C8B-B14F-4D97-AF65-F5344CB8AC3E}">
        <p14:creationId xmlns="" xmlns:p14="http://schemas.microsoft.com/office/powerpoint/2010/main" val="39757294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defRPr/>
            </a:pPr>
            <a:r>
              <a:rPr lang="en-US" dirty="0"/>
              <a:t>Decimal&lt;--&gt; </a:t>
            </a:r>
            <a:br>
              <a:rPr lang="en-US" dirty="0"/>
            </a:br>
            <a:r>
              <a:rPr lang="en-US" dirty="0"/>
              <a:t>Binary Table</a:t>
            </a:r>
          </a:p>
        </p:txBody>
      </p:sp>
      <p:sp>
        <p:nvSpPr>
          <p:cNvPr id="8197" name="Rectangle 3"/>
          <p:cNvSpPr>
            <a:spLocks noGrp="1" noChangeArrowheads="1"/>
          </p:cNvSpPr>
          <p:nvPr>
            <p:ph idx="1"/>
          </p:nvPr>
        </p:nvSpPr>
        <p:spPr/>
        <p:txBody>
          <a:bodyPr>
            <a:normAutofit fontScale="92500" lnSpcReduction="10000"/>
          </a:bodyPr>
          <a:lstStyle/>
          <a:p>
            <a:pPr eaLnBrk="1" hangingPunct="1">
              <a:buFont typeface="Wingdings" pitchFamily="2" charset="2"/>
              <a:buNone/>
            </a:pPr>
            <a:r>
              <a:rPr lang="en-US" sz="2400" b="1" dirty="0"/>
              <a:t>Decimal   Binary 	Decimal  Binary</a:t>
            </a:r>
            <a:endParaRPr lang="en-US" sz="2400" dirty="0"/>
          </a:p>
          <a:p>
            <a:pPr eaLnBrk="1" hangingPunct="1">
              <a:buFont typeface="Wingdings" pitchFamily="2" charset="2"/>
              <a:buNone/>
            </a:pPr>
            <a:r>
              <a:rPr lang="en-US" dirty="0"/>
              <a:t>    0	     0</a:t>
            </a:r>
            <a:r>
              <a:rPr lang="en-US" dirty="0">
                <a:solidFill>
                  <a:srgbClr val="FF0000"/>
                </a:solidFill>
              </a:rPr>
              <a:t>0</a:t>
            </a:r>
            <a:r>
              <a:rPr lang="en-US" dirty="0"/>
              <a:t>00	     </a:t>
            </a:r>
            <a:r>
              <a:rPr lang="en-US" dirty="0" smtClean="0"/>
              <a:t>     8</a:t>
            </a:r>
            <a:r>
              <a:rPr lang="en-US" dirty="0"/>
              <a:t>	 </a:t>
            </a:r>
            <a:r>
              <a:rPr lang="en-US" dirty="0" smtClean="0"/>
              <a:t>1</a:t>
            </a:r>
            <a:r>
              <a:rPr lang="en-US" dirty="0" smtClean="0">
                <a:solidFill>
                  <a:srgbClr val="FF0000"/>
                </a:solidFill>
              </a:rPr>
              <a:t>0</a:t>
            </a:r>
            <a:r>
              <a:rPr lang="en-US" dirty="0" smtClean="0"/>
              <a:t>00</a:t>
            </a:r>
            <a:endParaRPr lang="en-US" dirty="0"/>
          </a:p>
          <a:p>
            <a:pPr eaLnBrk="1" hangingPunct="1">
              <a:buFont typeface="Wingdings" pitchFamily="2" charset="2"/>
              <a:buNone/>
            </a:pPr>
            <a:r>
              <a:rPr lang="en-US" dirty="0"/>
              <a:t>    1	     0</a:t>
            </a:r>
            <a:r>
              <a:rPr lang="en-US" dirty="0">
                <a:solidFill>
                  <a:srgbClr val="FF0000"/>
                </a:solidFill>
              </a:rPr>
              <a:t>0</a:t>
            </a:r>
            <a:r>
              <a:rPr lang="en-US" dirty="0"/>
              <a:t>01	     </a:t>
            </a:r>
            <a:r>
              <a:rPr lang="en-US" dirty="0" smtClean="0"/>
              <a:t>     9</a:t>
            </a:r>
            <a:r>
              <a:rPr lang="en-US" dirty="0"/>
              <a:t>	 </a:t>
            </a:r>
            <a:r>
              <a:rPr lang="en-US" dirty="0" smtClean="0"/>
              <a:t>1</a:t>
            </a:r>
            <a:r>
              <a:rPr lang="en-US" dirty="0" smtClean="0">
                <a:solidFill>
                  <a:srgbClr val="FF0000"/>
                </a:solidFill>
              </a:rPr>
              <a:t>0</a:t>
            </a:r>
            <a:r>
              <a:rPr lang="en-US" dirty="0" smtClean="0"/>
              <a:t>01</a:t>
            </a:r>
            <a:endParaRPr lang="en-US" dirty="0"/>
          </a:p>
          <a:p>
            <a:pPr eaLnBrk="1" hangingPunct="1">
              <a:buFont typeface="Wingdings" pitchFamily="2" charset="2"/>
              <a:buNone/>
            </a:pPr>
            <a:r>
              <a:rPr lang="en-US" dirty="0"/>
              <a:t>	</a:t>
            </a:r>
            <a:r>
              <a:rPr lang="en-US" dirty="0" smtClean="0"/>
              <a:t>2</a:t>
            </a:r>
            <a:r>
              <a:rPr lang="en-US" dirty="0"/>
              <a:t>	     0</a:t>
            </a:r>
            <a:r>
              <a:rPr lang="en-US" dirty="0">
                <a:solidFill>
                  <a:srgbClr val="FF0000"/>
                </a:solidFill>
              </a:rPr>
              <a:t>0</a:t>
            </a:r>
            <a:r>
              <a:rPr lang="en-US" dirty="0"/>
              <a:t>10	     </a:t>
            </a:r>
            <a:r>
              <a:rPr lang="en-US" dirty="0" smtClean="0"/>
              <a:t>    10</a:t>
            </a:r>
            <a:r>
              <a:rPr lang="en-US" dirty="0"/>
              <a:t>	 </a:t>
            </a:r>
            <a:r>
              <a:rPr lang="en-US" dirty="0" smtClean="0"/>
              <a:t>1</a:t>
            </a:r>
            <a:r>
              <a:rPr lang="en-US" dirty="0" smtClean="0">
                <a:solidFill>
                  <a:srgbClr val="FF0000"/>
                </a:solidFill>
              </a:rPr>
              <a:t>0</a:t>
            </a:r>
            <a:r>
              <a:rPr lang="en-US" dirty="0" smtClean="0"/>
              <a:t>10</a:t>
            </a:r>
            <a:endParaRPr lang="en-US" dirty="0"/>
          </a:p>
          <a:p>
            <a:pPr eaLnBrk="1" hangingPunct="1">
              <a:buFont typeface="Wingdings" pitchFamily="2" charset="2"/>
              <a:buNone/>
            </a:pPr>
            <a:r>
              <a:rPr lang="en-US" dirty="0" smtClean="0"/>
              <a:t>	3</a:t>
            </a:r>
            <a:r>
              <a:rPr lang="en-US" dirty="0"/>
              <a:t>	     0</a:t>
            </a:r>
            <a:r>
              <a:rPr lang="en-US" dirty="0">
                <a:solidFill>
                  <a:srgbClr val="FF0000"/>
                </a:solidFill>
              </a:rPr>
              <a:t>0</a:t>
            </a:r>
            <a:r>
              <a:rPr lang="en-US" dirty="0"/>
              <a:t>11	     </a:t>
            </a:r>
            <a:r>
              <a:rPr lang="en-US" dirty="0" smtClean="0"/>
              <a:t>    11</a:t>
            </a:r>
            <a:r>
              <a:rPr lang="en-US" dirty="0"/>
              <a:t>	 </a:t>
            </a:r>
            <a:r>
              <a:rPr lang="en-US" dirty="0" smtClean="0"/>
              <a:t>1</a:t>
            </a:r>
            <a:r>
              <a:rPr lang="en-US" dirty="0" smtClean="0">
                <a:solidFill>
                  <a:srgbClr val="FF0000"/>
                </a:solidFill>
              </a:rPr>
              <a:t>0</a:t>
            </a:r>
            <a:r>
              <a:rPr lang="en-US" dirty="0" smtClean="0"/>
              <a:t>11</a:t>
            </a:r>
            <a:endParaRPr lang="en-US" dirty="0"/>
          </a:p>
          <a:p>
            <a:pPr eaLnBrk="1" hangingPunct="1">
              <a:buFont typeface="Wingdings" pitchFamily="2" charset="2"/>
              <a:buNone/>
            </a:pPr>
            <a:r>
              <a:rPr lang="en-US" dirty="0"/>
              <a:t>	</a:t>
            </a:r>
            <a:r>
              <a:rPr lang="en-US" dirty="0" smtClean="0"/>
              <a:t>4</a:t>
            </a:r>
            <a:r>
              <a:rPr lang="en-US" dirty="0"/>
              <a:t>	     0</a:t>
            </a:r>
            <a:r>
              <a:rPr lang="en-US" dirty="0">
                <a:solidFill>
                  <a:srgbClr val="FF0000"/>
                </a:solidFill>
              </a:rPr>
              <a:t>1</a:t>
            </a:r>
            <a:r>
              <a:rPr lang="en-US" dirty="0"/>
              <a:t>00	     </a:t>
            </a:r>
            <a:r>
              <a:rPr lang="en-US" dirty="0" smtClean="0"/>
              <a:t>    12    	1</a:t>
            </a:r>
            <a:r>
              <a:rPr lang="en-US" dirty="0" smtClean="0">
                <a:solidFill>
                  <a:srgbClr val="FF0000"/>
                </a:solidFill>
              </a:rPr>
              <a:t>1</a:t>
            </a:r>
            <a:r>
              <a:rPr lang="en-US" dirty="0" smtClean="0"/>
              <a:t>00</a:t>
            </a:r>
            <a:endParaRPr lang="en-US" dirty="0"/>
          </a:p>
          <a:p>
            <a:pPr eaLnBrk="1" hangingPunct="1">
              <a:buFont typeface="Wingdings" pitchFamily="2" charset="2"/>
              <a:buNone/>
            </a:pPr>
            <a:r>
              <a:rPr lang="en-US" dirty="0"/>
              <a:t>    5	     0</a:t>
            </a:r>
            <a:r>
              <a:rPr lang="en-US" dirty="0">
                <a:solidFill>
                  <a:srgbClr val="FF0000"/>
                </a:solidFill>
              </a:rPr>
              <a:t>1</a:t>
            </a:r>
            <a:r>
              <a:rPr lang="en-US" dirty="0"/>
              <a:t>01	     </a:t>
            </a:r>
            <a:r>
              <a:rPr lang="en-US" dirty="0" smtClean="0"/>
              <a:t>    13    	1</a:t>
            </a:r>
            <a:r>
              <a:rPr lang="en-US" dirty="0" smtClean="0">
                <a:solidFill>
                  <a:srgbClr val="FF0000"/>
                </a:solidFill>
              </a:rPr>
              <a:t>1</a:t>
            </a:r>
            <a:r>
              <a:rPr lang="en-US" dirty="0" smtClean="0"/>
              <a:t>01</a:t>
            </a:r>
            <a:endParaRPr lang="en-US" dirty="0"/>
          </a:p>
          <a:p>
            <a:pPr eaLnBrk="1" hangingPunct="1">
              <a:buFont typeface="Wingdings" pitchFamily="2" charset="2"/>
              <a:buNone/>
            </a:pPr>
            <a:r>
              <a:rPr lang="en-US" dirty="0"/>
              <a:t>    6	     0</a:t>
            </a:r>
            <a:r>
              <a:rPr lang="en-US" dirty="0">
                <a:solidFill>
                  <a:srgbClr val="FF0000"/>
                </a:solidFill>
              </a:rPr>
              <a:t>1</a:t>
            </a:r>
            <a:r>
              <a:rPr lang="en-US" dirty="0"/>
              <a:t>10	     </a:t>
            </a:r>
            <a:r>
              <a:rPr lang="en-US" dirty="0" smtClean="0"/>
              <a:t>    14    	1</a:t>
            </a:r>
            <a:r>
              <a:rPr lang="en-US" dirty="0" smtClean="0">
                <a:solidFill>
                  <a:srgbClr val="FF0000"/>
                </a:solidFill>
              </a:rPr>
              <a:t>1</a:t>
            </a:r>
            <a:r>
              <a:rPr lang="en-US" dirty="0" smtClean="0"/>
              <a:t>10</a:t>
            </a:r>
            <a:endParaRPr lang="en-US" dirty="0"/>
          </a:p>
          <a:p>
            <a:pPr eaLnBrk="1" hangingPunct="1">
              <a:buFont typeface="Wingdings" pitchFamily="2" charset="2"/>
              <a:buNone/>
            </a:pPr>
            <a:r>
              <a:rPr lang="en-US" dirty="0"/>
              <a:t>    7	     0</a:t>
            </a:r>
            <a:r>
              <a:rPr lang="en-US" dirty="0">
                <a:solidFill>
                  <a:srgbClr val="FF0000"/>
                </a:solidFill>
              </a:rPr>
              <a:t>1</a:t>
            </a:r>
            <a:r>
              <a:rPr lang="en-US" dirty="0"/>
              <a:t>11 	     </a:t>
            </a:r>
            <a:r>
              <a:rPr lang="en-US" dirty="0" smtClean="0"/>
              <a:t>    15    	1</a:t>
            </a:r>
            <a:r>
              <a:rPr lang="en-US" dirty="0" smtClean="0">
                <a:solidFill>
                  <a:srgbClr val="FF0000"/>
                </a:solidFill>
              </a:rPr>
              <a:t>1</a:t>
            </a:r>
            <a:r>
              <a:rPr lang="en-US" dirty="0" smtClean="0"/>
              <a:t>11</a:t>
            </a:r>
            <a:endParaRPr lang="en-US" dirty="0"/>
          </a:p>
          <a:p>
            <a:pPr eaLnBrk="1" hangingPunct="1">
              <a:buFont typeface="Wingdings" pitchFamily="2" charset="2"/>
              <a:buNone/>
            </a:pPr>
            <a:endParaRPr lang="en-US" dirty="0"/>
          </a:p>
        </p:txBody>
      </p:sp>
      <p:sp>
        <p:nvSpPr>
          <p:cNvPr id="8194" name="Footer Placeholder 4"/>
          <p:cNvSpPr>
            <a:spLocks noGrp="1"/>
          </p:cNvSpPr>
          <p:nvPr>
            <p:ph type="ftr" sz="quarter" idx="11"/>
          </p:nvPr>
        </p:nvSpPr>
        <p:spPr>
          <a:noFill/>
        </p:spPr>
        <p:txBody>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sz="1400"/>
              <a:t>Copyright © 2002, Algonquin College Linda Crane</a:t>
            </a:r>
          </a:p>
        </p:txBody>
      </p:sp>
    </p:spTree>
    <p:extLst>
      <p:ext uri="{BB962C8B-B14F-4D97-AF65-F5344CB8AC3E}">
        <p14:creationId xmlns="" xmlns:p14="http://schemas.microsoft.com/office/powerpoint/2010/main" val="3087067459"/>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defRPr/>
            </a:pPr>
            <a:r>
              <a:rPr lang="en-US" dirty="0"/>
              <a:t>Decimal&lt;--&gt; </a:t>
            </a:r>
            <a:br>
              <a:rPr lang="en-US" dirty="0"/>
            </a:br>
            <a:r>
              <a:rPr lang="en-US" dirty="0"/>
              <a:t>Binary Table</a:t>
            </a:r>
          </a:p>
        </p:txBody>
      </p:sp>
      <p:sp>
        <p:nvSpPr>
          <p:cNvPr id="8197" name="Rectangle 3"/>
          <p:cNvSpPr>
            <a:spLocks noGrp="1" noChangeArrowheads="1"/>
          </p:cNvSpPr>
          <p:nvPr>
            <p:ph idx="1"/>
          </p:nvPr>
        </p:nvSpPr>
        <p:spPr/>
        <p:txBody>
          <a:bodyPr>
            <a:normAutofit fontScale="92500" lnSpcReduction="10000"/>
          </a:bodyPr>
          <a:lstStyle/>
          <a:p>
            <a:pPr eaLnBrk="1" hangingPunct="1">
              <a:buFont typeface="Wingdings" pitchFamily="2" charset="2"/>
              <a:buNone/>
            </a:pPr>
            <a:r>
              <a:rPr lang="en-US" sz="2400" b="1" dirty="0"/>
              <a:t>Decimal   Binary 	Decimal  Binary</a:t>
            </a:r>
            <a:endParaRPr lang="en-US" sz="2400" dirty="0"/>
          </a:p>
          <a:p>
            <a:pPr eaLnBrk="1" hangingPunct="1">
              <a:buFont typeface="Wingdings" pitchFamily="2" charset="2"/>
              <a:buNone/>
            </a:pPr>
            <a:r>
              <a:rPr lang="en-US" dirty="0"/>
              <a:t>    0	     </a:t>
            </a:r>
            <a:r>
              <a:rPr lang="en-US" dirty="0">
                <a:solidFill>
                  <a:srgbClr val="FF0000"/>
                </a:solidFill>
              </a:rPr>
              <a:t>0</a:t>
            </a:r>
            <a:r>
              <a:rPr lang="en-US" dirty="0"/>
              <a:t>000	     </a:t>
            </a:r>
            <a:r>
              <a:rPr lang="en-US" dirty="0" smtClean="0"/>
              <a:t>    8</a:t>
            </a:r>
            <a:r>
              <a:rPr lang="en-US" dirty="0"/>
              <a:t>	 </a:t>
            </a:r>
            <a:r>
              <a:rPr lang="en-US" dirty="0" smtClean="0">
                <a:solidFill>
                  <a:srgbClr val="FF0000"/>
                </a:solidFill>
              </a:rPr>
              <a:t>1</a:t>
            </a:r>
            <a:r>
              <a:rPr lang="en-US" dirty="0" smtClean="0"/>
              <a:t>000</a:t>
            </a:r>
            <a:endParaRPr lang="en-US" dirty="0"/>
          </a:p>
          <a:p>
            <a:pPr eaLnBrk="1" hangingPunct="1">
              <a:buFont typeface="Wingdings" pitchFamily="2" charset="2"/>
              <a:buNone/>
            </a:pPr>
            <a:r>
              <a:rPr lang="en-US" dirty="0"/>
              <a:t>    1	     </a:t>
            </a:r>
            <a:r>
              <a:rPr lang="en-US" dirty="0">
                <a:solidFill>
                  <a:srgbClr val="FF0000"/>
                </a:solidFill>
              </a:rPr>
              <a:t>0</a:t>
            </a:r>
            <a:r>
              <a:rPr lang="en-US" dirty="0"/>
              <a:t>001	     </a:t>
            </a:r>
            <a:r>
              <a:rPr lang="en-US" dirty="0" smtClean="0"/>
              <a:t>    9</a:t>
            </a:r>
            <a:r>
              <a:rPr lang="en-US" dirty="0"/>
              <a:t>	 </a:t>
            </a:r>
            <a:r>
              <a:rPr lang="en-US" dirty="0" smtClean="0">
                <a:solidFill>
                  <a:srgbClr val="FF0000"/>
                </a:solidFill>
              </a:rPr>
              <a:t>1</a:t>
            </a:r>
            <a:r>
              <a:rPr lang="en-US" dirty="0" smtClean="0"/>
              <a:t>001</a:t>
            </a:r>
            <a:endParaRPr lang="en-US" dirty="0"/>
          </a:p>
          <a:p>
            <a:pPr eaLnBrk="1" hangingPunct="1">
              <a:buFont typeface="Wingdings" pitchFamily="2" charset="2"/>
              <a:buNone/>
            </a:pPr>
            <a:r>
              <a:rPr lang="en-US" dirty="0"/>
              <a:t>	 2	     </a:t>
            </a:r>
            <a:r>
              <a:rPr lang="en-US" dirty="0">
                <a:solidFill>
                  <a:srgbClr val="FF0000"/>
                </a:solidFill>
              </a:rPr>
              <a:t>0</a:t>
            </a:r>
            <a:r>
              <a:rPr lang="en-US" dirty="0"/>
              <a:t>010	     </a:t>
            </a:r>
            <a:r>
              <a:rPr lang="en-US" dirty="0" smtClean="0"/>
              <a:t>   10</a:t>
            </a:r>
            <a:r>
              <a:rPr lang="en-US" dirty="0"/>
              <a:t>	 </a:t>
            </a:r>
            <a:r>
              <a:rPr lang="en-US" dirty="0" smtClean="0">
                <a:solidFill>
                  <a:srgbClr val="FF0000"/>
                </a:solidFill>
              </a:rPr>
              <a:t>1</a:t>
            </a:r>
            <a:r>
              <a:rPr lang="en-US" dirty="0" smtClean="0"/>
              <a:t>010</a:t>
            </a:r>
            <a:endParaRPr lang="en-US" dirty="0"/>
          </a:p>
          <a:p>
            <a:pPr eaLnBrk="1" hangingPunct="1">
              <a:buFont typeface="Wingdings" pitchFamily="2" charset="2"/>
              <a:buNone/>
            </a:pPr>
            <a:r>
              <a:rPr lang="en-US" dirty="0"/>
              <a:t>	 3	     </a:t>
            </a:r>
            <a:r>
              <a:rPr lang="en-US" dirty="0">
                <a:solidFill>
                  <a:srgbClr val="FF0000"/>
                </a:solidFill>
              </a:rPr>
              <a:t>0</a:t>
            </a:r>
            <a:r>
              <a:rPr lang="en-US" dirty="0"/>
              <a:t>011	     </a:t>
            </a:r>
            <a:r>
              <a:rPr lang="en-US" dirty="0" smtClean="0"/>
              <a:t>   11</a:t>
            </a:r>
            <a:r>
              <a:rPr lang="en-US" dirty="0"/>
              <a:t>	 </a:t>
            </a:r>
            <a:r>
              <a:rPr lang="en-US" dirty="0" smtClean="0">
                <a:solidFill>
                  <a:srgbClr val="FF0000"/>
                </a:solidFill>
              </a:rPr>
              <a:t>1</a:t>
            </a:r>
            <a:r>
              <a:rPr lang="en-US" dirty="0" smtClean="0"/>
              <a:t>011</a:t>
            </a:r>
            <a:endParaRPr lang="en-US" dirty="0"/>
          </a:p>
          <a:p>
            <a:pPr eaLnBrk="1" hangingPunct="1">
              <a:buFont typeface="Wingdings" pitchFamily="2" charset="2"/>
              <a:buNone/>
            </a:pPr>
            <a:r>
              <a:rPr lang="en-US" dirty="0"/>
              <a:t>	 4	     </a:t>
            </a:r>
            <a:r>
              <a:rPr lang="en-US" dirty="0">
                <a:solidFill>
                  <a:srgbClr val="FF0000"/>
                </a:solidFill>
              </a:rPr>
              <a:t>0</a:t>
            </a:r>
            <a:r>
              <a:rPr lang="en-US" dirty="0"/>
              <a:t>100	     </a:t>
            </a:r>
            <a:r>
              <a:rPr lang="en-US" dirty="0" smtClean="0"/>
              <a:t>   12     	 </a:t>
            </a:r>
            <a:r>
              <a:rPr lang="en-US" dirty="0" smtClean="0">
                <a:solidFill>
                  <a:srgbClr val="FF0000"/>
                </a:solidFill>
              </a:rPr>
              <a:t>1</a:t>
            </a:r>
            <a:r>
              <a:rPr lang="en-US" dirty="0" smtClean="0"/>
              <a:t>100</a:t>
            </a:r>
            <a:endParaRPr lang="en-US" dirty="0"/>
          </a:p>
          <a:p>
            <a:pPr eaLnBrk="1" hangingPunct="1">
              <a:buFont typeface="Wingdings" pitchFamily="2" charset="2"/>
              <a:buNone/>
            </a:pPr>
            <a:r>
              <a:rPr lang="en-US" dirty="0"/>
              <a:t>    5	     </a:t>
            </a:r>
            <a:r>
              <a:rPr lang="en-US" dirty="0">
                <a:solidFill>
                  <a:srgbClr val="FF0000"/>
                </a:solidFill>
              </a:rPr>
              <a:t>0</a:t>
            </a:r>
            <a:r>
              <a:rPr lang="en-US" dirty="0"/>
              <a:t>101	     </a:t>
            </a:r>
            <a:r>
              <a:rPr lang="en-US" dirty="0" smtClean="0"/>
              <a:t>   13     	 </a:t>
            </a:r>
            <a:r>
              <a:rPr lang="en-US" dirty="0" smtClean="0">
                <a:solidFill>
                  <a:srgbClr val="FF0000"/>
                </a:solidFill>
              </a:rPr>
              <a:t>1</a:t>
            </a:r>
            <a:r>
              <a:rPr lang="en-US" dirty="0" smtClean="0"/>
              <a:t>101</a:t>
            </a:r>
            <a:endParaRPr lang="en-US" dirty="0"/>
          </a:p>
          <a:p>
            <a:pPr eaLnBrk="1" hangingPunct="1">
              <a:buFont typeface="Wingdings" pitchFamily="2" charset="2"/>
              <a:buNone/>
            </a:pPr>
            <a:r>
              <a:rPr lang="en-US" dirty="0"/>
              <a:t>    6	     </a:t>
            </a:r>
            <a:r>
              <a:rPr lang="en-US" dirty="0">
                <a:solidFill>
                  <a:srgbClr val="FF0000"/>
                </a:solidFill>
              </a:rPr>
              <a:t>0</a:t>
            </a:r>
            <a:r>
              <a:rPr lang="en-US" dirty="0"/>
              <a:t>110	     </a:t>
            </a:r>
            <a:r>
              <a:rPr lang="en-US" dirty="0" smtClean="0"/>
              <a:t>   14     	 </a:t>
            </a:r>
            <a:r>
              <a:rPr lang="en-US" dirty="0" smtClean="0">
                <a:solidFill>
                  <a:srgbClr val="FF0000"/>
                </a:solidFill>
              </a:rPr>
              <a:t>1</a:t>
            </a:r>
            <a:r>
              <a:rPr lang="en-US" dirty="0" smtClean="0"/>
              <a:t>110</a:t>
            </a:r>
            <a:endParaRPr lang="en-US" dirty="0"/>
          </a:p>
          <a:p>
            <a:pPr eaLnBrk="1" hangingPunct="1">
              <a:buFont typeface="Wingdings" pitchFamily="2" charset="2"/>
              <a:buNone/>
            </a:pPr>
            <a:r>
              <a:rPr lang="en-US" dirty="0"/>
              <a:t>    7	     </a:t>
            </a:r>
            <a:r>
              <a:rPr lang="en-US" dirty="0">
                <a:solidFill>
                  <a:srgbClr val="FF0000"/>
                </a:solidFill>
              </a:rPr>
              <a:t>0</a:t>
            </a:r>
            <a:r>
              <a:rPr lang="en-US" dirty="0"/>
              <a:t>111 	     </a:t>
            </a:r>
            <a:r>
              <a:rPr lang="en-US" dirty="0" smtClean="0"/>
              <a:t>   15     	 </a:t>
            </a:r>
            <a:r>
              <a:rPr lang="en-US" dirty="0" smtClean="0">
                <a:solidFill>
                  <a:srgbClr val="FF0000"/>
                </a:solidFill>
              </a:rPr>
              <a:t>1</a:t>
            </a:r>
            <a:r>
              <a:rPr lang="en-US" dirty="0" smtClean="0"/>
              <a:t>111</a:t>
            </a:r>
            <a:endParaRPr lang="en-US" dirty="0"/>
          </a:p>
          <a:p>
            <a:pPr eaLnBrk="1" hangingPunct="1">
              <a:buFont typeface="Wingdings" pitchFamily="2" charset="2"/>
              <a:buNone/>
            </a:pPr>
            <a:endParaRPr lang="en-US" dirty="0"/>
          </a:p>
        </p:txBody>
      </p:sp>
      <p:sp>
        <p:nvSpPr>
          <p:cNvPr id="8194" name="Footer Placeholder 4"/>
          <p:cNvSpPr>
            <a:spLocks noGrp="1"/>
          </p:cNvSpPr>
          <p:nvPr>
            <p:ph type="ftr" sz="quarter" idx="11"/>
          </p:nvPr>
        </p:nvSpPr>
        <p:spPr>
          <a:noFill/>
        </p:spPr>
        <p:txBody>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sz="1400"/>
              <a:t>Copyright © 2002, Algonquin College Linda Crane</a:t>
            </a:r>
          </a:p>
        </p:txBody>
      </p:sp>
    </p:spTree>
    <p:extLst>
      <p:ext uri="{BB962C8B-B14F-4D97-AF65-F5344CB8AC3E}">
        <p14:creationId xmlns="" xmlns:p14="http://schemas.microsoft.com/office/powerpoint/2010/main" val="1116653683"/>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Autofit/>
          </a:bodyPr>
          <a:lstStyle/>
          <a:p>
            <a:r>
              <a:rPr lang="en-US" sz="3200" dirty="0" smtClean="0"/>
              <a:t> Binary to decimal (Addition Method)</a:t>
            </a:r>
            <a:endParaRPr lang="en-US" sz="3200" dirty="0"/>
          </a:p>
        </p:txBody>
      </p:sp>
      <p:sp>
        <p:nvSpPr>
          <p:cNvPr id="3" name="Content Placeholder 2"/>
          <p:cNvSpPr>
            <a:spLocks noGrp="1"/>
          </p:cNvSpPr>
          <p:nvPr>
            <p:ph idx="1"/>
          </p:nvPr>
        </p:nvSpPr>
        <p:spPr>
          <a:xfrm>
            <a:off x="0" y="762000"/>
            <a:ext cx="9144000" cy="6096000"/>
          </a:xfrm>
        </p:spPr>
        <p:txBody>
          <a:bodyPr>
            <a:normAutofit lnSpcReduction="10000"/>
          </a:bodyPr>
          <a:lstStyle/>
          <a:p>
            <a:pPr>
              <a:buNone/>
            </a:pPr>
            <a:r>
              <a:rPr lang="en-US" dirty="0" smtClean="0"/>
              <a:t>Ex: </a:t>
            </a:r>
            <a:r>
              <a:rPr lang="en-US" dirty="0" smtClean="0">
                <a:solidFill>
                  <a:srgbClr val="00B050"/>
                </a:solidFill>
              </a:rPr>
              <a:t>0101</a:t>
            </a:r>
            <a:r>
              <a:rPr lang="en-US" dirty="0" smtClean="0">
                <a:solidFill>
                  <a:srgbClr val="00B050"/>
                </a:solidFill>
                <a:latin typeface="Calibri"/>
              </a:rPr>
              <a:t>₂</a:t>
            </a:r>
            <a:r>
              <a:rPr lang="en-US" dirty="0" smtClean="0"/>
              <a:t>= 5</a:t>
            </a:r>
            <a:r>
              <a:rPr lang="en-US" dirty="0" smtClean="0">
                <a:latin typeface="Calibri"/>
              </a:rPr>
              <a:t>₁₀</a:t>
            </a:r>
            <a:r>
              <a:rPr lang="en-US" dirty="0" smtClean="0">
                <a:solidFill>
                  <a:srgbClr val="00B050"/>
                </a:solidFill>
              </a:rPr>
              <a:t>		</a:t>
            </a:r>
            <a:r>
              <a:rPr lang="en-US" dirty="0" smtClean="0"/>
              <a:t>Ex=</a:t>
            </a:r>
            <a:r>
              <a:rPr lang="en-US" dirty="0" smtClean="0">
                <a:solidFill>
                  <a:srgbClr val="00B050"/>
                </a:solidFill>
              </a:rPr>
              <a:t> 1111011</a:t>
            </a:r>
            <a:r>
              <a:rPr lang="en-US" dirty="0" smtClean="0">
                <a:solidFill>
                  <a:srgbClr val="00B050"/>
                </a:solidFill>
                <a:latin typeface="Calibri"/>
              </a:rPr>
              <a:t>₂</a:t>
            </a:r>
            <a:r>
              <a:rPr lang="en-US" dirty="0" smtClean="0">
                <a:solidFill>
                  <a:srgbClr val="00B050"/>
                </a:solidFill>
              </a:rPr>
              <a:t>=</a:t>
            </a:r>
            <a:r>
              <a:rPr lang="en-US" dirty="0" smtClean="0"/>
              <a:t>123</a:t>
            </a:r>
            <a:r>
              <a:rPr lang="en-US" dirty="0" smtClean="0">
                <a:latin typeface="Calibri"/>
              </a:rPr>
              <a:t>₁₀</a:t>
            </a:r>
            <a:endParaRPr lang="en-US" dirty="0" smtClean="0"/>
          </a:p>
          <a:p>
            <a:pPr>
              <a:buNone/>
            </a:pPr>
            <a:r>
              <a:rPr lang="en-US" dirty="0" smtClean="0"/>
              <a:t>2³+ 2²+ 2¹+ 2</a:t>
            </a:r>
            <a:r>
              <a:rPr lang="en-US" dirty="0" smtClean="0">
                <a:latin typeface="Calibri"/>
              </a:rPr>
              <a:t>⁰		2⁶+  2⁵ +2⁴+ 2³+ 2² +2¹ +2⁰</a:t>
            </a:r>
          </a:p>
          <a:p>
            <a:pPr marL="514350" indent="-514350">
              <a:buAutoNum type="arabicPlain" startAt="8"/>
            </a:pPr>
            <a:r>
              <a:rPr lang="en-US" dirty="0" smtClean="0">
                <a:latin typeface="Calibri"/>
              </a:rPr>
              <a:t>+ 4 + 2 + 1		64+ 32+16+ 8+   4+  2+  1</a:t>
            </a:r>
          </a:p>
          <a:p>
            <a:pPr marL="514350" indent="-514350">
              <a:buNone/>
            </a:pPr>
            <a:r>
              <a:rPr lang="en-US" sz="2000" dirty="0" smtClean="0">
                <a:latin typeface="Calibri"/>
              </a:rPr>
              <a:t>(8X</a:t>
            </a:r>
            <a:r>
              <a:rPr lang="en-US" sz="2000" dirty="0" smtClean="0">
                <a:solidFill>
                  <a:srgbClr val="00B050"/>
                </a:solidFill>
                <a:latin typeface="Calibri"/>
              </a:rPr>
              <a:t>0</a:t>
            </a:r>
            <a:r>
              <a:rPr lang="en-US" sz="2000" dirty="0" smtClean="0">
                <a:latin typeface="Calibri"/>
              </a:rPr>
              <a:t>)+(4X</a:t>
            </a:r>
            <a:r>
              <a:rPr lang="en-US" sz="2000" dirty="0" smtClean="0">
                <a:solidFill>
                  <a:srgbClr val="00B050"/>
                </a:solidFill>
                <a:latin typeface="Calibri"/>
              </a:rPr>
              <a:t>1</a:t>
            </a:r>
            <a:r>
              <a:rPr lang="en-US" sz="2000" dirty="0" smtClean="0">
                <a:latin typeface="Calibri"/>
              </a:rPr>
              <a:t>)+(2X</a:t>
            </a:r>
            <a:r>
              <a:rPr lang="en-US" sz="2000" dirty="0" smtClean="0">
                <a:solidFill>
                  <a:srgbClr val="00B050"/>
                </a:solidFill>
                <a:latin typeface="Calibri"/>
              </a:rPr>
              <a:t>0</a:t>
            </a:r>
            <a:r>
              <a:rPr lang="en-US" sz="2000" dirty="0" smtClean="0">
                <a:latin typeface="Calibri"/>
              </a:rPr>
              <a:t>)+(1X</a:t>
            </a:r>
            <a:r>
              <a:rPr lang="en-US" sz="2000" dirty="0" smtClean="0">
                <a:solidFill>
                  <a:srgbClr val="00B050"/>
                </a:solidFill>
                <a:latin typeface="Calibri"/>
              </a:rPr>
              <a:t>1</a:t>
            </a:r>
            <a:r>
              <a:rPr lang="en-US" sz="2000" dirty="0" smtClean="0">
                <a:latin typeface="Calibri"/>
              </a:rPr>
              <a:t>)                   (64X</a:t>
            </a:r>
            <a:r>
              <a:rPr lang="en-US" sz="2000" dirty="0" smtClean="0">
                <a:solidFill>
                  <a:srgbClr val="00B050"/>
                </a:solidFill>
                <a:latin typeface="Calibri"/>
              </a:rPr>
              <a:t>1</a:t>
            </a:r>
            <a:r>
              <a:rPr lang="en-US" sz="2000" dirty="0" smtClean="0">
                <a:latin typeface="Calibri"/>
              </a:rPr>
              <a:t>)+ (32X</a:t>
            </a:r>
            <a:r>
              <a:rPr lang="en-US" sz="2000" dirty="0" smtClean="0">
                <a:solidFill>
                  <a:srgbClr val="00B050"/>
                </a:solidFill>
                <a:latin typeface="Calibri"/>
              </a:rPr>
              <a:t>1</a:t>
            </a:r>
            <a:r>
              <a:rPr lang="en-US" sz="2000" dirty="0" smtClean="0">
                <a:latin typeface="Calibri"/>
              </a:rPr>
              <a:t>)+(16X</a:t>
            </a:r>
            <a:r>
              <a:rPr lang="en-US" sz="2000" dirty="0" smtClean="0">
                <a:solidFill>
                  <a:srgbClr val="00B050"/>
                </a:solidFill>
                <a:latin typeface="Calibri"/>
              </a:rPr>
              <a:t>1</a:t>
            </a:r>
            <a:r>
              <a:rPr lang="en-US" sz="2000" dirty="0" smtClean="0">
                <a:latin typeface="Calibri"/>
              </a:rPr>
              <a:t>)+ (8X</a:t>
            </a:r>
            <a:r>
              <a:rPr lang="en-US" sz="2000" dirty="0" smtClean="0">
                <a:solidFill>
                  <a:srgbClr val="00B050"/>
                </a:solidFill>
                <a:latin typeface="Calibri"/>
              </a:rPr>
              <a:t>1</a:t>
            </a:r>
            <a:r>
              <a:rPr lang="en-US" sz="2000" dirty="0" smtClean="0">
                <a:latin typeface="Calibri"/>
              </a:rPr>
              <a:t>)+(4x</a:t>
            </a:r>
            <a:r>
              <a:rPr lang="en-US" sz="2000" dirty="0" smtClean="0">
                <a:solidFill>
                  <a:srgbClr val="00B050"/>
                </a:solidFill>
                <a:latin typeface="Calibri"/>
              </a:rPr>
              <a:t>0</a:t>
            </a:r>
            <a:r>
              <a:rPr lang="en-US" sz="2000" dirty="0" smtClean="0">
                <a:latin typeface="Calibri"/>
              </a:rPr>
              <a:t>)+(2X</a:t>
            </a:r>
            <a:r>
              <a:rPr lang="en-US" sz="2000" dirty="0" smtClean="0">
                <a:solidFill>
                  <a:srgbClr val="00B050"/>
                </a:solidFill>
                <a:latin typeface="Calibri"/>
              </a:rPr>
              <a:t>1</a:t>
            </a:r>
            <a:r>
              <a:rPr lang="en-US" sz="2000" dirty="0" smtClean="0">
                <a:latin typeface="Calibri"/>
              </a:rPr>
              <a:t>)+(1X</a:t>
            </a:r>
            <a:r>
              <a:rPr lang="en-US" sz="2000" dirty="0" smtClean="0">
                <a:solidFill>
                  <a:srgbClr val="00B050"/>
                </a:solidFill>
                <a:latin typeface="Calibri"/>
              </a:rPr>
              <a:t>1</a:t>
            </a:r>
            <a:r>
              <a:rPr lang="en-US" sz="2000" dirty="0" smtClean="0">
                <a:latin typeface="Calibri"/>
              </a:rPr>
              <a:t>)</a:t>
            </a:r>
          </a:p>
          <a:p>
            <a:pPr marL="514350" indent="-514350">
              <a:buNone/>
            </a:pPr>
            <a:r>
              <a:rPr lang="en-US" dirty="0" smtClean="0">
                <a:latin typeface="Calibri"/>
              </a:rPr>
              <a:t>0+4+0+1= 5</a:t>
            </a:r>
            <a:r>
              <a:rPr lang="en-US" dirty="0" smtClean="0">
                <a:solidFill>
                  <a:srgbClr val="00B050"/>
                </a:solidFill>
                <a:latin typeface="Calibri"/>
              </a:rPr>
              <a:t>		</a:t>
            </a:r>
            <a:r>
              <a:rPr lang="en-US" dirty="0" smtClean="0">
                <a:latin typeface="Calibri"/>
              </a:rPr>
              <a:t>64+32+16+8+0+2+1=</a:t>
            </a:r>
            <a:r>
              <a:rPr lang="en-US" dirty="0" smtClean="0">
                <a:solidFill>
                  <a:srgbClr val="00B050"/>
                </a:solidFill>
                <a:latin typeface="Calibri"/>
              </a:rPr>
              <a:t> </a:t>
            </a:r>
            <a:r>
              <a:rPr lang="en-US" dirty="0" smtClean="0">
                <a:latin typeface="Calibri"/>
              </a:rPr>
              <a:t>123</a:t>
            </a:r>
            <a:r>
              <a:rPr lang="en-US" dirty="0" smtClean="0">
                <a:solidFill>
                  <a:srgbClr val="00B050"/>
                </a:solidFill>
                <a:latin typeface="Calibri"/>
              </a:rPr>
              <a:t>		</a:t>
            </a:r>
          </a:p>
          <a:p>
            <a:pPr marL="514350" indent="-514350">
              <a:buNone/>
            </a:pPr>
            <a:r>
              <a:rPr lang="en-US" dirty="0" smtClean="0">
                <a:latin typeface="Calibri"/>
              </a:rPr>
              <a:t>Ex: </a:t>
            </a:r>
            <a:r>
              <a:rPr lang="en-US" dirty="0" smtClean="0">
                <a:solidFill>
                  <a:srgbClr val="00B050"/>
                </a:solidFill>
                <a:latin typeface="Calibri"/>
              </a:rPr>
              <a:t>111₂</a:t>
            </a:r>
            <a:r>
              <a:rPr lang="en-US" dirty="0" smtClean="0">
                <a:latin typeface="Calibri"/>
              </a:rPr>
              <a:t>=7₁₀</a:t>
            </a:r>
          </a:p>
          <a:p>
            <a:pPr marL="514350" indent="-514350">
              <a:buNone/>
            </a:pPr>
            <a:r>
              <a:rPr lang="en-US" dirty="0" smtClean="0">
                <a:latin typeface="Calibri"/>
              </a:rPr>
              <a:t>2²+2¹+2⁰</a:t>
            </a:r>
          </a:p>
          <a:p>
            <a:pPr marL="514350" indent="-514350">
              <a:buNone/>
            </a:pPr>
            <a:r>
              <a:rPr lang="en-US" dirty="0" smtClean="0">
                <a:latin typeface="Calibri"/>
              </a:rPr>
              <a:t>4+2+1</a:t>
            </a:r>
          </a:p>
          <a:p>
            <a:pPr marL="514350" indent="-514350">
              <a:buNone/>
            </a:pPr>
            <a:r>
              <a:rPr lang="en-US" dirty="0" smtClean="0">
                <a:latin typeface="Calibri"/>
              </a:rPr>
              <a:t>(4X</a:t>
            </a:r>
            <a:r>
              <a:rPr lang="en-US" dirty="0" smtClean="0">
                <a:solidFill>
                  <a:srgbClr val="00B050"/>
                </a:solidFill>
                <a:latin typeface="Calibri"/>
              </a:rPr>
              <a:t>1</a:t>
            </a:r>
            <a:r>
              <a:rPr lang="en-US" dirty="0" smtClean="0">
                <a:latin typeface="Calibri"/>
              </a:rPr>
              <a:t>)+(2X</a:t>
            </a:r>
            <a:r>
              <a:rPr lang="en-US" dirty="0" smtClean="0">
                <a:solidFill>
                  <a:srgbClr val="00B050"/>
                </a:solidFill>
                <a:latin typeface="Calibri"/>
              </a:rPr>
              <a:t>1</a:t>
            </a:r>
            <a:r>
              <a:rPr lang="en-US" dirty="0" smtClean="0">
                <a:latin typeface="Calibri"/>
              </a:rPr>
              <a:t>)+(1X</a:t>
            </a:r>
            <a:r>
              <a:rPr lang="en-US" dirty="0" smtClean="0">
                <a:solidFill>
                  <a:srgbClr val="00B050"/>
                </a:solidFill>
                <a:latin typeface="Calibri"/>
              </a:rPr>
              <a:t>1</a:t>
            </a:r>
            <a:r>
              <a:rPr lang="en-US" dirty="0" smtClean="0">
                <a:latin typeface="Calibri"/>
              </a:rPr>
              <a:t>)</a:t>
            </a:r>
          </a:p>
          <a:p>
            <a:pPr marL="514350" indent="-514350">
              <a:buNone/>
            </a:pPr>
            <a:r>
              <a:rPr lang="en-US" dirty="0" smtClean="0">
                <a:latin typeface="Calibri"/>
              </a:rPr>
              <a:t>4+2+1=7</a:t>
            </a:r>
            <a:endParaRPr lang="en-US" dirty="0"/>
          </a:p>
        </p:txBody>
      </p:sp>
      <p:cxnSp>
        <p:nvCxnSpPr>
          <p:cNvPr id="5" name="Straight Connector 4"/>
          <p:cNvCxnSpPr/>
          <p:nvPr/>
        </p:nvCxnSpPr>
        <p:spPr>
          <a:xfrm>
            <a:off x="3124200" y="762000"/>
            <a:ext cx="0" cy="609600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 Binary to Decimal (8bit)</a:t>
            </a:r>
            <a:endParaRPr lang="en-US"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buNone/>
            </a:pPr>
            <a:r>
              <a:rPr lang="en-US" dirty="0" smtClean="0">
                <a:solidFill>
                  <a:srgbClr val="00B050"/>
                </a:solidFill>
              </a:rPr>
              <a:t>110000₂ </a:t>
            </a:r>
            <a:r>
              <a:rPr lang="en-US" dirty="0" smtClean="0"/>
              <a:t>= 48₁₀</a:t>
            </a:r>
          </a:p>
          <a:p>
            <a:pPr>
              <a:buNone/>
            </a:pPr>
            <a:r>
              <a:rPr lang="en-US" dirty="0" smtClean="0">
                <a:solidFill>
                  <a:srgbClr val="FF0000"/>
                </a:solidFill>
              </a:rPr>
              <a:t>	128		64	32	16	8	4	2	1  Value</a:t>
            </a:r>
            <a:endParaRPr lang="en-US" dirty="0" smtClean="0"/>
          </a:p>
          <a:p>
            <a:pPr>
              <a:buNone/>
            </a:pPr>
            <a:r>
              <a:rPr lang="en-US" dirty="0" smtClean="0"/>
              <a:t>	</a:t>
            </a:r>
            <a:r>
              <a:rPr lang="en-US" dirty="0" smtClean="0">
                <a:solidFill>
                  <a:srgbClr val="00B050"/>
                </a:solidFill>
              </a:rPr>
              <a:t>0		0	1	1	0	0	0	0 Binary (8 bit</a:t>
            </a:r>
          </a:p>
          <a:p>
            <a:pPr>
              <a:buNone/>
            </a:pPr>
            <a:endParaRPr lang="en-US" dirty="0" smtClean="0">
              <a:solidFill>
                <a:srgbClr val="00B050"/>
              </a:solidFill>
            </a:endParaRPr>
          </a:p>
          <a:p>
            <a:pPr>
              <a:buNone/>
            </a:pPr>
            <a:r>
              <a:rPr lang="en-US" dirty="0" smtClean="0">
                <a:solidFill>
                  <a:srgbClr val="00B050"/>
                </a:solidFill>
              </a:rPr>
              <a:t>11111000₂ =</a:t>
            </a:r>
            <a:r>
              <a:rPr lang="en-US" dirty="0" smtClean="0"/>
              <a:t>248₁₀</a:t>
            </a:r>
          </a:p>
          <a:p>
            <a:pPr>
              <a:buNone/>
            </a:pPr>
            <a:r>
              <a:rPr lang="en-US" dirty="0" smtClean="0">
                <a:solidFill>
                  <a:srgbClr val="FF0000"/>
                </a:solidFill>
              </a:rPr>
              <a:t>	128	64	32	16	8	4	2	1  Value</a:t>
            </a:r>
          </a:p>
          <a:p>
            <a:pPr>
              <a:buNone/>
            </a:pPr>
            <a:r>
              <a:rPr lang="en-US" dirty="0" smtClean="0"/>
              <a:t>	</a:t>
            </a:r>
            <a:r>
              <a:rPr lang="en-US" dirty="0" smtClean="0">
                <a:solidFill>
                  <a:srgbClr val="00B050"/>
                </a:solidFill>
              </a:rPr>
              <a:t>1	1	1	1	1	0	0	0  Binary</a:t>
            </a:r>
          </a:p>
          <a:p>
            <a:pPr>
              <a:buNone/>
            </a:pPr>
            <a:r>
              <a:rPr lang="en-US" dirty="0" smtClean="0">
                <a:solidFill>
                  <a:srgbClr val="00B050"/>
                </a:solidFill>
              </a:rPr>
              <a:t>10110010  01110111</a:t>
            </a:r>
            <a:r>
              <a:rPr lang="en-US" dirty="0" smtClean="0"/>
              <a:t>=45687 (16 bit)</a:t>
            </a:r>
          </a:p>
          <a:p>
            <a:pPr>
              <a:buNone/>
            </a:pPr>
            <a:r>
              <a:rPr lang="en-US" sz="2900" dirty="0" smtClean="0">
                <a:solidFill>
                  <a:srgbClr val="FF0000"/>
                </a:solidFill>
              </a:rPr>
              <a:t>32768    16384    8192    4096   2048    1024     512    256   128    64    32   16   8   4   2   1 </a:t>
            </a:r>
          </a:p>
          <a:p>
            <a:pPr>
              <a:buNone/>
            </a:pPr>
            <a:r>
              <a:rPr lang="en-US" sz="2900" dirty="0" smtClean="0">
                <a:solidFill>
                  <a:srgbClr val="00B050"/>
                </a:solidFill>
              </a:rPr>
              <a:t>     1            0          1            1          0           0           1        0       0       1       1      1   0    1   1   1</a:t>
            </a:r>
          </a:p>
          <a:p>
            <a:pPr>
              <a:buNone/>
            </a:pPr>
            <a:r>
              <a:rPr lang="en-US" sz="3600" dirty="0" smtClean="0">
                <a:solidFill>
                  <a:srgbClr val="00B050"/>
                </a:solidFill>
              </a:rPr>
              <a:t>101= </a:t>
            </a:r>
            <a:r>
              <a:rPr lang="en-US" sz="3600" dirty="0" smtClean="0"/>
              <a:t>5		</a:t>
            </a:r>
            <a:r>
              <a:rPr lang="en-US" sz="3600" dirty="0" smtClean="0">
                <a:solidFill>
                  <a:srgbClr val="FF0000"/>
                </a:solidFill>
              </a:rPr>
              <a:t>4	2	1 value</a:t>
            </a:r>
          </a:p>
          <a:p>
            <a:pPr>
              <a:buNone/>
            </a:pPr>
            <a:r>
              <a:rPr lang="en-US" sz="3600" dirty="0" smtClean="0">
                <a:solidFill>
                  <a:srgbClr val="FF0000"/>
                </a:solidFill>
              </a:rPr>
              <a:t>			</a:t>
            </a:r>
            <a:r>
              <a:rPr lang="en-US" sz="3600" dirty="0" smtClean="0">
                <a:solidFill>
                  <a:srgbClr val="00B050"/>
                </a:solidFill>
              </a:rPr>
              <a:t>1	0	1 Binary 3 bit</a:t>
            </a:r>
          </a:p>
          <a:p>
            <a:pPr>
              <a:buNone/>
            </a:pPr>
            <a:endParaRPr lang="en-US" sz="3600" dirty="0" smtClean="0">
              <a:solidFill>
                <a:srgbClr val="00B050"/>
              </a:solidFill>
            </a:endParaRPr>
          </a:p>
          <a:p>
            <a:pPr>
              <a:buNone/>
            </a:pPr>
            <a:r>
              <a:rPr lang="en-US" sz="3600" dirty="0" smtClean="0">
                <a:solidFill>
                  <a:srgbClr val="00B050"/>
                </a:solidFill>
              </a:rPr>
              <a:t>11011=</a:t>
            </a:r>
            <a:r>
              <a:rPr lang="en-US" sz="3600" dirty="0" smtClean="0"/>
              <a:t>27		</a:t>
            </a:r>
            <a:r>
              <a:rPr lang="en-US" sz="4000" dirty="0" smtClean="0">
                <a:solidFill>
                  <a:srgbClr val="FF0000"/>
                </a:solidFill>
              </a:rPr>
              <a:t>16	8	4	2	1  Value</a:t>
            </a:r>
            <a:endParaRPr lang="en-US" sz="4000" dirty="0" smtClean="0"/>
          </a:p>
          <a:p>
            <a:pPr>
              <a:buNone/>
            </a:pPr>
            <a:r>
              <a:rPr lang="en-US" sz="4000" dirty="0" smtClean="0"/>
              <a:t>				</a:t>
            </a:r>
            <a:r>
              <a:rPr lang="en-US" sz="4000" dirty="0" smtClean="0">
                <a:solidFill>
                  <a:srgbClr val="00B050"/>
                </a:solidFill>
              </a:rPr>
              <a:t>1	1	0	1	1 (5 bit)</a:t>
            </a:r>
          </a:p>
          <a:p>
            <a:pPr>
              <a:buNone/>
            </a:pPr>
            <a:endParaRPr lang="en-US" sz="3600" dirty="0" smtClean="0"/>
          </a:p>
          <a:p>
            <a:pPr>
              <a:buNone/>
            </a:pPr>
            <a:r>
              <a:rPr lang="en-US" dirty="0" smtClean="0">
                <a:solidFill>
                  <a:srgbClr val="FF0000"/>
                </a:solidFill>
              </a:rPr>
              <a:t>					</a:t>
            </a:r>
            <a:r>
              <a:rPr lang="en-US" dirty="0" smtClean="0"/>
              <a:t>		</a:t>
            </a:r>
          </a:p>
        </p:txBody>
      </p:sp>
      <p:cxnSp>
        <p:nvCxnSpPr>
          <p:cNvPr id="5" name="Straight Connector 4"/>
          <p:cNvCxnSpPr/>
          <p:nvPr/>
        </p:nvCxnSpPr>
        <p:spPr>
          <a:xfrm>
            <a:off x="0" y="1828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04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4953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fontScale="90000"/>
          </a:bodyPr>
          <a:lstStyle/>
          <a:p>
            <a:r>
              <a:rPr lang="en-US" dirty="0" smtClean="0"/>
              <a:t>Decimal to Octal (</a:t>
            </a:r>
            <a:r>
              <a:rPr lang="en-US" dirty="0" smtClean="0">
                <a:solidFill>
                  <a:srgbClr val="FF0000"/>
                </a:solidFill>
              </a:rPr>
              <a:t>Division</a:t>
            </a:r>
            <a:r>
              <a:rPr lang="en-US" dirty="0" smtClean="0"/>
              <a:t>) Remainder</a:t>
            </a:r>
            <a:endParaRPr lang="en-US" dirty="0"/>
          </a:p>
        </p:txBody>
      </p:sp>
      <p:sp>
        <p:nvSpPr>
          <p:cNvPr id="3" name="Content Placeholder 2"/>
          <p:cNvSpPr>
            <a:spLocks noGrp="1"/>
          </p:cNvSpPr>
          <p:nvPr>
            <p:ph idx="1"/>
          </p:nvPr>
        </p:nvSpPr>
        <p:spPr>
          <a:xfrm>
            <a:off x="0" y="762000"/>
            <a:ext cx="9144000" cy="5364163"/>
          </a:xfrm>
        </p:spPr>
        <p:txBody>
          <a:bodyPr/>
          <a:lstStyle/>
          <a:p>
            <a:pPr>
              <a:buNone/>
            </a:pPr>
            <a:r>
              <a:rPr lang="en-US" dirty="0" smtClean="0"/>
              <a:t>Ex: 189</a:t>
            </a:r>
            <a:r>
              <a:rPr lang="en-US" dirty="0" smtClean="0">
                <a:latin typeface="Calibri"/>
              </a:rPr>
              <a:t>₁₀=275₈			376₁₀=570</a:t>
            </a:r>
          </a:p>
          <a:p>
            <a:pPr>
              <a:buNone/>
            </a:pPr>
            <a:r>
              <a:rPr lang="en-US" dirty="0" smtClean="0">
                <a:latin typeface="Calibri"/>
              </a:rPr>
              <a:t>Quotient	Remainder		Quotient	Remainder</a:t>
            </a:r>
          </a:p>
          <a:p>
            <a:pPr>
              <a:buNone/>
            </a:pPr>
            <a:r>
              <a:rPr lang="en-US" dirty="0" smtClean="0">
                <a:latin typeface="Calibri"/>
              </a:rPr>
              <a:t>189/</a:t>
            </a:r>
            <a:r>
              <a:rPr lang="en-US" dirty="0" smtClean="0">
                <a:solidFill>
                  <a:srgbClr val="00B0F0"/>
                </a:solidFill>
                <a:latin typeface="Calibri"/>
              </a:rPr>
              <a:t>8</a:t>
            </a:r>
            <a:r>
              <a:rPr lang="en-US" dirty="0" smtClean="0">
                <a:latin typeface="Calibri"/>
              </a:rPr>
              <a:t>=23	5			376/</a:t>
            </a:r>
            <a:r>
              <a:rPr lang="en-US" dirty="0" smtClean="0">
                <a:solidFill>
                  <a:srgbClr val="00B0F0"/>
                </a:solidFill>
                <a:latin typeface="Calibri"/>
              </a:rPr>
              <a:t>8</a:t>
            </a:r>
            <a:r>
              <a:rPr lang="en-US" dirty="0" smtClean="0">
                <a:latin typeface="Calibri"/>
              </a:rPr>
              <a:t>= 47	0	</a:t>
            </a:r>
          </a:p>
          <a:p>
            <a:pPr>
              <a:buNone/>
            </a:pPr>
            <a:r>
              <a:rPr lang="en-US" dirty="0" smtClean="0">
                <a:latin typeface="Calibri"/>
              </a:rPr>
              <a:t>23/</a:t>
            </a:r>
            <a:r>
              <a:rPr lang="en-US" dirty="0" smtClean="0">
                <a:solidFill>
                  <a:srgbClr val="00B0F0"/>
                </a:solidFill>
                <a:latin typeface="Calibri"/>
              </a:rPr>
              <a:t>8</a:t>
            </a:r>
            <a:r>
              <a:rPr lang="en-US" dirty="0" smtClean="0">
                <a:latin typeface="Calibri"/>
              </a:rPr>
              <a:t>=2	7			47/</a:t>
            </a:r>
            <a:r>
              <a:rPr lang="en-US" dirty="0" smtClean="0">
                <a:solidFill>
                  <a:srgbClr val="00B0F0"/>
                </a:solidFill>
                <a:latin typeface="Calibri"/>
              </a:rPr>
              <a:t>8</a:t>
            </a:r>
            <a:r>
              <a:rPr lang="en-US" dirty="0" smtClean="0">
                <a:latin typeface="Calibri"/>
              </a:rPr>
              <a:t>=5	7</a:t>
            </a:r>
          </a:p>
          <a:p>
            <a:pPr>
              <a:buNone/>
            </a:pPr>
            <a:r>
              <a:rPr lang="en-US" dirty="0" smtClean="0">
                <a:latin typeface="Calibri"/>
              </a:rPr>
              <a:t>			</a:t>
            </a:r>
            <a:r>
              <a:rPr lang="en-US" dirty="0" smtClean="0">
                <a:solidFill>
                  <a:srgbClr val="FF0000"/>
                </a:solidFill>
                <a:latin typeface="Calibri"/>
              </a:rPr>
              <a:t>2</a:t>
            </a:r>
            <a:r>
              <a:rPr lang="en-US" dirty="0" smtClean="0">
                <a:latin typeface="Calibri"/>
              </a:rPr>
              <a:t>					</a:t>
            </a:r>
            <a:r>
              <a:rPr lang="en-US" dirty="0" smtClean="0">
                <a:solidFill>
                  <a:srgbClr val="FF0000"/>
                </a:solidFill>
                <a:latin typeface="Calibri"/>
              </a:rPr>
              <a:t>5</a:t>
            </a:r>
            <a:endParaRPr lang="en-US" dirty="0">
              <a:solidFill>
                <a:srgbClr val="FF0000"/>
              </a:solidFill>
            </a:endParaRPr>
          </a:p>
        </p:txBody>
      </p:sp>
      <p:sp>
        <p:nvSpPr>
          <p:cNvPr id="4" name="TextBox 3"/>
          <p:cNvSpPr txBox="1"/>
          <p:nvPr/>
        </p:nvSpPr>
        <p:spPr>
          <a:xfrm>
            <a:off x="304800" y="3200400"/>
            <a:ext cx="1208151" cy="369332"/>
          </a:xfrm>
          <a:prstGeom prst="rect">
            <a:avLst/>
          </a:prstGeom>
          <a:noFill/>
        </p:spPr>
        <p:txBody>
          <a:bodyPr wrap="none" rtlCol="0">
            <a:spAutoFit/>
          </a:bodyPr>
          <a:lstStyle/>
          <a:p>
            <a:r>
              <a:rPr lang="en-US" dirty="0" smtClean="0"/>
              <a:t>Remainder</a:t>
            </a:r>
            <a:endParaRPr lang="en-US" dirty="0"/>
          </a:p>
        </p:txBody>
      </p:sp>
      <p:cxnSp>
        <p:nvCxnSpPr>
          <p:cNvPr id="6" name="Straight Arrow Connector 5"/>
          <p:cNvCxnSpPr/>
          <p:nvPr/>
        </p:nvCxnSpPr>
        <p:spPr>
          <a:xfrm flipV="1">
            <a:off x="2362200" y="2133600"/>
            <a:ext cx="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95400" y="2895600"/>
            <a:ext cx="6096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943600" y="2895600"/>
            <a:ext cx="5334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828800" y="1981200"/>
            <a:ext cx="3810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477000" y="2057400"/>
            <a:ext cx="3048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62200" y="3505200"/>
            <a:ext cx="1701171" cy="369332"/>
          </a:xfrm>
          <a:prstGeom prst="rect">
            <a:avLst/>
          </a:prstGeom>
          <a:noFill/>
        </p:spPr>
        <p:txBody>
          <a:bodyPr wrap="none" rtlCol="0">
            <a:spAutoFit/>
          </a:bodyPr>
          <a:lstStyle/>
          <a:p>
            <a:r>
              <a:rPr lang="en-US" dirty="0" smtClean="0"/>
              <a:t>Read bottom up</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200" dirty="0" smtClean="0"/>
              <a:t>Octal to Decimal (</a:t>
            </a:r>
            <a:r>
              <a:rPr lang="en-US" sz="3200" dirty="0" smtClean="0">
                <a:solidFill>
                  <a:srgbClr val="FF0000"/>
                </a:solidFill>
              </a:rPr>
              <a:t>Addition Method</a:t>
            </a:r>
            <a:r>
              <a:rPr lang="en-US" sz="3200" dirty="0" smtClean="0"/>
              <a:t>)</a:t>
            </a:r>
            <a:endParaRPr lang="en-US" sz="3200" dirty="0"/>
          </a:p>
        </p:txBody>
      </p:sp>
      <p:sp>
        <p:nvSpPr>
          <p:cNvPr id="3" name="Content Placeholder 2"/>
          <p:cNvSpPr>
            <a:spLocks noGrp="1"/>
          </p:cNvSpPr>
          <p:nvPr>
            <p:ph idx="1"/>
          </p:nvPr>
        </p:nvSpPr>
        <p:spPr>
          <a:xfrm>
            <a:off x="0" y="685800"/>
            <a:ext cx="9144000" cy="6172200"/>
          </a:xfrm>
        </p:spPr>
        <p:txBody>
          <a:bodyPr>
            <a:normAutofit lnSpcReduction="10000"/>
          </a:bodyPr>
          <a:lstStyle/>
          <a:p>
            <a:pPr>
              <a:buNone/>
            </a:pPr>
            <a:r>
              <a:rPr lang="en-US" dirty="0" smtClean="0"/>
              <a:t>Ex: 71</a:t>
            </a:r>
            <a:r>
              <a:rPr lang="en-US" dirty="0" smtClean="0">
                <a:latin typeface="Calibri"/>
              </a:rPr>
              <a:t>₈= 57₁₀		Ex:1234₈=668₁₀</a:t>
            </a:r>
          </a:p>
          <a:p>
            <a:pPr>
              <a:buNone/>
            </a:pPr>
            <a:r>
              <a:rPr lang="en-US" dirty="0" smtClean="0">
                <a:solidFill>
                  <a:srgbClr val="FF0000"/>
                </a:solidFill>
                <a:latin typeface="Calibri"/>
              </a:rPr>
              <a:t>8¹+8⁰ </a:t>
            </a:r>
            <a:r>
              <a:rPr lang="en-US" dirty="0" smtClean="0">
                <a:latin typeface="Calibri"/>
              </a:rPr>
              <a:t>( base 8)		</a:t>
            </a:r>
            <a:r>
              <a:rPr lang="en-US" dirty="0" smtClean="0">
                <a:solidFill>
                  <a:srgbClr val="FF0000"/>
                </a:solidFill>
                <a:latin typeface="Calibri"/>
              </a:rPr>
              <a:t>8³+   8²+ 8¹+8⁰</a:t>
            </a:r>
            <a:r>
              <a:rPr lang="en-US" dirty="0" smtClean="0">
                <a:latin typeface="Calibri"/>
              </a:rPr>
              <a:t>	(base 8)	</a:t>
            </a:r>
          </a:p>
          <a:p>
            <a:pPr>
              <a:buNone/>
            </a:pPr>
            <a:r>
              <a:rPr lang="en-US" dirty="0" smtClean="0">
                <a:latin typeface="Calibri"/>
              </a:rPr>
              <a:t>8+1				512+64+8+1</a:t>
            </a:r>
          </a:p>
          <a:p>
            <a:pPr>
              <a:buNone/>
            </a:pPr>
            <a:r>
              <a:rPr lang="en-US" dirty="0" smtClean="0">
                <a:latin typeface="Calibri"/>
              </a:rPr>
              <a:t>(7X8)+(1X1)		(1X512)+(2X64)+(3X8)+(1x4)</a:t>
            </a:r>
          </a:p>
          <a:p>
            <a:pPr>
              <a:buNone/>
            </a:pPr>
            <a:r>
              <a:rPr lang="en-US" dirty="0" smtClean="0">
                <a:latin typeface="Calibri"/>
              </a:rPr>
              <a:t>56+1=57			512+128+24+4=668</a:t>
            </a:r>
          </a:p>
          <a:p>
            <a:pPr>
              <a:buNone/>
            </a:pPr>
            <a:endParaRPr lang="en-US" dirty="0" smtClean="0"/>
          </a:p>
          <a:p>
            <a:pPr>
              <a:buNone/>
            </a:pPr>
            <a:r>
              <a:rPr lang="en-US" dirty="0" smtClean="0"/>
              <a:t>Ex:307</a:t>
            </a:r>
            <a:r>
              <a:rPr lang="en-US" dirty="0" smtClean="0">
                <a:latin typeface="Calibri"/>
              </a:rPr>
              <a:t>₈=</a:t>
            </a:r>
          </a:p>
          <a:p>
            <a:pPr>
              <a:buNone/>
            </a:pPr>
            <a:r>
              <a:rPr lang="en-US" dirty="0" smtClean="0">
                <a:solidFill>
                  <a:srgbClr val="FF0000"/>
                </a:solidFill>
                <a:latin typeface="Calibri"/>
              </a:rPr>
              <a:t>8²+8¹+8⁰</a:t>
            </a:r>
            <a:r>
              <a:rPr lang="en-US" dirty="0" smtClean="0">
                <a:latin typeface="Calibri"/>
              </a:rPr>
              <a:t> (base 8)</a:t>
            </a:r>
          </a:p>
          <a:p>
            <a:pPr>
              <a:buNone/>
            </a:pPr>
            <a:r>
              <a:rPr lang="en-US" dirty="0" smtClean="0">
                <a:latin typeface="Calibri"/>
              </a:rPr>
              <a:t>64+8+1</a:t>
            </a:r>
          </a:p>
          <a:p>
            <a:pPr>
              <a:buNone/>
            </a:pPr>
            <a:r>
              <a:rPr lang="en-US" dirty="0" smtClean="0">
                <a:latin typeface="Calibri"/>
              </a:rPr>
              <a:t>(3x64)+(0X8)+(7X1)</a:t>
            </a:r>
          </a:p>
          <a:p>
            <a:pPr>
              <a:buNone/>
            </a:pPr>
            <a:r>
              <a:rPr lang="en-US" dirty="0" smtClean="0">
                <a:latin typeface="Calibri"/>
              </a:rPr>
              <a:t>192+0+7=199</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pPr algn="l"/>
            <a:r>
              <a:rPr lang="en-US" sz="3200" dirty="0" smtClean="0"/>
              <a:t>Octal to Decimal (Addition method )</a:t>
            </a:r>
            <a:br>
              <a:rPr lang="en-US" sz="3200" dirty="0" smtClean="0"/>
            </a:br>
            <a:r>
              <a:rPr lang="en-US" sz="3200" dirty="0" smtClean="0"/>
              <a:t>Formula: </a:t>
            </a:r>
            <a:r>
              <a:rPr lang="en-US" sz="3200" dirty="0" smtClean="0">
                <a:solidFill>
                  <a:srgbClr val="00B050"/>
                </a:solidFill>
              </a:rPr>
              <a:t>Multiple each digit by 8 from right</a:t>
            </a:r>
            <a:endParaRPr lang="en-US" sz="3200" dirty="0">
              <a:solidFill>
                <a:srgbClr val="00B050"/>
              </a:solidFill>
            </a:endParaRPr>
          </a:p>
        </p:txBody>
      </p:sp>
      <p:sp>
        <p:nvSpPr>
          <p:cNvPr id="3" name="Content Placeholder 2"/>
          <p:cNvSpPr>
            <a:spLocks noGrp="1"/>
          </p:cNvSpPr>
          <p:nvPr>
            <p:ph idx="1"/>
          </p:nvPr>
        </p:nvSpPr>
        <p:spPr>
          <a:xfrm>
            <a:off x="0" y="838200"/>
            <a:ext cx="9144000" cy="5943600"/>
          </a:xfrm>
        </p:spPr>
        <p:txBody>
          <a:bodyPr>
            <a:normAutofit lnSpcReduction="10000"/>
          </a:bodyPr>
          <a:lstStyle/>
          <a:p>
            <a:pPr>
              <a:buNone/>
            </a:pPr>
            <a:r>
              <a:rPr lang="en-US" sz="4400" dirty="0" smtClean="0">
                <a:solidFill>
                  <a:srgbClr val="FF0000"/>
                </a:solidFill>
              </a:rPr>
              <a:t>  675</a:t>
            </a:r>
            <a:r>
              <a:rPr lang="en-US" sz="1600" dirty="0" smtClean="0">
                <a:solidFill>
                  <a:srgbClr val="FF0000"/>
                </a:solidFill>
                <a:latin typeface="Arial" pitchFamily="34" charset="0"/>
                <a:cs typeface="Arial" pitchFamily="34" charset="0"/>
              </a:rPr>
              <a:t>8</a:t>
            </a:r>
            <a:r>
              <a:rPr lang="en-US" sz="4400" dirty="0" smtClean="0"/>
              <a:t> =445₁₀</a:t>
            </a:r>
            <a:r>
              <a:rPr lang="en-US" sz="4400" dirty="0" smtClean="0">
                <a:solidFill>
                  <a:srgbClr val="FF0000"/>
                </a:solidFill>
              </a:rPr>
              <a:t> </a:t>
            </a:r>
            <a:endParaRPr lang="en-US" sz="4400" dirty="0">
              <a:solidFill>
                <a:srgbClr val="FF0000"/>
              </a:solidFill>
            </a:endParaRPr>
          </a:p>
          <a:p>
            <a:pPr marL="0" indent="0">
              <a:buNone/>
            </a:pPr>
            <a:r>
              <a:rPr lang="en-US" sz="3600" dirty="0" smtClean="0">
                <a:solidFill>
                  <a:srgbClr val="FF0000"/>
                </a:solidFill>
              </a:rPr>
              <a:t>                                         6       7       5      Octal</a:t>
            </a:r>
            <a:r>
              <a:rPr lang="en-US" sz="3600" dirty="0" smtClean="0"/>
              <a:t>      </a:t>
            </a:r>
          </a:p>
          <a:p>
            <a:pPr marL="0" indent="0">
              <a:buNone/>
            </a:pPr>
            <a:r>
              <a:rPr lang="en-US" sz="3600" dirty="0" smtClean="0"/>
              <a:t>				    64      8        1      Power 8           </a:t>
            </a:r>
            <a:endParaRPr lang="en-US" sz="3600" dirty="0"/>
          </a:p>
          <a:p>
            <a:pPr marL="0" indent="0">
              <a:buNone/>
            </a:pPr>
            <a:r>
              <a:rPr lang="en-US" sz="5400" dirty="0" smtClean="0"/>
              <a:t> 5X 1= 5             </a:t>
            </a:r>
            <a:r>
              <a:rPr lang="en-US" dirty="0" smtClean="0"/>
              <a:t>multiply by 8</a:t>
            </a:r>
          </a:p>
          <a:p>
            <a:pPr marL="0" indent="0">
              <a:buNone/>
            </a:pPr>
            <a:r>
              <a:rPr lang="en-US" sz="5400" dirty="0" smtClean="0"/>
              <a:t>7 X 8= 56</a:t>
            </a:r>
          </a:p>
          <a:p>
            <a:pPr marL="0" indent="0">
              <a:buNone/>
            </a:pPr>
            <a:r>
              <a:rPr lang="en-US" sz="5400" dirty="0" smtClean="0"/>
              <a:t>6 X 64=384</a:t>
            </a:r>
            <a:r>
              <a:rPr lang="en-US" dirty="0" smtClean="0"/>
              <a:t> 		5+56+384=445</a:t>
            </a:r>
            <a:r>
              <a:rPr lang="en-US" baseline="-25000" dirty="0" smtClean="0"/>
              <a:t>10</a:t>
            </a:r>
            <a:endParaRPr lang="en-US" dirty="0" smtClean="0"/>
          </a:p>
          <a:p>
            <a:pPr marL="0" indent="0">
              <a:buNone/>
            </a:pPr>
            <a:r>
              <a:rPr lang="en-US" sz="6600" dirty="0" smtClean="0"/>
              <a:t>        </a:t>
            </a:r>
            <a:r>
              <a:rPr lang="en-US" sz="6600" dirty="0" smtClean="0">
                <a:solidFill>
                  <a:srgbClr val="00B050"/>
                </a:solidFill>
              </a:rPr>
              <a:t>445</a:t>
            </a:r>
            <a:r>
              <a:rPr lang="en-US" sz="2400" dirty="0" smtClean="0">
                <a:solidFill>
                  <a:srgbClr val="00B050"/>
                </a:solidFill>
                <a:latin typeface="Arial" pitchFamily="34" charset="0"/>
                <a:cs typeface="Arial" pitchFamily="34" charset="0"/>
              </a:rPr>
              <a:t>10</a:t>
            </a:r>
            <a:r>
              <a:rPr lang="en-US" sz="6600" dirty="0" smtClean="0"/>
              <a:t>   </a:t>
            </a:r>
            <a:r>
              <a:rPr lang="en-US" dirty="0" smtClean="0"/>
              <a:t> Decimal                                                                                                               </a:t>
            </a:r>
            <a:endParaRPr lang="en-US" dirty="0"/>
          </a:p>
        </p:txBody>
      </p:sp>
      <p:cxnSp>
        <p:nvCxnSpPr>
          <p:cNvPr id="5" name="Straight Connector 4"/>
          <p:cNvCxnSpPr/>
          <p:nvPr/>
        </p:nvCxnSpPr>
        <p:spPr>
          <a:xfrm>
            <a:off x="3657600" y="2024747"/>
            <a:ext cx="312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5334000"/>
            <a:ext cx="3276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04800" y="914400"/>
            <a:ext cx="2895600" cy="5334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4114800" y="2895600"/>
            <a:ext cx="1981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716062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1143000"/>
          </a:xfrm>
        </p:spPr>
        <p:txBody>
          <a:bodyPr>
            <a:normAutofit fontScale="90000"/>
          </a:bodyPr>
          <a:lstStyle/>
          <a:p>
            <a:pPr algn="l"/>
            <a:r>
              <a:rPr lang="en-US" dirty="0" smtClean="0"/>
              <a:t>Octal to Binary </a:t>
            </a:r>
            <a:r>
              <a:rPr lang="en-US" sz="2700" dirty="0" smtClean="0">
                <a:solidFill>
                  <a:srgbClr val="00B0F0"/>
                </a:solidFill>
              </a:rPr>
              <a:t>128   64   32   16   8   4   2   1  Value</a:t>
            </a:r>
            <a:r>
              <a:rPr lang="en-US" dirty="0" smtClean="0"/>
              <a:t> </a:t>
            </a:r>
            <a:br>
              <a:rPr lang="en-US" dirty="0" smtClean="0"/>
            </a:br>
            <a:r>
              <a:rPr lang="en-US" sz="2200" dirty="0" smtClean="0"/>
              <a:t>Formula:</a:t>
            </a:r>
            <a:r>
              <a:rPr lang="en-US" dirty="0" smtClean="0"/>
              <a:t> </a:t>
            </a:r>
            <a:r>
              <a:rPr lang="en-US" sz="2000" dirty="0" smtClean="0"/>
              <a:t>separate each digit  and find binary (</a:t>
            </a:r>
            <a:r>
              <a:rPr lang="en-US" sz="2000" dirty="0" smtClean="0">
                <a:solidFill>
                  <a:srgbClr val="00B0F0"/>
                </a:solidFill>
              </a:rPr>
              <a:t>group of 3 digits) </a:t>
            </a:r>
            <a:r>
              <a:rPr lang="en-US" sz="2000" dirty="0" smtClean="0"/>
              <a:t>number for each digit.    </a:t>
            </a:r>
            <a:endParaRPr lang="en-US" sz="2000" dirty="0">
              <a:solidFill>
                <a:srgbClr val="00B050"/>
              </a:solidFill>
            </a:endParaRPr>
          </a:p>
        </p:txBody>
      </p:sp>
      <p:sp>
        <p:nvSpPr>
          <p:cNvPr id="3" name="Content Placeholder 2"/>
          <p:cNvSpPr>
            <a:spLocks noGrp="1"/>
          </p:cNvSpPr>
          <p:nvPr>
            <p:ph idx="1"/>
          </p:nvPr>
        </p:nvSpPr>
        <p:spPr>
          <a:xfrm>
            <a:off x="0" y="1143000"/>
            <a:ext cx="9144000" cy="5638800"/>
          </a:xfrm>
        </p:spPr>
        <p:txBody>
          <a:bodyPr/>
          <a:lstStyle/>
          <a:p>
            <a:pPr marL="0" indent="0">
              <a:buNone/>
            </a:pPr>
            <a:r>
              <a:rPr lang="en-US" dirty="0" smtClean="0">
                <a:latin typeface="Arial" pitchFamily="34" charset="0"/>
                <a:cs typeface="Arial" pitchFamily="34" charset="0"/>
              </a:rPr>
              <a:t>123</a:t>
            </a:r>
            <a:r>
              <a:rPr lang="en-US" sz="1600" dirty="0" smtClean="0">
                <a:latin typeface="Arial" pitchFamily="34" charset="0"/>
                <a:cs typeface="Arial" pitchFamily="34" charset="0"/>
              </a:rPr>
              <a:t>8=  </a:t>
            </a:r>
            <a:r>
              <a:rPr lang="en-US" dirty="0" smtClean="0">
                <a:solidFill>
                  <a:srgbClr val="00B050"/>
                </a:solidFill>
                <a:latin typeface="Arial" pitchFamily="34" charset="0"/>
                <a:cs typeface="Arial" pitchFamily="34" charset="0"/>
              </a:rPr>
              <a:t>001010011</a:t>
            </a:r>
            <a:r>
              <a:rPr lang="en-US" sz="2000" dirty="0">
                <a:solidFill>
                  <a:srgbClr val="00B050"/>
                </a:solidFill>
                <a:latin typeface="Andalus"/>
                <a:cs typeface="Andalus"/>
              </a:rPr>
              <a:t>2</a:t>
            </a:r>
            <a:endParaRPr lang="en-US" sz="2000" dirty="0" smtClean="0">
              <a:solidFill>
                <a:srgbClr val="00B050"/>
              </a:solidFill>
              <a:latin typeface="Arial" pitchFamily="34" charset="0"/>
              <a:cs typeface="Arial" pitchFamily="34" charset="0"/>
            </a:endParaRPr>
          </a:p>
          <a:p>
            <a:pPr marL="0" indent="0">
              <a:buNone/>
            </a:pPr>
            <a:r>
              <a:rPr lang="en-US" sz="2400" dirty="0" smtClean="0">
                <a:latin typeface="Arial" pitchFamily="34" charset="0"/>
                <a:cs typeface="Arial" pitchFamily="34" charset="0"/>
              </a:rPr>
              <a:t>                                        1                2		   3	    Octal                  </a:t>
            </a: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dirty="0">
                <a:latin typeface="Arial" pitchFamily="34" charset="0"/>
                <a:cs typeface="Arial" pitchFamily="34" charset="0"/>
              </a:rPr>
              <a:t>	</a:t>
            </a:r>
            <a:r>
              <a:rPr lang="en-US" sz="2400" dirty="0" smtClean="0">
                <a:solidFill>
                  <a:srgbClr val="00B0F0"/>
                </a:solidFill>
                <a:latin typeface="Arial" pitchFamily="34" charset="0"/>
                <a:cs typeface="Arial" pitchFamily="34" charset="0"/>
              </a:rPr>
              <a:t>  4    </a:t>
            </a:r>
            <a:r>
              <a:rPr lang="en-US" sz="2400" dirty="0">
                <a:solidFill>
                  <a:srgbClr val="00B0F0"/>
                </a:solidFill>
                <a:latin typeface="Arial" pitchFamily="34" charset="0"/>
                <a:cs typeface="Arial" pitchFamily="34" charset="0"/>
              </a:rPr>
              <a:t>2 </a:t>
            </a:r>
            <a:r>
              <a:rPr lang="en-US" sz="2400" dirty="0" smtClean="0">
                <a:solidFill>
                  <a:srgbClr val="00B0F0"/>
                </a:solidFill>
                <a:latin typeface="Arial" pitchFamily="34" charset="0"/>
                <a:cs typeface="Arial" pitchFamily="34" charset="0"/>
              </a:rPr>
              <a:t>  1     4    </a:t>
            </a:r>
            <a:r>
              <a:rPr lang="en-US" sz="2400" dirty="0">
                <a:solidFill>
                  <a:srgbClr val="00B0F0"/>
                </a:solidFill>
                <a:latin typeface="Arial" pitchFamily="34" charset="0"/>
                <a:cs typeface="Arial" pitchFamily="34" charset="0"/>
              </a:rPr>
              <a:t>2 </a:t>
            </a:r>
            <a:r>
              <a:rPr lang="en-US" sz="2400" dirty="0" smtClean="0">
                <a:solidFill>
                  <a:srgbClr val="00B0F0"/>
                </a:solidFill>
                <a:latin typeface="Arial" pitchFamily="34" charset="0"/>
                <a:cs typeface="Arial" pitchFamily="34" charset="0"/>
              </a:rPr>
              <a:t>   1        4    2   1   Value</a:t>
            </a:r>
          </a:p>
          <a:p>
            <a:pPr marL="0" indent="0">
              <a:buNone/>
            </a:pPr>
            <a:r>
              <a:rPr lang="en-US" sz="2400" dirty="0" smtClean="0">
                <a:solidFill>
                  <a:srgbClr val="00B050"/>
                </a:solidFill>
                <a:latin typeface="Arial" pitchFamily="34" charset="0"/>
                <a:cs typeface="Arial" pitchFamily="34" charset="0"/>
              </a:rPr>
              <a:t>                                     0  0  1          0  1 0            0 1 1	    Binary</a:t>
            </a:r>
            <a:r>
              <a:rPr lang="en-US" sz="2400" dirty="0" smtClean="0">
                <a:latin typeface="Arial" pitchFamily="34" charset="0"/>
                <a:cs typeface="Arial" pitchFamily="34" charset="0"/>
              </a:rPr>
              <a:t> </a:t>
            </a:r>
          </a:p>
          <a:p>
            <a:pPr marL="0" indent="0">
              <a:buNone/>
            </a:pPr>
            <a:r>
              <a:rPr lang="en-US" sz="2400" dirty="0" smtClean="0">
                <a:latin typeface="Arial" pitchFamily="34" charset="0"/>
                <a:cs typeface="Arial" pitchFamily="34" charset="0"/>
              </a:rPr>
              <a:t> 3567</a:t>
            </a:r>
            <a:r>
              <a:rPr lang="en-US" sz="1800" dirty="0" smtClean="0">
                <a:latin typeface="Andalus"/>
                <a:cs typeface="Andalus"/>
              </a:rPr>
              <a:t>8</a:t>
            </a:r>
            <a:r>
              <a:rPr lang="en-US" sz="2400" dirty="0" smtClean="0">
                <a:latin typeface="Andalus"/>
                <a:cs typeface="Andalus"/>
              </a:rPr>
              <a:t> =</a:t>
            </a:r>
            <a:r>
              <a:rPr lang="en-US" sz="2400" dirty="0" smtClean="0">
                <a:solidFill>
                  <a:srgbClr val="00B050"/>
                </a:solidFill>
                <a:latin typeface="Arial" pitchFamily="34" charset="0"/>
                <a:cs typeface="Arial" pitchFamily="34" charset="0"/>
              </a:rPr>
              <a:t>011101110111</a:t>
            </a:r>
            <a:r>
              <a:rPr lang="en-US" sz="1600" dirty="0" smtClean="0">
                <a:solidFill>
                  <a:srgbClr val="00B050"/>
                </a:solidFill>
                <a:latin typeface="Arial" pitchFamily="34" charset="0"/>
                <a:cs typeface="Arial" pitchFamily="34" charset="0"/>
              </a:rPr>
              <a:t>2</a:t>
            </a:r>
          </a:p>
          <a:p>
            <a:pPr marL="0" indent="0">
              <a:buNone/>
            </a:pPr>
            <a:endParaRPr lang="en-US" sz="2400" dirty="0" smtClean="0">
              <a:solidFill>
                <a:srgbClr val="00B050"/>
              </a:solidFill>
              <a:latin typeface="Arial" pitchFamily="34" charset="0"/>
              <a:cs typeface="Arial" pitchFamily="34" charset="0"/>
            </a:endParaRPr>
          </a:p>
          <a:p>
            <a:pPr marL="0" indent="0">
              <a:buNone/>
            </a:pPr>
            <a:endParaRPr lang="en-US" sz="2400" dirty="0" smtClean="0">
              <a:solidFill>
                <a:srgbClr val="00B050"/>
              </a:solidFill>
              <a:latin typeface="Arial" pitchFamily="34" charset="0"/>
              <a:cs typeface="Arial" pitchFamily="34" charset="0"/>
            </a:endParaRPr>
          </a:p>
          <a:p>
            <a:pPr marL="0" indent="0">
              <a:buNone/>
            </a:pPr>
            <a:r>
              <a:rPr lang="en-US" sz="2400" dirty="0">
                <a:latin typeface="Andalus"/>
                <a:cs typeface="Andalus"/>
              </a:rPr>
              <a:t>	</a:t>
            </a:r>
            <a:endParaRPr lang="en-US" sz="2400" dirty="0" smtClean="0">
              <a:latin typeface="Andalus"/>
              <a:cs typeface="Andalus"/>
            </a:endParaRPr>
          </a:p>
          <a:p>
            <a:pPr marL="0" indent="0">
              <a:buNone/>
            </a:pPr>
            <a:r>
              <a:rPr lang="en-US" sz="2800" dirty="0" smtClean="0">
                <a:solidFill>
                  <a:srgbClr val="00B0F0"/>
                </a:solidFill>
                <a:latin typeface="Arial" pitchFamily="34" charset="0"/>
                <a:cs typeface="Arial" pitchFamily="34" charset="0"/>
              </a:rPr>
              <a:t>   Value     4   2   1    4    </a:t>
            </a:r>
            <a:r>
              <a:rPr lang="en-US" sz="2800" dirty="0">
                <a:solidFill>
                  <a:srgbClr val="00B0F0"/>
                </a:solidFill>
                <a:latin typeface="Arial" pitchFamily="34" charset="0"/>
                <a:cs typeface="Arial" pitchFamily="34" charset="0"/>
              </a:rPr>
              <a:t>2   1 </a:t>
            </a:r>
            <a:r>
              <a:rPr lang="en-US" sz="2800" dirty="0" smtClean="0">
                <a:solidFill>
                  <a:srgbClr val="00B0F0"/>
                </a:solidFill>
                <a:latin typeface="Arial" pitchFamily="34" charset="0"/>
                <a:cs typeface="Arial" pitchFamily="34" charset="0"/>
              </a:rPr>
              <a:t>      4    </a:t>
            </a:r>
            <a:r>
              <a:rPr lang="en-US" sz="2800" dirty="0">
                <a:solidFill>
                  <a:srgbClr val="00B0F0"/>
                </a:solidFill>
                <a:latin typeface="Arial" pitchFamily="34" charset="0"/>
                <a:cs typeface="Arial" pitchFamily="34" charset="0"/>
              </a:rPr>
              <a:t>2    1    </a:t>
            </a:r>
            <a:r>
              <a:rPr lang="en-US" sz="2800" dirty="0" smtClean="0">
                <a:solidFill>
                  <a:srgbClr val="00B0F0"/>
                </a:solidFill>
                <a:latin typeface="Arial" pitchFamily="34" charset="0"/>
                <a:cs typeface="Arial" pitchFamily="34" charset="0"/>
              </a:rPr>
              <a:t>  </a:t>
            </a:r>
            <a:r>
              <a:rPr lang="en-US" sz="2800" dirty="0">
                <a:solidFill>
                  <a:srgbClr val="00B0F0"/>
                </a:solidFill>
                <a:latin typeface="Arial" pitchFamily="34" charset="0"/>
                <a:cs typeface="Arial" pitchFamily="34" charset="0"/>
              </a:rPr>
              <a:t>4    2   </a:t>
            </a:r>
            <a:r>
              <a:rPr lang="en-US" sz="2800" dirty="0" smtClean="0">
                <a:solidFill>
                  <a:srgbClr val="00B0F0"/>
                </a:solidFill>
                <a:latin typeface="Arial" pitchFamily="34" charset="0"/>
                <a:cs typeface="Arial" pitchFamily="34" charset="0"/>
              </a:rPr>
              <a:t>1</a:t>
            </a:r>
            <a:endParaRPr lang="en-US" sz="2400" dirty="0">
              <a:latin typeface="Andalus"/>
              <a:cs typeface="Andalus"/>
            </a:endParaRPr>
          </a:p>
          <a:p>
            <a:pPr marL="0" indent="0">
              <a:buNone/>
            </a:pP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rPr>
              <a:t>011                101                  110                  111</a:t>
            </a:r>
          </a:p>
        </p:txBody>
      </p:sp>
      <p:cxnSp>
        <p:nvCxnSpPr>
          <p:cNvPr id="5" name="Straight Connector 4"/>
          <p:cNvCxnSpPr/>
          <p:nvPr/>
        </p:nvCxnSpPr>
        <p:spPr>
          <a:xfrm>
            <a:off x="2971800" y="2590800"/>
            <a:ext cx="4495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5600" y="2133600"/>
            <a:ext cx="457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00200" y="4724400"/>
            <a:ext cx="6934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5000" y="3962400"/>
            <a:ext cx="6885495" cy="769441"/>
          </a:xfrm>
          <a:prstGeom prst="rect">
            <a:avLst/>
          </a:prstGeom>
          <a:noFill/>
        </p:spPr>
        <p:txBody>
          <a:bodyPr wrap="square" rtlCol="0">
            <a:spAutoFit/>
          </a:bodyPr>
          <a:lstStyle/>
          <a:p>
            <a:r>
              <a:rPr lang="en-US" sz="4400" dirty="0" smtClean="0"/>
              <a:t>  3           5             6             7</a:t>
            </a:r>
            <a:endParaRPr lang="en-US" sz="4400" dirty="0"/>
          </a:p>
        </p:txBody>
      </p:sp>
      <p:cxnSp>
        <p:nvCxnSpPr>
          <p:cNvPr id="13" name="Straight Connector 12"/>
          <p:cNvCxnSpPr/>
          <p:nvPr/>
        </p:nvCxnSpPr>
        <p:spPr>
          <a:xfrm>
            <a:off x="1676400" y="5257800"/>
            <a:ext cx="7086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0" y="1219200"/>
            <a:ext cx="3352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0" y="3048000"/>
            <a:ext cx="32766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934200" y="4724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53000" y="4724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48000" y="4724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2133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67200" y="2133600"/>
            <a:ext cx="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9012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Autofit/>
          </a:bodyPr>
          <a:lstStyle/>
          <a:p>
            <a:pPr algn="l"/>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400" dirty="0" smtClean="0"/>
              <a:t>Binary to Octal</a:t>
            </a:r>
            <a:br>
              <a:rPr lang="en-US" sz="2400" dirty="0" smtClean="0"/>
            </a:br>
            <a:r>
              <a:rPr lang="en-US" sz="2400" dirty="0" smtClean="0"/>
              <a:t>Formula: separate the binary numbers into </a:t>
            </a:r>
            <a:r>
              <a:rPr lang="en-US" sz="2400" dirty="0" smtClean="0">
                <a:solidFill>
                  <a:srgbClr val="00B0F0"/>
                </a:solidFill>
              </a:rPr>
              <a:t>3 digits  </a:t>
            </a:r>
            <a:r>
              <a:rPr lang="en-US" sz="2400" dirty="0" smtClean="0"/>
              <a:t>group and calculate the value of each group in decimal</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3" name="Content Placeholder 2"/>
          <p:cNvSpPr>
            <a:spLocks noGrp="1"/>
          </p:cNvSpPr>
          <p:nvPr>
            <p:ph idx="1"/>
          </p:nvPr>
        </p:nvSpPr>
        <p:spPr>
          <a:xfrm>
            <a:off x="0" y="1371600"/>
            <a:ext cx="9144000" cy="5486400"/>
          </a:xfrm>
        </p:spPr>
        <p:txBody>
          <a:bodyPr>
            <a:normAutofit lnSpcReduction="10000"/>
          </a:bodyPr>
          <a:lstStyle/>
          <a:p>
            <a:pPr>
              <a:buNone/>
            </a:pPr>
            <a:r>
              <a:rPr lang="en-US" dirty="0" smtClean="0"/>
              <a:t>	</a:t>
            </a:r>
          </a:p>
          <a:p>
            <a:pPr>
              <a:buNone/>
            </a:pPr>
            <a:r>
              <a:rPr lang="en-US" dirty="0" smtClean="0">
                <a:solidFill>
                  <a:srgbClr val="00B050"/>
                </a:solidFill>
              </a:rPr>
              <a:t>111 100₂</a:t>
            </a:r>
            <a:r>
              <a:rPr lang="en-US" dirty="0" smtClean="0"/>
              <a:t>=74₈	</a:t>
            </a:r>
            <a:r>
              <a:rPr lang="en-US" dirty="0" smtClean="0">
                <a:solidFill>
                  <a:srgbClr val="00B050"/>
                </a:solidFill>
              </a:rPr>
              <a:t>111       100</a:t>
            </a:r>
          </a:p>
          <a:p>
            <a:pPr>
              <a:buNone/>
            </a:pPr>
            <a:r>
              <a:rPr lang="en-US" dirty="0" smtClean="0"/>
              <a:t>				   7	      4</a:t>
            </a:r>
          </a:p>
          <a:p>
            <a:pPr>
              <a:buNone/>
            </a:pPr>
            <a:endParaRPr lang="en-US" dirty="0" smtClean="0"/>
          </a:p>
          <a:p>
            <a:pPr>
              <a:buNone/>
            </a:pPr>
            <a:r>
              <a:rPr lang="en-US" dirty="0" smtClean="0">
                <a:solidFill>
                  <a:srgbClr val="00B050"/>
                </a:solidFill>
              </a:rPr>
              <a:t>111001010₂</a:t>
            </a:r>
            <a:r>
              <a:rPr lang="en-US" dirty="0" smtClean="0"/>
              <a:t>=712₈    	 </a:t>
            </a:r>
            <a:r>
              <a:rPr lang="en-US" dirty="0" smtClean="0">
                <a:solidFill>
                  <a:srgbClr val="00B050"/>
                </a:solidFill>
              </a:rPr>
              <a:t>111   001   010</a:t>
            </a:r>
          </a:p>
          <a:p>
            <a:pPr>
              <a:buNone/>
            </a:pPr>
            <a:r>
              <a:rPr lang="en-US" dirty="0" smtClean="0"/>
              <a:t>				    	    7        1      2</a:t>
            </a:r>
          </a:p>
          <a:p>
            <a:pPr>
              <a:buNone/>
            </a:pPr>
            <a:endParaRPr lang="en-US" dirty="0" smtClean="0"/>
          </a:p>
          <a:p>
            <a:pPr>
              <a:buNone/>
            </a:pPr>
            <a:r>
              <a:rPr lang="en-US" dirty="0" smtClean="0">
                <a:solidFill>
                  <a:srgbClr val="00B050"/>
                </a:solidFill>
              </a:rPr>
              <a:t>10 010 100 111 110₂</a:t>
            </a:r>
            <a:r>
              <a:rPr lang="en-US" dirty="0" smtClean="0"/>
              <a:t>=22476₈	    </a:t>
            </a:r>
          </a:p>
          <a:p>
            <a:pPr>
              <a:buNone/>
            </a:pPr>
            <a:r>
              <a:rPr lang="en-US" dirty="0" smtClean="0"/>
              <a:t>  				</a:t>
            </a:r>
            <a:r>
              <a:rPr lang="en-US" dirty="0" smtClean="0">
                <a:solidFill>
                  <a:srgbClr val="00B050"/>
                </a:solidFill>
              </a:rPr>
              <a:t>10    010   100   111   110</a:t>
            </a:r>
          </a:p>
          <a:p>
            <a:pPr>
              <a:buNone/>
            </a:pPr>
            <a:r>
              <a:rPr lang="en-US" dirty="0" smtClean="0"/>
              <a:t>				2        2       4        7        6</a:t>
            </a:r>
          </a:p>
          <a:p>
            <a:pPr>
              <a:buNone/>
            </a:pPr>
            <a:endParaRPr lang="en-US" dirty="0"/>
          </a:p>
        </p:txBody>
      </p:sp>
      <p:cxnSp>
        <p:nvCxnSpPr>
          <p:cNvPr id="14" name="Straight Connector 13"/>
          <p:cNvCxnSpPr/>
          <p:nvPr/>
        </p:nvCxnSpPr>
        <p:spPr>
          <a:xfrm>
            <a:off x="3886200" y="4038600"/>
            <a:ext cx="2057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6172200"/>
            <a:ext cx="4038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19400" y="2362200"/>
            <a:ext cx="6096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14800" y="2362200"/>
            <a:ext cx="6096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03AF9A9-E0D9-4578-82B0-5231D37459E9}" type="slidenum">
              <a:rPr lang="en-US" sz="1400" baseline="0" smtClean="0"/>
              <a:pPr/>
              <a:t>59</a:t>
            </a:fld>
            <a:endParaRPr lang="en-US" sz="1400" baseline="0" smtClean="0"/>
          </a:p>
        </p:txBody>
      </p:sp>
      <p:sp>
        <p:nvSpPr>
          <p:cNvPr id="32771" name="Rectangle 1026"/>
          <p:cNvSpPr>
            <a:spLocks noGrp="1" noChangeArrowheads="1"/>
          </p:cNvSpPr>
          <p:nvPr>
            <p:ph type="title"/>
          </p:nvPr>
        </p:nvSpPr>
        <p:spPr>
          <a:xfrm>
            <a:off x="152400" y="457200"/>
            <a:ext cx="7467600" cy="547687"/>
          </a:xfrm>
        </p:spPr>
        <p:txBody>
          <a:bodyPr>
            <a:normAutofit fontScale="90000"/>
          </a:bodyPr>
          <a:lstStyle/>
          <a:p>
            <a:r>
              <a:rPr lang="en-US" sz="3400" b="1" dirty="0" smtClean="0">
                <a:latin typeface="Arial" charset="0"/>
              </a:rPr>
              <a:t>Hexadecimal  or Base 16</a:t>
            </a:r>
            <a:endParaRPr lang="en-US" sz="3400" dirty="0" smtClean="0">
              <a:latin typeface="Arial" charset="0"/>
            </a:endParaRPr>
          </a:p>
        </p:txBody>
      </p:sp>
      <p:sp>
        <p:nvSpPr>
          <p:cNvPr id="32772" name="Rectangle 1027"/>
          <p:cNvSpPr>
            <a:spLocks noGrp="1" noChangeArrowheads="1"/>
          </p:cNvSpPr>
          <p:nvPr>
            <p:ph type="body" idx="1"/>
          </p:nvPr>
        </p:nvSpPr>
        <p:spPr>
          <a:xfrm>
            <a:off x="0" y="1219200"/>
            <a:ext cx="9144000" cy="5638800"/>
          </a:xfrm>
          <a:solidFill>
            <a:srgbClr val="E4F5FF"/>
          </a:solidFill>
        </p:spPr>
        <p:txBody>
          <a:bodyPr/>
          <a:lstStyle/>
          <a:p>
            <a:pPr>
              <a:spcBef>
                <a:spcPct val="10000"/>
              </a:spcBef>
            </a:pPr>
            <a:r>
              <a:rPr lang="en-US" sz="2600" dirty="0" smtClean="0">
                <a:latin typeface="Arial" charset="0"/>
              </a:rPr>
              <a:t>The hexadecimal numbering system uses the numerals </a:t>
            </a:r>
            <a:r>
              <a:rPr lang="en-US" sz="2600" dirty="0" smtClean="0">
                <a:solidFill>
                  <a:srgbClr val="FF0000"/>
                </a:solidFill>
                <a:latin typeface="Arial" charset="0"/>
              </a:rPr>
              <a:t>0</a:t>
            </a:r>
            <a:r>
              <a:rPr lang="en-US" sz="2600" dirty="0" smtClean="0">
                <a:latin typeface="Arial" charset="0"/>
              </a:rPr>
              <a:t> through </a:t>
            </a:r>
            <a:r>
              <a:rPr lang="en-US" sz="2600" dirty="0" smtClean="0">
                <a:solidFill>
                  <a:srgbClr val="FF0000"/>
                </a:solidFill>
                <a:latin typeface="Arial" charset="0"/>
              </a:rPr>
              <a:t>9 </a:t>
            </a:r>
            <a:r>
              <a:rPr lang="en-US" sz="2600" dirty="0" smtClean="0">
                <a:latin typeface="Arial" charset="0"/>
              </a:rPr>
              <a:t>and the letters </a:t>
            </a:r>
            <a:r>
              <a:rPr lang="en-US" sz="2600" dirty="0" smtClean="0">
                <a:solidFill>
                  <a:srgbClr val="FF0000"/>
                </a:solidFill>
                <a:latin typeface="Arial" charset="0"/>
              </a:rPr>
              <a:t>A</a:t>
            </a:r>
            <a:r>
              <a:rPr lang="en-US" sz="2600" dirty="0" smtClean="0">
                <a:latin typeface="Arial" charset="0"/>
              </a:rPr>
              <a:t> through </a:t>
            </a:r>
            <a:r>
              <a:rPr lang="en-US" sz="2600" dirty="0" smtClean="0">
                <a:solidFill>
                  <a:srgbClr val="FF0000"/>
                </a:solidFill>
                <a:latin typeface="Arial" charset="0"/>
              </a:rPr>
              <a:t>F</a:t>
            </a:r>
            <a:r>
              <a:rPr lang="en-US" sz="2600" dirty="0" smtClean="0">
                <a:latin typeface="Arial" charset="0"/>
              </a:rPr>
              <a:t>.</a:t>
            </a:r>
          </a:p>
          <a:p>
            <a:pPr lvl="1">
              <a:spcBef>
                <a:spcPct val="10000"/>
              </a:spcBef>
            </a:pPr>
            <a:r>
              <a:rPr lang="en-US" sz="2400" dirty="0" smtClean="0"/>
              <a:t>The decimal number 12 is C</a:t>
            </a:r>
            <a:r>
              <a:rPr lang="en-US" sz="2400" baseline="-25000" dirty="0" smtClean="0"/>
              <a:t>16</a:t>
            </a:r>
            <a:r>
              <a:rPr lang="en-US" sz="2400" dirty="0" smtClean="0"/>
              <a:t>.</a:t>
            </a:r>
          </a:p>
          <a:p>
            <a:pPr lvl="1">
              <a:spcBef>
                <a:spcPct val="10000"/>
              </a:spcBef>
            </a:pPr>
            <a:r>
              <a:rPr lang="en-US" sz="2400" dirty="0" smtClean="0"/>
              <a:t>The decimal number 26 is 1A</a:t>
            </a:r>
            <a:r>
              <a:rPr lang="en-US" sz="2400" baseline="-25000" dirty="0" smtClean="0"/>
              <a:t>16</a:t>
            </a:r>
            <a:r>
              <a:rPr lang="en-US" sz="2400" dirty="0" smtClean="0"/>
              <a:t>.</a:t>
            </a:r>
          </a:p>
          <a:p>
            <a:pPr lvl="1">
              <a:spcBef>
                <a:spcPct val="10000"/>
              </a:spcBef>
              <a:buFontTx/>
              <a:buNone/>
            </a:pPr>
            <a:r>
              <a:rPr lang="en-US" sz="2400" dirty="0" smtClean="0">
                <a:solidFill>
                  <a:srgbClr val="7030A0"/>
                </a:solidFill>
                <a:latin typeface="Arial" charset="0"/>
              </a:rPr>
              <a:t>Hexadecimal: 0 1 2 3 4 5 6 7 8 9 A</a:t>
            </a:r>
            <a:r>
              <a:rPr lang="en-US" sz="2400" baseline="-25000" dirty="0" smtClean="0">
                <a:solidFill>
                  <a:srgbClr val="7030A0"/>
                </a:solidFill>
              </a:rPr>
              <a:t>10</a:t>
            </a:r>
            <a:r>
              <a:rPr lang="en-US" sz="2400" dirty="0" smtClean="0">
                <a:solidFill>
                  <a:srgbClr val="7030A0"/>
                </a:solidFill>
                <a:latin typeface="Arial" charset="0"/>
              </a:rPr>
              <a:t> B</a:t>
            </a:r>
            <a:r>
              <a:rPr lang="en-US" sz="2400" baseline="-25000" dirty="0" smtClean="0">
                <a:solidFill>
                  <a:srgbClr val="7030A0"/>
                </a:solidFill>
              </a:rPr>
              <a:t>11</a:t>
            </a:r>
            <a:r>
              <a:rPr lang="en-US" sz="2400" dirty="0" smtClean="0">
                <a:solidFill>
                  <a:srgbClr val="7030A0"/>
                </a:solidFill>
                <a:latin typeface="Arial" charset="0"/>
              </a:rPr>
              <a:t> C</a:t>
            </a:r>
            <a:r>
              <a:rPr lang="en-US" sz="2400" baseline="-25000" dirty="0" smtClean="0">
                <a:solidFill>
                  <a:srgbClr val="7030A0"/>
                </a:solidFill>
              </a:rPr>
              <a:t>12</a:t>
            </a:r>
            <a:r>
              <a:rPr lang="en-US" sz="2400" dirty="0" smtClean="0">
                <a:solidFill>
                  <a:srgbClr val="7030A0"/>
                </a:solidFill>
                <a:latin typeface="Arial" charset="0"/>
              </a:rPr>
              <a:t> D</a:t>
            </a:r>
            <a:r>
              <a:rPr lang="en-US" sz="2400" baseline="-25000" dirty="0" smtClean="0">
                <a:solidFill>
                  <a:srgbClr val="7030A0"/>
                </a:solidFill>
              </a:rPr>
              <a:t>13</a:t>
            </a:r>
            <a:r>
              <a:rPr lang="en-US" sz="2400" dirty="0" smtClean="0">
                <a:solidFill>
                  <a:srgbClr val="7030A0"/>
                </a:solidFill>
                <a:latin typeface="Arial" charset="0"/>
              </a:rPr>
              <a:t> E</a:t>
            </a:r>
            <a:r>
              <a:rPr lang="en-US" sz="2400" baseline="-25000" dirty="0" smtClean="0">
                <a:solidFill>
                  <a:srgbClr val="7030A0"/>
                </a:solidFill>
              </a:rPr>
              <a:t>14</a:t>
            </a:r>
            <a:r>
              <a:rPr lang="en-US" sz="2400" dirty="0" smtClean="0">
                <a:solidFill>
                  <a:srgbClr val="7030A0"/>
                </a:solidFill>
                <a:latin typeface="Arial" charset="0"/>
              </a:rPr>
              <a:t> F</a:t>
            </a:r>
            <a:r>
              <a:rPr lang="en-US" sz="2400" baseline="-25000" dirty="0" smtClean="0">
                <a:solidFill>
                  <a:srgbClr val="7030A0"/>
                </a:solidFill>
              </a:rPr>
              <a:t>15</a:t>
            </a:r>
            <a:endParaRPr lang="en-US" sz="2400" dirty="0" smtClean="0"/>
          </a:p>
          <a:p>
            <a:pPr>
              <a:spcBef>
                <a:spcPct val="10000"/>
              </a:spcBef>
            </a:pPr>
            <a:r>
              <a:rPr lang="en-US" sz="2600" dirty="0" smtClean="0">
                <a:latin typeface="Arial" charset="0"/>
              </a:rPr>
              <a:t>It is easy to convert between base 16 and base 2, because </a:t>
            </a:r>
            <a:r>
              <a:rPr lang="en-US" sz="2600" dirty="0" smtClean="0">
                <a:solidFill>
                  <a:srgbClr val="FF0000"/>
                </a:solidFill>
                <a:latin typeface="Arial" charset="0"/>
              </a:rPr>
              <a:t>16 = 2</a:t>
            </a:r>
            <a:r>
              <a:rPr lang="en-US" sz="2600" baseline="30000" dirty="0" smtClean="0">
                <a:solidFill>
                  <a:srgbClr val="FF0000"/>
                </a:solidFill>
                <a:latin typeface="Arial" charset="0"/>
              </a:rPr>
              <a:t>4</a:t>
            </a:r>
            <a:r>
              <a:rPr lang="en-US" sz="2600" dirty="0" smtClean="0">
                <a:solidFill>
                  <a:srgbClr val="FF0000"/>
                </a:solidFill>
                <a:latin typeface="Arial" charset="0"/>
              </a:rPr>
              <a:t>.</a:t>
            </a:r>
          </a:p>
          <a:p>
            <a:pPr>
              <a:spcBef>
                <a:spcPct val="10000"/>
              </a:spcBef>
            </a:pPr>
            <a:r>
              <a:rPr lang="en-US" sz="2600" dirty="0" smtClean="0">
                <a:latin typeface="Arial" charset="0"/>
              </a:rPr>
              <a:t>Thus, to convert from binary to hexadecimal, all we need to do is group the binary digits into groups of </a:t>
            </a:r>
            <a:r>
              <a:rPr lang="en-US" sz="2600" dirty="0" smtClean="0">
                <a:solidFill>
                  <a:srgbClr val="FF0000"/>
                </a:solidFill>
                <a:latin typeface="Arial" charset="0"/>
              </a:rPr>
              <a:t>four</a:t>
            </a:r>
            <a:r>
              <a:rPr lang="en-US" sz="2600" dirty="0" smtClean="0"/>
              <a:t>.</a:t>
            </a:r>
          </a:p>
          <a:p>
            <a:pPr>
              <a:spcBef>
                <a:spcPct val="10000"/>
              </a:spcBef>
            </a:pPr>
            <a:endParaRPr lang="en-US" sz="2800" baseline="-25000" dirty="0" smtClean="0"/>
          </a:p>
        </p:txBody>
      </p:sp>
      <p:sp>
        <p:nvSpPr>
          <p:cNvPr id="32773" name="Text Box 1029"/>
          <p:cNvSpPr txBox="1">
            <a:spLocks noChangeArrowheads="1"/>
          </p:cNvSpPr>
          <p:nvPr/>
        </p:nvSpPr>
        <p:spPr bwMode="auto">
          <a:xfrm>
            <a:off x="1524000" y="5943600"/>
            <a:ext cx="6248400" cy="457200"/>
          </a:xfrm>
          <a:prstGeom prst="rect">
            <a:avLst/>
          </a:prstGeom>
          <a:solidFill>
            <a:srgbClr val="E2FE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50000"/>
              </a:spcBef>
            </a:pPr>
            <a:r>
              <a:rPr lang="en-US" sz="2400" b="1" baseline="0">
                <a:solidFill>
                  <a:srgbClr val="CC3300"/>
                </a:solidFill>
              </a:rPr>
              <a:t>A group of four binary digits is called a hextet</a:t>
            </a:r>
          </a:p>
        </p:txBody>
      </p:sp>
      <p:sp>
        <p:nvSpPr>
          <p:cNvPr id="2" name="Rectangle 1"/>
          <p:cNvSpPr/>
          <p:nvPr/>
        </p:nvSpPr>
        <p:spPr>
          <a:xfrm>
            <a:off x="1752600" y="3657600"/>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79468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D54B297-E322-4F57-98D2-9456E87E0F44}" type="slidenum">
              <a:rPr lang="en-US" sz="1400" baseline="0" smtClean="0"/>
              <a:pPr/>
              <a:t>6</a:t>
            </a:fld>
            <a:endParaRPr lang="en-US" sz="1400" baseline="0" smtClean="0"/>
          </a:p>
        </p:txBody>
      </p:sp>
      <p:sp>
        <p:nvSpPr>
          <p:cNvPr id="9219" name="Rectangle 2"/>
          <p:cNvSpPr>
            <a:spLocks noGrp="1" noChangeArrowheads="1"/>
          </p:cNvSpPr>
          <p:nvPr>
            <p:ph type="title"/>
          </p:nvPr>
        </p:nvSpPr>
        <p:spPr>
          <a:xfrm>
            <a:off x="152400" y="382588"/>
            <a:ext cx="8610600" cy="547687"/>
          </a:xfrm>
        </p:spPr>
        <p:txBody>
          <a:bodyPr>
            <a:normAutofit fontScale="90000"/>
          </a:bodyPr>
          <a:lstStyle/>
          <a:p>
            <a:pPr algn="l"/>
            <a:r>
              <a:rPr lang="en-US" sz="3400" b="1" dirty="0" smtClean="0">
                <a:solidFill>
                  <a:srgbClr val="FFFFFF"/>
                </a:solidFill>
                <a:latin typeface="Arial" charset="0"/>
              </a:rPr>
              <a:t>2.2 </a:t>
            </a:r>
            <a:r>
              <a:rPr lang="en-US" sz="2700" b="1" dirty="0" smtClean="0">
                <a:latin typeface="Arial" charset="0"/>
              </a:rPr>
              <a:t>Positional Numbering Systems </a:t>
            </a:r>
            <a:r>
              <a:rPr lang="en-US" sz="2700" b="1" dirty="0" smtClean="0">
                <a:solidFill>
                  <a:srgbClr val="FF0000"/>
                </a:solidFill>
                <a:latin typeface="Arial" charset="0"/>
              </a:rPr>
              <a:t>Base 10 (Decimal)</a:t>
            </a:r>
            <a:endParaRPr lang="en-US" sz="2700" dirty="0" smtClean="0">
              <a:solidFill>
                <a:srgbClr val="FF0000"/>
              </a:solidFill>
              <a:latin typeface="Arial" charset="0"/>
            </a:endParaRPr>
          </a:p>
        </p:txBody>
      </p:sp>
      <p:sp>
        <p:nvSpPr>
          <p:cNvPr id="9220" name="Rectangle 3"/>
          <p:cNvSpPr>
            <a:spLocks noGrp="1" noChangeArrowheads="1"/>
          </p:cNvSpPr>
          <p:nvPr>
            <p:ph type="body" idx="1"/>
          </p:nvPr>
        </p:nvSpPr>
        <p:spPr>
          <a:xfrm>
            <a:off x="609600" y="1143000"/>
            <a:ext cx="8534400" cy="5486400"/>
          </a:xfrm>
          <a:solidFill>
            <a:srgbClr val="E4F5FF"/>
          </a:solidFill>
        </p:spPr>
        <p:txBody>
          <a:bodyPr/>
          <a:lstStyle/>
          <a:p>
            <a:pPr>
              <a:spcBef>
                <a:spcPct val="15000"/>
              </a:spcBef>
            </a:pPr>
            <a:r>
              <a:rPr lang="en-US" sz="2600" dirty="0" smtClean="0">
                <a:latin typeface="Arial" charset="0"/>
              </a:rPr>
              <a:t>The decimal number 947 in powers of 10 (</a:t>
            </a:r>
            <a:r>
              <a:rPr lang="en-US" sz="2600" dirty="0" smtClean="0">
                <a:solidFill>
                  <a:srgbClr val="FF0000"/>
                </a:solidFill>
                <a:latin typeface="Arial" charset="0"/>
              </a:rPr>
              <a:t>Base</a:t>
            </a:r>
            <a:r>
              <a:rPr lang="en-US" sz="2600" dirty="0" smtClean="0">
                <a:latin typeface="Arial" charset="0"/>
              </a:rPr>
              <a:t>) is:</a:t>
            </a:r>
          </a:p>
          <a:p>
            <a:pPr lvl="1">
              <a:spcBef>
                <a:spcPct val="15000"/>
              </a:spcBef>
              <a:buNone/>
            </a:pPr>
            <a:endParaRPr lang="en-US" sz="2200" dirty="0" smtClean="0">
              <a:latin typeface="Arial" charset="0"/>
            </a:endParaRPr>
          </a:p>
          <a:p>
            <a:pPr lvl="1">
              <a:spcBef>
                <a:spcPct val="15000"/>
              </a:spcBef>
              <a:buFontTx/>
              <a:buNone/>
            </a:pPr>
            <a:r>
              <a:rPr lang="en-US" sz="2400" dirty="0" smtClean="0"/>
              <a:t>    </a:t>
            </a:r>
          </a:p>
          <a:p>
            <a:pPr lvl="1">
              <a:spcBef>
                <a:spcPct val="15000"/>
              </a:spcBef>
              <a:buFontTx/>
              <a:buNone/>
            </a:pPr>
            <a:endParaRPr lang="en-US" sz="2600" dirty="0" smtClean="0">
              <a:latin typeface="Arial" charset="0"/>
            </a:endParaRPr>
          </a:p>
          <a:p>
            <a:pPr lvl="1">
              <a:spcBef>
                <a:spcPct val="15000"/>
              </a:spcBef>
              <a:buFontTx/>
              <a:buNone/>
            </a:pPr>
            <a:r>
              <a:rPr lang="en-US" sz="2600" dirty="0" smtClean="0">
                <a:latin typeface="Arial" charset="0"/>
              </a:rPr>
              <a:t>The decimal number </a:t>
            </a:r>
            <a:r>
              <a:rPr lang="en-US" sz="2600" dirty="0" smtClean="0">
                <a:solidFill>
                  <a:srgbClr val="FF0000"/>
                </a:solidFill>
                <a:latin typeface="Arial" charset="0"/>
              </a:rPr>
              <a:t>5836</a:t>
            </a:r>
            <a:r>
              <a:rPr lang="en-US" sz="2600" dirty="0" smtClean="0">
                <a:latin typeface="Arial" charset="0"/>
              </a:rPr>
              <a:t>.</a:t>
            </a:r>
            <a:r>
              <a:rPr lang="en-US" sz="2600" dirty="0" smtClean="0">
                <a:solidFill>
                  <a:srgbClr val="00B050"/>
                </a:solidFill>
                <a:latin typeface="Arial" charset="0"/>
              </a:rPr>
              <a:t>47</a:t>
            </a:r>
            <a:r>
              <a:rPr lang="en-US" sz="2600" dirty="0" smtClean="0">
                <a:latin typeface="Arial" charset="0"/>
              </a:rPr>
              <a:t> in powers of 10 is:</a:t>
            </a:r>
          </a:p>
          <a:p>
            <a:pPr lvl="1">
              <a:spcBef>
                <a:spcPct val="5000"/>
              </a:spcBef>
              <a:buFontTx/>
              <a:buNone/>
            </a:pPr>
            <a:endParaRPr lang="en-US" sz="2400" dirty="0" smtClean="0"/>
          </a:p>
        </p:txBody>
      </p:sp>
      <p:sp>
        <p:nvSpPr>
          <p:cNvPr id="9221" name="Text Box 4"/>
          <p:cNvSpPr txBox="1">
            <a:spLocks noChangeArrowheads="1"/>
          </p:cNvSpPr>
          <p:nvPr/>
        </p:nvSpPr>
        <p:spPr bwMode="auto">
          <a:xfrm>
            <a:off x="304800" y="3356548"/>
            <a:ext cx="8229600" cy="1431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marL="342900" indent="-342900">
              <a:defRPr sz="2000" baseline="30000">
                <a:solidFill>
                  <a:schemeClr val="tx1"/>
                </a:solidFill>
                <a:latin typeface="Times New Roman" pitchFamily="18" charset="0"/>
              </a:defRPr>
            </a:lvl1pPr>
            <a:lvl2pPr>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lvl="1">
              <a:spcBef>
                <a:spcPct val="5000"/>
              </a:spcBef>
            </a:pPr>
            <a:r>
              <a:rPr lang="en-US" sz="2400" baseline="0" dirty="0">
                <a:solidFill>
                  <a:srgbClr val="FF0000"/>
                </a:solidFill>
              </a:rPr>
              <a:t>5 </a:t>
            </a:r>
            <a:r>
              <a:rPr lang="en-US" sz="2400" baseline="0" dirty="0">
                <a:solidFill>
                  <a:srgbClr val="FF0000"/>
                </a:solidFill>
                <a:sym typeface="Symbol" pitchFamily="18" charset="2"/>
              </a:rPr>
              <a:t></a:t>
            </a:r>
            <a:r>
              <a:rPr lang="en-US" sz="2400" baseline="0" dirty="0">
                <a:solidFill>
                  <a:srgbClr val="FF0000"/>
                </a:solidFill>
              </a:rPr>
              <a:t> 10</a:t>
            </a:r>
            <a:r>
              <a:rPr lang="en-US" sz="2400" dirty="0">
                <a:solidFill>
                  <a:srgbClr val="FF0000"/>
                </a:solidFill>
              </a:rPr>
              <a:t> 3</a:t>
            </a:r>
            <a:r>
              <a:rPr lang="en-US" sz="2400" baseline="0" dirty="0">
                <a:solidFill>
                  <a:srgbClr val="FF0000"/>
                </a:solidFill>
              </a:rPr>
              <a:t> + 8 </a:t>
            </a:r>
            <a:r>
              <a:rPr lang="en-US" sz="2400" baseline="0" dirty="0">
                <a:solidFill>
                  <a:srgbClr val="FF0000"/>
                </a:solidFill>
                <a:sym typeface="Symbol" pitchFamily="18" charset="2"/>
              </a:rPr>
              <a:t></a:t>
            </a:r>
            <a:r>
              <a:rPr lang="en-US" sz="2400" baseline="0" dirty="0">
                <a:solidFill>
                  <a:srgbClr val="FF0000"/>
                </a:solidFill>
              </a:rPr>
              <a:t> 10</a:t>
            </a:r>
            <a:r>
              <a:rPr lang="en-US" sz="2400" dirty="0">
                <a:solidFill>
                  <a:srgbClr val="FF0000"/>
                </a:solidFill>
              </a:rPr>
              <a:t> 2</a:t>
            </a:r>
            <a:r>
              <a:rPr lang="en-US" sz="2400" baseline="0" dirty="0">
                <a:solidFill>
                  <a:srgbClr val="FF0000"/>
                </a:solidFill>
              </a:rPr>
              <a:t> + 3 </a:t>
            </a:r>
            <a:r>
              <a:rPr lang="en-US" sz="2400" baseline="0" dirty="0">
                <a:solidFill>
                  <a:srgbClr val="FF0000"/>
                </a:solidFill>
                <a:sym typeface="Symbol" pitchFamily="18" charset="2"/>
              </a:rPr>
              <a:t></a:t>
            </a:r>
            <a:r>
              <a:rPr lang="en-US" sz="2400" baseline="0" dirty="0">
                <a:solidFill>
                  <a:srgbClr val="FF0000"/>
                </a:solidFill>
              </a:rPr>
              <a:t> 10</a:t>
            </a:r>
            <a:r>
              <a:rPr lang="en-US" sz="2400" dirty="0">
                <a:solidFill>
                  <a:srgbClr val="FF0000"/>
                </a:solidFill>
              </a:rPr>
              <a:t> 1 </a:t>
            </a:r>
            <a:r>
              <a:rPr lang="en-US" sz="2400" baseline="0" dirty="0">
                <a:solidFill>
                  <a:srgbClr val="FF0000"/>
                </a:solidFill>
              </a:rPr>
              <a:t>+ 6 </a:t>
            </a:r>
            <a:r>
              <a:rPr lang="en-US" sz="2400" baseline="0" dirty="0">
                <a:solidFill>
                  <a:srgbClr val="FF0000"/>
                </a:solidFill>
                <a:sym typeface="Symbol" pitchFamily="18" charset="2"/>
              </a:rPr>
              <a:t></a:t>
            </a:r>
            <a:r>
              <a:rPr lang="en-US" sz="2400" baseline="0" dirty="0">
                <a:solidFill>
                  <a:srgbClr val="FF0000"/>
                </a:solidFill>
              </a:rPr>
              <a:t> 10</a:t>
            </a:r>
            <a:r>
              <a:rPr lang="en-US" sz="2400" dirty="0">
                <a:solidFill>
                  <a:srgbClr val="FF0000"/>
                </a:solidFill>
              </a:rPr>
              <a:t> 0</a:t>
            </a:r>
            <a:r>
              <a:rPr lang="en-US" sz="2400" baseline="0" dirty="0">
                <a:solidFill>
                  <a:srgbClr val="FF0000"/>
                </a:solidFill>
              </a:rPr>
              <a:t> </a:t>
            </a:r>
            <a:r>
              <a:rPr lang="en-US" sz="6600" baseline="0" dirty="0" smtClean="0">
                <a:solidFill>
                  <a:srgbClr val="00B050"/>
                </a:solidFill>
              </a:rPr>
              <a:t>.</a:t>
            </a:r>
            <a:r>
              <a:rPr lang="en-US" sz="2400" baseline="0" dirty="0" smtClean="0">
                <a:solidFill>
                  <a:srgbClr val="00B050"/>
                </a:solidFill>
              </a:rPr>
              <a:t> </a:t>
            </a:r>
            <a:r>
              <a:rPr lang="en-US" sz="2400" baseline="0" dirty="0">
                <a:solidFill>
                  <a:srgbClr val="00B050"/>
                </a:solidFill>
              </a:rPr>
              <a:t>4 </a:t>
            </a:r>
            <a:r>
              <a:rPr lang="en-US" sz="2400" baseline="0" dirty="0">
                <a:solidFill>
                  <a:srgbClr val="00B050"/>
                </a:solidFill>
                <a:sym typeface="Symbol" pitchFamily="18" charset="2"/>
              </a:rPr>
              <a:t></a:t>
            </a:r>
            <a:r>
              <a:rPr lang="en-US" sz="2400" baseline="0" dirty="0">
                <a:solidFill>
                  <a:srgbClr val="00B050"/>
                </a:solidFill>
              </a:rPr>
              <a:t> 10</a:t>
            </a:r>
            <a:r>
              <a:rPr lang="en-US" sz="2400" dirty="0">
                <a:solidFill>
                  <a:srgbClr val="00B050"/>
                </a:solidFill>
              </a:rPr>
              <a:t> </a:t>
            </a:r>
            <a:r>
              <a:rPr lang="en-US" sz="2400" dirty="0">
                <a:solidFill>
                  <a:srgbClr val="FF0000"/>
                </a:solidFill>
              </a:rPr>
              <a:t>-1</a:t>
            </a:r>
            <a:r>
              <a:rPr lang="en-US" sz="2400" baseline="0" dirty="0">
                <a:solidFill>
                  <a:srgbClr val="00B050"/>
                </a:solidFill>
              </a:rPr>
              <a:t> + 7 </a:t>
            </a:r>
            <a:r>
              <a:rPr lang="en-US" sz="2400" baseline="0" dirty="0">
                <a:solidFill>
                  <a:srgbClr val="00B050"/>
                </a:solidFill>
                <a:sym typeface="Symbol" pitchFamily="18" charset="2"/>
              </a:rPr>
              <a:t></a:t>
            </a:r>
            <a:r>
              <a:rPr lang="en-US" sz="2400" baseline="0" dirty="0">
                <a:solidFill>
                  <a:srgbClr val="00B050"/>
                </a:solidFill>
              </a:rPr>
              <a:t> 10</a:t>
            </a:r>
            <a:r>
              <a:rPr lang="en-US" sz="2400" dirty="0">
                <a:solidFill>
                  <a:srgbClr val="00B050"/>
                </a:solidFill>
              </a:rPr>
              <a:t> </a:t>
            </a:r>
            <a:r>
              <a:rPr lang="en-US" sz="2400" dirty="0">
                <a:solidFill>
                  <a:srgbClr val="FF0000"/>
                </a:solidFill>
              </a:rPr>
              <a:t>-</a:t>
            </a:r>
            <a:r>
              <a:rPr lang="en-US" sz="2400" dirty="0" smtClean="0">
                <a:solidFill>
                  <a:srgbClr val="FF0000"/>
                </a:solidFill>
              </a:rPr>
              <a:t>2</a:t>
            </a:r>
          </a:p>
          <a:p>
            <a:pPr lvl="1">
              <a:spcBef>
                <a:spcPct val="5000"/>
              </a:spcBef>
            </a:pPr>
            <a:r>
              <a:rPr lang="en-US" baseline="0" dirty="0" smtClean="0">
                <a:solidFill>
                  <a:srgbClr val="00B050"/>
                </a:solidFill>
              </a:rPr>
              <a:t> 	Base	      Base	           Base            Base            Base	Base</a:t>
            </a:r>
            <a:endParaRPr lang="en-US" sz="2200" baseline="0" dirty="0">
              <a:solidFill>
                <a:srgbClr val="00B050"/>
              </a:solidFill>
            </a:endParaRPr>
          </a:p>
        </p:txBody>
      </p:sp>
      <p:sp>
        <p:nvSpPr>
          <p:cNvPr id="9222" name="Text Box 5"/>
          <p:cNvSpPr txBox="1">
            <a:spLocks noChangeArrowheads="1"/>
          </p:cNvSpPr>
          <p:nvPr/>
        </p:nvSpPr>
        <p:spPr bwMode="auto">
          <a:xfrm>
            <a:off x="1447800" y="1676400"/>
            <a:ext cx="4495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marL="342900" indent="-342900">
              <a:defRPr sz="2000" baseline="30000">
                <a:solidFill>
                  <a:schemeClr val="tx1"/>
                </a:solidFill>
                <a:latin typeface="Times New Roman" pitchFamily="18" charset="0"/>
              </a:defRPr>
            </a:lvl1pPr>
            <a:lvl2pPr>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lvl="1"/>
            <a:r>
              <a:rPr lang="en-US" sz="2400" baseline="0" dirty="0"/>
              <a:t>9 </a:t>
            </a:r>
            <a:r>
              <a:rPr lang="en-US" sz="2400" baseline="0" dirty="0">
                <a:sym typeface="Symbol" pitchFamily="18" charset="2"/>
              </a:rPr>
              <a:t>*</a:t>
            </a:r>
            <a:r>
              <a:rPr lang="en-US" sz="2400" baseline="0" dirty="0" smtClean="0"/>
              <a:t> </a:t>
            </a:r>
            <a:r>
              <a:rPr lang="en-US" sz="2400" baseline="0" dirty="0"/>
              <a:t>10</a:t>
            </a:r>
            <a:r>
              <a:rPr lang="en-US" sz="2400" dirty="0"/>
              <a:t> 2</a:t>
            </a:r>
            <a:r>
              <a:rPr lang="en-US" sz="2400" baseline="0" dirty="0"/>
              <a:t> + 4 </a:t>
            </a:r>
            <a:r>
              <a:rPr lang="en-US" sz="2400" baseline="0" dirty="0">
                <a:sym typeface="Symbol" pitchFamily="18" charset="2"/>
              </a:rPr>
              <a:t>*</a:t>
            </a:r>
            <a:r>
              <a:rPr lang="en-US" sz="2400" baseline="0" dirty="0" smtClean="0"/>
              <a:t> </a:t>
            </a:r>
            <a:r>
              <a:rPr lang="en-US" sz="2400" baseline="0" dirty="0"/>
              <a:t>10</a:t>
            </a:r>
            <a:r>
              <a:rPr lang="en-US" sz="2400" dirty="0"/>
              <a:t> 1</a:t>
            </a:r>
            <a:r>
              <a:rPr lang="en-US" sz="2400" baseline="0" dirty="0"/>
              <a:t> + 7 </a:t>
            </a:r>
            <a:r>
              <a:rPr lang="en-US" sz="2400" baseline="0" dirty="0">
                <a:sym typeface="Symbol" pitchFamily="18" charset="2"/>
              </a:rPr>
              <a:t>*</a:t>
            </a:r>
            <a:r>
              <a:rPr lang="en-US" sz="2400" baseline="0" dirty="0" smtClean="0"/>
              <a:t> </a:t>
            </a:r>
            <a:r>
              <a:rPr lang="en-US" sz="2400" baseline="0" dirty="0"/>
              <a:t>10</a:t>
            </a:r>
            <a:r>
              <a:rPr lang="en-US" sz="2400" dirty="0"/>
              <a:t> </a:t>
            </a:r>
            <a:r>
              <a:rPr lang="en-US" sz="2400" dirty="0" smtClean="0"/>
              <a:t>0</a:t>
            </a:r>
          </a:p>
          <a:p>
            <a:pPr lvl="1"/>
            <a:r>
              <a:rPr lang="en-US" sz="2400" baseline="0" dirty="0" smtClean="0"/>
              <a:t>9 * 100 +4 *10 +7*1</a:t>
            </a:r>
            <a:r>
              <a:rPr lang="en-US" dirty="0" smtClean="0"/>
              <a:t> </a:t>
            </a:r>
            <a:r>
              <a:rPr lang="en-US" baseline="0" dirty="0" smtClean="0"/>
              <a:t> </a:t>
            </a:r>
            <a:endParaRPr lang="en-US" sz="2200" baseline="0" dirty="0"/>
          </a:p>
        </p:txBody>
      </p:sp>
      <p:cxnSp>
        <p:nvCxnSpPr>
          <p:cNvPr id="9223" name="Straight Connector 11"/>
          <p:cNvCxnSpPr>
            <a:cxnSpLocks noChangeShapeType="1"/>
          </p:cNvCxnSpPr>
          <p:nvPr/>
        </p:nvCxnSpPr>
        <p:spPr bwMode="auto">
          <a:xfrm rot="5400000" flipH="1" flipV="1">
            <a:off x="6057900" y="5524500"/>
            <a:ext cx="7620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lgn="ctr">
                <a:solidFill>
                  <a:srgbClr val="000000"/>
                </a:solidFill>
                <a:round/>
                <a:headEnd/>
                <a:tailEnd/>
              </a14:hiddenLine>
            </a:ext>
          </a:extLst>
        </p:spPr>
      </p:cxnSp>
      <p:cxnSp>
        <p:nvCxnSpPr>
          <p:cNvPr id="9" name="Straight Connector 8"/>
          <p:cNvCxnSpPr/>
          <p:nvPr/>
        </p:nvCxnSpPr>
        <p:spPr>
          <a:xfrm>
            <a:off x="1295400" y="43434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43434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0" y="43434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29200" y="43434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43434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0000" y="43434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784184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83" y="-32657"/>
            <a:ext cx="8229600" cy="718457"/>
          </a:xfrm>
        </p:spPr>
        <p:txBody>
          <a:bodyPr>
            <a:normAutofit fontScale="90000"/>
          </a:bodyPr>
          <a:lstStyle/>
          <a:p>
            <a:r>
              <a:rPr lang="en-US" sz="3200" dirty="0" smtClean="0"/>
              <a:t>Decimal to Hexadecimal-</a:t>
            </a:r>
            <a:r>
              <a:rPr lang="en-US" sz="3200" dirty="0" smtClean="0">
                <a:solidFill>
                  <a:srgbClr val="FF0000"/>
                </a:solidFill>
              </a:rPr>
              <a:t>Division method-Remainder </a:t>
            </a:r>
            <a:endParaRPr lang="en-US" sz="3200" dirty="0">
              <a:solidFill>
                <a:srgbClr val="FF0000"/>
              </a:solidFill>
            </a:endParaRPr>
          </a:p>
        </p:txBody>
      </p:sp>
      <p:sp>
        <p:nvSpPr>
          <p:cNvPr id="3" name="Content Placeholder 2"/>
          <p:cNvSpPr>
            <a:spLocks noGrp="1"/>
          </p:cNvSpPr>
          <p:nvPr>
            <p:ph idx="1"/>
          </p:nvPr>
        </p:nvSpPr>
        <p:spPr>
          <a:xfrm>
            <a:off x="0" y="533400"/>
            <a:ext cx="9144000" cy="6324600"/>
          </a:xfrm>
        </p:spPr>
        <p:txBody>
          <a:bodyPr/>
          <a:lstStyle/>
          <a:p>
            <a:r>
              <a:rPr lang="en-US" dirty="0" smtClean="0"/>
              <a:t>1000</a:t>
            </a:r>
            <a:r>
              <a:rPr lang="en-US" dirty="0" smtClean="0">
                <a:latin typeface="Aharoni"/>
                <a:cs typeface="Aharoni"/>
              </a:rPr>
              <a:t>10</a:t>
            </a:r>
            <a:endParaRPr lang="en-US" dirty="0" smtClean="0"/>
          </a:p>
          <a:p>
            <a:pPr marL="0" indent="0">
              <a:buNone/>
            </a:pPr>
            <a:r>
              <a:rPr lang="en-US" sz="4000" dirty="0" smtClean="0"/>
              <a:t>1000 ÷ </a:t>
            </a:r>
            <a:r>
              <a:rPr lang="en-US" sz="4000" dirty="0" smtClean="0">
                <a:solidFill>
                  <a:srgbClr val="00B0F0"/>
                </a:solidFill>
              </a:rPr>
              <a:t>16</a:t>
            </a:r>
            <a:r>
              <a:rPr lang="en-US" sz="4000" dirty="0" smtClean="0"/>
              <a:t> = 62÷</a:t>
            </a:r>
            <a:r>
              <a:rPr lang="en-US" sz="4000" dirty="0" smtClean="0">
                <a:solidFill>
                  <a:srgbClr val="00B0F0"/>
                </a:solidFill>
              </a:rPr>
              <a:t>16</a:t>
            </a:r>
            <a:r>
              <a:rPr lang="en-US" sz="4000" dirty="0" smtClean="0"/>
              <a:t>= </a:t>
            </a:r>
            <a:r>
              <a:rPr lang="en-US" sz="4000" dirty="0" smtClean="0">
                <a:solidFill>
                  <a:srgbClr val="FF0000"/>
                </a:solidFill>
              </a:rPr>
              <a:t>3</a:t>
            </a:r>
          </a:p>
          <a:p>
            <a:pPr marL="0" indent="0">
              <a:buNone/>
            </a:pPr>
            <a:r>
              <a:rPr lang="en-US" sz="5400" dirty="0" smtClean="0"/>
              <a:t>		    </a:t>
            </a:r>
          </a:p>
          <a:p>
            <a:pPr marL="0" indent="0">
              <a:buNone/>
            </a:pPr>
            <a:r>
              <a:rPr lang="en-US" sz="3600" dirty="0" smtClean="0"/>
              <a:t>1000</a:t>
            </a:r>
            <a:r>
              <a:rPr lang="en-US" sz="3600" dirty="0" smtClean="0">
                <a:latin typeface="Aharoni"/>
                <a:cs typeface="Aharoni"/>
              </a:rPr>
              <a:t>10= </a:t>
            </a:r>
            <a:r>
              <a:rPr lang="en-US" sz="3600" dirty="0" smtClean="0">
                <a:solidFill>
                  <a:srgbClr val="FF0000"/>
                </a:solidFill>
                <a:latin typeface="Arial" pitchFamily="34" charset="0"/>
                <a:cs typeface="Arial" pitchFamily="34" charset="0"/>
              </a:rPr>
              <a:t>3</a:t>
            </a:r>
            <a:r>
              <a:rPr lang="en-US" sz="3600" dirty="0" smtClean="0">
                <a:solidFill>
                  <a:srgbClr val="00B050"/>
                </a:solidFill>
                <a:latin typeface="Arial" pitchFamily="34" charset="0"/>
                <a:cs typeface="Arial" pitchFamily="34" charset="0"/>
              </a:rPr>
              <a:t>E8</a:t>
            </a:r>
            <a:r>
              <a:rPr lang="en-US" sz="3600" dirty="0" smtClean="0">
                <a:latin typeface="Aharoni"/>
                <a:cs typeface="Aharoni"/>
              </a:rPr>
              <a:t>16</a:t>
            </a:r>
          </a:p>
          <a:p>
            <a:pPr marL="0" indent="0">
              <a:buNone/>
            </a:pPr>
            <a:r>
              <a:rPr lang="en-US" sz="5400" dirty="0">
                <a:solidFill>
                  <a:srgbClr val="7030A0"/>
                </a:solidFill>
                <a:latin typeface="Arial" charset="0"/>
              </a:rPr>
              <a:t>A</a:t>
            </a:r>
            <a:r>
              <a:rPr lang="en-US" sz="5400" baseline="-25000" dirty="0">
                <a:solidFill>
                  <a:srgbClr val="7030A0"/>
                </a:solidFill>
              </a:rPr>
              <a:t>10</a:t>
            </a:r>
            <a:r>
              <a:rPr lang="en-US" sz="5400" dirty="0">
                <a:solidFill>
                  <a:srgbClr val="7030A0"/>
                </a:solidFill>
                <a:latin typeface="Arial" charset="0"/>
              </a:rPr>
              <a:t> B</a:t>
            </a:r>
            <a:r>
              <a:rPr lang="en-US" sz="5400" baseline="-25000" dirty="0">
                <a:solidFill>
                  <a:srgbClr val="7030A0"/>
                </a:solidFill>
              </a:rPr>
              <a:t>11</a:t>
            </a:r>
            <a:r>
              <a:rPr lang="en-US" sz="5400" dirty="0">
                <a:solidFill>
                  <a:srgbClr val="7030A0"/>
                </a:solidFill>
                <a:latin typeface="Arial" charset="0"/>
              </a:rPr>
              <a:t> C</a:t>
            </a:r>
            <a:r>
              <a:rPr lang="en-US" sz="5400" baseline="-25000" dirty="0">
                <a:solidFill>
                  <a:srgbClr val="7030A0"/>
                </a:solidFill>
              </a:rPr>
              <a:t>12</a:t>
            </a:r>
            <a:r>
              <a:rPr lang="en-US" sz="5400" dirty="0">
                <a:solidFill>
                  <a:srgbClr val="7030A0"/>
                </a:solidFill>
                <a:latin typeface="Arial" charset="0"/>
              </a:rPr>
              <a:t> D</a:t>
            </a:r>
            <a:r>
              <a:rPr lang="en-US" sz="5400" baseline="-25000" dirty="0">
                <a:solidFill>
                  <a:srgbClr val="7030A0"/>
                </a:solidFill>
              </a:rPr>
              <a:t>13</a:t>
            </a:r>
            <a:r>
              <a:rPr lang="en-US" sz="5400" dirty="0">
                <a:solidFill>
                  <a:srgbClr val="7030A0"/>
                </a:solidFill>
                <a:latin typeface="Arial" charset="0"/>
              </a:rPr>
              <a:t> E</a:t>
            </a:r>
            <a:r>
              <a:rPr lang="en-US" sz="5400" baseline="-25000" dirty="0">
                <a:solidFill>
                  <a:srgbClr val="7030A0"/>
                </a:solidFill>
              </a:rPr>
              <a:t>14</a:t>
            </a:r>
            <a:r>
              <a:rPr lang="en-US" sz="5400" dirty="0">
                <a:solidFill>
                  <a:srgbClr val="7030A0"/>
                </a:solidFill>
                <a:latin typeface="Arial" charset="0"/>
              </a:rPr>
              <a:t> F</a:t>
            </a:r>
            <a:r>
              <a:rPr lang="en-US" sz="5400" baseline="-25000" dirty="0">
                <a:solidFill>
                  <a:srgbClr val="7030A0"/>
                </a:solidFill>
              </a:rPr>
              <a:t>15</a:t>
            </a:r>
            <a:endParaRPr lang="en-US" sz="5400" dirty="0">
              <a:latin typeface="Arial" pitchFamily="34" charset="0"/>
              <a:cs typeface="Arial" pitchFamily="34" charset="0"/>
            </a:endParaRPr>
          </a:p>
          <a:p>
            <a:pPr marL="0" indent="0">
              <a:buNone/>
            </a:pPr>
            <a:endParaRPr lang="en-US" sz="5400" dirty="0"/>
          </a:p>
        </p:txBody>
      </p:sp>
      <p:cxnSp>
        <p:nvCxnSpPr>
          <p:cNvPr id="5" name="Straight Connector 4"/>
          <p:cNvCxnSpPr/>
          <p:nvPr/>
        </p:nvCxnSpPr>
        <p:spPr>
          <a:xfrm>
            <a:off x="0" y="2321160"/>
            <a:ext cx="10406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2321160"/>
            <a:ext cx="838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1644050"/>
            <a:ext cx="1219200" cy="769441"/>
          </a:xfrm>
          <a:prstGeom prst="rect">
            <a:avLst/>
          </a:prstGeom>
          <a:noFill/>
        </p:spPr>
        <p:txBody>
          <a:bodyPr wrap="square" rtlCol="0">
            <a:spAutoFit/>
          </a:bodyPr>
          <a:lstStyle/>
          <a:p>
            <a:r>
              <a:rPr lang="en-US" sz="4400" dirty="0" smtClean="0"/>
              <a:t>992</a:t>
            </a:r>
            <a:endParaRPr lang="en-US" sz="4400" dirty="0"/>
          </a:p>
        </p:txBody>
      </p:sp>
      <p:sp>
        <p:nvSpPr>
          <p:cNvPr id="10" name="TextBox 9"/>
          <p:cNvSpPr txBox="1"/>
          <p:nvPr/>
        </p:nvSpPr>
        <p:spPr>
          <a:xfrm>
            <a:off x="2554271" y="1582494"/>
            <a:ext cx="838200" cy="830997"/>
          </a:xfrm>
          <a:prstGeom prst="rect">
            <a:avLst/>
          </a:prstGeom>
          <a:noFill/>
        </p:spPr>
        <p:txBody>
          <a:bodyPr wrap="square" rtlCol="0">
            <a:spAutoFit/>
          </a:bodyPr>
          <a:lstStyle/>
          <a:p>
            <a:r>
              <a:rPr lang="en-US" sz="4800" dirty="0" smtClean="0"/>
              <a:t>48</a:t>
            </a:r>
            <a:endParaRPr lang="en-US" sz="4800" dirty="0"/>
          </a:p>
        </p:txBody>
      </p:sp>
      <p:sp>
        <p:nvSpPr>
          <p:cNvPr id="11" name="TextBox 10"/>
          <p:cNvSpPr txBox="1"/>
          <p:nvPr/>
        </p:nvSpPr>
        <p:spPr>
          <a:xfrm>
            <a:off x="152399" y="2351607"/>
            <a:ext cx="3240071" cy="769441"/>
          </a:xfrm>
          <a:prstGeom prst="rect">
            <a:avLst/>
          </a:prstGeom>
          <a:noFill/>
        </p:spPr>
        <p:txBody>
          <a:bodyPr wrap="square" rtlCol="0">
            <a:spAutoFit/>
          </a:bodyPr>
          <a:lstStyle/>
          <a:p>
            <a:r>
              <a:rPr lang="en-US" sz="4400" dirty="0" smtClean="0">
                <a:solidFill>
                  <a:srgbClr val="00B050"/>
                </a:solidFill>
              </a:rPr>
              <a:t>8                 14</a:t>
            </a:r>
            <a:endParaRPr lang="en-US" sz="4400" dirty="0">
              <a:solidFill>
                <a:srgbClr val="00B050"/>
              </a:solidFill>
            </a:endParaRPr>
          </a:p>
        </p:txBody>
      </p:sp>
      <p:cxnSp>
        <p:nvCxnSpPr>
          <p:cNvPr id="13" name="Straight Arrow Connector 12"/>
          <p:cNvCxnSpPr/>
          <p:nvPr/>
        </p:nvCxnSpPr>
        <p:spPr>
          <a:xfrm flipH="1">
            <a:off x="3352800" y="1828800"/>
            <a:ext cx="990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2000" y="2736327"/>
            <a:ext cx="1905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495800" y="3657600"/>
            <a:ext cx="10668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67000" y="2438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72000" y="1752600"/>
            <a:ext cx="2267224" cy="369332"/>
          </a:xfrm>
          <a:prstGeom prst="rect">
            <a:avLst/>
          </a:prstGeom>
          <a:noFill/>
        </p:spPr>
        <p:txBody>
          <a:bodyPr wrap="none" rtlCol="0">
            <a:spAutoFit/>
          </a:bodyPr>
          <a:lstStyle/>
          <a:p>
            <a:r>
              <a:rPr lang="en-US" dirty="0" smtClean="0"/>
              <a:t>Read from right to left</a:t>
            </a:r>
            <a:endParaRPr lang="en-US" dirty="0"/>
          </a:p>
        </p:txBody>
      </p:sp>
    </p:spTree>
    <p:extLst>
      <p:ext uri="{BB962C8B-B14F-4D97-AF65-F5344CB8AC3E}">
        <p14:creationId xmlns="" xmlns:p14="http://schemas.microsoft.com/office/powerpoint/2010/main" val="621738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pPr algn="l"/>
            <a:r>
              <a:rPr lang="en-US" sz="3600" dirty="0" smtClean="0"/>
              <a:t/>
            </a:r>
            <a:br>
              <a:rPr lang="en-US" sz="3600" dirty="0" smtClean="0"/>
            </a:br>
            <a:r>
              <a:rPr lang="en-US" sz="3600" dirty="0" smtClean="0"/>
              <a:t/>
            </a:r>
            <a:br>
              <a:rPr lang="en-US" sz="3600" dirty="0" smtClean="0"/>
            </a:br>
            <a:r>
              <a:rPr lang="en-US" sz="3600" dirty="0" smtClean="0"/>
              <a:t>Decimal to Hex  (Division method- Remainder)</a:t>
            </a:r>
            <a:br>
              <a:rPr lang="en-US" sz="3600" dirty="0" smtClean="0"/>
            </a:br>
            <a:r>
              <a:rPr lang="en-US" sz="3600" dirty="0" smtClean="0"/>
              <a:t>formula: divide  the number on 16	</a:t>
            </a:r>
            <a:r>
              <a:rPr lang="en-US" sz="3600" dirty="0" smtClean="0">
                <a:solidFill>
                  <a:srgbClr val="7030A0"/>
                </a:solidFill>
                <a:latin typeface="Arial" charset="0"/>
              </a:rPr>
              <a:t> </a:t>
            </a:r>
            <a:r>
              <a:rPr lang="en-US" sz="22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0" y="914400"/>
            <a:ext cx="9144000" cy="5943600"/>
          </a:xfrm>
        </p:spPr>
        <p:txBody>
          <a:bodyPr/>
          <a:lstStyle/>
          <a:p>
            <a:pPr>
              <a:buNone/>
            </a:pPr>
            <a:r>
              <a:rPr lang="en-US" dirty="0" smtClean="0"/>
              <a:t>More example:	</a:t>
            </a:r>
          </a:p>
          <a:p>
            <a:pPr>
              <a:buNone/>
            </a:pPr>
            <a:r>
              <a:rPr lang="en-US" dirty="0" smtClean="0"/>
              <a:t> </a:t>
            </a:r>
          </a:p>
          <a:p>
            <a:pPr>
              <a:buNone/>
            </a:pPr>
            <a:r>
              <a:rPr lang="en-US" dirty="0" smtClean="0"/>
              <a:t>  </a:t>
            </a:r>
          </a:p>
          <a:p>
            <a:pPr>
              <a:buNone/>
            </a:pPr>
            <a:endParaRPr lang="en-US" dirty="0" smtClean="0">
              <a:solidFill>
                <a:srgbClr val="7030A0"/>
              </a:solidFill>
              <a:latin typeface="Arial" charset="0"/>
            </a:endParaRPr>
          </a:p>
          <a:p>
            <a:pPr>
              <a:buNone/>
            </a:pPr>
            <a:endParaRPr lang="en-US" dirty="0" smtClean="0">
              <a:solidFill>
                <a:srgbClr val="7030A0"/>
              </a:solidFill>
              <a:latin typeface="Arial" charset="0"/>
            </a:endParaRPr>
          </a:p>
          <a:p>
            <a:pPr>
              <a:buNone/>
            </a:pPr>
            <a:endParaRPr lang="en-US" dirty="0" smtClean="0">
              <a:solidFill>
                <a:srgbClr val="7030A0"/>
              </a:solidFill>
              <a:latin typeface="Arial" charset="0"/>
            </a:endParaRPr>
          </a:p>
          <a:p>
            <a:pPr>
              <a:buNone/>
            </a:pPr>
            <a:endParaRPr lang="en-US" dirty="0" smtClean="0">
              <a:solidFill>
                <a:srgbClr val="7030A0"/>
              </a:solidFill>
              <a:latin typeface="Arial" charset="0"/>
            </a:endParaRPr>
          </a:p>
          <a:p>
            <a:pPr>
              <a:buNone/>
            </a:pPr>
            <a:r>
              <a:rPr lang="en-US" dirty="0" smtClean="0">
                <a:solidFill>
                  <a:srgbClr val="7030A0"/>
                </a:solidFill>
                <a:latin typeface="Arial" charset="0"/>
              </a:rPr>
              <a:t> Hexadecimal:</a:t>
            </a:r>
          </a:p>
          <a:p>
            <a:pPr>
              <a:buNone/>
            </a:pPr>
            <a:r>
              <a:rPr lang="en-US" dirty="0" smtClean="0">
                <a:solidFill>
                  <a:srgbClr val="7030A0"/>
                </a:solidFill>
                <a:latin typeface="Arial" charset="0"/>
              </a:rPr>
              <a:t>0 1 2 3 4 5 6 7 8 9 A</a:t>
            </a:r>
            <a:r>
              <a:rPr lang="en-US" baseline="-25000" dirty="0" smtClean="0">
                <a:solidFill>
                  <a:srgbClr val="7030A0"/>
                </a:solidFill>
              </a:rPr>
              <a:t>10</a:t>
            </a:r>
            <a:r>
              <a:rPr lang="en-US" dirty="0" smtClean="0">
                <a:solidFill>
                  <a:srgbClr val="7030A0"/>
                </a:solidFill>
                <a:latin typeface="Arial" charset="0"/>
              </a:rPr>
              <a:t> B</a:t>
            </a:r>
            <a:r>
              <a:rPr lang="en-US" baseline="-25000" dirty="0" smtClean="0">
                <a:solidFill>
                  <a:srgbClr val="7030A0"/>
                </a:solidFill>
              </a:rPr>
              <a:t>11</a:t>
            </a:r>
            <a:r>
              <a:rPr lang="en-US" dirty="0" smtClean="0">
                <a:solidFill>
                  <a:srgbClr val="7030A0"/>
                </a:solidFill>
                <a:latin typeface="Arial" charset="0"/>
              </a:rPr>
              <a:t> C</a:t>
            </a:r>
            <a:r>
              <a:rPr lang="en-US" baseline="-25000" dirty="0" smtClean="0">
                <a:solidFill>
                  <a:srgbClr val="7030A0"/>
                </a:solidFill>
              </a:rPr>
              <a:t>12</a:t>
            </a:r>
            <a:r>
              <a:rPr lang="en-US" dirty="0" smtClean="0">
                <a:solidFill>
                  <a:srgbClr val="7030A0"/>
                </a:solidFill>
                <a:latin typeface="Arial" charset="0"/>
              </a:rPr>
              <a:t> D</a:t>
            </a:r>
            <a:r>
              <a:rPr lang="en-US" baseline="-25000" dirty="0" smtClean="0">
                <a:solidFill>
                  <a:srgbClr val="7030A0"/>
                </a:solidFill>
              </a:rPr>
              <a:t>13</a:t>
            </a:r>
            <a:r>
              <a:rPr lang="en-US" dirty="0" smtClean="0">
                <a:solidFill>
                  <a:srgbClr val="7030A0"/>
                </a:solidFill>
                <a:latin typeface="Arial" charset="0"/>
              </a:rPr>
              <a:t> E</a:t>
            </a:r>
            <a:r>
              <a:rPr lang="en-US" baseline="-25000" dirty="0" smtClean="0">
                <a:solidFill>
                  <a:srgbClr val="7030A0"/>
                </a:solidFill>
              </a:rPr>
              <a:t>14</a:t>
            </a:r>
            <a:r>
              <a:rPr lang="en-US" dirty="0" smtClean="0">
                <a:solidFill>
                  <a:srgbClr val="7030A0"/>
                </a:solidFill>
                <a:latin typeface="Arial" charset="0"/>
              </a:rPr>
              <a:t> F</a:t>
            </a:r>
            <a:r>
              <a:rPr lang="en-US" baseline="-25000" dirty="0" smtClean="0">
                <a:solidFill>
                  <a:srgbClr val="7030A0"/>
                </a:solidFill>
              </a:rPr>
              <a:t>15</a:t>
            </a:r>
            <a:endParaRPr lang="en-US" dirty="0"/>
          </a:p>
        </p:txBody>
      </p:sp>
      <p:sp>
        <p:nvSpPr>
          <p:cNvPr id="7" name="TextBox 6"/>
          <p:cNvSpPr txBox="1"/>
          <p:nvPr/>
        </p:nvSpPr>
        <p:spPr>
          <a:xfrm>
            <a:off x="152400" y="1600200"/>
            <a:ext cx="2286000" cy="2308324"/>
          </a:xfrm>
          <a:prstGeom prst="rect">
            <a:avLst/>
          </a:prstGeom>
          <a:noFill/>
        </p:spPr>
        <p:txBody>
          <a:bodyPr wrap="square" rtlCol="0">
            <a:spAutoFit/>
          </a:bodyPr>
          <a:lstStyle/>
          <a:p>
            <a:r>
              <a:rPr lang="en-US" dirty="0" smtClean="0"/>
              <a:t> </a:t>
            </a:r>
            <a:r>
              <a:rPr lang="en-US" sz="3600" dirty="0" smtClean="0"/>
              <a:t>46₁₀= </a:t>
            </a:r>
            <a:r>
              <a:rPr lang="en-US" sz="3600" dirty="0" smtClean="0">
                <a:solidFill>
                  <a:srgbClr val="00B050"/>
                </a:solidFill>
              </a:rPr>
              <a:t>2E₁₆</a:t>
            </a:r>
          </a:p>
          <a:p>
            <a:pPr marL="742950" indent="-742950">
              <a:buAutoNum type="arabicPlain" startAt="46"/>
            </a:pPr>
            <a:r>
              <a:rPr lang="en-US" sz="3600" dirty="0" smtClean="0"/>
              <a:t>16</a:t>
            </a:r>
          </a:p>
          <a:p>
            <a:pPr marL="742950" indent="-742950">
              <a:buAutoNum type="arabicPlain" startAt="32"/>
            </a:pPr>
            <a:r>
              <a:rPr lang="en-US" sz="3600" dirty="0" smtClean="0">
                <a:solidFill>
                  <a:srgbClr val="00B050"/>
                </a:solidFill>
              </a:rPr>
              <a:t>2</a:t>
            </a:r>
          </a:p>
          <a:p>
            <a:pPr marL="742950" indent="-742950"/>
            <a:r>
              <a:rPr lang="en-US" sz="3600" dirty="0" smtClean="0">
                <a:solidFill>
                  <a:srgbClr val="00B050"/>
                </a:solidFill>
              </a:rPr>
              <a:t>14</a:t>
            </a:r>
            <a:endParaRPr lang="en-US" sz="3600" dirty="0">
              <a:solidFill>
                <a:srgbClr val="00B050"/>
              </a:solidFill>
            </a:endParaRPr>
          </a:p>
        </p:txBody>
      </p:sp>
      <p:cxnSp>
        <p:nvCxnSpPr>
          <p:cNvPr id="11" name="Straight Connector 10"/>
          <p:cNvCxnSpPr/>
          <p:nvPr/>
        </p:nvCxnSpPr>
        <p:spPr>
          <a:xfrm>
            <a:off x="838200" y="2286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38200" y="2743200"/>
            <a:ext cx="762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 y="327660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43200" y="1676400"/>
            <a:ext cx="2362200" cy="2862322"/>
          </a:xfrm>
          <a:prstGeom prst="rect">
            <a:avLst/>
          </a:prstGeom>
          <a:noFill/>
        </p:spPr>
        <p:txBody>
          <a:bodyPr wrap="square" rtlCol="0">
            <a:spAutoFit/>
          </a:bodyPr>
          <a:lstStyle/>
          <a:p>
            <a:r>
              <a:rPr lang="en-US" sz="3600" dirty="0" smtClean="0"/>
              <a:t>19₁₀ = </a:t>
            </a:r>
            <a:r>
              <a:rPr lang="en-US" sz="3600" dirty="0" smtClean="0">
                <a:solidFill>
                  <a:srgbClr val="00B050"/>
                </a:solidFill>
              </a:rPr>
              <a:t>13₁₆</a:t>
            </a:r>
          </a:p>
          <a:p>
            <a:pPr marL="742950" indent="-742950">
              <a:buAutoNum type="arabicPlain" startAt="19"/>
            </a:pPr>
            <a:r>
              <a:rPr lang="en-US" sz="3600" dirty="0" smtClean="0"/>
              <a:t>16</a:t>
            </a:r>
          </a:p>
          <a:p>
            <a:pPr marL="742950" indent="-742950">
              <a:buAutoNum type="arabicPlain" startAt="16"/>
            </a:pPr>
            <a:r>
              <a:rPr lang="en-US" sz="3600" dirty="0" smtClean="0"/>
              <a:t> </a:t>
            </a:r>
            <a:r>
              <a:rPr lang="en-US" sz="3600" dirty="0" smtClean="0">
                <a:solidFill>
                  <a:srgbClr val="00B050"/>
                </a:solidFill>
              </a:rPr>
              <a:t>1</a:t>
            </a:r>
          </a:p>
          <a:p>
            <a:pPr marL="742950" indent="-742950"/>
            <a:r>
              <a:rPr lang="en-US" sz="3600" dirty="0" smtClean="0"/>
              <a:t> </a:t>
            </a:r>
            <a:r>
              <a:rPr lang="en-US" sz="3600" dirty="0" smtClean="0">
                <a:solidFill>
                  <a:srgbClr val="00B050"/>
                </a:solidFill>
              </a:rPr>
              <a:t>3 </a:t>
            </a:r>
          </a:p>
          <a:p>
            <a:pPr marL="742950" indent="-742950"/>
            <a:endParaRPr lang="en-US" sz="3600" dirty="0"/>
          </a:p>
        </p:txBody>
      </p:sp>
      <p:cxnSp>
        <p:nvCxnSpPr>
          <p:cNvPr id="19" name="Straight Connector 18"/>
          <p:cNvCxnSpPr/>
          <p:nvPr/>
        </p:nvCxnSpPr>
        <p:spPr>
          <a:xfrm>
            <a:off x="3505200" y="23622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05200" y="2819400"/>
            <a:ext cx="76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19400" y="3352800"/>
            <a:ext cx="533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10200" y="1676400"/>
            <a:ext cx="3124200" cy="4524315"/>
          </a:xfrm>
          <a:prstGeom prst="rect">
            <a:avLst/>
          </a:prstGeom>
          <a:noFill/>
        </p:spPr>
        <p:txBody>
          <a:bodyPr wrap="square" rtlCol="0">
            <a:spAutoFit/>
          </a:bodyPr>
          <a:lstStyle/>
          <a:p>
            <a:r>
              <a:rPr lang="en-US" sz="3600" dirty="0" smtClean="0"/>
              <a:t>536₁₀=</a:t>
            </a:r>
            <a:r>
              <a:rPr lang="en-US" sz="3600" dirty="0" smtClean="0">
                <a:solidFill>
                  <a:srgbClr val="00B050"/>
                </a:solidFill>
              </a:rPr>
              <a:t>218₁₆</a:t>
            </a:r>
          </a:p>
          <a:p>
            <a:r>
              <a:rPr lang="en-US" sz="3600" dirty="0" smtClean="0"/>
              <a:t>536   16  </a:t>
            </a:r>
          </a:p>
          <a:p>
            <a:pPr marL="742950" indent="-742950">
              <a:buAutoNum type="arabicPlain" startAt="528"/>
            </a:pPr>
            <a:r>
              <a:rPr lang="en-US" sz="3600" dirty="0" smtClean="0"/>
              <a:t>    33   16 	</a:t>
            </a:r>
          </a:p>
          <a:p>
            <a:pPr marL="742950" indent="-742950"/>
            <a:r>
              <a:rPr lang="en-US" sz="3600" dirty="0" smtClean="0">
                <a:solidFill>
                  <a:srgbClr val="00B050"/>
                </a:solidFill>
              </a:rPr>
              <a:t>8</a:t>
            </a:r>
            <a:r>
              <a:rPr lang="en-US" sz="3600" dirty="0" smtClean="0"/>
              <a:t>          32    </a:t>
            </a:r>
            <a:r>
              <a:rPr lang="en-US" sz="3600" dirty="0" smtClean="0">
                <a:solidFill>
                  <a:srgbClr val="00B050"/>
                </a:solidFill>
              </a:rPr>
              <a:t>2</a:t>
            </a:r>
            <a:r>
              <a:rPr lang="en-US" sz="3600" dirty="0" smtClean="0"/>
              <a:t> </a:t>
            </a:r>
          </a:p>
          <a:p>
            <a:pPr marL="742950" indent="-742950"/>
            <a:r>
              <a:rPr lang="en-US" sz="3600" dirty="0" smtClean="0"/>
              <a:t>             </a:t>
            </a:r>
            <a:r>
              <a:rPr lang="en-US" sz="3600" dirty="0" smtClean="0">
                <a:solidFill>
                  <a:srgbClr val="00B050"/>
                </a:solidFill>
              </a:rPr>
              <a:t>1</a:t>
            </a:r>
            <a:r>
              <a:rPr lang="en-US" sz="3600" dirty="0" smtClean="0"/>
              <a:t>         </a:t>
            </a:r>
          </a:p>
          <a:p>
            <a:pPr marL="742950" indent="-742950"/>
            <a:r>
              <a:rPr lang="en-US" sz="3600" dirty="0" smtClean="0"/>
              <a:t>         </a:t>
            </a:r>
            <a:r>
              <a:rPr lang="en-US" sz="2000" dirty="0" smtClean="0"/>
              <a:t>Read right to left</a:t>
            </a:r>
          </a:p>
          <a:p>
            <a:pPr marL="742950" indent="-742950"/>
            <a:r>
              <a:rPr lang="en-US" sz="3600" dirty="0" smtClean="0"/>
              <a:t>            </a:t>
            </a:r>
          </a:p>
          <a:p>
            <a:endParaRPr lang="en-US" sz="3600" dirty="0"/>
          </a:p>
        </p:txBody>
      </p:sp>
      <p:cxnSp>
        <p:nvCxnSpPr>
          <p:cNvPr id="26" name="Straight Connector 25"/>
          <p:cNvCxnSpPr/>
          <p:nvPr/>
        </p:nvCxnSpPr>
        <p:spPr>
          <a:xfrm>
            <a:off x="6477000" y="23622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77000" y="2819400"/>
            <a:ext cx="76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10200" y="3352800"/>
            <a:ext cx="76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239000" y="2819400"/>
            <a:ext cx="0"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39000" y="3352800"/>
            <a:ext cx="76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629400" y="38862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019800" y="4419600"/>
            <a:ext cx="1981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19800" y="5638800"/>
            <a:ext cx="685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8600" y="3352800"/>
            <a:ext cx="5334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endCxn id="22" idx="6"/>
          </p:cNvCxnSpPr>
          <p:nvPr/>
        </p:nvCxnSpPr>
        <p:spPr>
          <a:xfrm rot="10800000" flipV="1">
            <a:off x="762000" y="3124200"/>
            <a:ext cx="6096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3505200" y="3200400"/>
            <a:ext cx="685800" cy="4572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9E95FEE-A67D-43DE-9401-975271854709}" type="slidenum">
              <a:rPr lang="en-US" sz="1400" baseline="0" smtClean="0"/>
              <a:pPr/>
              <a:t>62</a:t>
            </a:fld>
            <a:endParaRPr lang="en-US" sz="1400" baseline="0" smtClean="0"/>
          </a:p>
        </p:txBody>
      </p:sp>
      <p:sp>
        <p:nvSpPr>
          <p:cNvPr id="33795" name="Rectangle 2"/>
          <p:cNvSpPr>
            <a:spLocks noGrp="1" noChangeArrowheads="1"/>
          </p:cNvSpPr>
          <p:nvPr>
            <p:ph type="title"/>
          </p:nvPr>
        </p:nvSpPr>
        <p:spPr>
          <a:xfrm>
            <a:off x="152400" y="382588"/>
            <a:ext cx="8763000" cy="547687"/>
          </a:xfrm>
        </p:spPr>
        <p:txBody>
          <a:bodyPr>
            <a:normAutofit fontScale="90000"/>
          </a:bodyPr>
          <a:lstStyle/>
          <a:p>
            <a:r>
              <a:rPr lang="en-US" sz="3400" b="1" dirty="0" smtClean="0">
                <a:latin typeface="Arial" charset="0"/>
              </a:rPr>
              <a:t>Binary to Hexadecimal</a:t>
            </a:r>
            <a:endParaRPr lang="en-US" sz="3400" dirty="0" smtClean="0">
              <a:latin typeface="Arial" charset="0"/>
            </a:endParaRPr>
          </a:p>
        </p:txBody>
      </p:sp>
      <p:sp>
        <p:nvSpPr>
          <p:cNvPr id="33796" name="Rectangle 3"/>
          <p:cNvSpPr>
            <a:spLocks noGrp="1" noChangeArrowheads="1"/>
          </p:cNvSpPr>
          <p:nvPr>
            <p:ph type="body" idx="1"/>
          </p:nvPr>
        </p:nvSpPr>
        <p:spPr>
          <a:xfrm>
            <a:off x="609600" y="1295400"/>
            <a:ext cx="8305800" cy="5334000"/>
          </a:xfrm>
          <a:solidFill>
            <a:srgbClr val="E4F5FF"/>
          </a:solidFill>
        </p:spPr>
        <p:txBody>
          <a:bodyPr/>
          <a:lstStyle/>
          <a:p>
            <a:pPr>
              <a:spcBef>
                <a:spcPct val="40000"/>
              </a:spcBef>
              <a:buFontTx/>
              <a:buNone/>
            </a:pPr>
            <a:r>
              <a:rPr lang="en-US" sz="2800" dirty="0" smtClean="0">
                <a:solidFill>
                  <a:srgbClr val="7030A0"/>
                </a:solidFill>
                <a:latin typeface="Arial" charset="0"/>
              </a:rPr>
              <a:t>0 1 2 3 4 5 6 7 8 9 A</a:t>
            </a:r>
            <a:r>
              <a:rPr lang="en-US" sz="2800" baseline="-25000" dirty="0" smtClean="0">
                <a:solidFill>
                  <a:srgbClr val="7030A0"/>
                </a:solidFill>
              </a:rPr>
              <a:t>10</a:t>
            </a:r>
            <a:r>
              <a:rPr lang="en-US" sz="2800" dirty="0" smtClean="0">
                <a:solidFill>
                  <a:srgbClr val="7030A0"/>
                </a:solidFill>
                <a:latin typeface="Arial" charset="0"/>
              </a:rPr>
              <a:t> B</a:t>
            </a:r>
            <a:r>
              <a:rPr lang="en-US" sz="2800" baseline="-25000" dirty="0" smtClean="0">
                <a:solidFill>
                  <a:srgbClr val="7030A0"/>
                </a:solidFill>
              </a:rPr>
              <a:t>11</a:t>
            </a:r>
            <a:r>
              <a:rPr lang="en-US" sz="2800" dirty="0" smtClean="0">
                <a:solidFill>
                  <a:srgbClr val="7030A0"/>
                </a:solidFill>
                <a:latin typeface="Arial" charset="0"/>
              </a:rPr>
              <a:t> C</a:t>
            </a:r>
            <a:r>
              <a:rPr lang="en-US" sz="2800" baseline="-25000" dirty="0" smtClean="0">
                <a:solidFill>
                  <a:srgbClr val="7030A0"/>
                </a:solidFill>
              </a:rPr>
              <a:t>12</a:t>
            </a:r>
            <a:r>
              <a:rPr lang="en-US" sz="2800" dirty="0" smtClean="0">
                <a:solidFill>
                  <a:srgbClr val="7030A0"/>
                </a:solidFill>
                <a:latin typeface="Arial" charset="0"/>
              </a:rPr>
              <a:t> D</a:t>
            </a:r>
            <a:r>
              <a:rPr lang="en-US" sz="2800" baseline="-25000" dirty="0" smtClean="0">
                <a:solidFill>
                  <a:srgbClr val="7030A0"/>
                </a:solidFill>
              </a:rPr>
              <a:t>13</a:t>
            </a:r>
            <a:r>
              <a:rPr lang="en-US" sz="2800" dirty="0" smtClean="0">
                <a:solidFill>
                  <a:srgbClr val="7030A0"/>
                </a:solidFill>
                <a:latin typeface="Arial" charset="0"/>
              </a:rPr>
              <a:t> E</a:t>
            </a:r>
            <a:r>
              <a:rPr lang="en-US" sz="2800" baseline="-25000" dirty="0" smtClean="0">
                <a:solidFill>
                  <a:srgbClr val="7030A0"/>
                </a:solidFill>
              </a:rPr>
              <a:t>14</a:t>
            </a:r>
            <a:r>
              <a:rPr lang="en-US" sz="2800" dirty="0" smtClean="0">
                <a:solidFill>
                  <a:srgbClr val="7030A0"/>
                </a:solidFill>
                <a:latin typeface="Arial" charset="0"/>
              </a:rPr>
              <a:t> F</a:t>
            </a:r>
            <a:r>
              <a:rPr lang="en-US" sz="2800" baseline="-25000" dirty="0" smtClean="0">
                <a:solidFill>
                  <a:srgbClr val="7030A0"/>
                </a:solidFill>
              </a:rPr>
              <a:t>15</a:t>
            </a:r>
            <a:endParaRPr lang="en-US" sz="2800" dirty="0" smtClean="0">
              <a:solidFill>
                <a:srgbClr val="7030A0"/>
              </a:solidFill>
              <a:latin typeface="Arial" charset="0"/>
            </a:endParaRPr>
          </a:p>
          <a:p>
            <a:pPr>
              <a:spcBef>
                <a:spcPct val="40000"/>
              </a:spcBef>
            </a:pPr>
            <a:r>
              <a:rPr lang="en-US" sz="2600" dirty="0" smtClean="0">
                <a:latin typeface="Arial" charset="0"/>
              </a:rPr>
              <a:t>Using groups of </a:t>
            </a:r>
            <a:r>
              <a:rPr lang="en-US" sz="2600" dirty="0" err="1" smtClean="0">
                <a:latin typeface="Arial" charset="0"/>
              </a:rPr>
              <a:t>hextets</a:t>
            </a:r>
            <a:r>
              <a:rPr lang="en-US" sz="2600" dirty="0" smtClean="0">
                <a:latin typeface="Arial" charset="0"/>
              </a:rPr>
              <a:t> </a:t>
            </a:r>
            <a:r>
              <a:rPr lang="en-US" sz="2600" dirty="0" smtClean="0">
                <a:solidFill>
                  <a:srgbClr val="FF0000"/>
                </a:solidFill>
                <a:latin typeface="Arial" charset="0"/>
              </a:rPr>
              <a:t>(four), </a:t>
            </a:r>
            <a:r>
              <a:rPr lang="en-US" sz="2600" dirty="0" smtClean="0">
                <a:latin typeface="Arial" charset="0"/>
              </a:rPr>
              <a:t>the binary number </a:t>
            </a:r>
          </a:p>
          <a:p>
            <a:pPr marL="0" indent="0">
              <a:spcBef>
                <a:spcPct val="40000"/>
              </a:spcBef>
              <a:buNone/>
            </a:pPr>
            <a:r>
              <a:rPr lang="en-US" sz="2600" dirty="0" smtClean="0"/>
              <a:t>11-0101-0001-1011</a:t>
            </a:r>
            <a:r>
              <a:rPr lang="en-US" sz="2600" baseline="-25000" dirty="0" smtClean="0"/>
              <a:t>2</a:t>
            </a:r>
            <a:r>
              <a:rPr lang="en-US" sz="2600" dirty="0" smtClean="0"/>
              <a:t> (= 13595</a:t>
            </a:r>
            <a:r>
              <a:rPr lang="en-US" sz="2600" baseline="-25000" dirty="0" smtClean="0"/>
              <a:t>10</a:t>
            </a:r>
            <a:r>
              <a:rPr lang="en-US" sz="2600" dirty="0" smtClean="0">
                <a:latin typeface="Arial" charset="0"/>
              </a:rPr>
              <a:t>) in hexadecimal is:</a:t>
            </a:r>
          </a:p>
          <a:p>
            <a:pPr>
              <a:spcBef>
                <a:spcPct val="40000"/>
              </a:spcBef>
            </a:pPr>
            <a:endParaRPr lang="en-US" sz="2600" dirty="0" smtClean="0">
              <a:latin typeface="Arial" charset="0"/>
            </a:endParaRPr>
          </a:p>
          <a:p>
            <a:pPr>
              <a:spcBef>
                <a:spcPct val="40000"/>
              </a:spcBef>
            </a:pPr>
            <a:endParaRPr lang="en-US" sz="2600" dirty="0" smtClean="0">
              <a:latin typeface="Arial" charset="0"/>
            </a:endParaRPr>
          </a:p>
          <a:p>
            <a:pPr>
              <a:spcBef>
                <a:spcPct val="40000"/>
              </a:spcBef>
            </a:pPr>
            <a:r>
              <a:rPr lang="en-US" sz="2600" dirty="0" smtClean="0">
                <a:solidFill>
                  <a:srgbClr val="FF0000"/>
                </a:solidFill>
                <a:latin typeface="Arial" charset="0"/>
              </a:rPr>
              <a:t>Octa</a:t>
            </a:r>
            <a:r>
              <a:rPr lang="en-US" sz="2600" dirty="0" smtClean="0">
                <a:latin typeface="Arial" charset="0"/>
              </a:rPr>
              <a:t>l (base 8) values are derived from binary by using groups of </a:t>
            </a:r>
            <a:r>
              <a:rPr lang="en-US" sz="2600" dirty="0" smtClean="0">
                <a:solidFill>
                  <a:srgbClr val="FF0000"/>
                </a:solidFill>
                <a:latin typeface="Arial" charset="0"/>
              </a:rPr>
              <a:t>three </a:t>
            </a:r>
            <a:r>
              <a:rPr lang="en-US" sz="2600" dirty="0" smtClean="0">
                <a:latin typeface="Arial" charset="0"/>
              </a:rPr>
              <a:t>bits (8 = 2</a:t>
            </a:r>
            <a:r>
              <a:rPr lang="en-US" sz="2600" baseline="30000" dirty="0" smtClean="0">
                <a:latin typeface="Arial" charset="0"/>
              </a:rPr>
              <a:t>3</a:t>
            </a:r>
            <a:r>
              <a:rPr lang="en-US" sz="2600" dirty="0" smtClean="0">
                <a:latin typeface="Arial" charset="0"/>
              </a:rPr>
              <a:t>):</a:t>
            </a:r>
          </a:p>
        </p:txBody>
      </p:sp>
      <p:sp>
        <p:nvSpPr>
          <p:cNvPr id="33797" name="Text Box 4"/>
          <p:cNvSpPr txBox="1">
            <a:spLocks noChangeArrowheads="1"/>
          </p:cNvSpPr>
          <p:nvPr/>
        </p:nvSpPr>
        <p:spPr bwMode="auto">
          <a:xfrm>
            <a:off x="838200" y="5943600"/>
            <a:ext cx="7696200" cy="457200"/>
          </a:xfrm>
          <a:prstGeom prst="rect">
            <a:avLst/>
          </a:prstGeom>
          <a:solidFill>
            <a:srgbClr val="E2FE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50000"/>
              </a:spcBef>
            </a:pPr>
            <a:r>
              <a:rPr lang="en-US" sz="2400" b="1" baseline="0">
                <a:solidFill>
                  <a:srgbClr val="CC3300"/>
                </a:solidFill>
              </a:rPr>
              <a:t>Octal was very useful when computers used six-bit words.</a:t>
            </a:r>
          </a:p>
        </p:txBody>
      </p:sp>
      <p:pic>
        <p:nvPicPr>
          <p:cNvPr id="33798" name="Picture 5" descr="C:\IDRAW20\6.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28800" y="2971800"/>
            <a:ext cx="3894138" cy="911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9" name="Picture 6" descr="C:\IDRAW20\7.T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33600" y="4953000"/>
            <a:ext cx="3638550" cy="896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702994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to Hexadecimal</a:t>
            </a:r>
            <a:br>
              <a:rPr lang="en-US" dirty="0" smtClean="0"/>
            </a:br>
            <a:r>
              <a:rPr lang="en-US" dirty="0" smtClean="0"/>
              <a:t>more example</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smtClean="0"/>
              <a:t>1 0011 1100</a:t>
            </a:r>
            <a:r>
              <a:rPr lang="en-US" baseline="-25000" dirty="0" smtClean="0"/>
              <a:t>2</a:t>
            </a:r>
            <a:r>
              <a:rPr lang="en-US" dirty="0" smtClean="0"/>
              <a:t>=13C</a:t>
            </a:r>
            <a:r>
              <a:rPr lang="en-US" baseline="-25000" dirty="0" smtClean="0"/>
              <a:t>16</a:t>
            </a:r>
          </a:p>
          <a:p>
            <a:pPr>
              <a:buNone/>
            </a:pPr>
            <a:r>
              <a:rPr lang="en-US" dirty="0" smtClean="0"/>
              <a:t>			0001	  	0011	 	1100  Binary</a:t>
            </a:r>
          </a:p>
          <a:p>
            <a:pPr>
              <a:buNone/>
            </a:pPr>
            <a:r>
              <a:rPr lang="en-US" dirty="0" smtClean="0"/>
              <a:t>			</a:t>
            </a:r>
            <a:r>
              <a:rPr lang="en-US" dirty="0" smtClean="0">
                <a:solidFill>
                  <a:srgbClr val="00B0F0"/>
                </a:solidFill>
              </a:rPr>
              <a:t>8421  	8421		 8421  Value </a:t>
            </a:r>
          </a:p>
          <a:p>
            <a:pPr>
              <a:buNone/>
            </a:pPr>
            <a:r>
              <a:rPr lang="en-US" dirty="0" smtClean="0"/>
              <a:t>			     1		      3		 12 (C)Hex</a:t>
            </a:r>
            <a:endParaRPr lang="en-US" dirty="0"/>
          </a:p>
        </p:txBody>
      </p:sp>
      <p:cxnSp>
        <p:nvCxnSpPr>
          <p:cNvPr id="7" name="Straight Connector 6"/>
          <p:cNvCxnSpPr/>
          <p:nvPr/>
        </p:nvCxnSpPr>
        <p:spPr>
          <a:xfrm>
            <a:off x="2438400" y="27432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67200" y="27432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0" y="27432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0" y="32766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4800600"/>
            <a:ext cx="5257800" cy="707886"/>
          </a:xfrm>
          <a:prstGeom prst="rect">
            <a:avLst/>
          </a:prstGeom>
          <a:noFill/>
        </p:spPr>
        <p:txBody>
          <a:bodyPr wrap="square" rtlCol="0">
            <a:spAutoFit/>
          </a:bodyPr>
          <a:lstStyle/>
          <a:p>
            <a:pPr>
              <a:buNone/>
            </a:pPr>
            <a:r>
              <a:rPr lang="en-US" sz="2000" dirty="0" smtClean="0">
                <a:solidFill>
                  <a:srgbClr val="7030A0"/>
                </a:solidFill>
                <a:latin typeface="Arial" charset="0"/>
              </a:rPr>
              <a:t>Hexadecimal:</a:t>
            </a:r>
          </a:p>
          <a:p>
            <a:pPr>
              <a:buNone/>
            </a:pPr>
            <a:r>
              <a:rPr lang="en-US" sz="2000" dirty="0" smtClean="0">
                <a:solidFill>
                  <a:srgbClr val="7030A0"/>
                </a:solidFill>
                <a:latin typeface="Arial" charset="0"/>
              </a:rPr>
              <a:t>0 1 2 3 4 5 6 7 8 9 A</a:t>
            </a:r>
            <a:r>
              <a:rPr lang="en-US" sz="2000" baseline="-25000" dirty="0" smtClean="0">
                <a:solidFill>
                  <a:srgbClr val="7030A0"/>
                </a:solidFill>
              </a:rPr>
              <a:t>10</a:t>
            </a:r>
            <a:r>
              <a:rPr lang="en-US" sz="2000" dirty="0" smtClean="0">
                <a:solidFill>
                  <a:srgbClr val="7030A0"/>
                </a:solidFill>
                <a:latin typeface="Arial" charset="0"/>
              </a:rPr>
              <a:t> B</a:t>
            </a:r>
            <a:r>
              <a:rPr lang="en-US" sz="2000" baseline="-25000" dirty="0" smtClean="0">
                <a:solidFill>
                  <a:srgbClr val="7030A0"/>
                </a:solidFill>
              </a:rPr>
              <a:t>11</a:t>
            </a:r>
            <a:r>
              <a:rPr lang="en-US" sz="2000" dirty="0" smtClean="0">
                <a:solidFill>
                  <a:srgbClr val="7030A0"/>
                </a:solidFill>
                <a:latin typeface="Arial" charset="0"/>
              </a:rPr>
              <a:t> C</a:t>
            </a:r>
            <a:r>
              <a:rPr lang="en-US" sz="2000" baseline="-25000" dirty="0" smtClean="0">
                <a:solidFill>
                  <a:srgbClr val="7030A0"/>
                </a:solidFill>
              </a:rPr>
              <a:t>12</a:t>
            </a:r>
            <a:r>
              <a:rPr lang="en-US" sz="2000" dirty="0" smtClean="0">
                <a:solidFill>
                  <a:srgbClr val="7030A0"/>
                </a:solidFill>
                <a:latin typeface="Arial" charset="0"/>
              </a:rPr>
              <a:t> D</a:t>
            </a:r>
            <a:r>
              <a:rPr lang="en-US" sz="2000" baseline="-25000" dirty="0" smtClean="0">
                <a:solidFill>
                  <a:srgbClr val="7030A0"/>
                </a:solidFill>
              </a:rPr>
              <a:t>13</a:t>
            </a:r>
            <a:r>
              <a:rPr lang="en-US" sz="2000" dirty="0" smtClean="0">
                <a:solidFill>
                  <a:srgbClr val="7030A0"/>
                </a:solidFill>
                <a:latin typeface="Arial" charset="0"/>
              </a:rPr>
              <a:t> E</a:t>
            </a:r>
            <a:r>
              <a:rPr lang="en-US" sz="2000" baseline="-25000" dirty="0" smtClean="0">
                <a:solidFill>
                  <a:srgbClr val="7030A0"/>
                </a:solidFill>
              </a:rPr>
              <a:t>14</a:t>
            </a:r>
            <a:r>
              <a:rPr lang="en-US" sz="2000" dirty="0" smtClean="0">
                <a:solidFill>
                  <a:srgbClr val="7030A0"/>
                </a:solidFill>
                <a:latin typeface="Arial" charset="0"/>
              </a:rPr>
              <a:t> F</a:t>
            </a:r>
            <a:r>
              <a:rPr lang="en-US" sz="2000" baseline="-25000" dirty="0" smtClean="0">
                <a:solidFill>
                  <a:srgbClr val="7030A0"/>
                </a:solidFill>
              </a:rPr>
              <a:t>15</a:t>
            </a: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886"/>
            <a:ext cx="8229600" cy="674914"/>
          </a:xfrm>
        </p:spPr>
        <p:txBody>
          <a:bodyPr>
            <a:normAutofit fontScale="90000"/>
          </a:bodyPr>
          <a:lstStyle/>
          <a:p>
            <a:r>
              <a:rPr lang="en-US" dirty="0" smtClean="0"/>
              <a:t>Hexadecimal  to Binary</a:t>
            </a:r>
            <a:endParaRPr lang="en-US" dirty="0"/>
          </a:p>
        </p:txBody>
      </p:sp>
      <p:sp>
        <p:nvSpPr>
          <p:cNvPr id="3" name="Content Placeholder 2"/>
          <p:cNvSpPr>
            <a:spLocks noGrp="1"/>
          </p:cNvSpPr>
          <p:nvPr>
            <p:ph idx="1"/>
          </p:nvPr>
        </p:nvSpPr>
        <p:spPr>
          <a:xfrm>
            <a:off x="-76200" y="762000"/>
            <a:ext cx="9220200" cy="6096000"/>
          </a:xfrm>
          <a:ln>
            <a:solidFill>
              <a:schemeClr val="tx1"/>
            </a:solidFill>
          </a:ln>
        </p:spPr>
        <p:txBody>
          <a:bodyPr>
            <a:normAutofit/>
          </a:bodyPr>
          <a:lstStyle/>
          <a:p>
            <a:r>
              <a:rPr lang="en-US" sz="4400" dirty="0" smtClean="0">
                <a:solidFill>
                  <a:srgbClr val="FF0000"/>
                </a:solidFill>
              </a:rPr>
              <a:t>76₁₆</a:t>
            </a:r>
            <a:endParaRPr lang="en-US" sz="4400" dirty="0">
              <a:solidFill>
                <a:srgbClr val="FF0000"/>
              </a:solidFill>
            </a:endParaRPr>
          </a:p>
          <a:p>
            <a:pPr marL="0" indent="0">
              <a:buNone/>
            </a:pPr>
            <a:r>
              <a:rPr lang="en-US" dirty="0" smtClean="0"/>
              <a:t>Value</a:t>
            </a:r>
          </a:p>
          <a:p>
            <a:pPr marL="0" indent="0">
              <a:buNone/>
            </a:pPr>
            <a:r>
              <a:rPr lang="en-US" dirty="0" smtClean="0">
                <a:solidFill>
                  <a:srgbClr val="00B050"/>
                </a:solidFill>
              </a:rPr>
              <a:t>Binary   0	      1	      1        1           0       1        1     0   </a:t>
            </a:r>
          </a:p>
          <a:p>
            <a:pPr marL="0" indent="0">
              <a:buNone/>
            </a:pPr>
            <a:r>
              <a:rPr lang="en-US" dirty="0" smtClean="0"/>
              <a:t> Example: </a:t>
            </a:r>
            <a:r>
              <a:rPr lang="en-US" dirty="0" smtClean="0">
                <a:solidFill>
                  <a:srgbClr val="FF0000"/>
                </a:solidFill>
              </a:rPr>
              <a:t>25C₁₆= </a:t>
            </a:r>
            <a:r>
              <a:rPr lang="en-US" dirty="0" smtClean="0">
                <a:solidFill>
                  <a:srgbClr val="00B050"/>
                </a:solidFill>
              </a:rPr>
              <a:t>001001011100 ₂</a:t>
            </a:r>
            <a:r>
              <a:rPr lang="en-US" dirty="0" smtClean="0">
                <a:solidFill>
                  <a:srgbClr val="FF0000"/>
                </a:solidFill>
              </a:rPr>
              <a:t> </a:t>
            </a:r>
            <a:r>
              <a:rPr lang="en-US" dirty="0" smtClean="0"/>
              <a:t>                   </a:t>
            </a:r>
            <a:r>
              <a:rPr lang="en-US" sz="4300" dirty="0" smtClean="0"/>
              <a:t> </a:t>
            </a:r>
            <a:r>
              <a:rPr lang="en-US" dirty="0" smtClean="0"/>
              <a:t>                                            </a:t>
            </a:r>
          </a:p>
          <a:p>
            <a:pPr marL="0" indent="0">
              <a:buNone/>
            </a:pPr>
            <a:r>
              <a:rPr lang="en-US" dirty="0" smtClean="0"/>
              <a:t>	                           </a:t>
            </a:r>
            <a:r>
              <a:rPr lang="en-US" dirty="0"/>
              <a:t> </a:t>
            </a:r>
            <a:r>
              <a:rPr lang="en-US" dirty="0" smtClean="0"/>
              <a:t>    	        						</a:t>
            </a:r>
            <a:r>
              <a:rPr lang="en-US" dirty="0" smtClean="0">
                <a:solidFill>
                  <a:srgbClr val="00B050"/>
                </a:solidFill>
              </a:rPr>
              <a:t> 0010          0101	          1100     </a:t>
            </a:r>
          </a:p>
          <a:p>
            <a:pPr marL="0" indent="0">
              <a:buNone/>
            </a:pPr>
            <a:endParaRPr lang="en-US" dirty="0" smtClean="0"/>
          </a:p>
          <a:p>
            <a:pPr marL="0" indent="0">
              <a:buNone/>
            </a:pPr>
            <a:r>
              <a:rPr lang="en-US" dirty="0" smtClean="0">
                <a:solidFill>
                  <a:srgbClr val="7030A0"/>
                </a:solidFill>
                <a:latin typeface="Arial" charset="0"/>
              </a:rPr>
              <a:t>A</a:t>
            </a:r>
            <a:r>
              <a:rPr lang="en-US" baseline="-25000" dirty="0" smtClean="0">
                <a:solidFill>
                  <a:srgbClr val="7030A0"/>
                </a:solidFill>
              </a:rPr>
              <a:t>10</a:t>
            </a:r>
            <a:r>
              <a:rPr lang="en-US" dirty="0" smtClean="0">
                <a:solidFill>
                  <a:srgbClr val="7030A0"/>
                </a:solidFill>
                <a:latin typeface="Arial" charset="0"/>
              </a:rPr>
              <a:t> B</a:t>
            </a:r>
            <a:r>
              <a:rPr lang="en-US" baseline="-25000" dirty="0" smtClean="0">
                <a:solidFill>
                  <a:srgbClr val="7030A0"/>
                </a:solidFill>
              </a:rPr>
              <a:t>11</a:t>
            </a:r>
            <a:r>
              <a:rPr lang="en-US" dirty="0" smtClean="0">
                <a:solidFill>
                  <a:srgbClr val="7030A0"/>
                </a:solidFill>
                <a:latin typeface="Arial" charset="0"/>
              </a:rPr>
              <a:t> C</a:t>
            </a:r>
            <a:r>
              <a:rPr lang="en-US" baseline="-25000" dirty="0" smtClean="0">
                <a:solidFill>
                  <a:srgbClr val="7030A0"/>
                </a:solidFill>
              </a:rPr>
              <a:t>12</a:t>
            </a:r>
            <a:r>
              <a:rPr lang="en-US" dirty="0" smtClean="0">
                <a:solidFill>
                  <a:srgbClr val="7030A0"/>
                </a:solidFill>
                <a:latin typeface="Arial" charset="0"/>
              </a:rPr>
              <a:t> D</a:t>
            </a:r>
            <a:r>
              <a:rPr lang="en-US" baseline="-25000" dirty="0" smtClean="0">
                <a:solidFill>
                  <a:srgbClr val="7030A0"/>
                </a:solidFill>
              </a:rPr>
              <a:t>13</a:t>
            </a:r>
            <a:r>
              <a:rPr lang="en-US" dirty="0" smtClean="0">
                <a:solidFill>
                  <a:srgbClr val="7030A0"/>
                </a:solidFill>
                <a:latin typeface="Arial" charset="0"/>
              </a:rPr>
              <a:t> E</a:t>
            </a:r>
            <a:r>
              <a:rPr lang="en-US" baseline="-25000" dirty="0" smtClean="0">
                <a:solidFill>
                  <a:srgbClr val="7030A0"/>
                </a:solidFill>
              </a:rPr>
              <a:t>14</a:t>
            </a:r>
            <a:r>
              <a:rPr lang="en-US" dirty="0" smtClean="0">
                <a:solidFill>
                  <a:srgbClr val="7030A0"/>
                </a:solidFill>
                <a:latin typeface="Arial" charset="0"/>
              </a:rPr>
              <a:t> F</a:t>
            </a:r>
            <a:r>
              <a:rPr lang="en-US" baseline="-25000" dirty="0" smtClean="0">
                <a:solidFill>
                  <a:srgbClr val="7030A0"/>
                </a:solidFill>
              </a:rPr>
              <a:t>15</a:t>
            </a:r>
            <a:endParaRPr lang="en-US" dirty="0" smtClean="0">
              <a:latin typeface="Arial" pitchFamily="34" charset="0"/>
              <a:cs typeface="Arial" pitchFamily="34" charset="0"/>
            </a:endParaRPr>
          </a:p>
          <a:p>
            <a:pPr marL="0" indent="0">
              <a:buNone/>
            </a:pPr>
            <a:r>
              <a:rPr lang="en-US" dirty="0" smtClean="0"/>
              <a:t>      </a:t>
            </a:r>
            <a:endParaRPr lang="en-US" dirty="0"/>
          </a:p>
        </p:txBody>
      </p:sp>
      <p:cxnSp>
        <p:nvCxnSpPr>
          <p:cNvPr id="5" name="Straight Connector 4"/>
          <p:cNvCxnSpPr/>
          <p:nvPr/>
        </p:nvCxnSpPr>
        <p:spPr>
          <a:xfrm>
            <a:off x="7772400" y="1879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934200" y="1879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19800" y="1879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81600" y="1879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69055" y="1921759"/>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62977" y="1191840"/>
            <a:ext cx="497252" cy="830997"/>
          </a:xfrm>
          <a:prstGeom prst="rect">
            <a:avLst/>
          </a:prstGeom>
          <a:noFill/>
        </p:spPr>
        <p:txBody>
          <a:bodyPr wrap="none" rtlCol="0">
            <a:spAutoFit/>
          </a:bodyPr>
          <a:lstStyle/>
          <a:p>
            <a:r>
              <a:rPr lang="en-US" sz="4800" dirty="0" smtClean="0">
                <a:solidFill>
                  <a:srgbClr val="00B0F0"/>
                </a:solidFill>
              </a:rPr>
              <a:t>1</a:t>
            </a:r>
            <a:endParaRPr lang="en-US" sz="4800" dirty="0">
              <a:solidFill>
                <a:srgbClr val="00B0F0"/>
              </a:solidFill>
            </a:endParaRPr>
          </a:p>
        </p:txBody>
      </p:sp>
      <p:sp>
        <p:nvSpPr>
          <p:cNvPr id="17" name="TextBox 16"/>
          <p:cNvSpPr txBox="1"/>
          <p:nvPr/>
        </p:nvSpPr>
        <p:spPr>
          <a:xfrm>
            <a:off x="7122748" y="1226282"/>
            <a:ext cx="649652" cy="830997"/>
          </a:xfrm>
          <a:prstGeom prst="rect">
            <a:avLst/>
          </a:prstGeom>
          <a:noFill/>
        </p:spPr>
        <p:txBody>
          <a:bodyPr wrap="square" rtlCol="0">
            <a:spAutoFit/>
          </a:bodyPr>
          <a:lstStyle/>
          <a:p>
            <a:r>
              <a:rPr lang="en-US" sz="4800" dirty="0" smtClean="0">
                <a:solidFill>
                  <a:srgbClr val="00B0F0"/>
                </a:solidFill>
              </a:rPr>
              <a:t>2</a:t>
            </a:r>
            <a:endParaRPr lang="en-US" sz="4800" dirty="0">
              <a:solidFill>
                <a:srgbClr val="00B0F0"/>
              </a:solidFill>
            </a:endParaRPr>
          </a:p>
        </p:txBody>
      </p:sp>
      <p:sp>
        <p:nvSpPr>
          <p:cNvPr id="18" name="TextBox 17"/>
          <p:cNvSpPr txBox="1"/>
          <p:nvPr/>
        </p:nvSpPr>
        <p:spPr>
          <a:xfrm>
            <a:off x="6153782" y="1226282"/>
            <a:ext cx="497252" cy="830997"/>
          </a:xfrm>
          <a:prstGeom prst="rect">
            <a:avLst/>
          </a:prstGeom>
          <a:noFill/>
        </p:spPr>
        <p:txBody>
          <a:bodyPr wrap="none" rtlCol="0">
            <a:spAutoFit/>
          </a:bodyPr>
          <a:lstStyle/>
          <a:p>
            <a:r>
              <a:rPr lang="en-US" sz="4800" dirty="0" smtClean="0">
                <a:solidFill>
                  <a:srgbClr val="00B0F0"/>
                </a:solidFill>
              </a:rPr>
              <a:t>4</a:t>
            </a:r>
            <a:endParaRPr lang="en-US" sz="4800" dirty="0">
              <a:solidFill>
                <a:srgbClr val="00B0F0"/>
              </a:solidFill>
            </a:endParaRPr>
          </a:p>
        </p:txBody>
      </p:sp>
      <p:sp>
        <p:nvSpPr>
          <p:cNvPr id="19" name="TextBox 18"/>
          <p:cNvSpPr txBox="1"/>
          <p:nvPr/>
        </p:nvSpPr>
        <p:spPr>
          <a:xfrm>
            <a:off x="5300930" y="1226281"/>
            <a:ext cx="497252" cy="830997"/>
          </a:xfrm>
          <a:prstGeom prst="rect">
            <a:avLst/>
          </a:prstGeom>
          <a:noFill/>
        </p:spPr>
        <p:txBody>
          <a:bodyPr wrap="none" rtlCol="0">
            <a:spAutoFit/>
          </a:bodyPr>
          <a:lstStyle/>
          <a:p>
            <a:r>
              <a:rPr lang="en-US" sz="4800" dirty="0" smtClean="0">
                <a:solidFill>
                  <a:srgbClr val="00B0F0"/>
                </a:solidFill>
              </a:rPr>
              <a:t>8</a:t>
            </a:r>
            <a:endParaRPr lang="en-US" sz="4800" dirty="0">
              <a:solidFill>
                <a:srgbClr val="00B0F0"/>
              </a:solidFill>
            </a:endParaRPr>
          </a:p>
        </p:txBody>
      </p:sp>
      <p:sp>
        <p:nvSpPr>
          <p:cNvPr id="20" name="TextBox 19"/>
          <p:cNvSpPr txBox="1"/>
          <p:nvPr/>
        </p:nvSpPr>
        <p:spPr>
          <a:xfrm>
            <a:off x="3998548" y="1226282"/>
            <a:ext cx="497252" cy="830997"/>
          </a:xfrm>
          <a:prstGeom prst="rect">
            <a:avLst/>
          </a:prstGeom>
          <a:noFill/>
        </p:spPr>
        <p:txBody>
          <a:bodyPr wrap="none" rtlCol="0">
            <a:spAutoFit/>
          </a:bodyPr>
          <a:lstStyle/>
          <a:p>
            <a:r>
              <a:rPr lang="en-US" sz="4800" dirty="0" smtClean="0">
                <a:solidFill>
                  <a:srgbClr val="00B0F0"/>
                </a:solidFill>
              </a:rPr>
              <a:t>1</a:t>
            </a:r>
            <a:endParaRPr lang="en-US" sz="4800" dirty="0">
              <a:solidFill>
                <a:srgbClr val="00B0F0"/>
              </a:solidFill>
            </a:endParaRPr>
          </a:p>
        </p:txBody>
      </p:sp>
      <p:sp>
        <p:nvSpPr>
          <p:cNvPr id="21" name="TextBox 20"/>
          <p:cNvSpPr txBox="1"/>
          <p:nvPr/>
        </p:nvSpPr>
        <p:spPr>
          <a:xfrm>
            <a:off x="3124200" y="1219200"/>
            <a:ext cx="497252" cy="830997"/>
          </a:xfrm>
          <a:prstGeom prst="rect">
            <a:avLst/>
          </a:prstGeom>
          <a:noFill/>
        </p:spPr>
        <p:txBody>
          <a:bodyPr wrap="none" rtlCol="0">
            <a:spAutoFit/>
          </a:bodyPr>
          <a:lstStyle/>
          <a:p>
            <a:r>
              <a:rPr lang="en-US" sz="4800" dirty="0" smtClean="0">
                <a:solidFill>
                  <a:srgbClr val="00B0F0"/>
                </a:solidFill>
              </a:rPr>
              <a:t>2</a:t>
            </a:r>
            <a:endParaRPr lang="en-US" sz="4800" dirty="0">
              <a:solidFill>
                <a:srgbClr val="00B0F0"/>
              </a:solidFill>
            </a:endParaRPr>
          </a:p>
        </p:txBody>
      </p:sp>
      <p:sp>
        <p:nvSpPr>
          <p:cNvPr id="22" name="TextBox 21"/>
          <p:cNvSpPr txBox="1"/>
          <p:nvPr/>
        </p:nvSpPr>
        <p:spPr>
          <a:xfrm>
            <a:off x="2256696" y="1226282"/>
            <a:ext cx="497252" cy="830997"/>
          </a:xfrm>
          <a:prstGeom prst="rect">
            <a:avLst/>
          </a:prstGeom>
          <a:noFill/>
        </p:spPr>
        <p:txBody>
          <a:bodyPr wrap="none" rtlCol="0">
            <a:spAutoFit/>
          </a:bodyPr>
          <a:lstStyle/>
          <a:p>
            <a:r>
              <a:rPr lang="en-US" sz="4800" dirty="0" smtClean="0">
                <a:solidFill>
                  <a:srgbClr val="00B0F0"/>
                </a:solidFill>
              </a:rPr>
              <a:t>4</a:t>
            </a:r>
            <a:endParaRPr lang="en-US" sz="4800" dirty="0">
              <a:solidFill>
                <a:srgbClr val="00B0F0"/>
              </a:solidFill>
            </a:endParaRPr>
          </a:p>
        </p:txBody>
      </p:sp>
      <p:sp>
        <p:nvSpPr>
          <p:cNvPr id="23" name="TextBox 22"/>
          <p:cNvSpPr txBox="1"/>
          <p:nvPr/>
        </p:nvSpPr>
        <p:spPr>
          <a:xfrm>
            <a:off x="1255348" y="1226282"/>
            <a:ext cx="497252" cy="830997"/>
          </a:xfrm>
          <a:prstGeom prst="rect">
            <a:avLst/>
          </a:prstGeom>
          <a:noFill/>
        </p:spPr>
        <p:txBody>
          <a:bodyPr wrap="none" rtlCol="0">
            <a:spAutoFit/>
          </a:bodyPr>
          <a:lstStyle/>
          <a:p>
            <a:r>
              <a:rPr lang="en-US" sz="4800" dirty="0" smtClean="0">
                <a:solidFill>
                  <a:srgbClr val="00B0F0"/>
                </a:solidFill>
              </a:rPr>
              <a:t>8</a:t>
            </a:r>
            <a:endParaRPr lang="en-US" sz="4800" dirty="0">
              <a:solidFill>
                <a:srgbClr val="00B0F0"/>
              </a:solidFill>
            </a:endParaRPr>
          </a:p>
        </p:txBody>
      </p:sp>
      <p:cxnSp>
        <p:nvCxnSpPr>
          <p:cNvPr id="25" name="Straight Connector 24"/>
          <p:cNvCxnSpPr/>
          <p:nvPr/>
        </p:nvCxnSpPr>
        <p:spPr>
          <a:xfrm>
            <a:off x="4800600" y="1358576"/>
            <a:ext cx="0" cy="83099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24600" y="618694"/>
            <a:ext cx="535724" cy="923330"/>
          </a:xfrm>
          <a:prstGeom prst="rect">
            <a:avLst/>
          </a:prstGeom>
          <a:noFill/>
        </p:spPr>
        <p:txBody>
          <a:bodyPr wrap="none" rtlCol="0">
            <a:spAutoFit/>
          </a:bodyPr>
          <a:lstStyle/>
          <a:p>
            <a:r>
              <a:rPr lang="en-US" sz="5400" dirty="0">
                <a:solidFill>
                  <a:srgbClr val="FF0000"/>
                </a:solidFill>
              </a:rPr>
              <a:t>6</a:t>
            </a:r>
          </a:p>
        </p:txBody>
      </p:sp>
      <p:sp>
        <p:nvSpPr>
          <p:cNvPr id="28" name="TextBox 27"/>
          <p:cNvSpPr txBox="1"/>
          <p:nvPr/>
        </p:nvSpPr>
        <p:spPr>
          <a:xfrm>
            <a:off x="2774837" y="618694"/>
            <a:ext cx="535724" cy="923330"/>
          </a:xfrm>
          <a:prstGeom prst="rect">
            <a:avLst/>
          </a:prstGeom>
          <a:noFill/>
        </p:spPr>
        <p:txBody>
          <a:bodyPr wrap="none" rtlCol="0">
            <a:spAutoFit/>
          </a:bodyPr>
          <a:lstStyle/>
          <a:p>
            <a:r>
              <a:rPr lang="en-US" sz="5400" dirty="0" smtClean="0">
                <a:solidFill>
                  <a:srgbClr val="FF0000"/>
                </a:solidFill>
              </a:rPr>
              <a:t>7</a:t>
            </a:r>
            <a:endParaRPr lang="en-US" sz="5400" dirty="0">
              <a:solidFill>
                <a:srgbClr val="FF0000"/>
              </a:solidFill>
            </a:endParaRPr>
          </a:p>
        </p:txBody>
      </p:sp>
      <p:sp>
        <p:nvSpPr>
          <p:cNvPr id="71" name="TextBox 70"/>
          <p:cNvSpPr txBox="1"/>
          <p:nvPr/>
        </p:nvSpPr>
        <p:spPr>
          <a:xfrm>
            <a:off x="5105400" y="3352800"/>
            <a:ext cx="1219200" cy="769441"/>
          </a:xfrm>
          <a:prstGeom prst="rect">
            <a:avLst/>
          </a:prstGeom>
          <a:noFill/>
        </p:spPr>
        <p:txBody>
          <a:bodyPr wrap="square" rtlCol="0">
            <a:spAutoFit/>
          </a:bodyPr>
          <a:lstStyle/>
          <a:p>
            <a:r>
              <a:rPr lang="en-US" sz="4400" dirty="0" smtClean="0">
                <a:solidFill>
                  <a:srgbClr val="FF0000"/>
                </a:solidFill>
              </a:rPr>
              <a:t>    C</a:t>
            </a:r>
            <a:endParaRPr lang="en-US" dirty="0">
              <a:solidFill>
                <a:srgbClr val="FF0000"/>
              </a:solidFill>
            </a:endParaRPr>
          </a:p>
        </p:txBody>
      </p:sp>
      <p:sp>
        <p:nvSpPr>
          <p:cNvPr id="72" name="TextBox 71"/>
          <p:cNvSpPr txBox="1"/>
          <p:nvPr/>
        </p:nvSpPr>
        <p:spPr>
          <a:xfrm>
            <a:off x="3733800" y="3276600"/>
            <a:ext cx="621377" cy="923330"/>
          </a:xfrm>
          <a:prstGeom prst="rect">
            <a:avLst/>
          </a:prstGeom>
          <a:noFill/>
        </p:spPr>
        <p:txBody>
          <a:bodyPr wrap="square" rtlCol="0">
            <a:spAutoFit/>
          </a:bodyPr>
          <a:lstStyle/>
          <a:p>
            <a:r>
              <a:rPr lang="en-US" sz="5400" dirty="0" smtClean="0">
                <a:solidFill>
                  <a:srgbClr val="FF0000"/>
                </a:solidFill>
              </a:rPr>
              <a:t>5</a:t>
            </a:r>
            <a:endParaRPr lang="en-US" sz="5400" dirty="0">
              <a:solidFill>
                <a:srgbClr val="FF0000"/>
              </a:solidFill>
            </a:endParaRPr>
          </a:p>
        </p:txBody>
      </p:sp>
      <p:sp>
        <p:nvSpPr>
          <p:cNvPr id="73" name="TextBox 72"/>
          <p:cNvSpPr txBox="1"/>
          <p:nvPr/>
        </p:nvSpPr>
        <p:spPr>
          <a:xfrm>
            <a:off x="2209800" y="3276600"/>
            <a:ext cx="848948" cy="923330"/>
          </a:xfrm>
          <a:prstGeom prst="rect">
            <a:avLst/>
          </a:prstGeom>
          <a:noFill/>
        </p:spPr>
        <p:txBody>
          <a:bodyPr wrap="square" rtlCol="0">
            <a:spAutoFit/>
          </a:bodyPr>
          <a:lstStyle/>
          <a:p>
            <a:r>
              <a:rPr lang="en-US" sz="5400" dirty="0" smtClean="0">
                <a:solidFill>
                  <a:srgbClr val="FF0000"/>
                </a:solidFill>
              </a:rPr>
              <a:t>2</a:t>
            </a:r>
            <a:endParaRPr lang="en-US" sz="5400" dirty="0">
              <a:solidFill>
                <a:srgbClr val="FF0000"/>
              </a:solidFill>
            </a:endParaRPr>
          </a:p>
        </p:txBody>
      </p:sp>
      <p:sp>
        <p:nvSpPr>
          <p:cNvPr id="7" name="Rectangle 6"/>
          <p:cNvSpPr/>
          <p:nvPr/>
        </p:nvSpPr>
        <p:spPr>
          <a:xfrm>
            <a:off x="5244756" y="1358576"/>
            <a:ext cx="2981215" cy="521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1371600"/>
            <a:ext cx="3151106" cy="5718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715000" y="1905000"/>
            <a:ext cx="2317879" cy="369332"/>
          </a:xfrm>
          <a:prstGeom prst="rect">
            <a:avLst/>
          </a:prstGeom>
          <a:noFill/>
        </p:spPr>
        <p:txBody>
          <a:bodyPr wrap="none" rtlCol="0">
            <a:spAutoFit/>
          </a:bodyPr>
          <a:lstStyle/>
          <a:p>
            <a:r>
              <a:rPr lang="en-US" dirty="0" smtClean="0"/>
              <a:t>Use </a:t>
            </a:r>
            <a:r>
              <a:rPr lang="en-US" dirty="0" smtClean="0">
                <a:solidFill>
                  <a:srgbClr val="FF0000"/>
                </a:solidFill>
              </a:rPr>
              <a:t>four</a:t>
            </a:r>
            <a:r>
              <a:rPr lang="en-US" dirty="0" smtClean="0"/>
              <a:t> digits for Hex </a:t>
            </a:r>
            <a:endParaRPr lang="en-US" dirty="0"/>
          </a:p>
        </p:txBody>
      </p:sp>
      <p:cxnSp>
        <p:nvCxnSpPr>
          <p:cNvPr id="68" name="Straight Connector 67"/>
          <p:cNvCxnSpPr/>
          <p:nvPr/>
        </p:nvCxnSpPr>
        <p:spPr>
          <a:xfrm>
            <a:off x="0" y="2743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295400" y="5257800"/>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1752600" y="4038600"/>
            <a:ext cx="1219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581400" y="4038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105400" y="40386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449313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886"/>
            <a:ext cx="8229600" cy="674914"/>
          </a:xfrm>
        </p:spPr>
        <p:txBody>
          <a:bodyPr>
            <a:normAutofit fontScale="90000"/>
          </a:bodyPr>
          <a:lstStyle/>
          <a:p>
            <a:r>
              <a:rPr lang="en-US" dirty="0" smtClean="0"/>
              <a:t>Hexadecimal to  Binary and Decimal</a:t>
            </a:r>
            <a:endParaRPr lang="en-US" dirty="0"/>
          </a:p>
        </p:txBody>
      </p:sp>
      <p:sp>
        <p:nvSpPr>
          <p:cNvPr id="3" name="Content Placeholder 2"/>
          <p:cNvSpPr>
            <a:spLocks noGrp="1"/>
          </p:cNvSpPr>
          <p:nvPr>
            <p:ph idx="1"/>
          </p:nvPr>
        </p:nvSpPr>
        <p:spPr>
          <a:xfrm>
            <a:off x="-76200" y="838200"/>
            <a:ext cx="9220200" cy="5867400"/>
          </a:xfrm>
          <a:ln>
            <a:solidFill>
              <a:schemeClr val="tx1"/>
            </a:solidFill>
          </a:ln>
        </p:spPr>
        <p:txBody>
          <a:bodyPr>
            <a:normAutofit/>
          </a:bodyPr>
          <a:lstStyle/>
          <a:p>
            <a:r>
              <a:rPr lang="en-US" sz="4400" dirty="0" smtClean="0">
                <a:solidFill>
                  <a:srgbClr val="FF0000"/>
                </a:solidFill>
              </a:rPr>
              <a:t>76</a:t>
            </a:r>
            <a:r>
              <a:rPr lang="en-US" sz="4400" dirty="0" smtClean="0">
                <a:solidFill>
                  <a:srgbClr val="FF0000"/>
                </a:solidFill>
                <a:latin typeface="Calibri"/>
              </a:rPr>
              <a:t>₁₆</a:t>
            </a:r>
            <a:r>
              <a:rPr lang="en-US" sz="4400" dirty="0" smtClean="0">
                <a:solidFill>
                  <a:srgbClr val="FF0000"/>
                </a:solidFill>
              </a:rPr>
              <a:t> </a:t>
            </a:r>
            <a:endParaRPr lang="en-US" sz="4400" dirty="0">
              <a:solidFill>
                <a:srgbClr val="FF0000"/>
              </a:solidFill>
            </a:endParaRPr>
          </a:p>
          <a:p>
            <a:pPr marL="0" indent="0">
              <a:buNone/>
            </a:pPr>
            <a:r>
              <a:rPr lang="en-US" dirty="0" smtClean="0"/>
              <a:t>Value</a:t>
            </a:r>
          </a:p>
          <a:p>
            <a:pPr marL="0" indent="0">
              <a:buNone/>
            </a:pPr>
            <a:r>
              <a:rPr lang="en-US" dirty="0" smtClean="0">
                <a:solidFill>
                  <a:srgbClr val="00B050"/>
                </a:solidFill>
              </a:rPr>
              <a:t>Binary                  0   1    1    1       0    1   1    0   </a:t>
            </a:r>
          </a:p>
          <a:p>
            <a:pPr marL="0" indent="0">
              <a:buNone/>
            </a:pPr>
            <a:r>
              <a:rPr lang="en-US" dirty="0" smtClean="0">
                <a:solidFill>
                  <a:srgbClr val="00B0F0"/>
                </a:solidFill>
              </a:rPr>
              <a:t>Add                          64  32   16           4    2             </a:t>
            </a:r>
          </a:p>
          <a:p>
            <a:pPr marL="0" indent="0">
              <a:buNone/>
            </a:pPr>
            <a:r>
              <a:rPr lang="en-US" dirty="0">
                <a:solidFill>
                  <a:srgbClr val="00B0F0"/>
                </a:solidFill>
              </a:rPr>
              <a:t> </a:t>
            </a:r>
            <a:r>
              <a:rPr lang="en-US" dirty="0" smtClean="0">
                <a:solidFill>
                  <a:srgbClr val="00B0F0"/>
                </a:solidFill>
              </a:rPr>
              <a:t>                       </a:t>
            </a:r>
            <a:r>
              <a:rPr lang="en-US" sz="4000" dirty="0" smtClean="0">
                <a:solidFill>
                  <a:srgbClr val="00B0F0"/>
                </a:solidFill>
              </a:rPr>
              <a:t>64+ 32+16+ 4+ 2= </a:t>
            </a:r>
            <a:r>
              <a:rPr lang="en-US" sz="4000" dirty="0" smtClean="0"/>
              <a:t>118</a:t>
            </a:r>
            <a:r>
              <a:rPr lang="en-US" sz="2400" dirty="0" smtClean="0">
                <a:latin typeface="Andalus"/>
                <a:cs typeface="Andalus"/>
              </a:rPr>
              <a:t>ı</a:t>
            </a:r>
            <a:r>
              <a:rPr lang="en-US" sz="2400" dirty="0" smtClean="0">
                <a:latin typeface="Aharoni"/>
                <a:cs typeface="Aharoni"/>
              </a:rPr>
              <a:t>0</a:t>
            </a:r>
            <a:r>
              <a:rPr lang="en-US" sz="4000" dirty="0"/>
              <a:t>	</a:t>
            </a:r>
            <a:r>
              <a:rPr lang="en-US" sz="4000" dirty="0" smtClean="0"/>
              <a:t>  </a:t>
            </a:r>
            <a:r>
              <a:rPr lang="en-US" dirty="0" smtClean="0"/>
              <a:t>		</a:t>
            </a:r>
          </a:p>
        </p:txBody>
      </p:sp>
      <p:cxnSp>
        <p:nvCxnSpPr>
          <p:cNvPr id="25" name="Straight Connector 24"/>
          <p:cNvCxnSpPr/>
          <p:nvPr/>
        </p:nvCxnSpPr>
        <p:spPr>
          <a:xfrm>
            <a:off x="4800600" y="1358576"/>
            <a:ext cx="0" cy="83099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19800" y="685800"/>
            <a:ext cx="535724" cy="923330"/>
          </a:xfrm>
          <a:prstGeom prst="rect">
            <a:avLst/>
          </a:prstGeom>
          <a:noFill/>
        </p:spPr>
        <p:txBody>
          <a:bodyPr wrap="none" rtlCol="0">
            <a:spAutoFit/>
          </a:bodyPr>
          <a:lstStyle/>
          <a:p>
            <a:r>
              <a:rPr lang="en-US" sz="5400" dirty="0">
                <a:solidFill>
                  <a:srgbClr val="FF0000"/>
                </a:solidFill>
              </a:rPr>
              <a:t>6</a:t>
            </a:r>
          </a:p>
        </p:txBody>
      </p:sp>
      <p:sp>
        <p:nvSpPr>
          <p:cNvPr id="28" name="TextBox 27"/>
          <p:cNvSpPr txBox="1"/>
          <p:nvPr/>
        </p:nvSpPr>
        <p:spPr>
          <a:xfrm>
            <a:off x="3124200" y="685800"/>
            <a:ext cx="535724" cy="923330"/>
          </a:xfrm>
          <a:prstGeom prst="rect">
            <a:avLst/>
          </a:prstGeom>
          <a:noFill/>
        </p:spPr>
        <p:txBody>
          <a:bodyPr wrap="none" rtlCol="0">
            <a:spAutoFit/>
          </a:bodyPr>
          <a:lstStyle/>
          <a:p>
            <a:r>
              <a:rPr lang="en-US" sz="5400" dirty="0" smtClean="0">
                <a:solidFill>
                  <a:srgbClr val="FF0000"/>
                </a:solidFill>
              </a:rPr>
              <a:t>7</a:t>
            </a:r>
            <a:endParaRPr lang="en-US" sz="5400" dirty="0">
              <a:solidFill>
                <a:srgbClr val="FF0000"/>
              </a:solidFill>
            </a:endParaRPr>
          </a:p>
        </p:txBody>
      </p:sp>
      <p:sp>
        <p:nvSpPr>
          <p:cNvPr id="26" name="TextBox 25"/>
          <p:cNvSpPr txBox="1"/>
          <p:nvPr/>
        </p:nvSpPr>
        <p:spPr>
          <a:xfrm>
            <a:off x="5105400" y="1524000"/>
            <a:ext cx="2286000" cy="646331"/>
          </a:xfrm>
          <a:prstGeom prst="rect">
            <a:avLst/>
          </a:prstGeom>
          <a:noFill/>
        </p:spPr>
        <p:txBody>
          <a:bodyPr wrap="square" rtlCol="0">
            <a:spAutoFit/>
          </a:bodyPr>
          <a:lstStyle/>
          <a:p>
            <a:r>
              <a:rPr lang="en-US" sz="3600" dirty="0" smtClean="0"/>
              <a:t>8   4   2   1</a:t>
            </a:r>
            <a:endParaRPr lang="en-US" sz="3600" dirty="0"/>
          </a:p>
        </p:txBody>
      </p:sp>
      <p:sp>
        <p:nvSpPr>
          <p:cNvPr id="29" name="TextBox 28"/>
          <p:cNvSpPr txBox="1"/>
          <p:nvPr/>
        </p:nvSpPr>
        <p:spPr>
          <a:xfrm>
            <a:off x="2362200" y="1524000"/>
            <a:ext cx="2514600" cy="646331"/>
          </a:xfrm>
          <a:prstGeom prst="rect">
            <a:avLst/>
          </a:prstGeom>
          <a:noFill/>
        </p:spPr>
        <p:txBody>
          <a:bodyPr wrap="square" rtlCol="0">
            <a:spAutoFit/>
          </a:bodyPr>
          <a:lstStyle/>
          <a:p>
            <a:r>
              <a:rPr lang="en-US" sz="3600" dirty="0" smtClean="0"/>
              <a:t>  8   4   2   1</a:t>
            </a:r>
            <a:endParaRPr lang="en-US" sz="3600" dirty="0"/>
          </a:p>
        </p:txBody>
      </p:sp>
      <p:sp>
        <p:nvSpPr>
          <p:cNvPr id="30" name="Rounded Rectangle 29"/>
          <p:cNvSpPr/>
          <p:nvPr/>
        </p:nvSpPr>
        <p:spPr>
          <a:xfrm>
            <a:off x="2438400" y="1600200"/>
            <a:ext cx="2209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029200" y="1600200"/>
            <a:ext cx="2133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171661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noAutofit/>
          </a:bodyPr>
          <a:lstStyle/>
          <a:p>
            <a:r>
              <a:rPr lang="en-US" sz="2800" dirty="0" smtClean="0"/>
              <a:t>Hexadecimal to Decimal (Addition method)</a:t>
            </a:r>
            <a:br>
              <a:rPr lang="en-US" sz="2800" dirty="0" smtClean="0"/>
            </a:br>
            <a:r>
              <a:rPr lang="en-US" sz="2800" dirty="0" smtClean="0"/>
              <a:t> power of 16</a:t>
            </a:r>
            <a:endParaRPr lang="en-US" sz="2800" dirty="0"/>
          </a:p>
        </p:txBody>
      </p:sp>
      <p:sp>
        <p:nvSpPr>
          <p:cNvPr id="3" name="Content Placeholder 2"/>
          <p:cNvSpPr>
            <a:spLocks noGrp="1"/>
          </p:cNvSpPr>
          <p:nvPr>
            <p:ph idx="1"/>
          </p:nvPr>
        </p:nvSpPr>
        <p:spPr>
          <a:xfrm>
            <a:off x="0" y="838200"/>
            <a:ext cx="9144000" cy="6019800"/>
          </a:xfrm>
        </p:spPr>
        <p:txBody>
          <a:bodyPr/>
          <a:lstStyle/>
          <a:p>
            <a:pPr>
              <a:buNone/>
            </a:pPr>
            <a:endParaRPr lang="en-US" dirty="0" smtClean="0"/>
          </a:p>
          <a:p>
            <a:pPr>
              <a:buNone/>
            </a:pPr>
            <a:endParaRPr lang="en-US" dirty="0" smtClean="0"/>
          </a:p>
        </p:txBody>
      </p:sp>
      <p:sp>
        <p:nvSpPr>
          <p:cNvPr id="4" name="TextBox 3"/>
          <p:cNvSpPr txBox="1"/>
          <p:nvPr/>
        </p:nvSpPr>
        <p:spPr>
          <a:xfrm>
            <a:off x="0" y="914401"/>
            <a:ext cx="4267200" cy="8956298"/>
          </a:xfrm>
          <a:prstGeom prst="rect">
            <a:avLst/>
          </a:prstGeom>
          <a:noFill/>
        </p:spPr>
        <p:txBody>
          <a:bodyPr wrap="square" rtlCol="0">
            <a:spAutoFit/>
          </a:bodyPr>
          <a:lstStyle/>
          <a:p>
            <a:r>
              <a:rPr lang="en-US" sz="3600" dirty="0" smtClean="0"/>
              <a:t>1A9₁₆= </a:t>
            </a:r>
            <a:r>
              <a:rPr lang="en-US" sz="3600" dirty="0" smtClean="0">
                <a:solidFill>
                  <a:srgbClr val="00B050"/>
                </a:solidFill>
              </a:rPr>
              <a:t>425₁₀</a:t>
            </a:r>
          </a:p>
          <a:p>
            <a:r>
              <a:rPr lang="en-US" sz="3600" dirty="0" smtClean="0"/>
              <a:t>1    	  A      9</a:t>
            </a:r>
          </a:p>
          <a:p>
            <a:r>
              <a:rPr lang="en-US" sz="3600" dirty="0" smtClean="0"/>
              <a:t>256	 16	 1 </a:t>
            </a:r>
            <a:r>
              <a:rPr lang="en-US" sz="2400" dirty="0" smtClean="0">
                <a:solidFill>
                  <a:srgbClr val="FF0000"/>
                </a:solidFill>
              </a:rPr>
              <a:t>Power of 16</a:t>
            </a:r>
          </a:p>
          <a:p>
            <a:endParaRPr lang="en-US" sz="3600" dirty="0" smtClean="0"/>
          </a:p>
          <a:p>
            <a:r>
              <a:rPr lang="en-US" sz="3600" dirty="0" smtClean="0"/>
              <a:t>9X1=9</a:t>
            </a:r>
          </a:p>
          <a:p>
            <a:r>
              <a:rPr lang="en-US" sz="3600" dirty="0" smtClean="0"/>
              <a:t>10X16=160</a:t>
            </a:r>
          </a:p>
          <a:p>
            <a:r>
              <a:rPr lang="en-US" sz="3600" dirty="0" smtClean="0"/>
              <a:t>1X256= 256</a:t>
            </a:r>
          </a:p>
          <a:p>
            <a:r>
              <a:rPr lang="en-US" sz="3600" dirty="0" smtClean="0"/>
              <a:t>9+160+256=</a:t>
            </a:r>
            <a:r>
              <a:rPr lang="en-US" sz="3600" dirty="0" smtClean="0">
                <a:solidFill>
                  <a:srgbClr val="00B050"/>
                </a:solidFill>
              </a:rPr>
              <a:t>425</a:t>
            </a:r>
          </a:p>
          <a:p>
            <a:endParaRPr lang="en-US" sz="3600" dirty="0" smtClean="0">
              <a:solidFill>
                <a:srgbClr val="00B050"/>
              </a:solidFill>
            </a:endParaRPr>
          </a:p>
          <a:p>
            <a:r>
              <a:rPr lang="en-US" sz="2800" dirty="0" smtClean="0"/>
              <a:t>A₁₀   B₁₁   C₁₂  D₁₃   E₁₄   F₁₅</a:t>
            </a:r>
          </a:p>
          <a:p>
            <a:endParaRPr lang="en-US" sz="3600" dirty="0" smtClean="0">
              <a:solidFill>
                <a:srgbClr val="00B050"/>
              </a:solidFill>
            </a:endParaRPr>
          </a:p>
          <a:p>
            <a:endParaRPr lang="en-US" sz="3600" dirty="0" smtClean="0">
              <a:solidFill>
                <a:srgbClr val="00B050"/>
              </a:solidFill>
            </a:endParaRPr>
          </a:p>
          <a:p>
            <a:endParaRPr lang="en-US" sz="3600" dirty="0" smtClean="0">
              <a:solidFill>
                <a:srgbClr val="00B050"/>
              </a:solidFill>
            </a:endParaRPr>
          </a:p>
          <a:p>
            <a:endParaRPr lang="en-US" sz="3600" dirty="0" smtClean="0"/>
          </a:p>
          <a:p>
            <a:endParaRPr lang="en-US" sz="3600" dirty="0" smtClean="0"/>
          </a:p>
          <a:p>
            <a:r>
              <a:rPr lang="en-US" sz="3600" dirty="0" smtClean="0"/>
              <a:t> </a:t>
            </a:r>
            <a:endParaRPr lang="en-US" sz="3600" dirty="0"/>
          </a:p>
        </p:txBody>
      </p:sp>
      <p:cxnSp>
        <p:nvCxnSpPr>
          <p:cNvPr id="6" name="Straight Connector 5"/>
          <p:cNvCxnSpPr/>
          <p:nvPr/>
        </p:nvCxnSpPr>
        <p:spPr>
          <a:xfrm>
            <a:off x="304800" y="2057400"/>
            <a:ext cx="2209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19600" y="1066800"/>
            <a:ext cx="4724400" cy="5632311"/>
          </a:xfrm>
          <a:prstGeom prst="rect">
            <a:avLst/>
          </a:prstGeom>
          <a:noFill/>
        </p:spPr>
        <p:txBody>
          <a:bodyPr wrap="square" rtlCol="0">
            <a:spAutoFit/>
          </a:bodyPr>
          <a:lstStyle/>
          <a:p>
            <a:r>
              <a:rPr lang="en-US" sz="3600" dirty="0" smtClean="0"/>
              <a:t>1639₁₆= </a:t>
            </a:r>
            <a:r>
              <a:rPr lang="en-US" sz="3600" dirty="0" smtClean="0">
                <a:solidFill>
                  <a:srgbClr val="00B050"/>
                </a:solidFill>
              </a:rPr>
              <a:t>5689₁₀</a:t>
            </a:r>
          </a:p>
          <a:p>
            <a:pPr marL="742950" indent="-742950">
              <a:buAutoNum type="arabicPlain"/>
            </a:pPr>
            <a:r>
              <a:rPr lang="en-US" sz="3600" dirty="0" smtClean="0"/>
              <a:t>      6        3      9</a:t>
            </a:r>
          </a:p>
          <a:p>
            <a:pPr marL="742950" indent="-742950"/>
            <a:r>
              <a:rPr lang="en-US" sz="3600" dirty="0" smtClean="0"/>
              <a:t>4096   256    16     1</a:t>
            </a:r>
          </a:p>
          <a:p>
            <a:pPr marL="742950" indent="-742950"/>
            <a:r>
              <a:rPr lang="en-US" sz="3600" dirty="0" smtClean="0"/>
              <a:t>9x1=9              </a:t>
            </a:r>
            <a:r>
              <a:rPr lang="en-US" sz="2400" dirty="0" smtClean="0">
                <a:solidFill>
                  <a:srgbClr val="FF0000"/>
                </a:solidFill>
              </a:rPr>
              <a:t>Power of 16</a:t>
            </a:r>
            <a:endParaRPr lang="en-US" sz="2400" dirty="0" smtClean="0"/>
          </a:p>
          <a:p>
            <a:pPr marL="742950" indent="-742950"/>
            <a:r>
              <a:rPr lang="en-US" sz="3600" dirty="0" smtClean="0"/>
              <a:t>3X16= 48</a:t>
            </a:r>
          </a:p>
          <a:p>
            <a:pPr marL="742950" indent="-742950"/>
            <a:r>
              <a:rPr lang="en-US" sz="3600" dirty="0" smtClean="0"/>
              <a:t>6X256= 1536</a:t>
            </a:r>
          </a:p>
          <a:p>
            <a:pPr marL="742950" indent="-742950"/>
            <a:r>
              <a:rPr lang="en-US" sz="3600" dirty="0" smtClean="0"/>
              <a:t>1X4096=4096</a:t>
            </a:r>
          </a:p>
          <a:p>
            <a:pPr marL="742950" indent="-742950"/>
            <a:r>
              <a:rPr lang="en-US" sz="3600" dirty="0" smtClean="0"/>
              <a:t>9+48+1536+4096=</a:t>
            </a:r>
            <a:r>
              <a:rPr lang="en-US" sz="3600" dirty="0" smtClean="0">
                <a:solidFill>
                  <a:srgbClr val="00B050"/>
                </a:solidFill>
              </a:rPr>
              <a:t>5689</a:t>
            </a:r>
          </a:p>
          <a:p>
            <a:endParaRPr lang="en-US" sz="3600" dirty="0" smtClean="0"/>
          </a:p>
          <a:p>
            <a:endParaRPr lang="en-US" sz="3600" dirty="0"/>
          </a:p>
        </p:txBody>
      </p:sp>
      <p:cxnSp>
        <p:nvCxnSpPr>
          <p:cNvPr id="11" name="Straight Connector 10"/>
          <p:cNvCxnSpPr/>
          <p:nvPr/>
        </p:nvCxnSpPr>
        <p:spPr>
          <a:xfrm>
            <a:off x="4648200" y="2209800"/>
            <a:ext cx="3505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7200" y="2590800"/>
            <a:ext cx="1981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172200" y="2743200"/>
            <a:ext cx="1981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0" y="5943600"/>
            <a:ext cx="5334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AC87459-F1C5-4F67-848E-617AF399F8E4}" type="slidenum">
              <a:rPr lang="en-US" sz="1400" baseline="0" smtClean="0"/>
              <a:pPr/>
              <a:t>67</a:t>
            </a:fld>
            <a:endParaRPr lang="en-US" sz="1400" baseline="0" smtClean="0"/>
          </a:p>
        </p:txBody>
      </p:sp>
      <p:sp>
        <p:nvSpPr>
          <p:cNvPr id="30723" name="Rectangle 2"/>
          <p:cNvSpPr>
            <a:spLocks noGrp="1" noChangeArrowheads="1"/>
          </p:cNvSpPr>
          <p:nvPr>
            <p:ph type="title"/>
          </p:nvPr>
        </p:nvSpPr>
        <p:spPr>
          <a:xfrm>
            <a:off x="152400" y="382588"/>
            <a:ext cx="7467600" cy="547687"/>
          </a:xfrm>
        </p:spPr>
        <p:txBody>
          <a:bodyPr>
            <a:normAutofit fontScale="90000"/>
          </a:bodyPr>
          <a:lstStyle/>
          <a:p>
            <a:r>
              <a:rPr lang="en-US" sz="3400" dirty="0" smtClean="0">
                <a:latin typeface="Arial" charset="0"/>
              </a:rPr>
              <a:t>Fractional numbers (Real number)</a:t>
            </a:r>
          </a:p>
        </p:txBody>
      </p:sp>
      <p:sp>
        <p:nvSpPr>
          <p:cNvPr id="30724" name="Rectangle 3"/>
          <p:cNvSpPr>
            <a:spLocks noGrp="1" noChangeArrowheads="1"/>
          </p:cNvSpPr>
          <p:nvPr>
            <p:ph type="body" idx="1"/>
          </p:nvPr>
        </p:nvSpPr>
        <p:spPr>
          <a:xfrm>
            <a:off x="0" y="1676400"/>
            <a:ext cx="9144000" cy="4114800"/>
          </a:xfrm>
          <a:solidFill>
            <a:srgbClr val="E4F5FF"/>
          </a:solidFill>
        </p:spPr>
        <p:txBody>
          <a:bodyPr/>
          <a:lstStyle/>
          <a:p>
            <a:pPr>
              <a:spcBef>
                <a:spcPct val="40000"/>
              </a:spcBef>
            </a:pPr>
            <a:r>
              <a:rPr lang="en-US" sz="2600" dirty="0" smtClean="0">
                <a:solidFill>
                  <a:srgbClr val="7030A0"/>
                </a:solidFill>
                <a:latin typeface="Arial" charset="0"/>
              </a:rPr>
              <a:t>Fractional</a:t>
            </a:r>
            <a:r>
              <a:rPr lang="en-US" sz="2600" dirty="0" smtClean="0">
                <a:latin typeface="Arial" charset="0"/>
              </a:rPr>
              <a:t> values can be approximated in all base system.</a:t>
            </a:r>
            <a:endParaRPr lang="en-US" sz="2800" baseline="-25000" dirty="0" smtClean="0"/>
          </a:p>
          <a:p>
            <a:pPr>
              <a:spcBef>
                <a:spcPct val="40000"/>
              </a:spcBef>
            </a:pPr>
            <a:r>
              <a:rPr lang="en-US" sz="2600" dirty="0" smtClean="0">
                <a:latin typeface="Arial" charset="0"/>
              </a:rPr>
              <a:t>Unlike integer values, fractions do not necessarily have exact representations under all radices.</a:t>
            </a:r>
          </a:p>
          <a:p>
            <a:r>
              <a:rPr lang="en-US" sz="2600" dirty="0" smtClean="0">
                <a:latin typeface="Arial" charset="0"/>
              </a:rPr>
              <a:t>The quantity </a:t>
            </a:r>
            <a:r>
              <a:rPr lang="en-US" sz="3000" dirty="0" smtClean="0">
                <a:latin typeface="Arial" charset="0"/>
              </a:rPr>
              <a:t>½</a:t>
            </a:r>
            <a:r>
              <a:rPr lang="en-US" sz="2600" dirty="0" smtClean="0">
                <a:latin typeface="Arial" charset="0"/>
              </a:rPr>
              <a:t>  is exactly representable in the binary and decimal systems, but is not in the ternary (base 3) numbering system.</a:t>
            </a:r>
            <a:endParaRPr lang="en-US" sz="2800" baseline="-25000" dirty="0" smtClean="0"/>
          </a:p>
        </p:txBody>
      </p:sp>
    </p:spTree>
    <p:extLst>
      <p:ext uri="{BB962C8B-B14F-4D97-AF65-F5344CB8AC3E}">
        <p14:creationId xmlns="" xmlns:p14="http://schemas.microsoft.com/office/powerpoint/2010/main" val="25743613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9BB184D-A6D3-4FC7-B6B4-3E95959CA274}" type="slidenum">
              <a:rPr lang="en-US" sz="1400" baseline="0" smtClean="0"/>
              <a:pPr/>
              <a:t>68</a:t>
            </a:fld>
            <a:endParaRPr lang="en-US" sz="1400" baseline="0" smtClean="0"/>
          </a:p>
        </p:txBody>
      </p:sp>
      <p:sp>
        <p:nvSpPr>
          <p:cNvPr id="32771" name="Rectangle 1026"/>
          <p:cNvSpPr>
            <a:spLocks noGrp="1" noChangeArrowheads="1"/>
          </p:cNvSpPr>
          <p:nvPr>
            <p:ph type="title"/>
          </p:nvPr>
        </p:nvSpPr>
        <p:spPr>
          <a:xfrm>
            <a:off x="152400" y="382588"/>
            <a:ext cx="7467600" cy="547687"/>
          </a:xfrm>
        </p:spPr>
        <p:txBody>
          <a:bodyPr>
            <a:normAutofit fontScale="90000"/>
          </a:bodyPr>
          <a:lstStyle/>
          <a:p>
            <a:r>
              <a:rPr lang="en-US" sz="3400" dirty="0" smtClean="0">
                <a:latin typeface="Arial" charset="0"/>
              </a:rPr>
              <a:t>Fractional</a:t>
            </a:r>
          </a:p>
        </p:txBody>
      </p:sp>
      <p:sp>
        <p:nvSpPr>
          <p:cNvPr id="32772" name="Rectangle 1027"/>
          <p:cNvSpPr>
            <a:spLocks noGrp="1" noChangeArrowheads="1"/>
          </p:cNvSpPr>
          <p:nvPr>
            <p:ph type="body" idx="1"/>
          </p:nvPr>
        </p:nvSpPr>
        <p:spPr>
          <a:xfrm>
            <a:off x="0" y="990600"/>
            <a:ext cx="9144000" cy="5867400"/>
          </a:xfrm>
          <a:solidFill>
            <a:srgbClr val="E4F5FF"/>
          </a:solidFill>
          <a:ln>
            <a:solidFill>
              <a:srgbClr val="002060"/>
            </a:solidFill>
            <a:miter lim="800000"/>
            <a:headEnd/>
            <a:tailEnd/>
          </a:ln>
        </p:spPr>
        <p:txBody>
          <a:bodyPr/>
          <a:lstStyle/>
          <a:p>
            <a:r>
              <a:rPr lang="en-US" sz="2600" dirty="0" smtClean="0">
                <a:latin typeface="Arial" charset="0"/>
              </a:rPr>
              <a:t>Fractional decimal values have nonzero digits to the right of the decimal point.</a:t>
            </a:r>
            <a:endParaRPr lang="en-US" sz="2800" baseline="-25000" dirty="0" smtClean="0"/>
          </a:p>
          <a:p>
            <a:r>
              <a:rPr lang="en-US" sz="2600" dirty="0" smtClean="0">
                <a:latin typeface="Arial" charset="0"/>
              </a:rPr>
              <a:t>Fractional values of other radix systems have nonzero digits to the right of the </a:t>
            </a:r>
            <a:r>
              <a:rPr lang="en-US" sz="2600" i="1" dirty="0" smtClean="0">
                <a:latin typeface="Arial" charset="0"/>
              </a:rPr>
              <a:t>radix point</a:t>
            </a:r>
            <a:r>
              <a:rPr lang="en-US" sz="2600" dirty="0" smtClean="0">
                <a:latin typeface="Arial" charset="0"/>
              </a:rPr>
              <a:t>.</a:t>
            </a:r>
          </a:p>
          <a:p>
            <a:r>
              <a:rPr lang="en-US" sz="2600" dirty="0" smtClean="0">
                <a:latin typeface="Arial" charset="0"/>
              </a:rPr>
              <a:t>Numerals to the right of a radix point represent negative powers of the radix:                                                         																                                            </a:t>
            </a:r>
            <a:endParaRPr lang="en-US" sz="2800" baseline="-25000" dirty="0" smtClean="0"/>
          </a:p>
        </p:txBody>
      </p:sp>
      <p:sp>
        <p:nvSpPr>
          <p:cNvPr id="32773" name="Text Box 1028"/>
          <p:cNvSpPr txBox="1">
            <a:spLocks noChangeArrowheads="1"/>
          </p:cNvSpPr>
          <p:nvPr/>
        </p:nvSpPr>
        <p:spPr bwMode="auto">
          <a:xfrm>
            <a:off x="0" y="3791938"/>
            <a:ext cx="6858000" cy="2474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marL="342900" indent="-342900">
              <a:defRPr sz="2000" baseline="30000">
                <a:solidFill>
                  <a:schemeClr val="tx1"/>
                </a:solidFill>
                <a:latin typeface="Times New Roman" pitchFamily="18" charset="0"/>
              </a:defRPr>
            </a:lvl1pPr>
            <a:lvl2pPr>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lvl="1">
              <a:spcBef>
                <a:spcPct val="20000"/>
              </a:spcBef>
            </a:pPr>
            <a:r>
              <a:rPr lang="en-US" sz="3600" baseline="0" dirty="0"/>
              <a:t>0.47</a:t>
            </a:r>
            <a:r>
              <a:rPr lang="en-US" sz="3600" baseline="-25000" dirty="0"/>
              <a:t>10</a:t>
            </a:r>
            <a:r>
              <a:rPr lang="en-US" sz="3600" baseline="0" dirty="0"/>
              <a:t> =  4 </a:t>
            </a:r>
            <a:r>
              <a:rPr lang="en-US" sz="3600" baseline="0" dirty="0">
                <a:sym typeface="Symbol" pitchFamily="18" charset="2"/>
              </a:rPr>
              <a:t></a:t>
            </a:r>
            <a:r>
              <a:rPr lang="en-US" sz="3600" baseline="0" dirty="0"/>
              <a:t> 10</a:t>
            </a:r>
            <a:r>
              <a:rPr lang="en-US" sz="3600" dirty="0"/>
              <a:t> </a:t>
            </a:r>
            <a:r>
              <a:rPr lang="en-US" sz="3600" dirty="0">
                <a:solidFill>
                  <a:srgbClr val="FF0000"/>
                </a:solidFill>
              </a:rPr>
              <a:t>-1</a:t>
            </a:r>
            <a:r>
              <a:rPr lang="en-US" sz="3600" baseline="0" dirty="0"/>
              <a:t> + 7 </a:t>
            </a:r>
            <a:r>
              <a:rPr lang="en-US" sz="3600" baseline="0" dirty="0">
                <a:sym typeface="Symbol" pitchFamily="18" charset="2"/>
              </a:rPr>
              <a:t></a:t>
            </a:r>
            <a:r>
              <a:rPr lang="en-US" sz="3600" baseline="0" dirty="0"/>
              <a:t> 10</a:t>
            </a:r>
            <a:r>
              <a:rPr lang="en-US" sz="3600" dirty="0"/>
              <a:t> </a:t>
            </a:r>
            <a:r>
              <a:rPr lang="en-US" sz="3600" dirty="0">
                <a:solidFill>
                  <a:srgbClr val="FF0000"/>
                </a:solidFill>
              </a:rPr>
              <a:t>-2</a:t>
            </a:r>
            <a:r>
              <a:rPr lang="en-US" sz="3600" baseline="0" dirty="0"/>
              <a:t> </a:t>
            </a:r>
          </a:p>
          <a:p>
            <a:pPr lvl="1">
              <a:spcBef>
                <a:spcPct val="20000"/>
              </a:spcBef>
            </a:pPr>
            <a:r>
              <a:rPr lang="en-US" sz="3600" baseline="0" dirty="0"/>
              <a:t>0.11</a:t>
            </a:r>
            <a:r>
              <a:rPr lang="en-US" sz="3600" baseline="-25000" dirty="0"/>
              <a:t>2</a:t>
            </a:r>
            <a:r>
              <a:rPr lang="en-US" sz="3600" baseline="0" dirty="0"/>
              <a:t>  =  1 </a:t>
            </a:r>
            <a:r>
              <a:rPr lang="en-US" sz="3600" baseline="0" dirty="0">
                <a:sym typeface="Symbol" pitchFamily="18" charset="2"/>
              </a:rPr>
              <a:t></a:t>
            </a:r>
            <a:r>
              <a:rPr lang="en-US" sz="3600" baseline="0" dirty="0"/>
              <a:t> 2</a:t>
            </a:r>
            <a:r>
              <a:rPr lang="en-US" sz="3600" dirty="0"/>
              <a:t> </a:t>
            </a:r>
            <a:r>
              <a:rPr lang="en-US" sz="3600" dirty="0">
                <a:solidFill>
                  <a:srgbClr val="FF0000"/>
                </a:solidFill>
              </a:rPr>
              <a:t>-1</a:t>
            </a:r>
            <a:r>
              <a:rPr lang="en-US" sz="3600" baseline="0" dirty="0"/>
              <a:t> + 1 </a:t>
            </a:r>
            <a:r>
              <a:rPr lang="en-US" sz="3600" baseline="0" dirty="0">
                <a:sym typeface="Symbol" pitchFamily="18" charset="2"/>
              </a:rPr>
              <a:t></a:t>
            </a:r>
            <a:r>
              <a:rPr lang="en-US" sz="3600" baseline="0" dirty="0"/>
              <a:t> 2</a:t>
            </a:r>
            <a:r>
              <a:rPr lang="en-US" sz="3600" dirty="0"/>
              <a:t> </a:t>
            </a:r>
            <a:r>
              <a:rPr lang="en-US" sz="3600" dirty="0">
                <a:solidFill>
                  <a:srgbClr val="FF0000"/>
                </a:solidFill>
              </a:rPr>
              <a:t>-2</a:t>
            </a:r>
            <a:r>
              <a:rPr lang="en-US" sz="3600" dirty="0"/>
              <a:t>  </a:t>
            </a:r>
          </a:p>
          <a:p>
            <a:pPr lvl="1">
              <a:spcBef>
                <a:spcPct val="5000"/>
              </a:spcBef>
            </a:pPr>
            <a:r>
              <a:rPr lang="en-US" sz="3600" baseline="0" dirty="0"/>
              <a:t>          =     ½    </a:t>
            </a:r>
            <a:r>
              <a:rPr lang="en-US" sz="3600" baseline="0" dirty="0" smtClean="0"/>
              <a:t>  +   </a:t>
            </a:r>
            <a:r>
              <a:rPr lang="en-US" sz="3600" baseline="0" dirty="0"/>
              <a:t>¼ </a:t>
            </a:r>
            <a:endParaRPr lang="en-US" sz="3600" dirty="0"/>
          </a:p>
          <a:p>
            <a:pPr lvl="1">
              <a:spcBef>
                <a:spcPct val="5000"/>
              </a:spcBef>
            </a:pPr>
            <a:r>
              <a:rPr lang="en-US" sz="3600" dirty="0"/>
              <a:t>              </a:t>
            </a:r>
            <a:r>
              <a:rPr lang="en-US" sz="3600" baseline="0" dirty="0"/>
              <a:t> =    0.5</a:t>
            </a:r>
            <a:r>
              <a:rPr lang="en-US" sz="3600" baseline="-25000" dirty="0"/>
              <a:t>      </a:t>
            </a:r>
            <a:r>
              <a:rPr lang="en-US" sz="3600" baseline="0" dirty="0"/>
              <a:t>+    0.25 =  0.75</a:t>
            </a:r>
          </a:p>
        </p:txBody>
      </p:sp>
      <p:cxnSp>
        <p:nvCxnSpPr>
          <p:cNvPr id="32774" name="Straight Arrow Connector 25"/>
          <p:cNvCxnSpPr>
            <a:cxnSpLocks noChangeShapeType="1"/>
          </p:cNvCxnSpPr>
          <p:nvPr/>
        </p:nvCxnSpPr>
        <p:spPr bwMode="auto">
          <a:xfrm rot="10800000">
            <a:off x="6858000" y="5029200"/>
            <a:ext cx="1981200" cy="1588"/>
          </a:xfrm>
          <a:prstGeom prst="straightConnector1">
            <a:avLst/>
          </a:prstGeom>
          <a:noFill/>
          <a:ln w="38100" algn="ctr">
            <a:solidFill>
              <a:srgbClr val="002060"/>
            </a:solidFill>
            <a:round/>
            <a:headEnd/>
            <a:tailEnd type="arrow" w="med" len="med"/>
          </a:ln>
          <a:extLst>
            <a:ext uri="{909E8E84-426E-40DD-AFC4-6F175D3DCCD1}">
              <a14:hiddenFill xmlns="" xmlns:a14="http://schemas.microsoft.com/office/drawing/2010/main">
                <a:noFill/>
              </a14:hiddenFill>
            </a:ext>
          </a:extLst>
        </p:spPr>
      </p:cxnSp>
      <p:cxnSp>
        <p:nvCxnSpPr>
          <p:cNvPr id="32775" name="Straight Arrow Connector 31"/>
          <p:cNvCxnSpPr>
            <a:cxnSpLocks noChangeShapeType="1"/>
          </p:cNvCxnSpPr>
          <p:nvPr/>
        </p:nvCxnSpPr>
        <p:spPr bwMode="auto">
          <a:xfrm rot="5400000" flipH="1" flipV="1">
            <a:off x="7202487" y="4989512"/>
            <a:ext cx="1293813" cy="1587"/>
          </a:xfrm>
          <a:prstGeom prst="straightConnector1">
            <a:avLst/>
          </a:prstGeom>
          <a:noFill/>
          <a:ln w="38100" algn="ctr">
            <a:solidFill>
              <a:srgbClr val="002060"/>
            </a:solidFill>
            <a:round/>
            <a:headEnd/>
            <a:tailEnd type="arrow" w="med" len="med"/>
          </a:ln>
          <a:extLst>
            <a:ext uri="{909E8E84-426E-40DD-AFC4-6F175D3DCCD1}">
              <a14:hiddenFill xmlns="" xmlns:a14="http://schemas.microsoft.com/office/drawing/2010/main">
                <a:noFill/>
              </a14:hiddenFill>
            </a:ext>
          </a:extLst>
        </p:spPr>
      </p:cxnSp>
      <p:sp>
        <p:nvSpPr>
          <p:cNvPr id="32776" name="TextBox 7"/>
          <p:cNvSpPr txBox="1">
            <a:spLocks noChangeArrowheads="1"/>
          </p:cNvSpPr>
          <p:nvPr/>
        </p:nvSpPr>
        <p:spPr bwMode="auto">
          <a:xfrm>
            <a:off x="6696075" y="4445792"/>
            <a:ext cx="396875" cy="544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b="1" dirty="0"/>
              <a:t>+</a:t>
            </a:r>
          </a:p>
        </p:txBody>
      </p:sp>
      <p:sp>
        <p:nvSpPr>
          <p:cNvPr id="32777" name="TextBox 8"/>
          <p:cNvSpPr txBox="1">
            <a:spLocks noChangeArrowheads="1"/>
          </p:cNvSpPr>
          <p:nvPr/>
        </p:nvSpPr>
        <p:spPr bwMode="auto">
          <a:xfrm>
            <a:off x="8526462" y="4343399"/>
            <a:ext cx="371475" cy="544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b="1" dirty="0"/>
              <a:t>_</a:t>
            </a:r>
          </a:p>
        </p:txBody>
      </p:sp>
      <p:sp>
        <p:nvSpPr>
          <p:cNvPr id="2" name="TextBox 1"/>
          <p:cNvSpPr txBox="1"/>
          <p:nvPr/>
        </p:nvSpPr>
        <p:spPr>
          <a:xfrm>
            <a:off x="7620000" y="4191000"/>
            <a:ext cx="1061509" cy="923330"/>
          </a:xfrm>
          <a:prstGeom prst="rect">
            <a:avLst/>
          </a:prstGeom>
          <a:noFill/>
        </p:spPr>
        <p:txBody>
          <a:bodyPr wrap="none" rtlCol="0">
            <a:spAutoFit/>
          </a:bodyPr>
          <a:lstStyle/>
          <a:p>
            <a:r>
              <a:rPr lang="en-US" sz="5400" dirty="0" smtClean="0"/>
              <a:t>.47</a:t>
            </a:r>
            <a:endParaRPr lang="en-US" sz="5400" dirty="0"/>
          </a:p>
        </p:txBody>
      </p:sp>
    </p:spTree>
    <p:extLst>
      <p:ext uri="{BB962C8B-B14F-4D97-AF65-F5344CB8AC3E}">
        <p14:creationId xmlns="" xmlns:p14="http://schemas.microsoft.com/office/powerpoint/2010/main" val="5653249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304800"/>
            <a:ext cx="7772400" cy="914400"/>
          </a:xfrm>
        </p:spPr>
        <p:txBody>
          <a:bodyPr/>
          <a:lstStyle/>
          <a:p>
            <a:r>
              <a:rPr lang="en-US" smtClean="0"/>
              <a:t>Negative exponent</a:t>
            </a:r>
          </a:p>
        </p:txBody>
      </p:sp>
      <p:sp>
        <p:nvSpPr>
          <p:cNvPr id="24579" name="Content Placeholder 2"/>
          <p:cNvSpPr>
            <a:spLocks noGrp="1"/>
          </p:cNvSpPr>
          <p:nvPr>
            <p:ph idx="1"/>
          </p:nvPr>
        </p:nvSpPr>
        <p:spPr>
          <a:xfrm>
            <a:off x="152400" y="1066800"/>
            <a:ext cx="8839200" cy="5791200"/>
          </a:xfrm>
          <a:noFill/>
        </p:spPr>
        <p:txBody>
          <a:bodyPr>
            <a:normAutofit lnSpcReduction="10000"/>
          </a:bodyPr>
          <a:lstStyle/>
          <a:p>
            <a:pPr>
              <a:defRPr/>
            </a:pPr>
            <a:r>
              <a:rPr lang="en-US" dirty="0" smtClean="0"/>
              <a:t>A negative exponent just means that the base (</a:t>
            </a:r>
            <a:r>
              <a:rPr lang="en-US" dirty="0" smtClean="0">
                <a:solidFill>
                  <a:srgbClr val="FF0000"/>
                </a:solidFill>
              </a:rPr>
              <a:t>2</a:t>
            </a:r>
            <a:r>
              <a:rPr lang="en-US" dirty="0" smtClean="0"/>
              <a:t>) is on the wrong side of the fraction line, so you need to flip the base to the other side. For instance, </a:t>
            </a:r>
            <a:r>
              <a:rPr lang="en-US" i="1" dirty="0" smtClean="0">
                <a:solidFill>
                  <a:srgbClr val="FF0000"/>
                </a:solidFill>
              </a:rPr>
              <a:t>2</a:t>
            </a:r>
            <a:r>
              <a:rPr lang="en-US" baseline="30000" dirty="0" smtClean="0"/>
              <a:t>–2</a:t>
            </a:r>
            <a:r>
              <a:rPr lang="en-US" dirty="0" smtClean="0"/>
              <a:t> just means 2</a:t>
            </a:r>
            <a:r>
              <a:rPr lang="en-US" baseline="30000" dirty="0" smtClean="0"/>
              <a:t>2</a:t>
            </a:r>
            <a:r>
              <a:rPr lang="en-US" dirty="0" smtClean="0"/>
              <a:t>, </a:t>
            </a:r>
            <a:r>
              <a:rPr lang="en-US" dirty="0" smtClean="0">
                <a:solidFill>
                  <a:srgbClr val="FF0000"/>
                </a:solidFill>
              </a:rPr>
              <a:t>but underneath</a:t>
            </a:r>
            <a:r>
              <a:rPr lang="en-US" dirty="0" smtClean="0"/>
              <a:t>, as in 1/(</a:t>
            </a:r>
            <a:r>
              <a:rPr lang="en-US" dirty="0" smtClean="0">
                <a:solidFill>
                  <a:srgbClr val="FF0000"/>
                </a:solidFill>
              </a:rPr>
              <a:t>2</a:t>
            </a:r>
            <a:r>
              <a:rPr lang="en-US" baseline="30000" dirty="0" smtClean="0"/>
              <a:t>2</a:t>
            </a:r>
            <a:r>
              <a:rPr lang="en-US" dirty="0" smtClean="0"/>
              <a:t>)</a:t>
            </a:r>
          </a:p>
          <a:p>
            <a:pPr>
              <a:defRPr/>
            </a:pPr>
            <a:r>
              <a:rPr lang="en-US" sz="4400" dirty="0" smtClean="0">
                <a:solidFill>
                  <a:srgbClr val="FF0000"/>
                </a:solidFill>
              </a:rPr>
              <a:t>1</a:t>
            </a:r>
            <a:r>
              <a:rPr lang="en-US" sz="4400" dirty="0" smtClean="0">
                <a:solidFill>
                  <a:srgbClr val="00B050"/>
                </a:solidFill>
              </a:rPr>
              <a:t>x</a:t>
            </a:r>
            <a:r>
              <a:rPr lang="en-US" sz="4400" dirty="0" smtClean="0">
                <a:solidFill>
                  <a:srgbClr val="FF0000"/>
                </a:solidFill>
              </a:rPr>
              <a:t> </a:t>
            </a:r>
            <a:r>
              <a:rPr lang="en-US" sz="4400" i="1" dirty="0" smtClean="0">
                <a:solidFill>
                  <a:srgbClr val="FF0000"/>
                </a:solidFill>
              </a:rPr>
              <a:t>x</a:t>
            </a:r>
            <a:r>
              <a:rPr lang="en-US" sz="4400" baseline="30000" dirty="0" smtClean="0">
                <a:solidFill>
                  <a:srgbClr val="FF0000"/>
                </a:solidFill>
              </a:rPr>
              <a:t>–2</a:t>
            </a:r>
            <a:r>
              <a:rPr lang="en-US" sz="4400" dirty="0" smtClean="0"/>
              <a:t> =  or                </a:t>
            </a:r>
          </a:p>
          <a:p>
            <a:pPr>
              <a:defRPr/>
            </a:pPr>
            <a:r>
              <a:rPr lang="en-US" dirty="0" smtClean="0"/>
              <a:t>Example:</a:t>
            </a:r>
            <a:r>
              <a:rPr lang="en-US" i="1" dirty="0">
                <a:solidFill>
                  <a:srgbClr val="FF0000"/>
                </a:solidFill>
              </a:rPr>
              <a:t> </a:t>
            </a:r>
            <a:r>
              <a:rPr lang="en-US" i="1" dirty="0" smtClean="0">
                <a:solidFill>
                  <a:srgbClr val="FF0000"/>
                </a:solidFill>
              </a:rPr>
              <a:t> </a:t>
            </a:r>
            <a:r>
              <a:rPr lang="en-US" sz="4400" i="1" dirty="0" smtClean="0">
                <a:solidFill>
                  <a:srgbClr val="FF0000"/>
                </a:solidFill>
              </a:rPr>
              <a:t>x=2</a:t>
            </a:r>
          </a:p>
          <a:p>
            <a:pPr marL="0" indent="0">
              <a:buNone/>
              <a:defRPr/>
            </a:pPr>
            <a:r>
              <a:rPr lang="en-US" sz="4000" i="1" dirty="0" smtClean="0">
                <a:solidFill>
                  <a:srgbClr val="FF0000"/>
                </a:solidFill>
              </a:rPr>
              <a:t> </a:t>
            </a:r>
          </a:p>
          <a:p>
            <a:pPr marL="0" indent="0">
              <a:buNone/>
              <a:defRPr/>
            </a:pPr>
            <a:r>
              <a:rPr lang="en-US" sz="4000" dirty="0" smtClean="0">
                <a:solidFill>
                  <a:srgbClr val="FF0000"/>
                </a:solidFill>
              </a:rPr>
              <a:t>1</a:t>
            </a:r>
            <a:r>
              <a:rPr lang="en-US" sz="4000" dirty="0" smtClean="0">
                <a:solidFill>
                  <a:srgbClr val="00FF00"/>
                </a:solidFill>
              </a:rPr>
              <a:t>X</a:t>
            </a:r>
            <a:r>
              <a:rPr lang="en-US" sz="4000" dirty="0" smtClean="0">
                <a:solidFill>
                  <a:srgbClr val="FF0000"/>
                </a:solidFill>
              </a:rPr>
              <a:t>2</a:t>
            </a:r>
            <a:r>
              <a:rPr lang="en-US" sz="4000" dirty="0" smtClean="0">
                <a:solidFill>
                  <a:srgbClr val="FF0000"/>
                </a:solidFill>
                <a:latin typeface="Agency FB"/>
              </a:rPr>
              <a:t>= </a:t>
            </a:r>
            <a:r>
              <a:rPr lang="en-US" sz="4000" dirty="0" smtClean="0">
                <a:solidFill>
                  <a:srgbClr val="FF0000"/>
                </a:solidFill>
                <a:latin typeface="+mj-lt"/>
              </a:rPr>
              <a:t>1</a:t>
            </a:r>
            <a:r>
              <a:rPr lang="en-US" sz="4000" dirty="0" smtClean="0">
                <a:solidFill>
                  <a:srgbClr val="00FF00"/>
                </a:solidFill>
                <a:latin typeface="+mj-lt"/>
              </a:rPr>
              <a:t>X</a:t>
            </a:r>
            <a:r>
              <a:rPr lang="en-US" sz="4000" dirty="0" smtClean="0">
                <a:solidFill>
                  <a:srgbClr val="FF0000"/>
                </a:solidFill>
                <a:latin typeface="+mj-lt"/>
              </a:rPr>
              <a:t>     =     =      =.</a:t>
            </a:r>
            <a:r>
              <a:rPr lang="en-US" sz="4000" dirty="0" smtClean="0">
                <a:latin typeface="Arial" pitchFamily="34" charset="0"/>
                <a:cs typeface="Arial" pitchFamily="34" charset="0"/>
              </a:rPr>
              <a:t>25</a:t>
            </a:r>
            <a:r>
              <a:rPr lang="en-US" sz="4000" dirty="0" smtClean="0">
                <a:solidFill>
                  <a:srgbClr val="FF0000"/>
                </a:solidFill>
                <a:latin typeface="+mj-lt"/>
              </a:rPr>
              <a:t> </a:t>
            </a:r>
            <a:endParaRPr lang="en-US" sz="4000" baseline="30000" dirty="0" smtClean="0">
              <a:solidFill>
                <a:srgbClr val="FF0000"/>
              </a:solidFill>
            </a:endParaRPr>
          </a:p>
          <a:p>
            <a:pPr>
              <a:buFontTx/>
              <a:buNone/>
              <a:defRPr/>
            </a:pPr>
            <a:r>
              <a:rPr lang="en-US" sz="3600" baseline="30000" dirty="0" smtClean="0">
                <a:solidFill>
                  <a:srgbClr val="FF0000"/>
                </a:solidFill>
              </a:rPr>
              <a:t>				</a:t>
            </a:r>
            <a:endParaRPr lang="en-US" dirty="0" smtClean="0"/>
          </a:p>
        </p:txBody>
      </p:sp>
      <p:sp>
        <p:nvSpPr>
          <p:cNvPr id="3379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B1A7288-BB60-4312-8687-C586DB4862ED}" type="slidenum">
              <a:rPr lang="en-US" sz="1400" baseline="0" smtClean="0"/>
              <a:pPr/>
              <a:t>69</a:t>
            </a:fld>
            <a:endParaRPr lang="en-US" sz="1400" baseline="0" smtClean="0"/>
          </a:p>
        </p:txBody>
      </p:sp>
      <p:sp>
        <p:nvSpPr>
          <p:cNvPr id="33797" name="TextBox 1"/>
          <p:cNvSpPr txBox="1">
            <a:spLocks noChangeArrowheads="1"/>
          </p:cNvSpPr>
          <p:nvPr/>
        </p:nvSpPr>
        <p:spPr bwMode="auto">
          <a:xfrm>
            <a:off x="838200" y="5412081"/>
            <a:ext cx="685800" cy="420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dirty="0" smtClean="0"/>
              <a:t>-2</a:t>
            </a:r>
            <a:endParaRPr lang="en-US" sz="3200" dirty="0"/>
          </a:p>
        </p:txBody>
      </p:sp>
      <p:cxnSp>
        <p:nvCxnSpPr>
          <p:cNvPr id="33798" name="Straight Connector 3"/>
          <p:cNvCxnSpPr>
            <a:cxnSpLocks noChangeShapeType="1"/>
          </p:cNvCxnSpPr>
          <p:nvPr/>
        </p:nvCxnSpPr>
        <p:spPr bwMode="auto">
          <a:xfrm>
            <a:off x="1948875" y="5833629"/>
            <a:ext cx="467599"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sp>
        <p:nvSpPr>
          <p:cNvPr id="33799" name="TextBox 4"/>
          <p:cNvSpPr txBox="1">
            <a:spLocks noChangeArrowheads="1"/>
          </p:cNvSpPr>
          <p:nvPr/>
        </p:nvSpPr>
        <p:spPr bwMode="auto">
          <a:xfrm>
            <a:off x="2035474" y="5905355"/>
            <a:ext cx="762000"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1</a:t>
            </a:r>
          </a:p>
        </p:txBody>
      </p:sp>
      <p:cxnSp>
        <p:nvCxnSpPr>
          <p:cNvPr id="33803" name="Straight Connector 8"/>
          <p:cNvCxnSpPr>
            <a:cxnSpLocks noChangeShapeType="1"/>
          </p:cNvCxnSpPr>
          <p:nvPr/>
        </p:nvCxnSpPr>
        <p:spPr bwMode="auto">
          <a:xfrm>
            <a:off x="3584874" y="5853229"/>
            <a:ext cx="533400" cy="0"/>
          </a:xfrm>
          <a:prstGeom prst="line">
            <a:avLst/>
          </a:prstGeom>
          <a:noFill/>
          <a:ln w="38100" algn="ctr">
            <a:solidFill>
              <a:schemeClr val="tx1"/>
            </a:solidFill>
            <a:round/>
            <a:headEnd/>
            <a:tailEnd/>
          </a:ln>
          <a:extLst>
            <a:ext uri="{909E8E84-426E-40DD-AFC4-6F175D3DCCD1}">
              <a14:hiddenFill xmlns="" xmlns:a14="http://schemas.microsoft.com/office/drawing/2010/main">
                <a:noFill/>
              </a14:hiddenFill>
            </a:ext>
          </a:extLst>
        </p:spPr>
      </p:cxnSp>
      <p:sp>
        <p:nvSpPr>
          <p:cNvPr id="33805" name="TextBox 10"/>
          <p:cNvSpPr txBox="1">
            <a:spLocks noChangeArrowheads="1"/>
          </p:cNvSpPr>
          <p:nvPr/>
        </p:nvSpPr>
        <p:spPr bwMode="auto">
          <a:xfrm>
            <a:off x="3656649" y="5946200"/>
            <a:ext cx="3898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800" dirty="0"/>
              <a:t>4</a:t>
            </a:r>
          </a:p>
        </p:txBody>
      </p:sp>
      <p:cxnSp>
        <p:nvCxnSpPr>
          <p:cNvPr id="3" name="Straight Connector 2"/>
          <p:cNvCxnSpPr/>
          <p:nvPr/>
        </p:nvCxnSpPr>
        <p:spPr>
          <a:xfrm>
            <a:off x="3082637" y="3722391"/>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4"/>
          <p:cNvSpPr txBox="1">
            <a:spLocks noChangeArrowheads="1"/>
          </p:cNvSpPr>
          <p:nvPr/>
        </p:nvSpPr>
        <p:spPr bwMode="auto">
          <a:xfrm>
            <a:off x="3082637" y="3359142"/>
            <a:ext cx="652318"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6000" dirty="0"/>
              <a:t>1</a:t>
            </a:r>
          </a:p>
        </p:txBody>
      </p:sp>
      <p:sp>
        <p:nvSpPr>
          <p:cNvPr id="5" name="TextBox 4"/>
          <p:cNvSpPr txBox="1"/>
          <p:nvPr/>
        </p:nvSpPr>
        <p:spPr>
          <a:xfrm>
            <a:off x="3082637" y="3651668"/>
            <a:ext cx="685800" cy="830997"/>
          </a:xfrm>
          <a:prstGeom prst="rect">
            <a:avLst/>
          </a:prstGeom>
          <a:noFill/>
        </p:spPr>
        <p:txBody>
          <a:bodyPr wrap="square" rtlCol="0">
            <a:spAutoFit/>
          </a:bodyPr>
          <a:lstStyle/>
          <a:p>
            <a:r>
              <a:rPr lang="en-US" sz="4800" i="1" dirty="0"/>
              <a:t>x</a:t>
            </a:r>
            <a:r>
              <a:rPr lang="en-US" sz="4800" baseline="30000" dirty="0"/>
              <a:t>2</a:t>
            </a:r>
            <a:endParaRPr lang="en-US" sz="4800" dirty="0"/>
          </a:p>
        </p:txBody>
      </p:sp>
      <p:sp>
        <p:nvSpPr>
          <p:cNvPr id="20" name="TextBox 15"/>
          <p:cNvSpPr txBox="1">
            <a:spLocks noChangeArrowheads="1"/>
          </p:cNvSpPr>
          <p:nvPr/>
        </p:nvSpPr>
        <p:spPr bwMode="auto">
          <a:xfrm>
            <a:off x="2036619" y="5501512"/>
            <a:ext cx="706581"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2</a:t>
            </a:r>
            <a:endParaRPr lang="en-US" sz="4400" dirty="0">
              <a:solidFill>
                <a:srgbClr val="00B050"/>
              </a:solidFill>
            </a:endParaRPr>
          </a:p>
        </p:txBody>
      </p:sp>
      <p:sp>
        <p:nvSpPr>
          <p:cNvPr id="21" name="TextBox 5"/>
          <p:cNvSpPr txBox="1">
            <a:spLocks noChangeArrowheads="1"/>
          </p:cNvSpPr>
          <p:nvPr/>
        </p:nvSpPr>
        <p:spPr bwMode="auto">
          <a:xfrm>
            <a:off x="2133600" y="5268826"/>
            <a:ext cx="990600" cy="420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b="1" dirty="0" smtClean="0"/>
              <a:t>-</a:t>
            </a:r>
            <a:r>
              <a:rPr lang="en-US" sz="3200" dirty="0" smtClean="0"/>
              <a:t>2</a:t>
            </a:r>
            <a:endParaRPr lang="en-US" sz="3200" dirty="0"/>
          </a:p>
        </p:txBody>
      </p:sp>
      <p:cxnSp>
        <p:nvCxnSpPr>
          <p:cNvPr id="8" name="Straight Connector 7"/>
          <p:cNvCxnSpPr/>
          <p:nvPr/>
        </p:nvCxnSpPr>
        <p:spPr>
          <a:xfrm>
            <a:off x="2743200" y="5841566"/>
            <a:ext cx="479126" cy="106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4"/>
          <p:cNvSpPr txBox="1">
            <a:spLocks noChangeArrowheads="1"/>
          </p:cNvSpPr>
          <p:nvPr/>
        </p:nvSpPr>
        <p:spPr bwMode="auto">
          <a:xfrm>
            <a:off x="2797474" y="5503488"/>
            <a:ext cx="762000"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1</a:t>
            </a:r>
          </a:p>
        </p:txBody>
      </p:sp>
      <p:sp>
        <p:nvSpPr>
          <p:cNvPr id="26" name="TextBox 15"/>
          <p:cNvSpPr txBox="1">
            <a:spLocks noChangeArrowheads="1"/>
          </p:cNvSpPr>
          <p:nvPr/>
        </p:nvSpPr>
        <p:spPr bwMode="auto">
          <a:xfrm>
            <a:off x="2797474" y="6054725"/>
            <a:ext cx="990600"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2</a:t>
            </a:r>
          </a:p>
        </p:txBody>
      </p:sp>
      <p:sp>
        <p:nvSpPr>
          <p:cNvPr id="27" name="TextBox 15"/>
          <p:cNvSpPr txBox="1">
            <a:spLocks noChangeArrowheads="1"/>
          </p:cNvSpPr>
          <p:nvPr/>
        </p:nvSpPr>
        <p:spPr bwMode="auto">
          <a:xfrm>
            <a:off x="2954491" y="5870402"/>
            <a:ext cx="990600" cy="420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3200" dirty="0"/>
              <a:t>2</a:t>
            </a:r>
          </a:p>
        </p:txBody>
      </p:sp>
      <p:sp>
        <p:nvSpPr>
          <p:cNvPr id="28" name="TextBox 22"/>
          <p:cNvSpPr txBox="1">
            <a:spLocks noChangeArrowheads="1"/>
          </p:cNvSpPr>
          <p:nvPr/>
        </p:nvSpPr>
        <p:spPr bwMode="auto">
          <a:xfrm>
            <a:off x="3616037" y="5536977"/>
            <a:ext cx="762000"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1</a:t>
            </a:r>
          </a:p>
        </p:txBody>
      </p:sp>
      <p:cxnSp>
        <p:nvCxnSpPr>
          <p:cNvPr id="6" name="Straight Arrow Connector 5"/>
          <p:cNvCxnSpPr/>
          <p:nvPr/>
        </p:nvCxnSpPr>
        <p:spPr>
          <a:xfrm>
            <a:off x="2370292" y="5497570"/>
            <a:ext cx="492429" cy="5056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24118" y="5773381"/>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 xmlns:p14="http://schemas.microsoft.com/office/powerpoint/2010/main" val="21826346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B9C613C-CB78-4F29-8254-FE899FAB6E7D}" type="slidenum">
              <a:rPr lang="en-US" sz="1400" baseline="0" smtClean="0"/>
              <a:pPr/>
              <a:t>7</a:t>
            </a:fld>
            <a:endParaRPr lang="en-US" sz="1400" baseline="0" smtClean="0"/>
          </a:p>
        </p:txBody>
      </p:sp>
      <p:sp>
        <p:nvSpPr>
          <p:cNvPr id="10243" name="Rectangle 2"/>
          <p:cNvSpPr>
            <a:spLocks noGrp="1" noChangeArrowheads="1"/>
          </p:cNvSpPr>
          <p:nvPr>
            <p:ph type="title"/>
          </p:nvPr>
        </p:nvSpPr>
        <p:spPr>
          <a:xfrm>
            <a:off x="152400" y="382588"/>
            <a:ext cx="7467600" cy="912812"/>
          </a:xfrm>
        </p:spPr>
        <p:txBody>
          <a:bodyPr>
            <a:normAutofit fontScale="90000"/>
          </a:bodyPr>
          <a:lstStyle/>
          <a:p>
            <a:r>
              <a:rPr lang="en-US" sz="3400" b="1" dirty="0" smtClean="0">
                <a:latin typeface="Arial" charset="0"/>
              </a:rPr>
              <a:t>Positional Numbering Systems</a:t>
            </a:r>
            <a:br>
              <a:rPr lang="en-US" sz="3400" b="1" dirty="0" smtClean="0">
                <a:latin typeface="Arial" charset="0"/>
              </a:rPr>
            </a:br>
            <a:r>
              <a:rPr lang="en-US" sz="3400" b="1" dirty="0" smtClean="0">
                <a:solidFill>
                  <a:srgbClr val="FF0000"/>
                </a:solidFill>
                <a:latin typeface="Arial" charset="0"/>
              </a:rPr>
              <a:t>Subscript</a:t>
            </a:r>
            <a:endParaRPr lang="en-US" sz="3400" dirty="0" smtClean="0">
              <a:solidFill>
                <a:srgbClr val="FF0000"/>
              </a:solidFill>
              <a:latin typeface="Arial" charset="0"/>
            </a:endParaRPr>
          </a:p>
        </p:txBody>
      </p:sp>
      <p:sp>
        <p:nvSpPr>
          <p:cNvPr id="10244" name="Rectangle 3"/>
          <p:cNvSpPr>
            <a:spLocks noGrp="1" noChangeArrowheads="1"/>
          </p:cNvSpPr>
          <p:nvPr>
            <p:ph type="body" idx="1"/>
          </p:nvPr>
        </p:nvSpPr>
        <p:spPr>
          <a:xfrm>
            <a:off x="0" y="1600200"/>
            <a:ext cx="8991600" cy="5257800"/>
          </a:xfrm>
          <a:solidFill>
            <a:srgbClr val="E4F5FF"/>
          </a:solidFill>
        </p:spPr>
        <p:txBody>
          <a:bodyPr/>
          <a:lstStyle/>
          <a:p>
            <a:pPr lvl="1">
              <a:spcBef>
                <a:spcPct val="40000"/>
              </a:spcBef>
              <a:buFontTx/>
              <a:buNone/>
            </a:pPr>
            <a:r>
              <a:rPr lang="en-US" sz="2600" dirty="0" smtClean="0">
                <a:latin typeface="Arial" charset="0"/>
              </a:rPr>
              <a:t>When the radix of a number is something other than 10, the base is denoted by a </a:t>
            </a:r>
            <a:r>
              <a:rPr lang="en-US" sz="2600" dirty="0" smtClean="0">
                <a:solidFill>
                  <a:srgbClr val="FF0000"/>
                </a:solidFill>
                <a:latin typeface="Arial" charset="0"/>
              </a:rPr>
              <a:t>subscript</a:t>
            </a:r>
            <a:r>
              <a:rPr lang="en-US" sz="2600" dirty="0" smtClean="0">
                <a:latin typeface="Arial" charset="0"/>
              </a:rPr>
              <a:t>.  </a:t>
            </a:r>
          </a:p>
          <a:p>
            <a:pPr lvl="1">
              <a:spcBef>
                <a:spcPct val="40000"/>
              </a:spcBef>
            </a:pPr>
            <a:r>
              <a:rPr lang="en-US" sz="2400" dirty="0" smtClean="0"/>
              <a:t>Sometimes, the subscript 10 is added for emphasis:</a:t>
            </a:r>
          </a:p>
          <a:p>
            <a:pPr lvl="1">
              <a:spcBef>
                <a:spcPct val="40000"/>
              </a:spcBef>
              <a:buFontTx/>
              <a:buNone/>
            </a:pPr>
            <a:r>
              <a:rPr lang="en-US" sz="2400" dirty="0" smtClean="0"/>
              <a:t>                     11001</a:t>
            </a:r>
            <a:r>
              <a:rPr lang="en-US" sz="3200" baseline="-25000" dirty="0" smtClean="0">
                <a:solidFill>
                  <a:srgbClr val="FF0000"/>
                </a:solidFill>
              </a:rPr>
              <a:t>2</a:t>
            </a:r>
            <a:r>
              <a:rPr lang="en-US" sz="3200" dirty="0" smtClean="0"/>
              <a:t> </a:t>
            </a:r>
            <a:r>
              <a:rPr lang="en-US" sz="2400" dirty="0" smtClean="0"/>
              <a:t>= 25</a:t>
            </a:r>
            <a:r>
              <a:rPr lang="en-US" sz="2400" dirty="0" smtClean="0">
                <a:solidFill>
                  <a:srgbClr val="FF0000"/>
                </a:solidFill>
              </a:rPr>
              <a:t>₁₀</a:t>
            </a:r>
            <a:endParaRPr lang="en-US" sz="2400" baseline="-25000" dirty="0" smtClean="0">
              <a:solidFill>
                <a:srgbClr val="FF0000"/>
              </a:solidFill>
            </a:endParaRPr>
          </a:p>
        </p:txBody>
      </p:sp>
      <p:sp>
        <p:nvSpPr>
          <p:cNvPr id="2" name="TextBox 1"/>
          <p:cNvSpPr txBox="1"/>
          <p:nvPr/>
        </p:nvSpPr>
        <p:spPr>
          <a:xfrm>
            <a:off x="2286000" y="4343400"/>
            <a:ext cx="2433536" cy="646331"/>
          </a:xfrm>
          <a:prstGeom prst="rect">
            <a:avLst/>
          </a:prstGeom>
          <a:noFill/>
        </p:spPr>
        <p:txBody>
          <a:bodyPr wrap="square" rtlCol="0">
            <a:spAutoFit/>
          </a:bodyPr>
          <a:lstStyle/>
          <a:p>
            <a:r>
              <a:rPr lang="en-US" sz="3600" dirty="0" smtClean="0"/>
              <a:t>Subscript</a:t>
            </a:r>
            <a:r>
              <a:rPr lang="en-US" baseline="0" dirty="0" smtClean="0"/>
              <a:t> </a:t>
            </a:r>
            <a:endParaRPr lang="en-US" dirty="0"/>
          </a:p>
        </p:txBody>
      </p:sp>
      <p:cxnSp>
        <p:nvCxnSpPr>
          <p:cNvPr id="4" name="Straight Arrow Connector 3"/>
          <p:cNvCxnSpPr/>
          <p:nvPr/>
        </p:nvCxnSpPr>
        <p:spPr bwMode="auto">
          <a:xfrm flipV="1">
            <a:off x="2971800" y="3814465"/>
            <a:ext cx="533400" cy="338786"/>
          </a:xfrm>
          <a:prstGeom prst="straightConnector1">
            <a:avLst/>
          </a:prstGeom>
          <a:noFill/>
          <a:ln w="28575" cap="flat" cmpd="sng" algn="ctr">
            <a:solidFill>
              <a:schemeClr val="bg2"/>
            </a:solidFill>
            <a:prstDash val="solid"/>
            <a:round/>
            <a:headEnd type="none" w="med" len="med"/>
            <a:tailEnd type="arrow"/>
          </a:ln>
          <a:effectLst/>
        </p:spPr>
      </p:cxnSp>
      <p:cxnSp>
        <p:nvCxnSpPr>
          <p:cNvPr id="9" name="Straight Arrow Connector 8"/>
          <p:cNvCxnSpPr/>
          <p:nvPr/>
        </p:nvCxnSpPr>
        <p:spPr bwMode="auto">
          <a:xfrm>
            <a:off x="3048000" y="5637213"/>
            <a:ext cx="228600" cy="421035"/>
          </a:xfrm>
          <a:prstGeom prst="straightConnector1">
            <a:avLst/>
          </a:prstGeom>
          <a:noFill/>
          <a:ln w="28575" cap="flat" cmpd="sng" algn="ctr">
            <a:solidFill>
              <a:schemeClr val="bg2"/>
            </a:solidFill>
            <a:prstDash val="solid"/>
            <a:round/>
            <a:headEnd type="none" w="med" len="med"/>
            <a:tailEnd type="arrow"/>
          </a:ln>
          <a:effectLst/>
        </p:spPr>
      </p:cxnSp>
      <p:cxnSp>
        <p:nvCxnSpPr>
          <p:cNvPr id="5" name="Straight Arrow Connector 4"/>
          <p:cNvCxnSpPr/>
          <p:nvPr/>
        </p:nvCxnSpPr>
        <p:spPr>
          <a:xfrm flipV="1">
            <a:off x="3657600" y="3581400"/>
            <a:ext cx="381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819400" y="3657600"/>
            <a:ext cx="3810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3352800"/>
            <a:ext cx="1739579" cy="369332"/>
          </a:xfrm>
          <a:prstGeom prst="rect">
            <a:avLst/>
          </a:prstGeom>
          <a:noFill/>
        </p:spPr>
        <p:txBody>
          <a:bodyPr wrap="none" rtlCol="0">
            <a:spAutoFit/>
          </a:bodyPr>
          <a:lstStyle/>
          <a:p>
            <a:r>
              <a:rPr lang="en-US" dirty="0" smtClean="0">
                <a:solidFill>
                  <a:srgbClr val="FF0000"/>
                </a:solidFill>
              </a:rPr>
              <a:t>Base 10-Decimal</a:t>
            </a:r>
            <a:endParaRPr lang="en-US" dirty="0">
              <a:solidFill>
                <a:srgbClr val="FF0000"/>
              </a:solidFill>
            </a:endParaRPr>
          </a:p>
        </p:txBody>
      </p:sp>
      <p:sp>
        <p:nvSpPr>
          <p:cNvPr id="15" name="TextBox 14"/>
          <p:cNvSpPr txBox="1"/>
          <p:nvPr/>
        </p:nvSpPr>
        <p:spPr>
          <a:xfrm>
            <a:off x="1219200" y="3581400"/>
            <a:ext cx="1461810" cy="369332"/>
          </a:xfrm>
          <a:prstGeom prst="rect">
            <a:avLst/>
          </a:prstGeom>
          <a:noFill/>
        </p:spPr>
        <p:txBody>
          <a:bodyPr wrap="none" rtlCol="0">
            <a:spAutoFit/>
          </a:bodyPr>
          <a:lstStyle/>
          <a:p>
            <a:r>
              <a:rPr lang="en-US" dirty="0" smtClean="0">
                <a:solidFill>
                  <a:srgbClr val="FF0000"/>
                </a:solidFill>
              </a:rPr>
              <a:t>Base 2-Binary</a:t>
            </a:r>
            <a:endParaRPr lang="en-US" dirty="0">
              <a:solidFill>
                <a:srgbClr val="FF0000"/>
              </a:solidFill>
            </a:endParaRPr>
          </a:p>
        </p:txBody>
      </p:sp>
      <p:cxnSp>
        <p:nvCxnSpPr>
          <p:cNvPr id="20" name="Straight Arrow Connector 19"/>
          <p:cNvCxnSpPr/>
          <p:nvPr/>
        </p:nvCxnSpPr>
        <p:spPr>
          <a:xfrm flipH="1">
            <a:off x="3733800" y="35052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62200" y="5410200"/>
            <a:ext cx="2133600" cy="584775"/>
          </a:xfrm>
          <a:prstGeom prst="rect">
            <a:avLst/>
          </a:prstGeom>
          <a:noFill/>
        </p:spPr>
        <p:txBody>
          <a:bodyPr wrap="square" rtlCol="0">
            <a:spAutoFit/>
          </a:bodyPr>
          <a:lstStyle/>
          <a:p>
            <a:r>
              <a:rPr lang="en-US" sz="3200" dirty="0" smtClean="0"/>
              <a:t>456</a:t>
            </a:r>
            <a:r>
              <a:rPr lang="en-US" sz="3200" dirty="0" smtClean="0">
                <a:solidFill>
                  <a:srgbClr val="FF0000"/>
                </a:solidFill>
              </a:rPr>
              <a:t>₈</a:t>
            </a:r>
            <a:r>
              <a:rPr lang="en-US" sz="3200" dirty="0" smtClean="0"/>
              <a:t>=302</a:t>
            </a:r>
            <a:r>
              <a:rPr lang="en-US" sz="3200" dirty="0" smtClean="0">
                <a:solidFill>
                  <a:srgbClr val="FF0000"/>
                </a:solidFill>
              </a:rPr>
              <a:t>₁₀</a:t>
            </a:r>
            <a:endParaRPr lang="en-US" sz="3200" dirty="0">
              <a:solidFill>
                <a:srgbClr val="FF0000"/>
              </a:solidFill>
            </a:endParaRPr>
          </a:p>
        </p:txBody>
      </p:sp>
      <p:cxnSp>
        <p:nvCxnSpPr>
          <p:cNvPr id="18" name="Straight Arrow Connector 17"/>
          <p:cNvCxnSpPr/>
          <p:nvPr/>
        </p:nvCxnSpPr>
        <p:spPr>
          <a:xfrm>
            <a:off x="3048000" y="4876800"/>
            <a:ext cx="76200"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81400" y="4800600"/>
            <a:ext cx="533400" cy="914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81200" y="6096000"/>
            <a:ext cx="1406539" cy="369332"/>
          </a:xfrm>
          <a:prstGeom prst="rect">
            <a:avLst/>
          </a:prstGeom>
          <a:noFill/>
        </p:spPr>
        <p:txBody>
          <a:bodyPr wrap="none" rtlCol="0">
            <a:spAutoFit/>
          </a:bodyPr>
          <a:lstStyle/>
          <a:p>
            <a:r>
              <a:rPr lang="en-US" dirty="0" smtClean="0">
                <a:solidFill>
                  <a:srgbClr val="FF0000"/>
                </a:solidFill>
              </a:rPr>
              <a:t>Base 8- Octal</a:t>
            </a:r>
            <a:endParaRPr lang="en-US" dirty="0">
              <a:solidFill>
                <a:srgbClr val="FF0000"/>
              </a:solidFill>
            </a:endParaRPr>
          </a:p>
        </p:txBody>
      </p:sp>
      <p:cxnSp>
        <p:nvCxnSpPr>
          <p:cNvPr id="22" name="Straight Arrow Connector 21"/>
          <p:cNvCxnSpPr/>
          <p:nvPr/>
        </p:nvCxnSpPr>
        <p:spPr>
          <a:xfrm flipV="1">
            <a:off x="2590800" y="5867400"/>
            <a:ext cx="457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1000" y="4343400"/>
            <a:ext cx="1289135" cy="584775"/>
          </a:xfrm>
          <a:prstGeom prst="rect">
            <a:avLst/>
          </a:prstGeom>
          <a:noFill/>
        </p:spPr>
        <p:txBody>
          <a:bodyPr wrap="none" rtlCol="0">
            <a:spAutoFit/>
          </a:bodyPr>
          <a:lstStyle/>
          <a:p>
            <a:r>
              <a:rPr lang="en-US" sz="3200" dirty="0" smtClean="0"/>
              <a:t>CF45</a:t>
            </a:r>
            <a:r>
              <a:rPr lang="en-US" sz="3200" baseline="-25000" dirty="0" smtClean="0">
                <a:solidFill>
                  <a:srgbClr val="FF0000"/>
                </a:solidFill>
              </a:rPr>
              <a:t>16</a:t>
            </a:r>
            <a:endParaRPr lang="en-US" sz="3200" dirty="0">
              <a:solidFill>
                <a:srgbClr val="FF0000"/>
              </a:solidFill>
            </a:endParaRPr>
          </a:p>
        </p:txBody>
      </p:sp>
      <p:cxnSp>
        <p:nvCxnSpPr>
          <p:cNvPr id="25" name="Straight Arrow Connector 24"/>
          <p:cNvCxnSpPr>
            <a:stCxn id="2" idx="1"/>
          </p:cNvCxnSpPr>
          <p:nvPr/>
        </p:nvCxnSpPr>
        <p:spPr>
          <a:xfrm rot="10800000" flipV="1">
            <a:off x="1600200" y="4666566"/>
            <a:ext cx="685800" cy="1340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4800" y="5029200"/>
            <a:ext cx="1382494" cy="369332"/>
          </a:xfrm>
          <a:prstGeom prst="rect">
            <a:avLst/>
          </a:prstGeom>
          <a:noFill/>
        </p:spPr>
        <p:txBody>
          <a:bodyPr wrap="none" rtlCol="0">
            <a:spAutoFit/>
          </a:bodyPr>
          <a:lstStyle/>
          <a:p>
            <a:r>
              <a:rPr lang="en-US" dirty="0" smtClean="0">
                <a:solidFill>
                  <a:srgbClr val="FF0000"/>
                </a:solidFill>
              </a:rPr>
              <a:t>Hexadecima</a:t>
            </a:r>
            <a:r>
              <a:rPr lang="en-US" dirty="0" smtClean="0"/>
              <a:t>l</a:t>
            </a:r>
            <a:endParaRPr lang="en-US" dirty="0"/>
          </a:p>
        </p:txBody>
      </p:sp>
    </p:spTree>
    <p:extLst>
      <p:ext uri="{BB962C8B-B14F-4D97-AF65-F5344CB8AC3E}">
        <p14:creationId xmlns="" xmlns:p14="http://schemas.microsoft.com/office/powerpoint/2010/main" val="16437895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1700E3D-2462-4B1A-90CE-AD8ED45A101F}" type="slidenum">
              <a:rPr lang="en-US" sz="1400" baseline="0" smtClean="0"/>
              <a:pPr/>
              <a:t>70</a:t>
            </a:fld>
            <a:endParaRPr lang="en-US" sz="1400" baseline="0" smtClean="0"/>
          </a:p>
        </p:txBody>
      </p:sp>
      <p:sp>
        <p:nvSpPr>
          <p:cNvPr id="34819" name="Rectangle 1026"/>
          <p:cNvSpPr>
            <a:spLocks noGrp="1" noChangeArrowheads="1"/>
          </p:cNvSpPr>
          <p:nvPr>
            <p:ph type="title"/>
          </p:nvPr>
        </p:nvSpPr>
        <p:spPr>
          <a:xfrm>
            <a:off x="152400" y="381000"/>
            <a:ext cx="8839200" cy="547687"/>
          </a:xfrm>
        </p:spPr>
        <p:txBody>
          <a:bodyPr>
            <a:normAutofit fontScale="90000"/>
          </a:bodyPr>
          <a:lstStyle/>
          <a:p>
            <a:pPr algn="l"/>
            <a:r>
              <a:rPr lang="en-US" sz="3400" b="1" dirty="0" smtClean="0">
                <a:solidFill>
                  <a:srgbClr val="FFFFFF"/>
                </a:solidFill>
                <a:latin typeface="Arial" charset="0"/>
              </a:rPr>
              <a:t>2.3 </a:t>
            </a:r>
            <a:r>
              <a:rPr lang="en-US" sz="3400" b="1" dirty="0" smtClean="0">
                <a:latin typeface="Arial" charset="0"/>
              </a:rPr>
              <a:t>Decimal to Binary Conversions- Fractional</a:t>
            </a:r>
            <a:endParaRPr lang="en-US" sz="3400" dirty="0" smtClean="0">
              <a:latin typeface="Arial" charset="0"/>
            </a:endParaRPr>
          </a:p>
        </p:txBody>
      </p:sp>
      <p:sp>
        <p:nvSpPr>
          <p:cNvPr id="34820" name="Rectangle 1027"/>
          <p:cNvSpPr>
            <a:spLocks noGrp="1" noChangeArrowheads="1"/>
          </p:cNvSpPr>
          <p:nvPr>
            <p:ph type="body" idx="1"/>
          </p:nvPr>
        </p:nvSpPr>
        <p:spPr>
          <a:xfrm>
            <a:off x="76200" y="1143000"/>
            <a:ext cx="8915400" cy="5105400"/>
          </a:xfrm>
          <a:solidFill>
            <a:srgbClr val="E4F5FF"/>
          </a:solidFill>
        </p:spPr>
        <p:txBody>
          <a:bodyPr/>
          <a:lstStyle/>
          <a:p>
            <a:pPr>
              <a:spcBef>
                <a:spcPct val="40000"/>
              </a:spcBef>
            </a:pPr>
            <a:r>
              <a:rPr lang="en-US" sz="2600" smtClean="0">
                <a:latin typeface="Arial" charset="0"/>
              </a:rPr>
              <a:t>As with whole-number conversions, you can use either of two methods: a </a:t>
            </a:r>
            <a:r>
              <a:rPr lang="en-US" sz="2600" smtClean="0">
                <a:solidFill>
                  <a:srgbClr val="FF0000"/>
                </a:solidFill>
                <a:latin typeface="Arial" charset="0"/>
              </a:rPr>
              <a:t>subtraction</a:t>
            </a:r>
            <a:r>
              <a:rPr lang="en-US" sz="2600" smtClean="0">
                <a:latin typeface="Arial" charset="0"/>
              </a:rPr>
              <a:t> method and an easy </a:t>
            </a:r>
            <a:r>
              <a:rPr lang="en-US" sz="2600" smtClean="0">
                <a:solidFill>
                  <a:srgbClr val="FF0000"/>
                </a:solidFill>
                <a:latin typeface="Arial" charset="0"/>
              </a:rPr>
              <a:t>multiplication</a:t>
            </a:r>
            <a:r>
              <a:rPr lang="en-US" sz="2600" smtClean="0">
                <a:latin typeface="Arial" charset="0"/>
              </a:rPr>
              <a:t> method.</a:t>
            </a:r>
          </a:p>
          <a:p>
            <a:pPr>
              <a:spcBef>
                <a:spcPct val="40000"/>
              </a:spcBef>
            </a:pPr>
            <a:r>
              <a:rPr lang="en-US" sz="2600" smtClean="0">
                <a:latin typeface="Arial" charset="0"/>
              </a:rPr>
              <a:t>The subtraction method for fractions is identical to the subtraction method for whole numbers. Instead of subtracting positive powers of the target radix, we subtract negative powers of the radix.</a:t>
            </a:r>
          </a:p>
          <a:p>
            <a:pPr>
              <a:spcBef>
                <a:spcPct val="40000"/>
              </a:spcBef>
            </a:pPr>
            <a:r>
              <a:rPr lang="en-US" sz="2600" smtClean="0">
                <a:latin typeface="Arial" charset="0"/>
              </a:rPr>
              <a:t>We always start with the largest value first, </a:t>
            </a:r>
            <a:r>
              <a:rPr lang="en-US" sz="2600" i="1" smtClean="0">
                <a:latin typeface="Arial" charset="0"/>
              </a:rPr>
              <a:t>n </a:t>
            </a:r>
            <a:r>
              <a:rPr lang="en-US" sz="2600" baseline="30000" smtClean="0">
                <a:latin typeface="Arial" charset="0"/>
              </a:rPr>
              <a:t>-1</a:t>
            </a:r>
            <a:r>
              <a:rPr lang="en-US" sz="2600" smtClean="0">
                <a:latin typeface="Arial" charset="0"/>
              </a:rPr>
              <a:t>, where </a:t>
            </a:r>
            <a:r>
              <a:rPr lang="en-US" sz="2600" i="1" smtClean="0">
                <a:latin typeface="Arial" charset="0"/>
              </a:rPr>
              <a:t>n</a:t>
            </a:r>
            <a:r>
              <a:rPr lang="en-US" sz="2600" smtClean="0">
                <a:latin typeface="Arial" charset="0"/>
              </a:rPr>
              <a:t> is our radix, and work our way along using larger negative exponents.</a:t>
            </a:r>
            <a:endParaRPr lang="en-US" sz="2800" baseline="-25000" smtClean="0"/>
          </a:p>
        </p:txBody>
      </p:sp>
    </p:spTree>
    <p:extLst>
      <p:ext uri="{BB962C8B-B14F-4D97-AF65-F5344CB8AC3E}">
        <p14:creationId xmlns="" xmlns:p14="http://schemas.microsoft.com/office/powerpoint/2010/main" val="14644357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B7B5141-A6FB-48E7-8ACE-F2489F7DD6CF}" type="slidenum">
              <a:rPr lang="en-US" sz="1400" baseline="0" smtClean="0"/>
              <a:pPr/>
              <a:t>71</a:t>
            </a:fld>
            <a:endParaRPr lang="en-US" sz="1400" baseline="0" smtClean="0"/>
          </a:p>
        </p:txBody>
      </p:sp>
      <p:sp>
        <p:nvSpPr>
          <p:cNvPr id="35843" name="Rectangle 1027"/>
          <p:cNvSpPr>
            <a:spLocks noGrp="1" noChangeArrowheads="1"/>
          </p:cNvSpPr>
          <p:nvPr>
            <p:ph type="body" sz="half" idx="1"/>
          </p:nvPr>
        </p:nvSpPr>
        <p:spPr>
          <a:xfrm>
            <a:off x="0" y="838200"/>
            <a:ext cx="4876800" cy="4038600"/>
          </a:xfrm>
          <a:solidFill>
            <a:srgbClr val="E4F5FF"/>
          </a:solidFill>
        </p:spPr>
        <p:txBody>
          <a:bodyPr/>
          <a:lstStyle/>
          <a:p>
            <a:r>
              <a:rPr lang="en-US" sz="2200" b="1" dirty="0" smtClean="0">
                <a:latin typeface="Arial" charset="0"/>
              </a:rPr>
              <a:t>The calculation to the right is an example of using the </a:t>
            </a:r>
            <a:r>
              <a:rPr lang="en-US" sz="2200" b="1" dirty="0" smtClean="0">
                <a:solidFill>
                  <a:srgbClr val="FF0000"/>
                </a:solidFill>
                <a:latin typeface="Arial" charset="0"/>
              </a:rPr>
              <a:t>subtraction </a:t>
            </a:r>
            <a:r>
              <a:rPr lang="en-US" sz="2200" b="1" dirty="0" smtClean="0">
                <a:latin typeface="Arial" charset="0"/>
              </a:rPr>
              <a:t>method to convert the decimal 0.8125 to binary.</a:t>
            </a:r>
            <a:endParaRPr lang="en-US" sz="2600" dirty="0" smtClean="0"/>
          </a:p>
          <a:p>
            <a:pPr lvl="1">
              <a:spcBef>
                <a:spcPct val="40000"/>
              </a:spcBef>
            </a:pPr>
            <a:r>
              <a:rPr lang="en-US" dirty="0" smtClean="0"/>
              <a:t>Our result, reading from </a:t>
            </a:r>
            <a:r>
              <a:rPr lang="en-US" u="sng" dirty="0" smtClean="0"/>
              <a:t>top to bottom</a:t>
            </a:r>
            <a:r>
              <a:rPr lang="en-US" dirty="0" smtClean="0"/>
              <a:t> is:</a:t>
            </a:r>
          </a:p>
          <a:p>
            <a:pPr lvl="1">
              <a:spcBef>
                <a:spcPct val="40000"/>
              </a:spcBef>
              <a:buFontTx/>
              <a:buNone/>
            </a:pPr>
            <a:r>
              <a:rPr lang="en-US" dirty="0" smtClean="0"/>
              <a:t>         0.8125</a:t>
            </a:r>
            <a:r>
              <a:rPr lang="en-US" baseline="-25000" dirty="0" smtClean="0"/>
              <a:t>10</a:t>
            </a:r>
            <a:r>
              <a:rPr lang="en-US" dirty="0" smtClean="0"/>
              <a:t> = 0.1101</a:t>
            </a:r>
            <a:r>
              <a:rPr lang="en-US" baseline="-25000" dirty="0" smtClean="0"/>
              <a:t>2</a:t>
            </a:r>
            <a:endParaRPr lang="en-US" b="1" dirty="0" smtClean="0">
              <a:latin typeface="Arial" charset="0"/>
            </a:endParaRPr>
          </a:p>
          <a:p>
            <a:pPr lvl="1">
              <a:spcBef>
                <a:spcPct val="40000"/>
              </a:spcBef>
            </a:pPr>
            <a:r>
              <a:rPr lang="en-US" dirty="0" smtClean="0"/>
              <a:t>Of course, this method works with any base, not just binary.</a:t>
            </a:r>
          </a:p>
        </p:txBody>
      </p:sp>
      <p:pic>
        <p:nvPicPr>
          <p:cNvPr id="35845" name="Picture 1030" descr="C:\IDRAW20\4.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53000" y="685800"/>
            <a:ext cx="3821113"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5846" name="Straight Arrow Connector 6"/>
          <p:cNvCxnSpPr>
            <a:cxnSpLocks noChangeShapeType="1"/>
          </p:cNvCxnSpPr>
          <p:nvPr/>
        </p:nvCxnSpPr>
        <p:spPr bwMode="auto">
          <a:xfrm>
            <a:off x="8534400" y="1752600"/>
            <a:ext cx="0" cy="2057400"/>
          </a:xfrm>
          <a:prstGeom prst="straightConnector1">
            <a:avLst/>
          </a:prstGeom>
          <a:noFill/>
          <a:ln w="19050"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35847" name="Straight Connector 2"/>
          <p:cNvCxnSpPr>
            <a:cxnSpLocks noChangeShapeType="1"/>
          </p:cNvCxnSpPr>
          <p:nvPr/>
        </p:nvCxnSpPr>
        <p:spPr bwMode="auto">
          <a:xfrm>
            <a:off x="6172200" y="1752600"/>
            <a:ext cx="614363" cy="0"/>
          </a:xfrm>
          <a:prstGeom prst="line">
            <a:avLst/>
          </a:prstGeom>
          <a:noFill/>
          <a:ln w="19050" algn="ctr">
            <a:solidFill>
              <a:schemeClr val="tx1"/>
            </a:solidFill>
            <a:round/>
            <a:headEnd/>
            <a:tailEnd/>
          </a:ln>
          <a:extLst>
            <a:ext uri="{909E8E84-426E-40DD-AFC4-6F175D3DCCD1}">
              <a14:hiddenFill xmlns="" xmlns:a14="http://schemas.microsoft.com/office/drawing/2010/main">
                <a:noFill/>
              </a14:hiddenFill>
            </a:ext>
          </a:extLst>
        </p:spPr>
      </p:cxnSp>
      <p:cxnSp>
        <p:nvCxnSpPr>
          <p:cNvPr id="35848" name="Straight Connector 4"/>
          <p:cNvCxnSpPr>
            <a:cxnSpLocks noChangeShapeType="1"/>
          </p:cNvCxnSpPr>
          <p:nvPr/>
        </p:nvCxnSpPr>
        <p:spPr bwMode="auto">
          <a:xfrm>
            <a:off x="6418262" y="2438400"/>
            <a:ext cx="427038" cy="0"/>
          </a:xfrm>
          <a:prstGeom prst="line">
            <a:avLst/>
          </a:prstGeom>
          <a:noFill/>
          <a:ln w="19050" algn="ctr">
            <a:solidFill>
              <a:schemeClr val="tx1"/>
            </a:solidFill>
            <a:round/>
            <a:headEnd/>
            <a:tailEnd/>
          </a:ln>
          <a:extLst>
            <a:ext uri="{909E8E84-426E-40DD-AFC4-6F175D3DCCD1}">
              <a14:hiddenFill xmlns="" xmlns:a14="http://schemas.microsoft.com/office/drawing/2010/main">
                <a:noFill/>
              </a14:hiddenFill>
            </a:ext>
          </a:extLst>
        </p:spPr>
      </p:cxnSp>
      <p:sp>
        <p:nvSpPr>
          <p:cNvPr id="9" name="TextBox 8"/>
          <p:cNvSpPr txBox="1"/>
          <p:nvPr/>
        </p:nvSpPr>
        <p:spPr>
          <a:xfrm>
            <a:off x="304799" y="4951454"/>
            <a:ext cx="6326981" cy="1938992"/>
          </a:xfrm>
          <a:prstGeom prst="rect">
            <a:avLst/>
          </a:prstGeom>
          <a:noFill/>
        </p:spPr>
        <p:txBody>
          <a:bodyPr wrap="square" rtlCol="0">
            <a:spAutoFit/>
          </a:bodyPr>
          <a:lstStyle/>
          <a:p>
            <a:r>
              <a:rPr lang="en-US" sz="3200" i="1" dirty="0" smtClean="0">
                <a:solidFill>
                  <a:srgbClr val="FF0000"/>
                </a:solidFill>
              </a:rPr>
              <a:t>X= </a:t>
            </a:r>
            <a:r>
              <a:rPr lang="en-US" sz="4000" i="1" dirty="0" smtClean="0">
                <a:solidFill>
                  <a:srgbClr val="FF0000"/>
                </a:solidFill>
              </a:rPr>
              <a:t>2</a:t>
            </a:r>
            <a:r>
              <a:rPr lang="en-US" sz="4000" i="1" dirty="0" smtClean="0">
                <a:solidFill>
                  <a:srgbClr val="FF0000"/>
                </a:solidFill>
                <a:latin typeface="Agency FB"/>
              </a:rPr>
              <a:t>¯</a:t>
            </a:r>
            <a:r>
              <a:rPr lang="en-US" sz="4000" i="1" dirty="0" smtClean="0">
                <a:solidFill>
                  <a:srgbClr val="FF0000"/>
                </a:solidFill>
                <a:latin typeface="Andalus"/>
                <a:cs typeface="Andalus"/>
              </a:rPr>
              <a:t>¹ </a:t>
            </a:r>
          </a:p>
          <a:p>
            <a:r>
              <a:rPr lang="en-US" sz="4000" i="1" dirty="0" smtClean="0">
                <a:solidFill>
                  <a:srgbClr val="FF0000"/>
                </a:solidFill>
                <a:latin typeface="Andalus"/>
                <a:cs typeface="Andalus"/>
              </a:rPr>
              <a:t>X=       =       =.</a:t>
            </a:r>
            <a:r>
              <a:rPr lang="en-US" sz="4000" i="1" dirty="0" smtClean="0">
                <a:solidFill>
                  <a:srgbClr val="FF0000"/>
                </a:solidFill>
                <a:latin typeface="Arial" pitchFamily="34" charset="0"/>
                <a:cs typeface="Arial" pitchFamily="34" charset="0"/>
              </a:rPr>
              <a:t>5</a:t>
            </a:r>
          </a:p>
          <a:p>
            <a:r>
              <a:rPr lang="en-US" sz="4000" i="1" dirty="0">
                <a:solidFill>
                  <a:srgbClr val="FF0000"/>
                </a:solidFill>
                <a:latin typeface="Andalus"/>
                <a:cs typeface="Andalus"/>
              </a:rPr>
              <a:t> </a:t>
            </a:r>
            <a:r>
              <a:rPr lang="en-US" sz="4000" i="1" dirty="0" smtClean="0">
                <a:solidFill>
                  <a:srgbClr val="FF0000"/>
                </a:solidFill>
                <a:latin typeface="Andalus"/>
                <a:cs typeface="Andalus"/>
              </a:rPr>
              <a:t>                   </a:t>
            </a:r>
            <a:r>
              <a:rPr lang="en-US" sz="2000" i="1" dirty="0" smtClean="0">
                <a:solidFill>
                  <a:srgbClr val="FF0000"/>
                </a:solidFill>
                <a:latin typeface="Arial" pitchFamily="34" charset="0"/>
                <a:cs typeface="Arial" pitchFamily="34" charset="0"/>
              </a:rPr>
              <a:t>Flip, change the sign</a:t>
            </a:r>
            <a:endParaRPr lang="en-US" sz="4000" i="1" dirty="0">
              <a:solidFill>
                <a:srgbClr val="FF0000"/>
              </a:solidFill>
              <a:latin typeface="Andalus"/>
              <a:cs typeface="Andalus"/>
            </a:endParaRPr>
          </a:p>
        </p:txBody>
      </p:sp>
      <p:cxnSp>
        <p:nvCxnSpPr>
          <p:cNvPr id="3" name="Straight Connector 2"/>
          <p:cNvCxnSpPr/>
          <p:nvPr/>
        </p:nvCxnSpPr>
        <p:spPr>
          <a:xfrm>
            <a:off x="1131840" y="5943600"/>
            <a:ext cx="685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flipH="1">
            <a:off x="1297325" y="5887761"/>
            <a:ext cx="533400" cy="584775"/>
          </a:xfrm>
          <a:prstGeom prst="rect">
            <a:avLst/>
          </a:prstGeom>
          <a:noFill/>
        </p:spPr>
        <p:txBody>
          <a:bodyPr wrap="square" rtlCol="0">
            <a:spAutoFit/>
          </a:bodyPr>
          <a:lstStyle/>
          <a:p>
            <a:r>
              <a:rPr lang="en-US" sz="3200" dirty="0" smtClean="0"/>
              <a:t>1</a:t>
            </a:r>
            <a:endParaRPr lang="en-US" sz="3200" dirty="0"/>
          </a:p>
        </p:txBody>
      </p:sp>
      <p:sp>
        <p:nvSpPr>
          <p:cNvPr id="13" name="TextBox 12"/>
          <p:cNvSpPr txBox="1"/>
          <p:nvPr/>
        </p:nvSpPr>
        <p:spPr>
          <a:xfrm>
            <a:off x="1251147" y="5409906"/>
            <a:ext cx="762000" cy="646331"/>
          </a:xfrm>
          <a:prstGeom prst="rect">
            <a:avLst/>
          </a:prstGeom>
          <a:noFill/>
        </p:spPr>
        <p:txBody>
          <a:bodyPr wrap="square" rtlCol="0">
            <a:spAutoFit/>
          </a:bodyPr>
          <a:lstStyle/>
          <a:p>
            <a:r>
              <a:rPr lang="en-US" sz="3600" i="1" dirty="0" smtClean="0"/>
              <a:t>2</a:t>
            </a:r>
            <a:r>
              <a:rPr lang="en-US" sz="3600" i="1" dirty="0" smtClean="0">
                <a:latin typeface="Agency FB"/>
              </a:rPr>
              <a:t>¯</a:t>
            </a:r>
            <a:r>
              <a:rPr lang="en-US" sz="3600" i="1" dirty="0" smtClean="0">
                <a:latin typeface="Andalus"/>
                <a:cs typeface="Andalus"/>
              </a:rPr>
              <a:t>¹     </a:t>
            </a:r>
            <a:endParaRPr lang="en-US" sz="3600" i="1" dirty="0">
              <a:latin typeface="Andalus"/>
              <a:cs typeface="Andalus"/>
            </a:endParaRPr>
          </a:p>
        </p:txBody>
      </p:sp>
      <p:cxnSp>
        <p:nvCxnSpPr>
          <p:cNvPr id="5" name="Straight Connector 4"/>
          <p:cNvCxnSpPr/>
          <p:nvPr/>
        </p:nvCxnSpPr>
        <p:spPr>
          <a:xfrm>
            <a:off x="2159644" y="5943600"/>
            <a:ext cx="685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06016" y="5316841"/>
            <a:ext cx="393056" cy="584775"/>
          </a:xfrm>
          <a:prstGeom prst="rect">
            <a:avLst/>
          </a:prstGeom>
          <a:noFill/>
        </p:spPr>
        <p:txBody>
          <a:bodyPr wrap="none" rtlCol="0">
            <a:spAutoFit/>
          </a:bodyPr>
          <a:lstStyle/>
          <a:p>
            <a:r>
              <a:rPr lang="en-US" sz="3200" dirty="0" smtClean="0"/>
              <a:t>1</a:t>
            </a:r>
            <a:endParaRPr lang="en-US" sz="3200" dirty="0"/>
          </a:p>
        </p:txBody>
      </p:sp>
      <p:sp>
        <p:nvSpPr>
          <p:cNvPr id="20" name="TextBox 19"/>
          <p:cNvSpPr txBox="1"/>
          <p:nvPr/>
        </p:nvSpPr>
        <p:spPr>
          <a:xfrm>
            <a:off x="2217116" y="5977613"/>
            <a:ext cx="762000" cy="646331"/>
          </a:xfrm>
          <a:prstGeom prst="rect">
            <a:avLst/>
          </a:prstGeom>
          <a:noFill/>
        </p:spPr>
        <p:txBody>
          <a:bodyPr wrap="square" rtlCol="0">
            <a:spAutoFit/>
          </a:bodyPr>
          <a:lstStyle/>
          <a:p>
            <a:r>
              <a:rPr lang="en-US" sz="3600" i="1" dirty="0" smtClean="0">
                <a:solidFill>
                  <a:srgbClr val="FF0000"/>
                </a:solidFill>
              </a:rPr>
              <a:t>2</a:t>
            </a:r>
            <a:r>
              <a:rPr lang="en-US" sz="3600" i="1" dirty="0" smtClean="0">
                <a:solidFill>
                  <a:srgbClr val="FF0000"/>
                </a:solidFill>
                <a:latin typeface="Andalus"/>
                <a:cs typeface="Andalus"/>
              </a:rPr>
              <a:t>¹</a:t>
            </a:r>
            <a:r>
              <a:rPr lang="en-US" sz="3600" i="1" dirty="0" smtClean="0">
                <a:latin typeface="Andalus"/>
                <a:cs typeface="Andalus"/>
              </a:rPr>
              <a:t>   </a:t>
            </a:r>
            <a:endParaRPr lang="en-US" sz="3600" i="1" dirty="0">
              <a:latin typeface="Andalus"/>
              <a:cs typeface="Andalus"/>
            </a:endParaRPr>
          </a:p>
        </p:txBody>
      </p:sp>
      <p:cxnSp>
        <p:nvCxnSpPr>
          <p:cNvPr id="10" name="Straight Arrow Connector 9"/>
          <p:cNvCxnSpPr/>
          <p:nvPr/>
        </p:nvCxnSpPr>
        <p:spPr>
          <a:xfrm>
            <a:off x="1698339" y="5733072"/>
            <a:ext cx="629616" cy="4470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9000" y="838200"/>
            <a:ext cx="1066800" cy="381000"/>
          </a:xfrm>
          <a:prstGeom prst="rect">
            <a:avLst/>
          </a:prstGeom>
          <a:noFill/>
        </p:spPr>
        <p:txBody>
          <a:bodyPr wrap="square" rtlCol="0">
            <a:spAutoFit/>
          </a:bodyPr>
          <a:lstStyle/>
          <a:p>
            <a:r>
              <a:rPr lang="en-US" dirty="0" smtClean="0"/>
              <a:t>No value </a:t>
            </a:r>
            <a:endParaRPr lang="en-US" dirty="0"/>
          </a:p>
        </p:txBody>
      </p:sp>
      <p:cxnSp>
        <p:nvCxnSpPr>
          <p:cNvPr id="15" name="Straight Arrow Connector 14"/>
          <p:cNvCxnSpPr/>
          <p:nvPr/>
        </p:nvCxnSpPr>
        <p:spPr>
          <a:xfrm flipH="1">
            <a:off x="6781800" y="1143000"/>
            <a:ext cx="5334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1026"/>
          <p:cNvSpPr>
            <a:spLocks noGrp="1" noChangeArrowheads="1"/>
          </p:cNvSpPr>
          <p:nvPr>
            <p:ph type="title"/>
          </p:nvPr>
        </p:nvSpPr>
        <p:spPr>
          <a:xfrm>
            <a:off x="152400" y="381000"/>
            <a:ext cx="8839200" cy="547687"/>
          </a:xfrm>
        </p:spPr>
        <p:txBody>
          <a:bodyPr>
            <a:normAutofit fontScale="90000"/>
          </a:bodyPr>
          <a:lstStyle/>
          <a:p>
            <a:pPr algn="l"/>
            <a:r>
              <a:rPr lang="en-US" sz="3400" b="1" dirty="0" smtClean="0">
                <a:solidFill>
                  <a:srgbClr val="FFFFFF"/>
                </a:solidFill>
                <a:latin typeface="Arial" charset="0"/>
              </a:rPr>
              <a:t>2.3 </a:t>
            </a:r>
            <a:r>
              <a:rPr lang="en-US" sz="3100" b="1" dirty="0" smtClean="0">
                <a:latin typeface="Arial" charset="0"/>
              </a:rPr>
              <a:t>Subtraction</a:t>
            </a:r>
            <a:endParaRPr lang="en-US" sz="3100" dirty="0" smtClean="0">
              <a:latin typeface="Arial" charset="0"/>
            </a:endParaRPr>
          </a:p>
        </p:txBody>
      </p:sp>
      <p:sp>
        <p:nvSpPr>
          <p:cNvPr id="2" name="TextBox 1"/>
          <p:cNvSpPr txBox="1"/>
          <p:nvPr/>
        </p:nvSpPr>
        <p:spPr>
          <a:xfrm>
            <a:off x="2448075" y="5887761"/>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 xmlns:p14="http://schemas.microsoft.com/office/powerpoint/2010/main" val="38270373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85800" y="0"/>
            <a:ext cx="7772400" cy="1752600"/>
          </a:xfrm>
        </p:spPr>
        <p:txBody>
          <a:bodyPr>
            <a:normAutofit fontScale="90000"/>
          </a:bodyPr>
          <a:lstStyle/>
          <a:p>
            <a:r>
              <a:rPr lang="en-US" dirty="0" smtClean="0"/>
              <a:t>Converting a decimal fraction into a binary number (subtraction)</a:t>
            </a:r>
            <a:br>
              <a:rPr lang="en-US" dirty="0" smtClean="0"/>
            </a:br>
            <a:r>
              <a:rPr lang="en-US" dirty="0" smtClean="0">
                <a:solidFill>
                  <a:srgbClr val="663300"/>
                </a:solidFill>
              </a:rPr>
              <a:t>0</a:t>
            </a:r>
            <a:r>
              <a:rPr lang="en-US" dirty="0" smtClean="0"/>
              <a:t>.8125</a:t>
            </a:r>
          </a:p>
        </p:txBody>
      </p:sp>
      <p:sp>
        <p:nvSpPr>
          <p:cNvPr id="68611" name="Content Placeholder 2"/>
          <p:cNvSpPr>
            <a:spLocks noGrp="1"/>
          </p:cNvSpPr>
          <p:nvPr>
            <p:ph idx="1"/>
          </p:nvPr>
        </p:nvSpPr>
        <p:spPr>
          <a:xfrm>
            <a:off x="152400" y="1905000"/>
            <a:ext cx="5791200" cy="4419600"/>
          </a:xfrm>
        </p:spPr>
        <p:txBody>
          <a:bodyPr/>
          <a:lstStyle/>
          <a:p>
            <a:pPr>
              <a:buFontTx/>
              <a:buNone/>
            </a:pPr>
            <a:r>
              <a:rPr lang="en-US" dirty="0" smtClean="0"/>
              <a:t>                                                   </a:t>
            </a:r>
          </a:p>
          <a:p>
            <a:pPr>
              <a:buFontTx/>
              <a:buNone/>
            </a:pPr>
            <a:r>
              <a:rPr lang="en-US" dirty="0" smtClean="0"/>
              <a:t>        _   _   _    </a:t>
            </a:r>
            <a:r>
              <a:rPr lang="en-US" u="sng" dirty="0" smtClean="0">
                <a:solidFill>
                  <a:srgbClr val="663300"/>
                </a:solidFill>
              </a:rPr>
              <a:t>0</a:t>
            </a:r>
            <a:r>
              <a:rPr lang="en-US" dirty="0" smtClean="0"/>
              <a:t>  </a:t>
            </a:r>
            <a:r>
              <a:rPr lang="en-US" b="1" dirty="0" smtClean="0"/>
              <a:t>.</a:t>
            </a:r>
            <a:r>
              <a:rPr lang="en-US" dirty="0" smtClean="0"/>
              <a:t>  </a:t>
            </a:r>
            <a:r>
              <a:rPr lang="en-US" dirty="0" smtClean="0">
                <a:solidFill>
                  <a:srgbClr val="0070C0"/>
                </a:solidFill>
              </a:rPr>
              <a:t> </a:t>
            </a:r>
            <a:r>
              <a:rPr lang="en-US" u="sng" dirty="0" smtClean="0">
                <a:solidFill>
                  <a:srgbClr val="0070C0"/>
                </a:solidFill>
              </a:rPr>
              <a:t>1</a:t>
            </a:r>
            <a:r>
              <a:rPr lang="en-US" dirty="0" smtClean="0">
                <a:solidFill>
                  <a:srgbClr val="0070C0"/>
                </a:solidFill>
              </a:rPr>
              <a:t>    </a:t>
            </a:r>
            <a:r>
              <a:rPr lang="en-US" u="sng" dirty="0" smtClean="0">
                <a:solidFill>
                  <a:srgbClr val="7030A0"/>
                </a:solidFill>
              </a:rPr>
              <a:t>1</a:t>
            </a:r>
            <a:r>
              <a:rPr lang="en-US" dirty="0" smtClean="0">
                <a:solidFill>
                  <a:srgbClr val="7030A0"/>
                </a:solidFill>
              </a:rPr>
              <a:t>    </a:t>
            </a:r>
            <a:r>
              <a:rPr lang="en-US" u="sng" dirty="0" smtClean="0">
                <a:solidFill>
                  <a:srgbClr val="FF0000"/>
                </a:solidFill>
              </a:rPr>
              <a:t>0</a:t>
            </a:r>
            <a:r>
              <a:rPr lang="en-US" dirty="0" smtClean="0">
                <a:solidFill>
                  <a:srgbClr val="FF0000"/>
                </a:solidFill>
              </a:rPr>
              <a:t>     </a:t>
            </a:r>
            <a:r>
              <a:rPr lang="en-US" u="sng" dirty="0" smtClean="0">
                <a:solidFill>
                  <a:srgbClr val="00FF00"/>
                </a:solidFill>
              </a:rPr>
              <a:t>1</a:t>
            </a:r>
            <a:r>
              <a:rPr lang="en-US" u="sng" dirty="0" smtClean="0">
                <a:solidFill>
                  <a:srgbClr val="0070C0"/>
                </a:solidFill>
              </a:rPr>
              <a:t> </a:t>
            </a:r>
            <a:r>
              <a:rPr lang="en-US" dirty="0" smtClean="0"/>
              <a:t>          </a:t>
            </a:r>
          </a:p>
          <a:p>
            <a:pPr>
              <a:buFontTx/>
              <a:buNone/>
            </a:pPr>
            <a:r>
              <a:rPr lang="en-US" dirty="0" smtClean="0"/>
              <a:t>  2   2   2    2    2     2    2     2    2     </a:t>
            </a:r>
          </a:p>
          <a:p>
            <a:pPr>
              <a:buFontTx/>
              <a:buNone/>
            </a:pPr>
            <a:r>
              <a:rPr lang="en-US" dirty="0" smtClean="0"/>
              <a:t>	</a:t>
            </a:r>
          </a:p>
          <a:p>
            <a:pPr>
              <a:buFontTx/>
              <a:buNone/>
            </a:pPr>
            <a:r>
              <a:rPr lang="en-US" dirty="0" smtClean="0">
                <a:solidFill>
                  <a:srgbClr val="002060"/>
                </a:solidFill>
              </a:rPr>
              <a:t> </a:t>
            </a:r>
            <a:r>
              <a:rPr lang="en-US" dirty="0" smtClean="0">
                <a:solidFill>
                  <a:srgbClr val="FF00FF"/>
                </a:solidFill>
              </a:rPr>
              <a:t>16   8   4    2   1    </a:t>
            </a:r>
            <a:r>
              <a:rPr lang="en-US" sz="2400" dirty="0" smtClean="0"/>
              <a:t>1/2</a:t>
            </a:r>
            <a:r>
              <a:rPr lang="en-US" dirty="0" smtClean="0"/>
              <a:t>   </a:t>
            </a:r>
            <a:r>
              <a:rPr lang="en-US" sz="2400" dirty="0" smtClean="0"/>
              <a:t>1/2</a:t>
            </a:r>
            <a:r>
              <a:rPr lang="en-US" dirty="0" smtClean="0"/>
              <a:t>  </a:t>
            </a:r>
            <a:r>
              <a:rPr lang="en-US" sz="2400" dirty="0" smtClean="0"/>
              <a:t>1/2</a:t>
            </a:r>
            <a:r>
              <a:rPr lang="en-US" dirty="0" smtClean="0"/>
              <a:t>   </a:t>
            </a:r>
            <a:r>
              <a:rPr lang="en-US" sz="2400" dirty="0" smtClean="0"/>
              <a:t>1/2</a:t>
            </a:r>
            <a:r>
              <a:rPr lang="en-US" dirty="0" smtClean="0"/>
              <a:t>      </a:t>
            </a:r>
          </a:p>
          <a:p>
            <a:pPr>
              <a:buFontTx/>
              <a:buNone/>
            </a:pPr>
            <a:r>
              <a:rPr lang="en-US" dirty="0" smtClean="0"/>
              <a:t>				</a:t>
            </a:r>
            <a:endParaRPr lang="en-US" sz="2400" dirty="0" smtClean="0"/>
          </a:p>
        </p:txBody>
      </p:sp>
      <p:sp>
        <p:nvSpPr>
          <p:cNvPr id="68612" name="Slide Number Placeholder 3"/>
          <p:cNvSpPr>
            <a:spLocks noGrp="1"/>
          </p:cNvSpPr>
          <p:nvPr>
            <p:ph type="sldNum" sz="quarter" idx="12"/>
          </p:nvPr>
        </p:nvSpPr>
        <p:spPr>
          <a:xfrm>
            <a:off x="8610600" y="6400800"/>
            <a:ext cx="5334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545C6C4-DF3C-4823-B015-D007EF300DF9}" type="slidenum">
              <a:rPr lang="en-US" sz="1400" baseline="0" smtClean="0"/>
              <a:pPr/>
              <a:t>72</a:t>
            </a:fld>
            <a:endParaRPr lang="en-US" sz="1400" baseline="0" smtClean="0"/>
          </a:p>
        </p:txBody>
      </p:sp>
      <p:sp>
        <p:nvSpPr>
          <p:cNvPr id="68613" name="TextBox 4"/>
          <p:cNvSpPr txBox="1">
            <a:spLocks noChangeArrowheads="1"/>
          </p:cNvSpPr>
          <p:nvPr/>
        </p:nvSpPr>
        <p:spPr bwMode="auto">
          <a:xfrm>
            <a:off x="3363118" y="3103562"/>
            <a:ext cx="385763"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800"/>
              <a:t>-1</a:t>
            </a:r>
          </a:p>
        </p:txBody>
      </p:sp>
      <p:sp>
        <p:nvSpPr>
          <p:cNvPr id="68614" name="TextBox 5"/>
          <p:cNvSpPr txBox="1">
            <a:spLocks noChangeArrowheads="1"/>
          </p:cNvSpPr>
          <p:nvPr/>
        </p:nvSpPr>
        <p:spPr bwMode="auto">
          <a:xfrm>
            <a:off x="3881437" y="3124200"/>
            <a:ext cx="385763"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800" dirty="0"/>
              <a:t>-2</a:t>
            </a:r>
          </a:p>
        </p:txBody>
      </p:sp>
      <p:sp>
        <p:nvSpPr>
          <p:cNvPr id="68615" name="TextBox 6"/>
          <p:cNvSpPr txBox="1">
            <a:spLocks noChangeArrowheads="1"/>
          </p:cNvSpPr>
          <p:nvPr/>
        </p:nvSpPr>
        <p:spPr bwMode="auto">
          <a:xfrm>
            <a:off x="4554538" y="3103562"/>
            <a:ext cx="438943" cy="379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800" dirty="0"/>
              <a:t>-3</a:t>
            </a:r>
          </a:p>
        </p:txBody>
      </p:sp>
      <p:sp>
        <p:nvSpPr>
          <p:cNvPr id="68616" name="TextBox 7"/>
          <p:cNvSpPr txBox="1">
            <a:spLocks noChangeArrowheads="1"/>
          </p:cNvSpPr>
          <p:nvPr/>
        </p:nvSpPr>
        <p:spPr bwMode="auto">
          <a:xfrm>
            <a:off x="2209800" y="3124200"/>
            <a:ext cx="2619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1</a:t>
            </a:r>
          </a:p>
        </p:txBody>
      </p:sp>
      <p:sp>
        <p:nvSpPr>
          <p:cNvPr id="68617" name="TextBox 8"/>
          <p:cNvSpPr txBox="1">
            <a:spLocks noChangeArrowheads="1"/>
          </p:cNvSpPr>
          <p:nvPr/>
        </p:nvSpPr>
        <p:spPr bwMode="auto">
          <a:xfrm>
            <a:off x="2743200" y="3048000"/>
            <a:ext cx="2873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0</a:t>
            </a:r>
          </a:p>
        </p:txBody>
      </p:sp>
      <p:sp>
        <p:nvSpPr>
          <p:cNvPr id="68618" name="TextBox 9"/>
          <p:cNvSpPr txBox="1">
            <a:spLocks noChangeArrowheads="1"/>
          </p:cNvSpPr>
          <p:nvPr/>
        </p:nvSpPr>
        <p:spPr bwMode="auto">
          <a:xfrm>
            <a:off x="1600200" y="3124200"/>
            <a:ext cx="2619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2</a:t>
            </a:r>
          </a:p>
        </p:txBody>
      </p:sp>
      <p:sp>
        <p:nvSpPr>
          <p:cNvPr id="68619" name="TextBox 10"/>
          <p:cNvSpPr txBox="1">
            <a:spLocks noChangeArrowheads="1"/>
          </p:cNvSpPr>
          <p:nvPr/>
        </p:nvSpPr>
        <p:spPr bwMode="auto">
          <a:xfrm>
            <a:off x="1066800" y="3124200"/>
            <a:ext cx="2873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3</a:t>
            </a:r>
          </a:p>
        </p:txBody>
      </p:sp>
      <p:sp>
        <p:nvSpPr>
          <p:cNvPr id="68620" name="TextBox 11"/>
          <p:cNvSpPr txBox="1">
            <a:spLocks noChangeArrowheads="1"/>
          </p:cNvSpPr>
          <p:nvPr/>
        </p:nvSpPr>
        <p:spPr bwMode="auto">
          <a:xfrm>
            <a:off x="5164138" y="3124200"/>
            <a:ext cx="555625" cy="379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800" dirty="0"/>
              <a:t>-4</a:t>
            </a:r>
          </a:p>
        </p:txBody>
      </p:sp>
      <p:sp>
        <p:nvSpPr>
          <p:cNvPr id="68621" name="TextBox 28"/>
          <p:cNvSpPr txBox="1">
            <a:spLocks noChangeArrowheads="1"/>
          </p:cNvSpPr>
          <p:nvPr/>
        </p:nvSpPr>
        <p:spPr bwMode="auto">
          <a:xfrm>
            <a:off x="2590800" y="5791200"/>
            <a:ext cx="4267200"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000">
                <a:solidFill>
                  <a:srgbClr val="FF00FF"/>
                </a:solidFill>
              </a:rPr>
              <a:t>0.5   0.25     0.125    0.0625 </a:t>
            </a:r>
          </a:p>
        </p:txBody>
      </p:sp>
      <p:cxnSp>
        <p:nvCxnSpPr>
          <p:cNvPr id="68622" name="Straight Arrow Connector 30"/>
          <p:cNvCxnSpPr>
            <a:cxnSpLocks noChangeShapeType="1"/>
          </p:cNvCxnSpPr>
          <p:nvPr/>
        </p:nvCxnSpPr>
        <p:spPr bwMode="auto">
          <a:xfrm flipH="1">
            <a:off x="2819400" y="4724400"/>
            <a:ext cx="685800" cy="1066800"/>
          </a:xfrm>
          <a:prstGeom prst="straightConnector1">
            <a:avLst/>
          </a:prstGeom>
          <a:noFill/>
          <a:ln w="19050"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8623" name="Straight Arrow Connector 34"/>
          <p:cNvCxnSpPr>
            <a:cxnSpLocks noChangeShapeType="1"/>
          </p:cNvCxnSpPr>
          <p:nvPr/>
        </p:nvCxnSpPr>
        <p:spPr bwMode="auto">
          <a:xfrm flipH="1">
            <a:off x="3810000" y="4800600"/>
            <a:ext cx="381000" cy="914400"/>
          </a:xfrm>
          <a:prstGeom prst="straightConnector1">
            <a:avLst/>
          </a:prstGeom>
          <a:noFill/>
          <a:ln w="19050"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8624" name="Straight Arrow Connector 38"/>
          <p:cNvCxnSpPr>
            <a:cxnSpLocks noChangeShapeType="1"/>
          </p:cNvCxnSpPr>
          <p:nvPr/>
        </p:nvCxnSpPr>
        <p:spPr bwMode="auto">
          <a:xfrm>
            <a:off x="4800600" y="4800600"/>
            <a:ext cx="0" cy="914400"/>
          </a:xfrm>
          <a:prstGeom prst="straightConnector1">
            <a:avLst/>
          </a:prstGeom>
          <a:noFill/>
          <a:ln w="19050"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8625" name="Straight Arrow Connector 40"/>
          <p:cNvCxnSpPr>
            <a:cxnSpLocks noChangeShapeType="1"/>
          </p:cNvCxnSpPr>
          <p:nvPr/>
        </p:nvCxnSpPr>
        <p:spPr bwMode="auto">
          <a:xfrm>
            <a:off x="5410200" y="4724400"/>
            <a:ext cx="685800" cy="990600"/>
          </a:xfrm>
          <a:prstGeom prst="straightConnector1">
            <a:avLst/>
          </a:prstGeom>
          <a:noFill/>
          <a:ln w="19050"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52" name="Content Placeholder 2"/>
          <p:cNvSpPr txBox="1">
            <a:spLocks/>
          </p:cNvSpPr>
          <p:nvPr/>
        </p:nvSpPr>
        <p:spPr bwMode="auto">
          <a:xfrm>
            <a:off x="6096000" y="1981200"/>
            <a:ext cx="3276600" cy="4419600"/>
          </a:xfrm>
          <a:prstGeom prst="rect">
            <a:avLst/>
          </a:prstGeom>
          <a:noFill/>
          <a:ln w="9525">
            <a:noFill/>
            <a:miter lim="800000"/>
            <a:headEnd/>
            <a:tailEnd/>
          </a:ln>
        </p:spPr>
        <p:txBody>
          <a:bodyPr/>
          <a:lstStyle/>
          <a:p>
            <a:pPr marL="342900" indent="-342900">
              <a:spcBef>
                <a:spcPts val="0"/>
              </a:spcBef>
              <a:defRPr/>
            </a:pPr>
            <a:r>
              <a:rPr lang="en-US" sz="3200" kern="0" baseline="0" dirty="0">
                <a:latin typeface="+mn-lt"/>
              </a:rPr>
              <a:t>                                                   0.8125		</a:t>
            </a:r>
            <a:r>
              <a:rPr lang="en-US" sz="3200" kern="0" baseline="0" dirty="0"/>
              <a:t> </a:t>
            </a:r>
            <a:r>
              <a:rPr lang="en-US" sz="3200" kern="0" baseline="0" dirty="0">
                <a:solidFill>
                  <a:srgbClr val="FF00FF"/>
                </a:solidFill>
              </a:rPr>
              <a:t>0.5      </a:t>
            </a:r>
            <a:r>
              <a:rPr lang="en-US" sz="3200" kern="0" baseline="0" dirty="0">
                <a:latin typeface="+mn-lt"/>
              </a:rPr>
              <a:t> = </a:t>
            </a:r>
            <a:r>
              <a:rPr lang="en-US" sz="3200" kern="0" baseline="0" dirty="0" smtClean="0">
                <a:latin typeface="+mn-lt"/>
              </a:rPr>
              <a:t>2¯¹  </a:t>
            </a:r>
            <a:r>
              <a:rPr lang="en-US" sz="3200" kern="0" baseline="0" dirty="0">
                <a:latin typeface="+mn-lt"/>
              </a:rPr>
              <a:t>x </a:t>
            </a:r>
            <a:r>
              <a:rPr lang="en-US" sz="3200" kern="0" baseline="0" dirty="0">
                <a:solidFill>
                  <a:srgbClr val="0070C0"/>
                </a:solidFill>
                <a:latin typeface="+mn-lt"/>
              </a:rPr>
              <a:t>1</a:t>
            </a:r>
            <a:r>
              <a:rPr lang="en-US" sz="3200" kern="0" baseline="0" dirty="0">
                <a:latin typeface="+mn-lt"/>
              </a:rPr>
              <a:t>    </a:t>
            </a:r>
          </a:p>
          <a:p>
            <a:pPr marL="342900" indent="-342900">
              <a:spcBef>
                <a:spcPts val="0"/>
              </a:spcBef>
              <a:defRPr/>
            </a:pPr>
            <a:r>
              <a:rPr lang="en-US" sz="3200" kern="0" baseline="0" dirty="0">
                <a:latin typeface="+mn-lt"/>
              </a:rPr>
              <a:t>	0.3125</a:t>
            </a:r>
            <a:endParaRPr lang="en-US" sz="3200" kern="0" baseline="0" dirty="0">
              <a:solidFill>
                <a:srgbClr val="7030A0"/>
              </a:solidFill>
              <a:latin typeface="+mn-lt"/>
            </a:endParaRPr>
          </a:p>
          <a:p>
            <a:pPr marL="342900" indent="-342900">
              <a:spcBef>
                <a:spcPts val="0"/>
              </a:spcBef>
              <a:defRPr/>
            </a:pPr>
            <a:r>
              <a:rPr lang="en-US" sz="3200" kern="0" baseline="0" dirty="0">
                <a:solidFill>
                  <a:srgbClr val="FF00FF"/>
                </a:solidFill>
                <a:latin typeface="+mn-lt"/>
              </a:rPr>
              <a:t>    </a:t>
            </a:r>
            <a:r>
              <a:rPr lang="en-US" sz="3200" kern="0" baseline="0" dirty="0">
                <a:solidFill>
                  <a:srgbClr val="FF00FF"/>
                </a:solidFill>
              </a:rPr>
              <a:t>0.25    </a:t>
            </a:r>
            <a:r>
              <a:rPr lang="en-US" sz="3200" kern="0" baseline="0" dirty="0"/>
              <a:t> = </a:t>
            </a:r>
            <a:r>
              <a:rPr lang="en-US" sz="3200" kern="0" baseline="0" dirty="0" smtClean="0"/>
              <a:t>2¯²  x</a:t>
            </a:r>
            <a:r>
              <a:rPr lang="en-US" sz="3200" kern="0" baseline="0" dirty="0" smtClean="0">
                <a:solidFill>
                  <a:srgbClr val="7030A0"/>
                </a:solidFill>
              </a:rPr>
              <a:t>1</a:t>
            </a:r>
            <a:endParaRPr lang="en-US" sz="3200" kern="0" baseline="0" dirty="0">
              <a:latin typeface="+mn-lt"/>
            </a:endParaRPr>
          </a:p>
          <a:p>
            <a:pPr marL="342900" indent="-342900">
              <a:spcBef>
                <a:spcPts val="0"/>
              </a:spcBef>
              <a:defRPr/>
            </a:pPr>
            <a:r>
              <a:rPr lang="en-US" sz="3200" kern="0" baseline="0" dirty="0">
                <a:latin typeface="+mn-lt"/>
              </a:rPr>
              <a:t>	0.0625</a:t>
            </a:r>
          </a:p>
          <a:p>
            <a:pPr marL="342900" indent="-342900">
              <a:spcBef>
                <a:spcPts val="0"/>
              </a:spcBef>
              <a:defRPr/>
            </a:pPr>
            <a:r>
              <a:rPr lang="en-US" sz="3200" kern="0" baseline="0" dirty="0">
                <a:latin typeface="+mn-lt"/>
              </a:rPr>
              <a:t>    </a:t>
            </a:r>
            <a:r>
              <a:rPr lang="en-US" sz="3200" dirty="0">
                <a:solidFill>
                  <a:srgbClr val="FF00FF"/>
                </a:solidFill>
              </a:rPr>
              <a:t> </a:t>
            </a:r>
            <a:r>
              <a:rPr lang="en-US" sz="3200" baseline="0" dirty="0">
                <a:solidFill>
                  <a:srgbClr val="FF00FF"/>
                </a:solidFill>
              </a:rPr>
              <a:t>        </a:t>
            </a:r>
            <a:r>
              <a:rPr lang="en-US" sz="3200" kern="0" baseline="0" dirty="0">
                <a:solidFill>
                  <a:srgbClr val="00FF00"/>
                </a:solidFill>
                <a:latin typeface="+mn-lt"/>
              </a:rPr>
              <a:t>0</a:t>
            </a:r>
            <a:r>
              <a:rPr lang="en-US" sz="3200" kern="0" baseline="0" dirty="0">
                <a:latin typeface="+mn-lt"/>
              </a:rPr>
              <a:t> </a:t>
            </a:r>
            <a:r>
              <a:rPr lang="en-US" sz="3200" kern="0" baseline="0" dirty="0"/>
              <a:t>= </a:t>
            </a:r>
            <a:r>
              <a:rPr lang="en-US" sz="3200" kern="0" baseline="0" dirty="0" smtClean="0"/>
              <a:t>2¯³  </a:t>
            </a:r>
            <a:r>
              <a:rPr lang="en-US" sz="3200" kern="0" baseline="0" dirty="0"/>
              <a:t>x </a:t>
            </a:r>
            <a:r>
              <a:rPr lang="en-US" sz="3200" kern="0" baseline="0" dirty="0">
                <a:solidFill>
                  <a:srgbClr val="FF0000"/>
                </a:solidFill>
              </a:rPr>
              <a:t>0</a:t>
            </a:r>
            <a:r>
              <a:rPr lang="en-US" sz="3200" kern="0" baseline="0" dirty="0">
                <a:solidFill>
                  <a:srgbClr val="7030A0"/>
                </a:solidFill>
              </a:rPr>
              <a:t> </a:t>
            </a:r>
            <a:r>
              <a:rPr lang="en-US" sz="3200" kern="0" baseline="0" dirty="0"/>
              <a:t>0.0625 </a:t>
            </a:r>
            <a:endParaRPr lang="en-US" sz="3200" kern="0" baseline="0" dirty="0">
              <a:latin typeface="+mn-lt"/>
            </a:endParaRPr>
          </a:p>
          <a:p>
            <a:pPr marL="342900" indent="-342900">
              <a:spcBef>
                <a:spcPts val="0"/>
              </a:spcBef>
              <a:defRPr/>
            </a:pPr>
            <a:r>
              <a:rPr lang="en-US" sz="3200" kern="0" baseline="0" dirty="0">
                <a:latin typeface="+mn-lt"/>
              </a:rPr>
              <a:t>    </a:t>
            </a:r>
            <a:r>
              <a:rPr lang="en-US" sz="3200" kern="0" baseline="0" dirty="0">
                <a:solidFill>
                  <a:srgbClr val="FF00FF"/>
                </a:solidFill>
              </a:rPr>
              <a:t>0.0625</a:t>
            </a:r>
            <a:r>
              <a:rPr lang="en-US" sz="3200" kern="0" baseline="0" dirty="0"/>
              <a:t> = </a:t>
            </a:r>
            <a:r>
              <a:rPr lang="en-US" sz="3200" kern="0" baseline="0" dirty="0" smtClean="0"/>
              <a:t>2¯⁴  x</a:t>
            </a:r>
            <a:r>
              <a:rPr lang="en-US" sz="3200" kern="0" baseline="0" dirty="0" smtClean="0">
                <a:solidFill>
                  <a:srgbClr val="00FF00"/>
                </a:solidFill>
              </a:rPr>
              <a:t>1</a:t>
            </a:r>
            <a:r>
              <a:rPr lang="en-US" sz="3200" kern="0" baseline="0" dirty="0" smtClean="0">
                <a:solidFill>
                  <a:srgbClr val="7030A0"/>
                </a:solidFill>
              </a:rPr>
              <a:t> </a:t>
            </a:r>
            <a:r>
              <a:rPr lang="en-US" sz="3200" kern="0" baseline="0" dirty="0">
                <a:latin typeface="+mn-lt"/>
              </a:rPr>
              <a:t>			</a:t>
            </a:r>
            <a:endParaRPr lang="en-US" sz="2400" kern="0" baseline="0" dirty="0">
              <a:latin typeface="+mn-lt"/>
            </a:endParaRPr>
          </a:p>
        </p:txBody>
      </p:sp>
      <p:sp>
        <p:nvSpPr>
          <p:cNvPr id="68627" name="TextBox 52"/>
          <p:cNvSpPr txBox="1">
            <a:spLocks noChangeArrowheads="1"/>
          </p:cNvSpPr>
          <p:nvPr/>
        </p:nvSpPr>
        <p:spPr bwMode="auto">
          <a:xfrm>
            <a:off x="609600" y="3124200"/>
            <a:ext cx="2873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4</a:t>
            </a:r>
          </a:p>
        </p:txBody>
      </p:sp>
      <p:cxnSp>
        <p:nvCxnSpPr>
          <p:cNvPr id="68630" name="Straight Connector 56"/>
          <p:cNvCxnSpPr>
            <a:cxnSpLocks noChangeShapeType="1"/>
          </p:cNvCxnSpPr>
          <p:nvPr/>
        </p:nvCxnSpPr>
        <p:spPr bwMode="auto">
          <a:xfrm>
            <a:off x="6400800" y="3505200"/>
            <a:ext cx="1219200" cy="0"/>
          </a:xfrm>
          <a:prstGeom prst="line">
            <a:avLst/>
          </a:prstGeom>
          <a:noFill/>
          <a:ln w="9525" algn="ctr">
            <a:solidFill>
              <a:schemeClr val="tx1"/>
            </a:solidFill>
            <a:round/>
            <a:headEnd/>
            <a:tailEnd/>
          </a:ln>
          <a:extLst>
            <a:ext uri="{909E8E84-426E-40DD-AFC4-6F175D3DCCD1}">
              <a14:hiddenFill xmlns="" xmlns:a14="http://schemas.microsoft.com/office/drawing/2010/main">
                <a:noFill/>
              </a14:hiddenFill>
            </a:ext>
          </a:extLst>
        </p:spPr>
      </p:cxnSp>
      <p:cxnSp>
        <p:nvCxnSpPr>
          <p:cNvPr id="68631" name="Straight Connector 59"/>
          <p:cNvCxnSpPr>
            <a:cxnSpLocks noChangeShapeType="1"/>
          </p:cNvCxnSpPr>
          <p:nvPr/>
        </p:nvCxnSpPr>
        <p:spPr bwMode="auto">
          <a:xfrm>
            <a:off x="6477000" y="4495800"/>
            <a:ext cx="1219200" cy="0"/>
          </a:xfrm>
          <a:prstGeom prst="line">
            <a:avLst/>
          </a:prstGeom>
          <a:noFill/>
          <a:ln w="9525" algn="ctr">
            <a:solidFill>
              <a:schemeClr val="tx1"/>
            </a:solidFill>
            <a:round/>
            <a:headEnd/>
            <a:tailEnd/>
          </a:ln>
          <a:extLst>
            <a:ext uri="{909E8E84-426E-40DD-AFC4-6F175D3DCCD1}">
              <a14:hiddenFill xmlns="" xmlns:a14="http://schemas.microsoft.com/office/drawing/2010/main">
                <a:noFill/>
              </a14:hiddenFill>
            </a:ext>
          </a:extLst>
        </p:spPr>
      </p:cxnSp>
      <p:cxnSp>
        <p:nvCxnSpPr>
          <p:cNvPr id="68632" name="Straight Arrow Connector 62"/>
          <p:cNvCxnSpPr>
            <a:cxnSpLocks noChangeShapeType="1"/>
          </p:cNvCxnSpPr>
          <p:nvPr/>
        </p:nvCxnSpPr>
        <p:spPr bwMode="auto">
          <a:xfrm>
            <a:off x="533400" y="36576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33" name="Straight Arrow Connector 65"/>
          <p:cNvCxnSpPr>
            <a:cxnSpLocks noChangeShapeType="1"/>
          </p:cNvCxnSpPr>
          <p:nvPr/>
        </p:nvCxnSpPr>
        <p:spPr bwMode="auto">
          <a:xfrm>
            <a:off x="11430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34" name="Straight Arrow Connector 66"/>
          <p:cNvCxnSpPr>
            <a:cxnSpLocks noChangeShapeType="1"/>
          </p:cNvCxnSpPr>
          <p:nvPr/>
        </p:nvCxnSpPr>
        <p:spPr bwMode="auto">
          <a:xfrm>
            <a:off x="16002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35" name="Straight Arrow Connector 67"/>
          <p:cNvCxnSpPr>
            <a:cxnSpLocks noChangeShapeType="1"/>
          </p:cNvCxnSpPr>
          <p:nvPr/>
        </p:nvCxnSpPr>
        <p:spPr bwMode="auto">
          <a:xfrm>
            <a:off x="22098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36" name="Straight Arrow Connector 68"/>
          <p:cNvCxnSpPr>
            <a:cxnSpLocks noChangeShapeType="1"/>
          </p:cNvCxnSpPr>
          <p:nvPr/>
        </p:nvCxnSpPr>
        <p:spPr bwMode="auto">
          <a:xfrm>
            <a:off x="27432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37" name="Straight Arrow Connector 69"/>
          <p:cNvCxnSpPr>
            <a:cxnSpLocks noChangeShapeType="1"/>
          </p:cNvCxnSpPr>
          <p:nvPr/>
        </p:nvCxnSpPr>
        <p:spPr bwMode="auto">
          <a:xfrm>
            <a:off x="35052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38" name="Straight Arrow Connector 70"/>
          <p:cNvCxnSpPr>
            <a:cxnSpLocks noChangeShapeType="1"/>
          </p:cNvCxnSpPr>
          <p:nvPr/>
        </p:nvCxnSpPr>
        <p:spPr bwMode="auto">
          <a:xfrm>
            <a:off x="41148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39" name="Straight Arrow Connector 71"/>
          <p:cNvCxnSpPr>
            <a:cxnSpLocks noChangeShapeType="1"/>
          </p:cNvCxnSpPr>
          <p:nvPr/>
        </p:nvCxnSpPr>
        <p:spPr bwMode="auto">
          <a:xfrm>
            <a:off x="47244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8640" name="Straight Arrow Connector 72"/>
          <p:cNvCxnSpPr>
            <a:cxnSpLocks noChangeShapeType="1"/>
          </p:cNvCxnSpPr>
          <p:nvPr/>
        </p:nvCxnSpPr>
        <p:spPr bwMode="auto">
          <a:xfrm>
            <a:off x="5410200" y="3581400"/>
            <a:ext cx="0" cy="685800"/>
          </a:xfrm>
          <a:prstGeom prst="straightConnector1">
            <a:avLst/>
          </a:prstGeom>
          <a:noFill/>
          <a:ln w="9525" algn="ctr">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68641" name="TextBox 73"/>
          <p:cNvSpPr txBox="1">
            <a:spLocks noChangeArrowheads="1"/>
          </p:cNvSpPr>
          <p:nvPr/>
        </p:nvSpPr>
        <p:spPr bwMode="auto">
          <a:xfrm>
            <a:off x="4191000" y="4267200"/>
            <a:ext cx="3635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dirty="0"/>
              <a:t>2</a:t>
            </a:r>
          </a:p>
        </p:txBody>
      </p:sp>
      <p:sp>
        <p:nvSpPr>
          <p:cNvPr id="68642" name="TextBox 77"/>
          <p:cNvSpPr txBox="1">
            <a:spLocks noChangeArrowheads="1"/>
          </p:cNvSpPr>
          <p:nvPr/>
        </p:nvSpPr>
        <p:spPr bwMode="auto">
          <a:xfrm>
            <a:off x="3505200" y="4276454"/>
            <a:ext cx="43973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dirty="0"/>
              <a:t>1</a:t>
            </a:r>
          </a:p>
        </p:txBody>
      </p:sp>
      <p:sp>
        <p:nvSpPr>
          <p:cNvPr id="68643" name="TextBox 78"/>
          <p:cNvSpPr txBox="1">
            <a:spLocks noChangeArrowheads="1"/>
          </p:cNvSpPr>
          <p:nvPr/>
        </p:nvSpPr>
        <p:spPr bwMode="auto">
          <a:xfrm>
            <a:off x="4772681" y="4276870"/>
            <a:ext cx="390129"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dirty="0"/>
              <a:t>3</a:t>
            </a:r>
          </a:p>
        </p:txBody>
      </p:sp>
      <p:sp>
        <p:nvSpPr>
          <p:cNvPr id="68644" name="TextBox 79"/>
          <p:cNvSpPr txBox="1">
            <a:spLocks noChangeArrowheads="1"/>
          </p:cNvSpPr>
          <p:nvPr/>
        </p:nvSpPr>
        <p:spPr bwMode="auto">
          <a:xfrm>
            <a:off x="5406927" y="4276455"/>
            <a:ext cx="2873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2400"/>
              <a:t>4</a:t>
            </a:r>
          </a:p>
        </p:txBody>
      </p:sp>
      <p:cxnSp>
        <p:nvCxnSpPr>
          <p:cNvPr id="68645" name="Straight Arrow Connector 89"/>
          <p:cNvCxnSpPr>
            <a:cxnSpLocks noChangeShapeType="1"/>
          </p:cNvCxnSpPr>
          <p:nvPr/>
        </p:nvCxnSpPr>
        <p:spPr bwMode="auto">
          <a:xfrm>
            <a:off x="5410200" y="1752600"/>
            <a:ext cx="1143000" cy="762000"/>
          </a:xfrm>
          <a:prstGeom prst="straightConnector1">
            <a:avLst/>
          </a:prstGeom>
          <a:noFill/>
          <a:ln w="28575" algn="ctr">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68646" name="TextBox 91"/>
          <p:cNvSpPr txBox="1">
            <a:spLocks noChangeArrowheads="1"/>
          </p:cNvSpPr>
          <p:nvPr/>
        </p:nvSpPr>
        <p:spPr bwMode="auto">
          <a:xfrm>
            <a:off x="6096000" y="3124200"/>
            <a:ext cx="385763" cy="544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a:t>
            </a:r>
          </a:p>
        </p:txBody>
      </p:sp>
      <p:sp>
        <p:nvSpPr>
          <p:cNvPr id="68647" name="TextBox 92"/>
          <p:cNvSpPr txBox="1">
            <a:spLocks noChangeArrowheads="1"/>
          </p:cNvSpPr>
          <p:nvPr/>
        </p:nvSpPr>
        <p:spPr bwMode="auto">
          <a:xfrm>
            <a:off x="6096000" y="4191001"/>
            <a:ext cx="385763" cy="543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t>-</a:t>
            </a:r>
          </a:p>
        </p:txBody>
      </p:sp>
      <p:cxnSp>
        <p:nvCxnSpPr>
          <p:cNvPr id="68648" name="Straight Connector 93"/>
          <p:cNvCxnSpPr>
            <a:cxnSpLocks noChangeShapeType="1"/>
          </p:cNvCxnSpPr>
          <p:nvPr/>
        </p:nvCxnSpPr>
        <p:spPr bwMode="auto">
          <a:xfrm>
            <a:off x="6553200" y="5410200"/>
            <a:ext cx="1219200" cy="0"/>
          </a:xfrm>
          <a:prstGeom prst="line">
            <a:avLst/>
          </a:prstGeom>
          <a:noFill/>
          <a:ln w="9525" algn="ctr">
            <a:solidFill>
              <a:schemeClr val="tx1"/>
            </a:solidFill>
            <a:round/>
            <a:headEnd/>
            <a:tailEnd/>
          </a:ln>
          <a:extLst>
            <a:ext uri="{909E8E84-426E-40DD-AFC4-6F175D3DCCD1}">
              <a14:hiddenFill xmlns="" xmlns:a14="http://schemas.microsoft.com/office/drawing/2010/main">
                <a:noFill/>
              </a14:hiddenFill>
            </a:ext>
          </a:extLst>
        </p:spPr>
      </p:cxnSp>
      <p:sp>
        <p:nvSpPr>
          <p:cNvPr id="68650" name="TextBox 95"/>
          <p:cNvSpPr txBox="1">
            <a:spLocks noChangeArrowheads="1"/>
          </p:cNvSpPr>
          <p:nvPr/>
        </p:nvSpPr>
        <p:spPr bwMode="auto">
          <a:xfrm>
            <a:off x="6248400" y="4800600"/>
            <a:ext cx="385763" cy="544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endParaRPr lang="en-US" sz="4400"/>
          </a:p>
        </p:txBody>
      </p:sp>
      <p:sp>
        <p:nvSpPr>
          <p:cNvPr id="2" name="TextBox 1"/>
          <p:cNvSpPr txBox="1"/>
          <p:nvPr/>
        </p:nvSpPr>
        <p:spPr>
          <a:xfrm>
            <a:off x="3276600" y="6155938"/>
            <a:ext cx="1981200" cy="276999"/>
          </a:xfrm>
          <a:prstGeom prst="rect">
            <a:avLst/>
          </a:prstGeom>
          <a:noFill/>
        </p:spPr>
        <p:txBody>
          <a:bodyPr wrap="square" rtlCol="0">
            <a:spAutoFit/>
          </a:bodyPr>
          <a:lstStyle/>
          <a:p>
            <a:r>
              <a:rPr lang="en-US" sz="1200" dirty="0" smtClean="0">
                <a:latin typeface="Arial" pitchFamily="34" charset="0"/>
                <a:cs typeface="Arial" pitchFamily="34" charset="0"/>
              </a:rPr>
              <a:t>Memorize these numbers</a:t>
            </a:r>
            <a:endParaRPr lang="en-US" sz="1200" dirty="0">
              <a:latin typeface="Arial" pitchFamily="34" charset="0"/>
              <a:cs typeface="Arial" pitchFamily="34" charset="0"/>
            </a:endParaRPr>
          </a:p>
        </p:txBody>
      </p:sp>
    </p:spTree>
    <p:extLst>
      <p:ext uri="{BB962C8B-B14F-4D97-AF65-F5344CB8AC3E}">
        <p14:creationId xmlns="" xmlns:p14="http://schemas.microsoft.com/office/powerpoint/2010/main" val="40351435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Autofit/>
          </a:bodyPr>
          <a:lstStyle/>
          <a:p>
            <a:r>
              <a:rPr lang="en-US" sz="3600" dirty="0"/>
              <a:t>Converting Real </a:t>
            </a:r>
            <a:r>
              <a:rPr lang="en-US" sz="3600" dirty="0" smtClean="0"/>
              <a:t> (Fractional) Numbers </a:t>
            </a:r>
            <a:r>
              <a:rPr lang="en-US" sz="3600" dirty="0"/>
              <a:t>to </a:t>
            </a:r>
            <a:r>
              <a:rPr lang="en-US" sz="3600" dirty="0" smtClean="0"/>
              <a:t>Binary</a:t>
            </a:r>
            <a:br>
              <a:rPr lang="en-US" sz="3600" dirty="0" smtClean="0"/>
            </a:br>
            <a:r>
              <a:rPr lang="en-US" sz="3600" dirty="0" smtClean="0">
                <a:solidFill>
                  <a:srgbClr val="FF0000"/>
                </a:solidFill>
              </a:rPr>
              <a:t>multiply method</a:t>
            </a:r>
            <a:endParaRPr lang="en-US" sz="3600" dirty="0">
              <a:solidFill>
                <a:srgbClr val="FF0000"/>
              </a:solidFill>
            </a:endParaRPr>
          </a:p>
        </p:txBody>
      </p:sp>
      <p:sp>
        <p:nvSpPr>
          <p:cNvPr id="3" name="Content Placeholder 2"/>
          <p:cNvSpPr>
            <a:spLocks noGrp="1"/>
          </p:cNvSpPr>
          <p:nvPr>
            <p:ph idx="1"/>
          </p:nvPr>
        </p:nvSpPr>
        <p:spPr/>
        <p:txBody>
          <a:bodyPr>
            <a:normAutofit fontScale="92500"/>
          </a:bodyPr>
          <a:lstStyle/>
          <a:p>
            <a:pPr lvl="0" fontAlgn="base"/>
            <a:r>
              <a:rPr lang="en-US" dirty="0"/>
              <a:t>Convert 4.75</a:t>
            </a:r>
            <a:r>
              <a:rPr lang="en-US" baseline="-25000" dirty="0"/>
              <a:t>10</a:t>
            </a:r>
            <a:r>
              <a:rPr lang="en-US" dirty="0"/>
              <a:t> to Binary</a:t>
            </a:r>
          </a:p>
          <a:p>
            <a:r>
              <a:rPr lang="en-US" dirty="0"/>
              <a:t>Step 1. Convert the 4 to binary first 4</a:t>
            </a:r>
            <a:r>
              <a:rPr lang="en-US" baseline="-25000" dirty="0"/>
              <a:t>10</a:t>
            </a:r>
            <a:r>
              <a:rPr lang="en-US" dirty="0"/>
              <a:t>= 100</a:t>
            </a:r>
            <a:r>
              <a:rPr lang="en-US" baseline="-25000" dirty="0"/>
              <a:t>2 </a:t>
            </a:r>
            <a:r>
              <a:rPr lang="en-US" dirty="0"/>
              <a:t> </a:t>
            </a:r>
          </a:p>
          <a:p>
            <a:r>
              <a:rPr lang="en-US" dirty="0"/>
              <a:t>Next convert .75</a:t>
            </a:r>
            <a:r>
              <a:rPr lang="en-US" baseline="-25000" dirty="0"/>
              <a:t>10</a:t>
            </a:r>
            <a:r>
              <a:rPr lang="en-US" dirty="0"/>
              <a:t> to binary by multiplying it by 2  </a:t>
            </a:r>
          </a:p>
          <a:p>
            <a:r>
              <a:rPr lang="en-US" dirty="0"/>
              <a:t>0.75*2</a:t>
            </a:r>
            <a:r>
              <a:rPr lang="en-US" b="1" dirty="0"/>
              <a:t>=</a:t>
            </a:r>
            <a:r>
              <a:rPr lang="en-US" b="1" dirty="0">
                <a:solidFill>
                  <a:srgbClr val="FF0000"/>
                </a:solidFill>
              </a:rPr>
              <a:t>1</a:t>
            </a:r>
            <a:r>
              <a:rPr lang="en-US" b="1" dirty="0"/>
              <a:t>.5</a:t>
            </a:r>
            <a:r>
              <a:rPr lang="en-US" dirty="0"/>
              <a:t>. Harvest the 1 and continue with the rest  </a:t>
            </a:r>
          </a:p>
          <a:p>
            <a:r>
              <a:rPr lang="en-US" dirty="0"/>
              <a:t>0.5*2 = </a:t>
            </a:r>
            <a:r>
              <a:rPr lang="en-US" b="1" dirty="0">
                <a:solidFill>
                  <a:srgbClr val="FF0000"/>
                </a:solidFill>
              </a:rPr>
              <a:t>1</a:t>
            </a:r>
            <a:r>
              <a:rPr lang="en-US" dirty="0"/>
              <a:t>.</a:t>
            </a:r>
            <a:r>
              <a:rPr lang="en-US" b="1" dirty="0"/>
              <a:t>0</a:t>
            </a:r>
            <a:r>
              <a:rPr lang="en-US" dirty="0"/>
              <a:t> Harvest the 1 and nothing remains  </a:t>
            </a:r>
          </a:p>
          <a:p>
            <a:r>
              <a:rPr lang="en-US" dirty="0"/>
              <a:t>*Read the modulus from top down = </a:t>
            </a:r>
            <a:r>
              <a:rPr lang="en-US" dirty="0">
                <a:solidFill>
                  <a:srgbClr val="FF0000"/>
                </a:solidFill>
              </a:rPr>
              <a:t>11</a:t>
            </a:r>
            <a:r>
              <a:rPr lang="en-US" dirty="0"/>
              <a:t>  </a:t>
            </a:r>
          </a:p>
          <a:p>
            <a:r>
              <a:rPr lang="en-US" dirty="0"/>
              <a:t>4.75</a:t>
            </a:r>
            <a:r>
              <a:rPr lang="en-US" baseline="-25000" dirty="0"/>
              <a:t>10</a:t>
            </a:r>
            <a:r>
              <a:rPr lang="en-US" dirty="0"/>
              <a:t> = 100.</a:t>
            </a:r>
            <a:r>
              <a:rPr lang="en-US" dirty="0">
                <a:solidFill>
                  <a:srgbClr val="FF0000"/>
                </a:solidFill>
              </a:rPr>
              <a:t>11</a:t>
            </a:r>
            <a:r>
              <a:rPr lang="en-US" baseline="-25000" dirty="0"/>
              <a:t>2</a:t>
            </a:r>
            <a:r>
              <a:rPr lang="en-US" dirty="0"/>
              <a:t> </a:t>
            </a:r>
          </a:p>
        </p:txBody>
      </p:sp>
    </p:spTree>
    <p:extLst>
      <p:ext uri="{BB962C8B-B14F-4D97-AF65-F5344CB8AC3E}">
        <p14:creationId xmlns="" xmlns:p14="http://schemas.microsoft.com/office/powerpoint/2010/main" val="1051577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4F5F177-D2B9-477F-8B37-BF4D1E3A1F62}" type="slidenum">
              <a:rPr lang="en-US" sz="1400" baseline="0" smtClean="0"/>
              <a:pPr/>
              <a:t>74</a:t>
            </a:fld>
            <a:endParaRPr lang="en-US" sz="1400" baseline="0" smtClean="0"/>
          </a:p>
        </p:txBody>
      </p:sp>
      <p:pic>
        <p:nvPicPr>
          <p:cNvPr id="37891" name="Picture 1029" descr="C:\IDRAW20\5B.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57800" y="1571625"/>
            <a:ext cx="3135313" cy="458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892" name="Rectangle 1026"/>
          <p:cNvSpPr>
            <a:spLocks noGrp="1" noChangeArrowheads="1"/>
          </p:cNvSpPr>
          <p:nvPr>
            <p:ph type="body" sz="half" idx="1"/>
          </p:nvPr>
        </p:nvSpPr>
        <p:spPr>
          <a:xfrm>
            <a:off x="381000" y="1447800"/>
            <a:ext cx="4724400" cy="4419600"/>
          </a:xfrm>
          <a:solidFill>
            <a:srgbClr val="E4F5FF"/>
          </a:solidFill>
        </p:spPr>
        <p:txBody>
          <a:bodyPr/>
          <a:lstStyle/>
          <a:p>
            <a:r>
              <a:rPr lang="en-US" sz="2200" b="1" dirty="0" smtClean="0">
                <a:latin typeface="Arial" charset="0"/>
              </a:rPr>
              <a:t>Converting 0.8125 to binary . . .</a:t>
            </a:r>
          </a:p>
          <a:p>
            <a:pPr lvl="1"/>
            <a:r>
              <a:rPr lang="en-US" dirty="0" smtClean="0"/>
              <a:t>Ignoring the value in the units place at each step, continue multiplying each fractional part by the radix.</a:t>
            </a:r>
          </a:p>
        </p:txBody>
      </p:sp>
      <p:sp>
        <p:nvSpPr>
          <p:cNvPr id="37893" name="Rectangle 1027"/>
          <p:cNvSpPr>
            <a:spLocks noGrp="1" noChangeArrowheads="1"/>
          </p:cNvSpPr>
          <p:nvPr>
            <p:ph type="title"/>
          </p:nvPr>
        </p:nvSpPr>
        <p:spPr>
          <a:xfrm>
            <a:off x="152400" y="382588"/>
            <a:ext cx="7467600" cy="547687"/>
          </a:xfrm>
          <a:noFill/>
        </p:spPr>
        <p:txBody>
          <a:bodyPr>
            <a:normAutofit fontScale="90000"/>
          </a:bodyPr>
          <a:lstStyle/>
          <a:p>
            <a:pPr algn="l"/>
            <a:r>
              <a:rPr lang="en-US" sz="3400" b="1" dirty="0" smtClean="0">
                <a:latin typeface="Arial" charset="0"/>
              </a:rPr>
              <a:t>2.3 Decimal to Binary Multiplication </a:t>
            </a:r>
            <a:endParaRPr lang="en-US" sz="3400" dirty="0" smtClean="0">
              <a:latin typeface="Arial" charset="0"/>
            </a:endParaRPr>
          </a:p>
        </p:txBody>
      </p:sp>
    </p:spTree>
    <p:extLst>
      <p:ext uri="{BB962C8B-B14F-4D97-AF65-F5344CB8AC3E}">
        <p14:creationId xmlns="" xmlns:p14="http://schemas.microsoft.com/office/powerpoint/2010/main" val="17932561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0082964-6434-4C9E-B69F-951E67155B96}" type="slidenum">
              <a:rPr lang="en-US" sz="1400" baseline="0" smtClean="0"/>
              <a:pPr/>
              <a:t>75</a:t>
            </a:fld>
            <a:endParaRPr lang="en-US" sz="1400" baseline="0" smtClean="0"/>
          </a:p>
        </p:txBody>
      </p:sp>
      <p:pic>
        <p:nvPicPr>
          <p:cNvPr id="38915" name="Picture 1029" descr="C:\IDRAW20\5C.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54625" y="1571625"/>
            <a:ext cx="3135313" cy="458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16" name="Rectangle 1027"/>
          <p:cNvSpPr>
            <a:spLocks noGrp="1" noChangeArrowheads="1"/>
          </p:cNvSpPr>
          <p:nvPr>
            <p:ph type="body" sz="half" idx="1"/>
          </p:nvPr>
        </p:nvSpPr>
        <p:spPr>
          <a:xfrm>
            <a:off x="381000" y="1447800"/>
            <a:ext cx="4724400" cy="4724400"/>
          </a:xfrm>
          <a:solidFill>
            <a:srgbClr val="E4F5FF"/>
          </a:solidFill>
        </p:spPr>
        <p:txBody>
          <a:bodyPr/>
          <a:lstStyle/>
          <a:p>
            <a:r>
              <a:rPr lang="en-US" sz="2200" b="1" dirty="0" smtClean="0">
                <a:latin typeface="Arial" charset="0"/>
              </a:rPr>
              <a:t>Converting 0.8125 to binary . . .</a:t>
            </a:r>
          </a:p>
          <a:p>
            <a:pPr lvl="1"/>
            <a:r>
              <a:rPr lang="en-US" dirty="0" smtClean="0"/>
              <a:t>You are finished when the product is zero, or until you have reached the desired number of binary places.</a:t>
            </a:r>
          </a:p>
          <a:p>
            <a:pPr lvl="1"/>
            <a:r>
              <a:rPr lang="en-US" dirty="0" smtClean="0"/>
              <a:t>Our result, reading from top to bottom is:</a:t>
            </a:r>
          </a:p>
          <a:p>
            <a:pPr lvl="1">
              <a:buFontTx/>
              <a:buNone/>
            </a:pPr>
            <a:r>
              <a:rPr lang="en-US" sz="2200" dirty="0" smtClean="0"/>
              <a:t>        </a:t>
            </a:r>
            <a:r>
              <a:rPr lang="en-US" dirty="0" smtClean="0">
                <a:solidFill>
                  <a:srgbClr val="FF0000"/>
                </a:solidFill>
              </a:rPr>
              <a:t>0</a:t>
            </a:r>
            <a:r>
              <a:rPr lang="en-US" dirty="0" smtClean="0"/>
              <a:t>.8125</a:t>
            </a:r>
            <a:r>
              <a:rPr lang="en-US" baseline="-25000" dirty="0" smtClean="0"/>
              <a:t>10</a:t>
            </a:r>
            <a:r>
              <a:rPr lang="en-US" dirty="0" smtClean="0"/>
              <a:t> = </a:t>
            </a:r>
            <a:r>
              <a:rPr lang="en-US" dirty="0" smtClean="0">
                <a:solidFill>
                  <a:srgbClr val="FF0000"/>
                </a:solidFill>
              </a:rPr>
              <a:t>0</a:t>
            </a:r>
            <a:r>
              <a:rPr lang="en-US" dirty="0" smtClean="0"/>
              <a:t>.1101</a:t>
            </a:r>
            <a:r>
              <a:rPr lang="en-US" baseline="-25000" dirty="0" smtClean="0"/>
              <a:t>2</a:t>
            </a:r>
          </a:p>
          <a:p>
            <a:pPr lvl="1"/>
            <a:r>
              <a:rPr lang="en-US" dirty="0" smtClean="0"/>
              <a:t>This method also works with any base. Just use the target radix as the multiplier.</a:t>
            </a:r>
          </a:p>
          <a:p>
            <a:pPr lvl="1">
              <a:spcBef>
                <a:spcPct val="40000"/>
              </a:spcBef>
              <a:buFontTx/>
              <a:buNone/>
            </a:pPr>
            <a:endParaRPr lang="en-US" sz="2200" baseline="-25000" dirty="0" smtClean="0"/>
          </a:p>
        </p:txBody>
      </p:sp>
      <p:sp>
        <p:nvSpPr>
          <p:cNvPr id="38917" name="Rectangle 1028"/>
          <p:cNvSpPr>
            <a:spLocks noGrp="1" noChangeArrowheads="1"/>
          </p:cNvSpPr>
          <p:nvPr>
            <p:ph type="title"/>
          </p:nvPr>
        </p:nvSpPr>
        <p:spPr>
          <a:xfrm>
            <a:off x="152400" y="152400"/>
            <a:ext cx="7467600" cy="777875"/>
          </a:xfrm>
          <a:noFill/>
        </p:spPr>
        <p:txBody>
          <a:bodyPr>
            <a:normAutofit fontScale="90000"/>
          </a:bodyPr>
          <a:lstStyle/>
          <a:p>
            <a:pPr algn="l"/>
            <a:r>
              <a:rPr lang="en-US" sz="3400" b="1" dirty="0" smtClean="0">
                <a:latin typeface="Arial" charset="0"/>
              </a:rPr>
              <a:t/>
            </a:r>
            <a:br>
              <a:rPr lang="en-US" sz="3400" b="1" dirty="0" smtClean="0">
                <a:latin typeface="Arial" charset="0"/>
              </a:rPr>
            </a:br>
            <a:r>
              <a:rPr lang="en-US" sz="3400" b="1" dirty="0" smtClean="0">
                <a:latin typeface="Arial" charset="0"/>
              </a:rPr>
              <a:t>Decimal to Binary Conversions</a:t>
            </a:r>
            <a:br>
              <a:rPr lang="en-US" sz="3400" b="1" dirty="0" smtClean="0">
                <a:latin typeface="Arial" charset="0"/>
              </a:rPr>
            </a:br>
            <a:endParaRPr lang="en-US" sz="3400" dirty="0" smtClean="0">
              <a:latin typeface="Arial" charset="0"/>
            </a:endParaRPr>
          </a:p>
        </p:txBody>
      </p:sp>
      <p:cxnSp>
        <p:nvCxnSpPr>
          <p:cNvPr id="29702" name="Straight Arrow Connector 6"/>
          <p:cNvCxnSpPr>
            <a:cxnSpLocks noChangeShapeType="1"/>
          </p:cNvCxnSpPr>
          <p:nvPr/>
        </p:nvCxnSpPr>
        <p:spPr bwMode="auto">
          <a:xfrm>
            <a:off x="5715000" y="2438400"/>
            <a:ext cx="0" cy="28956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31768878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8229600" cy="1143000"/>
          </a:xfrm>
        </p:spPr>
        <p:txBody>
          <a:bodyPr>
            <a:normAutofit/>
          </a:bodyPr>
          <a:lstStyle/>
          <a:p>
            <a:r>
              <a:rPr lang="en-US" sz="3100" dirty="0" smtClean="0"/>
              <a:t>Fractional example</a:t>
            </a:r>
            <a:br>
              <a:rPr lang="en-US" sz="3100" dirty="0" smtClean="0"/>
            </a:br>
            <a:r>
              <a:rPr lang="en-US" sz="3100" dirty="0" smtClean="0"/>
              <a:t>Decimal to Binary (Multiplication) more example</a:t>
            </a:r>
            <a:endParaRPr lang="en-US" dirty="0" smtClean="0"/>
          </a:p>
        </p:txBody>
      </p:sp>
      <p:sp>
        <p:nvSpPr>
          <p:cNvPr id="31747" name="Text Placeholder 2"/>
          <p:cNvSpPr>
            <a:spLocks noGrp="1"/>
          </p:cNvSpPr>
          <p:nvPr>
            <p:ph type="body" idx="1"/>
          </p:nvPr>
        </p:nvSpPr>
        <p:spPr/>
        <p:txBody>
          <a:bodyPr/>
          <a:lstStyle/>
          <a:p>
            <a:r>
              <a:rPr lang="en-US" dirty="0" smtClean="0"/>
              <a:t>.625</a:t>
            </a:r>
            <a:r>
              <a:rPr lang="en-US" sz="2000" dirty="0" smtClean="0">
                <a:latin typeface="Aharoni"/>
                <a:cs typeface="Aharoni"/>
              </a:rPr>
              <a:t>10</a:t>
            </a:r>
            <a:endParaRPr lang="en-US" sz="2000" dirty="0" smtClean="0"/>
          </a:p>
        </p:txBody>
      </p:sp>
      <p:sp>
        <p:nvSpPr>
          <p:cNvPr id="31748" name="Content Placeholder 3"/>
          <p:cNvSpPr>
            <a:spLocks noGrp="1"/>
          </p:cNvSpPr>
          <p:nvPr>
            <p:ph sz="half" idx="2"/>
          </p:nvPr>
        </p:nvSpPr>
        <p:spPr/>
        <p:txBody>
          <a:bodyPr/>
          <a:lstStyle/>
          <a:p>
            <a:pPr>
              <a:buFontTx/>
              <a:buNone/>
            </a:pPr>
            <a:r>
              <a:rPr lang="en-US" dirty="0" smtClean="0"/>
              <a:t>		.625 X 2 =  </a:t>
            </a:r>
            <a:r>
              <a:rPr lang="en-US" dirty="0" smtClean="0">
                <a:solidFill>
                  <a:srgbClr val="00B050"/>
                </a:solidFill>
              </a:rPr>
              <a:t>1</a:t>
            </a:r>
            <a:r>
              <a:rPr lang="en-US" dirty="0" smtClean="0"/>
              <a:t>. 250</a:t>
            </a:r>
          </a:p>
          <a:p>
            <a:pPr>
              <a:buFontTx/>
              <a:buNone/>
            </a:pPr>
            <a:r>
              <a:rPr lang="en-US" dirty="0" smtClean="0"/>
              <a:t>		 .250 X 2 = </a:t>
            </a:r>
            <a:r>
              <a:rPr lang="en-US" dirty="0" smtClean="0">
                <a:solidFill>
                  <a:srgbClr val="00B050"/>
                </a:solidFill>
              </a:rPr>
              <a:t>0</a:t>
            </a:r>
            <a:r>
              <a:rPr lang="en-US" dirty="0" smtClean="0"/>
              <a:t>.500</a:t>
            </a:r>
          </a:p>
          <a:p>
            <a:pPr>
              <a:buFontTx/>
              <a:buNone/>
            </a:pPr>
            <a:r>
              <a:rPr lang="en-US" dirty="0" smtClean="0"/>
              <a:t>		 .500 X 2 = </a:t>
            </a:r>
            <a:r>
              <a:rPr lang="en-US" dirty="0" smtClean="0">
                <a:solidFill>
                  <a:srgbClr val="00B050"/>
                </a:solidFill>
              </a:rPr>
              <a:t>1</a:t>
            </a:r>
            <a:r>
              <a:rPr lang="en-US" dirty="0" smtClean="0"/>
              <a:t>.000</a:t>
            </a:r>
          </a:p>
          <a:p>
            <a:pPr>
              <a:buFontTx/>
              <a:buNone/>
            </a:pPr>
            <a:endParaRPr lang="en-US" dirty="0" smtClean="0"/>
          </a:p>
          <a:p>
            <a:pPr>
              <a:buFontTx/>
              <a:buNone/>
            </a:pPr>
            <a:r>
              <a:rPr lang="en-US" dirty="0" smtClean="0"/>
              <a:t>Binary= .</a:t>
            </a:r>
            <a:r>
              <a:rPr lang="en-US" dirty="0" smtClean="0">
                <a:solidFill>
                  <a:srgbClr val="00B050"/>
                </a:solidFill>
              </a:rPr>
              <a:t>101</a:t>
            </a:r>
          </a:p>
          <a:p>
            <a:endParaRPr lang="en-US" dirty="0" smtClean="0"/>
          </a:p>
        </p:txBody>
      </p:sp>
      <p:sp>
        <p:nvSpPr>
          <p:cNvPr id="31749" name="Text Placeholder 4"/>
          <p:cNvSpPr>
            <a:spLocks noGrp="1"/>
          </p:cNvSpPr>
          <p:nvPr>
            <p:ph type="body" sz="quarter" idx="3"/>
          </p:nvPr>
        </p:nvSpPr>
        <p:spPr>
          <a:xfrm>
            <a:off x="4648200" y="1600200"/>
            <a:ext cx="4041775" cy="639762"/>
          </a:xfrm>
        </p:spPr>
        <p:txBody>
          <a:bodyPr>
            <a:normAutofit fontScale="62500" lnSpcReduction="20000"/>
          </a:bodyPr>
          <a:lstStyle/>
          <a:p>
            <a:endParaRPr lang="en-US" dirty="0" smtClean="0"/>
          </a:p>
          <a:p>
            <a:r>
              <a:rPr lang="en-US" sz="3600" dirty="0" smtClean="0"/>
              <a:t>.1</a:t>
            </a:r>
            <a:r>
              <a:rPr lang="en-US" sz="3200" dirty="0" smtClean="0">
                <a:latin typeface="Aharoni"/>
                <a:cs typeface="Aharoni"/>
              </a:rPr>
              <a:t>10</a:t>
            </a:r>
            <a:endParaRPr lang="en-US" sz="3200" dirty="0" smtClean="0"/>
          </a:p>
          <a:p>
            <a:endParaRPr lang="en-US" dirty="0" smtClean="0"/>
          </a:p>
        </p:txBody>
      </p:sp>
      <p:sp>
        <p:nvSpPr>
          <p:cNvPr id="31750" name="Content Placeholder 5"/>
          <p:cNvSpPr>
            <a:spLocks noGrp="1"/>
          </p:cNvSpPr>
          <p:nvPr>
            <p:ph sz="quarter" idx="4"/>
          </p:nvPr>
        </p:nvSpPr>
        <p:spPr>
          <a:xfrm>
            <a:off x="4645025" y="2174875"/>
            <a:ext cx="4346575" cy="4454525"/>
          </a:xfrm>
        </p:spPr>
        <p:txBody>
          <a:bodyPr/>
          <a:lstStyle/>
          <a:p>
            <a:pPr>
              <a:buFontTx/>
              <a:buNone/>
            </a:pPr>
            <a:r>
              <a:rPr lang="en-US" dirty="0" smtClean="0"/>
              <a:t>	.1 X 2 = </a:t>
            </a:r>
            <a:r>
              <a:rPr lang="en-US" dirty="0" smtClean="0">
                <a:solidFill>
                  <a:srgbClr val="00B050"/>
                </a:solidFill>
              </a:rPr>
              <a:t>0 </a:t>
            </a:r>
            <a:r>
              <a:rPr lang="en-US" dirty="0" smtClean="0"/>
              <a:t>.2</a:t>
            </a:r>
          </a:p>
          <a:p>
            <a:pPr>
              <a:buFontTx/>
              <a:buNone/>
            </a:pPr>
            <a:r>
              <a:rPr lang="en-US" dirty="0" smtClean="0"/>
              <a:t>	.2 X 2 = </a:t>
            </a:r>
            <a:r>
              <a:rPr lang="en-US" dirty="0" smtClean="0">
                <a:solidFill>
                  <a:srgbClr val="00B050"/>
                </a:solidFill>
              </a:rPr>
              <a:t>0 </a:t>
            </a:r>
            <a:r>
              <a:rPr lang="en-US" dirty="0" smtClean="0"/>
              <a:t>.4</a:t>
            </a:r>
          </a:p>
          <a:p>
            <a:pPr>
              <a:buFontTx/>
              <a:buNone/>
            </a:pPr>
            <a:r>
              <a:rPr lang="en-US" dirty="0" smtClean="0"/>
              <a:t>	.4 X 2 = </a:t>
            </a:r>
            <a:r>
              <a:rPr lang="en-US" dirty="0" smtClean="0">
                <a:solidFill>
                  <a:srgbClr val="00B050"/>
                </a:solidFill>
              </a:rPr>
              <a:t>0 </a:t>
            </a:r>
            <a:r>
              <a:rPr lang="en-US" dirty="0" smtClean="0"/>
              <a:t>.8</a:t>
            </a:r>
          </a:p>
          <a:p>
            <a:pPr>
              <a:buFontTx/>
              <a:buNone/>
            </a:pPr>
            <a:r>
              <a:rPr lang="en-US" dirty="0" smtClean="0"/>
              <a:t>	.8 X 2 = </a:t>
            </a:r>
            <a:r>
              <a:rPr lang="en-US" dirty="0" smtClean="0">
                <a:solidFill>
                  <a:srgbClr val="00B050"/>
                </a:solidFill>
              </a:rPr>
              <a:t>1 </a:t>
            </a:r>
            <a:r>
              <a:rPr lang="en-US" dirty="0" smtClean="0"/>
              <a:t>.6</a:t>
            </a:r>
          </a:p>
          <a:p>
            <a:pPr>
              <a:buFontTx/>
              <a:buNone/>
            </a:pPr>
            <a:r>
              <a:rPr lang="en-US" dirty="0" smtClean="0"/>
              <a:t>	.6 X 2 = </a:t>
            </a:r>
            <a:r>
              <a:rPr lang="en-US" dirty="0" smtClean="0">
                <a:solidFill>
                  <a:srgbClr val="00B050"/>
                </a:solidFill>
              </a:rPr>
              <a:t>1 </a:t>
            </a:r>
            <a:r>
              <a:rPr lang="en-US" dirty="0" smtClean="0"/>
              <a:t>.2</a:t>
            </a:r>
          </a:p>
          <a:p>
            <a:pPr>
              <a:buFontTx/>
              <a:buNone/>
            </a:pPr>
            <a:r>
              <a:rPr lang="en-US" dirty="0" smtClean="0"/>
              <a:t>	.2 X 2 = </a:t>
            </a:r>
            <a:r>
              <a:rPr lang="en-US" dirty="0" smtClean="0">
                <a:solidFill>
                  <a:srgbClr val="00B050"/>
                </a:solidFill>
              </a:rPr>
              <a:t>0 </a:t>
            </a:r>
            <a:r>
              <a:rPr lang="en-US" dirty="0" smtClean="0"/>
              <a:t>.4</a:t>
            </a:r>
          </a:p>
          <a:p>
            <a:pPr>
              <a:buFontTx/>
              <a:buNone/>
            </a:pPr>
            <a:r>
              <a:rPr lang="en-US" dirty="0" smtClean="0"/>
              <a:t>	.4 X 2 = </a:t>
            </a:r>
            <a:r>
              <a:rPr lang="en-US" dirty="0" smtClean="0">
                <a:solidFill>
                  <a:srgbClr val="00B050"/>
                </a:solidFill>
              </a:rPr>
              <a:t>0 </a:t>
            </a:r>
            <a:r>
              <a:rPr lang="en-US" dirty="0" smtClean="0"/>
              <a:t>.8</a:t>
            </a:r>
          </a:p>
          <a:p>
            <a:pPr>
              <a:buFontTx/>
              <a:buNone/>
            </a:pPr>
            <a:r>
              <a:rPr lang="en-US" dirty="0" smtClean="0"/>
              <a:t>Binary= </a:t>
            </a:r>
            <a:r>
              <a:rPr lang="en-US" dirty="0" smtClean="0">
                <a:solidFill>
                  <a:srgbClr val="00B050"/>
                </a:solidFill>
              </a:rPr>
              <a:t>0001100</a:t>
            </a:r>
            <a:r>
              <a:rPr lang="en-US" dirty="0" smtClean="0"/>
              <a:t> </a:t>
            </a:r>
          </a:p>
          <a:p>
            <a:pPr>
              <a:buFontTx/>
              <a:buNone/>
            </a:pPr>
            <a:endParaRPr lang="en-US" dirty="0" smtClean="0"/>
          </a:p>
          <a:p>
            <a:endParaRPr lang="en-US" dirty="0" smtClean="0"/>
          </a:p>
        </p:txBody>
      </p:sp>
      <p:sp>
        <p:nvSpPr>
          <p:cNvPr id="31751"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139DD05-542A-4B56-9F3C-0F266920E710}" type="slidenum">
              <a:rPr lang="en-US" sz="1400" baseline="0" smtClean="0"/>
              <a:pPr/>
              <a:t>76</a:t>
            </a:fld>
            <a:endParaRPr lang="en-US" sz="1400" baseline="0" smtClean="0"/>
          </a:p>
        </p:txBody>
      </p:sp>
      <p:sp>
        <p:nvSpPr>
          <p:cNvPr id="2" name="Rectangle 1"/>
          <p:cNvSpPr/>
          <p:nvPr/>
        </p:nvSpPr>
        <p:spPr>
          <a:xfrm>
            <a:off x="6019800" y="2221345"/>
            <a:ext cx="2286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6629400" y="2438400"/>
            <a:ext cx="0" cy="1600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19400" y="2221345"/>
            <a:ext cx="152400" cy="1283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257733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91"/>
            <a:ext cx="8229600" cy="838200"/>
          </a:xfrm>
        </p:spPr>
        <p:txBody>
          <a:bodyPr>
            <a:normAutofit fontScale="90000"/>
          </a:bodyPr>
          <a:lstStyle/>
          <a:p>
            <a:r>
              <a:rPr lang="en-US" sz="3600" dirty="0" smtClean="0"/>
              <a:t>Decimal to Binary (Fractional)-Multiplication</a:t>
            </a:r>
            <a:endParaRPr lang="en-US" sz="3600" dirty="0"/>
          </a:p>
        </p:txBody>
      </p:sp>
      <p:sp>
        <p:nvSpPr>
          <p:cNvPr id="3" name="Content Placeholder 2"/>
          <p:cNvSpPr>
            <a:spLocks noGrp="1"/>
          </p:cNvSpPr>
          <p:nvPr>
            <p:ph idx="1"/>
          </p:nvPr>
        </p:nvSpPr>
        <p:spPr>
          <a:xfrm>
            <a:off x="0" y="914400"/>
            <a:ext cx="9144000" cy="5867400"/>
          </a:xfrm>
        </p:spPr>
        <p:txBody>
          <a:bodyPr/>
          <a:lstStyle/>
          <a:p>
            <a:pPr marL="0" indent="0">
              <a:buNone/>
            </a:pPr>
            <a:r>
              <a:rPr lang="en-US" dirty="0" smtClean="0"/>
              <a:t>12.9</a:t>
            </a:r>
            <a:r>
              <a:rPr lang="en-US" sz="2400" dirty="0" smtClean="0">
                <a:latin typeface="Aharoni"/>
                <a:cs typeface="Aharoni"/>
              </a:rPr>
              <a:t>10= </a:t>
            </a:r>
            <a:r>
              <a:rPr lang="en-US" sz="2400" dirty="0" smtClean="0">
                <a:solidFill>
                  <a:srgbClr val="00B050"/>
                </a:solidFill>
                <a:latin typeface="Arial" pitchFamily="34" charset="0"/>
                <a:cs typeface="Arial" pitchFamily="34" charset="0"/>
              </a:rPr>
              <a:t>1100.11100</a:t>
            </a:r>
          </a:p>
          <a:p>
            <a:pPr marL="0" indent="0">
              <a:buNone/>
            </a:pPr>
            <a:r>
              <a:rPr lang="en-US" sz="2400" dirty="0" smtClean="0">
                <a:latin typeface="Arial" pitchFamily="34" charset="0"/>
                <a:cs typeface="Arial" pitchFamily="34" charset="0"/>
              </a:rPr>
              <a:t>12</a:t>
            </a:r>
            <a:r>
              <a:rPr lang="en-US" sz="2400" dirty="0" smtClean="0">
                <a:latin typeface="Aharoni"/>
                <a:cs typeface="Aharoni"/>
              </a:rPr>
              <a:t>10 </a:t>
            </a:r>
            <a:r>
              <a:rPr lang="en-US" sz="2400" dirty="0" smtClean="0">
                <a:latin typeface="Arial" pitchFamily="34" charset="0"/>
                <a:cs typeface="Arial" pitchFamily="34" charset="0"/>
              </a:rPr>
              <a:t>= </a:t>
            </a:r>
            <a:r>
              <a:rPr lang="en-US" sz="2800" dirty="0" smtClean="0">
                <a:solidFill>
                  <a:srgbClr val="00B050"/>
                </a:solidFill>
                <a:latin typeface="Arial" pitchFamily="34" charset="0"/>
                <a:cs typeface="Arial" pitchFamily="34" charset="0"/>
              </a:rPr>
              <a:t>1100</a:t>
            </a:r>
            <a:r>
              <a:rPr lang="en-US" sz="1800" dirty="0" smtClean="0">
                <a:solidFill>
                  <a:srgbClr val="00B050"/>
                </a:solidFill>
                <a:latin typeface="Andalus"/>
                <a:cs typeface="Andalus"/>
              </a:rPr>
              <a:t>2</a:t>
            </a:r>
          </a:p>
          <a:p>
            <a:pPr marL="0" indent="0">
              <a:buNone/>
            </a:pPr>
            <a:r>
              <a:rPr lang="en-US" sz="1600" dirty="0" smtClean="0">
                <a:latin typeface="Andalus"/>
                <a:cs typeface="Andalus"/>
              </a:rPr>
              <a:t>• </a:t>
            </a:r>
            <a:r>
              <a:rPr lang="en-US" dirty="0" smtClean="0">
                <a:latin typeface="Arial" pitchFamily="34" charset="0"/>
                <a:cs typeface="Arial" pitchFamily="34" charset="0"/>
              </a:rPr>
              <a:t>9</a:t>
            </a:r>
            <a:r>
              <a:rPr lang="en-US" sz="2000" dirty="0" smtClean="0">
                <a:latin typeface="Aharoni"/>
                <a:cs typeface="Aharoni"/>
              </a:rPr>
              <a:t>10=  .</a:t>
            </a:r>
            <a:r>
              <a:rPr lang="en-US" sz="2800" dirty="0" smtClean="0">
                <a:solidFill>
                  <a:srgbClr val="00B050"/>
                </a:solidFill>
                <a:latin typeface="Arial" pitchFamily="34" charset="0"/>
                <a:cs typeface="Arial" pitchFamily="34" charset="0"/>
              </a:rPr>
              <a:t>11100</a:t>
            </a:r>
            <a:r>
              <a:rPr lang="en-US" sz="1800" dirty="0">
                <a:solidFill>
                  <a:srgbClr val="00B050"/>
                </a:solidFill>
                <a:latin typeface="Andalus"/>
                <a:cs typeface="Andalus"/>
              </a:rPr>
              <a:t>2</a:t>
            </a:r>
            <a:endParaRPr lang="en-US" sz="1800" dirty="0" smtClean="0">
              <a:solidFill>
                <a:srgbClr val="00B050"/>
              </a:solidFill>
              <a:latin typeface="Arial" pitchFamily="34" charset="0"/>
              <a:cs typeface="Arial" pitchFamily="34" charset="0"/>
            </a:endParaRPr>
          </a:p>
          <a:p>
            <a:pPr marL="0" indent="0">
              <a:buNone/>
            </a:pPr>
            <a:r>
              <a:rPr lang="en-US" sz="2000" dirty="0" smtClean="0">
                <a:latin typeface="Aharoni"/>
                <a:cs typeface="Aharoni"/>
              </a:rPr>
              <a:t>.</a:t>
            </a:r>
            <a:r>
              <a:rPr lang="en-US" sz="2000" dirty="0" smtClean="0">
                <a:latin typeface="Arial" pitchFamily="34" charset="0"/>
                <a:cs typeface="Arial" pitchFamily="34" charset="0"/>
              </a:rPr>
              <a:t> </a:t>
            </a:r>
            <a:r>
              <a:rPr lang="en-US" dirty="0" smtClean="0">
                <a:latin typeface="Arial" pitchFamily="34" charset="0"/>
                <a:cs typeface="Arial" pitchFamily="34" charset="0"/>
              </a:rPr>
              <a:t>9 X 2=1.8   (multiply by 2)</a:t>
            </a:r>
            <a:endParaRPr lang="en-US" dirty="0" smtClean="0">
              <a:latin typeface="Aharoni"/>
              <a:cs typeface="Aharoni"/>
            </a:endParaRPr>
          </a:p>
          <a:p>
            <a:pPr marL="0" indent="0">
              <a:buNone/>
            </a:pPr>
            <a:r>
              <a:rPr lang="en-US" dirty="0" smtClean="0">
                <a:latin typeface="Arial" pitchFamily="34" charset="0"/>
                <a:cs typeface="Arial" pitchFamily="34" charset="0"/>
              </a:rPr>
              <a:t>.</a:t>
            </a:r>
            <a:r>
              <a:rPr lang="en-US" dirty="0" smtClean="0">
                <a:solidFill>
                  <a:srgbClr val="FF0000"/>
                </a:solidFill>
                <a:latin typeface="Arial" pitchFamily="34" charset="0"/>
                <a:cs typeface="Arial" pitchFamily="34" charset="0"/>
              </a:rPr>
              <a:t>8</a:t>
            </a:r>
            <a:r>
              <a:rPr lang="en-US" dirty="0" smtClean="0">
                <a:latin typeface="Arial" pitchFamily="34" charset="0"/>
                <a:cs typeface="Arial" pitchFamily="34" charset="0"/>
              </a:rPr>
              <a:t> X 2=1.6</a:t>
            </a:r>
          </a:p>
          <a:p>
            <a:pPr marL="0" indent="0">
              <a:buNone/>
            </a:pPr>
            <a:r>
              <a:rPr lang="en-US" dirty="0" smtClean="0">
                <a:latin typeface="Arial" pitchFamily="34" charset="0"/>
                <a:cs typeface="Arial" pitchFamily="34" charset="0"/>
              </a:rPr>
              <a:t>.6 X 2=1.2</a:t>
            </a:r>
          </a:p>
          <a:p>
            <a:pPr marL="0" indent="0">
              <a:buNone/>
            </a:pPr>
            <a:r>
              <a:rPr lang="en-US" dirty="0" smtClean="0">
                <a:latin typeface="Arial" pitchFamily="34" charset="0"/>
                <a:cs typeface="Arial" pitchFamily="34" charset="0"/>
              </a:rPr>
              <a:t>.2X 2=0.4</a:t>
            </a:r>
          </a:p>
          <a:p>
            <a:pPr marL="0" indent="0">
              <a:buNone/>
            </a:pPr>
            <a:r>
              <a:rPr lang="en-US" dirty="0" smtClean="0">
                <a:latin typeface="Arial" pitchFamily="34" charset="0"/>
                <a:cs typeface="Arial" pitchFamily="34" charset="0"/>
              </a:rPr>
              <a:t>.4 X2=0.</a:t>
            </a:r>
            <a:r>
              <a:rPr lang="en-US" dirty="0" smtClean="0">
                <a:solidFill>
                  <a:srgbClr val="FF0000"/>
                </a:solidFill>
                <a:latin typeface="Arial" pitchFamily="34" charset="0"/>
                <a:cs typeface="Arial" pitchFamily="34" charset="0"/>
              </a:rPr>
              <a:t>8</a:t>
            </a:r>
          </a:p>
          <a:p>
            <a:pPr marL="0" indent="0">
              <a:buNone/>
            </a:pPr>
            <a:endParaRPr lang="en-US" dirty="0">
              <a:latin typeface="Arial" pitchFamily="34" charset="0"/>
              <a:cs typeface="Arial" pitchFamily="34" charset="0"/>
            </a:endParaRPr>
          </a:p>
          <a:p>
            <a:pPr marL="0" indent="0">
              <a:buNone/>
            </a:pPr>
            <a:endParaRPr lang="en-US" dirty="0" smtClean="0">
              <a:latin typeface="Arial" pitchFamily="34" charset="0"/>
              <a:cs typeface="Arial" pitchFamily="34" charset="0"/>
            </a:endParaRPr>
          </a:p>
          <a:p>
            <a:pPr marL="0" indent="0">
              <a:buNone/>
            </a:pPr>
            <a:endParaRPr lang="en-US" dirty="0" smtClean="0">
              <a:latin typeface="Arial" pitchFamily="34" charset="0"/>
              <a:cs typeface="Arial" pitchFamily="34" charset="0"/>
            </a:endParaRPr>
          </a:p>
          <a:p>
            <a:pPr marL="0" indent="0">
              <a:buNone/>
            </a:pPr>
            <a:endParaRPr lang="en-US" sz="1600" dirty="0"/>
          </a:p>
        </p:txBody>
      </p:sp>
    </p:spTree>
    <p:extLst>
      <p:ext uri="{BB962C8B-B14F-4D97-AF65-F5344CB8AC3E}">
        <p14:creationId xmlns="" xmlns:p14="http://schemas.microsoft.com/office/powerpoint/2010/main" val="24664669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Fractional to binary – More example</a:t>
            </a:r>
            <a:endParaRPr lang="en-US" dirty="0"/>
          </a:p>
        </p:txBody>
      </p:sp>
      <p:sp>
        <p:nvSpPr>
          <p:cNvPr id="3" name="Content Placeholder 2"/>
          <p:cNvSpPr>
            <a:spLocks noGrp="1"/>
          </p:cNvSpPr>
          <p:nvPr>
            <p:ph idx="1"/>
          </p:nvPr>
        </p:nvSpPr>
        <p:spPr>
          <a:xfrm>
            <a:off x="76200" y="762000"/>
            <a:ext cx="9067800" cy="6096000"/>
          </a:xfrm>
        </p:spPr>
        <p:txBody>
          <a:bodyPr>
            <a:normAutofit/>
          </a:bodyPr>
          <a:lstStyle/>
          <a:p>
            <a:pPr marL="0" indent="0">
              <a:buNone/>
            </a:pPr>
            <a:r>
              <a:rPr lang="en-US" sz="4800" dirty="0" smtClean="0"/>
              <a:t>40.25</a:t>
            </a:r>
            <a:r>
              <a:rPr lang="en-US" dirty="0">
                <a:latin typeface="Aharoni"/>
                <a:cs typeface="Aharoni"/>
              </a:rPr>
              <a:t>10</a:t>
            </a:r>
            <a:endParaRPr lang="en-US" dirty="0" smtClean="0"/>
          </a:p>
          <a:p>
            <a:pPr marL="0" indent="0">
              <a:buNone/>
            </a:pPr>
            <a:r>
              <a:rPr lang="en-US" sz="4800" dirty="0"/>
              <a:t> </a:t>
            </a:r>
            <a:r>
              <a:rPr lang="en-US" sz="4800" dirty="0" smtClean="0"/>
              <a:t>Integer  40		</a:t>
            </a:r>
            <a:r>
              <a:rPr lang="en-US" sz="4800" dirty="0" smtClean="0">
                <a:solidFill>
                  <a:srgbClr val="FF0000"/>
                </a:solidFill>
              </a:rPr>
              <a:t>Fractional  .25</a:t>
            </a:r>
          </a:p>
          <a:p>
            <a:pPr marL="0" indent="0">
              <a:buNone/>
            </a:pPr>
            <a:r>
              <a:rPr lang="en-US" sz="4800" dirty="0" smtClean="0"/>
              <a:t>64 32 16 8 4 2 1	 .25 X 2= </a:t>
            </a:r>
            <a:r>
              <a:rPr lang="en-US" sz="4800" dirty="0" smtClean="0">
                <a:solidFill>
                  <a:srgbClr val="00B050"/>
                </a:solidFill>
              </a:rPr>
              <a:t>0</a:t>
            </a:r>
            <a:r>
              <a:rPr lang="en-US" sz="4800" dirty="0" smtClean="0"/>
              <a:t>.5  </a:t>
            </a:r>
            <a:r>
              <a:rPr lang="en-US" dirty="0" smtClean="0"/>
              <a:t>Value</a:t>
            </a:r>
            <a:r>
              <a:rPr lang="en-US" sz="4800" dirty="0" smtClean="0"/>
              <a:t>                           </a:t>
            </a:r>
          </a:p>
          <a:p>
            <a:pPr marL="0" indent="0">
              <a:buNone/>
            </a:pPr>
            <a:r>
              <a:rPr lang="en-US" sz="4800" dirty="0" smtClean="0">
                <a:solidFill>
                  <a:srgbClr val="00B050"/>
                </a:solidFill>
              </a:rPr>
              <a:t>0    1   0   1 0 0 0      </a:t>
            </a:r>
            <a:r>
              <a:rPr lang="en-US" sz="4800" dirty="0" smtClean="0"/>
              <a:t>.5 X 2 =  </a:t>
            </a:r>
            <a:r>
              <a:rPr lang="en-US" sz="4800" dirty="0" smtClean="0">
                <a:solidFill>
                  <a:srgbClr val="00B050"/>
                </a:solidFill>
              </a:rPr>
              <a:t>1</a:t>
            </a:r>
            <a:r>
              <a:rPr lang="en-US" sz="4800" dirty="0" smtClean="0"/>
              <a:t>.0</a:t>
            </a:r>
            <a:endParaRPr lang="en-US" sz="4800" dirty="0"/>
          </a:p>
          <a:p>
            <a:pPr marL="0" indent="0">
              <a:buNone/>
            </a:pPr>
            <a:r>
              <a:rPr lang="en-US" sz="4800" dirty="0" smtClean="0"/>
              <a:t>40.25</a:t>
            </a:r>
            <a:r>
              <a:rPr lang="en-US" sz="2800" dirty="0" smtClean="0">
                <a:latin typeface="Aharoni"/>
                <a:cs typeface="Aharoni"/>
              </a:rPr>
              <a:t>10= </a:t>
            </a:r>
            <a:r>
              <a:rPr lang="en-US" sz="4400" dirty="0" smtClean="0">
                <a:solidFill>
                  <a:srgbClr val="00B050"/>
                </a:solidFill>
              </a:rPr>
              <a:t>0101 </a:t>
            </a:r>
            <a:r>
              <a:rPr lang="en-US" sz="4400" dirty="0">
                <a:solidFill>
                  <a:srgbClr val="00B050"/>
                </a:solidFill>
              </a:rPr>
              <a:t>0 0 </a:t>
            </a:r>
            <a:r>
              <a:rPr lang="en-US" sz="4400" dirty="0" smtClean="0">
                <a:solidFill>
                  <a:srgbClr val="00B050"/>
                </a:solidFill>
              </a:rPr>
              <a:t>0.01</a:t>
            </a:r>
            <a:r>
              <a:rPr lang="en-US" sz="1800" dirty="0" smtClean="0">
                <a:solidFill>
                  <a:srgbClr val="00B050"/>
                </a:solidFill>
                <a:latin typeface="Arial" pitchFamily="34" charset="0"/>
                <a:cs typeface="Arial" pitchFamily="34" charset="0"/>
              </a:rPr>
              <a:t>2</a:t>
            </a:r>
            <a:endParaRPr lang="en-US" sz="1800" dirty="0">
              <a:solidFill>
                <a:srgbClr val="00B050"/>
              </a:solidFill>
              <a:latin typeface="Arial" pitchFamily="34" charset="0"/>
              <a:cs typeface="Arial" pitchFamily="34" charset="0"/>
            </a:endParaRPr>
          </a:p>
        </p:txBody>
      </p:sp>
      <p:cxnSp>
        <p:nvCxnSpPr>
          <p:cNvPr id="5" name="Straight Connector 4"/>
          <p:cNvCxnSpPr/>
          <p:nvPr/>
        </p:nvCxnSpPr>
        <p:spPr>
          <a:xfrm>
            <a:off x="4495800" y="1875971"/>
            <a:ext cx="0" cy="216262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41820" y="2598057"/>
            <a:ext cx="381000"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Tree>
    <p:extLst>
      <p:ext uri="{BB962C8B-B14F-4D97-AF65-F5344CB8AC3E}">
        <p14:creationId xmlns="" xmlns:p14="http://schemas.microsoft.com/office/powerpoint/2010/main" val="18143939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3"/>
            <a:ext cx="8229600" cy="563562"/>
          </a:xfrm>
        </p:spPr>
        <p:txBody>
          <a:bodyPr>
            <a:normAutofit fontScale="90000"/>
          </a:bodyPr>
          <a:lstStyle/>
          <a:p>
            <a:r>
              <a:rPr lang="en-US" dirty="0" smtClean="0"/>
              <a:t>Fractional Binary to decimal</a:t>
            </a:r>
            <a:endParaRPr lang="en-US" dirty="0"/>
          </a:p>
        </p:txBody>
      </p:sp>
      <p:sp>
        <p:nvSpPr>
          <p:cNvPr id="3" name="Content Placeholder 2"/>
          <p:cNvSpPr>
            <a:spLocks noGrp="1"/>
          </p:cNvSpPr>
          <p:nvPr>
            <p:ph idx="1"/>
          </p:nvPr>
        </p:nvSpPr>
        <p:spPr>
          <a:xfrm>
            <a:off x="0" y="762000"/>
            <a:ext cx="9144000" cy="6096000"/>
          </a:xfrm>
        </p:spPr>
        <p:txBody>
          <a:bodyPr/>
          <a:lstStyle/>
          <a:p>
            <a:pPr marL="0" indent="0">
              <a:buNone/>
            </a:pPr>
            <a:r>
              <a:rPr lang="en-US" dirty="0"/>
              <a:t> </a:t>
            </a:r>
            <a:r>
              <a:rPr lang="en-US" dirty="0" smtClean="0"/>
              <a:t>16     8     4     2     1     .5    .25    .125    .0625    .03125               </a:t>
            </a:r>
            <a:endParaRPr lang="en-US" dirty="0"/>
          </a:p>
        </p:txBody>
      </p:sp>
      <p:sp>
        <p:nvSpPr>
          <p:cNvPr id="4" name="Rectangle 3"/>
          <p:cNvSpPr/>
          <p:nvPr/>
        </p:nvSpPr>
        <p:spPr>
          <a:xfrm>
            <a:off x="152400" y="762000"/>
            <a:ext cx="8839200" cy="601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505200" y="774699"/>
            <a:ext cx="0" cy="210396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95600" y="715430"/>
            <a:ext cx="0" cy="647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09800" y="715431"/>
            <a:ext cx="0" cy="6477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761998"/>
            <a:ext cx="0" cy="601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761999"/>
            <a:ext cx="0" cy="6011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67200" y="762000"/>
            <a:ext cx="0" cy="6476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81600" y="761993"/>
            <a:ext cx="0" cy="647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72200" y="761994"/>
            <a:ext cx="0" cy="647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543800" y="774699"/>
            <a:ext cx="0" cy="5884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1735" y="1446764"/>
            <a:ext cx="3047999" cy="584775"/>
          </a:xfrm>
          <a:prstGeom prst="rect">
            <a:avLst/>
          </a:prstGeom>
          <a:noFill/>
        </p:spPr>
        <p:txBody>
          <a:bodyPr wrap="square" rtlCol="0">
            <a:spAutoFit/>
          </a:bodyPr>
          <a:lstStyle/>
          <a:p>
            <a:r>
              <a:rPr lang="en-US" sz="3200" dirty="0" smtClean="0"/>
              <a:t>              </a:t>
            </a:r>
            <a:r>
              <a:rPr lang="en-US" sz="3200" dirty="0" smtClean="0">
                <a:solidFill>
                  <a:srgbClr val="00B050"/>
                </a:solidFill>
              </a:rPr>
              <a:t>1     0     1</a:t>
            </a:r>
            <a:endParaRPr lang="en-US" sz="3200" dirty="0">
              <a:solidFill>
                <a:srgbClr val="00B050"/>
              </a:solidFill>
            </a:endParaRPr>
          </a:p>
        </p:txBody>
      </p:sp>
      <p:sp>
        <p:nvSpPr>
          <p:cNvPr id="39" name="TextBox 38"/>
          <p:cNvSpPr txBox="1"/>
          <p:nvPr/>
        </p:nvSpPr>
        <p:spPr>
          <a:xfrm>
            <a:off x="3657600" y="1459468"/>
            <a:ext cx="5350932" cy="584775"/>
          </a:xfrm>
          <a:prstGeom prst="rect">
            <a:avLst/>
          </a:prstGeom>
          <a:noFill/>
        </p:spPr>
        <p:txBody>
          <a:bodyPr wrap="square" rtlCol="0">
            <a:spAutoFit/>
          </a:bodyPr>
          <a:lstStyle/>
          <a:p>
            <a:r>
              <a:rPr lang="en-US" sz="3200" dirty="0" smtClean="0"/>
              <a:t>  </a:t>
            </a:r>
            <a:r>
              <a:rPr lang="en-US" sz="3200" dirty="0" smtClean="0">
                <a:solidFill>
                  <a:srgbClr val="00B050"/>
                </a:solidFill>
              </a:rPr>
              <a:t>1       1         0           0           0</a:t>
            </a:r>
            <a:endParaRPr lang="en-US" sz="3200" dirty="0">
              <a:solidFill>
                <a:srgbClr val="00B050"/>
              </a:solidFill>
            </a:endParaRPr>
          </a:p>
        </p:txBody>
      </p:sp>
      <p:sp>
        <p:nvSpPr>
          <p:cNvPr id="40" name="TextBox 39"/>
          <p:cNvSpPr txBox="1"/>
          <p:nvPr/>
        </p:nvSpPr>
        <p:spPr>
          <a:xfrm>
            <a:off x="2209800" y="1988403"/>
            <a:ext cx="1066800" cy="830997"/>
          </a:xfrm>
          <a:prstGeom prst="rect">
            <a:avLst/>
          </a:prstGeom>
          <a:noFill/>
        </p:spPr>
        <p:txBody>
          <a:bodyPr wrap="square" rtlCol="0">
            <a:spAutoFit/>
          </a:bodyPr>
          <a:lstStyle/>
          <a:p>
            <a:r>
              <a:rPr lang="en-US" sz="4800" dirty="0" smtClean="0"/>
              <a:t>5</a:t>
            </a:r>
            <a:endParaRPr lang="en-US" sz="4800" dirty="0"/>
          </a:p>
        </p:txBody>
      </p:sp>
      <p:sp>
        <p:nvSpPr>
          <p:cNvPr id="42" name="TextBox 41"/>
          <p:cNvSpPr txBox="1"/>
          <p:nvPr/>
        </p:nvSpPr>
        <p:spPr>
          <a:xfrm>
            <a:off x="3725333" y="2069643"/>
            <a:ext cx="1845733" cy="646331"/>
          </a:xfrm>
          <a:prstGeom prst="rect">
            <a:avLst/>
          </a:prstGeom>
          <a:noFill/>
        </p:spPr>
        <p:txBody>
          <a:bodyPr wrap="square" rtlCol="0">
            <a:spAutoFit/>
          </a:bodyPr>
          <a:lstStyle/>
          <a:p>
            <a:r>
              <a:rPr lang="en-US" dirty="0" smtClean="0"/>
              <a:t> </a:t>
            </a:r>
            <a:r>
              <a:rPr lang="en-US" sz="3600" dirty="0" smtClean="0"/>
              <a:t>.5 + .25</a:t>
            </a:r>
            <a:endParaRPr lang="en-US" sz="3600" dirty="0"/>
          </a:p>
        </p:txBody>
      </p:sp>
      <p:sp>
        <p:nvSpPr>
          <p:cNvPr id="43" name="TextBox 42"/>
          <p:cNvSpPr txBox="1"/>
          <p:nvPr/>
        </p:nvSpPr>
        <p:spPr>
          <a:xfrm>
            <a:off x="1566333" y="3352800"/>
            <a:ext cx="5139267" cy="769441"/>
          </a:xfrm>
          <a:prstGeom prst="rect">
            <a:avLst/>
          </a:prstGeom>
          <a:noFill/>
        </p:spPr>
        <p:txBody>
          <a:bodyPr wrap="square" rtlCol="0">
            <a:spAutoFit/>
          </a:bodyPr>
          <a:lstStyle/>
          <a:p>
            <a:r>
              <a:rPr lang="en-US" sz="4400" dirty="0" smtClean="0">
                <a:solidFill>
                  <a:srgbClr val="00B050"/>
                </a:solidFill>
              </a:rPr>
              <a:t>101.11000</a:t>
            </a:r>
            <a:r>
              <a:rPr lang="en-US" sz="3200" dirty="0" smtClean="0">
                <a:solidFill>
                  <a:srgbClr val="00B050"/>
                </a:solidFill>
              </a:rPr>
              <a:t>2</a:t>
            </a:r>
            <a:r>
              <a:rPr lang="en-US" sz="4400" dirty="0" smtClean="0"/>
              <a:t> = 5.75</a:t>
            </a:r>
            <a:r>
              <a:rPr lang="en-US" sz="2400" dirty="0" smtClean="0">
                <a:latin typeface="Arial" pitchFamily="34" charset="0"/>
                <a:cs typeface="Arial" pitchFamily="34" charset="0"/>
              </a:rPr>
              <a:t>10</a:t>
            </a: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154638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0"/>
            <a:ext cx="8991600" cy="1143000"/>
          </a:xfrm>
        </p:spPr>
        <p:txBody>
          <a:bodyPr/>
          <a:lstStyle/>
          <a:p>
            <a:r>
              <a:rPr lang="en-US" b="1" dirty="0" smtClean="0">
                <a:solidFill>
                  <a:srgbClr val="FFFFFF"/>
                </a:solidFill>
                <a:latin typeface="Arial" charset="0"/>
              </a:rPr>
              <a:t> </a:t>
            </a:r>
            <a:r>
              <a:rPr lang="en-US" b="1" dirty="0" smtClean="0">
                <a:latin typeface="Arial" charset="0"/>
              </a:rPr>
              <a:t>Positional Numbering Systems</a:t>
            </a:r>
            <a:endParaRPr lang="en-US" dirty="0" smtClean="0"/>
          </a:p>
        </p:txBody>
      </p:sp>
      <p:sp>
        <p:nvSpPr>
          <p:cNvPr id="819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346B421-77CF-43CC-83E2-43AB8521BB14}" type="slidenum">
              <a:rPr lang="en-US" sz="1400" baseline="0" smtClean="0"/>
              <a:pPr/>
              <a:t>8</a:t>
            </a:fld>
            <a:endParaRPr lang="en-US" sz="1400" baseline="0" smtClean="0"/>
          </a:p>
        </p:txBody>
      </p:sp>
      <p:graphicFrame>
        <p:nvGraphicFramePr>
          <p:cNvPr id="5" name="Table 4"/>
          <p:cNvGraphicFramePr>
            <a:graphicFrameLocks noGrp="1"/>
          </p:cNvGraphicFramePr>
          <p:nvPr/>
        </p:nvGraphicFramePr>
        <p:xfrm>
          <a:off x="4876800" y="3962400"/>
          <a:ext cx="2514600" cy="741364"/>
        </p:xfrm>
        <a:graphic>
          <a:graphicData uri="http://schemas.openxmlformats.org/drawingml/2006/table">
            <a:tbl>
              <a:tblPr firstRow="1" bandRow="1">
                <a:tableStyleId>{5C22544A-7EE6-4342-B048-85BDC9FD1C3A}</a:tableStyleId>
              </a:tblPr>
              <a:tblGrid>
                <a:gridCol w="838200"/>
                <a:gridCol w="838200"/>
                <a:gridCol w="838200"/>
              </a:tblGrid>
              <a:tr h="370682">
                <a:tc>
                  <a:txBody>
                    <a:bodyPr/>
                    <a:lstStyle/>
                    <a:p>
                      <a:r>
                        <a:rPr lang="en-US" sz="1800" dirty="0" smtClean="0">
                          <a:solidFill>
                            <a:schemeClr val="tx1"/>
                          </a:solidFill>
                        </a:rPr>
                        <a:t>9</a:t>
                      </a:r>
                      <a:endParaRPr lang="en-US" sz="1800" dirty="0">
                        <a:solidFill>
                          <a:schemeClr val="tx1"/>
                        </a:solidFill>
                      </a:endParaRPr>
                    </a:p>
                  </a:txBody>
                  <a:tcPr marT="45700" marB="45700"/>
                </a:tc>
                <a:tc>
                  <a:txBody>
                    <a:bodyPr/>
                    <a:lstStyle/>
                    <a:p>
                      <a:r>
                        <a:rPr lang="en-US" sz="1800" dirty="0" smtClean="0">
                          <a:solidFill>
                            <a:schemeClr val="tx1"/>
                          </a:solidFill>
                        </a:rPr>
                        <a:t>4</a:t>
                      </a:r>
                      <a:endParaRPr lang="en-US" sz="1800" dirty="0">
                        <a:solidFill>
                          <a:schemeClr val="tx1"/>
                        </a:solidFill>
                      </a:endParaRPr>
                    </a:p>
                  </a:txBody>
                  <a:tcPr marT="45700" marB="45700"/>
                </a:tc>
                <a:tc>
                  <a:txBody>
                    <a:bodyPr/>
                    <a:lstStyle/>
                    <a:p>
                      <a:r>
                        <a:rPr lang="en-US" sz="1800" dirty="0" smtClean="0">
                          <a:solidFill>
                            <a:schemeClr val="tx1"/>
                          </a:solidFill>
                        </a:rPr>
                        <a:t>7</a:t>
                      </a:r>
                      <a:endParaRPr lang="en-US" sz="1800" dirty="0">
                        <a:solidFill>
                          <a:schemeClr val="tx1"/>
                        </a:solidFill>
                      </a:endParaRPr>
                    </a:p>
                  </a:txBody>
                  <a:tcPr marT="45700" marB="45700"/>
                </a:tc>
              </a:tr>
              <a:tr h="370682">
                <a:tc>
                  <a:txBody>
                    <a:bodyPr/>
                    <a:lstStyle/>
                    <a:p>
                      <a:r>
                        <a:rPr lang="en-US" sz="1800" dirty="0" smtClean="0"/>
                        <a:t>9X100</a:t>
                      </a:r>
                      <a:endParaRPr lang="en-US" sz="1800" dirty="0"/>
                    </a:p>
                  </a:txBody>
                  <a:tcPr marT="45700" marB="45700"/>
                </a:tc>
                <a:tc>
                  <a:txBody>
                    <a:bodyPr/>
                    <a:lstStyle/>
                    <a:p>
                      <a:r>
                        <a:rPr lang="en-US" sz="1800" dirty="0" smtClean="0"/>
                        <a:t> 4X10</a:t>
                      </a:r>
                      <a:endParaRPr lang="en-US" sz="1800" dirty="0"/>
                    </a:p>
                  </a:txBody>
                  <a:tcPr marT="45700" marB="45700"/>
                </a:tc>
                <a:tc>
                  <a:txBody>
                    <a:bodyPr/>
                    <a:lstStyle/>
                    <a:p>
                      <a:r>
                        <a:rPr lang="en-US" sz="1800" dirty="0" smtClean="0"/>
                        <a:t>7X1</a:t>
                      </a:r>
                      <a:endParaRPr lang="en-US" sz="1800" dirty="0"/>
                    </a:p>
                  </a:txBody>
                  <a:tcPr marT="45700" marB="45700"/>
                </a:tc>
              </a:tr>
            </a:tbl>
          </a:graphicData>
        </a:graphic>
      </p:graphicFrame>
      <p:sp>
        <p:nvSpPr>
          <p:cNvPr id="8210" name="Content Placeholder 2"/>
          <p:cNvSpPr>
            <a:spLocks noGrp="1"/>
          </p:cNvSpPr>
          <p:nvPr>
            <p:ph idx="1"/>
          </p:nvPr>
        </p:nvSpPr>
        <p:spPr>
          <a:xfrm>
            <a:off x="76200" y="1371600"/>
            <a:ext cx="8839200" cy="5486400"/>
          </a:xfrm>
        </p:spPr>
        <p:txBody>
          <a:bodyPr/>
          <a:lstStyle/>
          <a:p>
            <a:pPr lvl="1">
              <a:spcBef>
                <a:spcPct val="40000"/>
              </a:spcBef>
              <a:buFontTx/>
              <a:buNone/>
            </a:pPr>
            <a:endParaRPr lang="en-US" sz="2400" dirty="0" smtClean="0">
              <a:solidFill>
                <a:srgbClr val="7030A0"/>
              </a:solidFill>
            </a:endParaRPr>
          </a:p>
          <a:p>
            <a:pPr lvl="1">
              <a:spcBef>
                <a:spcPct val="40000"/>
              </a:spcBef>
            </a:pPr>
            <a:r>
              <a:rPr lang="en-US" sz="2400" dirty="0" smtClean="0">
                <a:solidFill>
                  <a:srgbClr val="7030A0"/>
                </a:solidFill>
              </a:rPr>
              <a:t>Our decimal system is the base-10 system</a:t>
            </a:r>
            <a:r>
              <a:rPr lang="en-US" sz="2400" dirty="0" smtClean="0"/>
              <a:t>.  It uses powers of 10 for each position in a number.</a:t>
            </a:r>
          </a:p>
          <a:p>
            <a:pPr lvl="1">
              <a:spcBef>
                <a:spcPct val="40000"/>
              </a:spcBef>
            </a:pPr>
            <a:r>
              <a:rPr lang="en-US" sz="2400" dirty="0" smtClean="0"/>
              <a:t>Any integer quantity can be represented exactly using any base (or </a:t>
            </a:r>
            <a:r>
              <a:rPr lang="en-US" sz="2400" i="1" dirty="0" smtClean="0">
                <a:solidFill>
                  <a:srgbClr val="7030A0"/>
                </a:solidFill>
              </a:rPr>
              <a:t>radix</a:t>
            </a:r>
            <a:r>
              <a:rPr lang="en-US" sz="2400" dirty="0" smtClean="0"/>
              <a:t>).</a:t>
            </a:r>
          </a:p>
          <a:p>
            <a:r>
              <a:rPr lang="en-US" dirty="0" smtClean="0"/>
              <a:t>Decimal </a:t>
            </a:r>
            <a:r>
              <a:rPr lang="en-US" dirty="0" smtClean="0">
                <a:solidFill>
                  <a:srgbClr val="7030A0"/>
                </a:solidFill>
              </a:rPr>
              <a:t>Base 10</a:t>
            </a:r>
          </a:p>
          <a:p>
            <a:r>
              <a:rPr lang="en-US" dirty="0" smtClean="0"/>
              <a:t>Example:   947	 </a:t>
            </a:r>
          </a:p>
          <a:p>
            <a:pPr lvl="1">
              <a:buFontTx/>
              <a:buNone/>
            </a:pPr>
            <a:r>
              <a:rPr lang="en-US" dirty="0" smtClean="0"/>
              <a:t>			                              Hundred    Ten  One  	</a:t>
            </a:r>
          </a:p>
          <a:p>
            <a:pPr lvl="1">
              <a:buFontTx/>
              <a:buNone/>
            </a:pPr>
            <a:r>
              <a:rPr lang="en-US" dirty="0" smtClean="0">
                <a:solidFill>
                  <a:srgbClr val="FF0000"/>
                </a:solidFill>
              </a:rPr>
              <a:t>				                         2              1    </a:t>
            </a:r>
            <a:r>
              <a:rPr lang="en-US" dirty="0">
                <a:solidFill>
                  <a:srgbClr val="FF0000"/>
                </a:solidFill>
              </a:rPr>
              <a:t> </a:t>
            </a:r>
            <a:r>
              <a:rPr lang="en-US" dirty="0" smtClean="0">
                <a:solidFill>
                  <a:srgbClr val="FF0000"/>
                </a:solidFill>
              </a:rPr>
              <a:t>    0</a:t>
            </a:r>
          </a:p>
          <a:p>
            <a:pPr lvl="1">
              <a:buFontTx/>
              <a:buNone/>
            </a:pPr>
            <a:r>
              <a:rPr lang="en-US" dirty="0" smtClean="0"/>
              <a:t>		9 X10 + 4 X 10 + 7 X 10</a:t>
            </a:r>
          </a:p>
          <a:p>
            <a:pPr lvl="1">
              <a:buFontTx/>
              <a:buNone/>
            </a:pPr>
            <a:r>
              <a:rPr lang="en-US" dirty="0" smtClean="0"/>
              <a:t>		9X 100 + 4X10 + 7X </a:t>
            </a:r>
            <a:r>
              <a:rPr lang="en-US" dirty="0" smtClean="0">
                <a:solidFill>
                  <a:srgbClr val="7030A0"/>
                </a:solidFill>
              </a:rPr>
              <a:t>1</a:t>
            </a:r>
          </a:p>
        </p:txBody>
      </p:sp>
      <p:sp>
        <p:nvSpPr>
          <p:cNvPr id="2" name="TextBox 1"/>
          <p:cNvSpPr txBox="1"/>
          <p:nvPr/>
        </p:nvSpPr>
        <p:spPr>
          <a:xfrm>
            <a:off x="1676400" y="5437909"/>
            <a:ext cx="393056" cy="584775"/>
          </a:xfrm>
          <a:prstGeom prst="rect">
            <a:avLst/>
          </a:prstGeom>
          <a:noFill/>
        </p:spPr>
        <p:txBody>
          <a:bodyPr wrap="none" rtlCol="0">
            <a:spAutoFit/>
          </a:bodyPr>
          <a:lstStyle/>
          <a:p>
            <a:r>
              <a:rPr lang="en-US" sz="3200" dirty="0" smtClean="0">
                <a:solidFill>
                  <a:srgbClr val="00B050"/>
                </a:solidFill>
              </a:rPr>
              <a:t>2</a:t>
            </a:r>
            <a:endParaRPr lang="en-US" sz="3200" dirty="0">
              <a:solidFill>
                <a:srgbClr val="00B050"/>
              </a:solidFill>
            </a:endParaRPr>
          </a:p>
        </p:txBody>
      </p:sp>
      <p:sp>
        <p:nvSpPr>
          <p:cNvPr id="7" name="TextBox 6"/>
          <p:cNvSpPr txBox="1"/>
          <p:nvPr/>
        </p:nvSpPr>
        <p:spPr>
          <a:xfrm>
            <a:off x="2895600" y="5477163"/>
            <a:ext cx="393056" cy="584775"/>
          </a:xfrm>
          <a:prstGeom prst="rect">
            <a:avLst/>
          </a:prstGeom>
          <a:noFill/>
        </p:spPr>
        <p:txBody>
          <a:bodyPr wrap="none" rtlCol="0">
            <a:spAutoFit/>
          </a:bodyPr>
          <a:lstStyle/>
          <a:p>
            <a:r>
              <a:rPr lang="en-US" sz="3200" dirty="0">
                <a:solidFill>
                  <a:srgbClr val="00B050"/>
                </a:solidFill>
              </a:rPr>
              <a:t>1</a:t>
            </a:r>
          </a:p>
        </p:txBody>
      </p:sp>
      <p:sp>
        <p:nvSpPr>
          <p:cNvPr id="8" name="TextBox 7"/>
          <p:cNvSpPr txBox="1"/>
          <p:nvPr/>
        </p:nvSpPr>
        <p:spPr>
          <a:xfrm>
            <a:off x="4191000" y="5437909"/>
            <a:ext cx="393056" cy="584775"/>
          </a:xfrm>
          <a:prstGeom prst="rect">
            <a:avLst/>
          </a:prstGeom>
          <a:noFill/>
        </p:spPr>
        <p:txBody>
          <a:bodyPr wrap="none" rtlCol="0">
            <a:spAutoFit/>
          </a:bodyPr>
          <a:lstStyle/>
          <a:p>
            <a:r>
              <a:rPr lang="en-US" sz="3200" dirty="0">
                <a:solidFill>
                  <a:srgbClr val="00B050"/>
                </a:solidFill>
              </a:rPr>
              <a:t>0</a:t>
            </a:r>
          </a:p>
        </p:txBody>
      </p:sp>
    </p:spTree>
    <p:extLst>
      <p:ext uri="{BB962C8B-B14F-4D97-AF65-F5344CB8AC3E}">
        <p14:creationId xmlns="" xmlns:p14="http://schemas.microsoft.com/office/powerpoint/2010/main" val="27415932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E43479A-E37C-4DC7-B251-669E0C3DBE01}" type="slidenum">
              <a:rPr lang="en-US" sz="1400" baseline="0" smtClean="0"/>
              <a:pPr/>
              <a:t>80</a:t>
            </a:fld>
            <a:endParaRPr lang="en-US" sz="1400" baseline="0" smtClean="0"/>
          </a:p>
        </p:txBody>
      </p:sp>
      <p:sp>
        <p:nvSpPr>
          <p:cNvPr id="39939" name="Rectangle 1026"/>
          <p:cNvSpPr>
            <a:spLocks noGrp="1" noChangeArrowheads="1"/>
          </p:cNvSpPr>
          <p:nvPr>
            <p:ph type="title"/>
          </p:nvPr>
        </p:nvSpPr>
        <p:spPr>
          <a:xfrm>
            <a:off x="762000" y="152400"/>
            <a:ext cx="7467600" cy="547687"/>
          </a:xfrm>
        </p:spPr>
        <p:txBody>
          <a:bodyPr>
            <a:normAutofit fontScale="90000"/>
          </a:bodyPr>
          <a:lstStyle/>
          <a:p>
            <a:pPr algn="l"/>
            <a:r>
              <a:rPr lang="en-US" sz="3400" b="1" dirty="0" smtClean="0">
                <a:latin typeface="Arial" charset="0"/>
              </a:rPr>
              <a:t>     Signed Integer Representation</a:t>
            </a:r>
            <a:endParaRPr lang="en-US" sz="3100" dirty="0" smtClean="0">
              <a:latin typeface="Arial" charset="0"/>
            </a:endParaRPr>
          </a:p>
        </p:txBody>
      </p:sp>
      <p:sp>
        <p:nvSpPr>
          <p:cNvPr id="39940" name="Rectangle 1027"/>
          <p:cNvSpPr>
            <a:spLocks noGrp="1" noChangeArrowheads="1"/>
          </p:cNvSpPr>
          <p:nvPr>
            <p:ph type="body" idx="1"/>
          </p:nvPr>
        </p:nvSpPr>
        <p:spPr>
          <a:xfrm>
            <a:off x="0" y="838200"/>
            <a:ext cx="9144000" cy="5715000"/>
          </a:xfrm>
          <a:solidFill>
            <a:srgbClr val="E4F5FF"/>
          </a:solidFill>
        </p:spPr>
        <p:txBody>
          <a:bodyPr/>
          <a:lstStyle/>
          <a:p>
            <a:r>
              <a:rPr lang="en-US" sz="2600" dirty="0" smtClean="0">
                <a:solidFill>
                  <a:srgbClr val="C00000"/>
                </a:solidFill>
                <a:latin typeface="Arial" charset="0"/>
              </a:rPr>
              <a:t>Positive and Negative bit</a:t>
            </a:r>
          </a:p>
          <a:p>
            <a:r>
              <a:rPr lang="en-US" sz="2600" dirty="0" smtClean="0">
                <a:latin typeface="Arial" charset="0"/>
              </a:rPr>
              <a:t>The conversions we have presented so far have involved only </a:t>
            </a:r>
            <a:r>
              <a:rPr lang="en-US" sz="2600" b="1" dirty="0" smtClean="0">
                <a:latin typeface="Arial" charset="0"/>
              </a:rPr>
              <a:t>positive</a:t>
            </a:r>
            <a:r>
              <a:rPr lang="en-US" sz="2600" dirty="0" smtClean="0">
                <a:latin typeface="Arial" charset="0"/>
              </a:rPr>
              <a:t> numbers.</a:t>
            </a:r>
          </a:p>
          <a:p>
            <a:r>
              <a:rPr lang="en-US" sz="2600" dirty="0" smtClean="0">
                <a:latin typeface="Arial" charset="0"/>
              </a:rPr>
              <a:t>To represent </a:t>
            </a:r>
            <a:r>
              <a:rPr lang="en-US" sz="2600" b="1" dirty="0" smtClean="0">
                <a:latin typeface="Arial" charset="0"/>
              </a:rPr>
              <a:t>negative</a:t>
            </a:r>
            <a:r>
              <a:rPr lang="en-US" sz="2600" dirty="0" smtClean="0">
                <a:latin typeface="Arial" charset="0"/>
              </a:rPr>
              <a:t> values, computer systems allocate the </a:t>
            </a:r>
            <a:r>
              <a:rPr lang="en-US" sz="2600" dirty="0" smtClean="0">
                <a:solidFill>
                  <a:srgbClr val="C00000"/>
                </a:solidFill>
                <a:latin typeface="Arial" charset="0"/>
              </a:rPr>
              <a:t>high-order bit </a:t>
            </a:r>
            <a:r>
              <a:rPr lang="en-US" sz="2600" dirty="0" smtClean="0">
                <a:latin typeface="Arial" charset="0"/>
              </a:rPr>
              <a:t>to indicate the sign of a value.</a:t>
            </a:r>
          </a:p>
          <a:p>
            <a:pPr lvl="1"/>
            <a:r>
              <a:rPr lang="en-US" sz="2400" dirty="0" smtClean="0"/>
              <a:t>The high-order bit is the </a:t>
            </a:r>
            <a:r>
              <a:rPr lang="en-US" sz="2400" dirty="0" smtClean="0">
                <a:solidFill>
                  <a:srgbClr val="7030A0"/>
                </a:solidFill>
              </a:rPr>
              <a:t>leftmost</a:t>
            </a:r>
            <a:r>
              <a:rPr lang="en-US" sz="2400" dirty="0" smtClean="0"/>
              <a:t> bit in a </a:t>
            </a:r>
            <a:r>
              <a:rPr lang="en-US" sz="2400" dirty="0" smtClean="0">
                <a:solidFill>
                  <a:srgbClr val="7030A0"/>
                </a:solidFill>
              </a:rPr>
              <a:t>byte</a:t>
            </a:r>
            <a:r>
              <a:rPr lang="en-US" sz="2400" dirty="0" smtClean="0"/>
              <a:t>.  It is also called the </a:t>
            </a:r>
            <a:r>
              <a:rPr lang="en-US" sz="2400" dirty="0" smtClean="0">
                <a:solidFill>
                  <a:srgbClr val="7030A0"/>
                </a:solidFill>
              </a:rPr>
              <a:t>most significant </a:t>
            </a:r>
            <a:r>
              <a:rPr lang="en-US" sz="2400" dirty="0" smtClean="0"/>
              <a:t>bit. (MSF)</a:t>
            </a:r>
          </a:p>
          <a:p>
            <a:pPr lvl="1">
              <a:buFontTx/>
              <a:buNone/>
            </a:pPr>
            <a:r>
              <a:rPr lang="en-US" sz="2400" dirty="0" smtClean="0"/>
              <a:t>Most Significant	    128  64 32 16 8 4  2 1        lease significant  bit</a:t>
            </a:r>
          </a:p>
          <a:p>
            <a:r>
              <a:rPr lang="en-US" sz="2600" dirty="0" smtClean="0">
                <a:latin typeface="Arial" charset="0"/>
              </a:rPr>
              <a:t>The remaining bits contain the value of the number.</a:t>
            </a:r>
          </a:p>
        </p:txBody>
      </p:sp>
      <p:cxnSp>
        <p:nvCxnSpPr>
          <p:cNvPr id="39941" name="Straight Arrow Connector 5"/>
          <p:cNvCxnSpPr>
            <a:cxnSpLocks noChangeShapeType="1"/>
          </p:cNvCxnSpPr>
          <p:nvPr/>
        </p:nvCxnSpPr>
        <p:spPr bwMode="auto">
          <a:xfrm rot="10800000">
            <a:off x="5791200" y="4114800"/>
            <a:ext cx="457200" cy="1588"/>
          </a:xfrm>
          <a:prstGeom prst="straightConnector1">
            <a:avLst/>
          </a:prstGeom>
          <a:noFill/>
          <a:ln w="38100"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3" name="Straight Arrow Connector 2"/>
          <p:cNvCxnSpPr/>
          <p:nvPr/>
        </p:nvCxnSpPr>
        <p:spPr>
          <a:xfrm>
            <a:off x="2743200" y="4114800"/>
            <a:ext cx="304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164016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3CE2719-D7BD-4F6C-A981-FE6F06C16F7D}" type="slidenum">
              <a:rPr lang="en-US" sz="1400" baseline="0" smtClean="0"/>
              <a:pPr/>
              <a:t>81</a:t>
            </a:fld>
            <a:endParaRPr lang="en-US" sz="1400" baseline="0" smtClean="0"/>
          </a:p>
        </p:txBody>
      </p:sp>
      <p:sp>
        <p:nvSpPr>
          <p:cNvPr id="40963" name="Rectangle 2"/>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Signed Integer Representation</a:t>
            </a:r>
            <a:endParaRPr lang="en-US" sz="3400" dirty="0" smtClean="0">
              <a:latin typeface="Arial" charset="0"/>
            </a:endParaRPr>
          </a:p>
        </p:txBody>
      </p:sp>
      <p:sp>
        <p:nvSpPr>
          <p:cNvPr id="40964" name="Rectangle 3"/>
          <p:cNvSpPr>
            <a:spLocks noGrp="1" noChangeArrowheads="1"/>
          </p:cNvSpPr>
          <p:nvPr>
            <p:ph type="body" idx="1"/>
          </p:nvPr>
        </p:nvSpPr>
        <p:spPr>
          <a:xfrm>
            <a:off x="0" y="1143000"/>
            <a:ext cx="9067800" cy="5105400"/>
          </a:xfrm>
          <a:solidFill>
            <a:srgbClr val="E4F5FF"/>
          </a:solidFill>
        </p:spPr>
        <p:txBody>
          <a:bodyPr/>
          <a:lstStyle/>
          <a:p>
            <a:endParaRPr lang="en-US" sz="2600" dirty="0" smtClean="0">
              <a:latin typeface="Arial" charset="0"/>
            </a:endParaRPr>
          </a:p>
          <a:p>
            <a:r>
              <a:rPr lang="en-US" sz="2600" dirty="0" smtClean="0">
                <a:latin typeface="Arial" charset="0"/>
              </a:rPr>
              <a:t>There are three ways in which </a:t>
            </a:r>
            <a:r>
              <a:rPr lang="en-US" sz="2600" dirty="0" smtClean="0">
                <a:solidFill>
                  <a:srgbClr val="7030A0"/>
                </a:solidFill>
                <a:latin typeface="Arial" charset="0"/>
              </a:rPr>
              <a:t>signed</a:t>
            </a:r>
            <a:r>
              <a:rPr lang="en-US" sz="2600" dirty="0" smtClean="0">
                <a:latin typeface="Arial" charset="0"/>
              </a:rPr>
              <a:t> binary numbers may be expressed:  </a:t>
            </a:r>
          </a:p>
          <a:p>
            <a:pPr lvl="1"/>
            <a:r>
              <a:rPr lang="en-US" sz="2200" dirty="0" smtClean="0">
                <a:solidFill>
                  <a:srgbClr val="FF0000"/>
                </a:solidFill>
                <a:latin typeface="Arial" charset="0"/>
              </a:rPr>
              <a:t>Signed magnitude, </a:t>
            </a:r>
          </a:p>
          <a:p>
            <a:pPr lvl="1"/>
            <a:r>
              <a:rPr lang="en-US" sz="2200" dirty="0" smtClean="0">
                <a:solidFill>
                  <a:srgbClr val="FF0000"/>
                </a:solidFill>
                <a:latin typeface="Arial" charset="0"/>
              </a:rPr>
              <a:t>One’s complement  </a:t>
            </a:r>
          </a:p>
          <a:p>
            <a:pPr lvl="1"/>
            <a:r>
              <a:rPr lang="en-US" sz="2200" dirty="0" smtClean="0">
                <a:solidFill>
                  <a:srgbClr val="FF0000"/>
                </a:solidFill>
                <a:latin typeface="Arial" charset="0"/>
              </a:rPr>
              <a:t>Two’s complement.</a:t>
            </a:r>
          </a:p>
          <a:p>
            <a:pPr>
              <a:spcBef>
                <a:spcPct val="40000"/>
              </a:spcBef>
            </a:pPr>
            <a:r>
              <a:rPr lang="en-US" sz="2600" dirty="0" smtClean="0">
                <a:latin typeface="Arial" charset="0"/>
              </a:rPr>
              <a:t>In an 8-bit word, signed magnitude representation places the absolute value of the number in the 7 bits to the right of the sign bit.</a:t>
            </a:r>
          </a:p>
        </p:txBody>
      </p:sp>
    </p:spTree>
    <p:extLst>
      <p:ext uri="{BB962C8B-B14F-4D97-AF65-F5344CB8AC3E}">
        <p14:creationId xmlns="" xmlns:p14="http://schemas.microsoft.com/office/powerpoint/2010/main" val="14756581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FD82A12-4180-4235-9BDA-7B5465D30356}" type="slidenum">
              <a:rPr lang="en-US" sz="1400" baseline="0" smtClean="0"/>
              <a:pPr/>
              <a:t>82</a:t>
            </a:fld>
            <a:endParaRPr lang="en-US" sz="1400" baseline="0" smtClean="0"/>
          </a:p>
        </p:txBody>
      </p:sp>
      <p:sp>
        <p:nvSpPr>
          <p:cNvPr id="41987" name="Rectangle 2"/>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Signed Integer- </a:t>
            </a:r>
            <a:r>
              <a:rPr lang="en-US" sz="3400" b="1" dirty="0" smtClean="0">
                <a:solidFill>
                  <a:srgbClr val="FF0000"/>
                </a:solidFill>
                <a:latin typeface="Arial" charset="0"/>
              </a:rPr>
              <a:t>Singed Magnitude</a:t>
            </a:r>
            <a:endParaRPr lang="en-US" sz="3400" dirty="0" smtClean="0">
              <a:solidFill>
                <a:srgbClr val="FF0000"/>
              </a:solidFill>
              <a:latin typeface="Arial" charset="0"/>
            </a:endParaRPr>
          </a:p>
        </p:txBody>
      </p:sp>
      <p:sp>
        <p:nvSpPr>
          <p:cNvPr id="41988" name="Rectangle 3"/>
          <p:cNvSpPr>
            <a:spLocks noGrp="1" noChangeArrowheads="1"/>
          </p:cNvSpPr>
          <p:nvPr>
            <p:ph type="body" idx="1"/>
          </p:nvPr>
        </p:nvSpPr>
        <p:spPr>
          <a:xfrm>
            <a:off x="76200" y="990600"/>
            <a:ext cx="9067800" cy="5410200"/>
          </a:xfrm>
          <a:solidFill>
            <a:srgbClr val="E4F5FF"/>
          </a:solidFill>
        </p:spPr>
        <p:txBody>
          <a:bodyPr/>
          <a:lstStyle/>
          <a:p>
            <a:endParaRPr lang="en-US" sz="2600" dirty="0" smtClean="0">
              <a:latin typeface="Arial" charset="0"/>
            </a:endParaRPr>
          </a:p>
          <a:p>
            <a:r>
              <a:rPr lang="en-US" sz="2600" dirty="0" smtClean="0">
                <a:latin typeface="Arial" charset="0"/>
              </a:rPr>
              <a:t>For example, in 8-bit </a:t>
            </a:r>
            <a:r>
              <a:rPr lang="en-US" sz="2600" dirty="0" smtClean="0">
                <a:solidFill>
                  <a:srgbClr val="C00000"/>
                </a:solidFill>
                <a:latin typeface="Arial" charset="0"/>
              </a:rPr>
              <a:t>signed magnitude</a:t>
            </a:r>
            <a:r>
              <a:rPr lang="en-US" sz="2600" dirty="0" smtClean="0">
                <a:latin typeface="Arial" charset="0"/>
              </a:rPr>
              <a:t>, </a:t>
            </a:r>
          </a:p>
          <a:p>
            <a:r>
              <a:rPr lang="en-US" dirty="0" smtClean="0">
                <a:latin typeface="Arial" charset="0"/>
              </a:rPr>
              <a:t>positive 3:   </a:t>
            </a:r>
            <a:r>
              <a:rPr lang="en-US" b="1" dirty="0" smtClean="0">
                <a:solidFill>
                  <a:srgbClr val="7030A0"/>
                </a:solidFill>
                <a:latin typeface="Courier New" pitchFamily="49" charset="0"/>
              </a:rPr>
              <a:t>0</a:t>
            </a:r>
            <a:r>
              <a:rPr lang="en-US" b="1" dirty="0" smtClean="0">
                <a:latin typeface="Courier New" pitchFamily="49" charset="0"/>
              </a:rPr>
              <a:t>0000011 </a:t>
            </a:r>
            <a:r>
              <a:rPr lang="en-US" dirty="0" smtClean="0"/>
              <a:t>the </a:t>
            </a:r>
            <a:r>
              <a:rPr lang="en-US" dirty="0" smtClean="0">
                <a:solidFill>
                  <a:srgbClr val="FF0000"/>
                </a:solidFill>
              </a:rPr>
              <a:t>leftmost</a:t>
            </a:r>
            <a:r>
              <a:rPr lang="en-US" dirty="0" smtClean="0"/>
              <a:t> bit in a byte</a:t>
            </a:r>
          </a:p>
          <a:p>
            <a:r>
              <a:rPr lang="en-US" dirty="0" smtClean="0">
                <a:latin typeface="Arial" charset="0"/>
              </a:rPr>
              <a:t>Negative 3:</a:t>
            </a:r>
            <a:r>
              <a:rPr lang="en-US" dirty="0"/>
              <a:t> </a:t>
            </a:r>
            <a:r>
              <a:rPr lang="en-US" b="1" dirty="0" smtClean="0">
                <a:solidFill>
                  <a:srgbClr val="7030A0"/>
                </a:solidFill>
                <a:latin typeface="Courier New" pitchFamily="49" charset="0"/>
              </a:rPr>
              <a:t>1</a:t>
            </a:r>
            <a:r>
              <a:rPr lang="en-US" b="1" dirty="0" smtClean="0">
                <a:latin typeface="Courier New" pitchFamily="49" charset="0"/>
              </a:rPr>
              <a:t>0000011</a:t>
            </a:r>
          </a:p>
          <a:p>
            <a:r>
              <a:rPr lang="en-US" sz="2600" dirty="0" smtClean="0">
                <a:latin typeface="Arial" charset="0"/>
              </a:rPr>
              <a:t>Computers perform arithmetic operations on signed magnitude numbers in much the same way as humans carry out pencil and paper arithmetic.</a:t>
            </a:r>
          </a:p>
          <a:p>
            <a:endParaRPr lang="en-US" sz="2600" dirty="0" smtClean="0">
              <a:latin typeface="Arial" charset="0"/>
            </a:endParaRPr>
          </a:p>
          <a:p>
            <a:pPr lvl="1"/>
            <a:r>
              <a:rPr lang="en-US" sz="2400" dirty="0" smtClean="0">
                <a:solidFill>
                  <a:srgbClr val="FF0000"/>
                </a:solidFill>
              </a:rPr>
              <a:t>Humans often ignore the signs of the operands while performing a calculation, applying the appropriate sign after the calculation is complete.</a:t>
            </a:r>
          </a:p>
        </p:txBody>
      </p:sp>
    </p:spTree>
    <p:extLst>
      <p:ext uri="{BB962C8B-B14F-4D97-AF65-F5344CB8AC3E}">
        <p14:creationId xmlns="" xmlns:p14="http://schemas.microsoft.com/office/powerpoint/2010/main" val="19568808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F537542-EF1F-4DD9-B9B3-8767E49D8A91}" type="slidenum">
              <a:rPr lang="en-US" sz="1400" baseline="0" smtClean="0"/>
              <a:pPr/>
              <a:t>83</a:t>
            </a:fld>
            <a:endParaRPr lang="en-US" sz="1400" baseline="0" smtClean="0"/>
          </a:p>
        </p:txBody>
      </p:sp>
      <p:sp>
        <p:nvSpPr>
          <p:cNvPr id="54275" name="Rectangle 1026"/>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Signed Magnitude </a:t>
            </a:r>
            <a:endParaRPr lang="en-US" sz="3400" dirty="0" smtClean="0">
              <a:latin typeface="Arial" charset="0"/>
            </a:endParaRPr>
          </a:p>
        </p:txBody>
      </p:sp>
      <p:sp>
        <p:nvSpPr>
          <p:cNvPr id="54276" name="Rectangle 1027"/>
          <p:cNvSpPr>
            <a:spLocks noGrp="1" noChangeArrowheads="1"/>
          </p:cNvSpPr>
          <p:nvPr>
            <p:ph type="body" idx="1"/>
          </p:nvPr>
        </p:nvSpPr>
        <p:spPr>
          <a:xfrm>
            <a:off x="0" y="1143000"/>
            <a:ext cx="8991600" cy="4648200"/>
          </a:xfrm>
          <a:solidFill>
            <a:srgbClr val="E4F5FF"/>
          </a:solidFill>
        </p:spPr>
        <p:txBody>
          <a:bodyPr>
            <a:normAutofit/>
          </a:bodyPr>
          <a:lstStyle/>
          <a:p>
            <a:pPr>
              <a:spcBef>
                <a:spcPct val="40000"/>
              </a:spcBef>
            </a:pPr>
            <a:r>
              <a:rPr lang="en-US" sz="2600" dirty="0" smtClean="0">
                <a:solidFill>
                  <a:srgbClr val="FF0000"/>
                </a:solidFill>
                <a:latin typeface="Arial" charset="0"/>
              </a:rPr>
              <a:t>Disadvantages of signed Magnitude:</a:t>
            </a:r>
          </a:p>
          <a:p>
            <a:pPr>
              <a:spcBef>
                <a:spcPct val="40000"/>
              </a:spcBef>
            </a:pPr>
            <a:r>
              <a:rPr lang="en-US" sz="2600" dirty="0" smtClean="0">
                <a:latin typeface="Arial" charset="0"/>
              </a:rPr>
              <a:t>Signed magnitude representation is easy for people to understand, </a:t>
            </a:r>
            <a:r>
              <a:rPr lang="en-US" sz="2600" dirty="0" smtClean="0">
                <a:solidFill>
                  <a:srgbClr val="FF0000"/>
                </a:solidFill>
                <a:latin typeface="Arial" charset="0"/>
              </a:rPr>
              <a:t>but it requires complicated computer hardware.</a:t>
            </a:r>
            <a:endParaRPr lang="en-US" sz="2600" dirty="0" smtClean="0">
              <a:solidFill>
                <a:srgbClr val="FF0000"/>
              </a:solidFill>
              <a:latin typeface="Courier New" pitchFamily="49" charset="0"/>
            </a:endParaRPr>
          </a:p>
          <a:p>
            <a:pPr>
              <a:spcBef>
                <a:spcPct val="40000"/>
              </a:spcBef>
            </a:pPr>
            <a:r>
              <a:rPr lang="en-US" sz="2600" dirty="0" smtClean="0">
                <a:latin typeface="Arial" charset="0"/>
              </a:rPr>
              <a:t>Another disadvantage of signed magnitude is that it allows two different representations for zero: </a:t>
            </a:r>
            <a:r>
              <a:rPr lang="en-US" sz="2600" dirty="0" smtClean="0">
                <a:solidFill>
                  <a:srgbClr val="FF0000"/>
                </a:solidFill>
                <a:latin typeface="Arial" charset="0"/>
              </a:rPr>
              <a:t>positive zero and negative zero</a:t>
            </a:r>
            <a:r>
              <a:rPr lang="en-US" sz="2600" dirty="0" smtClean="0">
                <a:latin typeface="Arial" charset="0"/>
              </a:rPr>
              <a:t>.</a:t>
            </a:r>
          </a:p>
          <a:p>
            <a:pPr>
              <a:spcBef>
                <a:spcPct val="40000"/>
              </a:spcBef>
            </a:pPr>
            <a:r>
              <a:rPr lang="en-US" sz="2600" dirty="0" smtClean="0">
                <a:latin typeface="Arial" charset="0"/>
              </a:rPr>
              <a:t>For these reasons (among others) computers systems employ </a:t>
            </a:r>
            <a:r>
              <a:rPr lang="en-US" sz="2600" i="1" dirty="0" smtClean="0">
                <a:solidFill>
                  <a:srgbClr val="FF0000"/>
                </a:solidFill>
                <a:latin typeface="Arial" charset="0"/>
              </a:rPr>
              <a:t>complement systems</a:t>
            </a:r>
            <a:r>
              <a:rPr lang="en-US" sz="2600" dirty="0" smtClean="0">
                <a:solidFill>
                  <a:srgbClr val="FF0000"/>
                </a:solidFill>
                <a:latin typeface="Arial" charset="0"/>
              </a:rPr>
              <a:t> </a:t>
            </a:r>
            <a:r>
              <a:rPr lang="en-US" sz="2600" dirty="0" smtClean="0">
                <a:latin typeface="Arial" charset="0"/>
              </a:rPr>
              <a:t>for numeric value representation.</a:t>
            </a:r>
            <a:endParaRPr lang="en-US" sz="2800" dirty="0" smtClean="0"/>
          </a:p>
        </p:txBody>
      </p:sp>
    </p:spTree>
    <p:extLst>
      <p:ext uri="{BB962C8B-B14F-4D97-AF65-F5344CB8AC3E}">
        <p14:creationId xmlns="" xmlns:p14="http://schemas.microsoft.com/office/powerpoint/2010/main" val="443958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991600" cy="5486400"/>
          </a:xfrm>
        </p:spPr>
        <p:txBody>
          <a:bodyPr/>
          <a:lstStyle/>
          <a:p>
            <a:r>
              <a:rPr lang="en-US" dirty="0" smtClean="0"/>
              <a:t>Binary    Decimal</a:t>
            </a:r>
          </a:p>
          <a:p>
            <a:r>
              <a:rPr lang="en-US" dirty="0" smtClean="0">
                <a:solidFill>
                  <a:srgbClr val="00B0F0"/>
                </a:solidFill>
              </a:rPr>
              <a:t>0</a:t>
            </a:r>
            <a:r>
              <a:rPr lang="en-US" dirty="0" smtClean="0"/>
              <a:t>00	</a:t>
            </a:r>
            <a:r>
              <a:rPr lang="en-US" dirty="0" smtClean="0">
                <a:solidFill>
                  <a:srgbClr val="FF0000"/>
                </a:solidFill>
              </a:rPr>
              <a:t>0 problem</a:t>
            </a:r>
          </a:p>
          <a:p>
            <a:r>
              <a:rPr lang="en-US" dirty="0" smtClean="0">
                <a:solidFill>
                  <a:srgbClr val="00B0F0"/>
                </a:solidFill>
              </a:rPr>
              <a:t>0</a:t>
            </a:r>
            <a:r>
              <a:rPr lang="en-US" dirty="0" smtClean="0"/>
              <a:t>01	1</a:t>
            </a:r>
          </a:p>
          <a:p>
            <a:r>
              <a:rPr lang="en-US" dirty="0" smtClean="0">
                <a:solidFill>
                  <a:srgbClr val="00B0F0"/>
                </a:solidFill>
              </a:rPr>
              <a:t>0</a:t>
            </a:r>
            <a:r>
              <a:rPr lang="en-US" dirty="0" smtClean="0"/>
              <a:t>10	2</a:t>
            </a:r>
          </a:p>
          <a:p>
            <a:r>
              <a:rPr lang="en-US" dirty="0" smtClean="0">
                <a:solidFill>
                  <a:srgbClr val="00B0F0"/>
                </a:solidFill>
              </a:rPr>
              <a:t>0</a:t>
            </a:r>
            <a:r>
              <a:rPr lang="en-US" dirty="0" smtClean="0"/>
              <a:t>11	3</a:t>
            </a:r>
          </a:p>
          <a:p>
            <a:r>
              <a:rPr lang="en-US" dirty="0" smtClean="0">
                <a:solidFill>
                  <a:srgbClr val="00B050"/>
                </a:solidFill>
              </a:rPr>
              <a:t>1</a:t>
            </a:r>
            <a:r>
              <a:rPr lang="en-US" dirty="0" smtClean="0"/>
              <a:t>00	</a:t>
            </a:r>
            <a:r>
              <a:rPr lang="en-US" dirty="0" smtClean="0">
                <a:solidFill>
                  <a:srgbClr val="FF0000"/>
                </a:solidFill>
              </a:rPr>
              <a:t>-0 problem</a:t>
            </a:r>
          </a:p>
          <a:p>
            <a:r>
              <a:rPr lang="en-US" dirty="0" smtClean="0">
                <a:solidFill>
                  <a:srgbClr val="00B050"/>
                </a:solidFill>
              </a:rPr>
              <a:t>1</a:t>
            </a:r>
            <a:r>
              <a:rPr lang="en-US" dirty="0" smtClean="0"/>
              <a:t>01	-1</a:t>
            </a:r>
          </a:p>
          <a:p>
            <a:r>
              <a:rPr lang="en-US" dirty="0" smtClean="0">
                <a:solidFill>
                  <a:srgbClr val="00B050"/>
                </a:solidFill>
              </a:rPr>
              <a:t>1</a:t>
            </a:r>
            <a:r>
              <a:rPr lang="en-US" dirty="0" smtClean="0"/>
              <a:t>10	-2</a:t>
            </a:r>
          </a:p>
          <a:p>
            <a:r>
              <a:rPr lang="en-US" dirty="0" smtClean="0">
                <a:solidFill>
                  <a:srgbClr val="00B050"/>
                </a:solidFill>
              </a:rPr>
              <a:t>1</a:t>
            </a:r>
            <a:r>
              <a:rPr lang="en-US" dirty="0" smtClean="0"/>
              <a:t>11	-3</a:t>
            </a:r>
          </a:p>
          <a:p>
            <a:endParaRPr lang="en-US" dirty="0" smtClean="0"/>
          </a:p>
          <a:p>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US" dirty="0" smtClean="0"/>
              <a:t>Signed Magnitude problem </a:t>
            </a:r>
            <a:endParaRPr lang="en-US" dirty="0"/>
          </a:p>
        </p:txBody>
      </p:sp>
      <p:cxnSp>
        <p:nvCxnSpPr>
          <p:cNvPr id="5" name="Straight Connector 4"/>
          <p:cNvCxnSpPr/>
          <p:nvPr/>
        </p:nvCxnSpPr>
        <p:spPr>
          <a:xfrm>
            <a:off x="304800" y="1662545"/>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28800" y="1295400"/>
            <a:ext cx="0" cy="4876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95800" y="1828800"/>
            <a:ext cx="2514600" cy="369332"/>
          </a:xfrm>
          <a:prstGeom prst="rect">
            <a:avLst/>
          </a:prstGeom>
          <a:noFill/>
        </p:spPr>
        <p:txBody>
          <a:bodyPr wrap="square" rtlCol="0">
            <a:spAutoFit/>
          </a:bodyPr>
          <a:lstStyle/>
          <a:p>
            <a:r>
              <a:rPr lang="en-US" dirty="0" smtClean="0">
                <a:solidFill>
                  <a:srgbClr val="FF0000"/>
                </a:solidFill>
              </a:rPr>
              <a:t>Causes hardware issue</a:t>
            </a:r>
            <a:endParaRPr lang="en-US" dirty="0">
              <a:solidFill>
                <a:srgbClr val="FF0000"/>
              </a:solidFill>
            </a:endParaRPr>
          </a:p>
        </p:txBody>
      </p:sp>
    </p:spTree>
    <p:extLst>
      <p:ext uri="{BB962C8B-B14F-4D97-AF65-F5344CB8AC3E}">
        <p14:creationId xmlns="" xmlns:p14="http://schemas.microsoft.com/office/powerpoint/2010/main" val="33987992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C0BBFE7-A918-4EDA-B20A-85CC8102016B}" type="slidenum">
              <a:rPr lang="en-US" sz="1400" baseline="0" smtClean="0"/>
              <a:pPr/>
              <a:t>85</a:t>
            </a:fld>
            <a:endParaRPr lang="en-US" sz="1400" baseline="0" smtClean="0"/>
          </a:p>
        </p:txBody>
      </p:sp>
      <p:sp>
        <p:nvSpPr>
          <p:cNvPr id="48131" name="Rectangle 1026"/>
          <p:cNvSpPr>
            <a:spLocks noGrp="1" noChangeArrowheads="1"/>
          </p:cNvSpPr>
          <p:nvPr>
            <p:ph type="title"/>
          </p:nvPr>
        </p:nvSpPr>
        <p:spPr>
          <a:xfrm>
            <a:off x="152400" y="382588"/>
            <a:ext cx="7467600" cy="547687"/>
          </a:xfrm>
        </p:spPr>
        <p:txBody>
          <a:bodyPr>
            <a:normAutofit fontScale="90000"/>
          </a:bodyPr>
          <a:lstStyle/>
          <a:p>
            <a:pPr>
              <a:defRPr/>
            </a:pPr>
            <a:r>
              <a:rPr lang="en-US" sz="3400" dirty="0" smtClean="0">
                <a:latin typeface="Arial" charset="0"/>
              </a:rPr>
              <a:t>Complements</a:t>
            </a:r>
          </a:p>
        </p:txBody>
      </p:sp>
      <p:sp>
        <p:nvSpPr>
          <p:cNvPr id="48132" name="Rectangle 1027"/>
          <p:cNvSpPr>
            <a:spLocks noGrp="1" noChangeArrowheads="1"/>
          </p:cNvSpPr>
          <p:nvPr>
            <p:ph type="body" idx="1"/>
          </p:nvPr>
        </p:nvSpPr>
        <p:spPr>
          <a:xfrm>
            <a:off x="76200" y="1066800"/>
            <a:ext cx="9067800" cy="4800600"/>
          </a:xfrm>
          <a:solidFill>
            <a:srgbClr val="E4F5FF"/>
          </a:solidFill>
        </p:spPr>
        <p:txBody>
          <a:bodyPr/>
          <a:lstStyle/>
          <a:p>
            <a:pPr>
              <a:defRPr/>
            </a:pPr>
            <a:r>
              <a:rPr lang="en-US" sz="2600" dirty="0" smtClean="0">
                <a:solidFill>
                  <a:srgbClr val="FF0000"/>
                </a:solidFill>
                <a:latin typeface="Arial" charset="0"/>
              </a:rPr>
              <a:t>Complement system:</a:t>
            </a:r>
          </a:p>
          <a:p>
            <a:pPr>
              <a:defRPr/>
            </a:pPr>
            <a:r>
              <a:rPr lang="en-US" sz="2600" dirty="0" smtClean="0">
                <a:latin typeface="Arial" charset="0"/>
              </a:rPr>
              <a:t>In complement systems, negative values are represented by some difference between a number and its base.</a:t>
            </a:r>
            <a:endParaRPr lang="en-US" sz="2600" dirty="0">
              <a:latin typeface="Courier New" pitchFamily="49" charset="0"/>
            </a:endParaRPr>
          </a:p>
          <a:p>
            <a:pPr marL="0" indent="0">
              <a:buFontTx/>
              <a:buNone/>
              <a:defRPr/>
            </a:pPr>
            <a:endParaRPr lang="en-US" sz="2600" dirty="0" smtClean="0">
              <a:latin typeface="Arial" charset="0"/>
            </a:endParaRPr>
          </a:p>
          <a:p>
            <a:pPr>
              <a:defRPr/>
            </a:pPr>
            <a:r>
              <a:rPr lang="en-US" sz="2600" dirty="0" smtClean="0">
                <a:latin typeface="Arial" charset="0"/>
              </a:rPr>
              <a:t>In the binary system, this gives us </a:t>
            </a:r>
            <a:r>
              <a:rPr lang="en-US" sz="2600" i="1" dirty="0" smtClean="0">
                <a:solidFill>
                  <a:srgbClr val="FF0000"/>
                </a:solidFill>
                <a:latin typeface="Arial" charset="0"/>
              </a:rPr>
              <a:t>one’s complement</a:t>
            </a:r>
            <a:r>
              <a:rPr lang="en-US" sz="2600" dirty="0" smtClean="0">
                <a:latin typeface="Arial" charset="0"/>
              </a:rPr>
              <a:t>. It amounts to little more than flipping the bits of a binary number.</a:t>
            </a:r>
            <a:endParaRPr lang="en-US" sz="2800" dirty="0" smtClean="0"/>
          </a:p>
        </p:txBody>
      </p:sp>
    </p:spTree>
    <p:extLst>
      <p:ext uri="{BB962C8B-B14F-4D97-AF65-F5344CB8AC3E}">
        <p14:creationId xmlns="" xmlns:p14="http://schemas.microsoft.com/office/powerpoint/2010/main" val="19678324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551EA7D-E6A2-4AC2-BD36-F6FFFC13508F}" type="slidenum">
              <a:rPr lang="en-US" sz="1400" baseline="0" smtClean="0"/>
              <a:pPr/>
              <a:t>86</a:t>
            </a:fld>
            <a:endParaRPr lang="en-US" sz="1400" baseline="0" smtClean="0"/>
          </a:p>
        </p:txBody>
      </p:sp>
      <p:sp>
        <p:nvSpPr>
          <p:cNvPr id="56323" name="Rectangle 2"/>
          <p:cNvSpPr>
            <a:spLocks noGrp="1" noChangeArrowheads="1"/>
          </p:cNvSpPr>
          <p:nvPr>
            <p:ph type="title"/>
          </p:nvPr>
        </p:nvSpPr>
        <p:spPr>
          <a:xfrm>
            <a:off x="1447800" y="152400"/>
            <a:ext cx="7467600" cy="547687"/>
          </a:xfrm>
        </p:spPr>
        <p:txBody>
          <a:bodyPr>
            <a:normAutofit fontScale="90000"/>
          </a:bodyPr>
          <a:lstStyle/>
          <a:p>
            <a:pPr algn="l"/>
            <a:r>
              <a:rPr lang="en-US" sz="3400" dirty="0" smtClean="0">
                <a:latin typeface="Arial" charset="0"/>
              </a:rPr>
              <a:t>One’s complement</a:t>
            </a:r>
          </a:p>
        </p:txBody>
      </p:sp>
      <p:sp>
        <p:nvSpPr>
          <p:cNvPr id="56324" name="Rectangle 3"/>
          <p:cNvSpPr>
            <a:spLocks noGrp="1" noChangeArrowheads="1"/>
          </p:cNvSpPr>
          <p:nvPr>
            <p:ph type="body" idx="1"/>
          </p:nvPr>
        </p:nvSpPr>
        <p:spPr>
          <a:xfrm>
            <a:off x="0" y="838200"/>
            <a:ext cx="8991600" cy="5181600"/>
          </a:xfrm>
          <a:solidFill>
            <a:srgbClr val="E4F5FF"/>
          </a:solidFill>
        </p:spPr>
        <p:txBody>
          <a:bodyPr/>
          <a:lstStyle/>
          <a:p>
            <a:r>
              <a:rPr lang="en-US" sz="2600" dirty="0" smtClean="0">
                <a:solidFill>
                  <a:srgbClr val="FF0000"/>
                </a:solidFill>
                <a:latin typeface="Arial" charset="0"/>
              </a:rPr>
              <a:t>One’s Complement: </a:t>
            </a:r>
          </a:p>
          <a:p>
            <a:pPr marL="0" indent="0">
              <a:buNone/>
            </a:pPr>
            <a:endParaRPr lang="en-US" sz="2600" dirty="0" smtClean="0">
              <a:solidFill>
                <a:srgbClr val="FF0000"/>
              </a:solidFill>
              <a:latin typeface="Arial" charset="0"/>
            </a:endParaRPr>
          </a:p>
          <a:p>
            <a:pPr>
              <a:buFontTx/>
              <a:buNone/>
            </a:pPr>
            <a:r>
              <a:rPr lang="en-US" sz="2800" dirty="0" smtClean="0"/>
              <a:t>The </a:t>
            </a:r>
            <a:r>
              <a:rPr lang="en-US" sz="2800" b="1" dirty="0" smtClean="0"/>
              <a:t>ones' complement</a:t>
            </a:r>
            <a:r>
              <a:rPr lang="en-US" sz="2800" dirty="0" smtClean="0"/>
              <a:t> of a binary number is defined as the value obtained by </a:t>
            </a:r>
            <a:r>
              <a:rPr lang="en-US" sz="2800" dirty="0" smtClean="0">
                <a:solidFill>
                  <a:srgbClr val="FF0000"/>
                </a:solidFill>
              </a:rPr>
              <a:t>inverting</a:t>
            </a:r>
            <a:r>
              <a:rPr lang="en-US" sz="2800" dirty="0" smtClean="0"/>
              <a:t> all the bits in the binary representation of the number (swapping 0's for 1's and vice-versa). </a:t>
            </a:r>
          </a:p>
          <a:p>
            <a:pPr>
              <a:buFontTx/>
              <a:buNone/>
            </a:pPr>
            <a:r>
              <a:rPr lang="en-US" sz="2800" dirty="0" smtClean="0">
                <a:latin typeface="Arial" charset="0"/>
              </a:rPr>
              <a:t>Example:			0001111 ( positive) 15</a:t>
            </a:r>
          </a:p>
          <a:p>
            <a:pPr>
              <a:buFontTx/>
              <a:buNone/>
            </a:pPr>
            <a:r>
              <a:rPr lang="en-US" sz="2800" dirty="0" smtClean="0">
                <a:latin typeface="Arial" charset="0"/>
              </a:rPr>
              <a:t>One’s complement	1110000 (Negative) -15</a:t>
            </a:r>
            <a:endParaRPr lang="en-US" sz="2600" dirty="0" smtClean="0">
              <a:latin typeface="Arial" charset="0"/>
            </a:endParaRPr>
          </a:p>
        </p:txBody>
      </p:sp>
    </p:spTree>
    <p:extLst>
      <p:ext uri="{BB962C8B-B14F-4D97-AF65-F5344CB8AC3E}">
        <p14:creationId xmlns="" xmlns:p14="http://schemas.microsoft.com/office/powerpoint/2010/main" val="4026025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33197B1-62BA-4067-857F-65DF91C10749}" type="slidenum">
              <a:rPr lang="en-US" sz="1400" baseline="0" smtClean="0"/>
              <a:pPr/>
              <a:t>87</a:t>
            </a:fld>
            <a:endParaRPr lang="en-US" sz="1400" baseline="0" smtClean="0"/>
          </a:p>
        </p:txBody>
      </p:sp>
      <p:sp>
        <p:nvSpPr>
          <p:cNvPr id="57347" name="Rectangle 2"/>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Signed Integer Representation</a:t>
            </a:r>
            <a:endParaRPr lang="en-US" sz="3400" dirty="0" smtClean="0">
              <a:latin typeface="Arial" charset="0"/>
            </a:endParaRPr>
          </a:p>
        </p:txBody>
      </p:sp>
      <p:sp>
        <p:nvSpPr>
          <p:cNvPr id="57348" name="Rectangle 3"/>
          <p:cNvSpPr>
            <a:spLocks noGrp="1" noChangeArrowheads="1"/>
          </p:cNvSpPr>
          <p:nvPr>
            <p:ph type="body" idx="1"/>
          </p:nvPr>
        </p:nvSpPr>
        <p:spPr>
          <a:xfrm>
            <a:off x="0" y="1676400"/>
            <a:ext cx="8991600" cy="4038600"/>
          </a:xfrm>
          <a:solidFill>
            <a:srgbClr val="E4F5FF"/>
          </a:solidFill>
        </p:spPr>
        <p:txBody>
          <a:bodyPr/>
          <a:lstStyle/>
          <a:p>
            <a:pPr>
              <a:buFontTx/>
              <a:buNone/>
            </a:pPr>
            <a:r>
              <a:rPr lang="en-US" sz="2600" smtClean="0">
                <a:solidFill>
                  <a:srgbClr val="FF0000"/>
                </a:solidFill>
                <a:latin typeface="Arial" charset="0"/>
              </a:rPr>
              <a:t>One’s Complement: </a:t>
            </a:r>
            <a:r>
              <a:rPr lang="en-US" sz="2600" smtClean="0">
                <a:latin typeface="Arial" charset="0"/>
              </a:rPr>
              <a:t>in 8-bit one’s complement, </a:t>
            </a:r>
          </a:p>
          <a:p>
            <a:r>
              <a:rPr lang="en-US" sz="2600" smtClean="0">
                <a:latin typeface="Arial" charset="0"/>
              </a:rPr>
              <a:t>Positive 3 is</a:t>
            </a:r>
            <a:r>
              <a:rPr lang="en-US" sz="2600" smtClean="0"/>
              <a:t>:      </a:t>
            </a:r>
            <a:r>
              <a:rPr lang="en-US" sz="2600" b="1" smtClean="0">
                <a:latin typeface="Courier New" pitchFamily="49" charset="0"/>
              </a:rPr>
              <a:t>00000011</a:t>
            </a:r>
          </a:p>
          <a:p>
            <a:r>
              <a:rPr lang="en-US" sz="2600" smtClean="0">
                <a:latin typeface="Arial" charset="0"/>
              </a:rPr>
              <a:t>Negative 3 is:</a:t>
            </a:r>
            <a:r>
              <a:rPr lang="en-US" sz="2600" smtClean="0"/>
              <a:t>	</a:t>
            </a:r>
            <a:r>
              <a:rPr lang="en-US" sz="2600" b="1" smtClean="0">
                <a:solidFill>
                  <a:srgbClr val="00B050"/>
                </a:solidFill>
                <a:latin typeface="Courier New" pitchFamily="49" charset="0"/>
              </a:rPr>
              <a:t>1</a:t>
            </a:r>
            <a:r>
              <a:rPr lang="en-US" sz="2600" b="1" smtClean="0">
                <a:solidFill>
                  <a:srgbClr val="FF0000"/>
                </a:solidFill>
                <a:latin typeface="Courier New" pitchFamily="49" charset="0"/>
              </a:rPr>
              <a:t>11111</a:t>
            </a:r>
            <a:r>
              <a:rPr lang="en-US" sz="2600" b="1" smtClean="0">
                <a:latin typeface="Courier New" pitchFamily="49" charset="0"/>
              </a:rPr>
              <a:t>00 </a:t>
            </a:r>
            <a:r>
              <a:rPr lang="en-US" sz="2600" smtClean="0">
                <a:latin typeface="Courier New" pitchFamily="49" charset="0"/>
              </a:rPr>
              <a:t>(</a:t>
            </a:r>
            <a:r>
              <a:rPr lang="en-US" sz="2600" smtClean="0">
                <a:latin typeface="Arial Narrow" pitchFamily="34" charset="0"/>
              </a:rPr>
              <a:t>reverses 0 and 1</a:t>
            </a:r>
            <a:r>
              <a:rPr lang="en-US" sz="2600" smtClean="0">
                <a:latin typeface="Courier New" pitchFamily="49" charset="0"/>
              </a:rPr>
              <a:t>)</a:t>
            </a:r>
            <a:endParaRPr lang="en-US" sz="2600" b="1" smtClean="0">
              <a:latin typeface="Arial" charset="0"/>
            </a:endParaRPr>
          </a:p>
          <a:p>
            <a:r>
              <a:rPr lang="en-US" sz="2600" smtClean="0">
                <a:latin typeface="Arial" charset="0"/>
              </a:rPr>
              <a:t>In one’s complement, as with signed magnitude, </a:t>
            </a:r>
            <a:r>
              <a:rPr lang="en-US" sz="2600" smtClean="0">
                <a:solidFill>
                  <a:srgbClr val="00B050"/>
                </a:solidFill>
                <a:latin typeface="Arial" charset="0"/>
              </a:rPr>
              <a:t>negative values</a:t>
            </a:r>
            <a:r>
              <a:rPr lang="en-US" sz="2600" smtClean="0">
                <a:latin typeface="Arial" charset="0"/>
              </a:rPr>
              <a:t> are indicated by a </a:t>
            </a:r>
            <a:r>
              <a:rPr lang="en-US" sz="2600" b="1" smtClean="0">
                <a:solidFill>
                  <a:srgbClr val="00B050"/>
                </a:solidFill>
                <a:latin typeface="Arial" charset="0"/>
              </a:rPr>
              <a:t>1</a:t>
            </a:r>
            <a:r>
              <a:rPr lang="en-US" sz="2600" smtClean="0">
                <a:latin typeface="Arial" charset="0"/>
              </a:rPr>
              <a:t> in the high order bit.</a:t>
            </a:r>
          </a:p>
          <a:p>
            <a:r>
              <a:rPr lang="en-US" sz="2600" smtClean="0">
                <a:latin typeface="Arial" charset="0"/>
              </a:rPr>
              <a:t>Complement systems are useful because they eliminate the need for subtraction. The difference of two values is found by adding the minuend to the complement of the subtrahend.</a:t>
            </a:r>
          </a:p>
        </p:txBody>
      </p:sp>
    </p:spTree>
    <p:extLst>
      <p:ext uri="{BB962C8B-B14F-4D97-AF65-F5344CB8AC3E}">
        <p14:creationId xmlns="" xmlns:p14="http://schemas.microsoft.com/office/powerpoint/2010/main" val="34863731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FAAFD6C-0746-412E-9415-2050896073AA}" type="slidenum">
              <a:rPr lang="en-US" sz="1400" baseline="0" smtClean="0"/>
              <a:pPr/>
              <a:t>88</a:t>
            </a:fld>
            <a:endParaRPr lang="en-US" sz="1400" baseline="0" smtClean="0"/>
          </a:p>
        </p:txBody>
      </p:sp>
      <p:sp>
        <p:nvSpPr>
          <p:cNvPr id="58371" name="Rectangle 2"/>
          <p:cNvSpPr>
            <a:spLocks noGrp="1" noChangeArrowheads="1"/>
          </p:cNvSpPr>
          <p:nvPr>
            <p:ph type="title"/>
          </p:nvPr>
        </p:nvSpPr>
        <p:spPr>
          <a:xfrm>
            <a:off x="152400" y="382588"/>
            <a:ext cx="7467600" cy="547687"/>
          </a:xfrm>
        </p:spPr>
        <p:txBody>
          <a:bodyPr>
            <a:normAutofit fontScale="90000"/>
          </a:bodyPr>
          <a:lstStyle/>
          <a:p>
            <a:pPr algn="l"/>
            <a:r>
              <a:rPr lang="en-US" sz="3400" dirty="0" smtClean="0">
                <a:latin typeface="Arial" charset="0"/>
              </a:rPr>
              <a:t>One’s complement</a:t>
            </a:r>
          </a:p>
        </p:txBody>
      </p:sp>
      <p:sp>
        <p:nvSpPr>
          <p:cNvPr id="58372" name="Rectangle 3"/>
          <p:cNvSpPr>
            <a:spLocks noGrp="1" noChangeArrowheads="1"/>
          </p:cNvSpPr>
          <p:nvPr>
            <p:ph type="body" idx="1"/>
          </p:nvPr>
        </p:nvSpPr>
        <p:spPr>
          <a:xfrm>
            <a:off x="0" y="1066800"/>
            <a:ext cx="9067800" cy="5410200"/>
          </a:xfrm>
          <a:solidFill>
            <a:srgbClr val="E4F5FF"/>
          </a:solidFill>
        </p:spPr>
        <p:txBody>
          <a:bodyPr/>
          <a:lstStyle/>
          <a:p>
            <a:pPr>
              <a:spcBef>
                <a:spcPct val="40000"/>
              </a:spcBef>
            </a:pPr>
            <a:r>
              <a:rPr lang="en-US" sz="2600" dirty="0" smtClean="0">
                <a:latin typeface="Arial" charset="0"/>
              </a:rPr>
              <a:t> one’s complement is simpler to implement than signed magnitude.</a:t>
            </a:r>
            <a:endParaRPr lang="en-US" sz="2600" dirty="0" smtClean="0">
              <a:latin typeface="Courier New" pitchFamily="49" charset="0"/>
            </a:endParaRPr>
          </a:p>
          <a:p>
            <a:pPr>
              <a:spcBef>
                <a:spcPct val="40000"/>
              </a:spcBef>
            </a:pPr>
            <a:r>
              <a:rPr lang="en-US" sz="2600" dirty="0" smtClean="0">
                <a:latin typeface="Arial" charset="0"/>
              </a:rPr>
              <a:t>But it still has the disadvantage of having two different representations for zero: </a:t>
            </a:r>
            <a:r>
              <a:rPr lang="en-US" sz="2600" dirty="0" smtClean="0">
                <a:solidFill>
                  <a:srgbClr val="7030A0"/>
                </a:solidFill>
                <a:latin typeface="Arial" charset="0"/>
              </a:rPr>
              <a:t>positive zero and negative zero.</a:t>
            </a:r>
          </a:p>
          <a:p>
            <a:pPr>
              <a:spcBef>
                <a:spcPct val="40000"/>
              </a:spcBef>
              <a:buFontTx/>
              <a:buNone/>
            </a:pPr>
            <a:endParaRPr lang="en-US" sz="2600" dirty="0" smtClean="0">
              <a:solidFill>
                <a:srgbClr val="FF0000"/>
              </a:solidFill>
              <a:latin typeface="Arial" charset="0"/>
            </a:endParaRPr>
          </a:p>
          <a:p>
            <a:pPr>
              <a:spcBef>
                <a:spcPct val="40000"/>
              </a:spcBef>
              <a:buFontTx/>
              <a:buNone/>
            </a:pPr>
            <a:r>
              <a:rPr lang="en-US" sz="2600" dirty="0" smtClean="0">
                <a:solidFill>
                  <a:srgbClr val="FF0000"/>
                </a:solidFill>
                <a:latin typeface="Arial" charset="0"/>
              </a:rPr>
              <a:t>Two’s complement </a:t>
            </a:r>
            <a:r>
              <a:rPr lang="en-US" sz="2600" dirty="0" smtClean="0">
                <a:latin typeface="Arial" charset="0"/>
              </a:rPr>
              <a:t>solves this problem.</a:t>
            </a:r>
          </a:p>
          <a:p>
            <a:pPr>
              <a:spcBef>
                <a:spcPct val="40000"/>
              </a:spcBef>
            </a:pPr>
            <a:r>
              <a:rPr lang="en-US" sz="2600" dirty="0" smtClean="0">
                <a:latin typeface="Arial" charset="0"/>
              </a:rPr>
              <a:t>Two’s complement is the </a:t>
            </a:r>
            <a:r>
              <a:rPr lang="en-US" sz="2600" i="1" dirty="0" smtClean="0">
                <a:latin typeface="Arial" charset="0"/>
              </a:rPr>
              <a:t>radix complement</a:t>
            </a:r>
            <a:r>
              <a:rPr lang="en-US" sz="2600" dirty="0" smtClean="0">
                <a:latin typeface="Arial" charset="0"/>
              </a:rPr>
              <a:t> of the binary numbering system.</a:t>
            </a:r>
          </a:p>
        </p:txBody>
      </p:sp>
    </p:spTree>
    <p:extLst>
      <p:ext uri="{BB962C8B-B14F-4D97-AF65-F5344CB8AC3E}">
        <p14:creationId xmlns="" xmlns:p14="http://schemas.microsoft.com/office/powerpoint/2010/main" val="16418373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933"/>
            <a:ext cx="8229600" cy="821267"/>
          </a:xfrm>
        </p:spPr>
        <p:txBody>
          <a:bodyPr/>
          <a:lstStyle/>
          <a:p>
            <a:r>
              <a:rPr lang="en-US" dirty="0" smtClean="0"/>
              <a:t>One’s complement problem</a:t>
            </a:r>
            <a:endParaRPr lang="en-US" dirty="0"/>
          </a:p>
        </p:txBody>
      </p:sp>
      <p:sp>
        <p:nvSpPr>
          <p:cNvPr id="3" name="Content Placeholder 2"/>
          <p:cNvSpPr>
            <a:spLocks noGrp="1"/>
          </p:cNvSpPr>
          <p:nvPr>
            <p:ph idx="1"/>
          </p:nvPr>
        </p:nvSpPr>
        <p:spPr>
          <a:xfrm>
            <a:off x="0" y="838200"/>
            <a:ext cx="9144000" cy="6019800"/>
          </a:xfrm>
        </p:spPr>
        <p:txBody>
          <a:bodyPr/>
          <a:lstStyle/>
          <a:p>
            <a:pPr marL="0" indent="0">
              <a:buNone/>
            </a:pPr>
            <a:r>
              <a:rPr lang="en-US" dirty="0" smtClean="0"/>
              <a:t>Binary 	Decimal	Flip</a:t>
            </a:r>
          </a:p>
          <a:p>
            <a:pPr marL="0" indent="0">
              <a:buNone/>
            </a:pPr>
            <a:r>
              <a:rPr lang="en-US" dirty="0" smtClean="0"/>
              <a:t>000		</a:t>
            </a:r>
            <a:r>
              <a:rPr lang="en-US" dirty="0" smtClean="0">
                <a:solidFill>
                  <a:srgbClr val="FF0000"/>
                </a:solidFill>
              </a:rPr>
              <a:t>0 </a:t>
            </a:r>
            <a:r>
              <a:rPr lang="en-US" sz="2800" dirty="0" smtClean="0">
                <a:solidFill>
                  <a:srgbClr val="FF0000"/>
                </a:solidFill>
              </a:rPr>
              <a:t>problem</a:t>
            </a:r>
            <a:r>
              <a:rPr lang="en-US" dirty="0" smtClean="0"/>
              <a:t>	-111</a:t>
            </a:r>
          </a:p>
          <a:p>
            <a:pPr marL="0" indent="0">
              <a:buNone/>
            </a:pPr>
            <a:r>
              <a:rPr lang="en-US" dirty="0" smtClean="0"/>
              <a:t>001		1  		-110</a:t>
            </a:r>
          </a:p>
          <a:p>
            <a:pPr marL="0" indent="0">
              <a:buNone/>
            </a:pPr>
            <a:r>
              <a:rPr lang="en-US" dirty="0" smtClean="0"/>
              <a:t>010		2		-101</a:t>
            </a:r>
          </a:p>
          <a:p>
            <a:pPr marL="0" indent="0">
              <a:buNone/>
            </a:pPr>
            <a:r>
              <a:rPr lang="en-US" dirty="0" smtClean="0"/>
              <a:t>011		3		-100</a:t>
            </a:r>
          </a:p>
          <a:p>
            <a:pPr marL="0" indent="0">
              <a:buNone/>
            </a:pPr>
            <a:r>
              <a:rPr lang="en-US" sz="3600" dirty="0" smtClean="0">
                <a:solidFill>
                  <a:srgbClr val="00B050"/>
                </a:solidFill>
              </a:rPr>
              <a:t>1</a:t>
            </a:r>
            <a:r>
              <a:rPr lang="en-US" dirty="0" smtClean="0"/>
              <a:t>00		-3</a:t>
            </a:r>
          </a:p>
          <a:p>
            <a:pPr marL="0" indent="0">
              <a:buNone/>
            </a:pPr>
            <a:r>
              <a:rPr lang="en-US" dirty="0" smtClean="0">
                <a:solidFill>
                  <a:srgbClr val="00B050"/>
                </a:solidFill>
              </a:rPr>
              <a:t>1</a:t>
            </a:r>
            <a:r>
              <a:rPr lang="en-US" dirty="0" smtClean="0"/>
              <a:t>01		-2</a:t>
            </a:r>
          </a:p>
          <a:p>
            <a:pPr marL="0" indent="0">
              <a:buNone/>
            </a:pPr>
            <a:r>
              <a:rPr lang="en-US" dirty="0" smtClean="0">
                <a:solidFill>
                  <a:srgbClr val="00B050"/>
                </a:solidFill>
              </a:rPr>
              <a:t>1</a:t>
            </a:r>
            <a:r>
              <a:rPr lang="en-US" dirty="0" smtClean="0"/>
              <a:t>10		-1</a:t>
            </a:r>
          </a:p>
          <a:p>
            <a:pPr marL="0" indent="0">
              <a:buNone/>
            </a:pPr>
            <a:r>
              <a:rPr lang="en-US" dirty="0" smtClean="0">
                <a:solidFill>
                  <a:srgbClr val="00B050"/>
                </a:solidFill>
              </a:rPr>
              <a:t>1</a:t>
            </a:r>
            <a:r>
              <a:rPr lang="en-US" dirty="0" smtClean="0"/>
              <a:t>11		</a:t>
            </a:r>
            <a:r>
              <a:rPr lang="en-US" dirty="0" smtClean="0">
                <a:solidFill>
                  <a:srgbClr val="FF0000"/>
                </a:solidFill>
              </a:rPr>
              <a:t>-0 </a:t>
            </a:r>
            <a:r>
              <a:rPr lang="en-US" sz="2400" dirty="0" smtClean="0">
                <a:solidFill>
                  <a:srgbClr val="FF0000"/>
                </a:solidFill>
              </a:rPr>
              <a:t>problem</a:t>
            </a:r>
          </a:p>
        </p:txBody>
      </p:sp>
      <p:cxnSp>
        <p:nvCxnSpPr>
          <p:cNvPr id="5" name="Straight Connector 4"/>
          <p:cNvCxnSpPr/>
          <p:nvPr/>
        </p:nvCxnSpPr>
        <p:spPr>
          <a:xfrm>
            <a:off x="0" y="1439333"/>
            <a:ext cx="502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38300" y="1066800"/>
            <a:ext cx="0" cy="541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9000" y="1219200"/>
            <a:ext cx="0" cy="54102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86400" y="1455497"/>
            <a:ext cx="2514600" cy="369332"/>
          </a:xfrm>
          <a:prstGeom prst="rect">
            <a:avLst/>
          </a:prstGeom>
          <a:noFill/>
        </p:spPr>
        <p:txBody>
          <a:bodyPr wrap="square" rtlCol="0">
            <a:spAutoFit/>
          </a:bodyPr>
          <a:lstStyle/>
          <a:p>
            <a:r>
              <a:rPr lang="en-US" dirty="0" smtClean="0"/>
              <a:t>Causes hardware issue</a:t>
            </a:r>
            <a:endParaRPr lang="en-US" dirty="0"/>
          </a:p>
        </p:txBody>
      </p:sp>
    </p:spTree>
    <p:extLst>
      <p:ext uri="{BB962C8B-B14F-4D97-AF65-F5344CB8AC3E}">
        <p14:creationId xmlns="" xmlns:p14="http://schemas.microsoft.com/office/powerpoint/2010/main" val="368413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DC841C1-7420-436E-AD6B-7867A414CF83}" type="slidenum">
              <a:rPr lang="en-US" sz="1400" baseline="0" smtClean="0"/>
              <a:pPr/>
              <a:t>9</a:t>
            </a:fld>
            <a:endParaRPr lang="en-US" sz="1400" baseline="0" smtClean="0"/>
          </a:p>
        </p:txBody>
      </p:sp>
      <p:sp>
        <p:nvSpPr>
          <p:cNvPr id="11267" name="Rectangle 2"/>
          <p:cNvSpPr>
            <a:spLocks noGrp="1" noChangeArrowheads="1"/>
          </p:cNvSpPr>
          <p:nvPr>
            <p:ph type="title"/>
          </p:nvPr>
        </p:nvSpPr>
        <p:spPr>
          <a:xfrm>
            <a:off x="152400" y="382588"/>
            <a:ext cx="7467600" cy="547687"/>
          </a:xfrm>
        </p:spPr>
        <p:txBody>
          <a:bodyPr>
            <a:normAutofit fontScale="90000"/>
          </a:bodyPr>
          <a:lstStyle/>
          <a:p>
            <a:pPr algn="l"/>
            <a:r>
              <a:rPr lang="en-US" sz="3400" b="1" dirty="0" smtClean="0">
                <a:solidFill>
                  <a:srgbClr val="FFFFFF"/>
                </a:solidFill>
                <a:latin typeface="Arial" charset="0"/>
              </a:rPr>
              <a:t> </a:t>
            </a:r>
            <a:r>
              <a:rPr lang="en-US" sz="3400" b="1" dirty="0" smtClean="0">
                <a:latin typeface="Arial" charset="0"/>
              </a:rPr>
              <a:t>Decimal to Binary Conversions</a:t>
            </a:r>
            <a:endParaRPr lang="en-US" sz="3400" dirty="0" smtClean="0">
              <a:latin typeface="Arial" charset="0"/>
            </a:endParaRPr>
          </a:p>
        </p:txBody>
      </p:sp>
      <p:sp>
        <p:nvSpPr>
          <p:cNvPr id="11268" name="Rectangle 3"/>
          <p:cNvSpPr>
            <a:spLocks noGrp="1" noChangeArrowheads="1"/>
          </p:cNvSpPr>
          <p:nvPr>
            <p:ph type="body" idx="1"/>
          </p:nvPr>
        </p:nvSpPr>
        <p:spPr>
          <a:xfrm>
            <a:off x="609600" y="1600200"/>
            <a:ext cx="8153400" cy="4495800"/>
          </a:xfrm>
          <a:solidFill>
            <a:srgbClr val="E4F5FF"/>
          </a:solidFill>
        </p:spPr>
        <p:txBody>
          <a:bodyPr/>
          <a:lstStyle/>
          <a:p>
            <a:pPr>
              <a:spcBef>
                <a:spcPct val="40000"/>
              </a:spcBef>
            </a:pPr>
            <a:r>
              <a:rPr lang="en-US" sz="2600" dirty="0" smtClean="0">
                <a:latin typeface="Arial" charset="0"/>
              </a:rPr>
              <a:t>Because binary numbers are the basis for all data representation in digital computer systems, it is important that you become proficient with this radix system.</a:t>
            </a:r>
            <a:endParaRPr lang="en-US" sz="2800" baseline="-25000" dirty="0" smtClean="0"/>
          </a:p>
          <a:p>
            <a:pPr>
              <a:spcBef>
                <a:spcPct val="40000"/>
              </a:spcBef>
            </a:pPr>
            <a:r>
              <a:rPr lang="en-US" sz="2600" dirty="0" smtClean="0">
                <a:latin typeface="Arial" charset="0"/>
              </a:rPr>
              <a:t>Your knowledge of the binary numbering system will enable you to understand the operation of all computer components as well as the design of instruction set architectures.</a:t>
            </a:r>
            <a:endParaRPr lang="en-US" sz="2800" baseline="-25000" dirty="0" smtClean="0"/>
          </a:p>
        </p:txBody>
      </p:sp>
    </p:spTree>
    <p:extLst>
      <p:ext uri="{BB962C8B-B14F-4D97-AF65-F5344CB8AC3E}">
        <p14:creationId xmlns="" xmlns:p14="http://schemas.microsoft.com/office/powerpoint/2010/main" val="3288928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B799277-C469-4090-820E-0F87B39A301B}" type="slidenum">
              <a:rPr lang="en-US" sz="1400" baseline="0" smtClean="0"/>
              <a:pPr/>
              <a:t>90</a:t>
            </a:fld>
            <a:endParaRPr lang="en-US" sz="1400" baseline="0" smtClean="0"/>
          </a:p>
        </p:txBody>
      </p:sp>
      <p:sp>
        <p:nvSpPr>
          <p:cNvPr id="60419" name="Rectangle 2"/>
          <p:cNvSpPr>
            <a:spLocks noGrp="1" noChangeArrowheads="1"/>
          </p:cNvSpPr>
          <p:nvPr>
            <p:ph type="title"/>
          </p:nvPr>
        </p:nvSpPr>
        <p:spPr>
          <a:xfrm>
            <a:off x="152400" y="382588"/>
            <a:ext cx="7467600" cy="547687"/>
          </a:xfrm>
        </p:spPr>
        <p:txBody>
          <a:bodyPr>
            <a:normAutofit fontScale="90000"/>
          </a:bodyPr>
          <a:lstStyle/>
          <a:p>
            <a:pPr algn="l"/>
            <a:r>
              <a:rPr lang="en-US" sz="3400" dirty="0" smtClean="0">
                <a:latin typeface="Arial" charset="0"/>
              </a:rPr>
              <a:t>Two’s complement</a:t>
            </a:r>
          </a:p>
        </p:txBody>
      </p:sp>
      <p:sp>
        <p:nvSpPr>
          <p:cNvPr id="60420" name="Rectangle 3"/>
          <p:cNvSpPr>
            <a:spLocks noGrp="1" noChangeArrowheads="1"/>
          </p:cNvSpPr>
          <p:nvPr>
            <p:ph type="body" idx="1"/>
          </p:nvPr>
        </p:nvSpPr>
        <p:spPr>
          <a:xfrm>
            <a:off x="0" y="1066800"/>
            <a:ext cx="9144000" cy="5257800"/>
          </a:xfrm>
          <a:solidFill>
            <a:srgbClr val="E4F5FF"/>
          </a:solidFill>
        </p:spPr>
        <p:txBody>
          <a:bodyPr>
            <a:normAutofit fontScale="92500"/>
          </a:bodyPr>
          <a:lstStyle/>
          <a:p>
            <a:r>
              <a:rPr lang="en-US" sz="2600" dirty="0" smtClean="0">
                <a:latin typeface="Arial" charset="0"/>
              </a:rPr>
              <a:t>To express a value in two’s complement:</a:t>
            </a:r>
          </a:p>
          <a:p>
            <a:pPr lvl="1"/>
            <a:r>
              <a:rPr lang="en-US" sz="2400" dirty="0" smtClean="0"/>
              <a:t>If the number is positive, just </a:t>
            </a:r>
            <a:r>
              <a:rPr lang="en-US" sz="2400" dirty="0" smtClean="0">
                <a:solidFill>
                  <a:srgbClr val="FF0000"/>
                </a:solidFill>
              </a:rPr>
              <a:t>convert it to binary and you’re done.</a:t>
            </a:r>
          </a:p>
          <a:p>
            <a:pPr lvl="1"/>
            <a:r>
              <a:rPr lang="en-US" sz="2400" dirty="0" smtClean="0"/>
              <a:t>If the number is negative, find the </a:t>
            </a:r>
            <a:r>
              <a:rPr lang="en-US" sz="2400" dirty="0" smtClean="0">
                <a:solidFill>
                  <a:srgbClr val="FF0000"/>
                </a:solidFill>
              </a:rPr>
              <a:t>one’s complement </a:t>
            </a:r>
            <a:r>
              <a:rPr lang="en-US" sz="2400" dirty="0" smtClean="0"/>
              <a:t>of the number and then </a:t>
            </a:r>
            <a:r>
              <a:rPr lang="en-US" sz="2400" dirty="0" smtClean="0">
                <a:solidFill>
                  <a:srgbClr val="FF0000"/>
                </a:solidFill>
              </a:rPr>
              <a:t>add 1.</a:t>
            </a:r>
          </a:p>
          <a:p>
            <a:pPr>
              <a:buFontTx/>
              <a:buNone/>
            </a:pPr>
            <a:r>
              <a:rPr lang="en-US" sz="2600" dirty="0" smtClean="0">
                <a:latin typeface="Arial" charset="0"/>
              </a:rPr>
              <a:t>Example:</a:t>
            </a:r>
            <a:r>
              <a:rPr lang="en-US" sz="2200" dirty="0" smtClean="0">
                <a:latin typeface="Arial" charset="0"/>
              </a:rPr>
              <a:t> </a:t>
            </a:r>
          </a:p>
          <a:p>
            <a:pPr lvl="1"/>
            <a:r>
              <a:rPr lang="en-US" dirty="0" smtClean="0"/>
              <a:t>In 3-bit one’s complement, positive 3 is: </a:t>
            </a:r>
            <a:r>
              <a:rPr lang="en-US" b="1" dirty="0" smtClean="0">
                <a:latin typeface="Courier New" pitchFamily="49" charset="0"/>
              </a:rPr>
              <a:t>011 (original) </a:t>
            </a:r>
          </a:p>
          <a:p>
            <a:pPr lvl="1"/>
            <a:r>
              <a:rPr lang="en-US" dirty="0" smtClean="0"/>
              <a:t>Negative 3 in </a:t>
            </a:r>
            <a:r>
              <a:rPr lang="en-US" dirty="0" smtClean="0">
                <a:solidFill>
                  <a:srgbClr val="FF0000"/>
                </a:solidFill>
              </a:rPr>
              <a:t>one’s complement </a:t>
            </a:r>
            <a:r>
              <a:rPr lang="en-US" dirty="0" smtClean="0"/>
              <a:t>is:</a:t>
            </a:r>
            <a:r>
              <a:rPr lang="en-US" dirty="0" smtClean="0">
                <a:latin typeface="Arial" charset="0"/>
              </a:rPr>
              <a:t>        </a:t>
            </a:r>
            <a:r>
              <a:rPr lang="en-US" b="1" dirty="0" smtClean="0">
                <a:latin typeface="Courier New" pitchFamily="49" charset="0"/>
              </a:rPr>
              <a:t>100</a:t>
            </a:r>
          </a:p>
          <a:p>
            <a:pPr lvl="1"/>
            <a:r>
              <a:rPr lang="en-US" dirty="0" smtClean="0">
                <a:solidFill>
                  <a:srgbClr val="C00000"/>
                </a:solidFill>
              </a:rPr>
              <a:t>Adding 1</a:t>
            </a:r>
            <a:r>
              <a:rPr lang="en-US" dirty="0" smtClean="0"/>
              <a:t> gives us -3 in two’s complement form:</a:t>
            </a:r>
            <a:r>
              <a:rPr lang="en-US" dirty="0" smtClean="0">
                <a:latin typeface="Arial" charset="0"/>
              </a:rPr>
              <a:t> </a:t>
            </a:r>
            <a:r>
              <a:rPr lang="en-US" b="1" dirty="0" smtClean="0">
                <a:latin typeface="Courier New" pitchFamily="49" charset="0"/>
              </a:rPr>
              <a:t>10</a:t>
            </a:r>
            <a:r>
              <a:rPr lang="en-US" b="1" dirty="0" smtClean="0">
                <a:solidFill>
                  <a:srgbClr val="FF0000"/>
                </a:solidFill>
                <a:latin typeface="Courier New" pitchFamily="49" charset="0"/>
              </a:rPr>
              <a:t>1</a:t>
            </a:r>
            <a:r>
              <a:rPr lang="en-US" dirty="0" smtClean="0">
                <a:latin typeface="Arial" charset="0"/>
              </a:rPr>
              <a:t>.</a:t>
            </a:r>
          </a:p>
          <a:p>
            <a:pPr lvl="1">
              <a:buFontTx/>
              <a:buNone/>
            </a:pPr>
            <a:endParaRPr lang="en-US" dirty="0" smtClean="0">
              <a:latin typeface="Arial" charset="0"/>
            </a:endParaRPr>
          </a:p>
          <a:p>
            <a:pPr lvl="1">
              <a:buFontTx/>
              <a:buNone/>
            </a:pPr>
            <a:endParaRPr lang="en-US" sz="2000" b="1" dirty="0" smtClean="0">
              <a:latin typeface="Arial" charset="0"/>
            </a:endParaRPr>
          </a:p>
          <a:p>
            <a:pPr lvl="1">
              <a:buFontTx/>
              <a:buNone/>
            </a:pPr>
            <a:r>
              <a:rPr lang="en-US" sz="2000" b="1" dirty="0" smtClean="0">
                <a:latin typeface="Arial" charset="0"/>
              </a:rPr>
              <a:t>(Two’s complement to watch)</a:t>
            </a:r>
            <a:endParaRPr lang="en-US" sz="2000" b="1" dirty="0">
              <a:latin typeface="Arial" charset="0"/>
            </a:endParaRPr>
          </a:p>
          <a:p>
            <a:pPr lvl="1">
              <a:buFontTx/>
              <a:buNone/>
            </a:pPr>
            <a:r>
              <a:rPr lang="en-US" sz="2000" b="1" dirty="0" smtClean="0">
                <a:latin typeface="Arial" charset="0"/>
                <a:hlinkClick r:id="rId3"/>
              </a:rPr>
              <a:t>http://www.youtube.com/watch?v=9W67I2zzAfo&amp;feature=related</a:t>
            </a:r>
            <a:r>
              <a:rPr lang="en-US" sz="2000" b="1" dirty="0" smtClean="0">
                <a:latin typeface="Arial" charset="0"/>
              </a:rPr>
              <a:t> </a:t>
            </a:r>
          </a:p>
        </p:txBody>
      </p:sp>
      <p:sp>
        <p:nvSpPr>
          <p:cNvPr id="2" name="TextBox 1"/>
          <p:cNvSpPr txBox="1"/>
          <p:nvPr/>
        </p:nvSpPr>
        <p:spPr>
          <a:xfrm>
            <a:off x="4267200" y="4477434"/>
            <a:ext cx="3733800" cy="923330"/>
          </a:xfrm>
          <a:prstGeom prst="rect">
            <a:avLst/>
          </a:prstGeom>
          <a:noFill/>
        </p:spPr>
        <p:txBody>
          <a:bodyPr wrap="square" rtlCol="0">
            <a:spAutoFit/>
          </a:bodyPr>
          <a:lstStyle/>
          <a:p>
            <a:r>
              <a:rPr lang="en-US" dirty="0" smtClean="0"/>
              <a:t>100 </a:t>
            </a:r>
          </a:p>
          <a:p>
            <a:r>
              <a:rPr lang="en-US" dirty="0" smtClean="0"/>
              <a:t>     </a:t>
            </a:r>
            <a:r>
              <a:rPr lang="en-US" dirty="0" smtClean="0">
                <a:solidFill>
                  <a:srgbClr val="FF0000"/>
                </a:solidFill>
              </a:rPr>
              <a:t>1</a:t>
            </a:r>
          </a:p>
          <a:p>
            <a:r>
              <a:rPr lang="en-US" dirty="0" smtClean="0"/>
              <a:t> 101 (two’s complement negative)</a:t>
            </a:r>
            <a:endParaRPr lang="en-US" dirty="0"/>
          </a:p>
        </p:txBody>
      </p:sp>
      <p:cxnSp>
        <p:nvCxnSpPr>
          <p:cNvPr id="4" name="Straight Connector 3"/>
          <p:cNvCxnSpPr/>
          <p:nvPr/>
        </p:nvCxnSpPr>
        <p:spPr>
          <a:xfrm>
            <a:off x="4343400" y="5029200"/>
            <a:ext cx="419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115976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smtClean="0"/>
              <a:t>One’s complement 3 bit system</a:t>
            </a:r>
            <a:endParaRPr lang="en-US" dirty="0"/>
          </a:p>
        </p:txBody>
      </p:sp>
      <p:sp>
        <p:nvSpPr>
          <p:cNvPr id="3" name="Content Placeholder 2"/>
          <p:cNvSpPr>
            <a:spLocks noGrp="1"/>
          </p:cNvSpPr>
          <p:nvPr>
            <p:ph idx="1"/>
          </p:nvPr>
        </p:nvSpPr>
        <p:spPr>
          <a:xfrm>
            <a:off x="76200" y="914400"/>
            <a:ext cx="9067800" cy="5943600"/>
          </a:xfrm>
        </p:spPr>
        <p:txBody>
          <a:bodyPr/>
          <a:lstStyle/>
          <a:p>
            <a:pPr marL="0" indent="0">
              <a:buNone/>
            </a:pPr>
            <a:r>
              <a:rPr lang="en-US" dirty="0" smtClean="0"/>
              <a:t>Decimal	Binary	one’s (flip)</a:t>
            </a:r>
          </a:p>
          <a:p>
            <a:pPr marL="0" indent="0">
              <a:buNone/>
            </a:pPr>
            <a:r>
              <a:rPr lang="en-US" dirty="0" smtClean="0"/>
              <a:t>0		</a:t>
            </a:r>
            <a:r>
              <a:rPr lang="en-US" dirty="0" smtClean="0">
                <a:solidFill>
                  <a:srgbClr val="FF0000"/>
                </a:solidFill>
              </a:rPr>
              <a:t>000</a:t>
            </a:r>
            <a:r>
              <a:rPr lang="en-US" dirty="0" smtClean="0"/>
              <a:t>		-111	 	</a:t>
            </a:r>
          </a:p>
          <a:p>
            <a:pPr marL="0" indent="0">
              <a:buNone/>
            </a:pPr>
            <a:r>
              <a:rPr lang="en-US" dirty="0" smtClean="0"/>
              <a:t>1		001		-110</a:t>
            </a:r>
          </a:p>
          <a:p>
            <a:pPr marL="0" indent="0">
              <a:buNone/>
            </a:pPr>
            <a:r>
              <a:rPr lang="en-US" dirty="0" smtClean="0"/>
              <a:t>2		010		-101		</a:t>
            </a:r>
          </a:p>
          <a:p>
            <a:pPr marL="0" indent="0">
              <a:buNone/>
            </a:pPr>
            <a:r>
              <a:rPr lang="en-US" dirty="0" smtClean="0"/>
              <a:t>3		011		-100</a:t>
            </a:r>
          </a:p>
          <a:p>
            <a:pPr marL="0" indent="0">
              <a:buNone/>
            </a:pPr>
            <a:r>
              <a:rPr lang="en-US" dirty="0" smtClean="0"/>
              <a:t>4		100		-011</a:t>
            </a:r>
          </a:p>
          <a:p>
            <a:pPr marL="0" indent="0">
              <a:buNone/>
            </a:pPr>
            <a:r>
              <a:rPr lang="en-US" dirty="0" smtClean="0"/>
              <a:t>5		101		-010</a:t>
            </a:r>
          </a:p>
          <a:p>
            <a:pPr marL="0" indent="0">
              <a:buNone/>
            </a:pPr>
            <a:r>
              <a:rPr lang="en-US" dirty="0" smtClean="0"/>
              <a:t>6		110		-001</a:t>
            </a:r>
          </a:p>
          <a:p>
            <a:pPr marL="0" indent="0">
              <a:buNone/>
            </a:pPr>
            <a:r>
              <a:rPr lang="en-US" dirty="0" smtClean="0"/>
              <a:t>7		111		-</a:t>
            </a:r>
            <a:r>
              <a:rPr lang="en-US" dirty="0" smtClean="0">
                <a:solidFill>
                  <a:srgbClr val="FF0000"/>
                </a:solidFill>
              </a:rPr>
              <a:t>000 problem</a:t>
            </a:r>
          </a:p>
          <a:p>
            <a:pPr marL="0" indent="0">
              <a:buNone/>
            </a:pPr>
            <a:r>
              <a:rPr lang="en-US" dirty="0" smtClean="0"/>
              <a:t>		</a:t>
            </a:r>
            <a:endParaRPr lang="en-US" dirty="0"/>
          </a:p>
        </p:txBody>
      </p:sp>
      <p:cxnSp>
        <p:nvCxnSpPr>
          <p:cNvPr id="5" name="Straight Connector 4"/>
          <p:cNvCxnSpPr/>
          <p:nvPr/>
        </p:nvCxnSpPr>
        <p:spPr>
          <a:xfrm>
            <a:off x="152400" y="1524000"/>
            <a:ext cx="4495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19200" y="1524000"/>
            <a:ext cx="0" cy="2743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00400" y="1524000"/>
            <a:ext cx="0" cy="2743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629653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933"/>
            <a:ext cx="8229600" cy="821267"/>
          </a:xfrm>
        </p:spPr>
        <p:txBody>
          <a:bodyPr/>
          <a:lstStyle/>
          <a:p>
            <a:r>
              <a:rPr lang="en-US" dirty="0" smtClean="0"/>
              <a:t>Two’s complement</a:t>
            </a:r>
            <a:endParaRPr lang="en-US" dirty="0"/>
          </a:p>
        </p:txBody>
      </p:sp>
      <p:sp>
        <p:nvSpPr>
          <p:cNvPr id="3" name="Content Placeholder 2"/>
          <p:cNvSpPr>
            <a:spLocks noGrp="1"/>
          </p:cNvSpPr>
          <p:nvPr>
            <p:ph idx="1"/>
          </p:nvPr>
        </p:nvSpPr>
        <p:spPr>
          <a:xfrm>
            <a:off x="0" y="838200"/>
            <a:ext cx="9144000" cy="6019800"/>
          </a:xfrm>
        </p:spPr>
        <p:txBody>
          <a:bodyPr/>
          <a:lstStyle/>
          <a:p>
            <a:pPr marL="0" indent="0">
              <a:buNone/>
            </a:pPr>
            <a:r>
              <a:rPr lang="en-US" dirty="0" smtClean="0"/>
              <a:t>Binary 	Decimal	Flip</a:t>
            </a:r>
          </a:p>
          <a:p>
            <a:pPr marL="0" indent="0">
              <a:buNone/>
            </a:pPr>
            <a:r>
              <a:rPr lang="en-US" dirty="0" smtClean="0"/>
              <a:t>000		</a:t>
            </a:r>
            <a:r>
              <a:rPr lang="en-US" dirty="0" smtClean="0">
                <a:solidFill>
                  <a:srgbClr val="FF0000"/>
                </a:solidFill>
              </a:rPr>
              <a:t>0 	</a:t>
            </a:r>
            <a:r>
              <a:rPr lang="en-US" dirty="0" smtClean="0"/>
              <a:t>	-111	   </a:t>
            </a:r>
          </a:p>
          <a:p>
            <a:pPr marL="0" indent="0">
              <a:buNone/>
            </a:pPr>
            <a:r>
              <a:rPr lang="en-US" dirty="0" smtClean="0"/>
              <a:t>001		1  		-110</a:t>
            </a:r>
          </a:p>
          <a:p>
            <a:pPr marL="0" indent="0">
              <a:buNone/>
            </a:pPr>
            <a:r>
              <a:rPr lang="en-US" dirty="0" smtClean="0"/>
              <a:t>010		2		-101</a:t>
            </a:r>
          </a:p>
          <a:p>
            <a:pPr marL="0" indent="0">
              <a:buNone/>
            </a:pPr>
            <a:r>
              <a:rPr lang="en-US" dirty="0" smtClean="0"/>
              <a:t>011		3		-100</a:t>
            </a:r>
          </a:p>
          <a:p>
            <a:pPr marL="0" indent="0">
              <a:buNone/>
            </a:pPr>
            <a:r>
              <a:rPr lang="en-US" sz="3600" dirty="0" smtClean="0">
                <a:solidFill>
                  <a:srgbClr val="00B050"/>
                </a:solidFill>
              </a:rPr>
              <a:t>1</a:t>
            </a:r>
            <a:r>
              <a:rPr lang="en-US" dirty="0" smtClean="0"/>
              <a:t>00		-3</a:t>
            </a:r>
          </a:p>
          <a:p>
            <a:pPr marL="0" indent="0">
              <a:buNone/>
            </a:pPr>
            <a:r>
              <a:rPr lang="en-US" dirty="0" smtClean="0">
                <a:solidFill>
                  <a:srgbClr val="00B050"/>
                </a:solidFill>
              </a:rPr>
              <a:t>1</a:t>
            </a:r>
            <a:r>
              <a:rPr lang="en-US" dirty="0" smtClean="0"/>
              <a:t>01		-2</a:t>
            </a:r>
          </a:p>
          <a:p>
            <a:pPr marL="0" indent="0">
              <a:buNone/>
            </a:pPr>
            <a:r>
              <a:rPr lang="en-US" dirty="0" smtClean="0">
                <a:solidFill>
                  <a:srgbClr val="00B050"/>
                </a:solidFill>
              </a:rPr>
              <a:t>1</a:t>
            </a:r>
            <a:r>
              <a:rPr lang="en-US" dirty="0" smtClean="0"/>
              <a:t>10		-1</a:t>
            </a:r>
          </a:p>
          <a:p>
            <a:pPr marL="0" indent="0">
              <a:buNone/>
            </a:pPr>
            <a:r>
              <a:rPr lang="en-US" dirty="0" smtClean="0">
                <a:solidFill>
                  <a:srgbClr val="00B050"/>
                </a:solidFill>
              </a:rPr>
              <a:t>1</a:t>
            </a:r>
            <a:r>
              <a:rPr lang="en-US" dirty="0" smtClean="0"/>
              <a:t>11		</a:t>
            </a:r>
            <a:r>
              <a:rPr lang="en-US" dirty="0" smtClean="0">
                <a:solidFill>
                  <a:srgbClr val="FF0000"/>
                </a:solidFill>
              </a:rPr>
              <a:t>-0</a:t>
            </a:r>
            <a:endParaRPr lang="en-US" sz="2400" dirty="0" smtClean="0">
              <a:solidFill>
                <a:srgbClr val="FF0000"/>
              </a:solidFill>
            </a:endParaRPr>
          </a:p>
        </p:txBody>
      </p:sp>
      <p:cxnSp>
        <p:nvCxnSpPr>
          <p:cNvPr id="5" name="Straight Connector 4"/>
          <p:cNvCxnSpPr/>
          <p:nvPr/>
        </p:nvCxnSpPr>
        <p:spPr>
          <a:xfrm>
            <a:off x="0" y="1439333"/>
            <a:ext cx="502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38300" y="1066800"/>
            <a:ext cx="0" cy="541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9000" y="1219200"/>
            <a:ext cx="0" cy="54102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29000" y="3771900"/>
            <a:ext cx="5715000" cy="2862322"/>
          </a:xfrm>
          <a:prstGeom prst="rect">
            <a:avLst/>
          </a:prstGeom>
          <a:noFill/>
        </p:spPr>
        <p:txBody>
          <a:bodyPr wrap="square" rtlCol="0">
            <a:spAutoFit/>
          </a:bodyPr>
          <a:lstStyle/>
          <a:p>
            <a:endParaRPr lang="en-US" sz="3600" dirty="0" smtClean="0"/>
          </a:p>
          <a:p>
            <a:r>
              <a:rPr lang="en-US" sz="3600" dirty="0" smtClean="0"/>
              <a:t>Original 	one’s  flip	      Two’s	</a:t>
            </a:r>
          </a:p>
          <a:p>
            <a:r>
              <a:rPr lang="en-US" sz="3600" dirty="0" smtClean="0"/>
              <a:t>000 </a:t>
            </a:r>
            <a:r>
              <a:rPr lang="en-US" sz="3600" dirty="0" smtClean="0">
                <a:sym typeface="Wingdings" pitchFamily="2" charset="2"/>
              </a:rPr>
              <a:t>  	111                - 000	                   	              </a:t>
            </a:r>
            <a:r>
              <a:rPr lang="en-US" sz="3600" dirty="0" smtClean="0">
                <a:solidFill>
                  <a:srgbClr val="00B050"/>
                </a:solidFill>
                <a:sym typeface="Wingdings" pitchFamily="2" charset="2"/>
              </a:rPr>
              <a:t>1	</a:t>
            </a:r>
            <a:r>
              <a:rPr lang="en-US" sz="3600" dirty="0" smtClean="0">
                <a:sym typeface="Wingdings" pitchFamily="2" charset="2"/>
              </a:rPr>
              <a:t>	</a:t>
            </a:r>
            <a:endParaRPr lang="en-US" sz="3600" dirty="0" smtClean="0"/>
          </a:p>
          <a:p>
            <a:r>
              <a:rPr lang="en-US" sz="3600" dirty="0" smtClean="0"/>
              <a:t>                 1000</a:t>
            </a:r>
            <a:endParaRPr lang="en-US" sz="3600" dirty="0"/>
          </a:p>
        </p:txBody>
      </p:sp>
      <p:cxnSp>
        <p:nvCxnSpPr>
          <p:cNvPr id="7" name="Straight Connector 6"/>
          <p:cNvCxnSpPr/>
          <p:nvPr/>
        </p:nvCxnSpPr>
        <p:spPr>
          <a:xfrm>
            <a:off x="5295900" y="6008255"/>
            <a:ext cx="9525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143500" y="6201062"/>
            <a:ext cx="3810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107545" y="4800600"/>
            <a:ext cx="521855"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286500" y="5367867"/>
            <a:ext cx="1485900" cy="8331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429000" y="4191000"/>
            <a:ext cx="56388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14800" y="6096000"/>
            <a:ext cx="928203" cy="369332"/>
          </a:xfrm>
          <a:prstGeom prst="rect">
            <a:avLst/>
          </a:prstGeom>
          <a:noFill/>
        </p:spPr>
        <p:txBody>
          <a:bodyPr wrap="none" rtlCol="0">
            <a:spAutoFit/>
          </a:bodyPr>
          <a:lstStyle/>
          <a:p>
            <a:r>
              <a:rPr lang="en-US" dirty="0" smtClean="0"/>
              <a:t>Discard </a:t>
            </a:r>
            <a:endParaRPr lang="en-US" dirty="0"/>
          </a:p>
        </p:txBody>
      </p:sp>
    </p:spTree>
    <p:extLst>
      <p:ext uri="{BB962C8B-B14F-4D97-AF65-F5344CB8AC3E}">
        <p14:creationId xmlns="" xmlns:p14="http://schemas.microsoft.com/office/powerpoint/2010/main" val="2844965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473"/>
            <a:ext cx="8229600" cy="334962"/>
          </a:xfrm>
        </p:spPr>
        <p:txBody>
          <a:bodyPr>
            <a:normAutofit fontScale="90000"/>
          </a:bodyPr>
          <a:lstStyle/>
          <a:p>
            <a:r>
              <a:rPr lang="en-US" dirty="0" smtClean="0"/>
              <a:t>Binary, one’s, tow’s 3 bits system</a:t>
            </a:r>
            <a:endParaRPr lang="en-US" dirty="0"/>
          </a:p>
        </p:txBody>
      </p:sp>
      <p:sp>
        <p:nvSpPr>
          <p:cNvPr id="3" name="Content Placeholder 2"/>
          <p:cNvSpPr>
            <a:spLocks noGrp="1"/>
          </p:cNvSpPr>
          <p:nvPr>
            <p:ph idx="1"/>
          </p:nvPr>
        </p:nvSpPr>
        <p:spPr>
          <a:xfrm>
            <a:off x="76200" y="457200"/>
            <a:ext cx="9067800" cy="6400800"/>
          </a:xfrm>
        </p:spPr>
        <p:txBody>
          <a:bodyPr/>
          <a:lstStyle/>
          <a:p>
            <a:pPr marL="0" indent="0">
              <a:buNone/>
            </a:pPr>
            <a:r>
              <a:rPr lang="en-US" dirty="0" smtClean="0"/>
              <a:t>Decimal	</a:t>
            </a:r>
            <a:r>
              <a:rPr lang="en-US" dirty="0" smtClean="0">
                <a:solidFill>
                  <a:srgbClr val="FF0000"/>
                </a:solidFill>
              </a:rPr>
              <a:t>Binary</a:t>
            </a:r>
            <a:r>
              <a:rPr lang="en-US" dirty="0"/>
              <a:t>	</a:t>
            </a:r>
            <a:r>
              <a:rPr lang="en-US" dirty="0" smtClean="0">
                <a:solidFill>
                  <a:srgbClr val="7030A0"/>
                </a:solidFill>
              </a:rPr>
              <a:t>One’s</a:t>
            </a:r>
            <a:r>
              <a:rPr lang="en-US" dirty="0" smtClean="0"/>
              <a:t>	Two’s</a:t>
            </a:r>
          </a:p>
          <a:p>
            <a:pPr marL="0" indent="0">
              <a:buNone/>
            </a:pPr>
            <a:r>
              <a:rPr lang="en-US" dirty="0" smtClean="0"/>
              <a:t>0		</a:t>
            </a:r>
            <a:r>
              <a:rPr lang="en-US" dirty="0" smtClean="0">
                <a:solidFill>
                  <a:srgbClr val="FF0000"/>
                </a:solidFill>
              </a:rPr>
              <a:t>000</a:t>
            </a:r>
            <a:r>
              <a:rPr lang="en-US" dirty="0" smtClean="0"/>
              <a:t>		</a:t>
            </a:r>
            <a:r>
              <a:rPr lang="en-US" dirty="0" smtClean="0">
                <a:solidFill>
                  <a:srgbClr val="7030A0"/>
                </a:solidFill>
              </a:rPr>
              <a:t>111</a:t>
            </a:r>
            <a:r>
              <a:rPr lang="en-US" dirty="0" smtClean="0"/>
              <a:t>		</a:t>
            </a:r>
            <a:r>
              <a:rPr lang="en-US" dirty="0" smtClean="0">
                <a:solidFill>
                  <a:srgbClr val="7030A0"/>
                </a:solidFill>
              </a:rPr>
              <a:t>111</a:t>
            </a:r>
            <a:r>
              <a:rPr lang="en-US" dirty="0" smtClean="0"/>
              <a:t>+</a:t>
            </a:r>
            <a:r>
              <a:rPr lang="en-US" dirty="0" smtClean="0">
                <a:solidFill>
                  <a:srgbClr val="00B050"/>
                </a:solidFill>
              </a:rPr>
              <a:t>1=</a:t>
            </a:r>
            <a:r>
              <a:rPr lang="en-US" dirty="0" smtClean="0">
                <a:solidFill>
                  <a:srgbClr val="00B0F0"/>
                </a:solidFill>
              </a:rPr>
              <a:t>1000 -</a:t>
            </a:r>
          </a:p>
          <a:p>
            <a:pPr marL="0" indent="0">
              <a:buNone/>
            </a:pPr>
            <a:r>
              <a:rPr lang="en-US" dirty="0" smtClean="0"/>
              <a:t>1		</a:t>
            </a:r>
            <a:r>
              <a:rPr lang="en-US" dirty="0" smtClean="0">
                <a:solidFill>
                  <a:srgbClr val="FF0000"/>
                </a:solidFill>
              </a:rPr>
              <a:t>001</a:t>
            </a:r>
            <a:r>
              <a:rPr lang="en-US" dirty="0" smtClean="0"/>
              <a:t>		</a:t>
            </a:r>
            <a:r>
              <a:rPr lang="en-US" dirty="0" smtClean="0">
                <a:solidFill>
                  <a:srgbClr val="7030A0"/>
                </a:solidFill>
              </a:rPr>
              <a:t>110</a:t>
            </a:r>
            <a:r>
              <a:rPr lang="en-US" dirty="0" smtClean="0"/>
              <a:t>		</a:t>
            </a:r>
            <a:r>
              <a:rPr lang="en-US" dirty="0" smtClean="0">
                <a:solidFill>
                  <a:srgbClr val="7030A0"/>
                </a:solidFill>
              </a:rPr>
              <a:t>110</a:t>
            </a:r>
            <a:r>
              <a:rPr lang="en-US" dirty="0" smtClean="0"/>
              <a:t>+</a:t>
            </a:r>
            <a:r>
              <a:rPr lang="en-US" dirty="0" smtClean="0">
                <a:solidFill>
                  <a:srgbClr val="00B050"/>
                </a:solidFill>
              </a:rPr>
              <a:t>1=</a:t>
            </a:r>
            <a:r>
              <a:rPr lang="en-US" dirty="0" smtClean="0">
                <a:solidFill>
                  <a:srgbClr val="00B0F0"/>
                </a:solidFill>
              </a:rPr>
              <a:t>111 -</a:t>
            </a:r>
            <a:r>
              <a:rPr lang="en-US" dirty="0" smtClean="0"/>
              <a:t>	</a:t>
            </a:r>
          </a:p>
          <a:p>
            <a:pPr marL="0" indent="0">
              <a:buNone/>
            </a:pPr>
            <a:r>
              <a:rPr lang="en-US" dirty="0" smtClean="0"/>
              <a:t>2		</a:t>
            </a:r>
            <a:r>
              <a:rPr lang="en-US" dirty="0" smtClean="0">
                <a:solidFill>
                  <a:srgbClr val="FF0000"/>
                </a:solidFill>
              </a:rPr>
              <a:t>010</a:t>
            </a:r>
            <a:r>
              <a:rPr lang="en-US" dirty="0" smtClean="0"/>
              <a:t>		</a:t>
            </a:r>
            <a:r>
              <a:rPr lang="en-US" dirty="0" smtClean="0">
                <a:solidFill>
                  <a:srgbClr val="7030A0"/>
                </a:solidFill>
              </a:rPr>
              <a:t>101</a:t>
            </a:r>
            <a:r>
              <a:rPr lang="en-US" dirty="0" smtClean="0"/>
              <a:t>		</a:t>
            </a:r>
            <a:r>
              <a:rPr lang="en-US" dirty="0" smtClean="0">
                <a:solidFill>
                  <a:srgbClr val="7030A0"/>
                </a:solidFill>
              </a:rPr>
              <a:t>101</a:t>
            </a:r>
            <a:r>
              <a:rPr lang="en-US" dirty="0" smtClean="0"/>
              <a:t>+</a:t>
            </a:r>
            <a:r>
              <a:rPr lang="en-US" dirty="0" smtClean="0">
                <a:solidFill>
                  <a:srgbClr val="00B050"/>
                </a:solidFill>
              </a:rPr>
              <a:t>1=</a:t>
            </a:r>
            <a:r>
              <a:rPr lang="en-US" dirty="0" smtClean="0">
                <a:solidFill>
                  <a:srgbClr val="00B0F0"/>
                </a:solidFill>
              </a:rPr>
              <a:t>110 -</a:t>
            </a:r>
          </a:p>
          <a:p>
            <a:pPr marL="0" indent="0">
              <a:buNone/>
            </a:pPr>
            <a:r>
              <a:rPr lang="en-US" dirty="0" smtClean="0"/>
              <a:t>3		</a:t>
            </a:r>
            <a:r>
              <a:rPr lang="en-US" dirty="0" smtClean="0">
                <a:solidFill>
                  <a:srgbClr val="FF0000"/>
                </a:solidFill>
              </a:rPr>
              <a:t>011</a:t>
            </a:r>
            <a:r>
              <a:rPr lang="en-US" dirty="0" smtClean="0"/>
              <a:t>		</a:t>
            </a:r>
            <a:r>
              <a:rPr lang="en-US" dirty="0" smtClean="0">
                <a:solidFill>
                  <a:srgbClr val="7030A0"/>
                </a:solidFill>
              </a:rPr>
              <a:t>100</a:t>
            </a:r>
            <a:r>
              <a:rPr lang="en-US" dirty="0" smtClean="0"/>
              <a:t>		</a:t>
            </a:r>
            <a:r>
              <a:rPr lang="en-US" dirty="0" smtClean="0">
                <a:solidFill>
                  <a:srgbClr val="7030A0"/>
                </a:solidFill>
              </a:rPr>
              <a:t>100</a:t>
            </a:r>
            <a:r>
              <a:rPr lang="en-US" dirty="0" smtClean="0"/>
              <a:t>+</a:t>
            </a:r>
            <a:r>
              <a:rPr lang="en-US" dirty="0" smtClean="0">
                <a:solidFill>
                  <a:srgbClr val="00B050"/>
                </a:solidFill>
              </a:rPr>
              <a:t>1=</a:t>
            </a:r>
            <a:r>
              <a:rPr lang="en-US" dirty="0" smtClean="0">
                <a:solidFill>
                  <a:srgbClr val="00B0F0"/>
                </a:solidFill>
              </a:rPr>
              <a:t>101 -</a:t>
            </a:r>
          </a:p>
          <a:p>
            <a:pPr marL="0" indent="0">
              <a:buNone/>
            </a:pPr>
            <a:r>
              <a:rPr lang="en-US" dirty="0" smtClean="0"/>
              <a:t>4		</a:t>
            </a:r>
            <a:r>
              <a:rPr lang="en-US" dirty="0" smtClean="0">
                <a:solidFill>
                  <a:srgbClr val="FF0000"/>
                </a:solidFill>
              </a:rPr>
              <a:t>100</a:t>
            </a:r>
            <a:r>
              <a:rPr lang="en-US" dirty="0" smtClean="0"/>
              <a:t>		</a:t>
            </a:r>
            <a:r>
              <a:rPr lang="en-US" dirty="0" smtClean="0">
                <a:solidFill>
                  <a:srgbClr val="7030A0"/>
                </a:solidFill>
              </a:rPr>
              <a:t>011</a:t>
            </a:r>
            <a:r>
              <a:rPr lang="en-US" dirty="0" smtClean="0"/>
              <a:t>		</a:t>
            </a:r>
            <a:r>
              <a:rPr lang="en-US" dirty="0" smtClean="0">
                <a:solidFill>
                  <a:srgbClr val="7030A0"/>
                </a:solidFill>
              </a:rPr>
              <a:t>011</a:t>
            </a:r>
            <a:r>
              <a:rPr lang="en-US" dirty="0" smtClean="0"/>
              <a:t>+</a:t>
            </a:r>
            <a:r>
              <a:rPr lang="en-US" dirty="0" smtClean="0">
                <a:solidFill>
                  <a:srgbClr val="00B050"/>
                </a:solidFill>
              </a:rPr>
              <a:t>1=</a:t>
            </a:r>
            <a:r>
              <a:rPr lang="en-US" dirty="0" smtClean="0">
                <a:solidFill>
                  <a:srgbClr val="00B0F0"/>
                </a:solidFill>
              </a:rPr>
              <a:t>100 -</a:t>
            </a:r>
          </a:p>
          <a:p>
            <a:pPr marL="0" indent="0">
              <a:buNone/>
            </a:pPr>
            <a:r>
              <a:rPr lang="en-US" dirty="0" smtClean="0"/>
              <a:t>5		</a:t>
            </a:r>
            <a:r>
              <a:rPr lang="en-US" dirty="0" smtClean="0">
                <a:solidFill>
                  <a:srgbClr val="FF0000"/>
                </a:solidFill>
              </a:rPr>
              <a:t>101</a:t>
            </a:r>
            <a:r>
              <a:rPr lang="en-US" dirty="0" smtClean="0"/>
              <a:t>		</a:t>
            </a:r>
            <a:r>
              <a:rPr lang="en-US" dirty="0" smtClean="0">
                <a:solidFill>
                  <a:srgbClr val="7030A0"/>
                </a:solidFill>
              </a:rPr>
              <a:t>010</a:t>
            </a:r>
            <a:r>
              <a:rPr lang="en-US" dirty="0" smtClean="0"/>
              <a:t>		</a:t>
            </a:r>
            <a:r>
              <a:rPr lang="en-US" dirty="0" smtClean="0">
                <a:solidFill>
                  <a:srgbClr val="7030A0"/>
                </a:solidFill>
              </a:rPr>
              <a:t>010</a:t>
            </a:r>
            <a:r>
              <a:rPr lang="en-US" dirty="0" smtClean="0"/>
              <a:t>+</a:t>
            </a:r>
            <a:r>
              <a:rPr lang="en-US" dirty="0" smtClean="0">
                <a:solidFill>
                  <a:srgbClr val="00B050"/>
                </a:solidFill>
              </a:rPr>
              <a:t>1=</a:t>
            </a:r>
            <a:r>
              <a:rPr lang="en-US" dirty="0" smtClean="0">
                <a:solidFill>
                  <a:srgbClr val="00B0F0"/>
                </a:solidFill>
              </a:rPr>
              <a:t>011 -</a:t>
            </a:r>
          </a:p>
          <a:p>
            <a:pPr marL="0" indent="0">
              <a:buNone/>
            </a:pPr>
            <a:r>
              <a:rPr lang="en-US" dirty="0" smtClean="0"/>
              <a:t>6		</a:t>
            </a:r>
            <a:r>
              <a:rPr lang="en-US" dirty="0" smtClean="0">
                <a:solidFill>
                  <a:srgbClr val="FF0000"/>
                </a:solidFill>
              </a:rPr>
              <a:t>110</a:t>
            </a:r>
            <a:r>
              <a:rPr lang="en-US" dirty="0" smtClean="0"/>
              <a:t>		</a:t>
            </a:r>
            <a:r>
              <a:rPr lang="en-US" dirty="0" smtClean="0">
                <a:solidFill>
                  <a:srgbClr val="7030A0"/>
                </a:solidFill>
              </a:rPr>
              <a:t>001</a:t>
            </a:r>
            <a:r>
              <a:rPr lang="en-US" dirty="0" smtClean="0"/>
              <a:t>		</a:t>
            </a:r>
            <a:r>
              <a:rPr lang="en-US" dirty="0" smtClean="0">
                <a:solidFill>
                  <a:srgbClr val="7030A0"/>
                </a:solidFill>
              </a:rPr>
              <a:t>001</a:t>
            </a:r>
            <a:r>
              <a:rPr lang="en-US" dirty="0" smtClean="0"/>
              <a:t>+</a:t>
            </a:r>
            <a:r>
              <a:rPr lang="en-US" dirty="0" smtClean="0">
                <a:solidFill>
                  <a:srgbClr val="00B050"/>
                </a:solidFill>
              </a:rPr>
              <a:t>1=</a:t>
            </a:r>
            <a:r>
              <a:rPr lang="en-US" dirty="0" smtClean="0">
                <a:solidFill>
                  <a:srgbClr val="00B0F0"/>
                </a:solidFill>
              </a:rPr>
              <a:t>010 -</a:t>
            </a:r>
          </a:p>
          <a:p>
            <a:pPr marL="0" indent="0">
              <a:buNone/>
            </a:pPr>
            <a:r>
              <a:rPr lang="en-US" dirty="0" smtClean="0"/>
              <a:t>7		</a:t>
            </a:r>
            <a:r>
              <a:rPr lang="en-US" dirty="0" smtClean="0">
                <a:solidFill>
                  <a:srgbClr val="FF0000"/>
                </a:solidFill>
              </a:rPr>
              <a:t>111</a:t>
            </a:r>
            <a:r>
              <a:rPr lang="en-US" dirty="0" smtClean="0"/>
              <a:t>		</a:t>
            </a:r>
            <a:r>
              <a:rPr lang="en-US" dirty="0" smtClean="0">
                <a:solidFill>
                  <a:srgbClr val="7030A0"/>
                </a:solidFill>
              </a:rPr>
              <a:t>000	</a:t>
            </a:r>
            <a:r>
              <a:rPr lang="en-US" dirty="0" smtClean="0"/>
              <a:t>	</a:t>
            </a:r>
            <a:r>
              <a:rPr lang="en-US" dirty="0" smtClean="0">
                <a:solidFill>
                  <a:srgbClr val="7030A0"/>
                </a:solidFill>
              </a:rPr>
              <a:t>000</a:t>
            </a:r>
            <a:r>
              <a:rPr lang="en-US" dirty="0" smtClean="0"/>
              <a:t>+</a:t>
            </a:r>
            <a:r>
              <a:rPr lang="en-US" dirty="0" smtClean="0">
                <a:solidFill>
                  <a:srgbClr val="00B050"/>
                </a:solidFill>
              </a:rPr>
              <a:t>1=</a:t>
            </a:r>
            <a:r>
              <a:rPr lang="en-US" dirty="0" smtClean="0">
                <a:solidFill>
                  <a:srgbClr val="00B0F0"/>
                </a:solidFill>
              </a:rPr>
              <a:t>001 -</a:t>
            </a:r>
          </a:p>
          <a:p>
            <a:pPr marL="0" indent="0">
              <a:buNone/>
            </a:pPr>
            <a:r>
              <a:rPr lang="en-US" dirty="0" smtClean="0"/>
              <a:t>	                                     </a:t>
            </a:r>
            <a:r>
              <a:rPr lang="en-US" dirty="0" smtClean="0">
                <a:solidFill>
                  <a:srgbClr val="7030A0"/>
                </a:solidFill>
              </a:rPr>
              <a:t>One’s com.</a:t>
            </a:r>
            <a:r>
              <a:rPr lang="en-US" dirty="0" smtClean="0"/>
              <a:t>+</a:t>
            </a:r>
            <a:r>
              <a:rPr lang="en-US" dirty="0" smtClean="0">
                <a:solidFill>
                  <a:srgbClr val="00B050"/>
                </a:solidFill>
              </a:rPr>
              <a:t>1</a:t>
            </a:r>
            <a:r>
              <a:rPr lang="en-US" dirty="0" smtClean="0"/>
              <a:t>=</a:t>
            </a:r>
            <a:r>
              <a:rPr lang="en-US" dirty="0" smtClean="0">
                <a:solidFill>
                  <a:srgbClr val="00B0F0"/>
                </a:solidFill>
              </a:rPr>
              <a:t>Two’s</a:t>
            </a:r>
          </a:p>
          <a:p>
            <a:pPr marL="0" indent="0">
              <a:buNone/>
            </a:pPr>
            <a:endParaRPr lang="en-US" dirty="0" smtClean="0"/>
          </a:p>
          <a:p>
            <a:pPr marL="0" indent="0">
              <a:buNone/>
            </a:pPr>
            <a:endParaRPr lang="en-US" dirty="0"/>
          </a:p>
        </p:txBody>
      </p:sp>
      <p:cxnSp>
        <p:nvCxnSpPr>
          <p:cNvPr id="5" name="Straight Connector 4"/>
          <p:cNvCxnSpPr/>
          <p:nvPr/>
        </p:nvCxnSpPr>
        <p:spPr>
          <a:xfrm flipH="1">
            <a:off x="6858000" y="1219200"/>
            <a:ext cx="22860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557065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8D77BB2-2350-4F24-860E-19E300E3F967}" type="slidenum">
              <a:rPr lang="en-US" sz="1400" baseline="0" smtClean="0"/>
              <a:pPr/>
              <a:t>94</a:t>
            </a:fld>
            <a:endParaRPr lang="en-US" sz="1400" baseline="0" smtClean="0"/>
          </a:p>
        </p:txBody>
      </p:sp>
      <p:sp>
        <p:nvSpPr>
          <p:cNvPr id="43011" name="Rectangle 2"/>
          <p:cNvSpPr>
            <a:spLocks noGrp="1" noChangeArrowheads="1"/>
          </p:cNvSpPr>
          <p:nvPr>
            <p:ph type="title"/>
          </p:nvPr>
        </p:nvSpPr>
        <p:spPr>
          <a:xfrm>
            <a:off x="304800" y="11545"/>
            <a:ext cx="7467600" cy="547687"/>
          </a:xfrm>
        </p:spPr>
        <p:txBody>
          <a:bodyPr>
            <a:normAutofit fontScale="90000"/>
          </a:bodyPr>
          <a:lstStyle/>
          <a:p>
            <a:pPr algn="l"/>
            <a:r>
              <a:rPr lang="en-US" sz="3400" dirty="0" smtClean="0">
                <a:latin typeface="Arial" charset="0"/>
              </a:rPr>
              <a:t>Binary addition</a:t>
            </a:r>
          </a:p>
        </p:txBody>
      </p:sp>
      <p:sp>
        <p:nvSpPr>
          <p:cNvPr id="43012" name="Rectangle 3"/>
          <p:cNvSpPr>
            <a:spLocks noGrp="1" noChangeArrowheads="1"/>
          </p:cNvSpPr>
          <p:nvPr>
            <p:ph type="body" idx="1"/>
          </p:nvPr>
        </p:nvSpPr>
        <p:spPr>
          <a:xfrm>
            <a:off x="0" y="685800"/>
            <a:ext cx="9067800" cy="6096000"/>
          </a:xfrm>
          <a:solidFill>
            <a:srgbClr val="E4F5FF"/>
          </a:solidFill>
        </p:spPr>
        <p:txBody>
          <a:bodyPr/>
          <a:lstStyle/>
          <a:p>
            <a:pPr>
              <a:spcBef>
                <a:spcPct val="10000"/>
              </a:spcBef>
            </a:pPr>
            <a:r>
              <a:rPr lang="en-US" sz="2600" dirty="0" smtClean="0">
                <a:latin typeface="Arial" charset="0"/>
              </a:rPr>
              <a:t>Binary addition is as easy as it gets. You need to know only four rules</a:t>
            </a:r>
            <a:r>
              <a:rPr lang="en-US" sz="2600" dirty="0" smtClean="0"/>
              <a:t>:	</a:t>
            </a:r>
          </a:p>
          <a:p>
            <a:pPr marL="0" indent="0">
              <a:spcBef>
                <a:spcPct val="10000"/>
              </a:spcBef>
              <a:buNone/>
            </a:pPr>
            <a:r>
              <a:rPr lang="en-US" sz="2600" b="1" dirty="0">
                <a:solidFill>
                  <a:srgbClr val="7030A0"/>
                </a:solidFill>
                <a:latin typeface="Courier New" pitchFamily="49" charset="0"/>
              </a:rPr>
              <a:t>	</a:t>
            </a:r>
            <a:r>
              <a:rPr lang="en-US" b="1" dirty="0" smtClean="0">
                <a:solidFill>
                  <a:srgbClr val="7030A0"/>
                </a:solidFill>
                <a:latin typeface="Courier New" pitchFamily="49" charset="0"/>
              </a:rPr>
              <a:t>0 + 0 =  0	   		   </a:t>
            </a:r>
            <a:endParaRPr lang="en-US" b="1" dirty="0">
              <a:solidFill>
                <a:srgbClr val="7030A0"/>
              </a:solidFill>
              <a:latin typeface="Courier New" pitchFamily="49" charset="0"/>
            </a:endParaRPr>
          </a:p>
          <a:p>
            <a:pPr marL="0" indent="0">
              <a:spcBef>
                <a:spcPct val="10000"/>
              </a:spcBef>
              <a:buNone/>
            </a:pPr>
            <a:r>
              <a:rPr lang="en-US" b="1" dirty="0" smtClean="0">
                <a:solidFill>
                  <a:srgbClr val="7030A0"/>
                </a:solidFill>
                <a:latin typeface="Courier New" pitchFamily="49" charset="0"/>
              </a:rPr>
              <a:t>	0 + 1 =  1</a:t>
            </a:r>
          </a:p>
          <a:p>
            <a:pPr marL="0" indent="0">
              <a:spcBef>
                <a:spcPct val="10000"/>
              </a:spcBef>
              <a:buNone/>
            </a:pPr>
            <a:r>
              <a:rPr lang="en-US" b="1" dirty="0">
                <a:solidFill>
                  <a:srgbClr val="7030A0"/>
                </a:solidFill>
                <a:latin typeface="Courier New" pitchFamily="49" charset="0"/>
              </a:rPr>
              <a:t>	</a:t>
            </a:r>
            <a:r>
              <a:rPr lang="en-US" b="1" dirty="0" smtClean="0">
                <a:solidFill>
                  <a:srgbClr val="7030A0"/>
                </a:solidFill>
                <a:latin typeface="Courier New" pitchFamily="49" charset="0"/>
              </a:rPr>
              <a:t>1 + 0 =  1 </a:t>
            </a:r>
          </a:p>
          <a:p>
            <a:pPr marL="0" indent="0">
              <a:spcBef>
                <a:spcPct val="10000"/>
              </a:spcBef>
              <a:buNone/>
            </a:pPr>
            <a:r>
              <a:rPr lang="en-US" b="1" dirty="0">
                <a:solidFill>
                  <a:srgbClr val="7030A0"/>
                </a:solidFill>
                <a:latin typeface="Courier New" pitchFamily="49" charset="0"/>
              </a:rPr>
              <a:t>	</a:t>
            </a:r>
            <a:r>
              <a:rPr lang="en-US" b="1" dirty="0" smtClean="0">
                <a:solidFill>
                  <a:srgbClr val="7030A0"/>
                </a:solidFill>
                <a:latin typeface="Courier New" pitchFamily="49" charset="0"/>
              </a:rPr>
              <a:t>1 + 1 = 10</a:t>
            </a:r>
          </a:p>
          <a:p>
            <a:pPr lvl="1">
              <a:spcBef>
                <a:spcPct val="10000"/>
              </a:spcBef>
              <a:buFontTx/>
              <a:buNone/>
            </a:pPr>
            <a:r>
              <a:rPr lang="en-US" dirty="0" smtClean="0">
                <a:solidFill>
                  <a:srgbClr val="FF0000"/>
                </a:solidFill>
              </a:rPr>
              <a:t>Note: In binary, any digit </a:t>
            </a:r>
            <a:r>
              <a:rPr lang="en-US" dirty="0" smtClean="0">
                <a:solidFill>
                  <a:srgbClr val="00B050"/>
                </a:solidFill>
              </a:rPr>
              <a:t>higher than 1 </a:t>
            </a:r>
            <a:r>
              <a:rPr lang="en-US" dirty="0" smtClean="0">
                <a:solidFill>
                  <a:srgbClr val="FF0000"/>
                </a:solidFill>
              </a:rPr>
              <a:t>puts us a column to the </a:t>
            </a:r>
            <a:r>
              <a:rPr lang="en-US" dirty="0" smtClean="0">
                <a:solidFill>
                  <a:srgbClr val="00B0F0"/>
                </a:solidFill>
              </a:rPr>
              <a:t>left</a:t>
            </a:r>
            <a:r>
              <a:rPr lang="en-US" dirty="0" smtClean="0">
                <a:solidFill>
                  <a:srgbClr val="FF0000"/>
                </a:solidFill>
              </a:rPr>
              <a:t> .</a:t>
            </a:r>
            <a:endParaRPr lang="en-US" b="1" dirty="0" smtClean="0">
              <a:solidFill>
                <a:srgbClr val="FF0000"/>
              </a:solidFill>
              <a:latin typeface="Courier New" pitchFamily="49" charset="0"/>
            </a:endParaRPr>
          </a:p>
          <a:p>
            <a:r>
              <a:rPr lang="en-US" sz="2600" dirty="0" smtClean="0">
                <a:latin typeface="Arial" charset="0"/>
              </a:rPr>
              <a:t>The simplicity of this system makes it possible for digital circuits to carry out arithmetic operations.</a:t>
            </a:r>
          </a:p>
        </p:txBody>
      </p:sp>
      <p:sp>
        <p:nvSpPr>
          <p:cNvPr id="43013" name="Text Box 4"/>
          <p:cNvSpPr txBox="1">
            <a:spLocks noChangeArrowheads="1"/>
          </p:cNvSpPr>
          <p:nvPr/>
        </p:nvSpPr>
        <p:spPr bwMode="auto">
          <a:xfrm>
            <a:off x="1600200" y="5731164"/>
            <a:ext cx="6248400" cy="762000"/>
          </a:xfrm>
          <a:prstGeom prst="rect">
            <a:avLst/>
          </a:prstGeom>
          <a:solidFill>
            <a:srgbClr val="E2FE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50000"/>
              </a:spcBef>
            </a:pPr>
            <a:r>
              <a:rPr lang="en-US" sz="2200" b="1" baseline="0" dirty="0">
                <a:solidFill>
                  <a:srgbClr val="CC3300"/>
                </a:solidFill>
              </a:rPr>
              <a:t>Let’s see how the addition rules work with signed magnitude numbers . . .</a:t>
            </a:r>
            <a:endParaRPr lang="en-US" sz="2400" b="1" baseline="0" dirty="0">
              <a:solidFill>
                <a:srgbClr val="CC3300"/>
              </a:solidFill>
            </a:endParaRPr>
          </a:p>
        </p:txBody>
      </p:sp>
      <p:sp>
        <p:nvSpPr>
          <p:cNvPr id="6" name="Oval 5"/>
          <p:cNvSpPr/>
          <p:nvPr/>
        </p:nvSpPr>
        <p:spPr>
          <a:xfrm>
            <a:off x="2895600" y="3200400"/>
            <a:ext cx="3048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8327743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F3DE5D0-0E73-4E9B-894B-6CA5326587B7}" type="slidenum">
              <a:rPr lang="en-US" sz="1400" baseline="0" smtClean="0"/>
              <a:pPr/>
              <a:t>95</a:t>
            </a:fld>
            <a:endParaRPr lang="en-US" sz="1400" baseline="0" smtClean="0"/>
          </a:p>
        </p:txBody>
      </p:sp>
      <p:sp>
        <p:nvSpPr>
          <p:cNvPr id="44035" name="Rectangle 2"/>
          <p:cNvSpPr>
            <a:spLocks noGrp="1" noChangeArrowheads="1"/>
          </p:cNvSpPr>
          <p:nvPr>
            <p:ph type="title"/>
          </p:nvPr>
        </p:nvSpPr>
        <p:spPr>
          <a:xfrm>
            <a:off x="381000" y="152400"/>
            <a:ext cx="7467600" cy="547687"/>
          </a:xfrm>
        </p:spPr>
        <p:txBody>
          <a:bodyPr>
            <a:normAutofit fontScale="90000"/>
          </a:bodyPr>
          <a:lstStyle/>
          <a:p>
            <a:pPr algn="l"/>
            <a:r>
              <a:rPr lang="en-US" sz="3400" b="1" dirty="0" smtClean="0">
                <a:latin typeface="Arial" charset="0"/>
              </a:rPr>
              <a:t>Binary addition</a:t>
            </a:r>
            <a:endParaRPr lang="en-US" sz="3400" dirty="0" smtClean="0">
              <a:latin typeface="Arial" charset="0"/>
            </a:endParaRPr>
          </a:p>
        </p:txBody>
      </p:sp>
      <p:sp>
        <p:nvSpPr>
          <p:cNvPr id="44036" name="Rectangle 3"/>
          <p:cNvSpPr>
            <a:spLocks noGrp="1" noChangeArrowheads="1"/>
          </p:cNvSpPr>
          <p:nvPr>
            <p:ph type="body" idx="1"/>
          </p:nvPr>
        </p:nvSpPr>
        <p:spPr>
          <a:xfrm>
            <a:off x="0" y="1066800"/>
            <a:ext cx="5715000" cy="4114800"/>
          </a:xfrm>
          <a:solidFill>
            <a:srgbClr val="E4F5FF"/>
          </a:solidFill>
        </p:spPr>
        <p:txBody>
          <a:bodyPr>
            <a:normAutofit/>
          </a:bodyPr>
          <a:lstStyle/>
          <a:p>
            <a:r>
              <a:rPr lang="en-US" sz="2600" dirty="0" smtClean="0">
                <a:latin typeface="Arial" charset="0"/>
              </a:rPr>
              <a:t>Example:</a:t>
            </a:r>
          </a:p>
          <a:p>
            <a:pPr lvl="1"/>
            <a:r>
              <a:rPr lang="en-US" sz="2400" dirty="0" smtClean="0"/>
              <a:t>Using signed magnitude binary arithmetic, find the sum of </a:t>
            </a:r>
            <a:r>
              <a:rPr lang="en-US" sz="2400" dirty="0" smtClean="0">
                <a:solidFill>
                  <a:srgbClr val="FF0000"/>
                </a:solidFill>
              </a:rPr>
              <a:t>75</a:t>
            </a:r>
            <a:r>
              <a:rPr lang="en-US" sz="2400" dirty="0" smtClean="0"/>
              <a:t> and </a:t>
            </a:r>
            <a:r>
              <a:rPr lang="en-US" sz="2400" dirty="0" smtClean="0">
                <a:solidFill>
                  <a:srgbClr val="FF0000"/>
                </a:solidFill>
              </a:rPr>
              <a:t>46</a:t>
            </a:r>
            <a:r>
              <a:rPr lang="en-US" sz="2400" dirty="0" smtClean="0"/>
              <a:t>.</a:t>
            </a:r>
          </a:p>
          <a:p>
            <a:r>
              <a:rPr lang="en-US" sz="2400" dirty="0" smtClean="0">
                <a:latin typeface="Arial" charset="0"/>
              </a:rPr>
              <a:t>First, convert 75 and 46 to binary, and arrange as a sum, but separate the (positive) sign bits from the magnitude bits.</a:t>
            </a:r>
          </a:p>
        </p:txBody>
      </p:sp>
      <p:pic>
        <p:nvPicPr>
          <p:cNvPr id="44037" name="Picture 5" descr="C:\IDRAW20\8D.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15000" y="990600"/>
            <a:ext cx="32766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839910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24EC850-0B5E-4258-BE24-DAFCAA0E9592}" type="slidenum">
              <a:rPr lang="en-US" sz="1400" baseline="0" smtClean="0"/>
              <a:pPr/>
              <a:t>96</a:t>
            </a:fld>
            <a:endParaRPr lang="en-US" sz="1400" baseline="0" smtClean="0"/>
          </a:p>
        </p:txBody>
      </p:sp>
      <p:pic>
        <p:nvPicPr>
          <p:cNvPr id="45059" name="Picture 6" descr="C:\IDRAW20\8A.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67400" y="990600"/>
            <a:ext cx="3187700"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60" name="Rectangle 2"/>
          <p:cNvSpPr>
            <a:spLocks noGrp="1" noChangeArrowheads="1"/>
          </p:cNvSpPr>
          <p:nvPr>
            <p:ph type="title"/>
          </p:nvPr>
        </p:nvSpPr>
        <p:spPr>
          <a:xfrm>
            <a:off x="152400" y="382588"/>
            <a:ext cx="7467600" cy="547687"/>
          </a:xfrm>
        </p:spPr>
        <p:txBody>
          <a:bodyPr>
            <a:normAutofit fontScale="90000"/>
          </a:bodyPr>
          <a:lstStyle/>
          <a:p>
            <a:pPr algn="l"/>
            <a:r>
              <a:rPr lang="en-US" sz="3400" dirty="0" smtClean="0">
                <a:latin typeface="Arial" charset="0"/>
              </a:rPr>
              <a:t>Binary addition</a:t>
            </a:r>
          </a:p>
        </p:txBody>
      </p:sp>
      <p:sp>
        <p:nvSpPr>
          <p:cNvPr id="45061" name="Rectangle 3"/>
          <p:cNvSpPr>
            <a:spLocks noGrp="1" noChangeArrowheads="1"/>
          </p:cNvSpPr>
          <p:nvPr>
            <p:ph type="body" idx="1"/>
          </p:nvPr>
        </p:nvSpPr>
        <p:spPr>
          <a:xfrm>
            <a:off x="0" y="1371600"/>
            <a:ext cx="5651500" cy="2895600"/>
          </a:xfrm>
          <a:solidFill>
            <a:srgbClr val="E4F5FF"/>
          </a:solidFill>
        </p:spPr>
        <p:txBody>
          <a:bodyPr/>
          <a:lstStyle/>
          <a:p>
            <a:r>
              <a:rPr lang="en-US" sz="2600" dirty="0" smtClean="0">
                <a:latin typeface="Arial" charset="0"/>
              </a:rPr>
              <a:t>Example:</a:t>
            </a:r>
          </a:p>
          <a:p>
            <a:pPr lvl="1"/>
            <a:r>
              <a:rPr lang="en-US" sz="2400" dirty="0" smtClean="0"/>
              <a:t>Using signed magnitude binary arithmetic, find the sum of 75 and 46.</a:t>
            </a:r>
          </a:p>
          <a:p>
            <a:r>
              <a:rPr lang="en-US" sz="2400" dirty="0" smtClean="0">
                <a:latin typeface="Arial" charset="0"/>
              </a:rPr>
              <a:t>Just as in decimal arithmetic, we find the sum starting with the rightmost bit and work left.</a:t>
            </a:r>
          </a:p>
        </p:txBody>
      </p:sp>
      <p:sp>
        <p:nvSpPr>
          <p:cNvPr id="6" name="TextBox 5"/>
          <p:cNvSpPr txBox="1">
            <a:spLocks noChangeArrowheads="1"/>
          </p:cNvSpPr>
          <p:nvPr/>
        </p:nvSpPr>
        <p:spPr bwMode="auto">
          <a:xfrm>
            <a:off x="228600" y="4343400"/>
            <a:ext cx="1981200" cy="18979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solidFill>
                  <a:srgbClr val="FF0000"/>
                </a:solidFill>
              </a:rPr>
              <a:t>0 + 0= 0</a:t>
            </a:r>
          </a:p>
          <a:p>
            <a:r>
              <a:rPr lang="en-US" sz="4400" dirty="0">
                <a:solidFill>
                  <a:srgbClr val="FF0000"/>
                </a:solidFill>
              </a:rPr>
              <a:t>0 + 1= 1</a:t>
            </a:r>
          </a:p>
          <a:p>
            <a:r>
              <a:rPr lang="en-US" sz="4400" dirty="0">
                <a:solidFill>
                  <a:srgbClr val="FF0000"/>
                </a:solidFill>
              </a:rPr>
              <a:t>1 + 0 =1</a:t>
            </a:r>
          </a:p>
          <a:p>
            <a:r>
              <a:rPr lang="en-US" sz="4400" dirty="0">
                <a:solidFill>
                  <a:srgbClr val="FF0000"/>
                </a:solidFill>
              </a:rPr>
              <a:t>1 + 1= 10</a:t>
            </a:r>
          </a:p>
        </p:txBody>
      </p:sp>
    </p:spTree>
    <p:extLst>
      <p:ext uri="{BB962C8B-B14F-4D97-AF65-F5344CB8AC3E}">
        <p14:creationId xmlns="" xmlns:p14="http://schemas.microsoft.com/office/powerpoint/2010/main" val="34644642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8C7F563-BF9F-4D55-AF04-C46D93D41CEE}" type="slidenum">
              <a:rPr lang="en-US" sz="1400" baseline="0" smtClean="0"/>
              <a:pPr/>
              <a:t>97</a:t>
            </a:fld>
            <a:endParaRPr lang="en-US" sz="1400" baseline="0" smtClean="0"/>
          </a:p>
        </p:txBody>
      </p:sp>
      <p:pic>
        <p:nvPicPr>
          <p:cNvPr id="46083" name="Picture 1029" descr="C:\IDRAW20\8B.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1200" y="990600"/>
            <a:ext cx="33528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84" name="Rectangle 1027"/>
          <p:cNvSpPr>
            <a:spLocks noGrp="1" noChangeArrowheads="1"/>
          </p:cNvSpPr>
          <p:nvPr>
            <p:ph type="title"/>
          </p:nvPr>
        </p:nvSpPr>
        <p:spPr>
          <a:xfrm>
            <a:off x="152400" y="382588"/>
            <a:ext cx="7467600" cy="547687"/>
          </a:xfrm>
        </p:spPr>
        <p:txBody>
          <a:bodyPr>
            <a:normAutofit fontScale="90000"/>
          </a:bodyPr>
          <a:lstStyle/>
          <a:p>
            <a:pPr algn="l"/>
            <a:r>
              <a:rPr lang="en-US" sz="3400" b="1" dirty="0" smtClean="0">
                <a:latin typeface="Arial" charset="0"/>
              </a:rPr>
              <a:t>Signed Integer Representation</a:t>
            </a:r>
            <a:endParaRPr lang="en-US" sz="3400" dirty="0" smtClean="0">
              <a:latin typeface="Arial" charset="0"/>
            </a:endParaRPr>
          </a:p>
        </p:txBody>
      </p:sp>
      <p:sp>
        <p:nvSpPr>
          <p:cNvPr id="46085" name="Rectangle 1028"/>
          <p:cNvSpPr>
            <a:spLocks noGrp="1" noChangeArrowheads="1"/>
          </p:cNvSpPr>
          <p:nvPr>
            <p:ph type="body" idx="1"/>
          </p:nvPr>
        </p:nvSpPr>
        <p:spPr>
          <a:xfrm>
            <a:off x="0" y="914400"/>
            <a:ext cx="5715000" cy="3505200"/>
          </a:xfrm>
          <a:solidFill>
            <a:srgbClr val="E4F5FF"/>
          </a:solidFill>
        </p:spPr>
        <p:txBody>
          <a:bodyPr/>
          <a:lstStyle/>
          <a:p>
            <a:r>
              <a:rPr lang="en-US" sz="2600" dirty="0" smtClean="0">
                <a:latin typeface="Arial" charset="0"/>
              </a:rPr>
              <a:t>Example:</a:t>
            </a:r>
          </a:p>
          <a:p>
            <a:pPr lvl="1"/>
            <a:r>
              <a:rPr lang="en-US" sz="2400" dirty="0" smtClean="0"/>
              <a:t>Using signed magnitude binary arithmetic, find the sum of 75 and 46.</a:t>
            </a:r>
          </a:p>
          <a:p>
            <a:r>
              <a:rPr lang="en-US" sz="2400" dirty="0" smtClean="0">
                <a:latin typeface="Arial" charset="0"/>
              </a:rPr>
              <a:t>In the second bit, we have a carry, so we note it above the third bit.</a:t>
            </a:r>
          </a:p>
        </p:txBody>
      </p:sp>
      <p:sp>
        <p:nvSpPr>
          <p:cNvPr id="46086" name="TextBox 5"/>
          <p:cNvSpPr txBox="1">
            <a:spLocks noChangeArrowheads="1"/>
          </p:cNvSpPr>
          <p:nvPr/>
        </p:nvSpPr>
        <p:spPr bwMode="auto">
          <a:xfrm>
            <a:off x="152400" y="4572000"/>
            <a:ext cx="2743200" cy="210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sz="4400" dirty="0">
                <a:solidFill>
                  <a:srgbClr val="FF0000"/>
                </a:solidFill>
              </a:rPr>
              <a:t>0 + 0= 0</a:t>
            </a:r>
          </a:p>
          <a:p>
            <a:r>
              <a:rPr lang="en-US" sz="4400" dirty="0">
                <a:solidFill>
                  <a:srgbClr val="FF0000"/>
                </a:solidFill>
              </a:rPr>
              <a:t>0 + 1= 1</a:t>
            </a:r>
          </a:p>
          <a:p>
            <a:r>
              <a:rPr lang="en-US" sz="4400" dirty="0">
                <a:solidFill>
                  <a:srgbClr val="FF0000"/>
                </a:solidFill>
              </a:rPr>
              <a:t>1 + 0 =1</a:t>
            </a:r>
          </a:p>
          <a:p>
            <a:r>
              <a:rPr lang="en-US" sz="4400" dirty="0">
                <a:solidFill>
                  <a:srgbClr val="FF0000"/>
                </a:solidFill>
              </a:rPr>
              <a:t>1 + 1= 10</a:t>
            </a:r>
          </a:p>
        </p:txBody>
      </p:sp>
    </p:spTree>
    <p:extLst>
      <p:ext uri="{BB962C8B-B14F-4D97-AF65-F5344CB8AC3E}">
        <p14:creationId xmlns="" xmlns:p14="http://schemas.microsoft.com/office/powerpoint/2010/main" val="21565222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92BBEDF0-1226-4A7B-BCE5-A138CBAB177C}" type="slidenum">
              <a:rPr lang="en-US" sz="1400" baseline="0" smtClean="0"/>
              <a:pPr/>
              <a:t>98</a:t>
            </a:fld>
            <a:endParaRPr lang="en-US" sz="1400" baseline="0" dirty="0" smtClean="0"/>
          </a:p>
        </p:txBody>
      </p:sp>
      <p:pic>
        <p:nvPicPr>
          <p:cNvPr id="47107" name="Picture 1030" descr="C:\IDRAW20\8C.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75300" y="914400"/>
            <a:ext cx="35687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108" name="Rectangle 1027"/>
          <p:cNvSpPr>
            <a:spLocks noGrp="1" noChangeArrowheads="1"/>
          </p:cNvSpPr>
          <p:nvPr>
            <p:ph type="title"/>
          </p:nvPr>
        </p:nvSpPr>
        <p:spPr>
          <a:xfrm>
            <a:off x="838200" y="152400"/>
            <a:ext cx="7467600" cy="547687"/>
          </a:xfrm>
        </p:spPr>
        <p:txBody>
          <a:bodyPr>
            <a:normAutofit fontScale="90000"/>
          </a:bodyPr>
          <a:lstStyle/>
          <a:p>
            <a:pPr algn="l"/>
            <a:r>
              <a:rPr lang="en-US" sz="3400" dirty="0" smtClean="0">
                <a:latin typeface="Arial" charset="0"/>
              </a:rPr>
              <a:t>Binary addition</a:t>
            </a:r>
          </a:p>
        </p:txBody>
      </p:sp>
      <p:sp>
        <p:nvSpPr>
          <p:cNvPr id="47109" name="Rectangle 1028"/>
          <p:cNvSpPr>
            <a:spLocks noGrp="1" noChangeArrowheads="1"/>
          </p:cNvSpPr>
          <p:nvPr>
            <p:ph type="body" idx="1"/>
          </p:nvPr>
        </p:nvSpPr>
        <p:spPr>
          <a:xfrm>
            <a:off x="0" y="914400"/>
            <a:ext cx="5791200" cy="2514600"/>
          </a:xfrm>
          <a:solidFill>
            <a:srgbClr val="E4F5FF"/>
          </a:solidFill>
        </p:spPr>
        <p:txBody>
          <a:bodyPr/>
          <a:lstStyle/>
          <a:p>
            <a:r>
              <a:rPr lang="en-US" sz="2600" dirty="0" smtClean="0">
                <a:latin typeface="Arial" charset="0"/>
              </a:rPr>
              <a:t>Example:</a:t>
            </a:r>
          </a:p>
          <a:p>
            <a:pPr lvl="1"/>
            <a:r>
              <a:rPr lang="en-US" sz="2400" dirty="0" smtClean="0"/>
              <a:t>Using signed magnitude binary arithmetic, find the sum of 75 and 46.</a:t>
            </a:r>
          </a:p>
          <a:p>
            <a:r>
              <a:rPr lang="en-US" sz="2400" dirty="0" smtClean="0">
                <a:latin typeface="Arial" charset="0"/>
              </a:rPr>
              <a:t>The third and fourth bits also give us carries.</a:t>
            </a:r>
          </a:p>
        </p:txBody>
      </p:sp>
      <p:sp>
        <p:nvSpPr>
          <p:cNvPr id="47110" name="Rectangle 5"/>
          <p:cNvSpPr>
            <a:spLocks noChangeArrowheads="1"/>
          </p:cNvSpPr>
          <p:nvPr/>
        </p:nvSpPr>
        <p:spPr bwMode="auto">
          <a:xfrm>
            <a:off x="152400" y="4114800"/>
            <a:ext cx="22098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3600" dirty="0">
                <a:solidFill>
                  <a:srgbClr val="FF0000"/>
                </a:solidFill>
              </a:rPr>
              <a:t>0 + 0= 0</a:t>
            </a:r>
          </a:p>
          <a:p>
            <a:r>
              <a:rPr lang="en-US" sz="3600" dirty="0">
                <a:solidFill>
                  <a:srgbClr val="FF0000"/>
                </a:solidFill>
              </a:rPr>
              <a:t>0 + 1= 1</a:t>
            </a:r>
          </a:p>
          <a:p>
            <a:r>
              <a:rPr lang="en-US" sz="3600" dirty="0">
                <a:solidFill>
                  <a:srgbClr val="FF0000"/>
                </a:solidFill>
              </a:rPr>
              <a:t>1 + 0 =1</a:t>
            </a:r>
          </a:p>
          <a:p>
            <a:r>
              <a:rPr lang="en-US" sz="3600" dirty="0">
                <a:solidFill>
                  <a:srgbClr val="FF0000"/>
                </a:solidFill>
              </a:rPr>
              <a:t>1 + 1= </a:t>
            </a:r>
            <a:r>
              <a:rPr lang="en-US" sz="3600" dirty="0" smtClean="0">
                <a:solidFill>
                  <a:srgbClr val="FF0000"/>
                </a:solidFill>
              </a:rPr>
              <a:t>10</a:t>
            </a:r>
            <a:endParaRPr lang="en-US" sz="3600" dirty="0">
              <a:solidFill>
                <a:srgbClr val="FF0000"/>
              </a:solidFill>
            </a:endParaRPr>
          </a:p>
        </p:txBody>
      </p:sp>
    </p:spTree>
    <p:extLst>
      <p:ext uri="{BB962C8B-B14F-4D97-AF65-F5344CB8AC3E}">
        <p14:creationId xmlns="" xmlns:p14="http://schemas.microsoft.com/office/powerpoint/2010/main" val="41512736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793B8D5-0A1E-4F08-997B-2BD13003DD6F}" type="slidenum">
              <a:rPr lang="en-US" sz="1400" baseline="0" smtClean="0"/>
              <a:pPr/>
              <a:t>99</a:t>
            </a:fld>
            <a:endParaRPr lang="en-US" sz="1400" baseline="0" smtClean="0"/>
          </a:p>
        </p:txBody>
      </p:sp>
      <p:pic>
        <p:nvPicPr>
          <p:cNvPr id="48131" name="Picture 5" descr="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38800" y="685800"/>
            <a:ext cx="3413125"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2" name="Rectangle 3"/>
          <p:cNvSpPr>
            <a:spLocks noGrp="1" noChangeArrowheads="1"/>
          </p:cNvSpPr>
          <p:nvPr>
            <p:ph type="title"/>
          </p:nvPr>
        </p:nvSpPr>
        <p:spPr>
          <a:xfrm>
            <a:off x="1600200" y="152400"/>
            <a:ext cx="7467600" cy="547687"/>
          </a:xfrm>
        </p:spPr>
        <p:txBody>
          <a:bodyPr>
            <a:normAutofit fontScale="90000"/>
          </a:bodyPr>
          <a:lstStyle/>
          <a:p>
            <a:pPr algn="l"/>
            <a:r>
              <a:rPr lang="en-US" sz="3400" dirty="0" smtClean="0">
                <a:latin typeface="Arial" charset="0"/>
              </a:rPr>
              <a:t>Binary addition</a:t>
            </a:r>
          </a:p>
        </p:txBody>
      </p:sp>
      <p:sp>
        <p:nvSpPr>
          <p:cNvPr id="48133" name="Rectangle 4"/>
          <p:cNvSpPr>
            <a:spLocks noGrp="1" noChangeArrowheads="1"/>
          </p:cNvSpPr>
          <p:nvPr>
            <p:ph type="body" idx="1"/>
          </p:nvPr>
        </p:nvSpPr>
        <p:spPr>
          <a:xfrm>
            <a:off x="0" y="838200"/>
            <a:ext cx="5638800" cy="3505200"/>
          </a:xfrm>
          <a:solidFill>
            <a:srgbClr val="E4F5FF"/>
          </a:solidFill>
        </p:spPr>
        <p:txBody>
          <a:bodyPr/>
          <a:lstStyle/>
          <a:p>
            <a:r>
              <a:rPr lang="en-US" sz="2600" dirty="0" smtClean="0">
                <a:latin typeface="Arial" charset="0"/>
              </a:rPr>
              <a:t>Example:</a:t>
            </a:r>
          </a:p>
          <a:p>
            <a:pPr lvl="1"/>
            <a:r>
              <a:rPr lang="en-US" sz="2400" dirty="0" smtClean="0"/>
              <a:t>Using signed magnitude binary arithmetic, find the sum of 75 and 46.</a:t>
            </a:r>
          </a:p>
          <a:p>
            <a:r>
              <a:rPr lang="en-US" sz="2400" dirty="0" smtClean="0">
                <a:latin typeface="Arial" charset="0"/>
              </a:rPr>
              <a:t>Once we have worked our way through all eight bits, we are done.</a:t>
            </a:r>
          </a:p>
        </p:txBody>
      </p:sp>
      <p:sp>
        <p:nvSpPr>
          <p:cNvPr id="48134" name="Rectangle 6"/>
          <p:cNvSpPr>
            <a:spLocks noChangeArrowheads="1"/>
          </p:cNvSpPr>
          <p:nvPr/>
        </p:nvSpPr>
        <p:spPr bwMode="auto">
          <a:xfrm>
            <a:off x="685800" y="5181600"/>
            <a:ext cx="7467600" cy="1219200"/>
          </a:xfrm>
          <a:prstGeom prst="rect">
            <a:avLst/>
          </a:prstGeom>
          <a:solidFill>
            <a:srgbClr val="E2FE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200" b="1" baseline="0" dirty="0">
                <a:solidFill>
                  <a:srgbClr val="CC3300"/>
                </a:solidFill>
              </a:rPr>
              <a:t>	In this example, we were careful to pick two values whose sum would fit into seven bits.  If that is not the case, we have a problem.</a:t>
            </a:r>
          </a:p>
        </p:txBody>
      </p:sp>
    </p:spTree>
    <p:extLst>
      <p:ext uri="{BB962C8B-B14F-4D97-AF65-F5344CB8AC3E}">
        <p14:creationId xmlns="" xmlns:p14="http://schemas.microsoft.com/office/powerpoint/2010/main" val="3669271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7258</TotalTime>
  <Words>6314</Words>
  <Application>Microsoft Office PowerPoint</Application>
  <PresentationFormat>On-screen Show (4:3)</PresentationFormat>
  <Paragraphs>1793</Paragraphs>
  <Slides>136</Slides>
  <Notes>84</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Office Theme</vt:lpstr>
      <vt:lpstr> Data Representation in Computer system</vt:lpstr>
      <vt:lpstr> Objectives</vt:lpstr>
      <vt:lpstr>Bit and Bytes, address</vt:lpstr>
      <vt:lpstr>Word, Nibble</vt:lpstr>
      <vt:lpstr>Radix point</vt:lpstr>
      <vt:lpstr>2.2 Positional Numbering Systems Base 10 (Decimal)</vt:lpstr>
      <vt:lpstr>Positional Numbering Systems Subscript</vt:lpstr>
      <vt:lpstr> Positional Numbering Systems</vt:lpstr>
      <vt:lpstr> Decimal to Binary Conversions</vt:lpstr>
      <vt:lpstr>Flip Flops</vt:lpstr>
      <vt:lpstr>On and Off</vt:lpstr>
      <vt:lpstr>Slide 12</vt:lpstr>
      <vt:lpstr>Decimal numbers</vt:lpstr>
      <vt:lpstr>Example</vt:lpstr>
      <vt:lpstr>Binary System</vt:lpstr>
      <vt:lpstr>Binary representation</vt:lpstr>
      <vt:lpstr>Before we get into how we convert numbers</vt:lpstr>
      <vt:lpstr>Example 1. Converting Binary to Decimal</vt:lpstr>
      <vt:lpstr>Example 2. Converting Binary to Decimal</vt:lpstr>
      <vt:lpstr>Converting a Decimal number to a Binary Number</vt:lpstr>
      <vt:lpstr>Subtraction method</vt:lpstr>
      <vt:lpstr>Decimal to Binary (subtraction)Example1</vt:lpstr>
      <vt:lpstr>Decimal to Binary (subtraction)Example 1</vt:lpstr>
      <vt:lpstr>Example 1</vt:lpstr>
      <vt:lpstr>Example 1</vt:lpstr>
      <vt:lpstr>Example 1</vt:lpstr>
      <vt:lpstr>Example 1</vt:lpstr>
      <vt:lpstr>Example 3</vt:lpstr>
      <vt:lpstr>Example 1</vt:lpstr>
      <vt:lpstr>Example 1</vt:lpstr>
      <vt:lpstr>Example 1</vt:lpstr>
      <vt:lpstr>Decimal to Binary Example 2</vt:lpstr>
      <vt:lpstr>Example 2</vt:lpstr>
      <vt:lpstr>Example 2</vt:lpstr>
      <vt:lpstr>Example 2</vt:lpstr>
      <vt:lpstr>Example 2</vt:lpstr>
      <vt:lpstr>Example 2</vt:lpstr>
      <vt:lpstr>Example 2</vt:lpstr>
      <vt:lpstr>Example 2</vt:lpstr>
      <vt:lpstr>Example 2</vt:lpstr>
      <vt:lpstr>Example 2</vt:lpstr>
      <vt:lpstr>Convert Decimal to Binary (8 bit) Subtraction Method </vt:lpstr>
      <vt:lpstr>Decimal to Binary Division Method</vt:lpstr>
      <vt:lpstr>Example 1</vt:lpstr>
      <vt:lpstr>Decimal to Binary -Division(Remainder)</vt:lpstr>
      <vt:lpstr>Decimal to Binary Division (Remainder)  example </vt:lpstr>
      <vt:lpstr>Decimal&lt;--&gt;  Binary Table</vt:lpstr>
      <vt:lpstr>Decimal&lt;--&gt;  Binary Table</vt:lpstr>
      <vt:lpstr>Decimal&lt;--&gt;  Binary Table</vt:lpstr>
      <vt:lpstr>Decimal&lt;--&gt;  Binary Table</vt:lpstr>
      <vt:lpstr>Decimal&lt;--&gt;  Binary Table</vt:lpstr>
      <vt:lpstr> Binary to decimal (Addition Method)</vt:lpstr>
      <vt:lpstr> Binary to Decimal (8bit)</vt:lpstr>
      <vt:lpstr>Decimal to Octal (Division) Remainder</vt:lpstr>
      <vt:lpstr>Octal to Decimal (Addition Method)</vt:lpstr>
      <vt:lpstr>Octal to Decimal (Addition method ) Formula: Multiple each digit by 8 from right</vt:lpstr>
      <vt:lpstr>Octal to Binary 128   64   32   16   8   4   2   1  Value  Formula: separate each digit  and find binary (group of 3 digits) number for each digit.    </vt:lpstr>
      <vt:lpstr>   Binary to Octal Formula: separate the binary numbers into 3 digits  group and calculate the value of each group in decimal   </vt:lpstr>
      <vt:lpstr>Hexadecimal  or Base 16</vt:lpstr>
      <vt:lpstr>Decimal to Hexadecimal-Division method-Remainder </vt:lpstr>
      <vt:lpstr>  Decimal to Hex  (Division method- Remainder) formula: divide  the number on 16       </vt:lpstr>
      <vt:lpstr>Binary to Hexadecimal</vt:lpstr>
      <vt:lpstr>Binary to Hexadecimal more example</vt:lpstr>
      <vt:lpstr>Hexadecimal  to Binary</vt:lpstr>
      <vt:lpstr>Hexadecimal to  Binary and Decimal</vt:lpstr>
      <vt:lpstr>Hexadecimal to Decimal (Addition method)  power of 16</vt:lpstr>
      <vt:lpstr>Fractional numbers (Real number)</vt:lpstr>
      <vt:lpstr>Fractional</vt:lpstr>
      <vt:lpstr>Negative exponent</vt:lpstr>
      <vt:lpstr>2.3 Decimal to Binary Conversions- Fractional</vt:lpstr>
      <vt:lpstr>2.3 Subtraction</vt:lpstr>
      <vt:lpstr>Converting a decimal fraction into a binary number (subtraction) 0.8125</vt:lpstr>
      <vt:lpstr>Converting Real  (Fractional) Numbers to Binary multiply method</vt:lpstr>
      <vt:lpstr>2.3 Decimal to Binary Multiplication </vt:lpstr>
      <vt:lpstr> Decimal to Binary Conversions </vt:lpstr>
      <vt:lpstr>Fractional example Decimal to Binary (Multiplication) more example</vt:lpstr>
      <vt:lpstr>Decimal to Binary (Fractional)-Multiplication</vt:lpstr>
      <vt:lpstr>Fractional to binary – More example</vt:lpstr>
      <vt:lpstr>Fractional Binary to decimal</vt:lpstr>
      <vt:lpstr>     Signed Integer Representation</vt:lpstr>
      <vt:lpstr>Signed Integer Representation</vt:lpstr>
      <vt:lpstr>Signed Integer- Singed Magnitude</vt:lpstr>
      <vt:lpstr>Signed Magnitude </vt:lpstr>
      <vt:lpstr>Signed Magnitude problem </vt:lpstr>
      <vt:lpstr>Complements</vt:lpstr>
      <vt:lpstr>One’s complement</vt:lpstr>
      <vt:lpstr>Signed Integer Representation</vt:lpstr>
      <vt:lpstr>One’s complement</vt:lpstr>
      <vt:lpstr>One’s complement problem</vt:lpstr>
      <vt:lpstr>Two’s complement</vt:lpstr>
      <vt:lpstr>One’s complement 3 bit system</vt:lpstr>
      <vt:lpstr>Two’s complement</vt:lpstr>
      <vt:lpstr>Binary, one’s, tow’s 3 bits system</vt:lpstr>
      <vt:lpstr>Binary addition</vt:lpstr>
      <vt:lpstr>Binary addition</vt:lpstr>
      <vt:lpstr>Binary addition</vt:lpstr>
      <vt:lpstr>Signed Integer Representation</vt:lpstr>
      <vt:lpstr>Binary addition</vt:lpstr>
      <vt:lpstr>Binary addition</vt:lpstr>
      <vt:lpstr>Binary addition</vt:lpstr>
      <vt:lpstr>Binary addition</vt:lpstr>
      <vt:lpstr>Mixed addition</vt:lpstr>
      <vt:lpstr>Binary Addition - Example</vt:lpstr>
      <vt:lpstr>Binary Subtraction- Example</vt:lpstr>
      <vt:lpstr>Overflow </vt:lpstr>
      <vt:lpstr>Overflow</vt:lpstr>
      <vt:lpstr>Signed Integer Representation</vt:lpstr>
      <vt:lpstr>Why we use floating point</vt:lpstr>
      <vt:lpstr>Floating Point  video to watch</vt:lpstr>
      <vt:lpstr>Fractional Part – Multiplication Method</vt:lpstr>
      <vt:lpstr>Example</vt:lpstr>
      <vt:lpstr>Fractional Part – Multiplication Method</vt:lpstr>
      <vt:lpstr>IEEE Floating Point Representation</vt:lpstr>
      <vt:lpstr>Storing the Binary Form</vt:lpstr>
      <vt:lpstr>Steps for IEEE floating point </vt:lpstr>
      <vt:lpstr>Solution is Normalization</vt:lpstr>
      <vt:lpstr>IEEE Floating Point Representation</vt:lpstr>
      <vt:lpstr>IEEE Floating Point Representation</vt:lpstr>
      <vt:lpstr>Decimal Floating Point to IEEE standard Conversion</vt:lpstr>
      <vt:lpstr>Decimal Floating Point to IEEE standard Conversion</vt:lpstr>
      <vt:lpstr>Decimal Floating Point to IEEE standard Conversion</vt:lpstr>
      <vt:lpstr>Decimal Floating Point to  IEEE standard Conversion (32 bit) </vt:lpstr>
      <vt:lpstr>Decimal Floating Point to IEEE standard Conversion (32 bit).</vt:lpstr>
      <vt:lpstr>Scientific notation</vt:lpstr>
      <vt:lpstr>Scientific Notation</vt:lpstr>
      <vt:lpstr> Floating-Point Representation</vt:lpstr>
      <vt:lpstr>Floating-Point Representation</vt:lpstr>
      <vt:lpstr>Floating-Point Representation</vt:lpstr>
      <vt:lpstr>IEEE 754-Single precision FP</vt:lpstr>
      <vt:lpstr> IEEE 754-Double precision standard FP</vt:lpstr>
      <vt:lpstr>Floating-Point Representation</vt:lpstr>
      <vt:lpstr> Floating-Point Representation- negative exponent</vt:lpstr>
      <vt:lpstr>Floating-Point Representation example</vt:lpstr>
      <vt:lpstr>Floating-Point Representation</vt:lpstr>
      <vt:lpstr> Floating-Point Representation</vt:lpstr>
      <vt:lpstr>Floating-Point Representation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Decimal to Binary Conversions</dc:title>
  <dc:creator>pass</dc:creator>
  <cp:lastModifiedBy>mahmoud</cp:lastModifiedBy>
  <cp:revision>990</cp:revision>
  <dcterms:created xsi:type="dcterms:W3CDTF">2012-10-26T13:02:22Z</dcterms:created>
  <dcterms:modified xsi:type="dcterms:W3CDTF">2016-10-17T23:57:56Z</dcterms:modified>
</cp:coreProperties>
</file>