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78" r:id="rId3"/>
    <p:sldId id="312" r:id="rId4"/>
    <p:sldId id="313" r:id="rId5"/>
    <p:sldId id="316" r:id="rId6"/>
    <p:sldId id="318" r:id="rId7"/>
    <p:sldId id="351" r:id="rId8"/>
    <p:sldId id="279" r:id="rId9"/>
    <p:sldId id="280" r:id="rId10"/>
    <p:sldId id="282" r:id="rId11"/>
    <p:sldId id="286" r:id="rId12"/>
    <p:sldId id="287" r:id="rId13"/>
    <p:sldId id="288" r:id="rId14"/>
    <p:sldId id="289" r:id="rId15"/>
    <p:sldId id="290" r:id="rId16"/>
    <p:sldId id="291" r:id="rId17"/>
    <p:sldId id="292" r:id="rId18"/>
    <p:sldId id="293" r:id="rId19"/>
    <p:sldId id="294" r:id="rId20"/>
    <p:sldId id="305" r:id="rId21"/>
    <p:sldId id="352" r:id="rId22"/>
    <p:sldId id="353" r:id="rId23"/>
    <p:sldId id="259" r:id="rId24"/>
    <p:sldId id="260" r:id="rId25"/>
    <p:sldId id="262" r:id="rId26"/>
    <p:sldId id="265" r:id="rId27"/>
    <p:sldId id="334" r:id="rId28"/>
    <p:sldId id="267" r:id="rId29"/>
    <p:sldId id="270" r:id="rId30"/>
    <p:sldId id="275" r:id="rId31"/>
    <p:sldId id="276" r:id="rId32"/>
    <p:sldId id="350" r:id="rId33"/>
    <p:sldId id="296" r:id="rId34"/>
    <p:sldId id="297" r:id="rId35"/>
    <p:sldId id="298" r:id="rId36"/>
    <p:sldId id="299" r:id="rId37"/>
    <p:sldId id="300" r:id="rId38"/>
    <p:sldId id="301" r:id="rId39"/>
    <p:sldId id="302" r:id="rId40"/>
    <p:sldId id="303" r:id="rId41"/>
    <p:sldId id="30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560" autoAdjust="0"/>
  </p:normalViewPr>
  <p:slideViewPr>
    <p:cSldViewPr>
      <p:cViewPr varScale="1">
        <p:scale>
          <a:sx n="103" d="100"/>
          <a:sy n="103" d="100"/>
        </p:scale>
        <p:origin x="-204" y="60"/>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DBD52-09A3-474A-8C87-51468DCFCDFD}" type="datetimeFigureOut">
              <a:rPr lang="en-US" smtClean="0"/>
              <a:pPr/>
              <a:t>10/29/2016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360AF5-7536-44DB-B3FC-55D67421B298}" type="slidenum">
              <a:rPr lang="en-US" smtClean="0"/>
              <a:pPr/>
              <a:t>‹#›</a:t>
            </a:fld>
            <a:endParaRPr lang="en-US"/>
          </a:p>
        </p:txBody>
      </p:sp>
    </p:spTree>
    <p:extLst>
      <p:ext uri="{BB962C8B-B14F-4D97-AF65-F5344CB8AC3E}">
        <p14:creationId xmlns:p14="http://schemas.microsoft.com/office/powerpoint/2010/main" xmlns="" val="1662765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User account also for profile</a:t>
            </a:r>
            <a:endParaRPr lang="en-CA" dirty="0"/>
          </a:p>
        </p:txBody>
      </p:sp>
      <p:sp>
        <p:nvSpPr>
          <p:cNvPr id="4" name="Slide Number Placeholder 3"/>
          <p:cNvSpPr>
            <a:spLocks noGrp="1"/>
          </p:cNvSpPr>
          <p:nvPr>
            <p:ph type="sldNum" sz="quarter" idx="10"/>
          </p:nvPr>
        </p:nvSpPr>
        <p:spPr/>
        <p:txBody>
          <a:bodyPr/>
          <a:lstStyle/>
          <a:p>
            <a:pPr>
              <a:defRPr/>
            </a:pPr>
            <a:fld id="{8FDEC0AE-15ED-4A01-80FD-59B5FB49E82D}" type="slidenum">
              <a:rPr lang="en-US" smtClean="0"/>
              <a:pPr>
                <a:defRPr/>
              </a:pPr>
              <a:t>3</a:t>
            </a:fld>
            <a:endParaRPr lang="en-US"/>
          </a:p>
        </p:txBody>
      </p:sp>
    </p:spTree>
    <p:extLst>
      <p:ext uri="{BB962C8B-B14F-4D97-AF65-F5344CB8AC3E}">
        <p14:creationId xmlns:p14="http://schemas.microsoft.com/office/powerpoint/2010/main" xmlns="" val="295553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Thread – unit of code</a:t>
            </a:r>
          </a:p>
          <a:p>
            <a:r>
              <a:rPr lang="en-CA" dirty="0" smtClean="0"/>
              <a:t>Document extension associated with app</a:t>
            </a:r>
            <a:endParaRPr lang="en-CA" dirty="0"/>
          </a:p>
        </p:txBody>
      </p:sp>
      <p:sp>
        <p:nvSpPr>
          <p:cNvPr id="4" name="Slide Number Placeholder 3"/>
          <p:cNvSpPr>
            <a:spLocks noGrp="1"/>
          </p:cNvSpPr>
          <p:nvPr>
            <p:ph type="sldNum" sz="quarter" idx="10"/>
          </p:nvPr>
        </p:nvSpPr>
        <p:spPr/>
        <p:txBody>
          <a:bodyPr/>
          <a:lstStyle/>
          <a:p>
            <a:pPr>
              <a:defRPr/>
            </a:pPr>
            <a:fld id="{8FDEC0AE-15ED-4A01-80FD-59B5FB49E82D}" type="slidenum">
              <a:rPr lang="en-US" smtClean="0"/>
              <a:pPr>
                <a:defRPr/>
              </a:pPr>
              <a:t>4</a:t>
            </a:fld>
            <a:endParaRPr lang="en-US"/>
          </a:p>
        </p:txBody>
      </p:sp>
    </p:spTree>
    <p:extLst>
      <p:ext uri="{BB962C8B-B14F-4D97-AF65-F5344CB8AC3E}">
        <p14:creationId xmlns:p14="http://schemas.microsoft.com/office/powerpoint/2010/main" xmlns="" val="281344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File management is the process of organizing digital files, creating new folders, and being able to navigate through the folder structure of your computer. It is an important</a:t>
            </a:r>
            <a:r>
              <a:rPr lang="en-US" b="0" baseline="0" dirty="0" smtClean="0"/>
              <a:t> skill needed when working with computers.  </a:t>
            </a:r>
            <a:endParaRPr lang="en-US" b="0" dirty="0" smtClean="0"/>
          </a:p>
          <a:p>
            <a:endParaRPr lang="en-US" dirty="0"/>
          </a:p>
        </p:txBody>
      </p:sp>
      <p:sp>
        <p:nvSpPr>
          <p:cNvPr id="4" name="Footer Placeholder 3"/>
          <p:cNvSpPr>
            <a:spLocks noGrp="1"/>
          </p:cNvSpPr>
          <p:nvPr>
            <p:ph type="ftr" sz="quarter" idx="10"/>
          </p:nvPr>
        </p:nvSpPr>
        <p:spPr/>
        <p:txBody>
          <a:bodyPr/>
          <a:lstStyle/>
          <a:p>
            <a:pPr>
              <a:defRPr/>
            </a:pPr>
            <a:r>
              <a:rPr lang="en-US" smtClean="0"/>
              <a:t>&lt;#&gt;</a:t>
            </a:r>
            <a:endParaRPr lang="en-US" dirty="0"/>
          </a:p>
        </p:txBody>
      </p:sp>
      <p:sp>
        <p:nvSpPr>
          <p:cNvPr id="5" name="Slide Number Placeholder 4"/>
          <p:cNvSpPr>
            <a:spLocks noGrp="1"/>
          </p:cNvSpPr>
          <p:nvPr>
            <p:ph type="sldNum" sz="quarter" idx="11"/>
          </p:nvPr>
        </p:nvSpPr>
        <p:spPr/>
        <p:txBody>
          <a:bodyPr/>
          <a:lstStyle/>
          <a:p>
            <a:pPr>
              <a:defRPr/>
            </a:pPr>
            <a:fld id="{CCCF6A16-1AFE-423C-8BB8-BDB09A2EAFFF}" type="slidenum">
              <a:rPr lang="en-US" smtClean="0"/>
              <a:pPr>
                <a:defRPr/>
              </a:pPr>
              <a:t>22</a:t>
            </a:fld>
            <a:endParaRPr lang="en-US" dirty="0"/>
          </a:p>
        </p:txBody>
      </p:sp>
    </p:spTree>
    <p:extLst>
      <p:ext uri="{BB962C8B-B14F-4D97-AF65-F5344CB8AC3E}">
        <p14:creationId xmlns:p14="http://schemas.microsoft.com/office/powerpoint/2010/main" xmlns="" val="122359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The folder structure created by Windows is a hierarchy. Folders are containers used to organize files on your computer. By default, Windows comes with certain files and folders already created. You can access the Users Folder by the Windows Start menu or the desktop. </a:t>
            </a:r>
          </a:p>
          <a:p>
            <a:endParaRPr lang="en-US" dirty="0"/>
          </a:p>
        </p:txBody>
      </p:sp>
      <p:sp>
        <p:nvSpPr>
          <p:cNvPr id="4" name="Footer Placeholder 3"/>
          <p:cNvSpPr>
            <a:spLocks noGrp="1"/>
          </p:cNvSpPr>
          <p:nvPr>
            <p:ph type="ftr" sz="quarter" idx="10"/>
          </p:nvPr>
        </p:nvSpPr>
        <p:spPr/>
        <p:txBody>
          <a:bodyPr/>
          <a:lstStyle/>
          <a:p>
            <a:pPr>
              <a:defRPr/>
            </a:pPr>
            <a:r>
              <a:rPr lang="en-US" dirty="0" smtClean="0"/>
              <a:t>&lt;#&gt;</a:t>
            </a:r>
            <a:endParaRPr lang="en-US" dirty="0"/>
          </a:p>
        </p:txBody>
      </p:sp>
      <p:sp>
        <p:nvSpPr>
          <p:cNvPr id="5" name="Slide Number Placeholder 4"/>
          <p:cNvSpPr>
            <a:spLocks noGrp="1"/>
          </p:cNvSpPr>
          <p:nvPr>
            <p:ph type="sldNum" sz="quarter" idx="11"/>
          </p:nvPr>
        </p:nvSpPr>
        <p:spPr/>
        <p:txBody>
          <a:bodyPr/>
          <a:lstStyle/>
          <a:p>
            <a:pPr>
              <a:defRPr/>
            </a:pPr>
            <a:fld id="{CCCF6A16-1AFE-423C-8BB8-BDB09A2EAFFF}" type="slidenum">
              <a:rPr lang="en-US" smtClean="0"/>
              <a:pPr>
                <a:defRPr/>
              </a:pPr>
              <a:t>23</a:t>
            </a:fld>
            <a:endParaRPr lang="en-US" dirty="0"/>
          </a:p>
        </p:txBody>
      </p:sp>
    </p:spTree>
    <p:extLst>
      <p:ext uri="{BB962C8B-B14F-4D97-AF65-F5344CB8AC3E}">
        <p14:creationId xmlns:p14="http://schemas.microsoft.com/office/powerpoint/2010/main" xmlns="" val="34054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an example of a file: ch03_homework is the name of the file. The file extension is .</a:t>
            </a:r>
            <a:r>
              <a:rPr lang="en-US" baseline="0" dirty="0" err="1" smtClean="0"/>
              <a:t>docx</a:t>
            </a:r>
            <a:r>
              <a:rPr lang="en-US" baseline="0" dirty="0" smtClean="0"/>
              <a:t>, which tells Windows that it is a Microsoft Word 2010 document.</a:t>
            </a:r>
            <a:endParaRPr lang="en-US" dirty="0"/>
          </a:p>
        </p:txBody>
      </p:sp>
      <p:sp>
        <p:nvSpPr>
          <p:cNvPr id="4" name="Footer Placeholder 3"/>
          <p:cNvSpPr>
            <a:spLocks noGrp="1"/>
          </p:cNvSpPr>
          <p:nvPr>
            <p:ph type="ftr" sz="quarter" idx="10"/>
          </p:nvPr>
        </p:nvSpPr>
        <p:spPr/>
        <p:txBody>
          <a:bodyPr/>
          <a:lstStyle/>
          <a:p>
            <a:pPr>
              <a:defRPr/>
            </a:pPr>
            <a:r>
              <a:rPr lang="en-US" dirty="0" smtClean="0"/>
              <a:t>&lt;#&gt;</a:t>
            </a:r>
            <a:endParaRPr lang="en-US" dirty="0"/>
          </a:p>
        </p:txBody>
      </p:sp>
      <p:sp>
        <p:nvSpPr>
          <p:cNvPr id="5" name="Slide Number Placeholder 4"/>
          <p:cNvSpPr>
            <a:spLocks noGrp="1"/>
          </p:cNvSpPr>
          <p:nvPr>
            <p:ph type="sldNum" sz="quarter" idx="11"/>
          </p:nvPr>
        </p:nvSpPr>
        <p:spPr/>
        <p:txBody>
          <a:bodyPr/>
          <a:lstStyle/>
          <a:p>
            <a:pPr>
              <a:defRPr/>
            </a:pPr>
            <a:fld id="{CCCF6A16-1AFE-423C-8BB8-BDB09A2EAFFF}" type="slidenum">
              <a:rPr lang="en-US" smtClean="0"/>
              <a:pPr>
                <a:defRPr/>
              </a:pPr>
              <a:t>25</a:t>
            </a:fld>
            <a:endParaRPr lang="en-US" dirty="0"/>
          </a:p>
        </p:txBody>
      </p:sp>
    </p:spTree>
    <p:extLst>
      <p:ext uri="{BB962C8B-B14F-4D97-AF65-F5344CB8AC3E}">
        <p14:creationId xmlns:p14="http://schemas.microsoft.com/office/powerpoint/2010/main" xmlns="" val="428258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200" kern="1200" dirty="0" smtClean="0">
                <a:solidFill>
                  <a:schemeClr val="tx1"/>
                </a:solidFill>
                <a:latin typeface="Arial" charset="0"/>
                <a:ea typeface="+mn-ea"/>
                <a:cs typeface="+mn-cs"/>
              </a:rPr>
              <a:t>File properties</a:t>
            </a:r>
            <a:r>
              <a:rPr lang="en-US" sz="1200" kern="1200" baseline="0" dirty="0" smtClean="0">
                <a:solidFill>
                  <a:schemeClr val="tx1"/>
                </a:solidFill>
                <a:latin typeface="Arial" charset="0"/>
                <a:ea typeface="+mn-ea"/>
                <a:cs typeface="+mn-cs"/>
              </a:rPr>
              <a:t> are the characteristics associated with the file. </a:t>
            </a:r>
            <a:r>
              <a:rPr lang="en-US" sz="1200" kern="1200" dirty="0" smtClean="0">
                <a:solidFill>
                  <a:schemeClr val="tx1"/>
                </a:solidFill>
                <a:latin typeface="Arial" charset="0"/>
                <a:ea typeface="+mn-ea"/>
                <a:cs typeface="+mn-cs"/>
              </a:rPr>
              <a:t>Each file includes file properties. We can use these properties to organize, sort, and find files more easily. File type, size, and date are automatically created. The title and author can be added or edited by the user. The Properties dialog box contains a lot of information about the file.</a:t>
            </a:r>
          </a:p>
          <a:p>
            <a:endParaRPr lang="en-US" dirty="0"/>
          </a:p>
        </p:txBody>
      </p:sp>
      <p:sp>
        <p:nvSpPr>
          <p:cNvPr id="4" name="Footer Placeholder 3"/>
          <p:cNvSpPr>
            <a:spLocks noGrp="1"/>
          </p:cNvSpPr>
          <p:nvPr>
            <p:ph type="ftr" sz="quarter" idx="10"/>
          </p:nvPr>
        </p:nvSpPr>
        <p:spPr/>
        <p:txBody>
          <a:bodyPr/>
          <a:lstStyle/>
          <a:p>
            <a:pPr>
              <a:defRPr/>
            </a:pPr>
            <a:r>
              <a:rPr lang="en-US" dirty="0" smtClean="0"/>
              <a:t>&lt;#&gt;</a:t>
            </a:r>
            <a:endParaRPr lang="en-US" dirty="0"/>
          </a:p>
        </p:txBody>
      </p:sp>
      <p:sp>
        <p:nvSpPr>
          <p:cNvPr id="5" name="Slide Number Placeholder 4"/>
          <p:cNvSpPr>
            <a:spLocks noGrp="1"/>
          </p:cNvSpPr>
          <p:nvPr>
            <p:ph type="sldNum" sz="quarter" idx="11"/>
          </p:nvPr>
        </p:nvSpPr>
        <p:spPr/>
        <p:txBody>
          <a:bodyPr/>
          <a:lstStyle/>
          <a:p>
            <a:pPr>
              <a:defRPr/>
            </a:pPr>
            <a:fld id="{CCCF6A16-1AFE-423C-8BB8-BDB09A2EAFFF}" type="slidenum">
              <a:rPr lang="en-US" smtClean="0"/>
              <a:pPr>
                <a:defRPr/>
              </a:pPr>
              <a:t>27</a:t>
            </a:fld>
            <a:endParaRPr lang="en-US" dirty="0"/>
          </a:p>
        </p:txBody>
      </p:sp>
    </p:spTree>
    <p:extLst>
      <p:ext uri="{BB962C8B-B14F-4D97-AF65-F5344CB8AC3E}">
        <p14:creationId xmlns:p14="http://schemas.microsoft.com/office/powerpoint/2010/main" xmlns="" val="428258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&lt;#&gt;</a:t>
            </a:r>
            <a:endParaRPr lang="en-US" dirty="0"/>
          </a:p>
        </p:txBody>
      </p:sp>
      <p:sp>
        <p:nvSpPr>
          <p:cNvPr id="5" name="Slide Number Placeholder 4"/>
          <p:cNvSpPr>
            <a:spLocks noGrp="1"/>
          </p:cNvSpPr>
          <p:nvPr>
            <p:ph type="sldNum" sz="quarter" idx="11"/>
          </p:nvPr>
        </p:nvSpPr>
        <p:spPr/>
        <p:txBody>
          <a:bodyPr/>
          <a:lstStyle/>
          <a:p>
            <a:pPr>
              <a:defRPr/>
            </a:pPr>
            <a:fld id="{CCCF6A16-1AFE-423C-8BB8-BDB09A2EAFFF}" type="slidenum">
              <a:rPr lang="en-US" smtClean="0"/>
              <a:pPr>
                <a:defRPr/>
              </a:pPr>
              <a:t>30</a:t>
            </a:fld>
            <a:endParaRPr lang="en-US" dirty="0"/>
          </a:p>
        </p:txBody>
      </p:sp>
    </p:spTree>
    <p:extLst>
      <p:ext uri="{BB962C8B-B14F-4D97-AF65-F5344CB8AC3E}">
        <p14:creationId xmlns:p14="http://schemas.microsoft.com/office/powerpoint/2010/main" xmlns="" val="255415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1360AF5-7536-44DB-B3FC-55D67421B298}" type="slidenum">
              <a:rPr lang="en-US" smtClean="0"/>
              <a:pPr/>
              <a:t>33</a:t>
            </a:fld>
            <a:endParaRPr lang="en-US"/>
          </a:p>
        </p:txBody>
      </p:sp>
    </p:spTree>
    <p:extLst>
      <p:ext uri="{BB962C8B-B14F-4D97-AF65-F5344CB8AC3E}">
        <p14:creationId xmlns:p14="http://schemas.microsoft.com/office/powerpoint/2010/main" xmlns="" val="183544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335527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320336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225767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idx="10"/>
          </p:nvPr>
        </p:nvSpPr>
        <p:spPr>
          <a:ln/>
        </p:spPr>
        <p:txBody>
          <a:bodyPr/>
          <a:lstStyle>
            <a:lvl1pPr>
              <a:defRPr/>
            </a:lvl1pPr>
          </a:lstStyle>
          <a:p>
            <a:pPr>
              <a:defRPr/>
            </a:pPr>
            <a:fld id="{64ADCE30-0EAB-4C41-B891-A38D086AF789}" type="slidenum">
              <a:rPr lang="en-US"/>
              <a:pPr>
                <a:defRPr/>
              </a:pPr>
              <a:t>‹#›</a:t>
            </a:fld>
            <a:endParaRPr lang="en-US"/>
          </a:p>
        </p:txBody>
      </p:sp>
    </p:spTree>
    <p:extLst>
      <p:ext uri="{BB962C8B-B14F-4D97-AF65-F5344CB8AC3E}">
        <p14:creationId xmlns:p14="http://schemas.microsoft.com/office/powerpoint/2010/main" xmlns="" val="230469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idx="10"/>
          </p:nvPr>
        </p:nvSpPr>
        <p:spPr>
          <a:ln/>
        </p:spPr>
        <p:txBody>
          <a:bodyPr/>
          <a:lstStyle>
            <a:lvl1pPr>
              <a:defRPr/>
            </a:lvl1pPr>
          </a:lstStyle>
          <a:p>
            <a:pPr>
              <a:defRPr/>
            </a:pPr>
            <a:fld id="{7CC9CF07-D857-46E3-8007-4F1354884D9B}" type="slidenum">
              <a:rPr lang="en-US"/>
              <a:pPr>
                <a:defRPr/>
              </a:pPr>
              <a:t>‹#›</a:t>
            </a:fld>
            <a:endParaRPr lang="en-US"/>
          </a:p>
        </p:txBody>
      </p:sp>
    </p:spTree>
    <p:extLst>
      <p:ext uri="{BB962C8B-B14F-4D97-AF65-F5344CB8AC3E}">
        <p14:creationId xmlns:p14="http://schemas.microsoft.com/office/powerpoint/2010/main" xmlns="" val="82781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5B647B0B-DB8A-4462-A219-11324C56785A}" type="slidenum">
              <a:rPr lang="en-US"/>
              <a:pPr>
                <a:defRPr/>
              </a:pPr>
              <a:t>‹#›</a:t>
            </a:fld>
            <a:endParaRPr lang="en-US"/>
          </a:p>
        </p:txBody>
      </p:sp>
    </p:spTree>
    <p:extLst>
      <p:ext uri="{BB962C8B-B14F-4D97-AF65-F5344CB8AC3E}">
        <p14:creationId xmlns:p14="http://schemas.microsoft.com/office/powerpoint/2010/main" xmlns="" val="354748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idx="10"/>
          </p:nvPr>
        </p:nvSpPr>
        <p:spPr>
          <a:ln/>
        </p:spPr>
        <p:txBody>
          <a:bodyPr/>
          <a:lstStyle>
            <a:lvl1pPr>
              <a:defRPr/>
            </a:lvl1pPr>
          </a:lstStyle>
          <a:p>
            <a:pPr>
              <a:defRPr/>
            </a:pPr>
            <a:fld id="{43BC4A8D-9076-495F-A0E2-9D388575E531}" type="slidenum">
              <a:rPr lang="en-US"/>
              <a:pPr>
                <a:defRPr/>
              </a:pPr>
              <a:t>‹#›</a:t>
            </a:fld>
            <a:endParaRPr lang="en-US"/>
          </a:p>
        </p:txBody>
      </p:sp>
    </p:spTree>
    <p:extLst>
      <p:ext uri="{BB962C8B-B14F-4D97-AF65-F5344CB8AC3E}">
        <p14:creationId xmlns:p14="http://schemas.microsoft.com/office/powerpoint/2010/main" xmlns="" val="123747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idx="10"/>
          </p:nvPr>
        </p:nvSpPr>
        <p:spPr>
          <a:ln/>
        </p:spPr>
        <p:txBody>
          <a:bodyPr/>
          <a:lstStyle>
            <a:lvl1pPr>
              <a:defRPr/>
            </a:lvl1pPr>
          </a:lstStyle>
          <a:p>
            <a:pPr>
              <a:defRPr/>
            </a:pPr>
            <a:fld id="{638E5A7A-D853-4BEC-B48C-D4922EBDD8C3}" type="slidenum">
              <a:rPr lang="en-US"/>
              <a:pPr>
                <a:defRPr/>
              </a:pPr>
              <a:t>‹#›</a:t>
            </a:fld>
            <a:endParaRPr lang="en-US"/>
          </a:p>
        </p:txBody>
      </p:sp>
    </p:spTree>
    <p:extLst>
      <p:ext uri="{BB962C8B-B14F-4D97-AF65-F5344CB8AC3E}">
        <p14:creationId xmlns:p14="http://schemas.microsoft.com/office/powerpoint/2010/main" xmlns="" val="109699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idx="10"/>
          </p:nvPr>
        </p:nvSpPr>
        <p:spPr>
          <a:ln/>
        </p:spPr>
        <p:txBody>
          <a:bodyPr/>
          <a:lstStyle>
            <a:lvl1pPr>
              <a:defRPr/>
            </a:lvl1pPr>
          </a:lstStyle>
          <a:p>
            <a:pPr>
              <a:defRPr/>
            </a:pPr>
            <a:fld id="{BDC0E878-1855-42B5-AFDE-9BD008949406}" type="slidenum">
              <a:rPr lang="en-US"/>
              <a:pPr>
                <a:defRPr/>
              </a:pPr>
              <a:t>‹#›</a:t>
            </a:fld>
            <a:endParaRPr lang="en-US"/>
          </a:p>
        </p:txBody>
      </p:sp>
    </p:spTree>
    <p:extLst>
      <p:ext uri="{BB962C8B-B14F-4D97-AF65-F5344CB8AC3E}">
        <p14:creationId xmlns:p14="http://schemas.microsoft.com/office/powerpoint/2010/main" xmlns="" val="165628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A9BFF63A-49F4-4DC4-917E-1827E4BAD2A3}" type="slidenum">
              <a:rPr lang="en-US"/>
              <a:pPr>
                <a:defRPr/>
              </a:pPr>
              <a:t>‹#›</a:t>
            </a:fld>
            <a:endParaRPr lang="en-US"/>
          </a:p>
        </p:txBody>
      </p:sp>
    </p:spTree>
    <p:extLst>
      <p:ext uri="{BB962C8B-B14F-4D97-AF65-F5344CB8AC3E}">
        <p14:creationId xmlns:p14="http://schemas.microsoft.com/office/powerpoint/2010/main" xmlns="" val="1363359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128760E8-DDB5-49BB-B99F-EB1D26A37EDC}" type="slidenum">
              <a:rPr lang="en-US"/>
              <a:pPr>
                <a:defRPr/>
              </a:pPr>
              <a:t>‹#›</a:t>
            </a:fld>
            <a:endParaRPr lang="en-US"/>
          </a:p>
        </p:txBody>
      </p:sp>
    </p:spTree>
    <p:extLst>
      <p:ext uri="{BB962C8B-B14F-4D97-AF65-F5344CB8AC3E}">
        <p14:creationId xmlns:p14="http://schemas.microsoft.com/office/powerpoint/2010/main" xmlns="" val="150590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1345722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86B19AE7-3C43-46B9-B76F-2F0677C49505}" type="slidenum">
              <a:rPr lang="en-US"/>
              <a:pPr>
                <a:defRPr/>
              </a:pPr>
              <a:t>‹#›</a:t>
            </a:fld>
            <a:endParaRPr lang="en-US"/>
          </a:p>
        </p:txBody>
      </p:sp>
    </p:spTree>
    <p:extLst>
      <p:ext uri="{BB962C8B-B14F-4D97-AF65-F5344CB8AC3E}">
        <p14:creationId xmlns:p14="http://schemas.microsoft.com/office/powerpoint/2010/main" xmlns="" val="849630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idx="10"/>
          </p:nvPr>
        </p:nvSpPr>
        <p:spPr>
          <a:ln/>
        </p:spPr>
        <p:txBody>
          <a:bodyPr/>
          <a:lstStyle>
            <a:lvl1pPr>
              <a:defRPr/>
            </a:lvl1pPr>
          </a:lstStyle>
          <a:p>
            <a:pPr>
              <a:defRPr/>
            </a:pPr>
            <a:fld id="{14F48068-AC6A-4AE0-A259-FCA8A8499CD3}" type="slidenum">
              <a:rPr lang="en-US"/>
              <a:pPr>
                <a:defRPr/>
              </a:pPr>
              <a:t>‹#›</a:t>
            </a:fld>
            <a:endParaRPr lang="en-US"/>
          </a:p>
        </p:txBody>
      </p:sp>
    </p:spTree>
    <p:extLst>
      <p:ext uri="{BB962C8B-B14F-4D97-AF65-F5344CB8AC3E}">
        <p14:creationId xmlns:p14="http://schemas.microsoft.com/office/powerpoint/2010/main" xmlns="" val="2458509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idx="10"/>
          </p:nvPr>
        </p:nvSpPr>
        <p:spPr>
          <a:ln/>
        </p:spPr>
        <p:txBody>
          <a:bodyPr/>
          <a:lstStyle>
            <a:lvl1pPr>
              <a:defRPr/>
            </a:lvl1pPr>
          </a:lstStyle>
          <a:p>
            <a:pPr>
              <a:defRPr/>
            </a:pPr>
            <a:fld id="{E93A0961-026C-4DED-9090-B7928C1A1783}" type="slidenum">
              <a:rPr lang="en-US"/>
              <a:pPr>
                <a:defRPr/>
              </a:pPr>
              <a:t>‹#›</a:t>
            </a:fld>
            <a:endParaRPr lang="en-US"/>
          </a:p>
        </p:txBody>
      </p:sp>
    </p:spTree>
    <p:extLst>
      <p:ext uri="{BB962C8B-B14F-4D97-AF65-F5344CB8AC3E}">
        <p14:creationId xmlns:p14="http://schemas.microsoft.com/office/powerpoint/2010/main" xmlns="" val="284711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226201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159782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135233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341420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427185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349227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63CFE6A4-AFCC-4656-A37B-959899F4B90F}" type="slidenum">
              <a:rPr lang="en-US" smtClean="0"/>
              <a:pPr/>
              <a:t>‹#›</a:t>
            </a:fld>
            <a:endParaRPr lang="en-US"/>
          </a:p>
        </p:txBody>
      </p:sp>
    </p:spTree>
    <p:extLst>
      <p:ext uri="{BB962C8B-B14F-4D97-AF65-F5344CB8AC3E}">
        <p14:creationId xmlns:p14="http://schemas.microsoft.com/office/powerpoint/2010/main" xmlns="" val="63744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7813"/>
            <a:ext cx="8228013" cy="1138237"/>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8013" cy="4529138"/>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Text Box 3"/>
          <p:cNvSpPr txBox="1">
            <a:spLocks noChangeArrowheads="1"/>
          </p:cNvSpPr>
          <p:nvPr/>
        </p:nvSpPr>
        <p:spPr bwMode="auto">
          <a:xfrm>
            <a:off x="457200" y="6248400"/>
            <a:ext cx="2133600" cy="457200"/>
          </a:xfrm>
          <a:prstGeom prst="rect">
            <a:avLst/>
          </a:prstGeom>
          <a:noFill/>
          <a:ln w="9525" cap="flat">
            <a:noFill/>
            <a:round/>
            <a:headEnd/>
            <a:tailEnd/>
          </a:ln>
          <a:effectLst/>
        </p:spPr>
        <p:txBody>
          <a:bodyPr wrap="none" anchor="ctr"/>
          <a:lstStyle/>
          <a:p>
            <a:pPr>
              <a:defRPr/>
            </a:pPr>
            <a:endParaRPr lang="en-US"/>
          </a:p>
        </p:txBody>
      </p:sp>
      <p:sp>
        <p:nvSpPr>
          <p:cNvPr id="1028" name="Text Box 4"/>
          <p:cNvSpPr txBox="1">
            <a:spLocks noChangeArrowheads="1"/>
          </p:cNvSpPr>
          <p:nvPr/>
        </p:nvSpPr>
        <p:spPr bwMode="auto">
          <a:xfrm>
            <a:off x="3124200" y="6248400"/>
            <a:ext cx="2895600" cy="457200"/>
          </a:xfrm>
          <a:prstGeom prst="rect">
            <a:avLst/>
          </a:prstGeom>
          <a:noFill/>
          <a:ln w="9525" cap="flat">
            <a:noFill/>
            <a:round/>
            <a:headEnd/>
            <a:tailEnd/>
          </a:ln>
          <a:effectLst/>
        </p:spPr>
        <p:txBody>
          <a:bodyPr wrap="none" anchor="ctr"/>
          <a:lstStyle/>
          <a:p>
            <a:pPr>
              <a:defRPr/>
            </a:pPr>
            <a:endParaRPr lang="en-US"/>
          </a:p>
        </p:txBody>
      </p:sp>
      <p:sp>
        <p:nvSpPr>
          <p:cNvPr id="1029" name="Rectangle 5"/>
          <p:cNvSpPr>
            <a:spLocks noGrp="1" noChangeArrowheads="1"/>
          </p:cNvSpPr>
          <p:nvPr>
            <p:ph type="sldNum"/>
          </p:nvPr>
        </p:nvSpPr>
        <p:spPr bwMode="auto">
          <a:xfrm>
            <a:off x="6553200" y="6248400"/>
            <a:ext cx="21320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DejaVu Sans" charset="0"/>
                <a:cs typeface="DejaVu Sans" charset="0"/>
              </a:defRPr>
            </a:lvl1pPr>
          </a:lstStyle>
          <a:p>
            <a:fld id="{63CFE6A4-AFCC-4656-A37B-959899F4B90F}" type="slidenum">
              <a:rPr lang="en-US" smtClean="0"/>
              <a:pPr/>
              <a:t>‹#›</a:t>
            </a:fld>
            <a:endParaRPr lang="en-US"/>
          </a:p>
        </p:txBody>
      </p:sp>
      <p:sp>
        <p:nvSpPr>
          <p:cNvPr id="1030" name="Rectangle 6"/>
          <p:cNvSpPr>
            <a:spLocks noChangeArrowheads="1"/>
          </p:cNvSpPr>
          <p:nvPr/>
        </p:nvSpPr>
        <p:spPr bwMode="auto">
          <a:xfrm>
            <a:off x="0" y="0"/>
            <a:ext cx="228600" cy="2286000"/>
          </a:xfrm>
          <a:prstGeom prst="rect">
            <a:avLst/>
          </a:prstGeom>
          <a:solidFill>
            <a:srgbClr val="666600"/>
          </a:solidFill>
          <a:ln w="9525" cap="flat">
            <a:noFill/>
            <a:round/>
            <a:headEnd/>
            <a:tailEnd/>
          </a:ln>
          <a:effectLst/>
        </p:spPr>
        <p:txBody>
          <a:bodyPr wrap="none" anchor="ctr"/>
          <a:lstStyle/>
          <a:p>
            <a:pPr>
              <a:defRPr/>
            </a:pPr>
            <a:endParaRPr lang="en-US"/>
          </a:p>
        </p:txBody>
      </p:sp>
      <p:sp>
        <p:nvSpPr>
          <p:cNvPr id="1031" name="Line 7"/>
          <p:cNvSpPr>
            <a:spLocks noChangeShapeType="1"/>
          </p:cNvSpPr>
          <p:nvPr/>
        </p:nvSpPr>
        <p:spPr bwMode="auto">
          <a:xfrm>
            <a:off x="457200" y="1447800"/>
            <a:ext cx="8077200" cy="1588"/>
          </a:xfrm>
          <a:prstGeom prst="line">
            <a:avLst/>
          </a:prstGeom>
          <a:noFill/>
          <a:ln w="19080" cap="sq">
            <a:solidFill>
              <a:srgbClr val="999900"/>
            </a:solidFill>
            <a:miter lim="800000"/>
            <a:headEnd/>
            <a:tailEnd/>
          </a:ln>
          <a:effectLst/>
        </p:spPr>
        <p:txBody>
          <a:bodyPr/>
          <a:lstStyle/>
          <a:p>
            <a:pPr>
              <a:defRPr/>
            </a:pPr>
            <a:endParaRPr lang="en-US"/>
          </a:p>
        </p:txBody>
      </p:sp>
      <p:sp>
        <p:nvSpPr>
          <p:cNvPr id="1032" name="Rectangle 8"/>
          <p:cNvSpPr>
            <a:spLocks noChangeArrowheads="1"/>
          </p:cNvSpPr>
          <p:nvPr/>
        </p:nvSpPr>
        <p:spPr bwMode="auto">
          <a:xfrm>
            <a:off x="0" y="2286000"/>
            <a:ext cx="228600" cy="2286000"/>
          </a:xfrm>
          <a:prstGeom prst="rect">
            <a:avLst/>
          </a:prstGeom>
          <a:solidFill>
            <a:srgbClr val="CCCC66"/>
          </a:solidFill>
          <a:ln w="9525" cap="flat">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4572000"/>
            <a:ext cx="228600" cy="2286000"/>
          </a:xfrm>
          <a:prstGeom prst="rect">
            <a:avLst/>
          </a:prstGeom>
          <a:solidFill>
            <a:srgbClr val="999900"/>
          </a:solidFill>
          <a:ln w="9525" cap="flat">
            <a:noFill/>
            <a:round/>
            <a:headEnd/>
            <a:tailEnd/>
          </a:ln>
          <a:effectLst/>
        </p:spPr>
        <p:txBody>
          <a:bodyPr wrap="none" anchor="ctr"/>
          <a:lstStyle/>
          <a:p>
            <a:pPr>
              <a:defRPr/>
            </a:pPr>
            <a:endParaRPr lang="en-US"/>
          </a:p>
        </p:txBody>
      </p:sp>
    </p:spTree>
    <p:extLst>
      <p:ext uri="{BB962C8B-B14F-4D97-AF65-F5344CB8AC3E}">
        <p14:creationId xmlns:p14="http://schemas.microsoft.com/office/powerpoint/2010/main" xmlns="" val="3178238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2pPr>
      <a:lvl3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3pPr>
      <a:lvl4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4pPr>
      <a:lvl5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9pPr>
    </p:titleStyle>
    <p:bodyStyle>
      <a:lvl1pPr marL="342900" indent="-342900" algn="l" defTabSz="449263"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49263"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2pPr>
      <a:lvl3pPr marL="11430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5" name="Group 1"/>
          <p:cNvGrpSpPr>
            <a:grpSpLocks/>
          </p:cNvGrpSpPr>
          <p:nvPr/>
        </p:nvGrpSpPr>
        <p:grpSpPr bwMode="auto">
          <a:xfrm>
            <a:off x="228600" y="2889250"/>
            <a:ext cx="8609013" cy="200025"/>
            <a:chOff x="144" y="1820"/>
            <a:chExt cx="5423" cy="126"/>
          </a:xfrm>
        </p:grpSpPr>
        <p:sp>
          <p:nvSpPr>
            <p:cNvPr id="2" name="Rectangle 2"/>
            <p:cNvSpPr>
              <a:spLocks noChangeArrowheads="1"/>
            </p:cNvSpPr>
            <p:nvPr/>
          </p:nvSpPr>
          <p:spPr bwMode="auto">
            <a:xfrm>
              <a:off x="144" y="1820"/>
              <a:ext cx="1807" cy="126"/>
            </a:xfrm>
            <a:prstGeom prst="rect">
              <a:avLst/>
            </a:prstGeom>
            <a:solidFill>
              <a:srgbClr val="666600"/>
            </a:solidFill>
            <a:ln w="9525" cap="flat">
              <a:noFill/>
              <a:round/>
              <a:headEnd/>
              <a:tailEnd/>
            </a:ln>
            <a:effectLst/>
          </p:spPr>
          <p:txBody>
            <a:bodyPr wrap="none" anchor="ctr"/>
            <a:lstStyle/>
            <a:p>
              <a:pPr>
                <a:defRPr/>
              </a:pPr>
              <a:endParaRPr lang="en-US"/>
            </a:p>
          </p:txBody>
        </p:sp>
        <p:sp>
          <p:nvSpPr>
            <p:cNvPr id="3" name="Rectangle 3"/>
            <p:cNvSpPr>
              <a:spLocks noChangeArrowheads="1"/>
            </p:cNvSpPr>
            <p:nvPr/>
          </p:nvSpPr>
          <p:spPr bwMode="auto">
            <a:xfrm>
              <a:off x="1952" y="1820"/>
              <a:ext cx="1807" cy="126"/>
            </a:xfrm>
            <a:prstGeom prst="rect">
              <a:avLst/>
            </a:prstGeom>
            <a:solidFill>
              <a:srgbClr val="99CC00"/>
            </a:solidFill>
            <a:ln w="9525" cap="flat">
              <a:noFill/>
              <a:round/>
              <a:headEnd/>
              <a:tailEnd/>
            </a:ln>
            <a:effectLst/>
          </p:spPr>
          <p:txBody>
            <a:bodyPr wrap="none" anchor="ctr"/>
            <a:lstStyle/>
            <a:p>
              <a:pPr>
                <a:defRPr/>
              </a:pPr>
              <a:endParaRPr lang="en-US"/>
            </a:p>
          </p:txBody>
        </p:sp>
        <p:sp>
          <p:nvSpPr>
            <p:cNvPr id="4" name="Rectangle 4"/>
            <p:cNvSpPr>
              <a:spLocks noChangeArrowheads="1"/>
            </p:cNvSpPr>
            <p:nvPr/>
          </p:nvSpPr>
          <p:spPr bwMode="auto">
            <a:xfrm>
              <a:off x="3760" y="1820"/>
              <a:ext cx="1807" cy="126"/>
            </a:xfrm>
            <a:prstGeom prst="rect">
              <a:avLst/>
            </a:prstGeom>
            <a:solidFill>
              <a:srgbClr val="999900"/>
            </a:solidFill>
            <a:ln w="9525" cap="flat">
              <a:noFill/>
              <a:round/>
              <a:headEnd/>
              <a:tailEnd/>
            </a:ln>
            <a:effectLst/>
          </p:spPr>
          <p:txBody>
            <a:bodyPr wrap="none" anchor="ctr"/>
            <a:lstStyle/>
            <a:p>
              <a:pPr>
                <a:defRPr/>
              </a:pPr>
              <a:endParaRPr lang="en-US"/>
            </a:p>
          </p:txBody>
        </p:sp>
      </p:grpSp>
      <p:sp>
        <p:nvSpPr>
          <p:cNvPr id="2051" name="Rectangle 5"/>
          <p:cNvSpPr>
            <a:spLocks noGrp="1" noChangeArrowheads="1"/>
          </p:cNvSpPr>
          <p:nvPr>
            <p:ph type="title"/>
          </p:nvPr>
        </p:nvSpPr>
        <p:spPr bwMode="auto">
          <a:xfrm>
            <a:off x="457200" y="277813"/>
            <a:ext cx="8228013" cy="1138237"/>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2052" name="Rectangle 6"/>
          <p:cNvSpPr>
            <a:spLocks noGrp="1" noChangeArrowheads="1"/>
          </p:cNvSpPr>
          <p:nvPr>
            <p:ph type="body" idx="1"/>
          </p:nvPr>
        </p:nvSpPr>
        <p:spPr bwMode="auto">
          <a:xfrm>
            <a:off x="457200" y="1600200"/>
            <a:ext cx="8228013" cy="4529138"/>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5" name="Text Box 7"/>
          <p:cNvSpPr txBox="1">
            <a:spLocks noChangeArrowheads="1"/>
          </p:cNvSpPr>
          <p:nvPr/>
        </p:nvSpPr>
        <p:spPr bwMode="auto">
          <a:xfrm>
            <a:off x="457200" y="6248400"/>
            <a:ext cx="2133600" cy="457200"/>
          </a:xfrm>
          <a:prstGeom prst="rect">
            <a:avLst/>
          </a:prstGeom>
          <a:noFill/>
          <a:ln w="9525" cap="flat">
            <a:noFill/>
            <a:round/>
            <a:headEnd/>
            <a:tailEnd/>
          </a:ln>
          <a:effectLst/>
        </p:spPr>
        <p:txBody>
          <a:bodyPr wrap="none" anchor="ctr"/>
          <a:lstStyle/>
          <a:p>
            <a:pPr>
              <a:defRPr/>
            </a:pPr>
            <a:endParaRPr lang="en-US"/>
          </a:p>
        </p:txBody>
      </p:sp>
      <p:sp>
        <p:nvSpPr>
          <p:cNvPr id="2056" name="Text Box 8"/>
          <p:cNvSpPr txBox="1">
            <a:spLocks noChangeArrowheads="1"/>
          </p:cNvSpPr>
          <p:nvPr/>
        </p:nvSpPr>
        <p:spPr bwMode="auto">
          <a:xfrm>
            <a:off x="3124200" y="6248400"/>
            <a:ext cx="2895600" cy="457200"/>
          </a:xfrm>
          <a:prstGeom prst="rect">
            <a:avLst/>
          </a:prstGeom>
          <a:noFill/>
          <a:ln w="9525" cap="flat">
            <a:noFill/>
            <a:round/>
            <a:headEnd/>
            <a:tailEnd/>
          </a:ln>
          <a:effectLst/>
        </p:spPr>
        <p:txBody>
          <a:bodyPr wrap="none" anchor="ctr"/>
          <a:lstStyle/>
          <a:p>
            <a:pPr>
              <a:defRPr/>
            </a:pPr>
            <a:endParaRPr lang="en-US"/>
          </a:p>
        </p:txBody>
      </p:sp>
      <p:sp>
        <p:nvSpPr>
          <p:cNvPr id="2057" name="Rectangle 9"/>
          <p:cNvSpPr>
            <a:spLocks noGrp="1" noChangeArrowheads="1"/>
          </p:cNvSpPr>
          <p:nvPr>
            <p:ph type="sldNum"/>
          </p:nvPr>
        </p:nvSpPr>
        <p:spPr bwMode="auto">
          <a:xfrm>
            <a:off x="6553200" y="6248400"/>
            <a:ext cx="21320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eaLnBrk="1" hangingPunct="1">
              <a:buSzPct val="45000"/>
              <a:buFont typeface="Wingdings" charset="2"/>
              <a:buNone/>
              <a:defRPr sz="1000" smtClean="0">
                <a:solidFill>
                  <a:srgbClr val="000000"/>
                </a:solidFill>
                <a:latin typeface="Times New Roman" pitchFamily="16" charset="0"/>
                <a:ea typeface="DejaVu Sans" charset="0"/>
                <a:cs typeface="DejaVu Sans" charset="0"/>
              </a:defRPr>
            </a:lvl1pPr>
          </a:lstStyle>
          <a:p>
            <a:pPr>
              <a:defRPr/>
            </a:pPr>
            <a:fld id="{227D416B-21F2-4E1B-844F-F9B0A6BB5452}" type="slidenum">
              <a:rPr lang="en-US"/>
              <a:pPr>
                <a:defRPr/>
              </a:pPr>
              <a:t>‹#›</a:t>
            </a:fld>
            <a:endParaRPr lang="en-US"/>
          </a:p>
        </p:txBody>
      </p:sp>
    </p:spTree>
    <p:extLst>
      <p:ext uri="{BB962C8B-B14F-4D97-AF65-F5344CB8AC3E}">
        <p14:creationId xmlns:p14="http://schemas.microsoft.com/office/powerpoint/2010/main" xmlns="" val="2725838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2pPr>
      <a:lvl3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3pPr>
      <a:lvl4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4pPr>
      <a:lvl5pPr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999900"/>
          </a:solidFill>
          <a:latin typeface="Garamond" pitchFamily="16" charset="0"/>
          <a:ea typeface="Noto Sans CJK SC Regular" charset="0"/>
          <a:cs typeface="Noto Sans CJK SC Regular" charset="0"/>
        </a:defRPr>
      </a:lvl9pPr>
    </p:titleStyle>
    <p:bodyStyle>
      <a:lvl1pPr marL="342900" indent="-342900" algn="l" defTabSz="449263"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49263"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2pPr>
      <a:lvl3pPr marL="11430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 y="1371600"/>
            <a:ext cx="9144000" cy="1165225"/>
          </a:xfrm>
        </p:spPr>
        <p:txBody>
          <a:bodyPr/>
          <a:lstStyle/>
          <a:p>
            <a:pPr algn="ctr"/>
            <a:r>
              <a:rPr lang="en-US" sz="5800" dirty="0" smtClean="0"/>
              <a:t>Operating Systems</a:t>
            </a:r>
            <a:endParaRPr lang="en-US" sz="5800" dirty="0"/>
          </a:p>
        </p:txBody>
      </p:sp>
      <p:sp>
        <p:nvSpPr>
          <p:cNvPr id="2051" name="Rectangle 3"/>
          <p:cNvSpPr>
            <a:spLocks noGrp="1" noChangeArrowheads="1"/>
          </p:cNvSpPr>
          <p:nvPr>
            <p:ph type="subTitle" idx="1"/>
          </p:nvPr>
        </p:nvSpPr>
        <p:spPr/>
        <p:txBody>
          <a:bodyPr/>
          <a:lstStyle/>
          <a:p>
            <a:r>
              <a:rPr lang="en-US" sz="3000" dirty="0" smtClean="0">
                <a:latin typeface="Times New Roman" panose="02020603050405020304" pitchFamily="18" charset="0"/>
                <a:cs typeface="Times New Roman" panose="02020603050405020304" pitchFamily="18" charset="0"/>
              </a:rPr>
              <a:t>CST8101</a:t>
            </a:r>
            <a:endParaRPr lang="en-US" sz="3000"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CA"/>
              <a:t>Hardware Resources</a:t>
            </a:r>
          </a:p>
        </p:txBody>
      </p:sp>
      <p:sp>
        <p:nvSpPr>
          <p:cNvPr id="97283" name="Rectangle 3"/>
          <p:cNvSpPr>
            <a:spLocks noGrp="1" noChangeArrowheads="1"/>
          </p:cNvSpPr>
          <p:nvPr>
            <p:ph idx="1"/>
          </p:nvPr>
        </p:nvSpPr>
        <p:spPr>
          <a:xfrm>
            <a:off x="228600" y="1519682"/>
            <a:ext cx="8228013" cy="4529138"/>
          </a:xfrm>
        </p:spPr>
        <p:txBody>
          <a:bodyPr/>
          <a:lstStyle/>
          <a:p>
            <a:r>
              <a:rPr lang="en-CA" sz="2400" dirty="0"/>
              <a:t>An operating system treats a computer as a collection of resources</a:t>
            </a:r>
          </a:p>
          <a:p>
            <a:r>
              <a:rPr lang="en-CA" sz="2400" dirty="0"/>
              <a:t>What’s a resource?</a:t>
            </a:r>
          </a:p>
          <a:p>
            <a:endParaRPr lang="en-CA" sz="2400" dirty="0"/>
          </a:p>
        </p:txBody>
      </p:sp>
      <p:pic>
        <p:nvPicPr>
          <p:cNvPr id="97284" name="Picture 4" descr="C:\Documents and Settings\Chris\My Documents\My Pictures\hardd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4191000"/>
            <a:ext cx="1600200" cy="16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97285" name="Picture 5" descr="C:\Documents and Settings\Chris\My Documents\My Pictures\SIMM.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3200" y="3810000"/>
            <a:ext cx="1287463" cy="2057400"/>
          </a:xfrm>
          <a:prstGeom prst="rect">
            <a:avLst/>
          </a:prstGeom>
          <a:noFill/>
          <a:extLst>
            <a:ext uri="{909E8E84-426E-40DD-AFC4-6F175D3DCCD1}">
              <a14:hiddenFill xmlns:a14="http://schemas.microsoft.com/office/drawing/2010/main" xmlns="">
                <a:solidFill>
                  <a:srgbClr val="FFFFFF"/>
                </a:solidFill>
              </a14:hiddenFill>
            </a:ext>
          </a:extLst>
        </p:spPr>
      </p:pic>
      <p:pic>
        <p:nvPicPr>
          <p:cNvPr id="97286" name="Picture 6" descr="C:\Documents and Settings\Chris\My Documents\My Pictures\bus.bm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10000" y="4038600"/>
            <a:ext cx="1717675" cy="1870075"/>
          </a:xfrm>
          <a:prstGeom prst="rect">
            <a:avLst/>
          </a:prstGeom>
          <a:noFill/>
          <a:extLst>
            <a:ext uri="{909E8E84-426E-40DD-AFC4-6F175D3DCCD1}">
              <a14:hiddenFill xmlns:a14="http://schemas.microsoft.com/office/drawing/2010/main" xmlns="">
                <a:solidFill>
                  <a:srgbClr val="FFFFFF"/>
                </a:solidFill>
              </a14:hiddenFill>
            </a:ext>
          </a:extLst>
        </p:spPr>
      </p:pic>
      <p:sp>
        <p:nvSpPr>
          <p:cNvPr id="97287" name="Text Box 7"/>
          <p:cNvSpPr txBox="1">
            <a:spLocks noChangeArrowheads="1"/>
          </p:cNvSpPr>
          <p:nvPr/>
        </p:nvSpPr>
        <p:spPr bwMode="auto">
          <a:xfrm>
            <a:off x="685800" y="5867400"/>
            <a:ext cx="7848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CA"/>
              <a:t>Disk Space		I/O		System Memory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CA" dirty="0"/>
              <a:t>Hardware Resources</a:t>
            </a:r>
          </a:p>
        </p:txBody>
      </p:sp>
      <p:sp>
        <p:nvSpPr>
          <p:cNvPr id="98307" name="Rectangle 3"/>
          <p:cNvSpPr>
            <a:spLocks noGrp="1" noChangeArrowheads="1"/>
          </p:cNvSpPr>
          <p:nvPr>
            <p:ph idx="1"/>
          </p:nvPr>
        </p:nvSpPr>
        <p:spPr>
          <a:xfrm>
            <a:off x="228600" y="1524000"/>
            <a:ext cx="8228013" cy="4529138"/>
          </a:xfrm>
        </p:spPr>
        <p:txBody>
          <a:bodyPr/>
          <a:lstStyle/>
          <a:p>
            <a:r>
              <a:rPr lang="en-CA" sz="2400" dirty="0"/>
              <a:t>An O/S such as Windows manages numerous hardware components that may be allocated to a program or process</a:t>
            </a:r>
          </a:p>
          <a:p>
            <a:r>
              <a:rPr lang="en-CA" sz="2400" dirty="0"/>
              <a:t>Such as … </a:t>
            </a:r>
          </a:p>
          <a:p>
            <a:pPr lvl="1"/>
            <a:r>
              <a:rPr lang="en-CA" dirty="0"/>
              <a:t>DMA channels</a:t>
            </a:r>
          </a:p>
          <a:p>
            <a:pPr lvl="1"/>
            <a:r>
              <a:rPr lang="en-CA" dirty="0"/>
              <a:t>IRQs</a:t>
            </a:r>
          </a:p>
          <a:p>
            <a:pPr lvl="1"/>
            <a:r>
              <a:rPr lang="en-CA" dirty="0"/>
              <a:t>System Memory</a:t>
            </a:r>
          </a:p>
          <a:p>
            <a:pPr lvl="1"/>
            <a:r>
              <a:rPr lang="en-CA" dirty="0"/>
              <a:t>Disk Space</a:t>
            </a:r>
          </a:p>
          <a:p>
            <a:pPr lvl="1"/>
            <a:r>
              <a:rPr lang="en-CA" dirty="0"/>
              <a:t>…</a:t>
            </a:r>
          </a:p>
          <a:p>
            <a:pPr lvl="1"/>
            <a:endParaRPr lang="en-CA" dirty="0"/>
          </a:p>
          <a:p>
            <a:pPr lvl="1"/>
            <a:endParaRPr lang="en-CA" dirty="0"/>
          </a:p>
          <a:p>
            <a:pPr lvl="1"/>
            <a:endParaRPr lang="en-CA" dirty="0"/>
          </a:p>
          <a:p>
            <a:endParaRPr lang="en-CA"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72440" y="304800"/>
            <a:ext cx="8305800" cy="1138237"/>
          </a:xfrm>
        </p:spPr>
        <p:txBody>
          <a:bodyPr/>
          <a:lstStyle/>
          <a:p>
            <a:r>
              <a:rPr lang="en-CA" dirty="0"/>
              <a:t>Managing Hardware Resources - DMA</a:t>
            </a:r>
          </a:p>
        </p:txBody>
      </p:sp>
      <p:sp>
        <p:nvSpPr>
          <p:cNvPr id="99331" name="Rectangle 3"/>
          <p:cNvSpPr>
            <a:spLocks noGrp="1" noChangeArrowheads="1"/>
          </p:cNvSpPr>
          <p:nvPr>
            <p:ph idx="1"/>
          </p:nvPr>
        </p:nvSpPr>
        <p:spPr>
          <a:xfrm>
            <a:off x="228600" y="1600200"/>
            <a:ext cx="8228013" cy="4529138"/>
          </a:xfrm>
        </p:spPr>
        <p:txBody>
          <a:bodyPr/>
          <a:lstStyle/>
          <a:p>
            <a:pPr>
              <a:lnSpc>
                <a:spcPct val="90000"/>
              </a:lnSpc>
            </a:pPr>
            <a:r>
              <a:rPr lang="en-CA" sz="2400" dirty="0"/>
              <a:t>A PC provides eight DMA channels </a:t>
            </a:r>
          </a:p>
          <a:p>
            <a:pPr>
              <a:lnSpc>
                <a:spcPct val="90000"/>
              </a:lnSpc>
            </a:pPr>
            <a:r>
              <a:rPr lang="en-CA" sz="2400" dirty="0"/>
              <a:t>These may assigned to devices which require </a:t>
            </a:r>
            <a:r>
              <a:rPr lang="en-CA" sz="2400" dirty="0" smtClean="0"/>
              <a:t>DMA</a:t>
            </a:r>
          </a:p>
          <a:p>
            <a:pPr>
              <a:lnSpc>
                <a:spcPct val="90000"/>
              </a:lnSpc>
            </a:pPr>
            <a:endParaRPr lang="en-CA" sz="2400" dirty="0"/>
          </a:p>
          <a:p>
            <a:pPr marL="0" indent="0">
              <a:lnSpc>
                <a:spcPct val="90000"/>
              </a:lnSpc>
              <a:buNone/>
            </a:pPr>
            <a:r>
              <a:rPr lang="en-CA" sz="2400" dirty="0"/>
              <a:t>For example ..</a:t>
            </a:r>
          </a:p>
          <a:p>
            <a:pPr lvl="1">
              <a:lnSpc>
                <a:spcPct val="90000"/>
              </a:lnSpc>
            </a:pPr>
            <a:r>
              <a:rPr lang="en-CA" dirty="0"/>
              <a:t>Storage devices (FDD, HDD, DVD, CD)</a:t>
            </a:r>
          </a:p>
          <a:p>
            <a:pPr lvl="1">
              <a:lnSpc>
                <a:spcPct val="90000"/>
              </a:lnSpc>
            </a:pPr>
            <a:r>
              <a:rPr lang="en-CA" dirty="0"/>
              <a:t>Sound </a:t>
            </a:r>
            <a:r>
              <a:rPr lang="en-CA" dirty="0" smtClean="0"/>
              <a:t>Cards</a:t>
            </a:r>
          </a:p>
          <a:p>
            <a:pPr lvl="1">
              <a:lnSpc>
                <a:spcPct val="90000"/>
              </a:lnSpc>
            </a:pPr>
            <a:endParaRPr lang="en-CA" dirty="0"/>
          </a:p>
          <a:p>
            <a:pPr>
              <a:lnSpc>
                <a:spcPct val="90000"/>
              </a:lnSpc>
            </a:pPr>
            <a:r>
              <a:rPr lang="en-CA" sz="2400" dirty="0"/>
              <a:t>O/S must </a:t>
            </a:r>
          </a:p>
          <a:p>
            <a:pPr lvl="1">
              <a:lnSpc>
                <a:spcPct val="90000"/>
              </a:lnSpc>
            </a:pPr>
            <a:r>
              <a:rPr lang="en-CA" dirty="0"/>
              <a:t>Assign channels</a:t>
            </a:r>
          </a:p>
          <a:p>
            <a:pPr lvl="1">
              <a:lnSpc>
                <a:spcPct val="90000"/>
              </a:lnSpc>
            </a:pPr>
            <a:r>
              <a:rPr lang="en-CA" dirty="0"/>
              <a:t>Resolve conflicts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CA" dirty="0"/>
              <a:t>Managing Resources - IRQ</a:t>
            </a:r>
          </a:p>
        </p:txBody>
      </p:sp>
      <p:sp>
        <p:nvSpPr>
          <p:cNvPr id="100356" name="Rectangle 4"/>
          <p:cNvSpPr>
            <a:spLocks noGrp="1" noChangeArrowheads="1"/>
          </p:cNvSpPr>
          <p:nvPr>
            <p:ph idx="1"/>
          </p:nvPr>
        </p:nvSpPr>
        <p:spPr>
          <a:xfrm>
            <a:off x="228600" y="1524000"/>
            <a:ext cx="4267200" cy="4114800"/>
          </a:xfrm>
        </p:spPr>
        <p:txBody>
          <a:bodyPr/>
          <a:lstStyle/>
          <a:p>
            <a:r>
              <a:rPr lang="en-CA" sz="2200" dirty="0"/>
              <a:t>IRQ stands for “Interrupt Request”</a:t>
            </a:r>
          </a:p>
          <a:p>
            <a:r>
              <a:rPr lang="en-CA" sz="2200" dirty="0"/>
              <a:t>Indicates a peripheral requires attention by the CPU</a:t>
            </a:r>
          </a:p>
          <a:p>
            <a:r>
              <a:rPr lang="en-CA" sz="2200" dirty="0"/>
              <a:t>All devices trigger a common IRQ line on the CPU</a:t>
            </a:r>
          </a:p>
          <a:p>
            <a:r>
              <a:rPr lang="en-CA" sz="2200" dirty="0"/>
              <a:t>CPU checks a buffer to determine number of IRQ</a:t>
            </a:r>
          </a:p>
          <a:p>
            <a:r>
              <a:rPr lang="en-CA" sz="2200" dirty="0"/>
              <a:t>Identifies device requiring attention</a:t>
            </a:r>
          </a:p>
          <a:p>
            <a:r>
              <a:rPr lang="en-CA" sz="2200" dirty="0"/>
              <a:t>O/S assigns IRQs, and manages conflicts</a:t>
            </a:r>
          </a:p>
        </p:txBody>
      </p:sp>
      <p:pic>
        <p:nvPicPr>
          <p:cNvPr id="10035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1206" y="1828800"/>
            <a:ext cx="4386263"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Managing Resources - Memory</a:t>
            </a:r>
          </a:p>
        </p:txBody>
      </p:sp>
      <p:sp>
        <p:nvSpPr>
          <p:cNvPr id="56323" name="Rectangle 3"/>
          <p:cNvSpPr>
            <a:spLocks noGrp="1" noChangeArrowheads="1"/>
          </p:cNvSpPr>
          <p:nvPr>
            <p:ph idx="1"/>
          </p:nvPr>
        </p:nvSpPr>
        <p:spPr>
          <a:xfrm>
            <a:off x="228600" y="1524000"/>
            <a:ext cx="8228013" cy="4529138"/>
          </a:xfrm>
        </p:spPr>
        <p:txBody>
          <a:bodyPr/>
          <a:lstStyle/>
          <a:p>
            <a:r>
              <a:rPr lang="en-US" sz="2400" dirty="0"/>
              <a:t>In most operating systems, multiple tasks (processes) are running </a:t>
            </a:r>
            <a:r>
              <a:rPr lang="en-US" sz="2400" dirty="0" smtClean="0"/>
              <a:t>simultaneously</a:t>
            </a:r>
          </a:p>
          <a:p>
            <a:endParaRPr lang="en-US" sz="2400" dirty="0"/>
          </a:p>
          <a:p>
            <a:r>
              <a:rPr lang="en-US" sz="2400" dirty="0"/>
              <a:t>Each process is assigned various resources</a:t>
            </a:r>
          </a:p>
          <a:p>
            <a:pPr lvl="1"/>
            <a:r>
              <a:rPr lang="en-US" dirty="0"/>
              <a:t>A blocks of memory</a:t>
            </a:r>
          </a:p>
          <a:p>
            <a:pPr lvl="1"/>
            <a:r>
              <a:rPr lang="en-US" dirty="0"/>
              <a:t>System stack space</a:t>
            </a:r>
          </a:p>
          <a:p>
            <a:pPr lvl="1"/>
            <a:r>
              <a:rPr lang="en-US" dirty="0"/>
              <a:t>Timers</a:t>
            </a:r>
          </a:p>
          <a:p>
            <a:pPr lvl="1"/>
            <a:r>
              <a:rPr lang="en-US" dirty="0"/>
              <a:t>Semaphores</a:t>
            </a:r>
          </a:p>
          <a:p>
            <a:pPr lvl="1"/>
            <a:r>
              <a:rPr lang="en-US" dirty="0" err="1"/>
              <a:t>Etc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CA"/>
              <a:t>Managing Resources - Software</a:t>
            </a:r>
          </a:p>
        </p:txBody>
      </p:sp>
      <p:sp>
        <p:nvSpPr>
          <p:cNvPr id="101379" name="Rectangle 3"/>
          <p:cNvSpPr>
            <a:spLocks noGrp="1" noChangeArrowheads="1"/>
          </p:cNvSpPr>
          <p:nvPr>
            <p:ph idx="1"/>
          </p:nvPr>
        </p:nvSpPr>
        <p:spPr>
          <a:xfrm>
            <a:off x="228600" y="1490472"/>
            <a:ext cx="6781800" cy="5105400"/>
          </a:xfrm>
        </p:spPr>
        <p:txBody>
          <a:bodyPr/>
          <a:lstStyle/>
          <a:p>
            <a:r>
              <a:rPr lang="en-CA" sz="2400" dirty="0"/>
              <a:t>Operating System is essentially a traffic cop</a:t>
            </a:r>
            <a:r>
              <a:rPr lang="en-CA" sz="2400" dirty="0" smtClean="0"/>
              <a:t>!</a:t>
            </a:r>
          </a:p>
          <a:p>
            <a:endParaRPr lang="en-CA" sz="2400" dirty="0"/>
          </a:p>
          <a:p>
            <a:r>
              <a:rPr lang="en-CA" sz="2400" dirty="0"/>
              <a:t>The Operating System will </a:t>
            </a:r>
          </a:p>
          <a:p>
            <a:pPr lvl="1"/>
            <a:r>
              <a:rPr lang="en-CA" dirty="0"/>
              <a:t>Stop a process from accessing memory assigned to another process</a:t>
            </a:r>
          </a:p>
          <a:p>
            <a:pPr lvl="2"/>
            <a:r>
              <a:rPr lang="en-CA" sz="2200" dirty="0">
                <a:solidFill>
                  <a:srgbClr val="FF0000"/>
                </a:solidFill>
              </a:rPr>
              <a:t>Access Violation</a:t>
            </a:r>
          </a:p>
          <a:p>
            <a:pPr lvl="1"/>
            <a:r>
              <a:rPr lang="en-CA" dirty="0"/>
              <a:t>Enforcing time limits for each running process</a:t>
            </a:r>
          </a:p>
          <a:p>
            <a:pPr lvl="2"/>
            <a:r>
              <a:rPr lang="en-CA" sz="2200" dirty="0">
                <a:solidFill>
                  <a:srgbClr val="FF0000"/>
                </a:solidFill>
              </a:rPr>
              <a:t>Preventing ‘runaway’ processes</a:t>
            </a:r>
          </a:p>
          <a:p>
            <a:pPr lvl="1"/>
            <a:r>
              <a:rPr lang="en-CA" dirty="0"/>
              <a:t>Allowing processes to be started and terminated</a:t>
            </a:r>
          </a:p>
          <a:p>
            <a:pPr marL="457200" lvl="1" indent="0">
              <a:buNone/>
            </a:pPr>
            <a:endParaRPr lang="en-CA" dirty="0"/>
          </a:p>
          <a:p>
            <a:endParaRPr lang="en-CA"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CA"/>
              <a:t>Operating System - Overall</a:t>
            </a:r>
          </a:p>
        </p:txBody>
      </p:sp>
      <p:sp>
        <p:nvSpPr>
          <p:cNvPr id="102403" name="Rectangle 3"/>
          <p:cNvSpPr>
            <a:spLocks noGrp="1" noChangeArrowheads="1"/>
          </p:cNvSpPr>
          <p:nvPr>
            <p:ph idx="1"/>
          </p:nvPr>
        </p:nvSpPr>
        <p:spPr>
          <a:xfrm>
            <a:off x="228600" y="1524000"/>
            <a:ext cx="8228013" cy="4529138"/>
          </a:xfrm>
        </p:spPr>
        <p:txBody>
          <a:bodyPr/>
          <a:lstStyle/>
          <a:p>
            <a:r>
              <a:rPr lang="en-CA" sz="2400" dirty="0"/>
              <a:t>In General</a:t>
            </a:r>
          </a:p>
          <a:p>
            <a:pPr lvl="1"/>
            <a:r>
              <a:rPr lang="en-CA" dirty="0"/>
              <a:t>Operating System is responsible for</a:t>
            </a:r>
          </a:p>
          <a:p>
            <a:pPr lvl="2"/>
            <a:r>
              <a:rPr lang="en-CA" sz="2400" dirty="0">
                <a:solidFill>
                  <a:srgbClr val="FF0000"/>
                </a:solidFill>
              </a:rPr>
              <a:t>Assigning system resources (IRQ, memory, disk)</a:t>
            </a:r>
          </a:p>
          <a:p>
            <a:pPr lvl="2"/>
            <a:r>
              <a:rPr lang="en-CA" sz="2400" dirty="0">
                <a:solidFill>
                  <a:srgbClr val="FF0000"/>
                </a:solidFill>
              </a:rPr>
              <a:t>Preventing conflicts (bus access, DMA channels)</a:t>
            </a:r>
          </a:p>
          <a:p>
            <a:pPr lvl="2"/>
            <a:r>
              <a:rPr lang="en-CA" sz="2400" dirty="0">
                <a:solidFill>
                  <a:srgbClr val="FF0000"/>
                </a:solidFill>
              </a:rPr>
              <a:t>Enforcing boundaries and limits (memory access violations, CPU time)</a:t>
            </a:r>
          </a:p>
          <a:p>
            <a:pPr lvl="1"/>
            <a:r>
              <a:rPr lang="en-CA" dirty="0"/>
              <a:t>O/S Allows a system to function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CA"/>
              <a:t>Types of Operating Systems</a:t>
            </a:r>
          </a:p>
        </p:txBody>
      </p:sp>
      <p:sp>
        <p:nvSpPr>
          <p:cNvPr id="103427" name="Rectangle 3"/>
          <p:cNvSpPr>
            <a:spLocks noGrp="1" noChangeArrowheads="1"/>
          </p:cNvSpPr>
          <p:nvPr>
            <p:ph idx="1"/>
          </p:nvPr>
        </p:nvSpPr>
        <p:spPr>
          <a:xfrm>
            <a:off x="228600" y="1524000"/>
            <a:ext cx="8228013" cy="4529138"/>
          </a:xfrm>
        </p:spPr>
        <p:txBody>
          <a:bodyPr/>
          <a:lstStyle/>
          <a:p>
            <a:r>
              <a:rPr lang="en-CA" sz="2400" dirty="0"/>
              <a:t>Single User, Single Thread</a:t>
            </a:r>
          </a:p>
          <a:p>
            <a:r>
              <a:rPr lang="en-CA" sz="2400" dirty="0"/>
              <a:t>Only one user per system, one program at a time</a:t>
            </a:r>
          </a:p>
          <a:p>
            <a:r>
              <a:rPr lang="en-CA" sz="2400" dirty="0"/>
              <a:t>Early O/S, e.g. MS-DOS</a:t>
            </a:r>
          </a:p>
        </p:txBody>
      </p:sp>
      <p:pic>
        <p:nvPicPr>
          <p:cNvPr id="1034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4191000"/>
            <a:ext cx="4481513" cy="226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CA" dirty="0"/>
              <a:t>Types of Operating Systems</a:t>
            </a:r>
          </a:p>
        </p:txBody>
      </p:sp>
      <p:sp>
        <p:nvSpPr>
          <p:cNvPr id="104451" name="Rectangle 3"/>
          <p:cNvSpPr>
            <a:spLocks noGrp="1" noChangeArrowheads="1"/>
          </p:cNvSpPr>
          <p:nvPr>
            <p:ph idx="1"/>
          </p:nvPr>
        </p:nvSpPr>
        <p:spPr>
          <a:xfrm>
            <a:off x="228600" y="1524000"/>
            <a:ext cx="8228013" cy="4529138"/>
          </a:xfrm>
        </p:spPr>
        <p:txBody>
          <a:bodyPr/>
          <a:lstStyle/>
          <a:p>
            <a:r>
              <a:rPr lang="en-CA" sz="2400" dirty="0"/>
              <a:t>Multi-User, </a:t>
            </a:r>
            <a:r>
              <a:rPr lang="en-CA" sz="2400" dirty="0" smtClean="0"/>
              <a:t>Multi-Thread</a:t>
            </a:r>
          </a:p>
          <a:p>
            <a:endParaRPr lang="en-CA" sz="2400" dirty="0"/>
          </a:p>
          <a:p>
            <a:r>
              <a:rPr lang="en-CA" sz="2400" dirty="0"/>
              <a:t>Permits multiple programs to run </a:t>
            </a:r>
            <a:r>
              <a:rPr lang="en-CA" sz="2400" dirty="0" smtClean="0"/>
              <a:t>simultaneously</a:t>
            </a:r>
          </a:p>
          <a:p>
            <a:endParaRPr lang="en-CA" sz="2400" dirty="0"/>
          </a:p>
          <a:p>
            <a:r>
              <a:rPr lang="en-CA" sz="2400" dirty="0"/>
              <a:t>Permits multiple users to use the system </a:t>
            </a:r>
            <a:r>
              <a:rPr lang="en-CA" sz="2400" dirty="0" smtClean="0"/>
              <a:t>simultaneously</a:t>
            </a:r>
          </a:p>
          <a:p>
            <a:endParaRPr lang="en-CA" sz="2400" dirty="0"/>
          </a:p>
          <a:p>
            <a:r>
              <a:rPr lang="en-CA" sz="2400" dirty="0"/>
              <a:t>Most common current desktop O/S</a:t>
            </a:r>
          </a:p>
          <a:p>
            <a:pPr lvl="1"/>
            <a:r>
              <a:rPr lang="en-CA" dirty="0"/>
              <a:t>Windows, Linux, </a:t>
            </a:r>
            <a:r>
              <a:rPr lang="en-CA" dirty="0" err="1"/>
              <a:t>MacOS</a:t>
            </a:r>
            <a:endParaRPr lang="en-C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CA"/>
              <a:t>Operating System</a:t>
            </a:r>
          </a:p>
        </p:txBody>
      </p:sp>
      <p:sp>
        <p:nvSpPr>
          <p:cNvPr id="137219" name="Rectangle 3"/>
          <p:cNvSpPr>
            <a:spLocks noGrp="1" noChangeArrowheads="1"/>
          </p:cNvSpPr>
          <p:nvPr>
            <p:ph idx="1"/>
          </p:nvPr>
        </p:nvSpPr>
        <p:spPr>
          <a:xfrm>
            <a:off x="228600" y="1524000"/>
            <a:ext cx="8228013" cy="4529138"/>
          </a:xfrm>
        </p:spPr>
        <p:txBody>
          <a:bodyPr/>
          <a:lstStyle/>
          <a:p>
            <a:r>
              <a:rPr lang="en-US" sz="2400" dirty="0"/>
              <a:t>Operating System sets up any low-level software (such as device drivers) that are necessary for the device to be used by applications</a:t>
            </a:r>
            <a:r>
              <a:rPr lang="en-US" sz="2400" dirty="0" smtClean="0"/>
              <a:t>.</a:t>
            </a:r>
          </a:p>
          <a:p>
            <a:endParaRPr lang="en-US" sz="2400" dirty="0"/>
          </a:p>
          <a:p>
            <a:r>
              <a:rPr lang="en-US" sz="2400" dirty="0"/>
              <a:t>Also communicates with the user, notifying them of changes to the </a:t>
            </a:r>
            <a:r>
              <a:rPr lang="en-US" sz="2400" dirty="0" smtClean="0"/>
              <a:t>configuration</a:t>
            </a:r>
          </a:p>
          <a:p>
            <a:endParaRPr lang="en-US" sz="2400" dirty="0"/>
          </a:p>
          <a:p>
            <a:r>
              <a:rPr lang="en-US" sz="2400" dirty="0"/>
              <a:t>Allows changes to be made to resource settings if necessary</a:t>
            </a:r>
          </a:p>
          <a:p>
            <a:endParaRPr lang="en-CA"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smtClean="0"/>
              <a:t>The Importance of Operating System Software</a:t>
            </a:r>
          </a:p>
        </p:txBody>
      </p:sp>
      <p:sp>
        <p:nvSpPr>
          <p:cNvPr id="20482" name="Content Placeholder 2"/>
          <p:cNvSpPr>
            <a:spLocks noGrp="1"/>
          </p:cNvSpPr>
          <p:nvPr>
            <p:ph idx="1"/>
          </p:nvPr>
        </p:nvSpPr>
        <p:spPr>
          <a:xfrm>
            <a:off x="228600" y="1524000"/>
            <a:ext cx="7598664" cy="4906963"/>
          </a:xfrm>
        </p:spPr>
        <p:txBody>
          <a:bodyPr>
            <a:normAutofit/>
          </a:bodyPr>
          <a:lstStyle/>
          <a:p>
            <a:pPr marL="342000" lvl="1">
              <a:spcBef>
                <a:spcPts val="500"/>
              </a:spcBef>
              <a:buFont typeface="Arial" panose="020B0604020202020204" pitchFamily="34" charset="0"/>
              <a:buChar char="•"/>
            </a:pPr>
            <a:r>
              <a:rPr lang="en-US" dirty="0"/>
              <a:t>Configuring a computer</a:t>
            </a:r>
          </a:p>
          <a:p>
            <a:pPr marL="342000" lvl="2" indent="0">
              <a:spcBef>
                <a:spcPts val="500"/>
              </a:spcBef>
              <a:buNone/>
            </a:pPr>
            <a:r>
              <a:rPr lang="en-US" sz="2400" b="1" dirty="0" smtClean="0"/>
              <a:t>		- Device </a:t>
            </a:r>
            <a:r>
              <a:rPr lang="en-US" sz="2400" b="1" dirty="0"/>
              <a:t>drivers </a:t>
            </a:r>
            <a:r>
              <a:rPr lang="en-US" sz="2400" dirty="0"/>
              <a:t>allow computer to communicate with hardware </a:t>
            </a:r>
            <a:r>
              <a:rPr lang="en-US" sz="2400" dirty="0" smtClean="0"/>
              <a:t>devices</a:t>
            </a:r>
          </a:p>
          <a:p>
            <a:pPr marL="342000" lvl="1">
              <a:spcBef>
                <a:spcPts val="500"/>
              </a:spcBef>
              <a:buFont typeface="Arial" panose="020B0604020202020204" pitchFamily="34" charset="0"/>
              <a:buChar char="•"/>
            </a:pPr>
            <a:r>
              <a:rPr lang="en-US" dirty="0" smtClean="0"/>
              <a:t>Customizing a computer</a:t>
            </a:r>
          </a:p>
          <a:p>
            <a:pPr marL="342000" lvl="1">
              <a:spcBef>
                <a:spcPts val="500"/>
              </a:spcBef>
              <a:buFont typeface="Arial" panose="020B0604020202020204" pitchFamily="34" charset="0"/>
              <a:buChar char="•"/>
            </a:pPr>
            <a:r>
              <a:rPr lang="en-US" dirty="0" smtClean="0"/>
              <a:t>Displaying a user interface</a:t>
            </a:r>
          </a:p>
          <a:p>
            <a:pPr marL="342000" lvl="1">
              <a:spcBef>
                <a:spcPts val="500"/>
              </a:spcBef>
              <a:buFont typeface="Arial" panose="020B0604020202020204" pitchFamily="34" charset="0"/>
              <a:buChar char="•"/>
            </a:pPr>
            <a:r>
              <a:rPr lang="en-US" dirty="0" smtClean="0"/>
              <a:t>Providing support services to applications</a:t>
            </a:r>
          </a:p>
          <a:p>
            <a:pPr marL="342000" lvl="1">
              <a:spcBef>
                <a:spcPts val="500"/>
              </a:spcBef>
              <a:buFont typeface="Arial" panose="020B0604020202020204" pitchFamily="34" charset="0"/>
              <a:buChar char="•"/>
            </a:pPr>
            <a:r>
              <a:rPr lang="en-US" dirty="0" smtClean="0"/>
              <a:t>Handling input and output</a:t>
            </a:r>
          </a:p>
          <a:p>
            <a:pPr marL="342000" lvl="1">
              <a:spcBef>
                <a:spcPts val="500"/>
              </a:spcBef>
              <a:buFont typeface="Arial" panose="020B0604020202020204" pitchFamily="34" charset="0"/>
              <a:buChar char="•"/>
            </a:pPr>
            <a:r>
              <a:rPr lang="en-US" dirty="0" smtClean="0"/>
              <a:t>Managing the file system</a:t>
            </a:r>
          </a:p>
          <a:p>
            <a:pPr marL="342000" lvl="1">
              <a:spcBef>
                <a:spcPts val="500"/>
              </a:spcBef>
              <a:buFont typeface="Arial" panose="020B0604020202020204" pitchFamily="34" charset="0"/>
              <a:buChar char="•"/>
            </a:pPr>
            <a:r>
              <a:rPr lang="en-US" dirty="0" smtClean="0"/>
              <a:t>Working with folders and files</a:t>
            </a:r>
          </a:p>
          <a:p>
            <a:pPr marL="342000" lvl="1">
              <a:spcBef>
                <a:spcPts val="500"/>
              </a:spcBef>
              <a:buFont typeface="Arial" panose="020B0604020202020204" pitchFamily="34" charset="0"/>
              <a:buChar char="•"/>
            </a:pPr>
            <a:r>
              <a:rPr lang="en-US" dirty="0" smtClean="0"/>
              <a:t>Managing system resources</a:t>
            </a:r>
          </a:p>
          <a:p>
            <a:pPr marL="342000" lvl="2" indent="0">
              <a:spcBef>
                <a:spcPts val="500"/>
              </a:spcBef>
              <a:buNone/>
            </a:pPr>
            <a:r>
              <a:rPr lang="en-US" sz="2400" b="1" dirty="0" smtClean="0"/>
              <a:t>		- Multitasking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6"/>
          <p:cNvSpPr>
            <a:spLocks noGrp="1"/>
          </p:cNvSpPr>
          <p:nvPr>
            <p:ph type="title"/>
          </p:nvPr>
        </p:nvSpPr>
        <p:spPr/>
        <p:txBody>
          <a:bodyPr>
            <a:normAutofit fontScale="90000"/>
          </a:bodyPr>
          <a:lstStyle/>
          <a:p>
            <a:r>
              <a:rPr lang="en-US" dirty="0" smtClean="0"/>
              <a:t>Logging Off, or Turning Off, Your Computer</a:t>
            </a:r>
          </a:p>
        </p:txBody>
      </p:sp>
      <p:sp>
        <p:nvSpPr>
          <p:cNvPr id="45058" name="Content Placeholder 7"/>
          <p:cNvSpPr>
            <a:spLocks noGrp="1"/>
          </p:cNvSpPr>
          <p:nvPr>
            <p:ph idx="1"/>
          </p:nvPr>
        </p:nvSpPr>
        <p:spPr>
          <a:xfrm>
            <a:off x="228600" y="1524000"/>
            <a:ext cx="8228013" cy="4529138"/>
          </a:xfrm>
        </p:spPr>
        <p:txBody>
          <a:bodyPr/>
          <a:lstStyle/>
          <a:p>
            <a:r>
              <a:rPr lang="en-US" sz="2400" dirty="0" smtClean="0"/>
              <a:t>Windows 7 provides the following options for shutting down your computer or logging off your user account</a:t>
            </a:r>
          </a:p>
          <a:p>
            <a:pPr lvl="1"/>
            <a:r>
              <a:rPr lang="en-US" dirty="0" smtClean="0">
                <a:solidFill>
                  <a:srgbClr val="FF0000"/>
                </a:solidFill>
              </a:rPr>
              <a:t>Shut Down</a:t>
            </a:r>
          </a:p>
          <a:p>
            <a:pPr lvl="1"/>
            <a:r>
              <a:rPr lang="en-US" dirty="0" smtClean="0">
                <a:solidFill>
                  <a:srgbClr val="FF0000"/>
                </a:solidFill>
              </a:rPr>
              <a:t>Log Off</a:t>
            </a:r>
          </a:p>
          <a:p>
            <a:pPr lvl="1"/>
            <a:r>
              <a:rPr lang="en-US" dirty="0" smtClean="0">
                <a:solidFill>
                  <a:srgbClr val="FF0000"/>
                </a:solidFill>
              </a:rPr>
              <a:t>Lock</a:t>
            </a:r>
          </a:p>
          <a:p>
            <a:pPr lvl="1"/>
            <a:r>
              <a:rPr lang="en-US" dirty="0" smtClean="0">
                <a:solidFill>
                  <a:srgbClr val="FF0000"/>
                </a:solidFill>
              </a:rPr>
              <a:t>Restart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normAutofit fontScale="90000"/>
          </a:bodyPr>
          <a:lstStyle/>
          <a:p>
            <a:r>
              <a:rPr lang="en-US" dirty="0"/>
              <a:t>Logging Off, or Turning Off, Your Computer</a:t>
            </a:r>
            <a:endParaRPr lang="en-US" dirty="0" smtClean="0"/>
          </a:p>
        </p:txBody>
      </p:sp>
      <p:sp>
        <p:nvSpPr>
          <p:cNvPr id="46082" name="Content Placeholder 2"/>
          <p:cNvSpPr>
            <a:spLocks noGrp="1"/>
          </p:cNvSpPr>
          <p:nvPr>
            <p:ph idx="1"/>
          </p:nvPr>
        </p:nvSpPr>
        <p:spPr>
          <a:xfrm>
            <a:off x="228600" y="1524000"/>
            <a:ext cx="8228013" cy="4529138"/>
          </a:xfrm>
        </p:spPr>
        <p:txBody>
          <a:bodyPr/>
          <a:lstStyle/>
          <a:p>
            <a:pPr marL="342000" lvl="1">
              <a:buFont typeface="Arial" panose="020B0604020202020204" pitchFamily="34" charset="0"/>
              <a:buChar char="•"/>
            </a:pPr>
            <a:r>
              <a:rPr lang="en-US" dirty="0" smtClean="0"/>
              <a:t>Sleep</a:t>
            </a:r>
          </a:p>
          <a:p>
            <a:pPr marL="799200" lvl="2" indent="-342900">
              <a:buFontTx/>
              <a:buChar char="-"/>
            </a:pPr>
            <a:r>
              <a:rPr lang="en-US" sz="2400" b="1" dirty="0" smtClean="0"/>
              <a:t>Hybrid Sleep</a:t>
            </a:r>
          </a:p>
          <a:p>
            <a:pPr marL="399150" lvl="1" indent="-342900">
              <a:buFontTx/>
              <a:buChar char="-"/>
            </a:pPr>
            <a:endParaRPr lang="en-US" sz="2400" b="1" dirty="0" smtClean="0"/>
          </a:p>
          <a:p>
            <a:pPr marL="342000" lvl="1">
              <a:buFont typeface="Arial" panose="020B0604020202020204" pitchFamily="34" charset="0"/>
              <a:buChar char="•"/>
            </a:pPr>
            <a:r>
              <a:rPr lang="en-US" dirty="0" smtClean="0"/>
              <a:t>Hibernate</a:t>
            </a:r>
          </a:p>
          <a:p>
            <a:pPr marL="799200" lvl="2" indent="-342900">
              <a:buFontTx/>
              <a:buChar char="-"/>
            </a:pPr>
            <a:r>
              <a:rPr lang="en-US" sz="2400" b="1" dirty="0" smtClean="0"/>
              <a:t>Hibernation file</a:t>
            </a:r>
          </a:p>
          <a:p>
            <a:pPr marL="399150" lvl="1" indent="-342900">
              <a:buFontTx/>
              <a:buChar char="-"/>
            </a:pPr>
            <a:endParaRPr lang="en-US" sz="2400" b="1" dirty="0" smtClean="0"/>
          </a:p>
          <a:p>
            <a:pPr marL="342000" lvl="1">
              <a:buFont typeface="Arial" panose="020B0604020202020204" pitchFamily="34" charset="0"/>
              <a:buChar char="•"/>
            </a:pPr>
            <a:r>
              <a:rPr lang="en-US" dirty="0" smtClean="0"/>
              <a:t>Switch User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0"/>
            <a:ext cx="8229600" cy="914400"/>
          </a:xfrm>
        </p:spPr>
        <p:txBody>
          <a:bodyPr/>
          <a:lstStyle/>
          <a:p>
            <a:r>
              <a:rPr lang="en-US" dirty="0" smtClean="0"/>
              <a:t>File Management</a:t>
            </a:r>
            <a:endParaRPr lang="en-US" dirty="0"/>
          </a:p>
        </p:txBody>
      </p:sp>
      <p:sp>
        <p:nvSpPr>
          <p:cNvPr id="3" name="Content Placeholder 2"/>
          <p:cNvSpPr>
            <a:spLocks noGrp="1"/>
          </p:cNvSpPr>
          <p:nvPr>
            <p:ph sz="half" idx="1"/>
          </p:nvPr>
        </p:nvSpPr>
        <p:spPr>
          <a:xfrm>
            <a:off x="304800" y="1676400"/>
            <a:ext cx="6007100" cy="4686299"/>
          </a:xfrm>
        </p:spPr>
        <p:txBody>
          <a:bodyPr/>
          <a:lstStyle/>
          <a:p>
            <a:pPr marL="0" indent="0">
              <a:buNone/>
            </a:pPr>
            <a:r>
              <a:rPr lang="en-US" sz="3600" dirty="0" smtClean="0">
                <a:latin typeface="Times New Roman" pitchFamily="18" charset="0"/>
                <a:cs typeface="Times New Roman" pitchFamily="18" charset="0"/>
              </a:rPr>
              <a:t>Is the process of organizing digital files, creating new folders, and being able to navigate through the folder structure of your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32" name="Picture 8" descr="C:\Users\lanej\AppData\Local\Microsoft\Windows\Temporary Internet Files\Content.IE5\YT99A5FS\MC900312172[1].wmf"/>
          <p:cNvPicPr>
            <a:picLocks noChangeAspect="1" noChangeArrowheads="1"/>
          </p:cNvPicPr>
          <p:nvPr/>
        </p:nvPicPr>
        <p:blipFill>
          <a:blip r:embed="rId3" cstate="print">
            <a:biLevel thresh="50000"/>
            <a:extLst>
              <a:ext uri="{28A0092B-C50C-407E-A947-70E740481C1C}">
                <a14:useLocalDpi xmlns:a14="http://schemas.microsoft.com/office/drawing/2010/main" xmlns="" val="0"/>
              </a:ext>
            </a:extLst>
          </a:blip>
          <a:srcRect/>
          <a:stretch>
            <a:fillRect/>
          </a:stretch>
        </p:blipFill>
        <p:spPr bwMode="auto">
          <a:xfrm rot="409197">
            <a:off x="6312044" y="1219563"/>
            <a:ext cx="2571640" cy="4537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063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280988"/>
            <a:ext cx="8229600" cy="804862"/>
          </a:xfrm>
        </p:spPr>
        <p:txBody>
          <a:bodyPr/>
          <a:lstStyle/>
          <a:p>
            <a:r>
              <a:rPr lang="en-US" dirty="0" smtClean="0"/>
              <a:t>File Management</a:t>
            </a:r>
            <a:endParaRPr lang="en-US" dirty="0"/>
          </a:p>
        </p:txBody>
      </p:sp>
      <p:sp>
        <p:nvSpPr>
          <p:cNvPr id="3" name="Content Placeholder 2"/>
          <p:cNvSpPr>
            <a:spLocks noGrp="1"/>
          </p:cNvSpPr>
          <p:nvPr>
            <p:ph sz="half" idx="1"/>
          </p:nvPr>
        </p:nvSpPr>
        <p:spPr>
          <a:xfrm>
            <a:off x="2743200" y="1425575"/>
            <a:ext cx="6400800" cy="5092700"/>
          </a:xfrm>
        </p:spPr>
        <p:txBody>
          <a:bodyPr/>
          <a:lstStyle/>
          <a:p>
            <a:r>
              <a:rPr lang="en-US" b="1" dirty="0" smtClean="0"/>
              <a:t>Folders</a:t>
            </a:r>
            <a:r>
              <a:rPr lang="en-US" dirty="0" smtClean="0"/>
              <a:t> </a:t>
            </a:r>
            <a:r>
              <a:rPr lang="en-US" dirty="0" smtClean="0">
                <a:solidFill>
                  <a:srgbClr val="FF0000"/>
                </a:solidFill>
              </a:rPr>
              <a:t>are containers used to organize files on your computer.</a:t>
            </a:r>
          </a:p>
          <a:p>
            <a:r>
              <a:rPr lang="en-US" dirty="0" smtClean="0"/>
              <a:t>By default, Windows comes with certain files and folders already created.  </a:t>
            </a:r>
          </a:p>
          <a:p>
            <a:r>
              <a:rPr lang="en-US" dirty="0" smtClean="0"/>
              <a:t>You can access the Users </a:t>
            </a:r>
            <a:r>
              <a:rPr lang="en-US" dirty="0"/>
              <a:t>F</a:t>
            </a:r>
            <a:r>
              <a:rPr lang="en-US" dirty="0" smtClean="0"/>
              <a:t>older by the Windows </a:t>
            </a:r>
            <a:r>
              <a:rPr lang="en-US" b="1" dirty="0" smtClean="0"/>
              <a:t>Start menu </a:t>
            </a:r>
            <a:r>
              <a:rPr lang="en-US" dirty="0" smtClean="0"/>
              <a:t>or the desktop</a:t>
            </a:r>
          </a:p>
          <a:p>
            <a:r>
              <a:rPr lang="en-US" dirty="0" smtClean="0"/>
              <a:t>The folder structure created by Windows is </a:t>
            </a:r>
            <a:r>
              <a:rPr lang="en-US" dirty="0" smtClean="0">
                <a:solidFill>
                  <a:schemeClr val="tx1"/>
                </a:solidFill>
              </a:rPr>
              <a:t>a</a:t>
            </a:r>
            <a:r>
              <a:rPr lang="en-US" dirty="0" smtClean="0">
                <a:solidFill>
                  <a:srgbClr val="FF0000"/>
                </a:solidFill>
              </a:rPr>
              <a:t> </a:t>
            </a:r>
            <a:r>
              <a:rPr lang="en-US" b="1" dirty="0" smtClean="0">
                <a:solidFill>
                  <a:srgbClr val="FF0000"/>
                </a:solidFill>
              </a:rPr>
              <a:t>hierarchy</a:t>
            </a:r>
            <a:r>
              <a:rPr lang="en-US" dirty="0" smtClean="0"/>
              <a:t>. </a:t>
            </a:r>
          </a:p>
          <a:p>
            <a:pPr marL="0" indent="0">
              <a:buNone/>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2030" y="1600200"/>
            <a:ext cx="2247464" cy="4743451"/>
          </a:xfrm>
          <a:prstGeom prst="rect">
            <a:avLst/>
          </a:prstGeom>
        </p:spPr>
      </p:pic>
    </p:spTree>
    <p:extLst>
      <p:ext uri="{BB962C8B-B14F-4D97-AF65-F5344CB8AC3E}">
        <p14:creationId xmlns:p14="http://schemas.microsoft.com/office/powerpoint/2010/main" xmlns="" val="549236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a:t>
            </a:r>
            <a:endParaRPr lang="en-US" dirty="0"/>
          </a:p>
        </p:txBody>
      </p:sp>
      <p:sp>
        <p:nvSpPr>
          <p:cNvPr id="2" name="Content Placeholder 1"/>
          <p:cNvSpPr>
            <a:spLocks noGrp="1"/>
          </p:cNvSpPr>
          <p:nvPr>
            <p:ph idx="1"/>
          </p:nvPr>
        </p:nvSpPr>
        <p:spPr>
          <a:xfrm>
            <a:off x="342900" y="1981200"/>
            <a:ext cx="8623300" cy="4114800"/>
          </a:xfrm>
        </p:spPr>
        <p:txBody>
          <a:bodyPr/>
          <a:lstStyle/>
          <a:p>
            <a:r>
              <a:rPr lang="en-US" dirty="0" smtClean="0"/>
              <a:t>Library can display files that are stored in several folders at the same time. It is an access point to folders and files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File Name</a:t>
            </a:r>
            <a:endParaRPr lang="en-US" dirty="0"/>
          </a:p>
        </p:txBody>
      </p:sp>
      <p:sp>
        <p:nvSpPr>
          <p:cNvPr id="3" name="Content Placeholder 2"/>
          <p:cNvSpPr>
            <a:spLocks noGrp="1"/>
          </p:cNvSpPr>
          <p:nvPr>
            <p:ph idx="1"/>
          </p:nvPr>
        </p:nvSpPr>
        <p:spPr>
          <a:xfrm>
            <a:off x="874986" y="2217683"/>
            <a:ext cx="7772400" cy="714703"/>
          </a:xfrm>
        </p:spPr>
        <p:txBody>
          <a:bodyPr/>
          <a:lstStyle/>
          <a:p>
            <a:pPr marL="0" indent="0" algn="ctr">
              <a:buNone/>
            </a:pPr>
            <a:r>
              <a:rPr lang="en-US" sz="4000" b="1" dirty="0"/>
              <a:t>c</a:t>
            </a:r>
            <a:r>
              <a:rPr lang="en-US" sz="4000" b="1" dirty="0" smtClean="0"/>
              <a:t>h03_homework.docx</a:t>
            </a:r>
          </a:p>
        </p:txBody>
      </p:sp>
      <p:sp>
        <p:nvSpPr>
          <p:cNvPr id="4" name="TextBox 3"/>
          <p:cNvSpPr txBox="1"/>
          <p:nvPr/>
        </p:nvSpPr>
        <p:spPr>
          <a:xfrm>
            <a:off x="3263459" y="4003706"/>
            <a:ext cx="1876095" cy="461665"/>
          </a:xfrm>
          <a:prstGeom prst="rect">
            <a:avLst/>
          </a:prstGeom>
          <a:noFill/>
        </p:spPr>
        <p:txBody>
          <a:bodyPr wrap="square" rtlCol="0">
            <a:spAutoFit/>
          </a:bodyPr>
          <a:lstStyle/>
          <a:p>
            <a:r>
              <a:rPr lang="en-US" sz="2400" b="1" dirty="0" smtClean="0">
                <a:solidFill>
                  <a:srgbClr val="FF0000"/>
                </a:solidFill>
                <a:latin typeface="+mn-lt"/>
              </a:rPr>
              <a:t>FILE NAME </a:t>
            </a:r>
            <a:endParaRPr lang="en-US" sz="2400" b="1" dirty="0">
              <a:solidFill>
                <a:srgbClr val="FF0000"/>
              </a:solidFill>
              <a:latin typeface="+mn-lt"/>
            </a:endParaRPr>
          </a:p>
        </p:txBody>
      </p:sp>
      <p:sp>
        <p:nvSpPr>
          <p:cNvPr id="5" name="TextBox 4"/>
          <p:cNvSpPr txBox="1"/>
          <p:nvPr/>
        </p:nvSpPr>
        <p:spPr>
          <a:xfrm>
            <a:off x="5990895" y="4007436"/>
            <a:ext cx="2238705" cy="461665"/>
          </a:xfrm>
          <a:prstGeom prst="rect">
            <a:avLst/>
          </a:prstGeom>
          <a:noFill/>
        </p:spPr>
        <p:txBody>
          <a:bodyPr wrap="square" rtlCol="0">
            <a:spAutoFit/>
          </a:bodyPr>
          <a:lstStyle/>
          <a:p>
            <a:r>
              <a:rPr lang="en-US" sz="2400" b="1" dirty="0" smtClean="0">
                <a:solidFill>
                  <a:srgbClr val="FF0000"/>
                </a:solidFill>
                <a:latin typeface="+mn-lt"/>
              </a:rPr>
              <a:t>EXTENSION</a:t>
            </a:r>
            <a:endParaRPr lang="en-US" b="1" dirty="0">
              <a:solidFill>
                <a:srgbClr val="FF0000"/>
              </a:solidFill>
              <a:latin typeface="+mn-lt"/>
            </a:endParaRPr>
          </a:p>
        </p:txBody>
      </p:sp>
      <p:sp>
        <p:nvSpPr>
          <p:cNvPr id="7" name="Right Brace 6"/>
          <p:cNvSpPr/>
          <p:nvPr/>
        </p:nvSpPr>
        <p:spPr>
          <a:xfrm rot="5400000">
            <a:off x="3689130" y="1363717"/>
            <a:ext cx="819807" cy="4130565"/>
          </a:xfrm>
          <a:prstGeom prst="rightBrac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6461889" y="2843703"/>
            <a:ext cx="819807" cy="1170593"/>
          </a:xfrm>
          <a:prstGeom prst="rightBrac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943350" y="5105400"/>
            <a:ext cx="3105150" cy="923330"/>
          </a:xfrm>
          <a:prstGeom prst="rect">
            <a:avLst/>
          </a:prstGeom>
          <a:noFill/>
        </p:spPr>
        <p:txBody>
          <a:bodyPr wrap="square" rtlCol="0">
            <a:spAutoFit/>
          </a:bodyPr>
          <a:lstStyle/>
          <a:p>
            <a:r>
              <a:rPr lang="en-US" sz="5400" dirty="0" smtClean="0"/>
              <a:t>Test.sys</a:t>
            </a:r>
            <a:endParaRPr lang="en-US" sz="5400" dirty="0"/>
          </a:p>
        </p:txBody>
      </p:sp>
      <p:cxnSp>
        <p:nvCxnSpPr>
          <p:cNvPr id="15" name="Straight Arrow Connector 14"/>
          <p:cNvCxnSpPr/>
          <p:nvPr/>
        </p:nvCxnSpPr>
        <p:spPr>
          <a:xfrm rot="5400000">
            <a:off x="5819775" y="4524375"/>
            <a:ext cx="876300" cy="781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p:cNvCxnSpPr>
          <p:nvPr/>
        </p:nvCxnSpPr>
        <p:spPr>
          <a:xfrm rot="16200000" flipH="1">
            <a:off x="3971489" y="4695388"/>
            <a:ext cx="944829" cy="484793"/>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3336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Navigating Your Computer</a:t>
            </a:r>
          </a:p>
        </p:txBody>
      </p:sp>
      <p:sp>
        <p:nvSpPr>
          <p:cNvPr id="3" name="Content Placeholder 2"/>
          <p:cNvSpPr>
            <a:spLocks noGrp="1"/>
          </p:cNvSpPr>
          <p:nvPr>
            <p:ph idx="1"/>
          </p:nvPr>
        </p:nvSpPr>
        <p:spPr>
          <a:xfrm>
            <a:off x="228600" y="1524000"/>
            <a:ext cx="8228013" cy="4529138"/>
          </a:xfrm>
        </p:spPr>
        <p:txBody>
          <a:bodyPr/>
          <a:lstStyle/>
          <a:p>
            <a:r>
              <a:rPr lang="en-CA" dirty="0" smtClean="0"/>
              <a:t>Valid vs Invalid filenames</a:t>
            </a:r>
          </a:p>
          <a:p>
            <a:pPr lvl="1"/>
            <a:r>
              <a:rPr lang="en-CA" dirty="0" smtClean="0"/>
              <a:t>Valid file names include:</a:t>
            </a:r>
          </a:p>
          <a:p>
            <a:pPr lvl="2"/>
            <a:r>
              <a:rPr lang="en-CA" dirty="0" smtClean="0"/>
              <a:t>Space, number sign, dash, ampersand, upper and/or lower case, accented, more than one period,  no extension, dashes, numbers, parentheses, the “at” symbol</a:t>
            </a:r>
          </a:p>
          <a:p>
            <a:pPr lvl="1"/>
            <a:r>
              <a:rPr lang="en-CA" dirty="0" smtClean="0"/>
              <a:t>Invalid filenames include:</a:t>
            </a:r>
          </a:p>
          <a:p>
            <a:pPr lvl="2"/>
            <a:r>
              <a:rPr lang="en-CA" dirty="0" smtClean="0"/>
              <a:t>Reserved names, colon, forward or back slash, asterisk, quotation marks, question mark, chevrons, pipe symbol</a:t>
            </a:r>
            <a:endParaRPr lang="en-CA" dirty="0"/>
          </a:p>
        </p:txBody>
      </p:sp>
      <p:sp>
        <p:nvSpPr>
          <p:cNvPr id="6" name="TextBox 5"/>
          <p:cNvSpPr txBox="1"/>
          <p:nvPr/>
        </p:nvSpPr>
        <p:spPr>
          <a:xfrm>
            <a:off x="2057400" y="5486400"/>
            <a:ext cx="4629150" cy="769441"/>
          </a:xfrm>
          <a:prstGeom prst="rect">
            <a:avLst/>
          </a:prstGeom>
          <a:noFill/>
        </p:spPr>
        <p:txBody>
          <a:bodyPr wrap="square" rtlCol="0">
            <a:spAutoFit/>
          </a:bodyPr>
          <a:lstStyle/>
          <a:p>
            <a:r>
              <a:rPr lang="en-US" sz="4400" dirty="0" smtClean="0">
                <a:solidFill>
                  <a:srgbClr val="FF0000"/>
                </a:solidFill>
              </a:rPr>
              <a:t>:\ / * ” ? &gt; &lt; |</a:t>
            </a:r>
          </a:p>
        </p:txBody>
      </p:sp>
    </p:spTree>
    <p:extLst>
      <p:ext uri="{BB962C8B-B14F-4D97-AF65-F5344CB8AC3E}">
        <p14:creationId xmlns:p14="http://schemas.microsoft.com/office/powerpoint/2010/main" xmlns="" val="25460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0"/>
            <a:ext cx="8229600" cy="671512"/>
          </a:xfrm>
        </p:spPr>
        <p:txBody>
          <a:bodyPr>
            <a:normAutofit fontScale="90000"/>
          </a:bodyPr>
          <a:lstStyle/>
          <a:p>
            <a:r>
              <a:rPr lang="en-US" dirty="0" smtClean="0"/>
              <a:t>File Properties</a:t>
            </a:r>
            <a:endParaRPr lang="en-US" dirty="0"/>
          </a:p>
        </p:txBody>
      </p:sp>
      <p:sp>
        <p:nvSpPr>
          <p:cNvPr id="7" name="TextBox 6"/>
          <p:cNvSpPr txBox="1"/>
          <p:nvPr/>
        </p:nvSpPr>
        <p:spPr>
          <a:xfrm>
            <a:off x="3676650" y="1447800"/>
            <a:ext cx="5467350" cy="5262979"/>
          </a:xfrm>
          <a:prstGeom prst="rect">
            <a:avLst/>
          </a:prstGeom>
          <a:noFill/>
        </p:spPr>
        <p:txBody>
          <a:bodyPr wrap="square" rtlCol="0">
            <a:spAutoFit/>
          </a:bodyPr>
          <a:lstStyle/>
          <a:p>
            <a:pPr marL="457200" indent="-457200">
              <a:buFont typeface="Arial" pitchFamily="34" charset="0"/>
              <a:buChar char="•"/>
            </a:pPr>
            <a:r>
              <a:rPr lang="en-US" sz="2800" dirty="0" smtClean="0">
                <a:latin typeface="+mn-lt"/>
              </a:rPr>
              <a:t>We can use these properties to organize, sort, and find files more easily</a:t>
            </a:r>
          </a:p>
          <a:p>
            <a:pPr marL="457200" indent="-457200">
              <a:buFont typeface="Arial" pitchFamily="34" charset="0"/>
              <a:buChar char="•"/>
            </a:pPr>
            <a:r>
              <a:rPr lang="en-US" sz="2800" dirty="0" smtClean="0">
                <a:latin typeface="+mn-lt"/>
              </a:rPr>
              <a:t>File type, size, and date are automatically created</a:t>
            </a:r>
          </a:p>
          <a:p>
            <a:pPr marL="457200" indent="-457200">
              <a:buFont typeface="Arial" pitchFamily="34" charset="0"/>
              <a:buChar char="•"/>
            </a:pPr>
            <a:r>
              <a:rPr lang="en-US" sz="2800" dirty="0" smtClean="0">
                <a:solidFill>
                  <a:srgbClr val="FF0000"/>
                </a:solidFill>
                <a:latin typeface="+mn-lt"/>
              </a:rPr>
              <a:t>Title and author can be added or edited by the user</a:t>
            </a:r>
          </a:p>
          <a:p>
            <a:pPr marL="457200" indent="-457200">
              <a:buFont typeface="Arial" pitchFamily="34" charset="0"/>
              <a:buChar char="•"/>
            </a:pPr>
            <a:r>
              <a:rPr lang="en-US" sz="2800" dirty="0" smtClean="0">
                <a:latin typeface="+mn-lt"/>
              </a:rPr>
              <a:t>The </a:t>
            </a:r>
            <a:r>
              <a:rPr lang="en-US" sz="2800" dirty="0">
                <a:latin typeface="+mn-lt"/>
              </a:rPr>
              <a:t>P</a:t>
            </a:r>
            <a:r>
              <a:rPr lang="en-US" sz="2800" dirty="0" smtClean="0">
                <a:latin typeface="+mn-lt"/>
              </a:rPr>
              <a:t>roperties dialog box contains a lot of information about the file</a:t>
            </a:r>
            <a:endParaRPr lang="en-US" sz="2800" dirty="0">
              <a:latin typeface="+mn-lt"/>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xmlns="" val="0"/>
              </a:ext>
            </a:extLst>
          </a:blip>
          <a:srcRect l="29655" t="27816" r="34138" b="4828"/>
          <a:stretch/>
        </p:blipFill>
        <p:spPr>
          <a:xfrm>
            <a:off x="304800" y="1619250"/>
            <a:ext cx="3310759" cy="5238750"/>
          </a:xfrm>
          <a:prstGeom prst="rect">
            <a:avLst/>
          </a:prstGeom>
        </p:spPr>
      </p:pic>
    </p:spTree>
    <p:extLst>
      <p:ext uri="{BB962C8B-B14F-4D97-AF65-F5344CB8AC3E}">
        <p14:creationId xmlns:p14="http://schemas.microsoft.com/office/powerpoint/2010/main" xmlns="" val="3193252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file attribute?</a:t>
            </a:r>
            <a:endParaRPr lang="en-US" dirty="0"/>
          </a:p>
        </p:txBody>
      </p:sp>
      <p:sp>
        <p:nvSpPr>
          <p:cNvPr id="2" name="Content Placeholder 1"/>
          <p:cNvSpPr>
            <a:spLocks noGrp="1"/>
          </p:cNvSpPr>
          <p:nvPr>
            <p:ph idx="1"/>
          </p:nvPr>
        </p:nvSpPr>
        <p:spPr>
          <a:xfrm>
            <a:off x="228600" y="1524000"/>
            <a:ext cx="8064500" cy="5029200"/>
          </a:xfrm>
        </p:spPr>
        <p:txBody>
          <a:bodyPr/>
          <a:lstStyle/>
          <a:p>
            <a:r>
              <a:rPr lang="en-US" sz="2400" dirty="0" smtClean="0"/>
              <a:t>A file access classification that determines how a file can be viewed or whether it can be edited</a:t>
            </a:r>
          </a:p>
          <a:p>
            <a:pPr>
              <a:buNone/>
            </a:pPr>
            <a:r>
              <a:rPr lang="en-US" sz="2400" dirty="0" smtClean="0"/>
              <a:t>Command for file attribute: </a:t>
            </a:r>
            <a:r>
              <a:rPr lang="en-US" sz="2400" b="1" dirty="0" smtClean="0"/>
              <a:t>attrib</a:t>
            </a:r>
          </a:p>
          <a:p>
            <a:r>
              <a:rPr lang="pt-BR" sz="2400" dirty="0" smtClean="0">
                <a:latin typeface="Arial" pitchFamily="34" charset="0"/>
                <a:cs typeface="Arial" pitchFamily="34" charset="0"/>
              </a:rPr>
              <a:t>ATTRIB </a:t>
            </a:r>
            <a:r>
              <a:rPr lang="pt-BR" sz="2400" dirty="0" smtClean="0">
                <a:solidFill>
                  <a:srgbClr val="FF0000"/>
                </a:solidFill>
                <a:latin typeface="Arial" pitchFamily="34" charset="0"/>
                <a:cs typeface="Arial" pitchFamily="34" charset="0"/>
              </a:rPr>
              <a:t>[+R | -R] [+A | -A] [+S | -S] [+H | -H] </a:t>
            </a:r>
            <a:r>
              <a:rPr lang="pt-BR" sz="2400" dirty="0" smtClean="0">
                <a:latin typeface="Arial" pitchFamily="34" charset="0"/>
                <a:cs typeface="Arial" pitchFamily="34" charset="0"/>
              </a:rPr>
              <a:t>filespec [/S]</a:t>
            </a:r>
          </a:p>
          <a:p>
            <a:pPr>
              <a:buNone/>
            </a:pPr>
            <a:r>
              <a:rPr lang="pt-BR" sz="2400" dirty="0" smtClean="0">
                <a:solidFill>
                  <a:srgbClr val="FF0000"/>
                </a:solidFill>
                <a:latin typeface="Arial" pitchFamily="34" charset="0"/>
                <a:cs typeface="Arial" pitchFamily="34" charset="0"/>
              </a:rPr>
              <a:t> </a:t>
            </a:r>
            <a:r>
              <a:rPr lang="en-US" sz="2400" b="1" dirty="0" smtClean="0">
                <a:solidFill>
                  <a:srgbClr val="FF0000"/>
                </a:solidFill>
                <a:latin typeface="Arial" pitchFamily="34" charset="0"/>
                <a:cs typeface="Arial" pitchFamily="34" charset="0"/>
              </a:rPr>
              <a:t>+</a:t>
            </a:r>
            <a:r>
              <a:rPr lang="en-US" sz="2400" dirty="0" smtClean="0">
                <a:latin typeface="Arial" pitchFamily="34" charset="0"/>
                <a:cs typeface="Arial" pitchFamily="34" charset="0"/>
              </a:rPr>
              <a:t> Sets an attribute.</a:t>
            </a:r>
          </a:p>
          <a:p>
            <a:pPr>
              <a:buNone/>
            </a:pPr>
            <a:r>
              <a:rPr lang="en-US" sz="2400" b="1" dirty="0" smtClean="0">
                <a:solidFill>
                  <a:srgbClr val="FF0000"/>
                </a:solidFill>
                <a:latin typeface="Arial" pitchFamily="34" charset="0"/>
                <a:cs typeface="Arial" pitchFamily="34" charset="0"/>
              </a:rPr>
              <a:t> -</a:t>
            </a:r>
            <a:r>
              <a:rPr lang="en-US" sz="2400" dirty="0" smtClean="0">
                <a:solidFill>
                  <a:srgbClr val="FF0000"/>
                </a:solidFill>
                <a:latin typeface="Arial" pitchFamily="34" charset="0"/>
                <a:cs typeface="Arial" pitchFamily="34" charset="0"/>
              </a:rPr>
              <a:t> </a:t>
            </a:r>
            <a:r>
              <a:rPr lang="en-US" sz="2400" dirty="0" smtClean="0">
                <a:latin typeface="Arial" pitchFamily="34" charset="0"/>
                <a:cs typeface="Arial" pitchFamily="34" charset="0"/>
              </a:rPr>
              <a:t> Clears an attribute.</a:t>
            </a:r>
          </a:p>
          <a:p>
            <a:pPr>
              <a:buNone/>
            </a:pPr>
            <a:r>
              <a:rPr lang="en-US" sz="2400" dirty="0" smtClean="0">
                <a:solidFill>
                  <a:srgbClr val="FF0000"/>
                </a:solidFill>
                <a:latin typeface="Arial" pitchFamily="34" charset="0"/>
                <a:cs typeface="Arial" pitchFamily="34" charset="0"/>
              </a:rPr>
              <a:t> </a:t>
            </a:r>
            <a:r>
              <a:rPr lang="en-US" sz="2400" b="1" dirty="0" smtClean="0">
                <a:solidFill>
                  <a:srgbClr val="FF0000"/>
                </a:solidFill>
                <a:latin typeface="Arial" pitchFamily="34" charset="0"/>
                <a:cs typeface="Arial" pitchFamily="34" charset="0"/>
              </a:rPr>
              <a:t>R</a:t>
            </a:r>
            <a:r>
              <a:rPr lang="en-US" sz="2400" dirty="0" smtClean="0">
                <a:latin typeface="Arial" pitchFamily="34" charset="0"/>
                <a:cs typeface="Arial" pitchFamily="34" charset="0"/>
              </a:rPr>
              <a:t> Read-only file attribute.</a:t>
            </a:r>
          </a:p>
          <a:p>
            <a:pPr>
              <a:buNone/>
            </a:pPr>
            <a:r>
              <a:rPr lang="en-US" sz="2400" dirty="0" smtClean="0">
                <a:latin typeface="Arial" pitchFamily="34" charset="0"/>
                <a:cs typeface="Arial" pitchFamily="34" charset="0"/>
              </a:rPr>
              <a:t> </a:t>
            </a:r>
            <a:r>
              <a:rPr lang="en-US" sz="2400" b="1" dirty="0" smtClean="0">
                <a:solidFill>
                  <a:srgbClr val="FF0000"/>
                </a:solidFill>
                <a:latin typeface="Arial" pitchFamily="34" charset="0"/>
                <a:cs typeface="Arial" pitchFamily="34" charset="0"/>
              </a:rPr>
              <a:t>A</a:t>
            </a:r>
            <a:r>
              <a:rPr lang="en-US" sz="2400" dirty="0" smtClean="0">
                <a:latin typeface="Arial" pitchFamily="34" charset="0"/>
                <a:cs typeface="Arial" pitchFamily="34" charset="0"/>
              </a:rPr>
              <a:t> Archive file attribute. </a:t>
            </a:r>
          </a:p>
          <a:p>
            <a:pPr>
              <a:buNone/>
            </a:pPr>
            <a:r>
              <a:rPr lang="en-US" sz="2400" b="1" dirty="0" smtClean="0">
                <a:solidFill>
                  <a:srgbClr val="FF0000"/>
                </a:solidFill>
                <a:latin typeface="Arial" pitchFamily="34" charset="0"/>
                <a:cs typeface="Arial" pitchFamily="34" charset="0"/>
              </a:rPr>
              <a:t> S</a:t>
            </a:r>
            <a:r>
              <a:rPr lang="en-US" sz="2400" dirty="0" smtClean="0">
                <a:solidFill>
                  <a:srgbClr val="FF0000"/>
                </a:solidFill>
                <a:latin typeface="Arial" pitchFamily="34" charset="0"/>
                <a:cs typeface="Arial" pitchFamily="34" charset="0"/>
              </a:rPr>
              <a:t> </a:t>
            </a:r>
            <a:r>
              <a:rPr lang="en-US" sz="2400" dirty="0" smtClean="0">
                <a:latin typeface="Arial" pitchFamily="34" charset="0"/>
                <a:cs typeface="Arial" pitchFamily="34" charset="0"/>
              </a:rPr>
              <a:t> System file attribute.</a:t>
            </a:r>
          </a:p>
          <a:p>
            <a:pPr>
              <a:buNone/>
            </a:pPr>
            <a:r>
              <a:rPr lang="en-US" sz="2400" dirty="0" smtClean="0">
                <a:latin typeface="Arial" pitchFamily="34" charset="0"/>
                <a:cs typeface="Arial" pitchFamily="34" charset="0"/>
              </a:rPr>
              <a:t> </a:t>
            </a:r>
            <a:r>
              <a:rPr lang="en-US" sz="2400" b="1" dirty="0" smtClean="0">
                <a:solidFill>
                  <a:srgbClr val="FF0000"/>
                </a:solidFill>
                <a:latin typeface="Arial" pitchFamily="34" charset="0"/>
                <a:cs typeface="Arial" pitchFamily="34" charset="0"/>
              </a:rPr>
              <a:t>H</a:t>
            </a:r>
            <a:r>
              <a:rPr lang="en-US" sz="2400" dirty="0" smtClean="0">
                <a:latin typeface="Arial" pitchFamily="34" charset="0"/>
                <a:cs typeface="Arial" pitchFamily="34" charset="0"/>
              </a:rPr>
              <a:t> Hidden file attribute. </a:t>
            </a:r>
          </a:p>
          <a:p>
            <a:pPr>
              <a:buNone/>
            </a:pPr>
            <a:r>
              <a:rPr lang="en-US" sz="2400" dirty="0" smtClean="0"/>
              <a:t/>
            </a:r>
            <a:br>
              <a:rPr lang="en-US" sz="2400" dirty="0" smtClean="0"/>
            </a:b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blinds(horizontal)">
                                      <p:cBhvr>
                                        <p:cTn id="17" dur="500"/>
                                        <p:tgtEl>
                                          <p:spTgt spid="2">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a:t>
            </a:r>
            <a:endParaRPr lang="en-CA" dirty="0"/>
          </a:p>
        </p:txBody>
      </p:sp>
      <p:sp>
        <p:nvSpPr>
          <p:cNvPr id="3" name="Content Placeholder 2"/>
          <p:cNvSpPr>
            <a:spLocks noGrp="1"/>
          </p:cNvSpPr>
          <p:nvPr>
            <p:ph sz="half" idx="1"/>
          </p:nvPr>
        </p:nvSpPr>
        <p:spPr>
          <a:xfrm>
            <a:off x="228600" y="1524000"/>
            <a:ext cx="6534150" cy="4114800"/>
          </a:xfrm>
        </p:spPr>
        <p:txBody>
          <a:bodyPr/>
          <a:lstStyle/>
          <a:p>
            <a:r>
              <a:rPr lang="en-CA" sz="2400" dirty="0" smtClean="0"/>
              <a:t>Create Folders</a:t>
            </a:r>
          </a:p>
          <a:p>
            <a:endParaRPr lang="en-CA" sz="2400" dirty="0" smtClean="0"/>
          </a:p>
          <a:p>
            <a:r>
              <a:rPr lang="en-CA" sz="2400" dirty="0" smtClean="0"/>
              <a:t>Create Sub-folders</a:t>
            </a:r>
          </a:p>
          <a:p>
            <a:endParaRPr lang="en-CA" sz="2400" dirty="0" smtClean="0"/>
          </a:p>
          <a:p>
            <a:r>
              <a:rPr lang="en-CA" sz="2400" dirty="0" smtClean="0"/>
              <a:t>Create Files</a:t>
            </a:r>
          </a:p>
          <a:p>
            <a:endParaRPr lang="en-CA" sz="2400" dirty="0" smtClean="0"/>
          </a:p>
          <a:p>
            <a:r>
              <a:rPr lang="en-CA" sz="2400" dirty="0" smtClean="0"/>
              <a:t>Copy Files</a:t>
            </a:r>
          </a:p>
          <a:p>
            <a:endParaRPr lang="en-CA" sz="2400" dirty="0" smtClean="0"/>
          </a:p>
          <a:p>
            <a:r>
              <a:rPr lang="en-CA" sz="2400" dirty="0" smtClean="0"/>
              <a:t>Move Files</a:t>
            </a:r>
          </a:p>
          <a:p>
            <a:endParaRPr lang="en-CA" sz="2400" dirty="0" smtClean="0"/>
          </a:p>
          <a:p>
            <a:r>
              <a:rPr lang="en-CA" sz="2400" dirty="0" smtClean="0"/>
              <a:t>Delete Files</a:t>
            </a:r>
          </a:p>
          <a:p>
            <a:endParaRPr lang="en-CA"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fontScale="90000"/>
          </a:bodyPr>
          <a:lstStyle/>
          <a:p>
            <a:r>
              <a:rPr lang="en-US" smtClean="0"/>
              <a:t>The Importance of Operating System Software</a:t>
            </a:r>
          </a:p>
        </p:txBody>
      </p:sp>
      <p:sp>
        <p:nvSpPr>
          <p:cNvPr id="21506" name="Content Placeholder 2"/>
          <p:cNvSpPr>
            <a:spLocks noGrp="1"/>
          </p:cNvSpPr>
          <p:nvPr>
            <p:ph idx="1"/>
          </p:nvPr>
        </p:nvSpPr>
        <p:spPr>
          <a:xfrm>
            <a:off x="228600" y="1524000"/>
            <a:ext cx="8228013" cy="4529138"/>
          </a:xfrm>
        </p:spPr>
        <p:txBody>
          <a:bodyPr>
            <a:normAutofit/>
          </a:bodyPr>
          <a:lstStyle/>
          <a:p>
            <a:pPr marL="342000" lvl="1">
              <a:buFont typeface="Arial" panose="020B0604020202020204" pitchFamily="34" charset="0"/>
              <a:buChar char="•"/>
            </a:pPr>
            <a:r>
              <a:rPr lang="en-US" dirty="0" smtClean="0"/>
              <a:t>Resolving system errors and problems</a:t>
            </a:r>
          </a:p>
          <a:p>
            <a:pPr marL="342000" lvl="1">
              <a:buFont typeface="Arial" panose="020B0604020202020204" pitchFamily="34" charset="0"/>
              <a:buChar char="•"/>
            </a:pPr>
            <a:r>
              <a:rPr lang="en-US" dirty="0" smtClean="0"/>
              <a:t>Optimizing system performance</a:t>
            </a:r>
          </a:p>
          <a:p>
            <a:pPr marL="342000" lvl="1">
              <a:buFont typeface="Arial" panose="020B0604020202020204" pitchFamily="34" charset="0"/>
              <a:buChar char="•"/>
            </a:pPr>
            <a:r>
              <a:rPr lang="en-US" dirty="0" smtClean="0"/>
              <a:t>Backing up your computer</a:t>
            </a:r>
          </a:p>
          <a:p>
            <a:pPr marL="342000" lvl="1">
              <a:buFont typeface="Arial" panose="020B0604020202020204" pitchFamily="34" charset="0"/>
              <a:buChar char="•"/>
            </a:pPr>
            <a:r>
              <a:rPr lang="en-US" dirty="0" smtClean="0"/>
              <a:t>Power management</a:t>
            </a:r>
          </a:p>
          <a:p>
            <a:pPr marL="342000" lvl="1">
              <a:buFont typeface="Arial" panose="020B0604020202020204" pitchFamily="34" charset="0"/>
              <a:buChar char="•"/>
            </a:pPr>
            <a:r>
              <a:rPr lang="en-US" dirty="0" smtClean="0"/>
              <a:t>Computer and Internet security</a:t>
            </a:r>
          </a:p>
          <a:p>
            <a:pPr marL="342000" lvl="2" indent="0">
              <a:buNone/>
            </a:pPr>
            <a:r>
              <a:rPr lang="en-US" sz="2400" b="1" dirty="0" smtClean="0"/>
              <a:t>		- User account</a:t>
            </a:r>
          </a:p>
          <a:p>
            <a:pPr marL="342000" lvl="1">
              <a:buFont typeface="Arial" panose="020B0604020202020204" pitchFamily="34" charset="0"/>
              <a:buChar char="•"/>
            </a:pPr>
            <a:r>
              <a:rPr lang="en-US" dirty="0" smtClean="0"/>
              <a:t>Networking</a:t>
            </a:r>
          </a:p>
          <a:p>
            <a:pPr marL="342000" lvl="1">
              <a:buFont typeface="Arial" panose="020B0604020202020204" pitchFamily="34" charset="0"/>
              <a:buChar char="•"/>
            </a:pPr>
            <a:r>
              <a:rPr lang="en-US" dirty="0" smtClean="0"/>
              <a:t>Providing Help</a:t>
            </a:r>
          </a:p>
          <a:p>
            <a:pPr marL="342000" lvl="2" indent="0">
              <a:buNone/>
            </a:pPr>
            <a:r>
              <a:rPr lang="en-US" sz="2400" b="1" dirty="0" smtClean="0"/>
              <a:t>		- Wizards</a:t>
            </a:r>
            <a:r>
              <a:rPr lang="en-US" sz="2400" dirty="0" smtClean="0"/>
              <a:t>, demos, and Online Help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51543"/>
            <a:ext cx="8229600" cy="787400"/>
          </a:xfrm>
        </p:spPr>
        <p:txBody>
          <a:bodyPr/>
          <a:lstStyle/>
          <a:p>
            <a:r>
              <a:rPr lang="en-US" dirty="0" smtClean="0"/>
              <a:t>Shortcuts </a:t>
            </a:r>
            <a:endParaRPr lang="en-US" dirty="0"/>
          </a:p>
        </p:txBody>
      </p:sp>
      <p:sp>
        <p:nvSpPr>
          <p:cNvPr id="2" name="Content Placeholder 1"/>
          <p:cNvSpPr>
            <a:spLocks noGrp="1"/>
          </p:cNvSpPr>
          <p:nvPr>
            <p:ph idx="1"/>
          </p:nvPr>
        </p:nvSpPr>
        <p:spPr>
          <a:xfrm>
            <a:off x="182563" y="1371600"/>
            <a:ext cx="8763000" cy="5765800"/>
          </a:xfrm>
        </p:spPr>
        <p:txBody>
          <a:bodyPr/>
          <a:lstStyle/>
          <a:p>
            <a:r>
              <a:rPr lang="en-US" sz="2350" b="1" dirty="0" smtClean="0"/>
              <a:t>CTRL+X</a:t>
            </a:r>
            <a:r>
              <a:rPr lang="en-US" sz="2350" dirty="0" smtClean="0"/>
              <a:t>: Cut</a:t>
            </a:r>
          </a:p>
          <a:p>
            <a:r>
              <a:rPr lang="en-US" sz="2350" b="1" dirty="0" smtClean="0"/>
              <a:t>CTRL+C</a:t>
            </a:r>
            <a:r>
              <a:rPr lang="en-US" sz="2350" dirty="0" smtClean="0"/>
              <a:t>: Copy</a:t>
            </a:r>
          </a:p>
          <a:p>
            <a:r>
              <a:rPr lang="en-US" sz="2350" b="1" dirty="0" smtClean="0"/>
              <a:t>CTRL+V</a:t>
            </a:r>
            <a:r>
              <a:rPr lang="en-US" sz="2350" dirty="0" smtClean="0"/>
              <a:t>: Paste</a:t>
            </a:r>
          </a:p>
          <a:p>
            <a:r>
              <a:rPr lang="en-US" sz="2350" b="1" dirty="0" smtClean="0"/>
              <a:t>CTRL + Z: </a:t>
            </a:r>
            <a:r>
              <a:rPr lang="en-US" sz="2350" dirty="0" smtClean="0"/>
              <a:t>undo</a:t>
            </a:r>
          </a:p>
          <a:p>
            <a:r>
              <a:rPr lang="en-US" sz="2350" b="1" dirty="0" smtClean="0"/>
              <a:t>CTRL + A</a:t>
            </a:r>
            <a:r>
              <a:rPr lang="en-US" sz="2350" dirty="0" smtClean="0"/>
              <a:t>: Select all</a:t>
            </a:r>
          </a:p>
          <a:p>
            <a:pPr lvl="0"/>
            <a:r>
              <a:rPr lang="en-US" sz="2350" b="1" dirty="0" smtClean="0"/>
              <a:t>CTRL+ ESC: </a:t>
            </a:r>
            <a:r>
              <a:rPr lang="en-US" sz="2350" dirty="0" smtClean="0"/>
              <a:t>Display the Start menu </a:t>
            </a:r>
          </a:p>
          <a:p>
            <a:pPr lvl="0"/>
            <a:r>
              <a:rPr lang="en-US" sz="2350" b="1" dirty="0" smtClean="0"/>
              <a:t>ALT+TAB</a:t>
            </a:r>
            <a:r>
              <a:rPr lang="en-US" sz="2350" dirty="0" smtClean="0"/>
              <a:t> : Switch between the open items) </a:t>
            </a:r>
          </a:p>
          <a:p>
            <a:r>
              <a:rPr lang="en-US" sz="2350" b="1" dirty="0" smtClean="0"/>
              <a:t>ALT+ESC </a:t>
            </a:r>
            <a:r>
              <a:rPr lang="en-US" sz="2350" dirty="0" smtClean="0"/>
              <a:t>(Cycle through items in the order that they had opened</a:t>
            </a:r>
          </a:p>
          <a:p>
            <a:r>
              <a:rPr lang="en-US" sz="2350" b="1" dirty="0" smtClean="0"/>
              <a:t>ALT+ENTER</a:t>
            </a:r>
            <a:r>
              <a:rPr lang="en-US" sz="2350" dirty="0" smtClean="0"/>
              <a:t>: Open the properties for the </a:t>
            </a:r>
            <a:r>
              <a:rPr lang="en-US" sz="2350" i="1" dirty="0" smtClean="0"/>
              <a:t>selected</a:t>
            </a:r>
            <a:r>
              <a:rPr lang="en-US" sz="2350" dirty="0" smtClean="0"/>
              <a:t> object been opened) </a:t>
            </a:r>
          </a:p>
          <a:p>
            <a:pPr lvl="0"/>
            <a:r>
              <a:rPr lang="en-US" sz="2350" b="1" dirty="0" smtClean="0"/>
              <a:t>ALT+SPACEBAR</a:t>
            </a:r>
            <a:r>
              <a:rPr lang="en-US" sz="2350" dirty="0" smtClean="0"/>
              <a:t> :Display the System menu for the active window</a:t>
            </a:r>
          </a:p>
          <a:p>
            <a:endParaRPr lang="en-US" sz="235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4200" y="990600"/>
            <a:ext cx="8229600" cy="368300"/>
          </a:xfrm>
        </p:spPr>
        <p:txBody>
          <a:bodyPr>
            <a:noAutofit/>
          </a:bodyPr>
          <a:lstStyle/>
          <a:p>
            <a:r>
              <a:rPr lang="en-US" dirty="0" smtClean="0"/>
              <a:t>Shortcuts</a:t>
            </a:r>
            <a:endParaRPr lang="en-US" dirty="0"/>
          </a:p>
        </p:txBody>
      </p:sp>
      <p:sp>
        <p:nvSpPr>
          <p:cNvPr id="2" name="Content Placeholder 1"/>
          <p:cNvSpPr>
            <a:spLocks noGrp="1"/>
          </p:cNvSpPr>
          <p:nvPr>
            <p:ph idx="1"/>
          </p:nvPr>
        </p:nvSpPr>
        <p:spPr>
          <a:xfrm>
            <a:off x="228600" y="1524000"/>
            <a:ext cx="8585200" cy="6223000"/>
          </a:xfrm>
        </p:spPr>
        <p:txBody>
          <a:bodyPr>
            <a:normAutofit/>
          </a:bodyPr>
          <a:lstStyle/>
          <a:p>
            <a:r>
              <a:rPr lang="en-US" sz="2400" dirty="0" smtClean="0">
                <a:latin typeface="Wingdings"/>
              </a:rPr>
              <a:t>ÿ </a:t>
            </a:r>
            <a:r>
              <a:rPr lang="en-US" sz="2400" dirty="0" smtClean="0">
                <a:latin typeface="Arial" pitchFamily="34" charset="0"/>
                <a:cs typeface="Arial" pitchFamily="34" charset="0"/>
              </a:rPr>
              <a:t>+ E: Open File Explorer</a:t>
            </a:r>
          </a:p>
          <a:p>
            <a:r>
              <a:rPr lang="en-US" sz="2400" dirty="0" smtClean="0">
                <a:latin typeface="Wingdings"/>
              </a:rPr>
              <a:t>ÿ </a:t>
            </a:r>
            <a:r>
              <a:rPr lang="en-US" sz="2400" dirty="0" smtClean="0">
                <a:latin typeface="Arial" pitchFamily="34" charset="0"/>
                <a:cs typeface="Arial" pitchFamily="34" charset="0"/>
              </a:rPr>
              <a:t>+ R: Open the Run Menu</a:t>
            </a:r>
          </a:p>
          <a:p>
            <a:r>
              <a:rPr lang="en-US" sz="2400" dirty="0" smtClean="0">
                <a:latin typeface="Wingdings"/>
              </a:rPr>
              <a:t>ÿ </a:t>
            </a:r>
            <a:r>
              <a:rPr lang="en-US" sz="2400" dirty="0" smtClean="0">
                <a:latin typeface="Arial" pitchFamily="34" charset="0"/>
                <a:cs typeface="Arial" pitchFamily="34" charset="0"/>
              </a:rPr>
              <a:t>+ L: Lock the Computer</a:t>
            </a:r>
          </a:p>
          <a:p>
            <a:r>
              <a:rPr lang="en-US" sz="2400" dirty="0" smtClean="0">
                <a:latin typeface="Wingdings"/>
              </a:rPr>
              <a:t>ÿ </a:t>
            </a:r>
            <a:r>
              <a:rPr lang="en-US" sz="2400" dirty="0" smtClean="0">
                <a:latin typeface="Arial" pitchFamily="34" charset="0"/>
                <a:cs typeface="Arial" pitchFamily="34" charset="0"/>
              </a:rPr>
              <a:t>+ M: Minimize all windows</a:t>
            </a:r>
          </a:p>
          <a:p>
            <a:r>
              <a:rPr lang="en-US" sz="2400" dirty="0">
                <a:solidFill>
                  <a:prstClr val="black"/>
                </a:solidFill>
                <a:latin typeface="Wingdings"/>
              </a:rPr>
              <a:t>ÿ </a:t>
            </a:r>
            <a:r>
              <a:rPr lang="en-US" sz="2400" dirty="0" smtClean="0">
                <a:solidFill>
                  <a:prstClr val="black"/>
                </a:solidFill>
                <a:latin typeface="Arial" pitchFamily="34" charset="0"/>
                <a:cs typeface="Arial" pitchFamily="34" charset="0"/>
              </a:rPr>
              <a:t>+ P: Multi-Display Mode</a:t>
            </a:r>
            <a:endParaRPr lang="en-US" sz="2400" dirty="0" smtClean="0">
              <a:latin typeface="Arial" pitchFamily="34" charset="0"/>
              <a:cs typeface="Arial" pitchFamily="34" charset="0"/>
            </a:endParaRPr>
          </a:p>
          <a:p>
            <a:r>
              <a:rPr lang="en-US" sz="2400" dirty="0" smtClean="0">
                <a:solidFill>
                  <a:prstClr val="black"/>
                </a:solidFill>
                <a:latin typeface="Wingdings"/>
              </a:rPr>
              <a:t>ÿ </a:t>
            </a:r>
            <a:r>
              <a:rPr lang="en-US" sz="2400" dirty="0" smtClean="0">
                <a:solidFill>
                  <a:prstClr val="black"/>
                </a:solidFill>
                <a:latin typeface="Arial" pitchFamily="34" charset="0"/>
                <a:cs typeface="Arial" pitchFamily="34" charset="0"/>
              </a:rPr>
              <a:t>+ D: Show the Desktop</a:t>
            </a:r>
          </a:p>
          <a:p>
            <a:r>
              <a:rPr lang="en-US" sz="2400" dirty="0">
                <a:solidFill>
                  <a:prstClr val="black"/>
                </a:solidFill>
                <a:latin typeface="Wingdings"/>
              </a:rPr>
              <a:t>ÿ </a:t>
            </a:r>
            <a:r>
              <a:rPr lang="en-US" sz="2400" dirty="0" smtClean="0">
                <a:solidFill>
                  <a:prstClr val="black"/>
                </a:solidFill>
                <a:latin typeface="Arial" pitchFamily="34" charset="0"/>
                <a:cs typeface="Arial" pitchFamily="34" charset="0"/>
              </a:rPr>
              <a:t>+ &lt;TAB&gt;: Aero Flip </a:t>
            </a:r>
          </a:p>
          <a:p>
            <a:r>
              <a:rPr lang="en-US" sz="2400" dirty="0">
                <a:solidFill>
                  <a:prstClr val="black"/>
                </a:solidFill>
                <a:latin typeface="Wingdings"/>
              </a:rPr>
              <a:t>ÿ </a:t>
            </a:r>
            <a:r>
              <a:rPr lang="en-US" sz="2400" dirty="0" smtClean="0">
                <a:solidFill>
                  <a:prstClr val="black"/>
                </a:solidFill>
                <a:latin typeface="Arial" pitchFamily="34" charset="0"/>
                <a:cs typeface="Arial" pitchFamily="34" charset="0"/>
              </a:rPr>
              <a:t>+ &lt;Space&gt;: Aero Peek</a:t>
            </a:r>
          </a:p>
          <a:p>
            <a:endParaRPr lang="en-US" sz="2400" dirty="0" smtClean="0">
              <a:latin typeface="MS Shell Dlg 2"/>
            </a:endParaRPr>
          </a:p>
          <a:p>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Software Interaction</a:t>
            </a:r>
          </a:p>
        </p:txBody>
      </p:sp>
      <p:sp>
        <p:nvSpPr>
          <p:cNvPr id="57347" name="Rectangle 3"/>
          <p:cNvSpPr>
            <a:spLocks noGrp="1" noChangeArrowheads="1"/>
          </p:cNvSpPr>
          <p:nvPr>
            <p:ph idx="1"/>
          </p:nvPr>
        </p:nvSpPr>
        <p:spPr>
          <a:xfrm>
            <a:off x="228600" y="1524000"/>
            <a:ext cx="8228013" cy="4529138"/>
          </a:xfrm>
        </p:spPr>
        <p:txBody>
          <a:bodyPr/>
          <a:lstStyle/>
          <a:p>
            <a:r>
              <a:rPr lang="en-US" sz="2400" dirty="0">
                <a:latin typeface="Arial" panose="020B0604020202020204" pitchFamily="34" charset="0"/>
              </a:rPr>
              <a:t>How does software interact with an operating system?</a:t>
            </a:r>
            <a:r>
              <a:rPr lang="en-US" sz="2800" dirty="0">
                <a:latin typeface="Arial" panose="020B0604020202020204" pitchFamily="34" charset="0"/>
              </a:rPr>
              <a:t/>
            </a:r>
            <a:br>
              <a:rPr lang="en-US" sz="2800" dirty="0">
                <a:latin typeface="Arial" panose="020B0604020202020204" pitchFamily="34" charset="0"/>
              </a:rPr>
            </a:br>
            <a:endParaRPr lang="en-US" sz="2800" dirty="0">
              <a:latin typeface="Arial" panose="020B0604020202020204" pitchFamily="34" charset="0"/>
            </a:endParaRPr>
          </a:p>
          <a:p>
            <a:pPr lvl="1"/>
            <a:r>
              <a:rPr lang="en-US" sz="2400" dirty="0">
                <a:latin typeface="Arial" panose="020B0604020202020204" pitchFamily="34" charset="0"/>
              </a:rPr>
              <a:t>The operating system provides an Application Program Interface (API) </a:t>
            </a:r>
          </a:p>
          <a:p>
            <a:pPr lvl="1"/>
            <a:r>
              <a:rPr lang="en-US" sz="2400" dirty="0">
                <a:latin typeface="Arial" panose="020B0604020202020204" pitchFamily="34" charset="0"/>
              </a:rPr>
              <a:t>API is a common interface for interacting with hardware, and O/S functions</a:t>
            </a:r>
          </a:p>
          <a:p>
            <a:pPr lvl="1"/>
            <a:r>
              <a:rPr lang="en-US" sz="2400" dirty="0">
                <a:latin typeface="Arial" panose="020B0604020202020204" pitchFamily="34" charset="0"/>
              </a:rPr>
              <a:t>Allows designers to not be concerned with the inner workings of a peripheral, or the O/S</a:t>
            </a:r>
          </a:p>
          <a:p>
            <a:pPr lvl="1"/>
            <a:endParaRPr 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API – An Example</a:t>
            </a:r>
          </a:p>
        </p:txBody>
      </p:sp>
      <p:sp>
        <p:nvSpPr>
          <p:cNvPr id="59395" name="Rectangle 3"/>
          <p:cNvSpPr>
            <a:spLocks noGrp="1" noChangeArrowheads="1"/>
          </p:cNvSpPr>
          <p:nvPr>
            <p:ph idx="1"/>
          </p:nvPr>
        </p:nvSpPr>
        <p:spPr/>
        <p:txBody>
          <a:bodyPr/>
          <a:lstStyle/>
          <a:p>
            <a:pPr>
              <a:lnSpc>
                <a:spcPct val="90000"/>
              </a:lnSpc>
            </a:pPr>
            <a:r>
              <a:rPr lang="en-US" sz="2000" dirty="0"/>
              <a:t>Typically and API is presented to a designer as skeleton procedures and procedure calls</a:t>
            </a:r>
          </a:p>
          <a:p>
            <a:pPr>
              <a:lnSpc>
                <a:spcPct val="90000"/>
              </a:lnSpc>
            </a:pPr>
            <a:r>
              <a:rPr lang="en-US" sz="2000" dirty="0"/>
              <a:t>Example : Designing a plugin for the Netscape Web Browser</a:t>
            </a:r>
          </a:p>
          <a:p>
            <a:pPr lvl="1">
              <a:lnSpc>
                <a:spcPct val="90000"/>
              </a:lnSpc>
            </a:pPr>
            <a:r>
              <a:rPr lang="en-US" sz="1800" i="1" dirty="0"/>
              <a:t>RealPlayer, Shockwave, etc</a:t>
            </a:r>
            <a:r>
              <a:rPr lang="en-US" sz="1800" i="1" dirty="0" smtClean="0"/>
              <a:t>.</a:t>
            </a:r>
            <a:endParaRPr lang="en-US" sz="2000" i="1" dirty="0"/>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CPluginArgs.h</a:t>
            </a:r>
            <a:endParaRPr lang="en-US" sz="1000" b="1" dirty="0">
              <a:latin typeface="Courier New" panose="02070309020205020404" pitchFamily="49" charset="0"/>
            </a:endParaRPr>
          </a:p>
          <a:p>
            <a:pPr>
              <a:lnSpc>
                <a:spcPct val="90000"/>
              </a:lnSpc>
              <a:buFont typeface="Wingdings" panose="05000000000000000000" pitchFamily="2" charset="2"/>
              <a:buNone/>
            </a:pPr>
            <a:r>
              <a:rPr lang="en-US" sz="1000" b="1" dirty="0">
                <a:latin typeface="Courier New" panose="02070309020205020404" pitchFamily="49" charset="0"/>
              </a:rPr>
              <a:t>#</a:t>
            </a:r>
            <a:r>
              <a:rPr lang="en-US" sz="1000" b="1" dirty="0" err="1">
                <a:latin typeface="Courier New" panose="02070309020205020404" pitchFamily="49" charset="0"/>
              </a:rPr>
              <a:t>ifndef</a:t>
            </a:r>
            <a:r>
              <a:rPr lang="en-US" sz="1000" b="1" dirty="0">
                <a:latin typeface="Courier New" panose="02070309020205020404" pitchFamily="49" charset="0"/>
              </a:rPr>
              <a:t> CPLUGINARGS_H</a:t>
            </a:r>
          </a:p>
          <a:p>
            <a:pPr>
              <a:lnSpc>
                <a:spcPct val="90000"/>
              </a:lnSpc>
              <a:buFont typeface="Wingdings" panose="05000000000000000000" pitchFamily="2" charset="2"/>
              <a:buNone/>
            </a:pPr>
            <a:r>
              <a:rPr lang="en-US" sz="1000" b="1" dirty="0">
                <a:latin typeface="Courier New" panose="02070309020205020404" pitchFamily="49" charset="0"/>
              </a:rPr>
              <a:t>#define CPLUGINARGS_H</a:t>
            </a:r>
          </a:p>
          <a:p>
            <a:pPr>
              <a:lnSpc>
                <a:spcPct val="90000"/>
              </a:lnSpc>
              <a:buFont typeface="Wingdings" panose="05000000000000000000" pitchFamily="2" charset="2"/>
              <a:buNone/>
            </a:pPr>
            <a:r>
              <a:rPr lang="en-US" sz="1000" b="1" dirty="0">
                <a:latin typeface="Courier New" panose="02070309020205020404" pitchFamily="49" charset="0"/>
              </a:rPr>
              <a:t>#include "</a:t>
            </a:r>
            <a:r>
              <a:rPr lang="en-US" sz="1000" b="1" dirty="0" err="1">
                <a:latin typeface="Courier New" panose="02070309020205020404" pitchFamily="49" charset="0"/>
              </a:rPr>
              <a:t>CNetscapeMemObject.h</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class </a:t>
            </a:r>
            <a:r>
              <a:rPr lang="en-US" sz="1000" b="1" dirty="0" err="1">
                <a:latin typeface="Courier New" panose="02070309020205020404" pitchFamily="49" charset="0"/>
              </a:rPr>
              <a:t>CArgumentNode</a:t>
            </a:r>
            <a:r>
              <a:rPr lang="en-US" sz="1000" b="1" dirty="0">
                <a:latin typeface="Courier New" panose="02070309020205020404" pitchFamily="49" charset="0"/>
              </a:rPr>
              <a:t> : public </a:t>
            </a:r>
            <a:r>
              <a:rPr lang="en-US" sz="1000" b="1" dirty="0" err="1">
                <a:latin typeface="Courier New" panose="02070309020205020404" pitchFamily="49" charset="0"/>
              </a:rPr>
              <a:t>CNetscapeMemObject</a:t>
            </a:r>
            <a:r>
              <a:rPr lang="en-US" sz="1000" b="1" dirty="0">
                <a:latin typeface="Courier New" panose="02070309020205020404" pitchFamily="49" charset="0"/>
              </a:rPr>
              <a:t> {</a:t>
            </a:r>
          </a:p>
          <a:p>
            <a:pPr>
              <a:lnSpc>
                <a:spcPct val="90000"/>
              </a:lnSpc>
              <a:buFont typeface="Wingdings" panose="05000000000000000000" pitchFamily="2" charset="2"/>
              <a:buNone/>
            </a:pPr>
            <a:r>
              <a:rPr lang="en-US" sz="1000" b="1" dirty="0">
                <a:latin typeface="Courier New" panose="02070309020205020404" pitchFamily="49" charset="0"/>
              </a:rPr>
              <a:t>	public:	</a:t>
            </a:r>
            <a:r>
              <a:rPr lang="en-US" sz="1000" b="1" dirty="0" err="1">
                <a:latin typeface="Courier New" panose="02070309020205020404" pitchFamily="49" charset="0"/>
              </a:rPr>
              <a:t>CArgumentNode</a:t>
            </a:r>
            <a:r>
              <a:rPr lang="en-US" sz="1000" b="1" dirty="0">
                <a:latin typeface="Courier New" panose="02070309020205020404" pitchFamily="49" charset="0"/>
              </a:rPr>
              <a:t>( char* </a:t>
            </a:r>
            <a:r>
              <a:rPr lang="en-US" sz="1000" b="1" dirty="0" err="1">
                <a:latin typeface="Courier New" panose="02070309020205020404" pitchFamily="49" charset="0"/>
              </a:rPr>
              <a:t>adoptArgumentName</a:t>
            </a:r>
            <a:r>
              <a:rPr lang="en-US" sz="1000" b="1" dirty="0">
                <a:latin typeface="Courier New" panose="02070309020205020404" pitchFamily="49" charset="0"/>
              </a:rPr>
              <a:t>, char* </a:t>
            </a:r>
            <a:r>
              <a:rPr lang="en-US" sz="1000" b="1" dirty="0" err="1">
                <a:latin typeface="Courier New" panose="02070309020205020404" pitchFamily="49" charset="0"/>
              </a:rPr>
              <a:t>adoptArgumentValue</a:t>
            </a:r>
            <a:r>
              <a:rPr lang="en-US" sz="1000" b="1" dirty="0">
                <a:latin typeface="Courier New" panose="02070309020205020404" pitchFamily="49" charset="0"/>
              </a:rPr>
              <a:t> );</a:t>
            </a:r>
          </a:p>
          <a:p>
            <a:pPr>
              <a:lnSpc>
                <a:spcPct val="90000"/>
              </a:lnSpc>
              <a:buFont typeface="Wingdings" panose="05000000000000000000" pitchFamily="2" charset="2"/>
              <a:buNone/>
            </a:pPr>
            <a:r>
              <a:rPr lang="en-US" sz="1000" b="1" dirty="0">
                <a:latin typeface="Courier New" panose="02070309020205020404" pitchFamily="49" charset="0"/>
              </a:rPr>
              <a:t>		virtual	~</a:t>
            </a:r>
            <a:r>
              <a:rPr lang="en-US" sz="1000" b="1" dirty="0" err="1">
                <a:latin typeface="Courier New" panose="02070309020205020404" pitchFamily="49" charset="0"/>
              </a:rPr>
              <a:t>CArgumentNode</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 </a:t>
            </a:r>
            <a:r>
              <a:rPr lang="en-US" sz="1000" b="1" dirty="0" err="1">
                <a:latin typeface="Courier New" panose="02070309020205020404" pitchFamily="49" charset="0"/>
              </a:rPr>
              <a:t>CArgumentNode</a:t>
            </a:r>
            <a:r>
              <a:rPr lang="en-US" sz="1000" b="1" dirty="0">
                <a:latin typeface="Courier New" panose="02070309020205020404" pitchFamily="49" charset="0"/>
              </a:rPr>
              <a:t>*	</a:t>
            </a:r>
            <a:r>
              <a:rPr lang="en-US" sz="1000" b="1" dirty="0" err="1">
                <a:latin typeface="Courier New" panose="02070309020205020404" pitchFamily="49" charset="0"/>
              </a:rPr>
              <a:t>FindArgumentByName</a:t>
            </a: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 char* </a:t>
            </a:r>
            <a:r>
              <a:rPr lang="en-US" sz="1000" b="1" dirty="0" err="1">
                <a:latin typeface="Courier New" panose="02070309020205020404" pitchFamily="49" charset="0"/>
              </a:rPr>
              <a:t>normalArgName</a:t>
            </a:r>
            <a:r>
              <a:rPr lang="en-US" sz="1000" b="1" dirty="0">
                <a:latin typeface="Courier New" panose="02070309020205020404" pitchFamily="49" charset="0"/>
              </a:rPr>
              <a:t> ) </a:t>
            </a:r>
            <a:r>
              <a:rPr lang="en-US" sz="1000" b="1" dirty="0" err="1">
                <a:latin typeface="Courier New" panose="02070309020205020404" pitchFamily="49" charset="0"/>
              </a:rPr>
              <a:t>const</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 char*		</a:t>
            </a:r>
            <a:r>
              <a:rPr lang="en-US" sz="1000" b="1" dirty="0" err="1">
                <a:latin typeface="Courier New" panose="02070309020205020404" pitchFamily="49" charset="0"/>
              </a:rPr>
              <a:t>GetArgumentName</a:t>
            </a: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 char*		</a:t>
            </a:r>
            <a:r>
              <a:rPr lang="en-US" sz="1000" b="1" dirty="0" err="1">
                <a:latin typeface="Courier New" panose="02070309020205020404" pitchFamily="49" charset="0"/>
              </a:rPr>
              <a:t>GetArgumentValue</a:t>
            </a:r>
            <a:r>
              <a:rPr lang="en-US" sz="1000" b="1" dirty="0">
                <a:latin typeface="Courier New" panose="02070309020205020404" pitchFamily="49" charset="0"/>
              </a:rPr>
              <a:t>() </a:t>
            </a:r>
            <a:r>
              <a:rPr lang="en-US" sz="1000" b="1" dirty="0" err="1">
                <a:latin typeface="Courier New" panose="02070309020205020404" pitchFamily="49" charset="0"/>
              </a:rPr>
              <a:t>const</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void		</a:t>
            </a:r>
            <a:r>
              <a:rPr lang="en-US" sz="1000" b="1" dirty="0" err="1">
                <a:latin typeface="Courier New" panose="02070309020205020404" pitchFamily="49" charset="0"/>
              </a:rPr>
              <a:t>AdoptChildArgument</a:t>
            </a:r>
            <a:r>
              <a:rPr lang="en-US" sz="1000" b="1" dirty="0">
                <a:latin typeface="Courier New" panose="02070309020205020404" pitchFamily="49" charset="0"/>
              </a:rPr>
              <a:t>( </a:t>
            </a:r>
            <a:r>
              <a:rPr lang="en-US" sz="1000" b="1" dirty="0" err="1">
                <a:latin typeface="Courier New" panose="02070309020205020404" pitchFamily="49" charset="0"/>
              </a:rPr>
              <a:t>CArgumentNode</a:t>
            </a:r>
            <a:r>
              <a:rPr lang="en-US" sz="1000" b="1" dirty="0">
                <a:latin typeface="Courier New" panose="02070309020205020404" pitchFamily="49" charset="0"/>
              </a:rPr>
              <a:t>* </a:t>
            </a:r>
            <a:r>
              <a:rPr lang="en-US" sz="1000" b="1" dirty="0" err="1">
                <a:latin typeface="Courier New" panose="02070309020205020404" pitchFamily="49" charset="0"/>
              </a:rPr>
              <a:t>adoptedArg</a:t>
            </a:r>
            <a:r>
              <a:rPr lang="en-US" sz="1000" b="1" dirty="0">
                <a:latin typeface="Courier New" panose="02070309020205020404" pitchFamily="49" charset="0"/>
              </a:rPr>
              <a:t> );</a:t>
            </a:r>
          </a:p>
          <a:p>
            <a:pPr>
              <a:lnSpc>
                <a:spcPct val="90000"/>
              </a:lnSpc>
              <a:buFont typeface="Wingdings" panose="05000000000000000000" pitchFamily="2" charset="2"/>
              <a:buNone/>
            </a:pPr>
            <a:r>
              <a:rPr lang="en-US" sz="1000" b="1" dirty="0">
                <a:latin typeface="Courier New" panose="02070309020205020404" pitchFamily="49" charset="0"/>
              </a:rPr>
              <a:t>	private:</a:t>
            </a:r>
          </a:p>
          <a:p>
            <a:pPr>
              <a:lnSpc>
                <a:spcPct val="90000"/>
              </a:lnSpc>
              <a:buFont typeface="Wingdings" panose="05000000000000000000" pitchFamily="2" charset="2"/>
              <a:buNone/>
            </a:pPr>
            <a:r>
              <a:rPr lang="en-US" sz="1000" b="1" dirty="0">
                <a:latin typeface="Courier New" panose="02070309020205020404" pitchFamily="49" charset="0"/>
              </a:rPr>
              <a:t>		char*		</a:t>
            </a:r>
            <a:r>
              <a:rPr lang="en-US" sz="1000" b="1" dirty="0" err="1">
                <a:latin typeface="Courier New" panose="02070309020205020404" pitchFamily="49" charset="0"/>
              </a:rPr>
              <a:t>fArgumentName</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char*		</a:t>
            </a:r>
            <a:r>
              <a:rPr lang="en-US" sz="1000" b="1" dirty="0" err="1">
                <a:latin typeface="Courier New" panose="02070309020205020404" pitchFamily="49" charset="0"/>
              </a:rPr>
              <a:t>fArgumentValue</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CArgumentNode</a:t>
            </a:r>
            <a:r>
              <a:rPr lang="en-US" sz="1000" b="1" dirty="0">
                <a:latin typeface="Courier New" panose="02070309020205020404" pitchFamily="49" charset="0"/>
              </a:rPr>
              <a:t>*	</a:t>
            </a:r>
            <a:r>
              <a:rPr lang="en-US" sz="1000" b="1" dirty="0" err="1">
                <a:latin typeface="Courier New" panose="02070309020205020404" pitchFamily="49" charset="0"/>
              </a:rPr>
              <a:t>fLesserChild</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		</a:t>
            </a:r>
            <a:r>
              <a:rPr lang="en-US" sz="1000" b="1" dirty="0" err="1">
                <a:latin typeface="Courier New" panose="02070309020205020404" pitchFamily="49" charset="0"/>
              </a:rPr>
              <a:t>CArgumentNode</a:t>
            </a:r>
            <a:r>
              <a:rPr lang="en-US" sz="1000" b="1" dirty="0">
                <a:latin typeface="Courier New" panose="02070309020205020404" pitchFamily="49" charset="0"/>
              </a:rPr>
              <a:t>*	</a:t>
            </a:r>
            <a:r>
              <a:rPr lang="en-US" sz="1000" b="1" dirty="0" err="1">
                <a:latin typeface="Courier New" panose="02070309020205020404" pitchFamily="49" charset="0"/>
              </a:rPr>
              <a:t>fGreaterChild</a:t>
            </a:r>
            <a:r>
              <a:rPr lang="en-US" sz="1000" b="1" dirty="0">
                <a:latin typeface="Courier New" panose="02070309020205020404" pitchFamily="49" charset="0"/>
              </a:rPr>
              <a:t>;</a:t>
            </a:r>
          </a:p>
          <a:p>
            <a:pPr>
              <a:lnSpc>
                <a:spcPct val="90000"/>
              </a:lnSpc>
              <a:buFont typeface="Wingdings" panose="05000000000000000000" pitchFamily="2" charset="2"/>
              <a:buNone/>
            </a:pPr>
            <a:r>
              <a:rPr lang="en-US" sz="1000" b="1" dirty="0">
                <a:latin typeface="Courier New" panose="02070309020205020404" pitchFamily="49" charset="0"/>
              </a:rPr>
              <a:t>};</a:t>
            </a:r>
          </a:p>
          <a:p>
            <a:pPr>
              <a:lnSpc>
                <a:spcPct val="90000"/>
              </a:lnSpc>
              <a:buFont typeface="Wingdings" panose="05000000000000000000" pitchFamily="2" charset="2"/>
              <a:buNone/>
            </a:pPr>
            <a:endParaRPr lang="en-US" sz="1000" b="1" dirty="0"/>
          </a:p>
          <a:p>
            <a:pPr>
              <a:lnSpc>
                <a:spcPct val="90000"/>
              </a:lnSpc>
              <a:buFont typeface="Wingdings" panose="05000000000000000000" pitchFamily="2" charset="2"/>
              <a:buNone/>
            </a:pPr>
            <a:endParaRPr lang="en-US" sz="1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Windows APIs</a:t>
            </a:r>
          </a:p>
        </p:txBody>
      </p:sp>
      <p:sp>
        <p:nvSpPr>
          <p:cNvPr id="60419" name="Rectangle 3"/>
          <p:cNvSpPr>
            <a:spLocks noGrp="1" noChangeArrowheads="1"/>
          </p:cNvSpPr>
          <p:nvPr>
            <p:ph idx="1"/>
          </p:nvPr>
        </p:nvSpPr>
        <p:spPr>
          <a:xfrm>
            <a:off x="228600" y="1524000"/>
            <a:ext cx="8228013" cy="4529138"/>
          </a:xfrm>
        </p:spPr>
        <p:txBody>
          <a:bodyPr/>
          <a:lstStyle/>
          <a:p>
            <a:r>
              <a:rPr lang="en-US" dirty="0"/>
              <a:t>Windows APIs allow software designers access to numerous system resources, such as</a:t>
            </a:r>
          </a:p>
          <a:p>
            <a:pPr lvl="1"/>
            <a:r>
              <a:rPr lang="en-US" dirty="0"/>
              <a:t>Manipulating files</a:t>
            </a:r>
          </a:p>
          <a:p>
            <a:pPr lvl="1"/>
            <a:r>
              <a:rPr lang="en-US" dirty="0"/>
              <a:t>Allocating memory</a:t>
            </a:r>
          </a:p>
          <a:p>
            <a:pPr lvl="1"/>
            <a:r>
              <a:rPr lang="en-US" dirty="0"/>
              <a:t>Interacting with other processes</a:t>
            </a:r>
          </a:p>
          <a:p>
            <a:pPr lvl="1"/>
            <a:r>
              <a:rPr lang="en-US" dirty="0"/>
              <a:t>Accessing system </a:t>
            </a:r>
            <a:r>
              <a:rPr lang="en-US" dirty="0" smtClean="0"/>
              <a:t>buses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Dynamic Link Library</a:t>
            </a:r>
          </a:p>
        </p:txBody>
      </p:sp>
      <p:sp>
        <p:nvSpPr>
          <p:cNvPr id="62467" name="Rectangle 3"/>
          <p:cNvSpPr>
            <a:spLocks noGrp="1" noChangeArrowheads="1"/>
          </p:cNvSpPr>
          <p:nvPr>
            <p:ph idx="1"/>
          </p:nvPr>
        </p:nvSpPr>
        <p:spPr>
          <a:xfrm>
            <a:off x="228600" y="1524000"/>
            <a:ext cx="8228013" cy="4529138"/>
          </a:xfrm>
        </p:spPr>
        <p:txBody>
          <a:bodyPr/>
          <a:lstStyle/>
          <a:p>
            <a:r>
              <a:rPr lang="en-US" dirty="0"/>
              <a:t>The Dynamic Link Library (DLL) is the most common implementation of a Windows </a:t>
            </a:r>
            <a:r>
              <a:rPr lang="en-US" dirty="0" smtClean="0"/>
              <a:t>API</a:t>
            </a:r>
          </a:p>
          <a:p>
            <a:pPr marL="0" indent="0">
              <a:buNone/>
            </a:pPr>
            <a:endParaRPr lang="en-US" dirty="0"/>
          </a:p>
          <a:p>
            <a:r>
              <a:rPr lang="en-US" dirty="0"/>
              <a:t>Represents a set of executable routines which may be accessed by applications</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Examples of Windows APIs</a:t>
            </a:r>
          </a:p>
        </p:txBody>
      </p:sp>
      <p:sp>
        <p:nvSpPr>
          <p:cNvPr id="63491" name="Rectangle 3"/>
          <p:cNvSpPr>
            <a:spLocks noGrp="1" noChangeArrowheads="1"/>
          </p:cNvSpPr>
          <p:nvPr>
            <p:ph idx="1"/>
          </p:nvPr>
        </p:nvSpPr>
        <p:spPr>
          <a:xfrm>
            <a:off x="228600" y="1524000"/>
            <a:ext cx="8228013" cy="4529138"/>
          </a:xfrm>
        </p:spPr>
        <p:txBody>
          <a:bodyPr/>
          <a:lstStyle/>
          <a:p>
            <a:r>
              <a:rPr lang="en-US" dirty="0"/>
              <a:t>From library : </a:t>
            </a:r>
            <a:r>
              <a:rPr lang="en-US" dirty="0">
                <a:latin typeface="Arial Unicode MS" panose="020B0604020202020204" pitchFamily="34" charset="-128"/>
              </a:rPr>
              <a:t>kernel32.dll</a:t>
            </a:r>
            <a:r>
              <a:rPr lang="en-US" dirty="0"/>
              <a:t> </a:t>
            </a:r>
          </a:p>
          <a:p>
            <a:pPr lvl="1"/>
            <a:r>
              <a:rPr lang="en-US" dirty="0"/>
              <a:t>Provides such functions as …</a:t>
            </a:r>
            <a:endParaRPr lang="en-US" sz="1800" dirty="0">
              <a:latin typeface="Courier New" panose="02070309020205020404" pitchFamily="49" charset="0"/>
            </a:endParaRPr>
          </a:p>
          <a:p>
            <a:pPr>
              <a:buFont typeface="Wingdings" panose="05000000000000000000" pitchFamily="2" charset="2"/>
              <a:buNone/>
            </a:pPr>
            <a:r>
              <a:rPr lang="en-US" sz="2000" dirty="0">
                <a:latin typeface="Courier New" panose="02070309020205020404" pitchFamily="49" charset="0"/>
              </a:rPr>
              <a:t>	</a:t>
            </a:r>
          </a:p>
          <a:p>
            <a:pPr>
              <a:buFont typeface="Wingdings" panose="05000000000000000000" pitchFamily="2" charset="2"/>
              <a:buNone/>
            </a:pPr>
            <a:endParaRPr lang="en-US" sz="2000" dirty="0">
              <a:latin typeface="Courier New" panose="02070309020205020404" pitchFamily="49" charset="0"/>
            </a:endParaRPr>
          </a:p>
          <a:p>
            <a:pPr>
              <a:buFont typeface="Wingdings" panose="05000000000000000000" pitchFamily="2" charset="2"/>
              <a:buNone/>
            </a:pPr>
            <a:r>
              <a:rPr lang="en-CA" sz="1600" b="1" dirty="0" err="1">
                <a:latin typeface="Courier New" panose="02070309020205020404" pitchFamily="49" charset="0"/>
              </a:rPr>
              <a:t>CopyFile</a:t>
            </a:r>
            <a:r>
              <a:rPr lang="en-CA" sz="1600" b="1" dirty="0">
                <a:latin typeface="Courier New" panose="02070309020205020404" pitchFamily="49" charset="0"/>
              </a:rPr>
              <a:t>	</a:t>
            </a:r>
            <a:r>
              <a:rPr lang="en-CA" sz="1600" dirty="0">
                <a:latin typeface="Courier New" panose="02070309020205020404" pitchFamily="49" charset="0"/>
              </a:rPr>
              <a:t>("C:\MyStuff\temp.txt", C:\Junk\buffer.txt", 1) </a:t>
            </a:r>
          </a:p>
          <a:p>
            <a:pPr>
              <a:buFont typeface="Wingdings" panose="05000000000000000000" pitchFamily="2" charset="2"/>
              <a:buNone/>
            </a:pPr>
            <a:r>
              <a:rPr lang="en-CA" sz="1600" b="1" dirty="0" err="1">
                <a:latin typeface="Courier New" panose="02070309020205020404" pitchFamily="49" charset="0"/>
              </a:rPr>
              <a:t>CreateDirectory</a:t>
            </a:r>
            <a:r>
              <a:rPr lang="en-CA" sz="1600" dirty="0">
                <a:latin typeface="Courier New" panose="02070309020205020404" pitchFamily="49" charset="0"/>
              </a:rPr>
              <a:t>("C:\Dummy\NewDir", </a:t>
            </a:r>
            <a:r>
              <a:rPr lang="en-CA" sz="1600" dirty="0" err="1">
                <a:latin typeface="Courier New" panose="02070309020205020404" pitchFamily="49" charset="0"/>
              </a:rPr>
              <a:t>secattr</a:t>
            </a:r>
            <a:r>
              <a:rPr lang="en-CA" sz="1600" dirty="0">
                <a:latin typeface="Courier New" panose="02070309020205020404" pitchFamily="49" charset="0"/>
              </a:rPr>
              <a:t>)</a:t>
            </a:r>
          </a:p>
          <a:p>
            <a:pPr>
              <a:buFont typeface="Wingdings" panose="05000000000000000000" pitchFamily="2" charset="2"/>
              <a:buNone/>
            </a:pPr>
            <a:r>
              <a:rPr lang="en-CA" sz="1600" b="1" dirty="0" err="1">
                <a:latin typeface="Courier New" panose="02070309020205020404" pitchFamily="49" charset="0"/>
              </a:rPr>
              <a:t>EnableWindow</a:t>
            </a:r>
            <a:r>
              <a:rPr lang="en-CA" sz="1600" b="1" dirty="0">
                <a:latin typeface="Courier New" panose="02070309020205020404" pitchFamily="49" charset="0"/>
              </a:rPr>
              <a:t>	</a:t>
            </a:r>
            <a:r>
              <a:rPr lang="en-CA" sz="1600" dirty="0">
                <a:latin typeface="Courier New" panose="02070309020205020404" pitchFamily="49" charset="0"/>
              </a:rPr>
              <a:t>(Command1.hWnd, 0) </a:t>
            </a:r>
            <a:endParaRPr lang="en-US" sz="1600"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Examples of Windows APIs</a:t>
            </a:r>
          </a:p>
        </p:txBody>
      </p:sp>
      <p:sp>
        <p:nvSpPr>
          <p:cNvPr id="64515" name="Rectangle 3"/>
          <p:cNvSpPr>
            <a:spLocks noGrp="1" noChangeArrowheads="1"/>
          </p:cNvSpPr>
          <p:nvPr>
            <p:ph idx="1"/>
          </p:nvPr>
        </p:nvSpPr>
        <p:spPr>
          <a:xfrm>
            <a:off x="228600" y="1524000"/>
            <a:ext cx="8228013" cy="4529138"/>
          </a:xfrm>
        </p:spPr>
        <p:txBody>
          <a:bodyPr/>
          <a:lstStyle/>
          <a:p>
            <a:r>
              <a:rPr lang="en-US" sz="2400" dirty="0"/>
              <a:t>Icon Manipulation</a:t>
            </a:r>
          </a:p>
          <a:p>
            <a:r>
              <a:rPr lang="en-US" sz="2400" dirty="0"/>
              <a:t>From library : </a:t>
            </a:r>
            <a:r>
              <a:rPr lang="en-US" sz="2400" dirty="0">
                <a:latin typeface="Arial Unicode MS" panose="020B0604020202020204" pitchFamily="34" charset="-128"/>
              </a:rPr>
              <a:t>user32.dll</a:t>
            </a:r>
            <a:r>
              <a:rPr lang="en-US" sz="2400" dirty="0"/>
              <a:t> </a:t>
            </a:r>
          </a:p>
          <a:p>
            <a:pPr>
              <a:buFont typeface="Wingdings" panose="05000000000000000000" pitchFamily="2" charset="2"/>
              <a:buNone/>
            </a:pPr>
            <a:endParaRPr lang="en-CA" sz="2400" dirty="0">
              <a:latin typeface="Courier New" panose="02070309020205020404" pitchFamily="49" charset="0"/>
            </a:endParaRPr>
          </a:p>
          <a:p>
            <a:pPr>
              <a:buFont typeface="Wingdings" panose="05000000000000000000" pitchFamily="2" charset="2"/>
              <a:buNone/>
            </a:pPr>
            <a:r>
              <a:rPr lang="en-CA" sz="2400" dirty="0">
                <a:latin typeface="Courier New" panose="02070309020205020404" pitchFamily="49" charset="0"/>
              </a:rPr>
              <a:t>	</a:t>
            </a:r>
            <a:r>
              <a:rPr lang="en-CA" sz="2400" dirty="0" err="1">
                <a:latin typeface="Courier New" panose="02070309020205020404" pitchFamily="49" charset="0"/>
              </a:rPr>
              <a:t>DrawIcon</a:t>
            </a:r>
            <a:r>
              <a:rPr lang="en-CA" sz="2400" dirty="0">
                <a:latin typeface="Courier New" panose="02070309020205020404" pitchFamily="49" charset="0"/>
              </a:rPr>
              <a:t>(Form1.hDC, 100, 75, </a:t>
            </a:r>
            <a:r>
              <a:rPr lang="en-CA" sz="2400" dirty="0" err="1">
                <a:latin typeface="Courier New" panose="02070309020205020404" pitchFamily="49" charset="0"/>
              </a:rPr>
              <a:t>hIcon</a:t>
            </a:r>
            <a:r>
              <a:rPr lang="en-CA" sz="2400" dirty="0">
                <a:latin typeface="Courier New" panose="02070309020205020404" pitchFamily="49" charset="0"/>
              </a:rPr>
              <a:t>)</a:t>
            </a:r>
            <a:endParaRPr lang="en-CA" sz="2400" dirty="0">
              <a:latin typeface="Arial Unicode MS" panose="020B0604020202020204" pitchFamily="34" charset="-128"/>
            </a:endParaRPr>
          </a:p>
          <a:p>
            <a:pPr>
              <a:buFont typeface="Wingdings" panose="05000000000000000000" pitchFamily="2" charset="2"/>
              <a:buNone/>
            </a:pPr>
            <a:r>
              <a:rPr lang="en-CA" sz="2400" dirty="0">
                <a:latin typeface="Courier New" panose="02070309020205020404" pitchFamily="49" charset="0"/>
              </a:rPr>
              <a:t>	</a:t>
            </a:r>
          </a:p>
          <a:p>
            <a:pPr>
              <a:buFont typeface="Wingdings" panose="05000000000000000000" pitchFamily="2" charset="2"/>
              <a:buNone/>
            </a:pPr>
            <a:r>
              <a:rPr lang="en-CA" sz="2400" dirty="0">
                <a:latin typeface="Courier New" panose="02070309020205020404" pitchFamily="49" charset="0"/>
              </a:rPr>
              <a:t>	</a:t>
            </a:r>
            <a:r>
              <a:rPr lang="en-CA" sz="2400" dirty="0" err="1">
                <a:latin typeface="Courier New" panose="02070309020205020404" pitchFamily="49" charset="0"/>
              </a:rPr>
              <a:t>DestroyIcon</a:t>
            </a:r>
            <a:r>
              <a:rPr lang="en-CA" sz="2400" dirty="0">
                <a:latin typeface="Courier New" panose="02070309020205020404" pitchFamily="49" charset="0"/>
              </a:rPr>
              <a:t>(</a:t>
            </a:r>
            <a:r>
              <a:rPr lang="en-CA" sz="2400" dirty="0" err="1">
                <a:latin typeface="Courier New" panose="02070309020205020404" pitchFamily="49" charset="0"/>
              </a:rPr>
              <a:t>hIcon</a:t>
            </a:r>
            <a:r>
              <a:rPr lang="en-CA" sz="2400" dirty="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Additional API Services</a:t>
            </a:r>
          </a:p>
        </p:txBody>
      </p:sp>
      <p:sp>
        <p:nvSpPr>
          <p:cNvPr id="69635" name="Rectangle 3"/>
          <p:cNvSpPr>
            <a:spLocks noGrp="1" noChangeArrowheads="1"/>
          </p:cNvSpPr>
          <p:nvPr>
            <p:ph idx="1"/>
          </p:nvPr>
        </p:nvSpPr>
        <p:spPr>
          <a:xfrm>
            <a:off x="228600" y="1524000"/>
            <a:ext cx="8228013" cy="4529138"/>
          </a:xfrm>
        </p:spPr>
        <p:txBody>
          <a:bodyPr/>
          <a:lstStyle/>
          <a:p>
            <a:pPr>
              <a:lnSpc>
                <a:spcPct val="90000"/>
              </a:lnSpc>
            </a:pPr>
            <a:r>
              <a:rPr lang="en-US" sz="2400" dirty="0"/>
              <a:t>Windows APIs provide standard error and return codes</a:t>
            </a:r>
          </a:p>
          <a:p>
            <a:pPr>
              <a:lnSpc>
                <a:spcPct val="90000"/>
              </a:lnSpc>
            </a:pPr>
            <a:r>
              <a:rPr lang="en-US" sz="2400" dirty="0"/>
              <a:t>Simplifies analyzing the results of API procedure calls</a:t>
            </a:r>
          </a:p>
          <a:p>
            <a:pPr>
              <a:lnSpc>
                <a:spcPct val="90000"/>
              </a:lnSpc>
              <a:buFont typeface="Wingdings" panose="05000000000000000000" pitchFamily="2" charset="2"/>
              <a:buNone/>
            </a:pPr>
            <a:endParaRPr lang="en-US" sz="2400" dirty="0"/>
          </a:p>
          <a:p>
            <a:pPr>
              <a:lnSpc>
                <a:spcPct val="90000"/>
              </a:lnSpc>
            </a:pPr>
            <a:r>
              <a:rPr lang="en-US" sz="2400" dirty="0"/>
              <a:t>Typical Windows Codes …</a:t>
            </a:r>
          </a:p>
          <a:p>
            <a:pPr lvl="1">
              <a:lnSpc>
                <a:spcPct val="90000"/>
              </a:lnSpc>
              <a:buFont typeface="Wingdings" panose="05000000000000000000" pitchFamily="2" charset="2"/>
              <a:buNone/>
            </a:pPr>
            <a:r>
              <a:rPr lang="en-US" i="1" dirty="0"/>
              <a:t>	</a:t>
            </a:r>
          </a:p>
          <a:p>
            <a:pPr lvl="1">
              <a:lnSpc>
                <a:spcPct val="90000"/>
              </a:lnSpc>
              <a:buFont typeface="Wingdings" panose="05000000000000000000" pitchFamily="2" charset="2"/>
              <a:buNone/>
            </a:pPr>
            <a:r>
              <a:rPr lang="en-US" i="1" dirty="0"/>
              <a:t>	ERROR_SUCCESS</a:t>
            </a:r>
          </a:p>
          <a:p>
            <a:pPr lvl="1">
              <a:lnSpc>
                <a:spcPct val="90000"/>
              </a:lnSpc>
              <a:buFont typeface="Wingdings" panose="05000000000000000000" pitchFamily="2" charset="2"/>
              <a:buNone/>
            </a:pPr>
            <a:r>
              <a:rPr lang="en-US" i="1" dirty="0"/>
              <a:t>	ERROR_INVALID_FUNCTION</a:t>
            </a:r>
          </a:p>
          <a:p>
            <a:pPr lvl="1">
              <a:lnSpc>
                <a:spcPct val="90000"/>
              </a:lnSpc>
              <a:buFont typeface="Wingdings" panose="05000000000000000000" pitchFamily="2" charset="2"/>
              <a:buNone/>
            </a:pPr>
            <a:r>
              <a:rPr lang="en-US" i="1" dirty="0"/>
              <a:t>	ERROR_PATH_NOT_FOUND</a:t>
            </a:r>
          </a:p>
          <a:p>
            <a:pPr lvl="1">
              <a:lnSpc>
                <a:spcPct val="90000"/>
              </a:lnSpc>
              <a:buFont typeface="Wingdings" panose="05000000000000000000" pitchFamily="2" charset="2"/>
              <a:buNone/>
            </a:pPr>
            <a:endParaRPr lang="en-US"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Further API services</a:t>
            </a:r>
          </a:p>
        </p:txBody>
      </p:sp>
      <p:sp>
        <p:nvSpPr>
          <p:cNvPr id="70659" name="Rectangle 3"/>
          <p:cNvSpPr>
            <a:spLocks noGrp="1" noChangeArrowheads="1"/>
          </p:cNvSpPr>
          <p:nvPr>
            <p:ph idx="1"/>
          </p:nvPr>
        </p:nvSpPr>
        <p:spPr>
          <a:xfrm>
            <a:off x="228600" y="1524000"/>
            <a:ext cx="8228013" cy="4529138"/>
          </a:xfrm>
        </p:spPr>
        <p:txBody>
          <a:bodyPr/>
          <a:lstStyle/>
          <a:p>
            <a:r>
              <a:rPr lang="en-US" sz="2400" dirty="0"/>
              <a:t>Provides a means of identifying hardware and hardware manufacturers </a:t>
            </a:r>
            <a:endParaRPr lang="en-US" sz="2400" dirty="0" smtClean="0"/>
          </a:p>
          <a:p>
            <a:endParaRPr lang="en-US" sz="2400" dirty="0"/>
          </a:p>
          <a:p>
            <a:r>
              <a:rPr lang="en-US" sz="2400" dirty="0"/>
              <a:t>Standardizes structure of Plug-and-Play (PnP) </a:t>
            </a:r>
            <a:r>
              <a:rPr lang="en-US" sz="2400" dirty="0" smtClean="0"/>
              <a:t>interfaces</a:t>
            </a:r>
          </a:p>
          <a:p>
            <a:endParaRPr lang="en-US" sz="2400" dirty="0"/>
          </a:p>
          <a:p>
            <a:r>
              <a:rPr lang="en-US" sz="2400" dirty="0"/>
              <a:t>PnP allows a PC to automatically configure cards and other peripherals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PC Operating Systems</a:t>
            </a:r>
          </a:p>
        </p:txBody>
      </p:sp>
      <p:sp>
        <p:nvSpPr>
          <p:cNvPr id="24578" name="Content Placeholder 2"/>
          <p:cNvSpPr>
            <a:spLocks noGrp="1"/>
          </p:cNvSpPr>
          <p:nvPr>
            <p:ph idx="1"/>
          </p:nvPr>
        </p:nvSpPr>
        <p:spPr>
          <a:xfrm>
            <a:off x="228600" y="1524000"/>
            <a:ext cx="8228013" cy="4529138"/>
          </a:xfrm>
        </p:spPr>
        <p:txBody>
          <a:bodyPr>
            <a:normAutofit/>
          </a:bodyPr>
          <a:lstStyle/>
          <a:p>
            <a:pPr marL="342000" lvl="1">
              <a:buFont typeface="Arial" panose="020B0604020202020204" pitchFamily="34" charset="0"/>
              <a:buChar char="•"/>
            </a:pPr>
            <a:r>
              <a:rPr lang="en-US" dirty="0"/>
              <a:t>Multitasking, task-switching, and </a:t>
            </a:r>
            <a:r>
              <a:rPr lang="en-US" dirty="0" smtClean="0"/>
              <a:t>multithreading</a:t>
            </a:r>
            <a:endParaRPr lang="en-US" dirty="0"/>
          </a:p>
          <a:p>
            <a:pPr marL="342000" lvl="1">
              <a:buFont typeface="Arial" panose="020B0604020202020204" pitchFamily="34" charset="0"/>
              <a:buChar char="•"/>
            </a:pPr>
            <a:r>
              <a:rPr lang="en-US" dirty="0"/>
              <a:t>Document-oriented</a:t>
            </a:r>
            <a:r>
              <a:rPr lang="en-US" dirty="0" smtClean="0"/>
              <a:t> approach</a:t>
            </a:r>
          </a:p>
          <a:p>
            <a:pPr marL="342000" lvl="1">
              <a:buFont typeface="Arial" panose="020B0604020202020204" pitchFamily="34" charset="0"/>
              <a:buChar char="•"/>
            </a:pPr>
            <a:r>
              <a:rPr lang="en-US" dirty="0" smtClean="0"/>
              <a:t>Long filenames</a:t>
            </a:r>
          </a:p>
          <a:p>
            <a:pPr marL="342000" lvl="1">
              <a:buFont typeface="Arial" panose="020B0604020202020204" pitchFamily="34" charset="0"/>
              <a:buChar char="•"/>
            </a:pPr>
            <a:r>
              <a:rPr lang="en-US" dirty="0" smtClean="0"/>
              <a:t>Shortcuts</a:t>
            </a:r>
          </a:p>
          <a:p>
            <a:pPr marL="342000" lvl="1">
              <a:buFont typeface="Arial" panose="020B0604020202020204" pitchFamily="34" charset="0"/>
              <a:buChar char="•"/>
            </a:pPr>
            <a:r>
              <a:rPr lang="en-US" dirty="0" smtClean="0"/>
              <a:t>Plug and Play (PnP)</a:t>
            </a:r>
          </a:p>
          <a:p>
            <a:pPr marL="342000" lvl="1">
              <a:buFont typeface="Arial" panose="020B0604020202020204" pitchFamily="34" charset="0"/>
              <a:buChar char="•"/>
            </a:pPr>
            <a:r>
              <a:rPr lang="en-US" dirty="0"/>
              <a:t>Backward </a:t>
            </a:r>
            <a:r>
              <a:rPr lang="en-US" dirty="0" smtClean="0"/>
              <a:t>compatibility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Typical API Architecture</a:t>
            </a:r>
          </a:p>
        </p:txBody>
      </p:sp>
      <p:pic>
        <p:nvPicPr>
          <p:cNvPr id="79876" name="Picture 4" descr="C:\My Documents\My Pictures\WMI.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1828800"/>
            <a:ext cx="4800600" cy="4691063"/>
          </a:xfrm>
          <a:prstGeom prst="rect">
            <a:avLst/>
          </a:prstGeom>
          <a:noFill/>
          <a:extLst>
            <a:ext uri="{909E8E84-426E-40DD-AFC4-6F175D3DCCD1}">
              <a14:hiddenFill xmlns:a14="http://schemas.microsoft.com/office/drawing/2010/main" xmlns="">
                <a:solidFill>
                  <a:srgbClr val="FFFFFF"/>
                </a:solidFill>
              </a14:hiddenFill>
            </a:ext>
          </a:extLst>
        </p:spPr>
      </p:pic>
      <p:sp>
        <p:nvSpPr>
          <p:cNvPr id="79877" name="Rectangle 5"/>
          <p:cNvSpPr>
            <a:spLocks noChangeArrowheads="1"/>
          </p:cNvSpPr>
          <p:nvPr/>
        </p:nvSpPr>
        <p:spPr bwMode="auto">
          <a:xfrm>
            <a:off x="1905000" y="1828800"/>
            <a:ext cx="4953000" cy="60960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79878" name="Text Box 6"/>
          <p:cNvSpPr txBox="1">
            <a:spLocks noChangeArrowheads="1"/>
          </p:cNvSpPr>
          <p:nvPr/>
        </p:nvSpPr>
        <p:spPr bwMode="auto">
          <a:xfrm>
            <a:off x="6705600" y="1905000"/>
            <a:ext cx="1787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Applications</a:t>
            </a:r>
          </a:p>
        </p:txBody>
      </p:sp>
      <p:sp>
        <p:nvSpPr>
          <p:cNvPr id="79879" name="Rectangle 7"/>
          <p:cNvSpPr>
            <a:spLocks noChangeArrowheads="1"/>
          </p:cNvSpPr>
          <p:nvPr/>
        </p:nvSpPr>
        <p:spPr bwMode="auto">
          <a:xfrm>
            <a:off x="1600200" y="3276600"/>
            <a:ext cx="5181600" cy="762000"/>
          </a:xfrm>
          <a:prstGeom prst="rect">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79881" name="Text Box 9"/>
          <p:cNvSpPr txBox="1">
            <a:spLocks noChangeArrowheads="1"/>
          </p:cNvSpPr>
          <p:nvPr/>
        </p:nvSpPr>
        <p:spPr bwMode="auto">
          <a:xfrm>
            <a:off x="6781800" y="3276600"/>
            <a:ext cx="195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Windows API</a:t>
            </a:r>
          </a:p>
        </p:txBody>
      </p:sp>
      <p:sp>
        <p:nvSpPr>
          <p:cNvPr id="79882" name="Text Box 10"/>
          <p:cNvSpPr txBox="1">
            <a:spLocks noChangeArrowheads="1"/>
          </p:cNvSpPr>
          <p:nvPr/>
        </p:nvSpPr>
        <p:spPr bwMode="auto">
          <a:xfrm>
            <a:off x="6689725" y="2624138"/>
            <a:ext cx="24844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Applications APIs</a:t>
            </a:r>
          </a:p>
        </p:txBody>
      </p:sp>
      <p:sp>
        <p:nvSpPr>
          <p:cNvPr id="79883" name="Rectangle 11"/>
          <p:cNvSpPr>
            <a:spLocks noChangeArrowheads="1"/>
          </p:cNvSpPr>
          <p:nvPr/>
        </p:nvSpPr>
        <p:spPr bwMode="auto">
          <a:xfrm>
            <a:off x="1676400" y="4191000"/>
            <a:ext cx="5257800" cy="2362200"/>
          </a:xfrm>
          <a:prstGeom prst="rect">
            <a:avLst/>
          </a:prstGeom>
          <a:solidFill>
            <a:schemeClr val="folHlink">
              <a:alpha val="5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79884" name="Text Box 12"/>
          <p:cNvSpPr txBox="1">
            <a:spLocks noChangeArrowheads="1"/>
          </p:cNvSpPr>
          <p:nvPr/>
        </p:nvSpPr>
        <p:spPr bwMode="auto">
          <a:xfrm>
            <a:off x="7146925" y="4681538"/>
            <a:ext cx="139541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Windows</a:t>
            </a:r>
          </a:p>
          <a:p>
            <a:r>
              <a:rPr lang="en-US"/>
              <a:t>Internals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fontScale="90000"/>
          </a:bodyPr>
          <a:lstStyle/>
          <a:p>
            <a:r>
              <a:rPr lang="en-US" dirty="0" smtClean="0"/>
              <a:t>PC Operating Systems</a:t>
            </a:r>
            <a:br>
              <a:rPr lang="en-US" dirty="0" smtClean="0"/>
            </a:br>
            <a:r>
              <a:rPr lang="en-US" dirty="0" smtClean="0"/>
              <a:t>Windows</a:t>
            </a:r>
          </a:p>
        </p:txBody>
      </p:sp>
      <p:sp>
        <p:nvSpPr>
          <p:cNvPr id="26626" name="Content Placeholder 2"/>
          <p:cNvSpPr>
            <a:spLocks noGrp="1"/>
          </p:cNvSpPr>
          <p:nvPr>
            <p:ph idx="1"/>
          </p:nvPr>
        </p:nvSpPr>
        <p:spPr>
          <a:xfrm>
            <a:off x="228600" y="1524000"/>
            <a:ext cx="8228013" cy="4529138"/>
          </a:xfrm>
        </p:spPr>
        <p:txBody>
          <a:bodyPr>
            <a:normAutofit fontScale="77500" lnSpcReduction="20000"/>
          </a:bodyPr>
          <a:lstStyle/>
          <a:p>
            <a:pPr>
              <a:buFont typeface="Arial" panose="020B0604020202020204" pitchFamily="34" charset="0"/>
              <a:buChar char="•"/>
            </a:pPr>
            <a:r>
              <a:rPr lang="en-US" dirty="0" smtClean="0"/>
              <a:t>Windows 9x product line</a:t>
            </a:r>
          </a:p>
          <a:p>
            <a:pPr lvl="1">
              <a:buFont typeface="Arial" panose="020B0604020202020204" pitchFamily="34" charset="0"/>
              <a:buChar char="•"/>
            </a:pPr>
            <a:r>
              <a:rPr lang="en-US" dirty="0" smtClean="0"/>
              <a:t>Windows 95</a:t>
            </a:r>
          </a:p>
          <a:p>
            <a:pPr lvl="1">
              <a:buFont typeface="Arial" panose="020B0604020202020204" pitchFamily="34" charset="0"/>
              <a:buChar char="•"/>
            </a:pPr>
            <a:r>
              <a:rPr lang="en-US" dirty="0" smtClean="0"/>
              <a:t>Windows 98</a:t>
            </a:r>
          </a:p>
          <a:p>
            <a:pPr lvl="1">
              <a:buFont typeface="Arial" panose="020B0604020202020204" pitchFamily="34" charset="0"/>
              <a:buChar char="•"/>
            </a:pPr>
            <a:r>
              <a:rPr lang="en-US" dirty="0" smtClean="0"/>
              <a:t>Windows ME</a:t>
            </a:r>
          </a:p>
          <a:p>
            <a:pPr>
              <a:buFont typeface="Arial" panose="020B0604020202020204" pitchFamily="34" charset="0"/>
              <a:buChar char="•"/>
            </a:pPr>
            <a:r>
              <a:rPr lang="en-US" sz="3000" dirty="0" smtClean="0"/>
              <a:t>Windows NT Workstation 4.0</a:t>
            </a:r>
          </a:p>
          <a:p>
            <a:pPr lvl="1">
              <a:buFont typeface="Arial" panose="020B0604020202020204" pitchFamily="34" charset="0"/>
              <a:buChar char="•"/>
            </a:pPr>
            <a:r>
              <a:rPr lang="en-US" sz="3000" dirty="0" smtClean="0"/>
              <a:t>Advanced network operating system for companies and businesses</a:t>
            </a:r>
          </a:p>
          <a:p>
            <a:pPr>
              <a:buFont typeface="Arial" panose="020B0604020202020204" pitchFamily="34" charset="0"/>
              <a:buChar char="•"/>
            </a:pPr>
            <a:r>
              <a:rPr lang="en-US" sz="3000" dirty="0" smtClean="0"/>
              <a:t>Windows 2000 Professional</a:t>
            </a:r>
          </a:p>
          <a:p>
            <a:pPr>
              <a:buFont typeface="Arial" panose="020B0604020202020204" pitchFamily="34" charset="0"/>
              <a:buChar char="•"/>
            </a:pPr>
            <a:r>
              <a:rPr lang="en-US" sz="3000" dirty="0" smtClean="0"/>
              <a:t>Windows XP</a:t>
            </a:r>
          </a:p>
          <a:p>
            <a:pPr>
              <a:buFont typeface="Arial" panose="020B0604020202020204" pitchFamily="34" charset="0"/>
              <a:buChar char="•"/>
            </a:pPr>
            <a:r>
              <a:rPr lang="en-US" sz="3000" dirty="0" smtClean="0"/>
              <a:t>Windows Vista</a:t>
            </a:r>
          </a:p>
          <a:p>
            <a:pPr>
              <a:buFont typeface="Arial" panose="020B0604020202020204" pitchFamily="34" charset="0"/>
              <a:buChar char="•"/>
            </a:pPr>
            <a:r>
              <a:rPr lang="en-US" sz="3000" dirty="0" smtClean="0"/>
              <a:t>Windows 7</a:t>
            </a:r>
          </a:p>
          <a:p>
            <a:pPr>
              <a:buFont typeface="Arial" panose="020B0604020202020204" pitchFamily="34" charset="0"/>
              <a:buChar char="•"/>
            </a:pPr>
            <a:r>
              <a:rPr lang="en-US" sz="3000" dirty="0" smtClean="0"/>
              <a:t>Windows 8</a:t>
            </a:r>
          </a:p>
          <a:p>
            <a:pPr>
              <a:buFont typeface="Arial" panose="020B0604020202020204" pitchFamily="34" charset="0"/>
              <a:buChar char="•"/>
            </a:pPr>
            <a:r>
              <a:rPr lang="en-US" sz="3000" dirty="0" smtClean="0"/>
              <a:t>Windows 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 Operating Systems</a:t>
            </a:r>
            <a:r>
              <a:rPr lang="en-US" smtClean="0"/>
              <a:t/>
            </a:r>
            <a:br>
              <a:rPr lang="en-US" smtClean="0"/>
            </a:br>
            <a:r>
              <a:rPr lang="en-US" smtClean="0"/>
              <a:t>Linux</a:t>
            </a:r>
            <a:endParaRPr lang="en-US" dirty="0"/>
          </a:p>
        </p:txBody>
      </p:sp>
      <p:sp>
        <p:nvSpPr>
          <p:cNvPr id="3" name="Content Placeholder 2"/>
          <p:cNvSpPr>
            <a:spLocks noGrp="1"/>
          </p:cNvSpPr>
          <p:nvPr>
            <p:ph idx="1"/>
          </p:nvPr>
        </p:nvSpPr>
        <p:spPr>
          <a:xfrm>
            <a:off x="457200" y="1600201"/>
            <a:ext cx="8229600" cy="1752600"/>
          </a:xfrm>
        </p:spPr>
        <p:txBody>
          <a:bodyPr/>
          <a:lstStyle/>
          <a:p>
            <a:r>
              <a:rPr lang="en-US" dirty="0" smtClean="0"/>
              <a:t>https://upload.wikimedia.org/wikipedia/commons/1/1b/Linux_Distribution_Timeline.svg</a:t>
            </a:r>
            <a:endParaRPr lang="en-US" dirty="0"/>
          </a:p>
        </p:txBody>
      </p:sp>
      <p:pic>
        <p:nvPicPr>
          <p:cNvPr id="2050" name="Picture 2" descr="C:\!DATA\16SCST\CST8101\gldt1210.png"/>
          <p:cNvPicPr>
            <a:picLocks noChangeAspect="1" noChangeArrowheads="1"/>
          </p:cNvPicPr>
          <p:nvPr/>
        </p:nvPicPr>
        <p:blipFill>
          <a:blip r:embed="rId2" cstate="print"/>
          <a:srcRect/>
          <a:stretch>
            <a:fillRect/>
          </a:stretch>
        </p:blipFill>
        <p:spPr bwMode="auto">
          <a:xfrm rot="5400000">
            <a:off x="3568455" y="53915"/>
            <a:ext cx="2007087" cy="91440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Operating System Concepts</a:t>
            </a:r>
          </a:p>
        </p:txBody>
      </p:sp>
      <p:sp>
        <p:nvSpPr>
          <p:cNvPr id="54275" name="Rectangle 3"/>
          <p:cNvSpPr>
            <a:spLocks noGrp="1" noChangeArrowheads="1"/>
          </p:cNvSpPr>
          <p:nvPr>
            <p:ph idx="1"/>
          </p:nvPr>
        </p:nvSpPr>
        <p:spPr>
          <a:xfrm>
            <a:off x="228600" y="1524000"/>
            <a:ext cx="8228013" cy="4529138"/>
          </a:xfrm>
        </p:spPr>
        <p:txBody>
          <a:bodyPr/>
          <a:lstStyle/>
          <a:p>
            <a:r>
              <a:rPr lang="en-US" sz="2400" dirty="0"/>
              <a:t>Role of an </a:t>
            </a:r>
            <a:r>
              <a:rPr lang="en-US" sz="2400" dirty="0" smtClean="0"/>
              <a:t>O/S</a:t>
            </a:r>
          </a:p>
          <a:p>
            <a:pPr marL="0" indent="0">
              <a:buNone/>
            </a:pPr>
            <a:endParaRPr lang="en-US" sz="2400" dirty="0"/>
          </a:p>
          <a:p>
            <a:r>
              <a:rPr lang="en-US" sz="2400" dirty="0"/>
              <a:t>Architecture of common desktop </a:t>
            </a:r>
            <a:r>
              <a:rPr lang="en-US" sz="2400" dirty="0" smtClean="0"/>
              <a:t>O/S</a:t>
            </a:r>
          </a:p>
          <a:p>
            <a:endParaRPr lang="en-US" sz="2400" dirty="0"/>
          </a:p>
          <a:p>
            <a:r>
              <a:rPr lang="en-US" sz="2400" dirty="0"/>
              <a:t>Plug and Play Concepts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Roles of an O/S</a:t>
            </a:r>
          </a:p>
        </p:txBody>
      </p:sp>
      <p:sp>
        <p:nvSpPr>
          <p:cNvPr id="55299" name="Rectangle 3"/>
          <p:cNvSpPr>
            <a:spLocks noGrp="1" noChangeArrowheads="1"/>
          </p:cNvSpPr>
          <p:nvPr>
            <p:ph idx="1"/>
          </p:nvPr>
        </p:nvSpPr>
        <p:spPr>
          <a:xfrm>
            <a:off x="228600" y="1524000"/>
            <a:ext cx="8228013" cy="4529138"/>
          </a:xfrm>
        </p:spPr>
        <p:txBody>
          <a:bodyPr/>
          <a:lstStyle/>
          <a:p>
            <a:r>
              <a:rPr lang="en-US" sz="2400" dirty="0"/>
              <a:t>What does an O/S do</a:t>
            </a:r>
            <a:r>
              <a:rPr lang="en-US" sz="2400" dirty="0" smtClean="0"/>
              <a:t>?</a:t>
            </a:r>
          </a:p>
          <a:p>
            <a:pPr marL="0" indent="0">
              <a:buNone/>
            </a:pPr>
            <a:endParaRPr lang="en-US" dirty="0"/>
          </a:p>
          <a:p>
            <a:pPr lvl="1"/>
            <a:r>
              <a:rPr lang="en-US" dirty="0">
                <a:latin typeface="Arial" panose="020B0604020202020204" pitchFamily="34" charset="0"/>
              </a:rPr>
              <a:t>Managing hardware </a:t>
            </a:r>
            <a:r>
              <a:rPr lang="en-US" dirty="0" smtClean="0">
                <a:latin typeface="Arial" panose="020B0604020202020204" pitchFamily="34" charset="0"/>
              </a:rPr>
              <a:t>resources</a:t>
            </a:r>
          </a:p>
          <a:p>
            <a:pPr lvl="1"/>
            <a:endParaRPr lang="en-US" dirty="0">
              <a:latin typeface="Arial" panose="020B0604020202020204" pitchFamily="34" charset="0"/>
            </a:endParaRPr>
          </a:p>
          <a:p>
            <a:pPr lvl="1"/>
            <a:r>
              <a:rPr lang="en-US" dirty="0">
                <a:latin typeface="Arial" panose="020B0604020202020204" pitchFamily="34" charset="0"/>
              </a:rPr>
              <a:t>Manages software resources </a:t>
            </a:r>
            <a:endParaRPr lang="en-US" dirty="0" smtClean="0">
              <a:latin typeface="Arial" panose="020B0604020202020204" pitchFamily="34" charset="0"/>
            </a:endParaRPr>
          </a:p>
          <a:p>
            <a:pPr lvl="1"/>
            <a:endParaRPr lang="en-US" dirty="0">
              <a:latin typeface="Arial" panose="020B0604020202020204" pitchFamily="34" charset="0"/>
            </a:endParaRPr>
          </a:p>
          <a:p>
            <a:pPr lvl="1"/>
            <a:r>
              <a:rPr lang="en-US" dirty="0">
                <a:latin typeface="Arial" panose="020B0604020202020204" pitchFamily="34" charset="0"/>
              </a:rPr>
              <a:t>Provides an interface for applications to interact with system without being aware of the specifics of the hardware.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CA" dirty="0"/>
              <a:t>Hardware Resources</a:t>
            </a:r>
          </a:p>
        </p:txBody>
      </p:sp>
      <p:sp>
        <p:nvSpPr>
          <p:cNvPr id="93187" name="Rectangle 3"/>
          <p:cNvSpPr>
            <a:spLocks noGrp="1" noChangeArrowheads="1"/>
          </p:cNvSpPr>
          <p:nvPr>
            <p:ph idx="1"/>
          </p:nvPr>
        </p:nvSpPr>
        <p:spPr>
          <a:xfrm>
            <a:off x="228600" y="1524000"/>
            <a:ext cx="8228013" cy="4529138"/>
          </a:xfrm>
        </p:spPr>
        <p:txBody>
          <a:bodyPr/>
          <a:lstStyle/>
          <a:p>
            <a:r>
              <a:rPr lang="en-CA" sz="2400" dirty="0"/>
              <a:t>An operating system treats a computer as a collection of </a:t>
            </a:r>
            <a:r>
              <a:rPr lang="en-CA" sz="2400" dirty="0" smtClean="0"/>
              <a:t>resources</a:t>
            </a:r>
          </a:p>
          <a:p>
            <a:endParaRPr lang="en-CA" sz="2400" dirty="0"/>
          </a:p>
          <a:p>
            <a:r>
              <a:rPr lang="en-CA" sz="2400" dirty="0"/>
              <a:t>What’s a resource?</a:t>
            </a:r>
          </a:p>
          <a:p>
            <a:endParaRPr lang="en-CA"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aramond"/>
        <a:ea typeface="Noto Sans CJK SC Regular"/>
        <a:cs typeface="Noto Sans CJK SC Regular"/>
      </a:majorFont>
      <a:minorFont>
        <a:latin typeface="Verdana"/>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1" id="{56124E9B-34B2-409F-8D90-93201A3D2A62}" vid="{66725769-44CF-4C97-9CD4-FE047A11857D}"/>
    </a:ext>
  </a:ext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aramond"/>
        <a:ea typeface="Noto Sans CJK SC Regular"/>
        <a:cs typeface="Noto Sans CJK SC Regular"/>
      </a:majorFont>
      <a:minorFont>
        <a:latin typeface="Verdana"/>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323</TotalTime>
  <Words>1502</Words>
  <Application>Microsoft Office PowerPoint</Application>
  <PresentationFormat>On-screen Show (4:3)</PresentationFormat>
  <Paragraphs>314</Paragraphs>
  <Slides>40</Slides>
  <Notes>8</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Theme1</vt:lpstr>
      <vt:lpstr>2_Office Theme</vt:lpstr>
      <vt:lpstr>Operating Systems</vt:lpstr>
      <vt:lpstr>The Importance of Operating System Software</vt:lpstr>
      <vt:lpstr>The Importance of Operating System Software</vt:lpstr>
      <vt:lpstr>PC Operating Systems</vt:lpstr>
      <vt:lpstr>PC Operating Systems Windows</vt:lpstr>
      <vt:lpstr>PC Operating Systems Linux</vt:lpstr>
      <vt:lpstr>Operating System Concepts</vt:lpstr>
      <vt:lpstr>Roles of an O/S</vt:lpstr>
      <vt:lpstr>Hardware Resources</vt:lpstr>
      <vt:lpstr>Hardware Resources</vt:lpstr>
      <vt:lpstr>Hardware Resources</vt:lpstr>
      <vt:lpstr>Managing Hardware Resources - DMA</vt:lpstr>
      <vt:lpstr>Managing Resources - IRQ</vt:lpstr>
      <vt:lpstr>Managing Resources - Memory</vt:lpstr>
      <vt:lpstr>Managing Resources - Software</vt:lpstr>
      <vt:lpstr>Operating System - Overall</vt:lpstr>
      <vt:lpstr>Types of Operating Systems</vt:lpstr>
      <vt:lpstr>Types of Operating Systems</vt:lpstr>
      <vt:lpstr>Operating System</vt:lpstr>
      <vt:lpstr>Logging Off, or Turning Off, Your Computer</vt:lpstr>
      <vt:lpstr>Logging Off, or Turning Off, Your Computer</vt:lpstr>
      <vt:lpstr>File Management</vt:lpstr>
      <vt:lpstr>File Management</vt:lpstr>
      <vt:lpstr>Libraries </vt:lpstr>
      <vt:lpstr>Anatomy of a File Name</vt:lpstr>
      <vt:lpstr>Navigating Your Computer</vt:lpstr>
      <vt:lpstr>File Properties</vt:lpstr>
      <vt:lpstr>What is file attribute?</vt:lpstr>
      <vt:lpstr>How to:</vt:lpstr>
      <vt:lpstr>Shortcuts </vt:lpstr>
      <vt:lpstr>Shortcuts</vt:lpstr>
      <vt:lpstr>Software Interaction</vt:lpstr>
      <vt:lpstr>API – An Example</vt:lpstr>
      <vt:lpstr>Windows APIs</vt:lpstr>
      <vt:lpstr>The Dynamic Link Library</vt:lpstr>
      <vt:lpstr>Examples of Windows APIs</vt:lpstr>
      <vt:lpstr>Examples of Windows APIs</vt:lpstr>
      <vt:lpstr>Additional API Services</vt:lpstr>
      <vt:lpstr>Further API services</vt:lpstr>
      <vt:lpstr>Typical API Architecture</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8101</dc:title>
  <dc:creator>D</dc:creator>
  <cp:lastModifiedBy>mike</cp:lastModifiedBy>
  <cp:revision>11</cp:revision>
  <dcterms:created xsi:type="dcterms:W3CDTF">2016-07-17T19:03:22Z</dcterms:created>
  <dcterms:modified xsi:type="dcterms:W3CDTF">2016-10-29T17:50:21Z</dcterms:modified>
</cp:coreProperties>
</file>