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68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107" d="100"/>
          <a:sy n="107" d="100"/>
        </p:scale>
        <p:origin x="-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8B6-7E9A-4FAB-BF72-74C536B26026}" type="datetimeFigureOut">
              <a:rPr lang="en-CA" smtClean="0"/>
              <a:pPr/>
              <a:t>29/10/2016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451B-402D-43EB-9144-689F54BAC9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8B6-7E9A-4FAB-BF72-74C536B26026}" type="datetimeFigureOut">
              <a:rPr lang="en-CA" smtClean="0"/>
              <a:pPr/>
              <a:t>29/10/2016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451B-402D-43EB-9144-689F54BAC9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8B6-7E9A-4FAB-BF72-74C536B26026}" type="datetimeFigureOut">
              <a:rPr lang="en-CA" smtClean="0"/>
              <a:pPr/>
              <a:t>29/10/2016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451B-402D-43EB-9144-689F54BAC9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8B6-7E9A-4FAB-BF72-74C536B26026}" type="datetimeFigureOut">
              <a:rPr lang="en-CA" smtClean="0"/>
              <a:pPr/>
              <a:t>29/10/2016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451B-402D-43EB-9144-689F54BAC9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8B6-7E9A-4FAB-BF72-74C536B26026}" type="datetimeFigureOut">
              <a:rPr lang="en-CA" smtClean="0"/>
              <a:pPr/>
              <a:t>29/10/2016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451B-402D-43EB-9144-689F54BAC9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8B6-7E9A-4FAB-BF72-74C536B26026}" type="datetimeFigureOut">
              <a:rPr lang="en-CA" smtClean="0"/>
              <a:pPr/>
              <a:t>29/10/2016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451B-402D-43EB-9144-689F54BAC9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8B6-7E9A-4FAB-BF72-74C536B26026}" type="datetimeFigureOut">
              <a:rPr lang="en-CA" smtClean="0"/>
              <a:pPr/>
              <a:t>29/10/2016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451B-402D-43EB-9144-689F54BAC9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8B6-7E9A-4FAB-BF72-74C536B26026}" type="datetimeFigureOut">
              <a:rPr lang="en-CA" smtClean="0"/>
              <a:pPr/>
              <a:t>29/10/2016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451B-402D-43EB-9144-689F54BAC9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8B6-7E9A-4FAB-BF72-74C536B26026}" type="datetimeFigureOut">
              <a:rPr lang="en-CA" smtClean="0"/>
              <a:pPr/>
              <a:t>29/10/2016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451B-402D-43EB-9144-689F54BAC9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8B6-7E9A-4FAB-BF72-74C536B26026}" type="datetimeFigureOut">
              <a:rPr lang="en-CA" smtClean="0"/>
              <a:pPr/>
              <a:t>29/10/2016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451B-402D-43EB-9144-689F54BAC9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8B6-7E9A-4FAB-BF72-74C536B26026}" type="datetimeFigureOut">
              <a:rPr lang="en-CA" smtClean="0"/>
              <a:pPr/>
              <a:t>29/10/2016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451B-402D-43EB-9144-689F54BAC9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4D8B6-7E9A-4FAB-BF72-74C536B26026}" type="datetimeFigureOut">
              <a:rPr lang="en-CA" smtClean="0"/>
              <a:pPr/>
              <a:t>29/10/2016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451B-402D-43EB-9144-689F54BAC98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7tutorials.com/how-work-new-pai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Start the </a:t>
            </a:r>
            <a:r>
              <a:rPr lang="en-CA" smtClean="0"/>
              <a:t>Command Prompt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start the </a:t>
            </a:r>
            <a:r>
              <a:rPr lang="en-CA" dirty="0" smtClean="0">
                <a:solidFill>
                  <a:srgbClr val="FF0000"/>
                </a:solidFill>
              </a:rPr>
              <a:t>CMD</a:t>
            </a:r>
            <a:r>
              <a:rPr lang="en-CA" dirty="0" smtClean="0"/>
              <a:t> Prompt</a:t>
            </a:r>
          </a:p>
          <a:p>
            <a:pPr lvl="1"/>
            <a:r>
              <a:rPr lang="en-CA" dirty="0" smtClean="0"/>
              <a:t>Click on the </a:t>
            </a:r>
            <a:r>
              <a:rPr lang="en-CA" dirty="0" smtClean="0">
                <a:solidFill>
                  <a:srgbClr val="FF0000"/>
                </a:solidFill>
              </a:rPr>
              <a:t>Star</a:t>
            </a:r>
            <a:r>
              <a:rPr lang="en-CA" dirty="0" smtClean="0"/>
              <a:t> button</a:t>
            </a:r>
          </a:p>
          <a:p>
            <a:pPr lvl="1"/>
            <a:r>
              <a:rPr lang="en-CA" dirty="0" smtClean="0"/>
              <a:t>Enter the word CMD in the search box</a:t>
            </a:r>
          </a:p>
          <a:p>
            <a:pPr lvl="1"/>
            <a:r>
              <a:rPr lang="en-CA" dirty="0" smtClean="0"/>
              <a:t>Click on the CMD program</a:t>
            </a:r>
          </a:p>
          <a:p>
            <a:pPr lvl="1"/>
            <a:r>
              <a:rPr lang="en-CA" dirty="0" smtClean="0"/>
              <a:t>The command prompt should appear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CA" dirty="0" smtClean="0"/>
              <a:t>Batch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Batch files are used to automate everyday tasks such as helping a computer technician diagnose a networking issue or shorten the time it takes to everyday tasks such as compile Java programs. 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Batch File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CA" b="1" dirty="0" smtClean="0"/>
              <a:t>ECHO </a:t>
            </a:r>
            <a:r>
              <a:rPr lang="en-CA" dirty="0" smtClean="0"/>
              <a:t>- the “</a:t>
            </a:r>
            <a:r>
              <a:rPr lang="en-CA" dirty="0" smtClean="0">
                <a:solidFill>
                  <a:srgbClr val="FF0000"/>
                </a:solidFill>
              </a:rPr>
              <a:t>print </a:t>
            </a:r>
            <a:r>
              <a:rPr lang="en-CA" dirty="0" smtClean="0"/>
              <a:t>” statement for BAT files. Anything following the word ECHO will be displayed in the command prompt as text, on its own line.</a:t>
            </a:r>
          </a:p>
          <a:p>
            <a:r>
              <a:rPr lang="en-CA" b="1" dirty="0" smtClean="0"/>
              <a:t>ECHO OFF</a:t>
            </a:r>
            <a:r>
              <a:rPr lang="en-CA" dirty="0" smtClean="0"/>
              <a:t> – BAT writers typically put this at the </a:t>
            </a:r>
            <a:r>
              <a:rPr lang="en-CA" dirty="0" smtClean="0">
                <a:solidFill>
                  <a:srgbClr val="FF0000"/>
                </a:solidFill>
              </a:rPr>
              <a:t>beginning </a:t>
            </a:r>
            <a:r>
              <a:rPr lang="en-CA" dirty="0" smtClean="0"/>
              <a:t>of their files. It means that the program won’t show the command that you told it to run while it’s running – it’ll just run the command</a:t>
            </a:r>
            <a:r>
              <a:rPr lang="en-CA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'@echo OFF</a:t>
            </a:r>
            <a:r>
              <a:rPr lang="en-US" dirty="0" smtClean="0"/>
              <a:t>' will turn off all line echoes in the batch file script, until </a:t>
            </a:r>
            <a:r>
              <a:rPr lang="en-US" dirty="0" smtClean="0">
                <a:solidFill>
                  <a:srgbClr val="FF0000"/>
                </a:solidFill>
              </a:rPr>
              <a:t>'echo ON</a:t>
            </a:r>
            <a:r>
              <a:rPr lang="en-US" dirty="0" smtClean="0"/>
              <a:t>' is encountered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Batch File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PAUSE </a:t>
            </a:r>
            <a:r>
              <a:rPr lang="en-CA" dirty="0" smtClean="0"/>
              <a:t>- This outputs the “</a:t>
            </a:r>
            <a:r>
              <a:rPr lang="en-CA" i="1" dirty="0" smtClean="0"/>
              <a:t>press any key to continue…</a:t>
            </a:r>
            <a:r>
              <a:rPr lang="en-CA" dirty="0" smtClean="0"/>
              <a:t>” message that you’ve seen all too many times. It’s helpful because it pauses the batch file execution. If you don’t put this in your program, everything will </a:t>
            </a:r>
            <a:r>
              <a:rPr lang="en-CA" dirty="0" smtClean="0">
                <a:solidFill>
                  <a:srgbClr val="FF0000"/>
                </a:solidFill>
              </a:rPr>
              <a:t>speed</a:t>
            </a:r>
            <a:r>
              <a:rPr lang="en-CA" dirty="0" smtClean="0"/>
              <a:t> by and end before you can see it. Programmers typically put this in batch files to give the user a chance to review the material on the screen before continuing.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Batch file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CLS</a:t>
            </a:r>
            <a:r>
              <a:rPr lang="en-CA" b="1" dirty="0" smtClean="0"/>
              <a:t> </a:t>
            </a:r>
            <a:r>
              <a:rPr lang="en-CA" dirty="0" smtClean="0"/>
              <a:t>- Clears the CMD window 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SET</a:t>
            </a:r>
            <a:r>
              <a:rPr lang="en-CA" b="1" dirty="0" smtClean="0"/>
              <a:t> </a:t>
            </a:r>
            <a:r>
              <a:rPr lang="en-CA" dirty="0" smtClean="0"/>
              <a:t>– Sets a variable. If you want to see what the content of a variable, use the echo command. With the </a:t>
            </a:r>
            <a:r>
              <a:rPr lang="en-CA" dirty="0" smtClean="0">
                <a:solidFill>
                  <a:srgbClr val="FF0000"/>
                </a:solidFill>
              </a:rPr>
              <a:t>/p</a:t>
            </a:r>
            <a:r>
              <a:rPr lang="en-CA" dirty="0" smtClean="0"/>
              <a:t> switch you can instruct </a:t>
            </a:r>
            <a:r>
              <a:rPr lang="en-CA" dirty="0" smtClean="0">
                <a:solidFill>
                  <a:srgbClr val="FF0000"/>
                </a:solidFill>
              </a:rPr>
              <a:t>set</a:t>
            </a:r>
            <a:r>
              <a:rPr lang="en-CA" dirty="0" smtClean="0"/>
              <a:t> to create a new variable based on the users input.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4724400"/>
            <a:ext cx="3590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C:\Windows\System32&gt;</a:t>
            </a:r>
            <a:r>
              <a:rPr lang="en-US" dirty="0" smtClean="0">
                <a:solidFill>
                  <a:srgbClr val="FF0000"/>
                </a:solidFill>
              </a:rPr>
              <a:t>set </a:t>
            </a:r>
            <a:r>
              <a:rPr lang="en-US" dirty="0" err="1" smtClean="0">
                <a:solidFill>
                  <a:srgbClr val="FF0000"/>
                </a:solidFill>
              </a:rPr>
              <a:t>foo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</a:p>
          <a:p>
            <a:endParaRPr lang="en-US" dirty="0" smtClean="0"/>
          </a:p>
          <a:p>
            <a:r>
              <a:rPr lang="en-US" dirty="0" smtClean="0"/>
              <a:t>C:\Windows\System32&gt;</a:t>
            </a:r>
            <a:r>
              <a:rPr lang="en-US" dirty="0" smtClean="0">
                <a:solidFill>
                  <a:srgbClr val="FF0000"/>
                </a:solidFill>
              </a:rPr>
              <a:t>echo %</a:t>
            </a:r>
            <a:r>
              <a:rPr lang="en-US" dirty="0" err="1" smtClean="0">
                <a:solidFill>
                  <a:srgbClr val="FF0000"/>
                </a:solidFill>
              </a:rPr>
              <a:t>foo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Batch file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IF</a:t>
            </a:r>
            <a:r>
              <a:rPr lang="en-CA" b="1" dirty="0" smtClean="0"/>
              <a:t> </a:t>
            </a:r>
            <a:r>
              <a:rPr lang="en-CA" dirty="0" smtClean="0"/>
              <a:t>– The IF command ties together batch processing. The IF command responds to the variable created by the set command.</a:t>
            </a:r>
          </a:p>
          <a:p>
            <a:r>
              <a:rPr lang="en-CA" dirty="0" smtClean="0"/>
              <a:t>If /</a:t>
            </a:r>
            <a:r>
              <a:rPr lang="en-CA" dirty="0" err="1" smtClean="0"/>
              <a:t>i</a:t>
            </a:r>
            <a:r>
              <a:rPr lang="en-CA" dirty="0" smtClean="0"/>
              <a:t> – extracts the first letter typed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GOTO</a:t>
            </a:r>
            <a:r>
              <a:rPr lang="en-CA" b="1" dirty="0" smtClean="0"/>
              <a:t> </a:t>
            </a:r>
            <a:r>
              <a:rPr lang="en-CA" dirty="0" smtClean="0"/>
              <a:t>– The GOTO command tells the command prompt to jump to a new location in the batch file</a:t>
            </a:r>
            <a:r>
              <a:rPr lang="en-CA" dirty="0" smtClean="0"/>
              <a:t>.</a:t>
            </a:r>
            <a:endParaRPr lang="en-CA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and %% 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percent sign is used in batch files to represent command line parameters: </a:t>
            </a:r>
            <a:r>
              <a:rPr lang="en-US" dirty="0" smtClean="0">
                <a:solidFill>
                  <a:srgbClr val="FF0000"/>
                </a:solidFill>
              </a:rPr>
              <a:t>%1, %2, </a:t>
            </a:r>
            <a:r>
              <a:rPr lang="en-US" dirty="0" smtClean="0"/>
              <a:t>...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Two percent signs </a:t>
            </a:r>
            <a:r>
              <a:rPr lang="en-US" dirty="0" smtClean="0"/>
              <a:t>with any characters in between them are interpreted as a </a:t>
            </a:r>
            <a:r>
              <a:rPr lang="en-US" dirty="0" smtClean="0">
                <a:solidFill>
                  <a:srgbClr val="FF0000"/>
                </a:solidFill>
              </a:rPr>
              <a:t>variable:</a:t>
            </a:r>
          </a:p>
          <a:p>
            <a:r>
              <a:rPr lang="en-US" dirty="0" smtClean="0"/>
              <a:t>echo %</a:t>
            </a:r>
            <a:r>
              <a:rPr lang="en-US" dirty="0" err="1" smtClean="0"/>
              <a:t>myvar</a:t>
            </a:r>
            <a:r>
              <a:rPr lang="en-US" dirty="0" smtClean="0"/>
              <a:t>%</a:t>
            </a:r>
          </a:p>
          <a:p>
            <a:r>
              <a:rPr lang="en-US" dirty="0" smtClean="0"/>
              <a:t>Two percent signs </a:t>
            </a:r>
            <a:r>
              <a:rPr lang="en-US" i="1" dirty="0" smtClean="0"/>
              <a:t>without</a:t>
            </a:r>
            <a:r>
              <a:rPr lang="en-US" dirty="0" smtClean="0"/>
              <a:t> anything in between (in a batch file) are treated like a </a:t>
            </a:r>
            <a:r>
              <a:rPr lang="en-US" dirty="0" smtClean="0">
                <a:solidFill>
                  <a:srgbClr val="FF0000"/>
                </a:solidFill>
              </a:rPr>
              <a:t>single percent </a:t>
            </a:r>
            <a:r>
              <a:rPr lang="en-US" dirty="0" smtClean="0"/>
              <a:t>sign in a command (not a batch file): %%f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== double 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 == ] (Double Equals)</a:t>
            </a:r>
            <a:r>
              <a:rPr lang="en-US" smtClean="0"/>
              <a:t> The "IF" command uses this to test if two strings are equal: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 "%1" == "" GOTO HELP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28560" y="365040"/>
            <a:ext cx="788643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Command Prompt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28560" y="1825560"/>
            <a:ext cx="788643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shell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also execute command statements sequentially in the form of a batch job.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shell will interpret a file as a batch job with the .bat file extension.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2083" y="3128307"/>
            <a:ext cx="4836319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31931" y="6358759"/>
            <a:ext cx="307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Command Line Interpreter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9600" y="152400"/>
            <a:ext cx="7886430" cy="396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Command Prompt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0" y="762000"/>
            <a:ext cx="8915400" cy="5414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interact with the shell you need commands.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Commands are programs that may be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built-in (</a:t>
            </a:r>
            <a:r>
              <a:rPr lang="en-US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Internal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)meaning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are a part of the shell itself. (echo,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copy, dir)</a:t>
            </a: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Commands are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external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programs which the shell can execute and return text output. (ping,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tracert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robocopy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Commands are external programs which the shell can execute and return a Graphical User Interface (GUI).  (calc, notepad,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perfmon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diskmgmt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9600" y="152400"/>
            <a:ext cx="7886430" cy="396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Command Syntax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0" y="762000"/>
            <a:ext cx="8991600" cy="5414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Syntax 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set of rules governing the construction of a command line.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line syntax has many parts but since this is an introduction only the basic syntax is given here.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– the program being run by the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Line Interpreter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(CLI)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a special argument to the command that changes the behavior of the command.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Arguments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a parameter the command will act upon.  Arguments may be options, variables, source/destination files/folders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92088"/>
          </a:xfrm>
        </p:spPr>
        <p:txBody>
          <a:bodyPr>
            <a:normAutofit/>
          </a:bodyPr>
          <a:lstStyle/>
          <a:p>
            <a:r>
              <a:rPr lang="en-CA" sz="4000" dirty="0" smtClean="0"/>
              <a:t>How to Navigate Between Folders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/>
          <a:lstStyle/>
          <a:p>
            <a:r>
              <a:rPr lang="en-CA" sz="2800" dirty="0" smtClean="0"/>
              <a:t>The first command you should be aware of is the </a:t>
            </a:r>
            <a:r>
              <a:rPr lang="en-CA" sz="2800" dirty="0" smtClean="0">
                <a:solidFill>
                  <a:srgbClr val="FF0000"/>
                </a:solidFill>
              </a:rPr>
              <a:t>CD</a:t>
            </a:r>
            <a:r>
              <a:rPr lang="en-CA" sz="2800" dirty="0" smtClean="0"/>
              <a:t> command. </a:t>
            </a:r>
          </a:p>
          <a:p>
            <a:r>
              <a:rPr lang="en-CA" sz="2800" dirty="0" smtClean="0"/>
              <a:t>The command CD\ takes you to the top (</a:t>
            </a:r>
            <a:r>
              <a:rPr lang="en-CA" sz="2800" dirty="0" smtClean="0">
                <a:solidFill>
                  <a:srgbClr val="FF0000"/>
                </a:solidFill>
              </a:rPr>
              <a:t>root</a:t>
            </a:r>
            <a:r>
              <a:rPr lang="en-CA" sz="2800" dirty="0" smtClean="0"/>
              <a:t>) of the directory tree</a:t>
            </a:r>
          </a:p>
          <a:p>
            <a:r>
              <a:rPr lang="en-CA" sz="2800" dirty="0" smtClean="0"/>
              <a:t>You should see the C: drive prompt</a:t>
            </a:r>
          </a:p>
          <a:p>
            <a:r>
              <a:rPr lang="en-CA" sz="2800" dirty="0" smtClean="0"/>
              <a:t>If you need to go to a specific directory you type CD </a:t>
            </a:r>
            <a:r>
              <a:rPr lang="en-CA" sz="2800" dirty="0" smtClean="0">
                <a:solidFill>
                  <a:srgbClr val="FF0000"/>
                </a:solidFill>
              </a:rPr>
              <a:t>directory name</a:t>
            </a:r>
          </a:p>
          <a:p>
            <a:r>
              <a:rPr lang="en-CA" sz="2800" dirty="0" smtClean="0"/>
              <a:t> CD windows\system32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CD.. </a:t>
            </a:r>
            <a:r>
              <a:rPr lang="en-CA" sz="2800" dirty="0" smtClean="0"/>
              <a:t>Takes you one </a:t>
            </a:r>
          </a:p>
          <a:p>
            <a:pPr marL="0" indent="0">
              <a:buNone/>
            </a:pPr>
            <a:r>
              <a:rPr lang="en-CA" sz="2800" dirty="0"/>
              <a:t> </a:t>
            </a:r>
            <a:r>
              <a:rPr lang="en-CA" sz="2800" dirty="0" smtClean="0"/>
              <a:t>  directory back</a:t>
            </a:r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697760"/>
            <a:ext cx="496252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28560" y="365040"/>
            <a:ext cx="788643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Command Syntax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28560" y="1752600"/>
            <a:ext cx="7886430" cy="4191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r>
              <a:rPr lang="en-US" sz="5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Ping  –</a:t>
            </a:r>
            <a:r>
              <a:rPr lang="en-US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lang="en-US" sz="5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127.0.0.1</a:t>
            </a: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ight Brace 4"/>
          <p:cNvSpPr/>
          <p:nvPr/>
        </p:nvSpPr>
        <p:spPr bwMode="auto">
          <a:xfrm rot="5400000">
            <a:off x="2298998" y="2044402"/>
            <a:ext cx="753036" cy="1388633"/>
          </a:xfrm>
          <a:prstGeom prst="rightBrace">
            <a:avLst/>
          </a:prstGeom>
          <a:noFill/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3523802" y="2343598"/>
            <a:ext cx="753036" cy="790240"/>
          </a:xfrm>
          <a:prstGeom prst="rightBrace">
            <a:avLst/>
          </a:prstGeom>
          <a:noFill/>
          <a:ln w="1016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5528982" y="1252818"/>
            <a:ext cx="753036" cy="2971800"/>
          </a:xfrm>
          <a:prstGeom prst="rightBrace">
            <a:avLst/>
          </a:prstGeom>
          <a:noFill/>
          <a:ln w="1016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352800"/>
            <a:ext cx="1471878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Command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352800"/>
            <a:ext cx="1165960" cy="4616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3276600"/>
            <a:ext cx="1432700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28560" y="365040"/>
            <a:ext cx="788643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Shell Commands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28560" y="1825560"/>
            <a:ext cx="788643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help – Help is a built-in that calls the manual page for a particular command.  The help command has one argument – a command name.</a:t>
            </a: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i.e.  Help copy</a:t>
            </a: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2875" y="3426372"/>
            <a:ext cx="482203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28560" y="365040"/>
            <a:ext cx="788643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Shell Commands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28560" y="1825560"/>
            <a:ext cx="788643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exit is a built-in that ends the current interactive shell or terminates a batch process.  Exit has no arguments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CTRL C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also written as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^C.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Pressing the control key and the c key at the same time will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terminate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shell’s current running process.  Sometimes this interrupt is necessary to return your shell prompt.</a:t>
            </a: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Ping –t 127.0.0.1 </a:t>
            </a: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8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cls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clears the terminal window. Very useful for tiding up a messy or cluttered terminal window.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28560" y="365040"/>
            <a:ext cx="788643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Shell Commands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28560" y="1825560"/>
            <a:ext cx="788643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echo is a built-in that outputs the input text string back to the shell.  </a:t>
            </a: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i.e.  Echo hello world</a:t>
            </a: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@echo off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Prevents commands from being echoed to the screen during batch processing.  Usually the first line in any batch scripts.</a:t>
            </a: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2180" y="2996762"/>
            <a:ext cx="48577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28560" y="365040"/>
            <a:ext cx="788643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Shell Commands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28560" y="1825560"/>
            <a:ext cx="788643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copy is a built-in that duplicates files or folders from a source to a destination.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xcopy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similar to copy with more options for copying files and folders</a:t>
            </a:r>
          </a:p>
          <a:p>
            <a:pPr marL="228600" indent="-228240" algn="ctr">
              <a:lnSpc>
                <a:spcPct val="9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8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robocopy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Robust copy. An even more advanced form of copy that has many options.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similar to the cut and paste functionality found in the Windows GUI.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0"/>
            <a:ext cx="7886430" cy="457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Shell Commands</a:t>
            </a:r>
            <a:endParaRPr lang="en-US" sz="36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0" y="609600"/>
            <a:ext cx="8991600" cy="6172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allows the user to set the system time.  Can be used in the form time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simply report the current time.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similar to time date allows the user to set the system date. Can be used in the form date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/T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simply report the current date.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reports the directory structure can be used with the options: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/b – bare format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/s – include subdirectories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/p – paginate the output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9792" y="0"/>
            <a:ext cx="7886430" cy="457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Shell Commands</a:t>
            </a:r>
            <a:endParaRPr lang="en-US" sz="32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28625" y="457200"/>
            <a:ext cx="8715375" cy="64008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tree is a command to produce a hierarchical diagram of the directory structure.  Can be used with the options: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/F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include files and directories in the output.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/A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use ASCII art rather than a graphical representation.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971800"/>
            <a:ext cx="2057526" cy="310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048000"/>
            <a:ext cx="2091779" cy="3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2971800"/>
            <a:ext cx="2237682" cy="31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066800" y="6248400"/>
            <a:ext cx="20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– no options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6248400"/>
            <a:ext cx="20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– files option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6096000"/>
            <a:ext cx="265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– files and ASCII option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28560" y="365040"/>
            <a:ext cx="7886430" cy="396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Shell Commands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0" y="914400"/>
            <a:ext cx="8991600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Ipconfig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Displays the current configuration for the Network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Cards (NIC) in the system. 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Ipconfig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has options: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/all – displays a long listing for the NIC’s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/release – remove the current </a:t>
            </a:r>
            <a:r>
              <a:rPr lang="en-US" sz="28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address for the NIC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/renew – acquire a new IP address from DHCP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en-US" sz="28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flushdns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clears the DNS entries from the local DNS record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Ping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icmp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echo request to a target system.  Often used to see if a particular system or NIC is up.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Tracert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reports a table to a destination system hop by hop.  Useful in diagnosing network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28560" y="365040"/>
            <a:ext cx="7886430" cy="396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Batch Commands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0" y="990600"/>
            <a:ext cx="9067800" cy="56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@ECHO OFF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prevents the terminal from displaying all the commands executed during the script operation.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Pause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halts the script from continuing until the user has pressed a key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used to comment the shell script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used to start another batch process.  The shell will wait for an exit code from the spawned shell before continuing.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sets a variable to a certain value.  Set has options: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/A – arithmetic expression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/P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prompt the for user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9600" y="0"/>
            <a:ext cx="7886430" cy="549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Batch Commands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0" y="914400"/>
            <a:ext cx="9144000" cy="579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Variables can be recalled by using the variable names within percent signs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 %time%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delayed expansion of variables place the variable name inside exclamation marks.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6876" y="469594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set VAR=before</a:t>
            </a:r>
            <a:br>
              <a:rPr lang="en-US" dirty="0"/>
            </a:br>
            <a:r>
              <a:rPr lang="en-US" dirty="0"/>
              <a:t>if "%VAR%" == "before" (</a:t>
            </a:r>
            <a:br>
              <a:rPr lang="en-US" dirty="0"/>
            </a:br>
            <a:r>
              <a:rPr lang="en-US" dirty="0"/>
              <a:t>set VAR=after</a:t>
            </a:r>
            <a:br>
              <a:rPr lang="en-US" dirty="0"/>
            </a:br>
            <a:r>
              <a:rPr lang="en-US" dirty="0"/>
              <a:t>if "!VAR!" == "after" @echo If you see this, it worked</a:t>
            </a:r>
            <a:br>
              <a:rPr lang="en-US" dirty="0"/>
            </a:b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How to navigate between folders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433467"/>
          </a:xfrm>
        </p:spPr>
        <p:txBody>
          <a:bodyPr/>
          <a:lstStyle/>
          <a:p>
            <a:r>
              <a:rPr lang="en-CA" sz="2800" dirty="0" smtClean="0"/>
              <a:t>To change to another drive such as a USB drive you type the drive letter such as D:</a:t>
            </a:r>
          </a:p>
          <a:p>
            <a:r>
              <a:rPr lang="en-CA" sz="2800" dirty="0" smtClean="0"/>
              <a:t>To change the drive and the directory at the same time, use the </a:t>
            </a:r>
            <a:r>
              <a:rPr lang="en-CA" sz="2800" i="1" dirty="0" err="1" smtClean="0"/>
              <a:t>cd</a:t>
            </a:r>
            <a:r>
              <a:rPr lang="en-CA" sz="2800" dirty="0" smtClean="0"/>
              <a:t> command followed by the </a:t>
            </a:r>
            <a:r>
              <a:rPr lang="en-CA" sz="2800" i="1" dirty="0" smtClean="0"/>
              <a:t>/d</a:t>
            </a:r>
            <a:r>
              <a:rPr lang="en-CA" sz="2800" dirty="0" smtClean="0"/>
              <a:t> switch</a:t>
            </a:r>
          </a:p>
          <a:p>
            <a:r>
              <a:rPr lang="en-CA" sz="2800" dirty="0" smtClean="0"/>
              <a:t>Try CD/D c:\windows</a:t>
            </a:r>
          </a:p>
          <a:p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24944"/>
            <a:ext cx="5594226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28560" y="365040"/>
            <a:ext cx="7886430" cy="701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Batch Commands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400" y="10668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&lt;condition&gt; == &lt;statement&gt; (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something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Else if &lt;condition&gt; == &lt;statement&gt; (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something else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else (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something finally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3886200"/>
            <a:ext cx="50014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%string1% == %string2% (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echo “The strings match”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View the contents of a folder</a:t>
            </a:r>
            <a:br>
              <a:rPr lang="en-CA" dirty="0" smtClean="0"/>
            </a:br>
            <a:r>
              <a:rPr lang="en-CA" dirty="0" smtClean="0">
                <a:solidFill>
                  <a:srgbClr val="FF0000"/>
                </a:solidFill>
              </a:rPr>
              <a:t>DIR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view the content of a folder by using a simple command called </a:t>
            </a:r>
            <a:r>
              <a:rPr lang="en-CA" dirty="0" smtClean="0">
                <a:solidFill>
                  <a:srgbClr val="FF0000"/>
                </a:solidFill>
              </a:rPr>
              <a:t>DIR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24944"/>
            <a:ext cx="5594226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2008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How to Create a New Folder (</a:t>
            </a:r>
            <a:r>
              <a:rPr lang="en-CA" sz="2800" dirty="0" smtClean="0">
                <a:solidFill>
                  <a:srgbClr val="FF0000"/>
                </a:solidFill>
              </a:rPr>
              <a:t>MKDIR)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92696"/>
            <a:ext cx="9108504" cy="6165304"/>
          </a:xfrm>
        </p:spPr>
        <p:txBody>
          <a:bodyPr/>
          <a:lstStyle/>
          <a:p>
            <a:r>
              <a:rPr lang="en-CA" dirty="0" smtClean="0"/>
              <a:t>You can make a new directory using the </a:t>
            </a:r>
            <a:r>
              <a:rPr lang="en-CA" dirty="0" err="1" smtClean="0">
                <a:solidFill>
                  <a:srgbClr val="FF0000"/>
                </a:solidFill>
              </a:rPr>
              <a:t>MKDir</a:t>
            </a:r>
            <a:r>
              <a:rPr lang="en-CA" dirty="0" smtClean="0"/>
              <a:t> or the </a:t>
            </a:r>
            <a:r>
              <a:rPr lang="en-CA" dirty="0" smtClean="0">
                <a:solidFill>
                  <a:srgbClr val="FF0000"/>
                </a:solidFill>
              </a:rPr>
              <a:t>MD</a:t>
            </a:r>
            <a:r>
              <a:rPr lang="en-CA" dirty="0" smtClean="0"/>
              <a:t> command</a:t>
            </a:r>
          </a:p>
          <a:p>
            <a:pPr marL="0" indent="0">
              <a:buNone/>
            </a:pPr>
            <a:r>
              <a:rPr lang="en-CA" dirty="0" smtClean="0"/>
              <a:t>C:\MD Test</a:t>
            </a:r>
          </a:p>
          <a:p>
            <a:r>
              <a:rPr lang="en-CA" dirty="0" smtClean="0"/>
              <a:t>To remove the directory you have to not be in the directory</a:t>
            </a:r>
          </a:p>
          <a:p>
            <a:pPr marL="0" indent="0">
              <a:buNone/>
            </a:pPr>
            <a:r>
              <a:rPr lang="en-CA" dirty="0" smtClean="0"/>
              <a:t>C:\RD music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US" dirty="0"/>
              <a:t>RD= Remove Directory  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G:\rd test</a:t>
            </a:r>
          </a:p>
          <a:p>
            <a:endParaRPr lang="en-CA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4914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0070" y="5157192"/>
            <a:ext cx="40386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Copy</a:t>
            </a:r>
            <a:r>
              <a:rPr lang="en-CA" dirty="0" smtClean="0"/>
              <a:t> Files and Folders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92696"/>
            <a:ext cx="9073008" cy="5885656"/>
          </a:xfrm>
        </p:spPr>
        <p:txBody>
          <a:bodyPr/>
          <a:lstStyle/>
          <a:p>
            <a:r>
              <a:rPr lang="en-CA" dirty="0" smtClean="0"/>
              <a:t>The Copy command allows you to copy files from one location to another. To use this command you have to type </a:t>
            </a:r>
            <a:r>
              <a:rPr lang="en-CA" i="1" dirty="0" smtClean="0"/>
              <a:t>copy </a:t>
            </a:r>
            <a:r>
              <a:rPr lang="en-CA" sz="2400" i="1" dirty="0" smtClean="0"/>
              <a:t>location\</a:t>
            </a:r>
            <a:r>
              <a:rPr lang="en-CA" sz="2400" i="1" dirty="0" err="1" smtClean="0"/>
              <a:t>filename.extension</a:t>
            </a:r>
            <a:r>
              <a:rPr lang="en-CA" sz="2400" i="1" dirty="0" smtClean="0"/>
              <a:t> location\</a:t>
            </a:r>
            <a:r>
              <a:rPr lang="en-CA" sz="2400" i="1" dirty="0" err="1" smtClean="0"/>
              <a:t>newname.extension</a:t>
            </a:r>
            <a:r>
              <a:rPr lang="en-CA" sz="2400" dirty="0" smtClean="0"/>
              <a:t>.</a:t>
            </a:r>
          </a:p>
          <a:p>
            <a:r>
              <a:rPr lang="en-CA" sz="1800" i="1" dirty="0" smtClean="0"/>
              <a:t>d:\7tutorials\picture1.jpg d:\7tutorials\7tutorials_tests\testing_picture1.gif</a:t>
            </a:r>
            <a:r>
              <a:rPr lang="en-CA" sz="1800" dirty="0" smtClean="0"/>
              <a:t> </a:t>
            </a:r>
          </a:p>
          <a:p>
            <a:r>
              <a:rPr lang="en-CA" dirty="0" smtClean="0"/>
              <a:t> If you are copying within the same directory you </a:t>
            </a:r>
          </a:p>
          <a:p>
            <a:pPr marL="0" indent="0">
              <a:buNone/>
            </a:pPr>
            <a:r>
              <a:rPr lang="en-CA" dirty="0" smtClean="0"/>
              <a:t>don't have to put the path </a:t>
            </a:r>
          </a:p>
          <a:p>
            <a:pPr marL="0" indent="0">
              <a:buNone/>
            </a:pPr>
            <a:r>
              <a:rPr lang="en-CA" dirty="0" smtClean="0"/>
              <a:t>in command. 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9000"/>
            <a:ext cx="4219575" cy="314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Deleting Files &amp; Folders (</a:t>
            </a:r>
            <a:r>
              <a:rPr lang="en-CA" dirty="0" smtClean="0">
                <a:solidFill>
                  <a:srgbClr val="FF0000"/>
                </a:solidFill>
              </a:rPr>
              <a:t>del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08504" cy="5726385"/>
          </a:xfrm>
        </p:spPr>
        <p:txBody>
          <a:bodyPr/>
          <a:lstStyle/>
          <a:p>
            <a:r>
              <a:rPr lang="en-CA" dirty="0" smtClean="0"/>
              <a:t>The </a:t>
            </a:r>
            <a:r>
              <a:rPr lang="en-CA" dirty="0" smtClean="0">
                <a:solidFill>
                  <a:srgbClr val="FF0000"/>
                </a:solidFill>
              </a:rPr>
              <a:t>Del</a:t>
            </a:r>
            <a:r>
              <a:rPr lang="en-CA" dirty="0" smtClean="0"/>
              <a:t> command is used to delete files within the directories you’ve created.</a:t>
            </a:r>
          </a:p>
          <a:p>
            <a:r>
              <a:rPr lang="en-CA" dirty="0" smtClean="0"/>
              <a:t>Use the </a:t>
            </a:r>
            <a:r>
              <a:rPr lang="en-CA" dirty="0" smtClean="0">
                <a:solidFill>
                  <a:srgbClr val="FF0000"/>
                </a:solidFill>
              </a:rPr>
              <a:t>/h</a:t>
            </a:r>
            <a:r>
              <a:rPr lang="en-CA" dirty="0" smtClean="0"/>
              <a:t> switch when deleting </a:t>
            </a:r>
            <a:r>
              <a:rPr lang="en-CA" dirty="0" smtClean="0">
                <a:solidFill>
                  <a:srgbClr val="FF0000"/>
                </a:solidFill>
              </a:rPr>
              <a:t>hidden</a:t>
            </a:r>
            <a:r>
              <a:rPr lang="en-CA" dirty="0" smtClean="0"/>
              <a:t> files</a:t>
            </a:r>
          </a:p>
          <a:p>
            <a:r>
              <a:rPr lang="en-CA" dirty="0" smtClean="0"/>
              <a:t>Be careful when deleting hidden files as most system files are hidden by default</a:t>
            </a:r>
          </a:p>
          <a:p>
            <a:r>
              <a:rPr lang="en-CA" dirty="0" smtClean="0"/>
              <a:t>To delete a single file the command would be </a:t>
            </a:r>
            <a:r>
              <a:rPr lang="en-CA" dirty="0" smtClean="0">
                <a:solidFill>
                  <a:srgbClr val="FF0000"/>
                </a:solidFill>
              </a:rPr>
              <a:t>del test.txt [enter]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9982" y="4149080"/>
            <a:ext cx="42481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Launch a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run a program from the </a:t>
            </a:r>
            <a:r>
              <a:rPr lang="en-CA" i="1" dirty="0" smtClean="0"/>
              <a:t>Command Prompt</a:t>
            </a:r>
            <a:r>
              <a:rPr lang="en-CA" dirty="0" smtClean="0"/>
              <a:t>, you need only to navigate to the directory that contains the executable and simply type in the program name. </a:t>
            </a:r>
          </a:p>
          <a:p>
            <a:r>
              <a:rPr lang="en-CA" dirty="0" smtClean="0"/>
              <a:t>For example, if we want to launch </a:t>
            </a:r>
            <a:r>
              <a:rPr lang="en-CA" dirty="0" smtClean="0">
                <a:hlinkClick r:id="rId2"/>
              </a:rPr>
              <a:t>Paint</a:t>
            </a:r>
            <a:r>
              <a:rPr lang="en-CA" dirty="0" smtClean="0"/>
              <a:t> using Command Line, we have to go to C:\Windows\System32 and there we will find the executable called </a:t>
            </a:r>
            <a:r>
              <a:rPr lang="en-CA" i="1" dirty="0" smtClean="0">
                <a:solidFill>
                  <a:srgbClr val="FF0000"/>
                </a:solidFill>
              </a:rPr>
              <a:t>mspaint.exe</a:t>
            </a:r>
            <a:r>
              <a:rPr lang="en-CA" dirty="0" smtClean="0">
                <a:solidFill>
                  <a:srgbClr val="FF0000"/>
                </a:solidFill>
              </a:rPr>
              <a:t>.</a:t>
            </a:r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en-CA" dirty="0" smtClean="0"/>
              <a:t>Help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/>
          <a:lstStyle/>
          <a:p>
            <a:r>
              <a:rPr lang="en-CA" dirty="0" smtClean="0"/>
              <a:t>To access help in </a:t>
            </a:r>
            <a:r>
              <a:rPr lang="en-CA" i="1" dirty="0" smtClean="0"/>
              <a:t>Command Prompt</a:t>
            </a:r>
            <a:r>
              <a:rPr lang="en-CA" dirty="0" smtClean="0"/>
              <a:t> you just have to type the </a:t>
            </a:r>
            <a:r>
              <a:rPr lang="en-CA" i="1" dirty="0" smtClean="0"/>
              <a:t>help</a:t>
            </a:r>
            <a:r>
              <a:rPr lang="en-CA" dirty="0" smtClean="0"/>
              <a:t> command and then press </a:t>
            </a:r>
            <a:r>
              <a:rPr lang="en-CA" i="1" dirty="0" smtClean="0"/>
              <a:t>Enter</a:t>
            </a:r>
            <a:r>
              <a:rPr lang="en-CA" dirty="0" smtClean="0"/>
              <a:t>. </a:t>
            </a:r>
          </a:p>
          <a:p>
            <a:r>
              <a:rPr lang="en-CA" dirty="0" smtClean="0"/>
              <a:t>If a certain command interests you type </a:t>
            </a:r>
            <a:r>
              <a:rPr lang="en-CA" i="1" dirty="0" smtClean="0"/>
              <a:t>help</a:t>
            </a:r>
            <a:r>
              <a:rPr lang="en-CA" dirty="0" smtClean="0"/>
              <a:t> followed by the </a:t>
            </a:r>
            <a:r>
              <a:rPr lang="en-CA" i="1" dirty="0" smtClean="0"/>
              <a:t>name</a:t>
            </a:r>
            <a:r>
              <a:rPr lang="en-CA" dirty="0" smtClean="0"/>
              <a:t> of the command. Another way to do the same thing is to type </a:t>
            </a:r>
            <a:r>
              <a:rPr lang="en-CA" i="1" dirty="0" err="1" smtClean="0"/>
              <a:t>command_name</a:t>
            </a:r>
            <a:r>
              <a:rPr lang="en-CA" dirty="0" smtClean="0"/>
              <a:t> followed by the </a:t>
            </a:r>
            <a:r>
              <a:rPr lang="en-CA" i="1" dirty="0" smtClean="0"/>
              <a:t>/?</a:t>
            </a:r>
            <a:r>
              <a:rPr lang="en-CA" dirty="0" smtClean="0"/>
              <a:t> parameter. To test, use </a:t>
            </a:r>
            <a:r>
              <a:rPr lang="en-CA" i="1" dirty="0" smtClean="0"/>
              <a:t>help </a:t>
            </a:r>
            <a:r>
              <a:rPr lang="en-CA" i="1" dirty="0" err="1" smtClean="0"/>
              <a:t>cd</a:t>
            </a:r>
            <a:r>
              <a:rPr lang="en-CA" dirty="0" smtClean="0"/>
              <a:t> or </a:t>
            </a:r>
            <a:r>
              <a:rPr lang="en-CA" i="1" dirty="0" err="1" smtClean="0"/>
              <a:t>cd</a:t>
            </a:r>
            <a:r>
              <a:rPr lang="en-CA" i="1" dirty="0" smtClean="0"/>
              <a:t>/?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29200"/>
            <a:ext cx="51530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1686</Words>
  <Application>Microsoft Office PowerPoint</Application>
  <PresentationFormat>On-screen Show (4:3)</PresentationFormat>
  <Paragraphs>178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How to Start the Command Prompt</vt:lpstr>
      <vt:lpstr>How to Navigate Between Folders</vt:lpstr>
      <vt:lpstr>How to navigate between folders</vt:lpstr>
      <vt:lpstr>View the contents of a folder DIR</vt:lpstr>
      <vt:lpstr>How to Create a New Folder (MKDIR)</vt:lpstr>
      <vt:lpstr>Copy Files and Folders</vt:lpstr>
      <vt:lpstr>Deleting Files &amp; Folders (del)</vt:lpstr>
      <vt:lpstr>Launch a program</vt:lpstr>
      <vt:lpstr>Help</vt:lpstr>
      <vt:lpstr>Batch Files</vt:lpstr>
      <vt:lpstr>Batch File Commands</vt:lpstr>
      <vt:lpstr>Batch File Commands</vt:lpstr>
      <vt:lpstr>Batch file Commands</vt:lpstr>
      <vt:lpstr>Batch file commands</vt:lpstr>
      <vt:lpstr>% and %% sign</vt:lpstr>
      <vt:lpstr>== double equals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</dc:creator>
  <cp:lastModifiedBy>mike</cp:lastModifiedBy>
  <cp:revision>90</cp:revision>
  <dcterms:created xsi:type="dcterms:W3CDTF">2012-11-27T22:11:23Z</dcterms:created>
  <dcterms:modified xsi:type="dcterms:W3CDTF">2016-10-29T17:31:42Z</dcterms:modified>
</cp:coreProperties>
</file>