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64" r:id="rId4"/>
    <p:sldId id="257" r:id="rId5"/>
    <p:sldId id="258" r:id="rId6"/>
    <p:sldId id="259" r:id="rId7"/>
    <p:sldId id="260" r:id="rId8"/>
    <p:sldId id="261" r:id="rId9"/>
    <p:sldId id="262" r:id="rId10"/>
    <p:sldId id="263" r:id="rId11"/>
    <p:sldId id="265" r:id="rId12"/>
    <p:sldId id="266" r:id="rId13"/>
    <p:sldId id="267" r:id="rId14"/>
    <p:sldId id="269" r:id="rId15"/>
    <p:sldId id="268" r:id="rId16"/>
    <p:sldId id="270" r:id="rId17"/>
    <p:sldId id="271" r:id="rId18"/>
    <p:sldId id="272" r:id="rId19"/>
    <p:sldId id="273" r:id="rId20"/>
    <p:sldId id="274" r:id="rId21"/>
    <p:sldId id="275" r:id="rId22"/>
    <p:sldId id="276" r:id="rId23"/>
    <p:sldId id="277"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81" d="100"/>
          <a:sy n="81" d="100"/>
        </p:scale>
        <p:origin x="-78" y="-64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C51D0A69-4EEC-49AC-A8F1-ED56F9CB42C7}" type="datetimeFigureOut">
              <a:rPr lang="en-CA" smtClean="0"/>
              <a:pPr/>
              <a:t>29/10/2016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00B4372-7AC6-483C-BB47-8E15763ED7D3}" type="slidenum">
              <a:rPr lang="en-CA" smtClean="0"/>
              <a:pPr/>
              <a:t>‹#›</a:t>
            </a:fld>
            <a:endParaRPr lang="en-CA"/>
          </a:p>
        </p:txBody>
      </p:sp>
    </p:spTree>
    <p:extLst>
      <p:ext uri="{BB962C8B-B14F-4D97-AF65-F5344CB8AC3E}">
        <p14:creationId xmlns:p14="http://schemas.microsoft.com/office/powerpoint/2010/main" xmlns="" val="2847263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C51D0A69-4EEC-49AC-A8F1-ED56F9CB42C7}" type="datetimeFigureOut">
              <a:rPr lang="en-CA" smtClean="0"/>
              <a:pPr/>
              <a:t>29/10/2016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00B4372-7AC6-483C-BB47-8E15763ED7D3}" type="slidenum">
              <a:rPr lang="en-CA" smtClean="0"/>
              <a:pPr/>
              <a:t>‹#›</a:t>
            </a:fld>
            <a:endParaRPr lang="en-CA"/>
          </a:p>
        </p:txBody>
      </p:sp>
    </p:spTree>
    <p:extLst>
      <p:ext uri="{BB962C8B-B14F-4D97-AF65-F5344CB8AC3E}">
        <p14:creationId xmlns:p14="http://schemas.microsoft.com/office/powerpoint/2010/main" xmlns="" val="3340433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C51D0A69-4EEC-49AC-A8F1-ED56F9CB42C7}" type="datetimeFigureOut">
              <a:rPr lang="en-CA" smtClean="0"/>
              <a:pPr/>
              <a:t>29/10/2016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00B4372-7AC6-483C-BB47-8E15763ED7D3}" type="slidenum">
              <a:rPr lang="en-CA" smtClean="0"/>
              <a:pPr/>
              <a:t>‹#›</a:t>
            </a:fld>
            <a:endParaRPr lang="en-CA"/>
          </a:p>
        </p:txBody>
      </p:sp>
    </p:spTree>
    <p:extLst>
      <p:ext uri="{BB962C8B-B14F-4D97-AF65-F5344CB8AC3E}">
        <p14:creationId xmlns:p14="http://schemas.microsoft.com/office/powerpoint/2010/main" xmlns="" val="518461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p:cNvGrpSpPr>
            <a:grpSpLocks/>
          </p:cNvGrpSpPr>
          <p:nvPr/>
        </p:nvGrpSpPr>
        <p:grpSpPr bwMode="auto">
          <a:xfrm>
            <a:off x="304800" y="2889251"/>
            <a:ext cx="11480800" cy="201613"/>
            <a:chOff x="144" y="1680"/>
            <a:chExt cx="5424" cy="144"/>
          </a:xfrm>
        </p:grpSpPr>
        <p:sp>
          <p:nvSpPr>
            <p:cNvPr id="5" name="Rectangle 8"/>
            <p:cNvSpPr>
              <a:spLocks noChangeArrowheads="1"/>
            </p:cNvSpPr>
            <p:nvPr/>
          </p:nvSpPr>
          <p:spPr bwMode="auto">
            <a:xfrm>
              <a:off x="144" y="1680"/>
              <a:ext cx="1808" cy="144"/>
            </a:xfrm>
            <a:prstGeom prst="rect">
              <a:avLst/>
            </a:prstGeom>
            <a:solidFill>
              <a:schemeClr val="bg2"/>
            </a:solidFill>
            <a:ln>
              <a:noFill/>
            </a:ln>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defRPr/>
              </a:pPr>
              <a:endParaRPr lang="en-US" sz="1800"/>
            </a:p>
          </p:txBody>
        </p:sp>
        <p:sp>
          <p:nvSpPr>
            <p:cNvPr id="6" name="Rectangle 9"/>
            <p:cNvSpPr>
              <a:spLocks noChangeArrowheads="1"/>
            </p:cNvSpPr>
            <p:nvPr/>
          </p:nvSpPr>
          <p:spPr bwMode="auto">
            <a:xfrm>
              <a:off x="1952" y="1680"/>
              <a:ext cx="1808" cy="144"/>
            </a:xfrm>
            <a:prstGeom prst="rect">
              <a:avLst/>
            </a:prstGeom>
            <a:solidFill>
              <a:schemeClr val="accent1"/>
            </a:solidFill>
            <a:ln>
              <a:noFill/>
            </a:ln>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defRPr/>
              </a:pPr>
              <a:endParaRPr lang="en-US" sz="1800"/>
            </a:p>
          </p:txBody>
        </p:sp>
        <p:sp>
          <p:nvSpPr>
            <p:cNvPr id="7" name="Rectangle 10"/>
            <p:cNvSpPr>
              <a:spLocks noChangeArrowheads="1"/>
            </p:cNvSpPr>
            <p:nvPr/>
          </p:nvSpPr>
          <p:spPr bwMode="auto">
            <a:xfrm>
              <a:off x="3760" y="1680"/>
              <a:ext cx="1808" cy="144"/>
            </a:xfrm>
            <a:prstGeom prst="rect">
              <a:avLst/>
            </a:prstGeom>
            <a:solidFill>
              <a:schemeClr val="tx2"/>
            </a:solidFill>
            <a:ln>
              <a:noFill/>
            </a:ln>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defRPr/>
              </a:pPr>
              <a:endParaRPr lang="en-US" sz="1800"/>
            </a:p>
          </p:txBody>
        </p:sp>
      </p:grpSp>
      <p:sp>
        <p:nvSpPr>
          <p:cNvPr id="21506" name="Rectangle 2"/>
          <p:cNvSpPr>
            <a:spLocks noGrp="1" noChangeArrowheads="1"/>
          </p:cNvSpPr>
          <p:nvPr>
            <p:ph type="ctrTitle"/>
          </p:nvPr>
        </p:nvSpPr>
        <p:spPr>
          <a:xfrm>
            <a:off x="914400" y="685800"/>
            <a:ext cx="10363200" cy="2127250"/>
          </a:xfrm>
        </p:spPr>
        <p:txBody>
          <a:bodyPr/>
          <a:lstStyle>
            <a:lvl1pPr algn="ctr">
              <a:defRPr sz="5800"/>
            </a:lvl1pPr>
          </a:lstStyle>
          <a:p>
            <a:r>
              <a:rPr lang="en-US"/>
              <a:t>Click to edit Master title style</a:t>
            </a:r>
          </a:p>
        </p:txBody>
      </p:sp>
      <p:sp>
        <p:nvSpPr>
          <p:cNvPr id="21507" name="Rectangle 3"/>
          <p:cNvSpPr>
            <a:spLocks noGrp="1" noChangeArrowheads="1"/>
          </p:cNvSpPr>
          <p:nvPr>
            <p:ph type="subTitle" idx="1"/>
          </p:nvPr>
        </p:nvSpPr>
        <p:spPr>
          <a:xfrm>
            <a:off x="1828800" y="3270250"/>
            <a:ext cx="8534400" cy="2209800"/>
          </a:xfrm>
        </p:spPr>
        <p:txBody>
          <a:bodyPr/>
          <a:lstStyle>
            <a:lvl1pPr marL="0" indent="0" algn="ctr">
              <a:buFont typeface="Wingdings" pitchFamily="2" charset="2"/>
              <a:buNone/>
              <a:defRPr sz="3000"/>
            </a:lvl1pPr>
          </a:lstStyle>
          <a:p>
            <a:r>
              <a:rPr lang="en-US"/>
              <a:t>Click to edit Master subtitle style</a:t>
            </a:r>
          </a:p>
        </p:txBody>
      </p:sp>
      <p:sp>
        <p:nvSpPr>
          <p:cNvPr id="8" name="Rectangle 4"/>
          <p:cNvSpPr>
            <a:spLocks noGrp="1" noChangeArrowheads="1"/>
          </p:cNvSpPr>
          <p:nvPr>
            <p:ph type="dt" sz="half" idx="10"/>
          </p:nvPr>
        </p:nvSpPr>
        <p:spPr/>
        <p:txBody>
          <a:bodyPr/>
          <a:lstStyle>
            <a:lvl1pPr>
              <a:defRPr/>
            </a:lvl1pPr>
          </a:lstStyle>
          <a:p>
            <a:fld id="{E4DEE3B6-4E21-4E12-A66D-776CEF58E71E}" type="datetimeFigureOut">
              <a:rPr lang="en-CA" smtClean="0"/>
              <a:pPr/>
              <a:t>29/10/2016</a:t>
            </a:fld>
            <a:endParaRPr lang="en-CA"/>
          </a:p>
        </p:txBody>
      </p:sp>
      <p:sp>
        <p:nvSpPr>
          <p:cNvPr id="9" name="Rectangle 5"/>
          <p:cNvSpPr>
            <a:spLocks noGrp="1" noChangeArrowheads="1"/>
          </p:cNvSpPr>
          <p:nvPr>
            <p:ph type="ftr" sz="quarter" idx="11"/>
          </p:nvPr>
        </p:nvSpPr>
        <p:spPr/>
        <p:txBody>
          <a:bodyPr/>
          <a:lstStyle>
            <a:lvl1pPr>
              <a:defRPr/>
            </a:lvl1pPr>
          </a:lstStyle>
          <a:p>
            <a:endParaRPr lang="en-CA"/>
          </a:p>
        </p:txBody>
      </p:sp>
      <p:sp>
        <p:nvSpPr>
          <p:cNvPr id="10" name="Rectangle 6"/>
          <p:cNvSpPr>
            <a:spLocks noGrp="1" noChangeArrowheads="1"/>
          </p:cNvSpPr>
          <p:nvPr>
            <p:ph type="sldNum" sz="quarter" idx="12"/>
          </p:nvPr>
        </p:nvSpPr>
        <p:spPr/>
        <p:txBody>
          <a:bodyPr/>
          <a:lstStyle>
            <a:lvl1pPr>
              <a:defRPr/>
            </a:lvl1pPr>
          </a:lstStyle>
          <a:p>
            <a:fld id="{44CAF7CB-11EB-4690-87B3-BF511CAD6596}" type="slidenum">
              <a:rPr lang="en-CA" smtClean="0"/>
              <a:pPr/>
              <a:t>‹#›</a:t>
            </a:fld>
            <a:endParaRPr lang="en-CA"/>
          </a:p>
        </p:txBody>
      </p:sp>
    </p:spTree>
    <p:extLst>
      <p:ext uri="{BB962C8B-B14F-4D97-AF65-F5344CB8AC3E}">
        <p14:creationId xmlns:p14="http://schemas.microsoft.com/office/powerpoint/2010/main" xmlns="" val="2342984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r>
              <a:rPr lang="en-CA"/>
              <a:t>©Algonquin College </a:t>
            </a:r>
            <a:endParaRPr lang="en-CA" dirty="0"/>
          </a:p>
        </p:txBody>
      </p:sp>
      <p:sp>
        <p:nvSpPr>
          <p:cNvPr id="5" name="Rectangle 5"/>
          <p:cNvSpPr>
            <a:spLocks noGrp="1" noChangeArrowheads="1"/>
          </p:cNvSpPr>
          <p:nvPr>
            <p:ph type="ftr" sz="quarter" idx="11"/>
          </p:nvPr>
        </p:nvSpPr>
        <p:spPr>
          <a:ln/>
        </p:spPr>
        <p:txBody>
          <a:bodyPr/>
          <a:lstStyle>
            <a:lvl1pPr>
              <a:defRPr/>
            </a:lvl1pPr>
          </a:lstStyle>
          <a:p>
            <a:r>
              <a:rPr lang="en-CA"/>
              <a:t>Thursday, November 21, 2013</a:t>
            </a:r>
            <a:endParaRPr lang="en-CA" dirty="0"/>
          </a:p>
        </p:txBody>
      </p:sp>
      <p:sp>
        <p:nvSpPr>
          <p:cNvPr id="6" name="Rectangle 6"/>
          <p:cNvSpPr>
            <a:spLocks noGrp="1" noChangeArrowheads="1"/>
          </p:cNvSpPr>
          <p:nvPr>
            <p:ph type="sldNum" sz="quarter" idx="12"/>
          </p:nvPr>
        </p:nvSpPr>
        <p:spPr>
          <a:ln/>
        </p:spPr>
        <p:txBody>
          <a:bodyPr/>
          <a:lstStyle>
            <a:lvl1pPr>
              <a:defRPr/>
            </a:lvl1pPr>
          </a:lstStyle>
          <a:p>
            <a:fld id="{44CAF7CB-11EB-4690-87B3-BF511CAD6596}" type="slidenum">
              <a:rPr lang="en-CA" smtClean="0"/>
              <a:pPr/>
              <a:t>‹#›</a:t>
            </a:fld>
            <a:endParaRPr lang="en-CA"/>
          </a:p>
        </p:txBody>
      </p:sp>
    </p:spTree>
    <p:extLst>
      <p:ext uri="{BB962C8B-B14F-4D97-AF65-F5344CB8AC3E}">
        <p14:creationId xmlns:p14="http://schemas.microsoft.com/office/powerpoint/2010/main" xmlns="" val="4133177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4"/>
          <p:cNvSpPr>
            <a:spLocks noGrp="1" noChangeArrowheads="1"/>
          </p:cNvSpPr>
          <p:nvPr>
            <p:ph type="dt" sz="half" idx="10"/>
          </p:nvPr>
        </p:nvSpPr>
        <p:spPr>
          <a:ln/>
        </p:spPr>
        <p:txBody>
          <a:bodyPr/>
          <a:lstStyle>
            <a:lvl1pPr>
              <a:defRPr/>
            </a:lvl1pPr>
          </a:lstStyle>
          <a:p>
            <a:fld id="{E4DEE3B6-4E21-4E12-A66D-776CEF58E71E}" type="datetimeFigureOut">
              <a:rPr lang="en-CA" smtClean="0"/>
              <a:pPr/>
              <a:t>29/10/2016</a:t>
            </a:fld>
            <a:endParaRPr lang="en-CA"/>
          </a:p>
        </p:txBody>
      </p:sp>
      <p:sp>
        <p:nvSpPr>
          <p:cNvPr id="5" name="Rectangle 5"/>
          <p:cNvSpPr>
            <a:spLocks noGrp="1" noChangeArrowheads="1"/>
          </p:cNvSpPr>
          <p:nvPr>
            <p:ph type="ftr" sz="quarter" idx="11"/>
          </p:nvPr>
        </p:nvSpPr>
        <p:spPr>
          <a:ln/>
        </p:spPr>
        <p:txBody>
          <a:bodyPr/>
          <a:lstStyle>
            <a:lvl1pPr>
              <a:defRPr/>
            </a:lvl1pPr>
          </a:lstStyle>
          <a:p>
            <a:endParaRPr lang="en-CA"/>
          </a:p>
        </p:txBody>
      </p:sp>
      <p:sp>
        <p:nvSpPr>
          <p:cNvPr id="6" name="Rectangle 6"/>
          <p:cNvSpPr>
            <a:spLocks noGrp="1" noChangeArrowheads="1"/>
          </p:cNvSpPr>
          <p:nvPr>
            <p:ph type="sldNum" sz="quarter" idx="12"/>
          </p:nvPr>
        </p:nvSpPr>
        <p:spPr>
          <a:ln/>
        </p:spPr>
        <p:txBody>
          <a:bodyPr/>
          <a:lstStyle>
            <a:lvl1pPr>
              <a:defRPr/>
            </a:lvl1pPr>
          </a:lstStyle>
          <a:p>
            <a:fld id="{44CAF7CB-11EB-4690-87B3-BF511CAD6596}" type="slidenum">
              <a:rPr lang="en-CA" smtClean="0"/>
              <a:pPr/>
              <a:t>‹#›</a:t>
            </a:fld>
            <a:endParaRPr lang="en-CA"/>
          </a:p>
        </p:txBody>
      </p:sp>
    </p:spTree>
    <p:extLst>
      <p:ext uri="{BB962C8B-B14F-4D97-AF65-F5344CB8AC3E}">
        <p14:creationId xmlns:p14="http://schemas.microsoft.com/office/powerpoint/2010/main" xmlns="" val="3451012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E4DEE3B6-4E21-4E12-A66D-776CEF58E71E}" type="datetimeFigureOut">
              <a:rPr lang="en-CA" smtClean="0"/>
              <a:pPr/>
              <a:t>29/10/2016</a:t>
            </a:fld>
            <a:endParaRPr lang="en-CA"/>
          </a:p>
        </p:txBody>
      </p:sp>
      <p:sp>
        <p:nvSpPr>
          <p:cNvPr id="6" name="Rectangle 5"/>
          <p:cNvSpPr>
            <a:spLocks noGrp="1" noChangeArrowheads="1"/>
          </p:cNvSpPr>
          <p:nvPr>
            <p:ph type="ftr" sz="quarter" idx="11"/>
          </p:nvPr>
        </p:nvSpPr>
        <p:spPr>
          <a:ln/>
        </p:spPr>
        <p:txBody>
          <a:bodyPr/>
          <a:lstStyle>
            <a:lvl1pPr>
              <a:defRPr/>
            </a:lvl1pPr>
          </a:lstStyle>
          <a:p>
            <a:endParaRPr lang="en-CA"/>
          </a:p>
        </p:txBody>
      </p:sp>
      <p:sp>
        <p:nvSpPr>
          <p:cNvPr id="7" name="Rectangle 6"/>
          <p:cNvSpPr>
            <a:spLocks noGrp="1" noChangeArrowheads="1"/>
          </p:cNvSpPr>
          <p:nvPr>
            <p:ph type="sldNum" sz="quarter" idx="12"/>
          </p:nvPr>
        </p:nvSpPr>
        <p:spPr>
          <a:ln/>
        </p:spPr>
        <p:txBody>
          <a:bodyPr/>
          <a:lstStyle>
            <a:lvl1pPr>
              <a:defRPr/>
            </a:lvl1pPr>
          </a:lstStyle>
          <a:p>
            <a:fld id="{44CAF7CB-11EB-4690-87B3-BF511CAD6596}" type="slidenum">
              <a:rPr lang="en-CA" smtClean="0"/>
              <a:pPr/>
              <a:t>‹#›</a:t>
            </a:fld>
            <a:endParaRPr lang="en-CA"/>
          </a:p>
        </p:txBody>
      </p:sp>
    </p:spTree>
    <p:extLst>
      <p:ext uri="{BB962C8B-B14F-4D97-AF65-F5344CB8AC3E}">
        <p14:creationId xmlns:p14="http://schemas.microsoft.com/office/powerpoint/2010/main" xmlns="" val="102388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E4DEE3B6-4E21-4E12-A66D-776CEF58E71E}" type="datetimeFigureOut">
              <a:rPr lang="en-CA" smtClean="0"/>
              <a:pPr/>
              <a:t>29/10/2016</a:t>
            </a:fld>
            <a:endParaRPr lang="en-CA"/>
          </a:p>
        </p:txBody>
      </p:sp>
      <p:sp>
        <p:nvSpPr>
          <p:cNvPr id="8" name="Rectangle 5"/>
          <p:cNvSpPr>
            <a:spLocks noGrp="1" noChangeArrowheads="1"/>
          </p:cNvSpPr>
          <p:nvPr>
            <p:ph type="ftr" sz="quarter" idx="11"/>
          </p:nvPr>
        </p:nvSpPr>
        <p:spPr>
          <a:ln/>
        </p:spPr>
        <p:txBody>
          <a:bodyPr/>
          <a:lstStyle>
            <a:lvl1pPr>
              <a:defRPr/>
            </a:lvl1pPr>
          </a:lstStyle>
          <a:p>
            <a:endParaRPr lang="en-CA"/>
          </a:p>
        </p:txBody>
      </p:sp>
      <p:sp>
        <p:nvSpPr>
          <p:cNvPr id="9" name="Rectangle 6"/>
          <p:cNvSpPr>
            <a:spLocks noGrp="1" noChangeArrowheads="1"/>
          </p:cNvSpPr>
          <p:nvPr>
            <p:ph type="sldNum" sz="quarter" idx="12"/>
          </p:nvPr>
        </p:nvSpPr>
        <p:spPr>
          <a:ln/>
        </p:spPr>
        <p:txBody>
          <a:bodyPr/>
          <a:lstStyle>
            <a:lvl1pPr>
              <a:defRPr/>
            </a:lvl1pPr>
          </a:lstStyle>
          <a:p>
            <a:fld id="{44CAF7CB-11EB-4690-87B3-BF511CAD6596}" type="slidenum">
              <a:rPr lang="en-CA" smtClean="0"/>
              <a:pPr/>
              <a:t>‹#›</a:t>
            </a:fld>
            <a:endParaRPr lang="en-CA"/>
          </a:p>
        </p:txBody>
      </p:sp>
    </p:spTree>
    <p:extLst>
      <p:ext uri="{BB962C8B-B14F-4D97-AF65-F5344CB8AC3E}">
        <p14:creationId xmlns:p14="http://schemas.microsoft.com/office/powerpoint/2010/main" xmlns="" val="15656940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E4DEE3B6-4E21-4E12-A66D-776CEF58E71E}" type="datetimeFigureOut">
              <a:rPr lang="en-CA" smtClean="0"/>
              <a:pPr/>
              <a:t>29/10/2016</a:t>
            </a:fld>
            <a:endParaRPr lang="en-CA"/>
          </a:p>
        </p:txBody>
      </p:sp>
      <p:sp>
        <p:nvSpPr>
          <p:cNvPr id="4" name="Rectangle 5"/>
          <p:cNvSpPr>
            <a:spLocks noGrp="1" noChangeArrowheads="1"/>
          </p:cNvSpPr>
          <p:nvPr>
            <p:ph type="ftr" sz="quarter" idx="11"/>
          </p:nvPr>
        </p:nvSpPr>
        <p:spPr>
          <a:ln/>
        </p:spPr>
        <p:txBody>
          <a:bodyPr/>
          <a:lstStyle>
            <a:lvl1pPr>
              <a:defRPr/>
            </a:lvl1pPr>
          </a:lstStyle>
          <a:p>
            <a:endParaRPr lang="en-CA"/>
          </a:p>
        </p:txBody>
      </p:sp>
      <p:sp>
        <p:nvSpPr>
          <p:cNvPr id="5" name="Rectangle 6"/>
          <p:cNvSpPr>
            <a:spLocks noGrp="1" noChangeArrowheads="1"/>
          </p:cNvSpPr>
          <p:nvPr>
            <p:ph type="sldNum" sz="quarter" idx="12"/>
          </p:nvPr>
        </p:nvSpPr>
        <p:spPr>
          <a:ln/>
        </p:spPr>
        <p:txBody>
          <a:bodyPr/>
          <a:lstStyle>
            <a:lvl1pPr>
              <a:defRPr/>
            </a:lvl1pPr>
          </a:lstStyle>
          <a:p>
            <a:fld id="{44CAF7CB-11EB-4690-87B3-BF511CAD6596}" type="slidenum">
              <a:rPr lang="en-CA" smtClean="0"/>
              <a:pPr/>
              <a:t>‹#›</a:t>
            </a:fld>
            <a:endParaRPr lang="en-CA"/>
          </a:p>
        </p:txBody>
      </p:sp>
    </p:spTree>
    <p:extLst>
      <p:ext uri="{BB962C8B-B14F-4D97-AF65-F5344CB8AC3E}">
        <p14:creationId xmlns:p14="http://schemas.microsoft.com/office/powerpoint/2010/main" xmlns="" val="3584539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E4DEE3B6-4E21-4E12-A66D-776CEF58E71E}" type="datetimeFigureOut">
              <a:rPr lang="en-CA" smtClean="0"/>
              <a:pPr/>
              <a:t>29/10/2016</a:t>
            </a:fld>
            <a:endParaRPr lang="en-CA"/>
          </a:p>
        </p:txBody>
      </p:sp>
      <p:sp>
        <p:nvSpPr>
          <p:cNvPr id="3" name="Rectangle 5"/>
          <p:cNvSpPr>
            <a:spLocks noGrp="1" noChangeArrowheads="1"/>
          </p:cNvSpPr>
          <p:nvPr>
            <p:ph type="ftr" sz="quarter" idx="11"/>
          </p:nvPr>
        </p:nvSpPr>
        <p:spPr>
          <a:ln/>
        </p:spPr>
        <p:txBody>
          <a:bodyPr/>
          <a:lstStyle>
            <a:lvl1pPr>
              <a:defRPr/>
            </a:lvl1pPr>
          </a:lstStyle>
          <a:p>
            <a:endParaRPr lang="en-CA"/>
          </a:p>
        </p:txBody>
      </p:sp>
      <p:sp>
        <p:nvSpPr>
          <p:cNvPr id="4" name="Rectangle 6"/>
          <p:cNvSpPr>
            <a:spLocks noGrp="1" noChangeArrowheads="1"/>
          </p:cNvSpPr>
          <p:nvPr>
            <p:ph type="sldNum" sz="quarter" idx="12"/>
          </p:nvPr>
        </p:nvSpPr>
        <p:spPr>
          <a:ln/>
        </p:spPr>
        <p:txBody>
          <a:bodyPr/>
          <a:lstStyle>
            <a:lvl1pPr>
              <a:defRPr/>
            </a:lvl1pPr>
          </a:lstStyle>
          <a:p>
            <a:fld id="{44CAF7CB-11EB-4690-87B3-BF511CAD6596}" type="slidenum">
              <a:rPr lang="en-CA" smtClean="0"/>
              <a:pPr/>
              <a:t>‹#›</a:t>
            </a:fld>
            <a:endParaRPr lang="en-CA"/>
          </a:p>
        </p:txBody>
      </p:sp>
    </p:spTree>
    <p:extLst>
      <p:ext uri="{BB962C8B-B14F-4D97-AF65-F5344CB8AC3E}">
        <p14:creationId xmlns:p14="http://schemas.microsoft.com/office/powerpoint/2010/main" xmlns="" val="14927482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fld id="{E4DEE3B6-4E21-4E12-A66D-776CEF58E71E}" type="datetimeFigureOut">
              <a:rPr lang="en-CA" smtClean="0"/>
              <a:pPr/>
              <a:t>29/10/2016</a:t>
            </a:fld>
            <a:endParaRPr lang="en-CA"/>
          </a:p>
        </p:txBody>
      </p:sp>
      <p:sp>
        <p:nvSpPr>
          <p:cNvPr id="6" name="Rectangle 5"/>
          <p:cNvSpPr>
            <a:spLocks noGrp="1" noChangeArrowheads="1"/>
          </p:cNvSpPr>
          <p:nvPr>
            <p:ph type="ftr" sz="quarter" idx="11"/>
          </p:nvPr>
        </p:nvSpPr>
        <p:spPr>
          <a:ln/>
        </p:spPr>
        <p:txBody>
          <a:bodyPr/>
          <a:lstStyle>
            <a:lvl1pPr>
              <a:defRPr/>
            </a:lvl1pPr>
          </a:lstStyle>
          <a:p>
            <a:endParaRPr lang="en-CA"/>
          </a:p>
        </p:txBody>
      </p:sp>
      <p:sp>
        <p:nvSpPr>
          <p:cNvPr id="7" name="Rectangle 6"/>
          <p:cNvSpPr>
            <a:spLocks noGrp="1" noChangeArrowheads="1"/>
          </p:cNvSpPr>
          <p:nvPr>
            <p:ph type="sldNum" sz="quarter" idx="12"/>
          </p:nvPr>
        </p:nvSpPr>
        <p:spPr>
          <a:ln/>
        </p:spPr>
        <p:txBody>
          <a:bodyPr/>
          <a:lstStyle>
            <a:lvl1pPr>
              <a:defRPr/>
            </a:lvl1pPr>
          </a:lstStyle>
          <a:p>
            <a:fld id="{44CAF7CB-11EB-4690-87B3-BF511CAD6596}" type="slidenum">
              <a:rPr lang="en-CA" smtClean="0"/>
              <a:pPr/>
              <a:t>‹#›</a:t>
            </a:fld>
            <a:endParaRPr lang="en-CA"/>
          </a:p>
        </p:txBody>
      </p:sp>
    </p:spTree>
    <p:extLst>
      <p:ext uri="{BB962C8B-B14F-4D97-AF65-F5344CB8AC3E}">
        <p14:creationId xmlns:p14="http://schemas.microsoft.com/office/powerpoint/2010/main" xmlns="" val="507031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C51D0A69-4EEC-49AC-A8F1-ED56F9CB42C7}" type="datetimeFigureOut">
              <a:rPr lang="en-CA" smtClean="0"/>
              <a:pPr/>
              <a:t>29/10/2016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00B4372-7AC6-483C-BB47-8E15763ED7D3}" type="slidenum">
              <a:rPr lang="en-CA" smtClean="0"/>
              <a:pPr/>
              <a:t>‹#›</a:t>
            </a:fld>
            <a:endParaRPr lang="en-CA"/>
          </a:p>
        </p:txBody>
      </p:sp>
    </p:spTree>
    <p:extLst>
      <p:ext uri="{BB962C8B-B14F-4D97-AF65-F5344CB8AC3E}">
        <p14:creationId xmlns:p14="http://schemas.microsoft.com/office/powerpoint/2010/main" xmlns="" val="24511765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fld id="{E4DEE3B6-4E21-4E12-A66D-776CEF58E71E}" type="datetimeFigureOut">
              <a:rPr lang="en-CA" smtClean="0"/>
              <a:pPr/>
              <a:t>29/10/2016</a:t>
            </a:fld>
            <a:endParaRPr lang="en-CA"/>
          </a:p>
        </p:txBody>
      </p:sp>
      <p:sp>
        <p:nvSpPr>
          <p:cNvPr id="6" name="Rectangle 5"/>
          <p:cNvSpPr>
            <a:spLocks noGrp="1" noChangeArrowheads="1"/>
          </p:cNvSpPr>
          <p:nvPr>
            <p:ph type="ftr" sz="quarter" idx="11"/>
          </p:nvPr>
        </p:nvSpPr>
        <p:spPr>
          <a:ln/>
        </p:spPr>
        <p:txBody>
          <a:bodyPr/>
          <a:lstStyle>
            <a:lvl1pPr>
              <a:defRPr/>
            </a:lvl1pPr>
          </a:lstStyle>
          <a:p>
            <a:endParaRPr lang="en-CA"/>
          </a:p>
        </p:txBody>
      </p:sp>
      <p:sp>
        <p:nvSpPr>
          <p:cNvPr id="7" name="Rectangle 6"/>
          <p:cNvSpPr>
            <a:spLocks noGrp="1" noChangeArrowheads="1"/>
          </p:cNvSpPr>
          <p:nvPr>
            <p:ph type="sldNum" sz="quarter" idx="12"/>
          </p:nvPr>
        </p:nvSpPr>
        <p:spPr>
          <a:ln/>
        </p:spPr>
        <p:txBody>
          <a:bodyPr/>
          <a:lstStyle>
            <a:lvl1pPr>
              <a:defRPr/>
            </a:lvl1pPr>
          </a:lstStyle>
          <a:p>
            <a:fld id="{44CAF7CB-11EB-4690-87B3-BF511CAD6596}" type="slidenum">
              <a:rPr lang="en-CA" smtClean="0"/>
              <a:pPr/>
              <a:t>‹#›</a:t>
            </a:fld>
            <a:endParaRPr lang="en-CA"/>
          </a:p>
        </p:txBody>
      </p:sp>
    </p:spTree>
    <p:extLst>
      <p:ext uri="{BB962C8B-B14F-4D97-AF65-F5344CB8AC3E}">
        <p14:creationId xmlns:p14="http://schemas.microsoft.com/office/powerpoint/2010/main" xmlns="" val="1764181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E4DEE3B6-4E21-4E12-A66D-776CEF58E71E}" type="datetimeFigureOut">
              <a:rPr lang="en-CA" smtClean="0"/>
              <a:pPr/>
              <a:t>29/10/2016</a:t>
            </a:fld>
            <a:endParaRPr lang="en-CA"/>
          </a:p>
        </p:txBody>
      </p:sp>
      <p:sp>
        <p:nvSpPr>
          <p:cNvPr id="5" name="Rectangle 5"/>
          <p:cNvSpPr>
            <a:spLocks noGrp="1" noChangeArrowheads="1"/>
          </p:cNvSpPr>
          <p:nvPr>
            <p:ph type="ftr" sz="quarter" idx="11"/>
          </p:nvPr>
        </p:nvSpPr>
        <p:spPr>
          <a:ln/>
        </p:spPr>
        <p:txBody>
          <a:bodyPr/>
          <a:lstStyle>
            <a:lvl1pPr>
              <a:defRPr/>
            </a:lvl1pPr>
          </a:lstStyle>
          <a:p>
            <a:endParaRPr lang="en-CA"/>
          </a:p>
        </p:txBody>
      </p:sp>
      <p:sp>
        <p:nvSpPr>
          <p:cNvPr id="6" name="Rectangle 6"/>
          <p:cNvSpPr>
            <a:spLocks noGrp="1" noChangeArrowheads="1"/>
          </p:cNvSpPr>
          <p:nvPr>
            <p:ph type="sldNum" sz="quarter" idx="12"/>
          </p:nvPr>
        </p:nvSpPr>
        <p:spPr>
          <a:ln/>
        </p:spPr>
        <p:txBody>
          <a:bodyPr/>
          <a:lstStyle>
            <a:lvl1pPr>
              <a:defRPr/>
            </a:lvl1pPr>
          </a:lstStyle>
          <a:p>
            <a:fld id="{44CAF7CB-11EB-4690-87B3-BF511CAD6596}" type="slidenum">
              <a:rPr lang="en-CA" smtClean="0"/>
              <a:pPr/>
              <a:t>‹#›</a:t>
            </a:fld>
            <a:endParaRPr lang="en-CA"/>
          </a:p>
        </p:txBody>
      </p:sp>
    </p:spTree>
    <p:extLst>
      <p:ext uri="{BB962C8B-B14F-4D97-AF65-F5344CB8AC3E}">
        <p14:creationId xmlns:p14="http://schemas.microsoft.com/office/powerpoint/2010/main" xmlns="" val="16572938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7813"/>
            <a:ext cx="27432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7813"/>
            <a:ext cx="8026400" cy="585311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E4DEE3B6-4E21-4E12-A66D-776CEF58E71E}" type="datetimeFigureOut">
              <a:rPr lang="en-CA" smtClean="0"/>
              <a:pPr/>
              <a:t>29/10/2016</a:t>
            </a:fld>
            <a:endParaRPr lang="en-CA"/>
          </a:p>
        </p:txBody>
      </p:sp>
      <p:sp>
        <p:nvSpPr>
          <p:cNvPr id="5" name="Rectangle 5"/>
          <p:cNvSpPr>
            <a:spLocks noGrp="1" noChangeArrowheads="1"/>
          </p:cNvSpPr>
          <p:nvPr>
            <p:ph type="ftr" sz="quarter" idx="11"/>
          </p:nvPr>
        </p:nvSpPr>
        <p:spPr>
          <a:ln/>
        </p:spPr>
        <p:txBody>
          <a:bodyPr/>
          <a:lstStyle>
            <a:lvl1pPr>
              <a:defRPr/>
            </a:lvl1pPr>
          </a:lstStyle>
          <a:p>
            <a:endParaRPr lang="en-CA"/>
          </a:p>
        </p:txBody>
      </p:sp>
      <p:sp>
        <p:nvSpPr>
          <p:cNvPr id="6" name="Rectangle 6"/>
          <p:cNvSpPr>
            <a:spLocks noGrp="1" noChangeArrowheads="1"/>
          </p:cNvSpPr>
          <p:nvPr>
            <p:ph type="sldNum" sz="quarter" idx="12"/>
          </p:nvPr>
        </p:nvSpPr>
        <p:spPr>
          <a:ln/>
        </p:spPr>
        <p:txBody>
          <a:bodyPr/>
          <a:lstStyle>
            <a:lvl1pPr>
              <a:defRPr/>
            </a:lvl1pPr>
          </a:lstStyle>
          <a:p>
            <a:fld id="{44CAF7CB-11EB-4690-87B3-BF511CAD6596}" type="slidenum">
              <a:rPr lang="en-CA" smtClean="0"/>
              <a:pPr/>
              <a:t>‹#›</a:t>
            </a:fld>
            <a:endParaRPr lang="en-CA"/>
          </a:p>
        </p:txBody>
      </p:sp>
    </p:spTree>
    <p:extLst>
      <p:ext uri="{BB962C8B-B14F-4D97-AF65-F5344CB8AC3E}">
        <p14:creationId xmlns:p14="http://schemas.microsoft.com/office/powerpoint/2010/main" xmlns="" val="3337565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D0A69-4EEC-49AC-A8F1-ED56F9CB42C7}" type="datetimeFigureOut">
              <a:rPr lang="en-CA" smtClean="0"/>
              <a:pPr/>
              <a:t>29/10/2016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00B4372-7AC6-483C-BB47-8E15763ED7D3}" type="slidenum">
              <a:rPr lang="en-CA" smtClean="0"/>
              <a:pPr/>
              <a:t>‹#›</a:t>
            </a:fld>
            <a:endParaRPr lang="en-CA"/>
          </a:p>
        </p:txBody>
      </p:sp>
    </p:spTree>
    <p:extLst>
      <p:ext uri="{BB962C8B-B14F-4D97-AF65-F5344CB8AC3E}">
        <p14:creationId xmlns:p14="http://schemas.microsoft.com/office/powerpoint/2010/main" xmlns="" val="149936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C51D0A69-4EEC-49AC-A8F1-ED56F9CB42C7}" type="datetimeFigureOut">
              <a:rPr lang="en-CA" smtClean="0"/>
              <a:pPr/>
              <a:t>29/10/2016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00B4372-7AC6-483C-BB47-8E15763ED7D3}" type="slidenum">
              <a:rPr lang="en-CA" smtClean="0"/>
              <a:pPr/>
              <a:t>‹#›</a:t>
            </a:fld>
            <a:endParaRPr lang="en-CA"/>
          </a:p>
        </p:txBody>
      </p:sp>
    </p:spTree>
    <p:extLst>
      <p:ext uri="{BB962C8B-B14F-4D97-AF65-F5344CB8AC3E}">
        <p14:creationId xmlns:p14="http://schemas.microsoft.com/office/powerpoint/2010/main" xmlns="" val="2068287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C51D0A69-4EEC-49AC-A8F1-ED56F9CB42C7}" type="datetimeFigureOut">
              <a:rPr lang="en-CA" smtClean="0"/>
              <a:pPr/>
              <a:t>29/10/2016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00B4372-7AC6-483C-BB47-8E15763ED7D3}" type="slidenum">
              <a:rPr lang="en-CA" smtClean="0"/>
              <a:pPr/>
              <a:t>‹#›</a:t>
            </a:fld>
            <a:endParaRPr lang="en-CA"/>
          </a:p>
        </p:txBody>
      </p:sp>
    </p:spTree>
    <p:extLst>
      <p:ext uri="{BB962C8B-B14F-4D97-AF65-F5344CB8AC3E}">
        <p14:creationId xmlns:p14="http://schemas.microsoft.com/office/powerpoint/2010/main" xmlns="" val="4157277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C51D0A69-4EEC-49AC-A8F1-ED56F9CB42C7}" type="datetimeFigureOut">
              <a:rPr lang="en-CA" smtClean="0"/>
              <a:pPr/>
              <a:t>29/10/2016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00B4372-7AC6-483C-BB47-8E15763ED7D3}" type="slidenum">
              <a:rPr lang="en-CA" smtClean="0"/>
              <a:pPr/>
              <a:t>‹#›</a:t>
            </a:fld>
            <a:endParaRPr lang="en-CA"/>
          </a:p>
        </p:txBody>
      </p:sp>
    </p:spTree>
    <p:extLst>
      <p:ext uri="{BB962C8B-B14F-4D97-AF65-F5344CB8AC3E}">
        <p14:creationId xmlns:p14="http://schemas.microsoft.com/office/powerpoint/2010/main" xmlns="" val="2214179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1D0A69-4EEC-49AC-A8F1-ED56F9CB42C7}" type="datetimeFigureOut">
              <a:rPr lang="en-CA" smtClean="0"/>
              <a:pPr/>
              <a:t>29/10/2016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F00B4372-7AC6-483C-BB47-8E15763ED7D3}" type="slidenum">
              <a:rPr lang="en-CA" smtClean="0"/>
              <a:pPr/>
              <a:t>‹#›</a:t>
            </a:fld>
            <a:endParaRPr lang="en-CA"/>
          </a:p>
        </p:txBody>
      </p:sp>
    </p:spTree>
    <p:extLst>
      <p:ext uri="{BB962C8B-B14F-4D97-AF65-F5344CB8AC3E}">
        <p14:creationId xmlns:p14="http://schemas.microsoft.com/office/powerpoint/2010/main" xmlns="" val="4263613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1D0A69-4EEC-49AC-A8F1-ED56F9CB42C7}" type="datetimeFigureOut">
              <a:rPr lang="en-CA" smtClean="0"/>
              <a:pPr/>
              <a:t>29/10/2016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00B4372-7AC6-483C-BB47-8E15763ED7D3}" type="slidenum">
              <a:rPr lang="en-CA" smtClean="0"/>
              <a:pPr/>
              <a:t>‹#›</a:t>
            </a:fld>
            <a:endParaRPr lang="en-CA"/>
          </a:p>
        </p:txBody>
      </p:sp>
    </p:spTree>
    <p:extLst>
      <p:ext uri="{BB962C8B-B14F-4D97-AF65-F5344CB8AC3E}">
        <p14:creationId xmlns:p14="http://schemas.microsoft.com/office/powerpoint/2010/main" xmlns="" val="2039501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1D0A69-4EEC-49AC-A8F1-ED56F9CB42C7}" type="datetimeFigureOut">
              <a:rPr lang="en-CA" smtClean="0"/>
              <a:pPr/>
              <a:t>29/10/2016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00B4372-7AC6-483C-BB47-8E15763ED7D3}" type="slidenum">
              <a:rPr lang="en-CA" smtClean="0"/>
              <a:pPr/>
              <a:t>‹#›</a:t>
            </a:fld>
            <a:endParaRPr lang="en-CA"/>
          </a:p>
        </p:txBody>
      </p:sp>
    </p:spTree>
    <p:extLst>
      <p:ext uri="{BB962C8B-B14F-4D97-AF65-F5344CB8AC3E}">
        <p14:creationId xmlns:p14="http://schemas.microsoft.com/office/powerpoint/2010/main" xmlns="" val="1840346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1D0A69-4EEC-49AC-A8F1-ED56F9CB42C7}" type="datetimeFigureOut">
              <a:rPr lang="en-CA" smtClean="0"/>
              <a:pPr/>
              <a:t>29/10/2016</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0B4372-7AC6-483C-BB47-8E15763ED7D3}" type="slidenum">
              <a:rPr lang="en-CA" smtClean="0"/>
              <a:pPr/>
              <a:t>‹#›</a:t>
            </a:fld>
            <a:endParaRPr lang="en-CA"/>
          </a:p>
        </p:txBody>
      </p:sp>
    </p:spTree>
    <p:extLst>
      <p:ext uri="{BB962C8B-B14F-4D97-AF65-F5344CB8AC3E}">
        <p14:creationId xmlns:p14="http://schemas.microsoft.com/office/powerpoint/2010/main" xmlns="" val="27336856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7814"/>
            <a:ext cx="10972800" cy="1139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09600" y="1600201"/>
            <a:ext cx="10972800" cy="4530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484" name="Rectangle 4"/>
          <p:cNvSpPr>
            <a:spLocks noGrp="1" noChangeArrowheads="1"/>
          </p:cNvSpPr>
          <p:nvPr>
            <p:ph type="dt" sz="half" idx="2"/>
          </p:nvPr>
        </p:nvSpPr>
        <p:spPr bwMode="auto">
          <a:xfrm>
            <a:off x="609600" y="6248400"/>
            <a:ext cx="284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vl1pPr>
          </a:lstStyle>
          <a:p>
            <a:r>
              <a:rPr lang="en-CA"/>
              <a:t>©Algonquin College	CST8101</a:t>
            </a:r>
            <a:endParaRPr lang="en-CA" dirty="0"/>
          </a:p>
        </p:txBody>
      </p:sp>
      <p:sp>
        <p:nvSpPr>
          <p:cNvPr id="20485"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vl1pPr>
          </a:lstStyle>
          <a:p>
            <a:fld id="{7279D430-C63D-4286-9968-C8CC3846EED5}" type="datetime3">
              <a:rPr lang="en-CA" smtClean="0"/>
              <a:pPr/>
              <a:t>29 October 2016</a:t>
            </a:fld>
            <a:endParaRPr lang="en-CA" dirty="0"/>
          </a:p>
        </p:txBody>
      </p:sp>
      <p:sp>
        <p:nvSpPr>
          <p:cNvPr id="20486" name="Rectangle 6"/>
          <p:cNvSpPr>
            <a:spLocks noGrp="1" noChangeArrowheads="1"/>
          </p:cNvSpPr>
          <p:nvPr>
            <p:ph type="sldNum" sz="quarter" idx="4"/>
          </p:nvPr>
        </p:nvSpPr>
        <p:spPr bwMode="auto">
          <a:xfrm>
            <a:off x="8737600" y="6248400"/>
            <a:ext cx="284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fld id="{44CAF7CB-11EB-4690-87B3-BF511CAD6596}" type="slidenum">
              <a:rPr lang="en-CA" smtClean="0"/>
              <a:pPr/>
              <a:t>‹#›</a:t>
            </a:fld>
            <a:endParaRPr lang="en-CA"/>
          </a:p>
        </p:txBody>
      </p:sp>
      <p:sp>
        <p:nvSpPr>
          <p:cNvPr id="1031" name="Rectangle 7"/>
          <p:cNvSpPr>
            <a:spLocks noChangeArrowheads="1"/>
          </p:cNvSpPr>
          <p:nvPr/>
        </p:nvSpPr>
        <p:spPr bwMode="auto">
          <a:xfrm>
            <a:off x="0" y="0"/>
            <a:ext cx="304800" cy="2286000"/>
          </a:xfrm>
          <a:prstGeom prst="rect">
            <a:avLst/>
          </a:prstGeom>
          <a:solidFill>
            <a:schemeClr val="bg2"/>
          </a:solidFill>
          <a:ln>
            <a:noFill/>
          </a:ln>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defRPr/>
            </a:pPr>
            <a:endParaRPr lang="en-US" sz="2400">
              <a:latin typeface="Times New Roman" panose="02020603050405020304" pitchFamily="18" charset="0"/>
            </a:endParaRPr>
          </a:p>
        </p:txBody>
      </p:sp>
      <p:sp>
        <p:nvSpPr>
          <p:cNvPr id="1032" name="Line 8"/>
          <p:cNvSpPr>
            <a:spLocks noChangeShapeType="1"/>
          </p:cNvSpPr>
          <p:nvPr/>
        </p:nvSpPr>
        <p:spPr bwMode="auto">
          <a:xfrm>
            <a:off x="609600" y="1447800"/>
            <a:ext cx="10769600" cy="0"/>
          </a:xfrm>
          <a:prstGeom prst="line">
            <a:avLst/>
          </a:prstGeom>
          <a:noFill/>
          <a:ln w="19050">
            <a:solidFill>
              <a:schemeClr val="tx2"/>
            </a:solidFill>
            <a:round/>
            <a:headEnd/>
            <a:tailEnd/>
          </a:ln>
        </p:spPr>
        <p:txBody>
          <a:bodyPr/>
          <a:lstStyle/>
          <a:p>
            <a:pPr>
              <a:defRPr/>
            </a:pPr>
            <a:endParaRPr lang="en-US" sz="1800"/>
          </a:p>
        </p:txBody>
      </p:sp>
      <p:sp>
        <p:nvSpPr>
          <p:cNvPr id="1033" name="Rectangle 9"/>
          <p:cNvSpPr>
            <a:spLocks noChangeArrowheads="1"/>
          </p:cNvSpPr>
          <p:nvPr/>
        </p:nvSpPr>
        <p:spPr bwMode="auto">
          <a:xfrm>
            <a:off x="0" y="2286000"/>
            <a:ext cx="304800" cy="2286000"/>
          </a:xfrm>
          <a:prstGeom prst="rect">
            <a:avLst/>
          </a:prstGeom>
          <a:solidFill>
            <a:schemeClr val="accent2"/>
          </a:solidFill>
          <a:ln>
            <a:noFill/>
          </a:ln>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defRPr/>
            </a:pPr>
            <a:endParaRPr lang="en-US" sz="2400">
              <a:latin typeface="Times New Roman" panose="02020603050405020304" pitchFamily="18" charset="0"/>
            </a:endParaRPr>
          </a:p>
        </p:txBody>
      </p:sp>
      <p:sp>
        <p:nvSpPr>
          <p:cNvPr id="1034" name="Rectangle 10"/>
          <p:cNvSpPr>
            <a:spLocks noChangeArrowheads="1"/>
          </p:cNvSpPr>
          <p:nvPr/>
        </p:nvSpPr>
        <p:spPr bwMode="auto">
          <a:xfrm>
            <a:off x="0" y="4572000"/>
            <a:ext cx="304800" cy="2286000"/>
          </a:xfrm>
          <a:prstGeom prst="rect">
            <a:avLst/>
          </a:prstGeom>
          <a:solidFill>
            <a:schemeClr val="tx2"/>
          </a:solidFill>
          <a:ln>
            <a:noFill/>
          </a:ln>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defRPr/>
            </a:pPr>
            <a:endParaRPr lang="en-US" sz="2400">
              <a:latin typeface="Times New Roman" panose="02020603050405020304" pitchFamily="18" charset="0"/>
            </a:endParaRPr>
          </a:p>
        </p:txBody>
      </p:sp>
    </p:spTree>
    <p:extLst>
      <p:ext uri="{BB962C8B-B14F-4D97-AF65-F5344CB8AC3E}">
        <p14:creationId xmlns:p14="http://schemas.microsoft.com/office/powerpoint/2010/main" xmlns="" val="8038805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Garamond" pitchFamily="18" charset="0"/>
        </a:defRPr>
      </a:lvl2pPr>
      <a:lvl3pPr algn="l" rtl="0" eaLnBrk="1" fontAlgn="base" hangingPunct="1">
        <a:spcBef>
          <a:spcPct val="0"/>
        </a:spcBef>
        <a:spcAft>
          <a:spcPct val="0"/>
        </a:spcAft>
        <a:defRPr sz="4400">
          <a:solidFill>
            <a:schemeClr val="tx2"/>
          </a:solidFill>
          <a:latin typeface="Garamond" pitchFamily="18" charset="0"/>
        </a:defRPr>
      </a:lvl3pPr>
      <a:lvl4pPr algn="l" rtl="0" eaLnBrk="1" fontAlgn="base" hangingPunct="1">
        <a:spcBef>
          <a:spcPct val="0"/>
        </a:spcBef>
        <a:spcAft>
          <a:spcPct val="0"/>
        </a:spcAft>
        <a:defRPr sz="4400">
          <a:solidFill>
            <a:schemeClr val="tx2"/>
          </a:solidFill>
          <a:latin typeface="Garamond" pitchFamily="18" charset="0"/>
        </a:defRPr>
      </a:lvl4pPr>
      <a:lvl5pPr algn="l" rtl="0" eaLnBrk="1" fontAlgn="base" hangingPunct="1">
        <a:spcBef>
          <a:spcPct val="0"/>
        </a:spcBef>
        <a:spcAft>
          <a:spcPct val="0"/>
        </a:spcAft>
        <a:defRPr sz="4400">
          <a:solidFill>
            <a:schemeClr val="tx2"/>
          </a:solidFill>
          <a:latin typeface="Garamond" pitchFamily="18" charset="0"/>
        </a:defRPr>
      </a:lvl5pPr>
      <a:lvl6pPr marL="457200" algn="l" rtl="0" eaLnBrk="1" fontAlgn="base" hangingPunct="1">
        <a:spcBef>
          <a:spcPct val="0"/>
        </a:spcBef>
        <a:spcAft>
          <a:spcPct val="0"/>
        </a:spcAft>
        <a:defRPr sz="4400">
          <a:solidFill>
            <a:schemeClr val="tx2"/>
          </a:solidFill>
          <a:latin typeface="Garamond" pitchFamily="18" charset="0"/>
        </a:defRPr>
      </a:lvl6pPr>
      <a:lvl7pPr marL="914400" algn="l" rtl="0" eaLnBrk="1" fontAlgn="base" hangingPunct="1">
        <a:spcBef>
          <a:spcPct val="0"/>
        </a:spcBef>
        <a:spcAft>
          <a:spcPct val="0"/>
        </a:spcAft>
        <a:defRPr sz="4400">
          <a:solidFill>
            <a:schemeClr val="tx2"/>
          </a:solidFill>
          <a:latin typeface="Garamond" pitchFamily="18" charset="0"/>
        </a:defRPr>
      </a:lvl7pPr>
      <a:lvl8pPr marL="1371600" algn="l" rtl="0" eaLnBrk="1" fontAlgn="base" hangingPunct="1">
        <a:spcBef>
          <a:spcPct val="0"/>
        </a:spcBef>
        <a:spcAft>
          <a:spcPct val="0"/>
        </a:spcAft>
        <a:defRPr sz="4400">
          <a:solidFill>
            <a:schemeClr val="tx2"/>
          </a:solidFill>
          <a:latin typeface="Garamond" pitchFamily="18" charset="0"/>
        </a:defRPr>
      </a:lvl8pPr>
      <a:lvl9pPr marL="1828800" algn="l" rtl="0" eaLnBrk="1" fontAlgn="base" hangingPunct="1">
        <a:spcBef>
          <a:spcPct val="0"/>
        </a:spcBef>
        <a:spcAft>
          <a:spcPct val="0"/>
        </a:spcAft>
        <a:defRPr sz="44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anose="05000000000000000000"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How Software Interpreter's &amp; Compilers Work </a:t>
            </a:r>
          </a:p>
        </p:txBody>
      </p:sp>
      <p:sp>
        <p:nvSpPr>
          <p:cNvPr id="3" name="Subtitle 2"/>
          <p:cNvSpPr>
            <a:spLocks noGrp="1"/>
          </p:cNvSpPr>
          <p:nvPr>
            <p:ph type="subTitle" idx="1"/>
          </p:nvPr>
        </p:nvSpPr>
        <p:spPr/>
        <p:txBody>
          <a:bodyPr/>
          <a:lstStyle/>
          <a:p>
            <a:endParaRPr lang="en-CA"/>
          </a:p>
        </p:txBody>
      </p:sp>
    </p:spTree>
    <p:extLst>
      <p:ext uri="{BB962C8B-B14F-4D97-AF65-F5344CB8AC3E}">
        <p14:creationId xmlns:p14="http://schemas.microsoft.com/office/powerpoint/2010/main" xmlns="" val="30570811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323" y="1"/>
            <a:ext cx="10972800" cy="539262"/>
          </a:xfrm>
        </p:spPr>
        <p:txBody>
          <a:bodyPr/>
          <a:lstStyle/>
          <a:p>
            <a:pPr algn="ctr"/>
            <a:r>
              <a:rPr lang="en-CA" dirty="0"/>
              <a:t>How Compilers Work</a:t>
            </a:r>
          </a:p>
        </p:txBody>
      </p:sp>
      <p:sp>
        <p:nvSpPr>
          <p:cNvPr id="3" name="Content Placeholder 2"/>
          <p:cNvSpPr>
            <a:spLocks noGrp="1"/>
          </p:cNvSpPr>
          <p:nvPr>
            <p:ph idx="1"/>
          </p:nvPr>
        </p:nvSpPr>
        <p:spPr>
          <a:xfrm>
            <a:off x="363415" y="539262"/>
            <a:ext cx="11828585" cy="6131169"/>
          </a:xfrm>
        </p:spPr>
        <p:txBody>
          <a:bodyPr/>
          <a:lstStyle/>
          <a:p>
            <a:r>
              <a:rPr lang="en-CA" dirty="0"/>
              <a:t>The compiling process starts with a part of the compiler program called the </a:t>
            </a:r>
            <a:r>
              <a:rPr lang="en-CA" dirty="0">
                <a:solidFill>
                  <a:srgbClr val="FF0000"/>
                </a:solidFill>
              </a:rPr>
              <a:t>scanner</a:t>
            </a:r>
            <a:r>
              <a:rPr lang="en-CA" dirty="0"/>
              <a:t>. The scanner is also know a </a:t>
            </a:r>
            <a:r>
              <a:rPr lang="en-CA" dirty="0" err="1">
                <a:solidFill>
                  <a:srgbClr val="FF0000"/>
                </a:solidFill>
              </a:rPr>
              <a:t>lexer</a:t>
            </a:r>
            <a:r>
              <a:rPr lang="en-CA" dirty="0">
                <a:solidFill>
                  <a:srgbClr val="FF0000"/>
                </a:solidFill>
              </a:rPr>
              <a:t>.</a:t>
            </a:r>
            <a:r>
              <a:rPr lang="en-CA" dirty="0"/>
              <a:t> For the purposes of this course, I will use both terms. </a:t>
            </a:r>
          </a:p>
          <a:p>
            <a:endParaRPr lang="en-CA" dirty="0"/>
          </a:p>
          <a:p>
            <a:r>
              <a:rPr lang="en-CA" dirty="0"/>
              <a:t>The </a:t>
            </a:r>
            <a:r>
              <a:rPr lang="en-CA" dirty="0" err="1"/>
              <a:t>Lexer</a:t>
            </a:r>
            <a:r>
              <a:rPr lang="en-CA" dirty="0"/>
              <a:t> reads the entire source code, one character at a time, and performs a process called </a:t>
            </a:r>
            <a:r>
              <a:rPr lang="en-CA" dirty="0">
                <a:solidFill>
                  <a:srgbClr val="FF0000"/>
                </a:solidFill>
              </a:rPr>
              <a:t>lexical analysis</a:t>
            </a:r>
            <a:r>
              <a:rPr lang="en-CA" dirty="0"/>
              <a:t>. As it reads characters it tries to assemble them into reserved words – computer commands or punctuation characters that it understands.</a:t>
            </a:r>
          </a:p>
        </p:txBody>
      </p:sp>
      <p:sp>
        <p:nvSpPr>
          <p:cNvPr id="4" name="TextBox 3"/>
          <p:cNvSpPr txBox="1"/>
          <p:nvPr/>
        </p:nvSpPr>
        <p:spPr>
          <a:xfrm>
            <a:off x="7315200" y="4431324"/>
            <a:ext cx="2055371" cy="1477328"/>
          </a:xfrm>
          <a:prstGeom prst="rect">
            <a:avLst/>
          </a:prstGeom>
          <a:noFill/>
        </p:spPr>
        <p:txBody>
          <a:bodyPr wrap="square" rtlCol="0">
            <a:spAutoFit/>
          </a:bodyPr>
          <a:lstStyle/>
          <a:p>
            <a:r>
              <a:rPr lang="en-US" dirty="0" smtClean="0"/>
              <a:t>Steps: </a:t>
            </a:r>
          </a:p>
          <a:p>
            <a:r>
              <a:rPr lang="en-US" dirty="0" err="1" smtClean="0"/>
              <a:t>Lexer</a:t>
            </a:r>
            <a:endParaRPr lang="en-US" dirty="0" smtClean="0"/>
          </a:p>
          <a:p>
            <a:r>
              <a:rPr lang="en-US" dirty="0" smtClean="0"/>
              <a:t>Parser</a:t>
            </a:r>
          </a:p>
          <a:p>
            <a:r>
              <a:rPr lang="en-US" smtClean="0"/>
              <a:t>Code generator </a:t>
            </a:r>
            <a:endParaRPr lang="en-US" dirty="0" smtClean="0"/>
          </a:p>
          <a:p>
            <a:r>
              <a:rPr lang="en-US" dirty="0" smtClean="0"/>
              <a:t>Optimization </a:t>
            </a:r>
            <a:endParaRPr lang="en-US" dirty="0"/>
          </a:p>
        </p:txBody>
      </p:sp>
    </p:spTree>
    <p:extLst>
      <p:ext uri="{BB962C8B-B14F-4D97-AF65-F5344CB8AC3E}">
        <p14:creationId xmlns:p14="http://schemas.microsoft.com/office/powerpoint/2010/main" xmlns="" val="10668264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Scanner Continued</a:t>
            </a:r>
          </a:p>
        </p:txBody>
      </p:sp>
      <p:sp>
        <p:nvSpPr>
          <p:cNvPr id="3" name="Content Placeholder 2"/>
          <p:cNvSpPr>
            <a:spLocks noGrp="1"/>
          </p:cNvSpPr>
          <p:nvPr>
            <p:ph idx="1"/>
          </p:nvPr>
        </p:nvSpPr>
        <p:spPr/>
        <p:txBody>
          <a:bodyPr/>
          <a:lstStyle/>
          <a:p>
            <a:r>
              <a:rPr lang="en-CA" dirty="0"/>
              <a:t>The scanner removes:</a:t>
            </a:r>
          </a:p>
          <a:p>
            <a:pPr marL="914400" lvl="1" indent="-457200">
              <a:buFont typeface="+mj-lt"/>
              <a:buAutoNum type="arabicPeriod"/>
            </a:pPr>
            <a:r>
              <a:rPr lang="en-CA" dirty="0"/>
              <a:t>Whitespaces</a:t>
            </a:r>
          </a:p>
          <a:p>
            <a:pPr marL="914400" lvl="1" indent="-457200">
              <a:buFont typeface="+mj-lt"/>
              <a:buAutoNum type="arabicPeriod"/>
            </a:pPr>
            <a:r>
              <a:rPr lang="en-CA" dirty="0"/>
              <a:t>Written comments by be the programmer</a:t>
            </a:r>
          </a:p>
          <a:p>
            <a:pPr marL="914400" lvl="1" indent="-457200">
              <a:buFont typeface="+mj-lt"/>
              <a:buAutoNum type="arabicPeriod"/>
            </a:pPr>
            <a:r>
              <a:rPr lang="en-CA" dirty="0"/>
              <a:t>Carriage returns</a:t>
            </a:r>
          </a:p>
          <a:p>
            <a:pPr marL="914400" lvl="1" indent="-457200">
              <a:buFont typeface="+mj-lt"/>
              <a:buAutoNum type="arabicPeriod"/>
            </a:pPr>
            <a:endParaRPr lang="en-CA" dirty="0"/>
          </a:p>
          <a:p>
            <a:r>
              <a:rPr lang="en-CA" dirty="0"/>
              <a:t>When the scanner comes across a reserved word or punctuation mark , it generates a token</a:t>
            </a:r>
          </a:p>
        </p:txBody>
      </p:sp>
    </p:spTree>
    <p:extLst>
      <p:ext uri="{BB962C8B-B14F-4D97-AF65-F5344CB8AC3E}">
        <p14:creationId xmlns:p14="http://schemas.microsoft.com/office/powerpoint/2010/main" xmlns="" val="14498418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Scanner continued</a:t>
            </a:r>
          </a:p>
        </p:txBody>
      </p:sp>
      <p:sp>
        <p:nvSpPr>
          <p:cNvPr id="3" name="Content Placeholder 2"/>
          <p:cNvSpPr>
            <a:spLocks noGrp="1"/>
          </p:cNvSpPr>
          <p:nvPr>
            <p:ph idx="1"/>
          </p:nvPr>
        </p:nvSpPr>
        <p:spPr/>
        <p:txBody>
          <a:bodyPr/>
          <a:lstStyle/>
          <a:p>
            <a:r>
              <a:rPr lang="en-CA" dirty="0"/>
              <a:t>When the scanner finds a string of characters it doesn’t form a reserved </a:t>
            </a:r>
            <a:r>
              <a:rPr lang="en-CA" dirty="0" smtClean="0"/>
              <a:t>word, </a:t>
            </a:r>
            <a:r>
              <a:rPr lang="en-CA" dirty="0"/>
              <a:t>it assumes it’s a variable. </a:t>
            </a:r>
          </a:p>
          <a:p>
            <a:r>
              <a:rPr lang="en-CA" dirty="0"/>
              <a:t>It assigns the variable to an identifier table that tracks the name and contents of that variable. </a:t>
            </a:r>
          </a:p>
          <a:p>
            <a:r>
              <a:rPr lang="en-CA" dirty="0"/>
              <a:t>The scanner then generates a variable token for each variable in the identifier table.</a:t>
            </a:r>
          </a:p>
          <a:p>
            <a:r>
              <a:rPr lang="en-CA" dirty="0"/>
              <a:t>When the scanner finds a string of numeric characters, it converts the string into an integer then </a:t>
            </a:r>
            <a:r>
              <a:rPr lang="en-CA" dirty="0" smtClean="0"/>
              <a:t>converts the </a:t>
            </a:r>
            <a:r>
              <a:rPr lang="en-CA" dirty="0"/>
              <a:t>integer into a token to stand for it.</a:t>
            </a:r>
          </a:p>
        </p:txBody>
      </p:sp>
    </p:spTree>
    <p:extLst>
      <p:ext uri="{BB962C8B-B14F-4D97-AF65-F5344CB8AC3E}">
        <p14:creationId xmlns:p14="http://schemas.microsoft.com/office/powerpoint/2010/main" xmlns="" val="7960160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Identifier Table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292382096"/>
              </p:ext>
            </p:extLst>
          </p:nvPr>
        </p:nvGraphicFramePr>
        <p:xfrm>
          <a:off x="954110" y="2598358"/>
          <a:ext cx="10515600" cy="1483360"/>
        </p:xfrm>
        <a:graphic>
          <a:graphicData uri="http://schemas.openxmlformats.org/drawingml/2006/table">
            <a:tbl>
              <a:tblPr firstRow="1" bandRow="1">
                <a:tableStyleId>{5C22544A-7EE6-4342-B048-85BDC9FD1C3A}</a:tableStyleId>
              </a:tblPr>
              <a:tblGrid>
                <a:gridCol w="5257800">
                  <a:extLst>
                    <a:ext uri="{9D8B030D-6E8A-4147-A177-3AD203B41FA5}">
                      <a16:colId xmlns="" xmlns:a16="http://schemas.microsoft.com/office/drawing/2014/main" val="20000"/>
                    </a:ext>
                  </a:extLst>
                </a:gridCol>
                <a:gridCol w="5257800">
                  <a:extLst>
                    <a:ext uri="{9D8B030D-6E8A-4147-A177-3AD203B41FA5}">
                      <a16:colId xmlns="" xmlns:a16="http://schemas.microsoft.com/office/drawing/2014/main" val="20001"/>
                    </a:ext>
                  </a:extLst>
                </a:gridCol>
              </a:tblGrid>
              <a:tr h="370840">
                <a:tc>
                  <a:txBody>
                    <a:bodyPr/>
                    <a:lstStyle/>
                    <a:p>
                      <a:pPr algn="ctr"/>
                      <a:r>
                        <a:rPr lang="en-CA" dirty="0"/>
                        <a:t>Variable</a:t>
                      </a:r>
                    </a:p>
                  </a:txBody>
                  <a:tcPr/>
                </a:tc>
                <a:tc>
                  <a:txBody>
                    <a:bodyPr/>
                    <a:lstStyle/>
                    <a:p>
                      <a:pPr algn="ctr"/>
                      <a:r>
                        <a:rPr lang="en-CA" dirty="0"/>
                        <a:t>Content</a:t>
                      </a:r>
                    </a:p>
                  </a:txBody>
                  <a:tcPr/>
                </a:tc>
                <a:extLst>
                  <a:ext uri="{0D108BD9-81ED-4DB2-BD59-A6C34878D82A}">
                    <a16:rowId xmlns="" xmlns:a16="http://schemas.microsoft.com/office/drawing/2014/main" val="10000"/>
                  </a:ext>
                </a:extLst>
              </a:tr>
              <a:tr h="370840">
                <a:tc>
                  <a:txBody>
                    <a:bodyPr/>
                    <a:lstStyle/>
                    <a:p>
                      <a:pPr algn="ctr"/>
                      <a:r>
                        <a:rPr lang="en-CA" dirty="0"/>
                        <a:t>X</a:t>
                      </a:r>
                    </a:p>
                  </a:txBody>
                  <a:tcPr/>
                </a:tc>
                <a:tc>
                  <a:txBody>
                    <a:bodyPr/>
                    <a:lstStyle/>
                    <a:p>
                      <a:pPr algn="ctr"/>
                      <a:r>
                        <a:rPr lang="en-CA" dirty="0"/>
                        <a:t>4</a:t>
                      </a:r>
                    </a:p>
                  </a:txBody>
                  <a:tcPr/>
                </a:tc>
                <a:extLst>
                  <a:ext uri="{0D108BD9-81ED-4DB2-BD59-A6C34878D82A}">
                    <a16:rowId xmlns="" xmlns:a16="http://schemas.microsoft.com/office/drawing/2014/main" val="10001"/>
                  </a:ext>
                </a:extLst>
              </a:tr>
              <a:tr h="370840">
                <a:tc>
                  <a:txBody>
                    <a:bodyPr/>
                    <a:lstStyle/>
                    <a:p>
                      <a:pPr algn="ctr"/>
                      <a:r>
                        <a:rPr lang="en-CA" dirty="0"/>
                        <a:t>Y</a:t>
                      </a:r>
                    </a:p>
                  </a:txBody>
                  <a:tcPr/>
                </a:tc>
                <a:tc>
                  <a:txBody>
                    <a:bodyPr/>
                    <a:lstStyle/>
                    <a:p>
                      <a:pPr algn="ctr"/>
                      <a:r>
                        <a:rPr lang="en-CA" dirty="0"/>
                        <a:t>2</a:t>
                      </a:r>
                    </a:p>
                  </a:txBody>
                  <a:tcPr/>
                </a:tc>
                <a:extLst>
                  <a:ext uri="{0D108BD9-81ED-4DB2-BD59-A6C34878D82A}">
                    <a16:rowId xmlns="" xmlns:a16="http://schemas.microsoft.com/office/drawing/2014/main" val="10002"/>
                  </a:ext>
                </a:extLst>
              </a:tr>
              <a:tr h="370840">
                <a:tc>
                  <a:txBody>
                    <a:bodyPr/>
                    <a:lstStyle/>
                    <a:p>
                      <a:pPr algn="ctr"/>
                      <a:r>
                        <a:rPr lang="en-CA" dirty="0"/>
                        <a:t>Z</a:t>
                      </a:r>
                    </a:p>
                  </a:txBody>
                  <a:tcPr/>
                </a:tc>
                <a:tc>
                  <a:txBody>
                    <a:bodyPr/>
                    <a:lstStyle/>
                    <a:p>
                      <a:pPr algn="ctr"/>
                      <a:r>
                        <a:rPr lang="en-CA" dirty="0"/>
                        <a:t>1</a:t>
                      </a:r>
                    </a:p>
                  </a:txBody>
                  <a:tcPr/>
                </a:tc>
                <a:extLst>
                  <a:ext uri="{0D108BD9-81ED-4DB2-BD59-A6C34878D82A}">
                    <a16:rowId xmlns=""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xmlns="" val="3547662176"/>
              </p:ext>
            </p:extLst>
          </p:nvPr>
        </p:nvGraphicFramePr>
        <p:xfrm>
          <a:off x="1877453" y="1865885"/>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 xmlns:a16="http://schemas.microsoft.com/office/drawing/2014/main" val="20000"/>
                    </a:ext>
                  </a:extLst>
                </a:gridCol>
              </a:tblGrid>
              <a:tr h="370840">
                <a:tc>
                  <a:txBody>
                    <a:bodyPr/>
                    <a:lstStyle/>
                    <a:p>
                      <a:pPr algn="ctr"/>
                      <a:r>
                        <a:rPr lang="en-CA" dirty="0"/>
                        <a:t>If x&gt;3 THEN Y=2 ELSE Y=Z+3</a:t>
                      </a:r>
                    </a:p>
                  </a:txBody>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xmlns="" val="11596093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Scanner Continued</a:t>
            </a:r>
          </a:p>
        </p:txBody>
      </p:sp>
      <p:sp>
        <p:nvSpPr>
          <p:cNvPr id="3" name="Content Placeholder 2"/>
          <p:cNvSpPr>
            <a:spLocks noGrp="1"/>
          </p:cNvSpPr>
          <p:nvPr>
            <p:ph idx="1"/>
          </p:nvPr>
        </p:nvSpPr>
        <p:spPr/>
        <p:txBody>
          <a:bodyPr/>
          <a:lstStyle/>
          <a:p>
            <a:r>
              <a:rPr lang="en-CA" dirty="0"/>
              <a:t>The end result of the Scanner/</a:t>
            </a:r>
            <a:r>
              <a:rPr lang="en-CA" dirty="0" err="1"/>
              <a:t>Lexer</a:t>
            </a:r>
            <a:r>
              <a:rPr lang="en-CA" dirty="0"/>
              <a:t> analysis is a stream of tokens that represent everything of significance in the program.</a:t>
            </a:r>
          </a:p>
          <a:p>
            <a:r>
              <a:rPr lang="en-CA" dirty="0"/>
              <a:t>Such as</a:t>
            </a:r>
          </a:p>
          <a:p>
            <a:pPr lvl="1"/>
            <a:r>
              <a:rPr lang="en-CA" dirty="0"/>
              <a:t>Commands</a:t>
            </a:r>
          </a:p>
          <a:p>
            <a:pPr lvl="1"/>
            <a:r>
              <a:rPr lang="en-CA" dirty="0"/>
              <a:t>Variables</a:t>
            </a:r>
          </a:p>
          <a:p>
            <a:pPr lvl="1"/>
            <a:r>
              <a:rPr lang="en-CA" dirty="0"/>
              <a:t>Numbers </a:t>
            </a:r>
          </a:p>
        </p:txBody>
      </p:sp>
    </p:spTree>
    <p:extLst>
      <p:ext uri="{BB962C8B-B14F-4D97-AF65-F5344CB8AC3E}">
        <p14:creationId xmlns:p14="http://schemas.microsoft.com/office/powerpoint/2010/main" xmlns="" val="28859414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The Parser</a:t>
            </a:r>
          </a:p>
        </p:txBody>
      </p:sp>
      <p:sp>
        <p:nvSpPr>
          <p:cNvPr id="3" name="Content Placeholder 2"/>
          <p:cNvSpPr>
            <a:spLocks noGrp="1"/>
          </p:cNvSpPr>
          <p:nvPr>
            <p:ph idx="1"/>
          </p:nvPr>
        </p:nvSpPr>
        <p:spPr/>
        <p:txBody>
          <a:bodyPr/>
          <a:lstStyle/>
          <a:p>
            <a:r>
              <a:rPr lang="en-CA" dirty="0"/>
              <a:t>A second part of the compiler, is called the </a:t>
            </a:r>
            <a:r>
              <a:rPr lang="en-CA" dirty="0">
                <a:solidFill>
                  <a:srgbClr val="FF0000"/>
                </a:solidFill>
              </a:rPr>
              <a:t>Parser</a:t>
            </a:r>
            <a:r>
              <a:rPr lang="en-CA" dirty="0"/>
              <a:t>, it performs a syntactic analysis, which evaluates the stream of tokens that the Lexar created.  The parser converts each token into a node on a syntax tree that represents the program’s logical flow.</a:t>
            </a:r>
          </a:p>
        </p:txBody>
      </p:sp>
    </p:spTree>
    <p:extLst>
      <p:ext uri="{BB962C8B-B14F-4D97-AF65-F5344CB8AC3E}">
        <p14:creationId xmlns:p14="http://schemas.microsoft.com/office/powerpoint/2010/main" xmlns="" val="5765319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Syntax tree for (x+2)*3</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820473" y="1542248"/>
            <a:ext cx="6207617" cy="3969910"/>
          </a:xfrm>
        </p:spPr>
      </p:pic>
    </p:spTree>
    <p:extLst>
      <p:ext uri="{BB962C8B-B14F-4D97-AF65-F5344CB8AC3E}">
        <p14:creationId xmlns:p14="http://schemas.microsoft.com/office/powerpoint/2010/main" xmlns="" val="2621470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Parser Continued</a:t>
            </a:r>
          </a:p>
        </p:txBody>
      </p:sp>
      <p:sp>
        <p:nvSpPr>
          <p:cNvPr id="3" name="Content Placeholder 2"/>
          <p:cNvSpPr>
            <a:spLocks noGrp="1"/>
          </p:cNvSpPr>
          <p:nvPr>
            <p:ph idx="1"/>
          </p:nvPr>
        </p:nvSpPr>
        <p:spPr/>
        <p:txBody>
          <a:bodyPr/>
          <a:lstStyle/>
          <a:p>
            <a:r>
              <a:rPr lang="en-CA" dirty="0"/>
              <a:t>Each node on the tree represents a program operation that generates data or an instruction that is passed to the node above it. The node, in turn performs another operation that passes that result to the node above it. </a:t>
            </a:r>
          </a:p>
          <a:p>
            <a:r>
              <a:rPr lang="en-CA" dirty="0"/>
              <a:t>When the parser is finished, the compiler has converted the entire program into a tree that represents the program structure. The top most node is called the </a:t>
            </a:r>
            <a:r>
              <a:rPr lang="en-CA" dirty="0">
                <a:solidFill>
                  <a:srgbClr val="FF0000"/>
                </a:solidFill>
              </a:rPr>
              <a:t>program </a:t>
            </a:r>
            <a:r>
              <a:rPr lang="en-CA" dirty="0"/>
              <a:t>and the nodes that pass results to it are called routine 1, routine 2, etc…. All the way down to very specific nodes at the bottom of a tree. </a:t>
            </a:r>
          </a:p>
        </p:txBody>
      </p:sp>
    </p:spTree>
    <p:extLst>
      <p:ext uri="{BB962C8B-B14F-4D97-AF65-F5344CB8AC3E}">
        <p14:creationId xmlns:p14="http://schemas.microsoft.com/office/powerpoint/2010/main" xmlns="" val="18740673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CA" dirty="0"/>
              <a:t>A fourth semester computer engineering –computing science student constructing a Parse tree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123944" y="2740850"/>
            <a:ext cx="3944112" cy="2249424"/>
          </a:xfrm>
        </p:spPr>
      </p:pic>
    </p:spTree>
    <p:extLst>
      <p:ext uri="{BB962C8B-B14F-4D97-AF65-F5344CB8AC3E}">
        <p14:creationId xmlns:p14="http://schemas.microsoft.com/office/powerpoint/2010/main" xmlns="" val="36859779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Code Generator </a:t>
            </a:r>
          </a:p>
        </p:txBody>
      </p:sp>
      <p:sp>
        <p:nvSpPr>
          <p:cNvPr id="3" name="Content Placeholder 2"/>
          <p:cNvSpPr>
            <a:spLocks noGrp="1"/>
          </p:cNvSpPr>
          <p:nvPr>
            <p:ph idx="1"/>
          </p:nvPr>
        </p:nvSpPr>
        <p:spPr/>
        <p:txBody>
          <a:bodyPr/>
          <a:lstStyle/>
          <a:p>
            <a:r>
              <a:rPr lang="en-CA" dirty="0"/>
              <a:t>A third part of the compiler, is called the </a:t>
            </a:r>
            <a:r>
              <a:rPr lang="en-CA" dirty="0">
                <a:solidFill>
                  <a:srgbClr val="FF0000"/>
                </a:solidFill>
              </a:rPr>
              <a:t>code generator</a:t>
            </a:r>
            <a:r>
              <a:rPr lang="en-CA" dirty="0"/>
              <a:t>.  It works its way through the syntax tree, producing segments of machine code of each node. To each node on the tree, the generator matches a template of machine code to the operation assigned to that node. </a:t>
            </a:r>
          </a:p>
          <a:p>
            <a:endParaRPr lang="en-CA" dirty="0"/>
          </a:p>
          <a:p>
            <a:r>
              <a:rPr lang="en-CA" dirty="0"/>
              <a:t>The generator fills in the blanks in each template with the values and variables found each node.</a:t>
            </a:r>
          </a:p>
        </p:txBody>
      </p:sp>
    </p:spTree>
    <p:extLst>
      <p:ext uri="{BB962C8B-B14F-4D97-AF65-F5344CB8AC3E}">
        <p14:creationId xmlns:p14="http://schemas.microsoft.com/office/powerpoint/2010/main" xmlns="" val="4065738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Overview</a:t>
            </a:r>
          </a:p>
        </p:txBody>
      </p:sp>
      <p:sp>
        <p:nvSpPr>
          <p:cNvPr id="3" name="Content Placeholder 2"/>
          <p:cNvSpPr>
            <a:spLocks noGrp="1"/>
          </p:cNvSpPr>
          <p:nvPr>
            <p:ph idx="1"/>
          </p:nvPr>
        </p:nvSpPr>
        <p:spPr/>
        <p:txBody>
          <a:bodyPr/>
          <a:lstStyle/>
          <a:p>
            <a:r>
              <a:rPr lang="en-CA" dirty="0"/>
              <a:t>In this lecture we will look at how </a:t>
            </a:r>
            <a:r>
              <a:rPr lang="en-CA" dirty="0">
                <a:solidFill>
                  <a:srgbClr val="FF0000"/>
                </a:solidFill>
              </a:rPr>
              <a:t>software interpreters </a:t>
            </a:r>
            <a:r>
              <a:rPr lang="en-CA" dirty="0"/>
              <a:t>and </a:t>
            </a:r>
            <a:r>
              <a:rPr lang="en-CA" dirty="0">
                <a:solidFill>
                  <a:srgbClr val="FF0000"/>
                </a:solidFill>
              </a:rPr>
              <a:t>compilers</a:t>
            </a:r>
            <a:r>
              <a:rPr lang="en-CA" dirty="0"/>
              <a:t> work.</a:t>
            </a:r>
          </a:p>
          <a:p>
            <a:r>
              <a:rPr lang="en-CA" dirty="0"/>
              <a:t>At the end of this lecture, you should be able to:</a:t>
            </a:r>
          </a:p>
          <a:p>
            <a:pPr marL="0" indent="0">
              <a:buNone/>
            </a:pPr>
            <a:r>
              <a:rPr lang="en-CA" dirty="0"/>
              <a:t> 	-Understand what the differences are between the two</a:t>
            </a:r>
          </a:p>
          <a:p>
            <a:pPr marL="0" indent="0">
              <a:buNone/>
            </a:pPr>
            <a:r>
              <a:rPr lang="en-CA" dirty="0"/>
              <a:t>	-Understand and describe how each part of the compiler works </a:t>
            </a:r>
          </a:p>
          <a:p>
            <a:pPr marL="0" indent="0">
              <a:buNone/>
            </a:pPr>
            <a:r>
              <a:rPr lang="en-CA" dirty="0"/>
              <a:t>	-Able to describe how software interpreters work </a:t>
            </a:r>
          </a:p>
        </p:txBody>
      </p:sp>
    </p:spTree>
    <p:extLst>
      <p:ext uri="{BB962C8B-B14F-4D97-AF65-F5344CB8AC3E}">
        <p14:creationId xmlns:p14="http://schemas.microsoft.com/office/powerpoint/2010/main" xmlns="" val="22645927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Code Generator continued</a:t>
            </a:r>
          </a:p>
        </p:txBody>
      </p:sp>
      <p:sp>
        <p:nvSpPr>
          <p:cNvPr id="3" name="Content Placeholder 2"/>
          <p:cNvSpPr>
            <a:spLocks noGrp="1"/>
          </p:cNvSpPr>
          <p:nvPr>
            <p:ph idx="1"/>
          </p:nvPr>
        </p:nvSpPr>
        <p:spPr/>
        <p:txBody>
          <a:bodyPr/>
          <a:lstStyle/>
          <a:p>
            <a:r>
              <a:rPr lang="en-CA" dirty="0"/>
              <a:t>After each template is filled , it is added to the string of binary numbers that constitute the machine language and values of the program. </a:t>
            </a:r>
          </a:p>
        </p:txBody>
      </p:sp>
    </p:spTree>
    <p:extLst>
      <p:ext uri="{BB962C8B-B14F-4D97-AF65-F5344CB8AC3E}">
        <p14:creationId xmlns:p14="http://schemas.microsoft.com/office/powerpoint/2010/main" xmlns="" val="13852005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Code Optimizer </a:t>
            </a:r>
          </a:p>
        </p:txBody>
      </p:sp>
      <p:sp>
        <p:nvSpPr>
          <p:cNvPr id="3" name="Content Placeholder 2"/>
          <p:cNvSpPr>
            <a:spLocks noGrp="1"/>
          </p:cNvSpPr>
          <p:nvPr>
            <p:ph idx="1"/>
          </p:nvPr>
        </p:nvSpPr>
        <p:spPr/>
        <p:txBody>
          <a:bodyPr/>
          <a:lstStyle/>
          <a:p>
            <a:r>
              <a:rPr lang="en-CA" dirty="0"/>
              <a:t>The final step, the </a:t>
            </a:r>
            <a:r>
              <a:rPr lang="en-CA" dirty="0">
                <a:solidFill>
                  <a:srgbClr val="FF0000"/>
                </a:solidFill>
              </a:rPr>
              <a:t>optimizer</a:t>
            </a:r>
            <a:r>
              <a:rPr lang="en-CA" dirty="0"/>
              <a:t> inspects the code produced by the code generator looking for redundancies. It eliminates an operation that produces results identical to those of the preceding operation, making the program turned out by the compiler smaller and faster.</a:t>
            </a:r>
          </a:p>
          <a:p>
            <a:endParaRPr lang="en-CA" dirty="0"/>
          </a:p>
          <a:p>
            <a:pPr marL="0" indent="0">
              <a:buNone/>
            </a:pPr>
            <a:endParaRPr lang="en-CA" dirty="0"/>
          </a:p>
        </p:txBody>
      </p:sp>
    </p:spTree>
    <p:extLst>
      <p:ext uri="{BB962C8B-B14F-4D97-AF65-F5344CB8AC3E}">
        <p14:creationId xmlns:p14="http://schemas.microsoft.com/office/powerpoint/2010/main" xmlns="" val="34821544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Difference between a Compiler and Interpreter</a:t>
            </a:r>
          </a:p>
        </p:txBody>
      </p:sp>
      <p:sp>
        <p:nvSpPr>
          <p:cNvPr id="3" name="Content Placeholder 2"/>
          <p:cNvSpPr>
            <a:spLocks noGrp="1"/>
          </p:cNvSpPr>
          <p:nvPr>
            <p:ph idx="1"/>
          </p:nvPr>
        </p:nvSpPr>
        <p:spPr/>
        <p:txBody>
          <a:bodyPr>
            <a:normAutofit fontScale="92500"/>
          </a:bodyPr>
          <a:lstStyle/>
          <a:p>
            <a:r>
              <a:rPr lang="en-CA" dirty="0"/>
              <a:t>Both </a:t>
            </a:r>
            <a:r>
              <a:rPr lang="en-CA" dirty="0" smtClean="0"/>
              <a:t>Interpreters </a:t>
            </a:r>
            <a:r>
              <a:rPr lang="en-CA" dirty="0"/>
              <a:t>and Compilers translate program source code, such as BASIC and C++, that Humans understand into machine code that computers understand.</a:t>
            </a:r>
          </a:p>
          <a:p>
            <a:r>
              <a:rPr lang="en-CA" dirty="0"/>
              <a:t>The difference is this:</a:t>
            </a:r>
          </a:p>
          <a:p>
            <a:endParaRPr lang="en-CA" dirty="0"/>
          </a:p>
          <a:p>
            <a:r>
              <a:rPr lang="en-CA" dirty="0"/>
              <a:t>An interpreter translates the source code </a:t>
            </a:r>
            <a:r>
              <a:rPr lang="en-CA" dirty="0">
                <a:solidFill>
                  <a:srgbClr val="FF0000"/>
                </a:solidFill>
              </a:rPr>
              <a:t>line by line</a:t>
            </a:r>
            <a:r>
              <a:rPr lang="en-CA" dirty="0"/>
              <a:t>, each time the source code is run.</a:t>
            </a:r>
          </a:p>
          <a:p>
            <a:r>
              <a:rPr lang="en-CA" dirty="0"/>
              <a:t>A Compiler translates the source code into an </a:t>
            </a:r>
            <a:r>
              <a:rPr lang="en-CA" dirty="0">
                <a:solidFill>
                  <a:srgbClr val="FF0000"/>
                </a:solidFill>
              </a:rPr>
              <a:t>executable file</a:t>
            </a:r>
            <a:r>
              <a:rPr lang="en-CA" dirty="0"/>
              <a:t>, that the computer runs without an interpreter. Most commercial programs are compiled programs</a:t>
            </a:r>
          </a:p>
        </p:txBody>
      </p:sp>
    </p:spTree>
    <p:extLst>
      <p:ext uri="{BB962C8B-B14F-4D97-AF65-F5344CB8AC3E}">
        <p14:creationId xmlns:p14="http://schemas.microsoft.com/office/powerpoint/2010/main" xmlns="" val="24807199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Difference between an Interpreter and a Compiler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374264" y="1825625"/>
            <a:ext cx="4663287" cy="4351338"/>
          </a:xfrm>
        </p:spPr>
      </p:pic>
    </p:spTree>
    <p:extLst>
      <p:ext uri="{BB962C8B-B14F-4D97-AF65-F5344CB8AC3E}">
        <p14:creationId xmlns:p14="http://schemas.microsoft.com/office/powerpoint/2010/main" xmlns="" val="1519226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323" y="1"/>
            <a:ext cx="10972800" cy="633046"/>
          </a:xfrm>
        </p:spPr>
        <p:txBody>
          <a:bodyPr/>
          <a:lstStyle/>
          <a:p>
            <a:pPr algn="ctr"/>
            <a:r>
              <a:rPr lang="en-CA" dirty="0"/>
              <a:t>Introduction</a:t>
            </a:r>
          </a:p>
        </p:txBody>
      </p:sp>
      <p:sp>
        <p:nvSpPr>
          <p:cNvPr id="3" name="Content Placeholder 2"/>
          <p:cNvSpPr>
            <a:spLocks noGrp="1"/>
          </p:cNvSpPr>
          <p:nvPr>
            <p:ph idx="1"/>
          </p:nvPr>
        </p:nvSpPr>
        <p:spPr>
          <a:xfrm>
            <a:off x="609600" y="480646"/>
            <a:ext cx="11734800" cy="6189785"/>
          </a:xfrm>
        </p:spPr>
        <p:txBody>
          <a:bodyPr/>
          <a:lstStyle/>
          <a:p>
            <a:r>
              <a:rPr lang="en-CA" dirty="0"/>
              <a:t>What is an software interpreter? </a:t>
            </a:r>
          </a:p>
          <a:p>
            <a:pPr lvl="1"/>
            <a:r>
              <a:rPr lang="en-CA" dirty="0"/>
              <a:t>It is a computer program that performs instructions that are written in a programming or scripting language without compiling them into machine language.</a:t>
            </a:r>
          </a:p>
          <a:p>
            <a:pPr marL="0" indent="0">
              <a:buNone/>
            </a:pPr>
            <a:endParaRPr lang="en-CA" dirty="0" smtClean="0"/>
          </a:p>
          <a:p>
            <a:pPr marL="0" indent="0">
              <a:buNone/>
            </a:pPr>
            <a:endParaRPr lang="en-CA" dirty="0" smtClean="0"/>
          </a:p>
          <a:p>
            <a:pPr marL="0" indent="0">
              <a:buNone/>
            </a:pPr>
            <a:endParaRPr lang="en-CA" dirty="0" smtClean="0"/>
          </a:p>
          <a:p>
            <a:pPr marL="0" indent="0">
              <a:buNone/>
            </a:pPr>
            <a:r>
              <a:rPr lang="en-CA" dirty="0" smtClean="0"/>
              <a:t>Examples</a:t>
            </a:r>
            <a:endParaRPr lang="en-CA" dirty="0"/>
          </a:p>
          <a:p>
            <a:pPr lvl="1"/>
            <a:r>
              <a:rPr lang="en-CA" dirty="0"/>
              <a:t>Batch files </a:t>
            </a:r>
          </a:p>
          <a:p>
            <a:pPr lvl="1"/>
            <a:r>
              <a:rPr lang="en-CA" dirty="0"/>
              <a:t>Word macros</a:t>
            </a:r>
          </a:p>
          <a:p>
            <a:pPr lvl="1"/>
            <a:r>
              <a:rPr lang="en-CA" dirty="0" smtClean="0"/>
              <a:t>Perl</a:t>
            </a:r>
          </a:p>
          <a:p>
            <a:pPr lvl="1"/>
            <a:r>
              <a:rPr lang="en-CA" dirty="0" smtClean="0"/>
              <a:t>Python</a:t>
            </a:r>
          </a:p>
          <a:p>
            <a:pPr lvl="1"/>
            <a:r>
              <a:rPr lang="en-CA" dirty="0" smtClean="0"/>
              <a:t>Java </a:t>
            </a:r>
            <a:r>
              <a:rPr lang="en-CA" dirty="0"/>
              <a:t>programs written for use on the Internet</a:t>
            </a:r>
          </a:p>
          <a:p>
            <a:pPr lvl="1"/>
            <a:endParaRPr lang="en-CA" dirty="0"/>
          </a:p>
          <a:p>
            <a:pPr lvl="1"/>
            <a:endParaRPr lang="en-CA" dirty="0"/>
          </a:p>
          <a:p>
            <a:pPr lvl="1"/>
            <a:endParaRPr lang="en-CA" dirty="0"/>
          </a:p>
        </p:txBody>
      </p:sp>
      <p:sp>
        <p:nvSpPr>
          <p:cNvPr id="4" name="TextBox 3"/>
          <p:cNvSpPr txBox="1"/>
          <p:nvPr/>
        </p:nvSpPr>
        <p:spPr>
          <a:xfrm>
            <a:off x="7268306" y="1822188"/>
            <a:ext cx="4548555" cy="4339650"/>
          </a:xfrm>
          <a:prstGeom prst="rect">
            <a:avLst/>
          </a:prstGeom>
          <a:noFill/>
        </p:spPr>
        <p:txBody>
          <a:bodyPr wrap="square" rtlCol="0">
            <a:spAutoFit/>
          </a:bodyPr>
          <a:lstStyle/>
          <a:p>
            <a:r>
              <a:rPr lang="en-US" sz="1200" dirty="0" smtClean="0"/>
              <a:t>echo off</a:t>
            </a:r>
          </a:p>
          <a:p>
            <a:r>
              <a:rPr lang="en-US" sz="1200" dirty="0" smtClean="0"/>
              <a:t>Title Back up and Restore Batch file</a:t>
            </a:r>
          </a:p>
          <a:p>
            <a:r>
              <a:rPr lang="en-US" sz="1200" dirty="0" smtClean="0"/>
              <a:t>:menu</a:t>
            </a:r>
          </a:p>
          <a:p>
            <a:r>
              <a:rPr lang="en-US" sz="1200" dirty="0" err="1" smtClean="0"/>
              <a:t>cls</a:t>
            </a:r>
            <a:endParaRPr lang="en-US" sz="1200" dirty="0" smtClean="0"/>
          </a:p>
          <a:p>
            <a:r>
              <a:rPr lang="en-US" sz="1200" dirty="0" smtClean="0"/>
              <a:t>echo ********************************************************</a:t>
            </a:r>
          </a:p>
          <a:p>
            <a:r>
              <a:rPr lang="en-US" sz="1200" dirty="0" smtClean="0"/>
              <a:t>echo:</a:t>
            </a:r>
          </a:p>
          <a:p>
            <a:r>
              <a:rPr lang="en-US" sz="1200" dirty="0" smtClean="0"/>
              <a:t>echo Enter the selected number to run that operation</a:t>
            </a:r>
          </a:p>
          <a:p>
            <a:r>
              <a:rPr lang="en-US" sz="1200" dirty="0" smtClean="0"/>
              <a:t>echo 1. To back up a directory using </a:t>
            </a:r>
            <a:r>
              <a:rPr lang="en-US" sz="1200" dirty="0" err="1" smtClean="0"/>
              <a:t>Robocopy</a:t>
            </a:r>
            <a:endParaRPr lang="en-US" sz="1200" dirty="0" smtClean="0"/>
          </a:p>
          <a:p>
            <a:r>
              <a:rPr lang="en-US" sz="1200" dirty="0" smtClean="0"/>
              <a:t>echo 2. To restore a directory using </a:t>
            </a:r>
            <a:r>
              <a:rPr lang="en-US" sz="1200" dirty="0" err="1" smtClean="0"/>
              <a:t>Robocopy</a:t>
            </a:r>
            <a:endParaRPr lang="en-US" sz="1200" dirty="0" smtClean="0"/>
          </a:p>
          <a:p>
            <a:r>
              <a:rPr lang="en-US" sz="1200" dirty="0" smtClean="0"/>
              <a:t>echo 3. Exit this batch file</a:t>
            </a:r>
          </a:p>
          <a:p>
            <a:r>
              <a:rPr lang="en-US" sz="1200" dirty="0" smtClean="0"/>
              <a:t>echo:</a:t>
            </a:r>
          </a:p>
          <a:p>
            <a:r>
              <a:rPr lang="en-US" sz="1200" dirty="0" smtClean="0"/>
              <a:t>echo *********************************************************</a:t>
            </a:r>
          </a:p>
          <a:p>
            <a:endParaRPr lang="en-US" sz="1200" dirty="0" smtClean="0"/>
          </a:p>
          <a:p>
            <a:r>
              <a:rPr lang="en-US" sz="1200" dirty="0" smtClean="0"/>
              <a:t>set /p choice="Enter the number of the operation you wish to run: "</a:t>
            </a:r>
          </a:p>
          <a:p>
            <a:endParaRPr lang="en-US" sz="1200" dirty="0" smtClean="0"/>
          </a:p>
          <a:p>
            <a:r>
              <a:rPr lang="en-US" sz="1200" dirty="0" smtClean="0"/>
              <a:t>if "%choice%"=="1" </a:t>
            </a:r>
            <a:r>
              <a:rPr lang="en-US" sz="1200" dirty="0" err="1" smtClean="0"/>
              <a:t>goto</a:t>
            </a:r>
            <a:r>
              <a:rPr lang="en-US" sz="1200" dirty="0" smtClean="0"/>
              <a:t> one</a:t>
            </a:r>
          </a:p>
          <a:p>
            <a:r>
              <a:rPr lang="en-US" sz="1200" dirty="0" smtClean="0"/>
              <a:t>if "%choice%"=="2" </a:t>
            </a:r>
            <a:r>
              <a:rPr lang="en-US" sz="1200" dirty="0" err="1" smtClean="0"/>
              <a:t>goto</a:t>
            </a:r>
            <a:r>
              <a:rPr lang="en-US" sz="1200" dirty="0" smtClean="0"/>
              <a:t> two </a:t>
            </a:r>
          </a:p>
          <a:p>
            <a:r>
              <a:rPr lang="en-US" sz="1200" dirty="0" smtClean="0"/>
              <a:t>if "%choice%"=="3" exit</a:t>
            </a:r>
            <a:endParaRPr lang="en-US" sz="1200" dirty="0"/>
          </a:p>
        </p:txBody>
      </p:sp>
    </p:spTree>
    <p:extLst>
      <p:ext uri="{BB962C8B-B14F-4D97-AF65-F5344CB8AC3E}">
        <p14:creationId xmlns:p14="http://schemas.microsoft.com/office/powerpoint/2010/main" xmlns="" val="6580593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How a Software Interpreter Works – Part 1</a:t>
            </a:r>
          </a:p>
        </p:txBody>
      </p:sp>
      <p:sp>
        <p:nvSpPr>
          <p:cNvPr id="3" name="Content Placeholder 2"/>
          <p:cNvSpPr>
            <a:spLocks noGrp="1"/>
          </p:cNvSpPr>
          <p:nvPr>
            <p:ph idx="1"/>
          </p:nvPr>
        </p:nvSpPr>
        <p:spPr>
          <a:xfrm>
            <a:off x="375138" y="1600201"/>
            <a:ext cx="11816862" cy="5046784"/>
          </a:xfrm>
        </p:spPr>
        <p:txBody>
          <a:bodyPr/>
          <a:lstStyle/>
          <a:p>
            <a:r>
              <a:rPr lang="en-CA" dirty="0"/>
              <a:t>When you run an interpreted program, such as a batch file, an interpreter designed for that particular language establishes a small area in memory.   There the interpreter puts the name of the file in that memory area and keeps track of it’s current place which is called the offset</a:t>
            </a:r>
            <a:r>
              <a:rPr lang="en-CA" dirty="0" smtClean="0"/>
              <a:t>.</a:t>
            </a:r>
            <a:endParaRPr lang="en-CA" dirty="0"/>
          </a:p>
          <a:p>
            <a:endParaRPr lang="en-CA" dirty="0"/>
          </a:p>
          <a:p>
            <a:r>
              <a:rPr lang="en-CA" dirty="0"/>
              <a:t>The offset is measured in the number of </a:t>
            </a:r>
            <a:endParaRPr lang="en-CA" dirty="0" smtClean="0"/>
          </a:p>
          <a:p>
            <a:pPr>
              <a:buNone/>
            </a:pPr>
            <a:r>
              <a:rPr lang="en-CA" dirty="0" smtClean="0"/>
              <a:t>lines </a:t>
            </a:r>
            <a:r>
              <a:rPr lang="en-CA" dirty="0"/>
              <a:t>the current command is from </a:t>
            </a:r>
            <a:r>
              <a:rPr lang="en-CA" dirty="0" smtClean="0"/>
              <a:t>the</a:t>
            </a:r>
          </a:p>
          <a:p>
            <a:pPr>
              <a:buNone/>
            </a:pPr>
            <a:r>
              <a:rPr lang="en-CA" dirty="0" smtClean="0"/>
              <a:t> </a:t>
            </a:r>
            <a:r>
              <a:rPr lang="en-CA" dirty="0"/>
              <a:t>beginning of the file.</a:t>
            </a:r>
          </a:p>
          <a:p>
            <a:endParaRPr lang="en-CA" dirty="0"/>
          </a:p>
          <a:p>
            <a:pPr marL="0" indent="0">
              <a:buNone/>
            </a:pPr>
            <a:endParaRPr lang="en-CA" dirty="0"/>
          </a:p>
          <a:p>
            <a:endParaRPr lang="en-CA" dirty="0"/>
          </a:p>
        </p:txBody>
      </p:sp>
      <p:pic>
        <p:nvPicPr>
          <p:cNvPr id="20482" name="Picture 2" descr="Image result for memory address"/>
          <p:cNvPicPr>
            <a:picLocks noChangeAspect="1" noChangeArrowheads="1"/>
          </p:cNvPicPr>
          <p:nvPr/>
        </p:nvPicPr>
        <p:blipFill>
          <a:blip r:embed="rId2"/>
          <a:srcRect/>
          <a:stretch>
            <a:fillRect/>
          </a:stretch>
        </p:blipFill>
        <p:spPr bwMode="auto">
          <a:xfrm>
            <a:off x="8229600" y="3505200"/>
            <a:ext cx="3962399" cy="3130917"/>
          </a:xfrm>
          <a:prstGeom prst="rect">
            <a:avLst/>
          </a:prstGeom>
          <a:noFill/>
        </p:spPr>
      </p:pic>
    </p:spTree>
    <p:extLst>
      <p:ext uri="{BB962C8B-B14F-4D97-AF65-F5344CB8AC3E}">
        <p14:creationId xmlns:p14="http://schemas.microsoft.com/office/powerpoint/2010/main" xmlns="" val="23173543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Step 1 Continued</a:t>
            </a:r>
          </a:p>
        </p:txBody>
      </p:sp>
      <p:sp>
        <p:nvSpPr>
          <p:cNvPr id="3" name="Content Placeholder 2"/>
          <p:cNvSpPr>
            <a:spLocks noGrp="1"/>
          </p:cNvSpPr>
          <p:nvPr>
            <p:ph idx="1"/>
          </p:nvPr>
        </p:nvSpPr>
        <p:spPr/>
        <p:txBody>
          <a:bodyPr/>
          <a:lstStyle/>
          <a:p>
            <a:pPr marL="0" indent="0">
              <a:buNone/>
            </a:pPr>
            <a:r>
              <a:rPr lang="en-CA" dirty="0"/>
              <a:t>As the </a:t>
            </a:r>
            <a:r>
              <a:rPr lang="en-CA" dirty="0">
                <a:solidFill>
                  <a:srgbClr val="FF0000"/>
                </a:solidFill>
              </a:rPr>
              <a:t>interpreter</a:t>
            </a:r>
            <a:r>
              <a:rPr lang="en-CA" dirty="0"/>
              <a:t> reads each </a:t>
            </a:r>
            <a:r>
              <a:rPr lang="en-CA" dirty="0">
                <a:solidFill>
                  <a:srgbClr val="FF0000"/>
                </a:solidFill>
              </a:rPr>
              <a:t>line</a:t>
            </a:r>
            <a:r>
              <a:rPr lang="en-CA" dirty="0"/>
              <a:t> of the file, it compares the </a:t>
            </a:r>
            <a:r>
              <a:rPr lang="en-CA" dirty="0">
                <a:solidFill>
                  <a:srgbClr val="FF0000"/>
                </a:solidFill>
              </a:rPr>
              <a:t>first word </a:t>
            </a:r>
            <a:r>
              <a:rPr lang="en-CA" dirty="0"/>
              <a:t>in the line to a list of valid commands. </a:t>
            </a:r>
          </a:p>
          <a:p>
            <a:pPr marL="0" indent="0">
              <a:buNone/>
            </a:pPr>
            <a:r>
              <a:rPr lang="en-CA" dirty="0"/>
              <a:t>In some cases, such as a BASIC program, the interpreter will recognize a variable at the start of a line. A variable can hold letter(s) or digits.   </a:t>
            </a:r>
          </a:p>
        </p:txBody>
      </p:sp>
    </p:spTree>
    <p:extLst>
      <p:ext uri="{BB962C8B-B14F-4D97-AF65-F5344CB8AC3E}">
        <p14:creationId xmlns:p14="http://schemas.microsoft.com/office/powerpoint/2010/main" xmlns="" val="29583639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Step 2</a:t>
            </a:r>
          </a:p>
        </p:txBody>
      </p:sp>
      <p:sp>
        <p:nvSpPr>
          <p:cNvPr id="3" name="Content Placeholder 2"/>
          <p:cNvSpPr>
            <a:spLocks noGrp="1"/>
          </p:cNvSpPr>
          <p:nvPr>
            <p:ph idx="1"/>
          </p:nvPr>
        </p:nvSpPr>
        <p:spPr/>
        <p:txBody>
          <a:bodyPr/>
          <a:lstStyle/>
          <a:p>
            <a:r>
              <a:rPr lang="en-CA" dirty="0"/>
              <a:t>In a batch file, the interpreter will look for </a:t>
            </a:r>
            <a:r>
              <a:rPr lang="en-CA" dirty="0">
                <a:solidFill>
                  <a:srgbClr val="FF0000"/>
                </a:solidFill>
              </a:rPr>
              <a:t>.com </a:t>
            </a:r>
            <a:r>
              <a:rPr lang="en-CA" dirty="0"/>
              <a:t>or  </a:t>
            </a:r>
            <a:r>
              <a:rPr lang="en-CA" dirty="0">
                <a:solidFill>
                  <a:srgbClr val="FF0000"/>
                </a:solidFill>
              </a:rPr>
              <a:t>.bat </a:t>
            </a:r>
            <a:r>
              <a:rPr lang="en-CA" dirty="0"/>
              <a:t>or </a:t>
            </a:r>
            <a:r>
              <a:rPr lang="en-CA" dirty="0">
                <a:solidFill>
                  <a:srgbClr val="FF0000"/>
                </a:solidFill>
              </a:rPr>
              <a:t>.exe  </a:t>
            </a:r>
            <a:r>
              <a:rPr lang="en-CA" dirty="0"/>
              <a:t>if the first word of a line is not found.</a:t>
            </a:r>
          </a:p>
          <a:p>
            <a:endParaRPr lang="en-CA" dirty="0"/>
          </a:p>
          <a:p>
            <a:r>
              <a:rPr lang="en-CA" dirty="0"/>
              <a:t>In a </a:t>
            </a:r>
            <a:r>
              <a:rPr lang="en-CA" dirty="0">
                <a:solidFill>
                  <a:srgbClr val="FF0000"/>
                </a:solidFill>
              </a:rPr>
              <a:t>BASIC program</a:t>
            </a:r>
            <a:r>
              <a:rPr lang="en-CA" dirty="0"/>
              <a:t>, the interpreter will generate an error message if the first word of a line is not a variable or a command.</a:t>
            </a:r>
          </a:p>
        </p:txBody>
      </p:sp>
    </p:spTree>
    <p:extLst>
      <p:ext uri="{BB962C8B-B14F-4D97-AF65-F5344CB8AC3E}">
        <p14:creationId xmlns:p14="http://schemas.microsoft.com/office/powerpoint/2010/main" xmlns="" val="18485655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Step 3</a:t>
            </a:r>
          </a:p>
        </p:txBody>
      </p:sp>
      <p:sp>
        <p:nvSpPr>
          <p:cNvPr id="3" name="Content Placeholder 2"/>
          <p:cNvSpPr>
            <a:spLocks noGrp="1"/>
          </p:cNvSpPr>
          <p:nvPr>
            <p:ph idx="1"/>
          </p:nvPr>
        </p:nvSpPr>
        <p:spPr/>
        <p:txBody>
          <a:bodyPr/>
          <a:lstStyle/>
          <a:p>
            <a:r>
              <a:rPr lang="en-CA" dirty="0"/>
              <a:t>If the word is a valid command or a variable, the interpreter executes the entire line, translating the command word along with words that represent the parameters on which the command word is operating.</a:t>
            </a:r>
          </a:p>
          <a:p>
            <a:endParaRPr lang="en-CA" dirty="0"/>
          </a:p>
          <a:p>
            <a:r>
              <a:rPr lang="en-CA" dirty="0"/>
              <a:t>For example: del test.docx</a:t>
            </a:r>
          </a:p>
          <a:p>
            <a:pPr lvl="1"/>
            <a:r>
              <a:rPr lang="en-CA" dirty="0"/>
              <a:t>Del is the command and test.docx is the parameter</a:t>
            </a:r>
          </a:p>
        </p:txBody>
      </p:sp>
    </p:spTree>
    <p:extLst>
      <p:ext uri="{BB962C8B-B14F-4D97-AF65-F5344CB8AC3E}">
        <p14:creationId xmlns:p14="http://schemas.microsoft.com/office/powerpoint/2010/main" xmlns="" val="9454610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Step 3 Continued</a:t>
            </a:r>
          </a:p>
        </p:txBody>
      </p:sp>
      <p:sp>
        <p:nvSpPr>
          <p:cNvPr id="3" name="Content Placeholder 2"/>
          <p:cNvSpPr>
            <a:spLocks noGrp="1"/>
          </p:cNvSpPr>
          <p:nvPr>
            <p:ph idx="1"/>
          </p:nvPr>
        </p:nvSpPr>
        <p:spPr>
          <a:xfrm>
            <a:off x="609600" y="1600201"/>
            <a:ext cx="10972800" cy="4765430"/>
          </a:xfrm>
        </p:spPr>
        <p:txBody>
          <a:bodyPr/>
          <a:lstStyle/>
          <a:p>
            <a:r>
              <a:rPr lang="en-CA" dirty="0"/>
              <a:t>Commands and/or variables that are valid are turned into </a:t>
            </a:r>
            <a:r>
              <a:rPr lang="en-CA" dirty="0">
                <a:solidFill>
                  <a:srgbClr val="FF0000"/>
                </a:solidFill>
              </a:rPr>
              <a:t>tokens </a:t>
            </a:r>
            <a:endParaRPr lang="en-CA" dirty="0" smtClean="0">
              <a:solidFill>
                <a:srgbClr val="FF0000"/>
              </a:solidFill>
            </a:endParaRPr>
          </a:p>
          <a:p>
            <a:pPr marL="0" indent="0">
              <a:buNone/>
            </a:pPr>
            <a:endParaRPr lang="en-CA" dirty="0"/>
          </a:p>
          <a:p>
            <a:r>
              <a:rPr lang="en-CA" dirty="0">
                <a:solidFill>
                  <a:srgbClr val="FF0000"/>
                </a:solidFill>
              </a:rPr>
              <a:t>Tokens are an abbreviation </a:t>
            </a:r>
            <a:r>
              <a:rPr lang="en-CA" dirty="0" smtClean="0">
                <a:solidFill>
                  <a:srgbClr val="FF0000"/>
                </a:solidFill>
              </a:rPr>
              <a:t>for </a:t>
            </a:r>
            <a:r>
              <a:rPr lang="en-CA" dirty="0">
                <a:solidFill>
                  <a:srgbClr val="FF0000"/>
                </a:solidFill>
              </a:rPr>
              <a:t>instructions that are passed to CPU which carries out the instructions</a:t>
            </a:r>
            <a:r>
              <a:rPr lang="en-CA" dirty="0"/>
              <a:t>.</a:t>
            </a:r>
          </a:p>
          <a:p>
            <a:endParaRPr lang="en-CA" dirty="0"/>
          </a:p>
          <a:p>
            <a:r>
              <a:rPr lang="en-CA" dirty="0"/>
              <a:t>If commands and/or variables are not valid or they attempt to perform a forbidden operation such as </a:t>
            </a:r>
            <a:r>
              <a:rPr lang="en-CA" dirty="0" smtClean="0"/>
              <a:t>copying </a:t>
            </a:r>
            <a:r>
              <a:rPr lang="en-CA" dirty="0"/>
              <a:t>a file over itself, the interpreter will generate a </a:t>
            </a:r>
            <a:r>
              <a:rPr lang="en-CA" dirty="0">
                <a:solidFill>
                  <a:srgbClr val="FF0000"/>
                </a:solidFill>
              </a:rPr>
              <a:t>syntax error.</a:t>
            </a:r>
          </a:p>
        </p:txBody>
      </p:sp>
    </p:spTree>
    <p:extLst>
      <p:ext uri="{BB962C8B-B14F-4D97-AF65-F5344CB8AC3E}">
        <p14:creationId xmlns:p14="http://schemas.microsoft.com/office/powerpoint/2010/main" xmlns="" val="7880090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Step 4</a:t>
            </a:r>
          </a:p>
        </p:txBody>
      </p:sp>
      <p:sp>
        <p:nvSpPr>
          <p:cNvPr id="3" name="Content Placeholder 2"/>
          <p:cNvSpPr>
            <a:spLocks noGrp="1"/>
          </p:cNvSpPr>
          <p:nvPr>
            <p:ph idx="1"/>
          </p:nvPr>
        </p:nvSpPr>
        <p:spPr/>
        <p:txBody>
          <a:bodyPr/>
          <a:lstStyle/>
          <a:p>
            <a:r>
              <a:rPr lang="en-CA" dirty="0"/>
              <a:t>After the line has been processed, the interpreter retrieves and offset location and repeats the procedure for the next line.</a:t>
            </a:r>
          </a:p>
          <a:p>
            <a:endParaRPr lang="en-CA" dirty="0"/>
          </a:p>
          <a:p>
            <a:r>
              <a:rPr lang="en-CA" dirty="0"/>
              <a:t>The exception to this is if a command such as GOTO or an IF statement branches execution to another section of the program</a:t>
            </a:r>
          </a:p>
        </p:txBody>
      </p:sp>
    </p:spTree>
    <p:extLst>
      <p:ext uri="{BB962C8B-B14F-4D97-AF65-F5344CB8AC3E}">
        <p14:creationId xmlns:p14="http://schemas.microsoft.com/office/powerpoint/2010/main" xmlns="" val="1302709609"/>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eme1">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Theme1" id="{CB3D9DEA-1E58-4DF7-8C29-ADF9D005236C}" vid="{0E3DC645-CBC4-4640-B580-6184F9E5C1E1}"/>
    </a:ext>
  </a:extLst>
</a:theme>
</file>

<file path=docProps/app.xml><?xml version="1.0" encoding="utf-8"?>
<Properties xmlns="http://schemas.openxmlformats.org/officeDocument/2006/extended-properties" xmlns:vt="http://schemas.openxmlformats.org/officeDocument/2006/docPropsVTypes">
  <TotalTime>10324</TotalTime>
  <Words>1200</Words>
  <Application>Microsoft Office PowerPoint</Application>
  <PresentationFormat>Custom</PresentationFormat>
  <Paragraphs>126</Paragraphs>
  <Slides>23</Slides>
  <Notes>0</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Custom Design</vt:lpstr>
      <vt:lpstr>Theme1</vt:lpstr>
      <vt:lpstr>How Software Interpreter's &amp; Compilers Work </vt:lpstr>
      <vt:lpstr>Overview</vt:lpstr>
      <vt:lpstr>Introduction</vt:lpstr>
      <vt:lpstr>How a Software Interpreter Works – Part 1</vt:lpstr>
      <vt:lpstr>Step 1 Continued</vt:lpstr>
      <vt:lpstr>Step 2</vt:lpstr>
      <vt:lpstr>Step 3</vt:lpstr>
      <vt:lpstr>Step 3 Continued</vt:lpstr>
      <vt:lpstr>Step 4</vt:lpstr>
      <vt:lpstr>How Compilers Work</vt:lpstr>
      <vt:lpstr>Scanner Continued</vt:lpstr>
      <vt:lpstr>Scanner continued</vt:lpstr>
      <vt:lpstr>Identifier Table</vt:lpstr>
      <vt:lpstr>Scanner Continued</vt:lpstr>
      <vt:lpstr>The Parser</vt:lpstr>
      <vt:lpstr>Syntax tree for (x+2)*3</vt:lpstr>
      <vt:lpstr>Parser Continued</vt:lpstr>
      <vt:lpstr>A fourth semester computer engineering –computing science student constructing a Parse tree </vt:lpstr>
      <vt:lpstr>Code Generator </vt:lpstr>
      <vt:lpstr>Code Generator continued</vt:lpstr>
      <vt:lpstr>Code Optimizer </vt:lpstr>
      <vt:lpstr>Difference between a Compiler and Interpreter</vt:lpstr>
      <vt:lpstr>Difference between an Interpreter and a Compiler</vt:lpstr>
    </vt:vector>
  </TitlesOfParts>
  <Company>Algonquin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software interpreter's work</dc:title>
  <dc:creator>Matthew O'Meara</dc:creator>
  <cp:lastModifiedBy>mike</cp:lastModifiedBy>
  <cp:revision>42</cp:revision>
  <dcterms:created xsi:type="dcterms:W3CDTF">2013-11-15T16:08:05Z</dcterms:created>
  <dcterms:modified xsi:type="dcterms:W3CDTF">2016-10-29T20:28:00Z</dcterms:modified>
</cp:coreProperties>
</file>