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  <p:sldMasterId id="2147483661" r:id="rId6"/>
  </p:sldMasterIdLst>
  <p:sldIdLst>
    <p:sldId id="256" r:id="rId7"/>
    <p:sldId id="257" r:id="rId8"/>
    <p:sldId id="259" r:id="rId9"/>
    <p:sldId id="316" r:id="rId10"/>
    <p:sldId id="261" r:id="rId11"/>
    <p:sldId id="315" r:id="rId12"/>
    <p:sldId id="262" r:id="rId13"/>
    <p:sldId id="263" r:id="rId14"/>
    <p:sldId id="264" r:id="rId15"/>
    <p:sldId id="265" r:id="rId16"/>
    <p:sldId id="266" r:id="rId17"/>
    <p:sldId id="299" r:id="rId18"/>
    <p:sldId id="267" r:id="rId19"/>
    <p:sldId id="268" r:id="rId20"/>
    <p:sldId id="278" r:id="rId21"/>
    <p:sldId id="269" r:id="rId22"/>
    <p:sldId id="273" r:id="rId23"/>
    <p:sldId id="303" r:id="rId24"/>
    <p:sldId id="304" r:id="rId25"/>
    <p:sldId id="305" r:id="rId26"/>
    <p:sldId id="306" r:id="rId27"/>
    <p:sldId id="309" r:id="rId28"/>
    <p:sldId id="307" r:id="rId29"/>
    <p:sldId id="317" r:id="rId30"/>
    <p:sldId id="318" r:id="rId31"/>
    <p:sldId id="319" r:id="rId32"/>
    <p:sldId id="320" r:id="rId33"/>
    <p:sldId id="310" r:id="rId34"/>
    <p:sldId id="308" r:id="rId35"/>
    <p:sldId id="270" r:id="rId36"/>
    <p:sldId id="272" r:id="rId37"/>
    <p:sldId id="300" r:id="rId38"/>
    <p:sldId id="271" r:id="rId39"/>
    <p:sldId id="312" r:id="rId40"/>
    <p:sldId id="276" r:id="rId41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19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CA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CA" noProof="0" smtClean="0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83A8EDE-BB3B-46F2-AF07-A2F4BF751838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C2B2F-8360-4614-B26B-0B0A8AC426CF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8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27636-AA8A-4750-99CB-8F751E3EA2AD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86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30234-5A84-46C0-AE0A-AF3CF906C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8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394D7-B3C0-40F6-80C6-7C81BA219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A4DF8-C88E-430E-B6A5-D885B1947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A2781-2F30-4CF2-BB98-A81C5454C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53B09-D4C4-4BA6-9202-B5284D3E6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D526A-D2D5-4AEA-8BAB-554B33C96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B24E-A8DD-4048-9B8F-55A7AFA60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5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973DD-B025-499E-AADF-DB3E26410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4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5C701-259E-4FC9-935D-3204BCC3757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682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4B652-F8A4-4C3C-A61D-35BB93925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8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F263-1971-42C7-B2A1-86BD905BC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9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4C114-446E-4299-AC75-270352484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9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FB464-B3B9-4093-B9F9-E4BA57774A15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11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0B34-C7CF-4EA8-A598-6DA4C2F3D9E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0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4ABFE-3279-42F0-8AD7-1D254BCDF1EB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26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6B62D-2B50-49D6-A1B9-7EC7F71CE78C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8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2A2A9-E869-4E87-A99E-2B6CABF5E243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9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ABE64-83A8-4504-ADF8-9EAB311B826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8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AD370-EC46-41ED-94EB-2148934FC44C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80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CA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CA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F64A91-08BE-4BFC-92E7-679BC6D5F0C7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8013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09559FA-0A66-472C-870E-18DAC683A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66660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 cap="sq">
            <a:solidFill>
              <a:srgbClr val="99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CCCC6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99990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Garamond" pitchFamily="16" charset="0"/>
          <a:ea typeface="Noto Sans CJK SC Regular" charset="0"/>
          <a:cs typeface="Noto Sans CJK SC Regular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Garamond" pitchFamily="16" charset="0"/>
          <a:ea typeface="Noto Sans CJK SC Regular" charset="0"/>
          <a:cs typeface="Noto Sans CJK SC Regular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Garamond" pitchFamily="16" charset="0"/>
          <a:ea typeface="Noto Sans CJK SC Regular" charset="0"/>
          <a:cs typeface="Noto Sans CJK SC Regular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Garamond" pitchFamily="16" charset="0"/>
          <a:ea typeface="Noto Sans CJK SC Regular" charset="0"/>
          <a:cs typeface="Noto Sans CJK SC Regular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Garamond" pitchFamily="16" charset="0"/>
          <a:ea typeface="Noto Sans CJK SC Regular" charset="0"/>
          <a:cs typeface="Noto Sans CJK SC Regular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Garamond" pitchFamily="16" charset="0"/>
          <a:ea typeface="Noto Sans CJK SC Regular" charset="0"/>
          <a:cs typeface="Noto Sans CJK SC Regular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Garamond" pitchFamily="16" charset="0"/>
          <a:ea typeface="Noto Sans CJK SC Regular" charset="0"/>
          <a:cs typeface="Noto Sans CJK SC Regular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999900"/>
          </a:solidFill>
          <a:latin typeface="Garamond" pitchFamily="16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124744"/>
            <a:ext cx="7924800" cy="947738"/>
          </a:xfrm>
        </p:spPr>
        <p:txBody>
          <a:bodyPr/>
          <a:lstStyle/>
          <a:p>
            <a:pPr algn="ctr"/>
            <a:r>
              <a:rPr lang="en-US" dirty="0" smtClean="0"/>
              <a:t>Week 03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3548" y="2420888"/>
            <a:ext cx="8280920" cy="1224136"/>
          </a:xfrm>
        </p:spPr>
        <p:txBody>
          <a:bodyPr/>
          <a:lstStyle/>
          <a:p>
            <a:pPr algn="ctr"/>
            <a:r>
              <a:rPr lang="en-US" sz="6600" dirty="0" smtClean="0"/>
              <a:t>Backup</a:t>
            </a:r>
            <a:endParaRPr lang="en-US" sz="66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195736" y="4221088"/>
            <a:ext cx="4896544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CST 8101 Computer </a:t>
            </a:r>
            <a:r>
              <a:rPr lang="en-US" dirty="0"/>
              <a:t>Essentials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Unnatural Disasters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Come in two basic categories:</a:t>
            </a:r>
          </a:p>
          <a:p>
            <a:endParaRPr lang="en-US" dirty="0"/>
          </a:p>
          <a:p>
            <a:pPr lvl="1"/>
            <a:r>
              <a:rPr lang="en-US" dirty="0" smtClean="0"/>
              <a:t>Accidental</a:t>
            </a:r>
          </a:p>
          <a:p>
            <a:pPr lvl="1"/>
            <a:r>
              <a:rPr lang="en-US" dirty="0" smtClean="0"/>
              <a:t>Intentional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Let’s think of some in each group…</a:t>
            </a:r>
          </a:p>
        </p:txBody>
      </p:sp>
    </p:spTree>
    <p:extLst>
      <p:ext uri="{BB962C8B-B14F-4D97-AF65-F5344CB8AC3E}">
        <p14:creationId xmlns:p14="http://schemas.microsoft.com/office/powerpoint/2010/main" val="9133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381875" cy="760512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Unnatural disasters </a:t>
            </a:r>
            <a:r>
              <a:rPr lang="en-US" sz="4000" dirty="0" smtClean="0">
                <a:solidFill>
                  <a:srgbClr val="FF0000"/>
                </a:solidFill>
              </a:rPr>
              <a:t>– Accidental</a:t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I overwrote my assignment!</a:t>
            </a:r>
          </a:p>
          <a:p>
            <a:r>
              <a:rPr lang="en-US" dirty="0" smtClean="0"/>
              <a:t>I deleted all my pictures!</a:t>
            </a:r>
          </a:p>
          <a:p>
            <a:r>
              <a:rPr lang="en-US" dirty="0" smtClean="0"/>
              <a:t>I dropped my computer!</a:t>
            </a:r>
          </a:p>
          <a:p>
            <a:r>
              <a:rPr lang="en-US" dirty="0" smtClean="0"/>
              <a:t>My drive is fried!</a:t>
            </a:r>
          </a:p>
          <a:p>
            <a:r>
              <a:rPr lang="en-US" dirty="0" smtClean="0"/>
              <a:t>My little brother installed ____ and overwrote the entire hard drive!</a:t>
            </a:r>
          </a:p>
          <a:p>
            <a:r>
              <a:rPr lang="en-US" dirty="0" smtClean="0"/>
              <a:t>I tripped on the power cord</a:t>
            </a:r>
          </a:p>
        </p:txBody>
      </p:sp>
    </p:spTree>
    <p:extLst>
      <p:ext uri="{BB962C8B-B14F-4D97-AF65-F5344CB8AC3E}">
        <p14:creationId xmlns:p14="http://schemas.microsoft.com/office/powerpoint/2010/main" val="38302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502227" cy="10668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Unnatural disasters – </a:t>
            </a:r>
            <a:r>
              <a:rPr lang="en-US" sz="4000" dirty="0" smtClean="0">
                <a:solidFill>
                  <a:srgbClr val="FF0000"/>
                </a:solidFill>
              </a:rPr>
              <a:t>Intentional</a:t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Virus or other malware</a:t>
            </a:r>
          </a:p>
          <a:p>
            <a:r>
              <a:rPr lang="en-US" dirty="0" smtClean="0"/>
              <a:t>My account was hacked!</a:t>
            </a:r>
          </a:p>
          <a:p>
            <a:r>
              <a:rPr lang="en-US" dirty="0" smtClean="0"/>
              <a:t>My little brother installed ____ and overwrote the entire hard drive!</a:t>
            </a:r>
          </a:p>
          <a:p>
            <a:r>
              <a:rPr lang="en-US" dirty="0" smtClean="0"/>
              <a:t>Someone stole/vandalized my laptop!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So why back up?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295400"/>
            <a:ext cx="7740352" cy="52578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Lots of good reasons, but mostly…</a:t>
            </a:r>
          </a:p>
          <a:p>
            <a:endParaRPr lang="en-US" dirty="0"/>
          </a:p>
          <a:p>
            <a:r>
              <a:rPr lang="en-US" dirty="0" smtClean="0"/>
              <a:t>…your </a:t>
            </a:r>
            <a:r>
              <a:rPr lang="en-US" dirty="0" smtClean="0">
                <a:solidFill>
                  <a:srgbClr val="FF0000"/>
                </a:solidFill>
              </a:rPr>
              <a:t>data is important</a:t>
            </a:r>
            <a:r>
              <a:rPr lang="en-US" dirty="0" smtClean="0"/>
              <a:t>, at least to you</a:t>
            </a:r>
          </a:p>
        </p:txBody>
      </p:sp>
    </p:spTree>
    <p:extLst>
      <p:ext uri="{BB962C8B-B14F-4D97-AF65-F5344CB8AC3E}">
        <p14:creationId xmlns:p14="http://schemas.microsoft.com/office/powerpoint/2010/main" val="1231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What should I back up?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it’s the data you care about.</a:t>
            </a:r>
            <a:endParaRPr lang="en-US" dirty="0"/>
          </a:p>
          <a:p>
            <a:r>
              <a:rPr lang="en-US" dirty="0" smtClean="0"/>
              <a:t>Anything that can be easily reinstalled is usually not worth backing up</a:t>
            </a:r>
          </a:p>
          <a:p>
            <a:r>
              <a:rPr lang="en-US" dirty="0" smtClean="0"/>
              <a:t>Remember about software settings and configuration when you make a backup plan.</a:t>
            </a:r>
          </a:p>
          <a:p>
            <a:r>
              <a:rPr lang="en-US" dirty="0" smtClean="0"/>
              <a:t>The windows “</a:t>
            </a:r>
            <a:r>
              <a:rPr lang="en-US" dirty="0" smtClean="0">
                <a:solidFill>
                  <a:srgbClr val="FF0000"/>
                </a:solidFill>
              </a:rPr>
              <a:t>Registry</a:t>
            </a:r>
            <a:r>
              <a:rPr lang="en-US" dirty="0" smtClean="0"/>
              <a:t>” is a good example.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0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should I back up?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257800"/>
          </a:xfrm>
        </p:spPr>
        <p:txBody>
          <a:bodyPr/>
          <a:lstStyle/>
          <a:p>
            <a:r>
              <a:rPr lang="en-US" sz="2800" dirty="0" smtClean="0"/>
              <a:t>On a Windows computer, you normally want to backup “</a:t>
            </a:r>
            <a:r>
              <a:rPr lang="en-US" sz="2800" dirty="0" smtClean="0">
                <a:solidFill>
                  <a:srgbClr val="FF0000"/>
                </a:solidFill>
              </a:rPr>
              <a:t>My Documents</a:t>
            </a:r>
            <a:r>
              <a:rPr lang="en-US" sz="2800" dirty="0" smtClean="0"/>
              <a:t>”</a:t>
            </a:r>
            <a:endParaRPr lang="en-US" sz="2800" dirty="0"/>
          </a:p>
          <a:p>
            <a:r>
              <a:rPr lang="en-US" sz="2800" dirty="0" smtClean="0"/>
              <a:t>Other </a:t>
            </a:r>
            <a:r>
              <a:rPr lang="en-US" sz="2800" dirty="0" err="1" smtClean="0"/>
              <a:t>OSes</a:t>
            </a:r>
            <a:r>
              <a:rPr lang="en-US" sz="2800" dirty="0" smtClean="0"/>
              <a:t>, have a similar place</a:t>
            </a:r>
          </a:p>
          <a:p>
            <a:r>
              <a:rPr lang="en-US" sz="2800" dirty="0" smtClean="0"/>
              <a:t>Don’t forget about other directories or folders on your computer such as: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My Pictures, My Music, </a:t>
            </a:r>
            <a:r>
              <a:rPr lang="en-US" dirty="0" smtClean="0"/>
              <a:t>etc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on other hard drives </a:t>
            </a:r>
            <a:endParaRPr lang="en-US" dirty="0" smtClean="0"/>
          </a:p>
          <a:p>
            <a:pPr lvl="1"/>
            <a:r>
              <a:rPr lang="en-US" dirty="0" smtClean="0"/>
              <a:t>Data stored in non-standard places</a:t>
            </a:r>
          </a:p>
          <a:p>
            <a:pPr lvl="2"/>
            <a:r>
              <a:rPr lang="en-US" dirty="0" smtClean="0"/>
              <a:t>Some software will create other folders on your hard drive to store application specific stuff.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How do I back up my data</a:t>
            </a:r>
            <a:r>
              <a:rPr lang="en-US" sz="4000" dirty="0" smtClean="0"/>
              <a:t>?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268760"/>
            <a:ext cx="7391400" cy="525780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OSes</a:t>
            </a:r>
            <a:r>
              <a:rPr lang="en-US" dirty="0" smtClean="0"/>
              <a:t> have some built-in software.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7596336" cy="412714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3707904" y="3068960"/>
            <a:ext cx="2088232" cy="43204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do I back up my data?</a:t>
            </a:r>
            <a:br>
              <a:rPr lang="en-US" sz="3600" dirty="0"/>
            </a:b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584504" cy="5257800"/>
          </a:xfrm>
        </p:spPr>
        <p:txBody>
          <a:bodyPr/>
          <a:lstStyle/>
          <a:p>
            <a:r>
              <a:rPr lang="en-US" dirty="0" smtClean="0"/>
              <a:t>If you are using the built-in, bundled or some other backup software, just follow the instructions.</a:t>
            </a:r>
          </a:p>
          <a:p>
            <a:r>
              <a:rPr lang="en-US" dirty="0"/>
              <a:t>Other methods generally involve copying the individual files yourself.</a:t>
            </a:r>
          </a:p>
          <a:p>
            <a:endParaRPr lang="en-US" dirty="0"/>
          </a:p>
          <a:p>
            <a:r>
              <a:rPr lang="en-US" dirty="0"/>
              <a:t>Sometimes you will create an “archive” or “zip” of a number of files first.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11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I back up my data?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295400"/>
            <a:ext cx="7668344" cy="5257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Proper</a:t>
            </a:r>
            <a:r>
              <a:rPr lang="en-US" dirty="0" smtClean="0"/>
              <a:t>” backups involve making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backups on a schedule.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Proper”</a:t>
            </a:r>
            <a:r>
              <a:rPr lang="en-US" dirty="0" smtClean="0"/>
              <a:t> backups are </a:t>
            </a:r>
            <a:r>
              <a:rPr lang="en-US" dirty="0" smtClean="0">
                <a:solidFill>
                  <a:srgbClr val="FF0000"/>
                </a:solidFill>
              </a:rPr>
              <a:t>automatic.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Proper</a:t>
            </a:r>
            <a:r>
              <a:rPr lang="en-US" dirty="0" smtClean="0"/>
              <a:t>” backups are </a:t>
            </a:r>
            <a:r>
              <a:rPr lang="en-US" dirty="0" smtClean="0">
                <a:solidFill>
                  <a:srgbClr val="FF0000"/>
                </a:solidFill>
              </a:rPr>
              <a:t>not all </a:t>
            </a:r>
            <a:r>
              <a:rPr lang="en-US" dirty="0" smtClean="0"/>
              <a:t>in one place.</a:t>
            </a:r>
          </a:p>
        </p:txBody>
      </p:sp>
    </p:spTree>
    <p:extLst>
      <p:ext uri="{BB962C8B-B14F-4D97-AF65-F5344CB8AC3E}">
        <p14:creationId xmlns:p14="http://schemas.microsoft.com/office/powerpoint/2010/main" val="38835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Different types of Backups</a:t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512496" cy="5257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Backups can be: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Incremental or Differential</a:t>
            </a:r>
          </a:p>
          <a:p>
            <a:pPr lvl="1"/>
            <a:r>
              <a:rPr lang="en-US" dirty="0" smtClean="0"/>
              <a:t>Unstructured or “one-off”</a:t>
            </a:r>
          </a:p>
        </p:txBody>
      </p:sp>
    </p:spTree>
    <p:extLst>
      <p:ext uri="{BB962C8B-B14F-4D97-AF65-F5344CB8AC3E}">
        <p14:creationId xmlns:p14="http://schemas.microsoft.com/office/powerpoint/2010/main" val="27814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Backup </a:t>
            </a:r>
            <a:r>
              <a:rPr lang="en-US" sz="4000" smtClean="0"/>
              <a:t>and Restore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Back Up?</a:t>
            </a:r>
          </a:p>
          <a:p>
            <a:r>
              <a:rPr lang="en-US" dirty="0" smtClean="0"/>
              <a:t>What to Back Up?</a:t>
            </a:r>
          </a:p>
          <a:p>
            <a:r>
              <a:rPr lang="en-US" dirty="0" smtClean="0"/>
              <a:t>Different types of Backups</a:t>
            </a:r>
          </a:p>
          <a:p>
            <a:r>
              <a:rPr lang="en-US" dirty="0" smtClean="0"/>
              <a:t>How to Back Up?</a:t>
            </a:r>
          </a:p>
          <a:p>
            <a:r>
              <a:rPr lang="en-US" dirty="0" smtClean="0"/>
              <a:t>Where to Back </a:t>
            </a:r>
            <a:r>
              <a:rPr lang="en-US" dirty="0"/>
              <a:t>U</a:t>
            </a:r>
            <a:r>
              <a:rPr lang="en-US" dirty="0" smtClean="0"/>
              <a:t>p?</a:t>
            </a:r>
          </a:p>
          <a:p>
            <a:r>
              <a:rPr lang="en-US" dirty="0" smtClean="0"/>
              <a:t>Now What? – Recovery</a:t>
            </a:r>
          </a:p>
          <a:p>
            <a:r>
              <a:rPr lang="en-US" dirty="0" smtClean="0"/>
              <a:t>Other Options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4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Image backup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backup</a:t>
            </a:r>
          </a:p>
          <a:p>
            <a:pPr lvl="1"/>
            <a:r>
              <a:rPr lang="en-US" dirty="0" smtClean="0"/>
              <a:t>An image backup is a full backup of the entire structure of the hard drive. </a:t>
            </a:r>
            <a:r>
              <a:rPr lang="en-US" dirty="0" smtClean="0">
                <a:solidFill>
                  <a:srgbClr val="FF0000"/>
                </a:solidFill>
              </a:rPr>
              <a:t>Norton Ghost, Paragon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Often used to replicate software, settings and data.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Usually depends on source media and target media being similar.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3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Full backup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A full backup is a complete byte copy of the target data.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type does not depend on any other backup.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type does not depend on target restore media.</a:t>
            </a:r>
          </a:p>
        </p:txBody>
      </p:sp>
    </p:spTree>
    <p:extLst>
      <p:ext uri="{BB962C8B-B14F-4D97-AF65-F5344CB8AC3E}">
        <p14:creationId xmlns:p14="http://schemas.microsoft.com/office/powerpoint/2010/main" val="36754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Incremental or Differential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268760"/>
            <a:ext cx="7668344" cy="5184576"/>
          </a:xfrm>
        </p:spPr>
        <p:txBody>
          <a:bodyPr/>
          <a:lstStyle/>
          <a:p>
            <a:pPr lvl="3"/>
            <a:r>
              <a:rPr lang="en-US" dirty="0" smtClean="0"/>
              <a:t>Incremental:</a:t>
            </a:r>
          </a:p>
          <a:p>
            <a:pPr lvl="3">
              <a:buNone/>
            </a:pPr>
            <a:r>
              <a:rPr lang="en-US" dirty="0" smtClean="0"/>
              <a:t>		often means only back up new or 			changed files based on the last backup.</a:t>
            </a:r>
          </a:p>
          <a:p>
            <a:pPr lvl="3">
              <a:buNone/>
            </a:pPr>
            <a:r>
              <a:rPr lang="en-US" dirty="0" smtClean="0"/>
              <a:t>Process: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Long time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B050"/>
                </a:solidFill>
              </a:rPr>
              <a:t>restore</a:t>
            </a:r>
            <a:r>
              <a:rPr lang="en-US" dirty="0" smtClean="0"/>
              <a:t> data (full+ incremental files)</a:t>
            </a:r>
            <a:endParaRPr lang="en-US" dirty="0"/>
          </a:p>
          <a:p>
            <a:pPr lvl="3"/>
            <a:r>
              <a:rPr lang="en-US" dirty="0" smtClean="0"/>
              <a:t>Differential:</a:t>
            </a:r>
          </a:p>
          <a:p>
            <a:pPr lvl="3">
              <a:buNone/>
            </a:pPr>
            <a:r>
              <a:rPr lang="en-US" dirty="0" smtClean="0"/>
              <a:t>		often means only back up new or 		changed files based on the </a:t>
            </a:r>
            <a:r>
              <a:rPr lang="en-US" dirty="0" smtClean="0">
                <a:solidFill>
                  <a:srgbClr val="FF0000"/>
                </a:solidFill>
              </a:rPr>
              <a:t>last full </a:t>
            </a:r>
            <a:r>
              <a:rPr lang="en-US" dirty="0" smtClean="0"/>
              <a:t>and 	differential backup.</a:t>
            </a:r>
          </a:p>
          <a:p>
            <a:pPr lvl="3">
              <a:buNone/>
            </a:pPr>
            <a:r>
              <a:rPr lang="en-US" dirty="0" smtClean="0"/>
              <a:t>Process: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Quick 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restore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data (</a:t>
            </a:r>
            <a:r>
              <a:rPr lang="en-US" dirty="0" smtClean="0">
                <a:solidFill>
                  <a:srgbClr val="FF0000"/>
                </a:solidFill>
              </a:rPr>
              <a:t>full</a:t>
            </a:r>
            <a:r>
              <a:rPr lang="en-US" dirty="0" smtClean="0"/>
              <a:t> +last differential)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1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Incremental or Differential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Terms are often used interchangeably.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Stores just the difference or incremental changes since the </a:t>
            </a:r>
            <a:r>
              <a:rPr lang="en-US" dirty="0" smtClean="0">
                <a:solidFill>
                  <a:srgbClr val="FF0000"/>
                </a:solidFill>
              </a:rPr>
              <a:t>last full </a:t>
            </a:r>
            <a:r>
              <a:rPr lang="en-US" dirty="0" smtClean="0"/>
              <a:t>or incremental/differential backup.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can be on a byte or file basis.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6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Incremental Backup 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187624" y="533400"/>
            <a:ext cx="7848872" cy="63246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None/>
            </a:pPr>
            <a:r>
              <a:rPr lang="en-US" sz="1800" dirty="0" smtClean="0"/>
              <a:t>Mon		Tues		Wed		Thurs 	  Fri.</a:t>
            </a:r>
          </a:p>
          <a:p>
            <a:pPr eaLnBrk="1" hangingPunct="1">
              <a:buNone/>
            </a:pPr>
            <a:r>
              <a:rPr lang="en-US" sz="1800" dirty="0" smtClean="0"/>
              <a:t>Full (50)		</a:t>
            </a:r>
            <a:r>
              <a:rPr lang="en-US" sz="1800" dirty="0" smtClean="0">
                <a:solidFill>
                  <a:srgbClr val="00B050"/>
                </a:solidFill>
              </a:rPr>
              <a:t>N</a:t>
            </a:r>
            <a:r>
              <a:rPr lang="en-US" sz="1800" dirty="0" smtClean="0"/>
              <a:t>+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/>
              <a:t>(20)</a:t>
            </a:r>
            <a:r>
              <a:rPr lang="en-US" sz="1800" dirty="0" smtClean="0">
                <a:solidFill>
                  <a:srgbClr val="00B0F0"/>
                </a:solidFill>
              </a:rPr>
              <a:t>		</a:t>
            </a:r>
            <a:r>
              <a:rPr lang="en-US" sz="1800" dirty="0" smtClean="0">
                <a:solidFill>
                  <a:srgbClr val="00B050"/>
                </a:solidFill>
              </a:rPr>
              <a:t>N</a:t>
            </a:r>
            <a:r>
              <a:rPr lang="en-US" sz="1800" dirty="0" smtClean="0"/>
              <a:t>+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/>
              <a:t>(18)</a:t>
            </a:r>
            <a:r>
              <a:rPr lang="en-US" sz="1800" dirty="0" smtClean="0">
                <a:solidFill>
                  <a:srgbClr val="00B0F0"/>
                </a:solidFill>
              </a:rPr>
              <a:t>		</a:t>
            </a:r>
            <a:r>
              <a:rPr lang="en-US" sz="1800" dirty="0" smtClean="0">
                <a:solidFill>
                  <a:srgbClr val="00B050"/>
                </a:solidFill>
              </a:rPr>
              <a:t>N</a:t>
            </a:r>
            <a:r>
              <a:rPr lang="en-US" sz="1800" dirty="0" smtClean="0"/>
              <a:t>+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/>
              <a:t>(16)	   </a:t>
            </a:r>
            <a:r>
              <a:rPr lang="en-US" sz="1800" dirty="0" smtClean="0">
                <a:solidFill>
                  <a:srgbClr val="00B050"/>
                </a:solidFill>
              </a:rPr>
              <a:t>N</a:t>
            </a:r>
            <a:r>
              <a:rPr lang="en-US" sz="1800" dirty="0" smtClean="0"/>
              <a:t>+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/>
              <a:t>(27)</a:t>
            </a:r>
            <a:r>
              <a:rPr lang="en-US" sz="1800" dirty="0" smtClean="0">
                <a:solidFill>
                  <a:srgbClr val="00B0F0"/>
                </a:solidFill>
              </a:rPr>
              <a:t>	</a:t>
            </a:r>
            <a:endParaRPr lang="en-US" sz="1800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Daily BU	</a:t>
            </a: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5</a:t>
            </a:r>
            <a:r>
              <a:rPr lang="en-US" sz="1800" dirty="0" smtClean="0"/>
              <a:t>+</a:t>
            </a:r>
            <a:r>
              <a:rPr lang="en-US" sz="1800" dirty="0" smtClean="0">
                <a:solidFill>
                  <a:srgbClr val="FF0000"/>
                </a:solidFill>
              </a:rPr>
              <a:t>15		 </a:t>
            </a:r>
            <a:r>
              <a:rPr lang="en-US" sz="1800" dirty="0" smtClean="0">
                <a:solidFill>
                  <a:srgbClr val="00B050"/>
                </a:solidFill>
              </a:rPr>
              <a:t>8</a:t>
            </a:r>
            <a:r>
              <a:rPr lang="en-US" sz="1800" dirty="0" smtClean="0"/>
              <a:t>+</a:t>
            </a:r>
            <a:r>
              <a:rPr lang="en-US" sz="1800" dirty="0" smtClean="0">
                <a:solidFill>
                  <a:srgbClr val="FF0000"/>
                </a:solidFill>
              </a:rPr>
              <a:t>10		</a:t>
            </a:r>
            <a:r>
              <a:rPr lang="en-US" sz="1800" dirty="0" smtClean="0">
                <a:solidFill>
                  <a:srgbClr val="00B050"/>
                </a:solidFill>
              </a:rPr>
              <a:t>10</a:t>
            </a:r>
            <a:r>
              <a:rPr lang="en-US" sz="1800" dirty="0" smtClean="0"/>
              <a:t>+</a:t>
            </a:r>
            <a:r>
              <a:rPr lang="en-US" sz="1800" dirty="0" smtClean="0">
                <a:solidFill>
                  <a:srgbClr val="FF0000"/>
                </a:solidFill>
              </a:rPr>
              <a:t>6</a:t>
            </a:r>
            <a:r>
              <a:rPr lang="en-US" sz="1800" dirty="0" smtClean="0">
                <a:solidFill>
                  <a:srgbClr val="00B050"/>
                </a:solidFill>
              </a:rPr>
              <a:t>	   15</a:t>
            </a:r>
            <a:r>
              <a:rPr lang="en-US" sz="1800" dirty="0" smtClean="0"/>
              <a:t>+</a:t>
            </a:r>
            <a:r>
              <a:rPr lang="en-US" sz="1800" dirty="0" smtClean="0">
                <a:solidFill>
                  <a:srgbClr val="FF0000"/>
                </a:solidFill>
              </a:rPr>
              <a:t>12</a:t>
            </a:r>
            <a:endParaRPr lang="en-US" sz="1800" dirty="0" smtClean="0">
              <a:solidFill>
                <a:srgbClr val="00B0F0"/>
              </a:solidFill>
            </a:endParaRPr>
          </a:p>
          <a:p>
            <a:pPr lvl="4" eaLnBrk="1" hangingPunct="1">
              <a:buFont typeface="Arial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		</a:t>
            </a:r>
          </a:p>
          <a:p>
            <a:pPr eaLnBrk="1" hangingPunct="1">
              <a:buFont typeface="Arial" charset="0"/>
              <a:buNone/>
            </a:pPr>
            <a:r>
              <a:rPr lang="en-US" sz="2500" dirty="0" smtClean="0"/>
              <a:t>  Advantage: </a:t>
            </a:r>
          </a:p>
          <a:p>
            <a:pPr eaLnBrk="1" hangingPunct="1">
              <a:buFont typeface="Arial" charset="0"/>
              <a:buNone/>
            </a:pPr>
            <a:r>
              <a:rPr lang="en-US" sz="2500" dirty="0" smtClean="0"/>
              <a:t>		Faster daily back up(Tues, Wed, Thurs, Fri)</a:t>
            </a:r>
          </a:p>
          <a:p>
            <a:pPr eaLnBrk="1" hangingPunct="1">
              <a:buFont typeface="Arial" charset="0"/>
              <a:buNone/>
            </a:pPr>
            <a:r>
              <a:rPr lang="en-US" sz="2500" dirty="0" smtClean="0"/>
              <a:t>   Disadvantage: </a:t>
            </a:r>
            <a:r>
              <a:rPr lang="en-US" sz="2500" dirty="0" smtClean="0">
                <a:solidFill>
                  <a:srgbClr val="FF0000"/>
                </a:solidFill>
              </a:rPr>
              <a:t>longer to restore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= Changed file	</a:t>
            </a:r>
            <a:r>
              <a:rPr lang="en-US" sz="2400" dirty="0" smtClean="0">
                <a:solidFill>
                  <a:srgbClr val="00B050"/>
                </a:solidFill>
              </a:rPr>
              <a:t>N</a:t>
            </a:r>
            <a:r>
              <a:rPr lang="en-US" sz="2400" dirty="0" smtClean="0"/>
              <a:t>= New file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Differential Backup (</a:t>
            </a:r>
            <a:r>
              <a:rPr lang="en-US" sz="3600" dirty="0" err="1" smtClean="0"/>
              <a:t>ccumulative</a:t>
            </a:r>
            <a:r>
              <a:rPr lang="en-US" sz="3600" dirty="0" smtClean="0"/>
              <a:t>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827" y="1196752"/>
            <a:ext cx="7596336" cy="5153000"/>
          </a:xfrm>
        </p:spPr>
        <p:txBody>
          <a:bodyPr/>
          <a:lstStyle/>
          <a:p>
            <a:pPr eaLnBrk="1" hangingPunct="1">
              <a:buNone/>
            </a:pPr>
            <a:endParaRPr lang="en-US" sz="1600" dirty="0" smtClean="0"/>
          </a:p>
          <a:p>
            <a:pPr eaLnBrk="1" hangingPunct="1">
              <a:buNone/>
            </a:pPr>
            <a:endParaRPr lang="en-US" sz="1600" dirty="0"/>
          </a:p>
          <a:p>
            <a:pPr eaLnBrk="1" hangingPunct="1">
              <a:buNone/>
            </a:pPr>
            <a:r>
              <a:rPr lang="en-US" sz="1600" dirty="0" smtClean="0"/>
              <a:t>Mon	Tues		Wed		Thurs		Fri.</a:t>
            </a:r>
          </a:p>
          <a:p>
            <a:pPr eaLnBrk="1" hangingPunct="1">
              <a:buNone/>
            </a:pPr>
            <a:r>
              <a:rPr lang="en-US" sz="1600" dirty="0" smtClean="0"/>
              <a:t>Full (50)	</a:t>
            </a:r>
            <a:r>
              <a:rPr lang="en-US" sz="1600" dirty="0" smtClean="0">
                <a:solidFill>
                  <a:srgbClr val="00B050"/>
                </a:solidFill>
              </a:rPr>
              <a:t>N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(20)</a:t>
            </a:r>
            <a:r>
              <a:rPr lang="en-US" sz="1600" dirty="0" smtClean="0">
                <a:solidFill>
                  <a:srgbClr val="00B0F0"/>
                </a:solidFill>
              </a:rPr>
              <a:t>		</a:t>
            </a:r>
            <a:r>
              <a:rPr lang="en-US" sz="1600" dirty="0" smtClean="0">
                <a:solidFill>
                  <a:srgbClr val="00B050"/>
                </a:solidFill>
              </a:rPr>
              <a:t>N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(28)</a:t>
            </a:r>
            <a:r>
              <a:rPr lang="en-US" sz="1600" dirty="0" smtClean="0">
                <a:solidFill>
                  <a:srgbClr val="00B0F0"/>
                </a:solidFill>
              </a:rPr>
              <a:t>		</a:t>
            </a:r>
            <a:r>
              <a:rPr lang="en-US" sz="1600" dirty="0" smtClean="0">
                <a:solidFill>
                  <a:srgbClr val="00B050"/>
                </a:solidFill>
              </a:rPr>
              <a:t>N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(30)		</a:t>
            </a:r>
            <a:r>
              <a:rPr lang="en-US" sz="1600" dirty="0" smtClean="0">
                <a:solidFill>
                  <a:srgbClr val="00B050"/>
                </a:solidFill>
              </a:rPr>
              <a:t>N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(35)</a:t>
            </a:r>
            <a:r>
              <a:rPr lang="en-US" sz="1600" dirty="0" smtClean="0">
                <a:solidFill>
                  <a:srgbClr val="00B0F0"/>
                </a:solidFill>
              </a:rPr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5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15		</a:t>
            </a:r>
            <a:r>
              <a:rPr lang="en-US" sz="1600" dirty="0" smtClean="0">
                <a:solidFill>
                  <a:srgbClr val="7030A0"/>
                </a:solidFill>
              </a:rPr>
              <a:t>5</a:t>
            </a:r>
            <a:r>
              <a:rPr lang="en-US" sz="1600" dirty="0" smtClean="0">
                <a:solidFill>
                  <a:srgbClr val="00B050"/>
                </a:solidFill>
              </a:rPr>
              <a:t>+8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15		</a:t>
            </a:r>
            <a:r>
              <a:rPr lang="en-US" sz="1600" dirty="0" smtClean="0">
                <a:solidFill>
                  <a:srgbClr val="7030A0"/>
                </a:solidFill>
              </a:rPr>
              <a:t>5+8+</a:t>
            </a:r>
            <a:r>
              <a:rPr lang="en-US" sz="1600" dirty="0">
                <a:solidFill>
                  <a:srgbClr val="00B050"/>
                </a:solidFill>
              </a:rPr>
              <a:t>2</a:t>
            </a:r>
            <a:r>
              <a:rPr lang="en-US" sz="1600" dirty="0" smtClean="0">
                <a:solidFill>
                  <a:srgbClr val="00B050"/>
                </a:solidFill>
              </a:rPr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15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</a:rPr>
              <a:t>5+8+ 2+</a:t>
            </a:r>
            <a:r>
              <a:rPr lang="en-US" sz="1600" dirty="0" smtClean="0">
                <a:solidFill>
                  <a:srgbClr val="00B050"/>
                </a:solidFill>
              </a:rPr>
              <a:t>5+</a:t>
            </a:r>
            <a:r>
              <a:rPr lang="en-US" sz="1600" dirty="0" smtClean="0">
                <a:solidFill>
                  <a:srgbClr val="FF0000"/>
                </a:solidFill>
              </a:rPr>
              <a:t>15</a:t>
            </a:r>
            <a:endParaRPr lang="en-US" dirty="0" smtClean="0"/>
          </a:p>
          <a:p>
            <a:pPr marL="119063" lvl="4" indent="0" eaLnBrk="1" hangingPunct="1">
              <a:buFont typeface="Arial" charset="0"/>
              <a:buNone/>
            </a:pPr>
            <a:endParaRPr lang="en-US" sz="2800" dirty="0" smtClean="0"/>
          </a:p>
          <a:p>
            <a:pPr marL="119063" lvl="4" indent="0" eaLnBrk="1" hangingPunct="1">
              <a:buFont typeface="Arial" charset="0"/>
              <a:buNone/>
            </a:pPr>
            <a:r>
              <a:rPr lang="en-US" sz="2800" dirty="0" smtClean="0"/>
              <a:t>Advantage:</a:t>
            </a:r>
          </a:p>
          <a:p>
            <a:pPr marL="119063" lvl="4" indent="0" eaLnBrk="1" hangingPunct="1">
              <a:buFont typeface="Arial" charset="0"/>
              <a:buNone/>
            </a:pPr>
            <a:r>
              <a:rPr lang="en-US" sz="2800" dirty="0" smtClean="0"/>
              <a:t>	 Faster to restore </a:t>
            </a:r>
            <a:r>
              <a:rPr lang="en-US" sz="2400" dirty="0" smtClean="0"/>
              <a:t>(Monday + Friday)</a:t>
            </a:r>
          </a:p>
          <a:p>
            <a:pPr marL="119063" lvl="4" indent="0" eaLnBrk="1" hangingPunct="1">
              <a:buFont typeface="Arial" charset="0"/>
              <a:buNone/>
            </a:pPr>
            <a:r>
              <a:rPr lang="en-US" sz="2800" dirty="0" smtClean="0"/>
              <a:t>Disadvantage: </a:t>
            </a:r>
            <a:r>
              <a:rPr lang="en-US" sz="2800" dirty="0" smtClean="0">
                <a:solidFill>
                  <a:srgbClr val="FF0000"/>
                </a:solidFill>
              </a:rPr>
              <a:t>Longer daily  back up</a:t>
            </a:r>
          </a:p>
          <a:p>
            <a:pPr lvl="4" algn="ctr" eaLnBrk="1" hangingPunct="1">
              <a:buFont typeface="Arial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</a:p>
          <a:p>
            <a:pPr algn="ctr" eaLnBrk="1" hangingPunct="1"/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= Changed	</a:t>
            </a:r>
            <a:r>
              <a:rPr lang="en-US" sz="2400" dirty="0" smtClean="0">
                <a:solidFill>
                  <a:srgbClr val="00B050"/>
                </a:solidFill>
              </a:rPr>
              <a:t>N</a:t>
            </a:r>
            <a:r>
              <a:rPr lang="en-US" sz="2400" dirty="0" smtClean="0"/>
              <a:t>= New	</a:t>
            </a:r>
            <a:r>
              <a:rPr lang="en-US" sz="2400" dirty="0" smtClean="0">
                <a:solidFill>
                  <a:srgbClr val="00B0F0"/>
                </a:solidFill>
              </a:rPr>
              <a:t>Un</a:t>
            </a:r>
            <a:r>
              <a:rPr lang="en-US" sz="2400" dirty="0" smtClean="0"/>
              <a:t>=unchanged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3840" y="256490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cumulative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8013" cy="78898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Incremental or Differential?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Incremental backups take less time to acquire the data.</a:t>
            </a:r>
          </a:p>
          <a:p>
            <a:pPr lvl="1"/>
            <a:r>
              <a:rPr lang="en-US" dirty="0" smtClean="0"/>
              <a:t>Incremental backups take longer to restore.</a:t>
            </a:r>
          </a:p>
          <a:p>
            <a:pPr lvl="1"/>
            <a:r>
              <a:rPr lang="en-US" dirty="0" smtClean="0"/>
              <a:t>Incremental backups require all the incremental backups since the last full backup and the last full backup to fully restore your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Incremental or Differential?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Differential backups take more time to acquire the data.</a:t>
            </a:r>
          </a:p>
          <a:p>
            <a:pPr lvl="1"/>
            <a:r>
              <a:rPr lang="en-US" dirty="0" smtClean="0"/>
              <a:t>Differential backups take less time to restore.</a:t>
            </a:r>
          </a:p>
          <a:p>
            <a:pPr lvl="1"/>
            <a:r>
              <a:rPr lang="en-US" dirty="0" smtClean="0"/>
              <a:t>Differential backups require only the last differential backup and the full backup to fully restore your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8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26363" cy="114300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Different types of Backups Windows XP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or Differential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74745"/>
            <a:ext cx="5598418" cy="4158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6550222"/>
            <a:ext cx="540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Image source: http://www.storagecraft.com/blog/tag/desktop-backup/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005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200"/>
            <a:ext cx="7790259" cy="1066800"/>
          </a:xfrm>
        </p:spPr>
        <p:txBody>
          <a:bodyPr/>
          <a:lstStyle/>
          <a:p>
            <a:r>
              <a:rPr lang="en-US" sz="4000" dirty="0" smtClean="0"/>
              <a:t>Unstructured or “one-off” backup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Never automatic.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target storage will change depending on circumstance.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Usually used for one file or one folder.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Why Back up?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Computers are at least as valuable as the data on them.</a:t>
            </a:r>
            <a:endParaRPr lang="en-US" dirty="0"/>
          </a:p>
          <a:p>
            <a:r>
              <a:rPr lang="en-US" dirty="0" smtClean="0"/>
              <a:t>You can easily buy a new computer</a:t>
            </a:r>
          </a:p>
          <a:p>
            <a:r>
              <a:rPr lang="en-US" dirty="0" smtClean="0"/>
              <a:t>Data on a computer is kept in some form of storage.</a:t>
            </a:r>
          </a:p>
          <a:p>
            <a:endParaRPr lang="en-US" dirty="0" smtClean="0"/>
          </a:p>
          <a:p>
            <a:r>
              <a:rPr lang="en-US" dirty="0" smtClean="0"/>
              <a:t>What kind of storage depends on the computer.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So, where do I back it up?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If you are using a backup application, the software will usually allow you to specify a backup location.</a:t>
            </a:r>
          </a:p>
          <a:p>
            <a:endParaRPr lang="en-US" dirty="0"/>
          </a:p>
          <a:p>
            <a:r>
              <a:rPr lang="en-US" dirty="0" smtClean="0"/>
              <a:t>What are some places you would want to keep you backed up data?</a:t>
            </a:r>
          </a:p>
        </p:txBody>
      </p:sp>
    </p:spTree>
    <p:extLst>
      <p:ext uri="{BB962C8B-B14F-4D97-AF65-F5344CB8AC3E}">
        <p14:creationId xmlns:p14="http://schemas.microsoft.com/office/powerpoint/2010/main" val="27140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So, where do I back it up?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295400"/>
            <a:ext cx="7668344" cy="5257800"/>
          </a:xfrm>
        </p:spPr>
        <p:txBody>
          <a:bodyPr/>
          <a:lstStyle/>
          <a:p>
            <a:r>
              <a:rPr lang="en-US" dirty="0" smtClean="0"/>
              <a:t>Some places to keep a backup: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Another computer</a:t>
            </a:r>
            <a:r>
              <a:rPr lang="en-US" dirty="0" smtClean="0"/>
              <a:t>(server or workstation)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 a USB flash drive </a:t>
            </a:r>
            <a:r>
              <a:rPr lang="en-US" dirty="0" smtClean="0"/>
              <a:t>or removable hard drive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Email</a:t>
            </a:r>
            <a:r>
              <a:rPr lang="en-US" dirty="0" smtClean="0"/>
              <a:t> (Yes, I often email myself data!)</a:t>
            </a:r>
          </a:p>
          <a:p>
            <a:pPr lvl="1"/>
            <a:r>
              <a:rPr lang="en-US" dirty="0" smtClean="0"/>
              <a:t>In the “</a:t>
            </a:r>
            <a:r>
              <a:rPr lang="en-US" dirty="0" smtClean="0">
                <a:solidFill>
                  <a:srgbClr val="FF0000"/>
                </a:solidFill>
              </a:rPr>
              <a:t>cloud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CD/DVD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Tape files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Drop box, </a:t>
            </a:r>
            <a:r>
              <a:rPr lang="en-US" dirty="0" err="1" smtClean="0">
                <a:solidFill>
                  <a:srgbClr val="FF0000"/>
                </a:solidFill>
              </a:rPr>
              <a:t>skydrive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3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So, where do I back it up?</a:t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It’s generally best to keep important data backups in </a:t>
            </a:r>
            <a:r>
              <a:rPr lang="en-US" dirty="0" smtClean="0">
                <a:solidFill>
                  <a:srgbClr val="FF0000"/>
                </a:solidFill>
              </a:rPr>
              <a:t>more </a:t>
            </a:r>
            <a:r>
              <a:rPr lang="en-US" dirty="0" smtClean="0"/>
              <a:t>than one place.</a:t>
            </a:r>
          </a:p>
          <a:p>
            <a:endParaRPr lang="en-US" dirty="0"/>
          </a:p>
          <a:p>
            <a:r>
              <a:rPr lang="en-US" dirty="0" smtClean="0"/>
              <a:t>It’s generally best to have </a:t>
            </a:r>
            <a:r>
              <a:rPr lang="en-US" dirty="0" smtClean="0">
                <a:solidFill>
                  <a:srgbClr val="FF0000"/>
                </a:solidFill>
              </a:rPr>
              <a:t>multiple versions </a:t>
            </a:r>
            <a:r>
              <a:rPr lang="en-US" dirty="0" smtClean="0"/>
              <a:t>of data backups.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440488" cy="1066800"/>
          </a:xfrm>
        </p:spPr>
        <p:txBody>
          <a:bodyPr/>
          <a:lstStyle/>
          <a:p>
            <a:r>
              <a:rPr lang="en-US" sz="3200" dirty="0" smtClean="0"/>
              <a:t>So I have a backup, how do I </a:t>
            </a:r>
            <a:r>
              <a:rPr lang="en-US" sz="3200" dirty="0" smtClean="0">
                <a:solidFill>
                  <a:srgbClr val="FFFF00"/>
                </a:solidFill>
              </a:rPr>
              <a:t>restore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with the program you used to back up your data.</a:t>
            </a:r>
          </a:p>
          <a:p>
            <a:r>
              <a:rPr lang="en-US" dirty="0" smtClean="0"/>
              <a:t>If your backup format/file structure is not proprietary, you can generally restore data using a different tool than was used to create the backup.</a:t>
            </a:r>
          </a:p>
          <a:p>
            <a:endParaRPr lang="en-US" dirty="0" smtClean="0"/>
          </a:p>
          <a:p>
            <a:r>
              <a:rPr lang="en-US" dirty="0" smtClean="0"/>
              <a:t>You can also restore to a different computer or different 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8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Restore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If you used a backup/restore application, you would normally use that product to restore your data.</a:t>
            </a:r>
            <a:endParaRPr lang="en-US" dirty="0"/>
          </a:p>
          <a:p>
            <a:r>
              <a:rPr lang="en-US" dirty="0" smtClean="0"/>
              <a:t>The target is limited by the hardware support of the application.</a:t>
            </a:r>
          </a:p>
          <a:p>
            <a:r>
              <a:rPr lang="en-US" dirty="0"/>
              <a:t>Usually with the program you used to back up your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Windows Vista and 7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and Recovery</a:t>
            </a:r>
          </a:p>
          <a:p>
            <a:endParaRPr lang="en-US" dirty="0"/>
          </a:p>
          <a:p>
            <a:r>
              <a:rPr lang="en-US" dirty="0" smtClean="0"/>
              <a:t>Microsoft Windows Vista and </a:t>
            </a:r>
            <a:r>
              <a:rPr lang="en-US" dirty="0" smtClean="0"/>
              <a:t>7, 10 </a:t>
            </a:r>
            <a:r>
              <a:rPr lang="en-US" dirty="0" smtClean="0"/>
              <a:t>have a “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ystem Restore</a:t>
            </a:r>
            <a:r>
              <a:rPr lang="en-US" dirty="0" smtClean="0"/>
              <a:t>” feature.</a:t>
            </a:r>
          </a:p>
          <a:p>
            <a:endParaRPr lang="en-US" dirty="0"/>
          </a:p>
          <a:p>
            <a:r>
              <a:rPr lang="en-US" dirty="0" smtClean="0"/>
              <a:t>You can use this to restore your computer software and settings to an earlier point in time.  User data is not backed up or restored.</a:t>
            </a:r>
          </a:p>
        </p:txBody>
      </p:sp>
    </p:spTree>
    <p:extLst>
      <p:ext uri="{BB962C8B-B14F-4D97-AF65-F5344CB8AC3E}">
        <p14:creationId xmlns:p14="http://schemas.microsoft.com/office/powerpoint/2010/main" val="29888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Primary storage:</a:t>
            </a:r>
          </a:p>
          <a:p>
            <a:pPr lvl="1"/>
            <a:r>
              <a:rPr lang="en-US" dirty="0" smtClean="0"/>
              <a:t>Memory (Volatile)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Secondary storage</a:t>
            </a:r>
          </a:p>
          <a:p>
            <a:pPr lvl="1"/>
            <a:r>
              <a:rPr lang="en-US" dirty="0" smtClean="0"/>
              <a:t>Hard drives (magnetic)</a:t>
            </a:r>
          </a:p>
          <a:p>
            <a:pPr lvl="1"/>
            <a:r>
              <a:rPr lang="en-US" dirty="0" smtClean="0"/>
              <a:t>Optical devices : CD, DVD </a:t>
            </a:r>
          </a:p>
          <a:p>
            <a:pPr lvl="1"/>
            <a:r>
              <a:rPr lang="en-US" dirty="0" smtClean="0"/>
              <a:t>Solid State Drive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Tertiary storage</a:t>
            </a:r>
          </a:p>
          <a:p>
            <a:pPr lvl="1"/>
            <a:r>
              <a:rPr lang="en-US" dirty="0" smtClean="0"/>
              <a:t>Big multimedia storage</a:t>
            </a:r>
          </a:p>
          <a:p>
            <a:pPr lvl="2"/>
            <a:r>
              <a:rPr lang="en-US" dirty="0" smtClean="0"/>
              <a:t>Robotic (Archival use)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000" dirty="0" smtClean="0"/>
              <a:t>Type of storage (size)</a:t>
            </a:r>
            <a:endParaRPr lang="en-CA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52" y="1295400"/>
            <a:ext cx="3687096" cy="5257800"/>
          </a:xfrm>
        </p:spPr>
      </p:pic>
      <p:sp>
        <p:nvSpPr>
          <p:cNvPr id="7" name="TextBox 6"/>
          <p:cNvSpPr txBox="1"/>
          <p:nvPr/>
        </p:nvSpPr>
        <p:spPr>
          <a:xfrm>
            <a:off x="5148064" y="6585467"/>
            <a:ext cx="36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Source: http://en.wikipedia.org/wiki/Computer_data_storage</a:t>
            </a:r>
            <a:endParaRPr lang="en-CA" sz="1100" dirty="0"/>
          </a:p>
        </p:txBody>
      </p:sp>
      <p:sp>
        <p:nvSpPr>
          <p:cNvPr id="5" name="Oval 4"/>
          <p:cNvSpPr/>
          <p:nvPr/>
        </p:nvSpPr>
        <p:spPr bwMode="auto">
          <a:xfrm>
            <a:off x="1547664" y="2060848"/>
            <a:ext cx="1656184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Level 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308304" y="2132856"/>
            <a:ext cx="1656184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Level 2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660232" y="2348880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3203848" y="2276872"/>
            <a:ext cx="1008112" cy="36004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5736" y="155679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6860" y="325536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14127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316421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CD-DVD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40" y="3602466"/>
            <a:ext cx="1728192" cy="61862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H="1" flipV="1">
            <a:off x="3995936" y="1556792"/>
            <a:ext cx="21602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765394" y="13057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6016" y="22447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09710" y="13259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31840" y="36064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32240" y="41490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6136" y="50131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88422" y="4221088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drive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03884" y="3795510"/>
            <a:ext cx="1447800" cy="65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4236" y="44519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SSD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12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smtClean="0"/>
              <a:t>Computer Storage </a:t>
            </a:r>
            <a:r>
              <a:rPr lang="en-CA" sz="4000" dirty="0" smtClean="0"/>
              <a:t>Hierarchy</a:t>
            </a:r>
            <a:endParaRPr lang="en-CA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6585467"/>
            <a:ext cx="36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Source: http://en.wikipedia.org/wiki/Computer_data_storage</a:t>
            </a:r>
            <a:endParaRPr lang="en-CA" sz="11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95400"/>
            <a:ext cx="7668344" cy="5257800"/>
          </a:xfrm>
        </p:spPr>
      </p:pic>
      <p:sp>
        <p:nvSpPr>
          <p:cNvPr id="5" name="TextBox 4"/>
          <p:cNvSpPr txBox="1"/>
          <p:nvPr/>
        </p:nvSpPr>
        <p:spPr>
          <a:xfrm>
            <a:off x="3995936" y="198884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size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2280" y="242088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12360" y="328498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44408" y="393305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458112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6139" y="496236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50696" y="5343599"/>
            <a:ext cx="39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987988" y="5085184"/>
            <a:ext cx="1334521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Solid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State Drive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58052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Why back data?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Easy answer: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world is not perfect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Hardware is not perfect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People are not perfect</a:t>
            </a:r>
          </a:p>
        </p:txBody>
      </p:sp>
    </p:spTree>
    <p:extLst>
      <p:ext uri="{BB962C8B-B14F-4D97-AF65-F5344CB8AC3E}">
        <p14:creationId xmlns:p14="http://schemas.microsoft.com/office/powerpoint/2010/main" val="32379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Disaster type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Natural Disasters</a:t>
            </a:r>
          </a:p>
          <a:p>
            <a:pPr lvl="1"/>
            <a:r>
              <a:rPr lang="en-US" dirty="0" smtClean="0"/>
              <a:t>You tell me what this means.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Unnatural Disasters</a:t>
            </a:r>
          </a:p>
          <a:p>
            <a:pPr lvl="1"/>
            <a:r>
              <a:rPr lang="en-US" dirty="0" smtClean="0"/>
              <a:t>Again,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32697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Natural Disasters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Weather</a:t>
            </a:r>
          </a:p>
          <a:p>
            <a:pPr lvl="1"/>
            <a:r>
              <a:rPr lang="en-US" dirty="0" smtClean="0"/>
              <a:t>Flood</a:t>
            </a:r>
          </a:p>
          <a:p>
            <a:pPr lvl="1"/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Lightning</a:t>
            </a:r>
          </a:p>
          <a:p>
            <a:pPr lvl="1"/>
            <a:r>
              <a:rPr lang="en-US" dirty="0" smtClean="0"/>
              <a:t>Tornado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And all the structural things that break when a natural disaster happens.</a:t>
            </a:r>
          </a:p>
        </p:txBody>
      </p:sp>
    </p:spTree>
    <p:extLst>
      <p:ext uri="{BB962C8B-B14F-4D97-AF65-F5344CB8AC3E}">
        <p14:creationId xmlns:p14="http://schemas.microsoft.com/office/powerpoint/2010/main" val="30012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S001140834">
  <a:themeElements>
    <a:clrScheme name="Default Design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Noto Sans CJK SC Regular"/>
        <a:cs typeface="Noto Sans CJK SC Regular"/>
      </a:majorFont>
      <a:minorFont>
        <a:latin typeface="Verdana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TP001140834</AuthoringAssetId>
    <AssetId xmlns="145c5697-5eb5-440b-b2f1-a8273fb59250">TS001140834</AssetId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F2A6AB-AC98-476D-BA11-D342CBB34D83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0BD3EA4-D486-45A0-A054-8DD152C61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4650393-FD73-433E-BDD4-3BDF371C58E0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1BC9D0-F1DB-4A5B-B4DA-BB68255504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TS001140834</Template>
  <TotalTime>618</TotalTime>
  <Words>1087</Words>
  <Application>Microsoft Office PowerPoint</Application>
  <PresentationFormat>On-screen Show (4:3)</PresentationFormat>
  <Paragraphs>244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TS001140834</vt:lpstr>
      <vt:lpstr>1_Office Theme</vt:lpstr>
      <vt:lpstr>Week 03</vt:lpstr>
      <vt:lpstr>Backup and Restore</vt:lpstr>
      <vt:lpstr>Why Back up?</vt:lpstr>
      <vt:lpstr>Storage devices</vt:lpstr>
      <vt:lpstr>Type of storage (size)</vt:lpstr>
      <vt:lpstr>Computer Storage Hierarchy</vt:lpstr>
      <vt:lpstr>Why back data?</vt:lpstr>
      <vt:lpstr>Disaster type</vt:lpstr>
      <vt:lpstr>Natural Disasters</vt:lpstr>
      <vt:lpstr>Unnatural Disasters</vt:lpstr>
      <vt:lpstr> Unnatural disasters – Accidental </vt:lpstr>
      <vt:lpstr> Unnatural disasters – Intentional </vt:lpstr>
      <vt:lpstr>So why back up? </vt:lpstr>
      <vt:lpstr> What should I back up? </vt:lpstr>
      <vt:lpstr>What should I back up? </vt:lpstr>
      <vt:lpstr>How do I back up my data? </vt:lpstr>
      <vt:lpstr>How do I back up my data? </vt:lpstr>
      <vt:lpstr>How do I back up my data? </vt:lpstr>
      <vt:lpstr>Different types of Backups </vt:lpstr>
      <vt:lpstr>Image backup </vt:lpstr>
      <vt:lpstr>Full backup</vt:lpstr>
      <vt:lpstr>Incremental or Differential </vt:lpstr>
      <vt:lpstr> Incremental or Differential </vt:lpstr>
      <vt:lpstr>Incremental Backup </vt:lpstr>
      <vt:lpstr>Differential Backup (ccumulative)</vt:lpstr>
      <vt:lpstr> Incremental or Differential?</vt:lpstr>
      <vt:lpstr> Incremental or Differential?</vt:lpstr>
      <vt:lpstr> Different types of Backups Windows XP  </vt:lpstr>
      <vt:lpstr>Unstructured or “one-off” backup </vt:lpstr>
      <vt:lpstr> So, where do I back it up? </vt:lpstr>
      <vt:lpstr>So, where do I back it up? </vt:lpstr>
      <vt:lpstr>So, where do I back it up? </vt:lpstr>
      <vt:lpstr>So I have a backup, how do I restore? </vt:lpstr>
      <vt:lpstr>Restore </vt:lpstr>
      <vt:lpstr>Windows Vista and 7</vt:lpstr>
    </vt:vector>
  </TitlesOfParts>
  <Manager/>
  <Company>Algonquin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Student</dc:creator>
  <cp:keywords/>
  <dc:description/>
  <cp:lastModifiedBy>mahmoud</cp:lastModifiedBy>
  <cp:revision>162</cp:revision>
  <dcterms:created xsi:type="dcterms:W3CDTF">2011-09-18T19:06:23Z</dcterms:created>
  <dcterms:modified xsi:type="dcterms:W3CDTF">2016-09-17T05:47:53Z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492018L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TS001140834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Bits and bytes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Bits and bytes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65;#Microsoft Office PowerPoint 2007;#67;#PowerPoint - Design Templt 12;#79;#Template 12;#64;#PowerPoint 2003;#66;#PowerPoint - Design Templt 2003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Text is visible in high contrast mode, but graphics are not. </vt:lpwstr>
  </property>
  <property fmtid="{D5CDD505-2E9C-101B-9397-08002B2CF9AE}" pid="33" name="PublishStatusLookup">
    <vt:lpwstr>260497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TP001140834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