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3" r:id="rId1"/>
    <p:sldMasterId id="2147483724" r:id="rId2"/>
    <p:sldMasterId id="2147483725" r:id="rId3"/>
  </p:sldMasterIdLst>
  <p:notesMasterIdLst>
    <p:notesMasterId r:id="rId52"/>
  </p:notesMasterIdLst>
  <p:sldIdLst>
    <p:sldId id="256" r:id="rId4"/>
    <p:sldId id="329" r:id="rId5"/>
    <p:sldId id="337" r:id="rId6"/>
    <p:sldId id="335" r:id="rId7"/>
    <p:sldId id="290" r:id="rId8"/>
    <p:sldId id="291" r:id="rId9"/>
    <p:sldId id="338" r:id="rId10"/>
    <p:sldId id="265" r:id="rId11"/>
    <p:sldId id="266" r:id="rId12"/>
    <p:sldId id="267" r:id="rId13"/>
    <p:sldId id="299" r:id="rId14"/>
    <p:sldId id="268" r:id="rId15"/>
    <p:sldId id="269" r:id="rId16"/>
    <p:sldId id="302" r:id="rId17"/>
    <p:sldId id="303" r:id="rId18"/>
    <p:sldId id="304" r:id="rId19"/>
    <p:sldId id="301" r:id="rId20"/>
    <p:sldId id="309" r:id="rId21"/>
    <p:sldId id="305" r:id="rId22"/>
    <p:sldId id="306" r:id="rId23"/>
    <p:sldId id="307" r:id="rId24"/>
    <p:sldId id="308" r:id="rId25"/>
    <p:sldId id="310" r:id="rId26"/>
    <p:sldId id="311" r:id="rId27"/>
    <p:sldId id="300" r:id="rId28"/>
    <p:sldId id="312" r:id="rId29"/>
    <p:sldId id="270" r:id="rId30"/>
    <p:sldId id="313" r:id="rId31"/>
    <p:sldId id="339" r:id="rId32"/>
    <p:sldId id="318" r:id="rId33"/>
    <p:sldId id="317" r:id="rId34"/>
    <p:sldId id="319" r:id="rId35"/>
    <p:sldId id="315" r:id="rId36"/>
    <p:sldId id="320" r:id="rId37"/>
    <p:sldId id="272" r:id="rId38"/>
    <p:sldId id="275" r:id="rId39"/>
    <p:sldId id="287" r:id="rId40"/>
    <p:sldId id="276" r:id="rId41"/>
    <p:sldId id="277" r:id="rId42"/>
    <p:sldId id="323" r:id="rId43"/>
    <p:sldId id="278" r:id="rId44"/>
    <p:sldId id="324" r:id="rId45"/>
    <p:sldId id="325" r:id="rId46"/>
    <p:sldId id="327" r:id="rId47"/>
    <p:sldId id="328" r:id="rId48"/>
    <p:sldId id="326" r:id="rId49"/>
    <p:sldId id="288" r:id="rId50"/>
    <p:sldId id="289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ヒラギノ角ゴ Pro W3" pitchFamily="7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ヒラギノ角ゴ Pro W3" pitchFamily="7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ヒラギノ角ゴ Pro W3" pitchFamily="7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ヒラギノ角ゴ Pro W3" pitchFamily="7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ヒラギノ角ゴ Pro W3" pitchFamily="7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ヒラギノ角ゴ Pro W3" pitchFamily="7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ヒラギノ角ゴ Pro W3" pitchFamily="7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ヒラギノ角ゴ Pro W3" pitchFamily="7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ヒラギノ角ゴ Pro W3" pitchFamily="7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7636E"/>
    <a:srgbClr val="3677B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627" autoAdjust="0"/>
    <p:restoredTop sz="94722" autoAdjust="0"/>
  </p:normalViewPr>
  <p:slideViewPr>
    <p:cSldViewPr>
      <p:cViewPr>
        <p:scale>
          <a:sx n="75" d="100"/>
          <a:sy n="75" d="100"/>
        </p:scale>
        <p:origin x="-1242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5D2165-7EC5-4B9A-9B40-50E8404265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111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7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7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7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7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7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C8E6EA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47763" y="6553200"/>
            <a:ext cx="6548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000"/>
              <a:t>Copyright © 2011 Pearson Education, Inc. Publishing as Pearson Addison-Wesley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22098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2" descr="AW log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116638"/>
            <a:ext cx="99060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Text Box 5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200" b="1">
                <a:solidFill>
                  <a:srgbClr val="4086EC"/>
                </a:solidFill>
              </a:rPr>
              <a:t>Social Implications of IT</a:t>
            </a:r>
          </a:p>
        </p:txBody>
      </p:sp>
      <p:sp>
        <p:nvSpPr>
          <p:cNvPr id="66566" name="Text Box 6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000" b="1" i="1">
                <a:solidFill>
                  <a:srgbClr val="5895EE"/>
                </a:solidFill>
              </a:rPr>
              <a:t>Computers in Polite Society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3886200"/>
            <a:ext cx="91440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Text Box 8"/>
          <p:cNvSpPr txBox="1">
            <a:spLocks noChangeArrowheads="1"/>
          </p:cNvSpPr>
          <p:nvPr userDrawn="1"/>
        </p:nvSpPr>
        <p:spPr bwMode="auto">
          <a:xfrm>
            <a:off x="5257800" y="38862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>
                <a:solidFill>
                  <a:schemeClr val="bg1"/>
                </a:solidFill>
              </a:rPr>
              <a:t>  lawrence snyder 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rot="5400000">
            <a:off x="4457700" y="-38100"/>
            <a:ext cx="2286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rot="5400000">
            <a:off x="4457700" y="-2476500"/>
            <a:ext cx="2286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1" name="Text Box 11"/>
          <p:cNvSpPr txBox="1">
            <a:spLocks noChangeArrowheads="1"/>
          </p:cNvSpPr>
          <p:nvPr userDrawn="1"/>
        </p:nvSpPr>
        <p:spPr bwMode="auto">
          <a:xfrm>
            <a:off x="0" y="0"/>
            <a:ext cx="876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>
                <a:solidFill>
                  <a:srgbClr val="FF9900"/>
                </a:solidFill>
              </a:rPr>
              <a:t>c  h  a  p  t  e  r    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4086E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4086EC"/>
          </a:solidFill>
          <a:latin typeface="Century Gothic" pitchFamily="34" charset="0"/>
          <a:ea typeface="ヒラギノ角ゴ Pro W3" pitchFamily="71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4086EC"/>
          </a:solidFill>
          <a:latin typeface="Century Gothic" pitchFamily="34" charset="0"/>
          <a:ea typeface="ヒラギノ角ゴ Pro W3" pitchFamily="71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4086EC"/>
          </a:solidFill>
          <a:latin typeface="Century Gothic" pitchFamily="34" charset="0"/>
          <a:ea typeface="ヒラギノ角ゴ Pro W3" pitchFamily="71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4086EC"/>
          </a:solidFill>
          <a:latin typeface="Century Gothic" pitchFamily="34" charset="0"/>
          <a:ea typeface="ヒラギノ角ゴ Pro W3" pitchFamily="71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rgbClr val="4086EC"/>
          </a:solidFill>
          <a:latin typeface="Century Gothic" pitchFamily="34" charset="0"/>
          <a:ea typeface="ヒラギノ角ゴ Pro W3" pitchFamily="71" charset="-128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rgbClr val="4086EC"/>
          </a:solidFill>
          <a:latin typeface="Century Gothic" pitchFamily="34" charset="0"/>
          <a:ea typeface="ヒラギノ角ゴ Pro W3" pitchFamily="71" charset="-128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rgbClr val="4086EC"/>
          </a:solidFill>
          <a:latin typeface="Century Gothic" pitchFamily="34" charset="0"/>
          <a:ea typeface="ヒラギノ角ゴ Pro W3" pitchFamily="71" charset="-128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rgbClr val="4086EC"/>
          </a:solidFill>
          <a:latin typeface="Century Gothic" pitchFamily="34" charset="0"/>
          <a:ea typeface="ヒラギノ角ゴ Pro W3" pitchFamily="71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79583"/>
        </a:buClr>
        <a:buFont typeface="Times" pitchFamily="71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7958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7958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7958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7958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7958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7958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7958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7958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4EDF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382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000"/>
              <a:t>Copyright © 2011 Pearson Education, Inc. Publishing as Pearson Addison-Wesley</a:t>
            </a:r>
          </a:p>
        </p:txBody>
      </p:sp>
      <p:pic>
        <p:nvPicPr>
          <p:cNvPr id="2051" name="Picture 12" descr="AW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230938"/>
            <a:ext cx="8382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1219200"/>
            <a:ext cx="9140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4EDF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8382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r>
              <a:rPr lang="en-US" sz="1000"/>
              <a:t>Copyright © 2011 Pearson Education, Inc. Publishing as Pearson Addison-Wesley</a:t>
            </a:r>
          </a:p>
        </p:txBody>
      </p:sp>
      <p:pic>
        <p:nvPicPr>
          <p:cNvPr id="3075" name="Picture 12" descr="AW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230938"/>
            <a:ext cx="838200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0DB608CC-1C91-4AF9-86D9-9D158060517D}" type="slidenum">
              <a:rPr lang="en-US" sz="1000"/>
              <a:pPr algn="r"/>
              <a:t>10</a:t>
            </a:fld>
            <a:endParaRPr 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Picking a Password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47800"/>
            <a:ext cx="8915400" cy="4800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Select a personally interesting topic or theme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Favorite movie, travel destination, sport/hobby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>
                <a:latin typeface="Century Gothic" pitchFamily="34" charset="0"/>
              </a:rPr>
              <a:t>Always select passwords related to topic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Make password from a 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phrase</a:t>
            </a:r>
            <a:r>
              <a:rPr lang="en-US" sz="2800" smtClean="0">
                <a:latin typeface="Century Gothic" pitchFamily="34" charset="0"/>
              </a:rPr>
              <a:t>, not a single word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Encode the password phrase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>
                <a:latin typeface="Century Gothic" pitchFamily="34" charset="0"/>
              </a:rPr>
              <a:t>Make it short by abbreviating, replace letters and </a:t>
            </a:r>
            <a:r>
              <a:rPr lang="en-US" sz="2400" smtClean="0">
                <a:solidFill>
                  <a:srgbClr val="FF0000"/>
                </a:solidFill>
                <a:latin typeface="Century Gothic" pitchFamily="34" charset="0"/>
              </a:rPr>
              <a:t>syllables</a:t>
            </a:r>
            <a:r>
              <a:rPr lang="en-US" sz="2400" smtClean="0">
                <a:latin typeface="Century Gothic" pitchFamily="34" charset="0"/>
              </a:rPr>
              <a:t> with alternate characters or spellings, punctuation patterns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7AE64AE8-4B0E-4257-8BE8-1B52AB214C94}" type="slidenum">
              <a:rPr lang="en-US" sz="1000"/>
              <a:pPr algn="r"/>
              <a:t>11</a:t>
            </a:fld>
            <a:endParaRPr lang="en-US" sz="1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Examples of the Heuristic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5344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smtClean="0">
                <a:latin typeface="Century Gothic" pitchFamily="34" charset="0"/>
              </a:rPr>
              <a:t>Theme is Alma Mater… </a:t>
            </a:r>
            <a:r>
              <a:rPr lang="en-US" sz="2800" i="1" smtClean="0">
                <a:latin typeface="Century Gothic" pitchFamily="34" charset="0"/>
              </a:rPr>
              <a:t>Oxford University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OxfordU    </a:t>
            </a:r>
            <a:r>
              <a:rPr lang="en-US" sz="2400" i="1" smtClean="0">
                <a:latin typeface="Century Gothic" pitchFamily="34" charset="0"/>
              </a:rPr>
              <a:t>(shorten)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Ox4dU       </a:t>
            </a:r>
            <a:r>
              <a:rPr lang="en-US" sz="2400" i="1" smtClean="0">
                <a:latin typeface="Century Gothic" pitchFamily="34" charset="0"/>
              </a:rPr>
              <a:t>(replace for with 4)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Ohx4dyoU   </a:t>
            </a:r>
            <a:r>
              <a:rPr lang="en-US" sz="2400" i="1" smtClean="0">
                <a:latin typeface="Century Gothic" pitchFamily="34" charset="0"/>
              </a:rPr>
              <a:t>(replace O with Oh, U with yoU)</a:t>
            </a:r>
          </a:p>
          <a:p>
            <a:pPr eaLnBrk="1" hangingPunct="1"/>
            <a:r>
              <a:rPr lang="en-US" sz="2800" smtClean="0">
                <a:latin typeface="Century Gothic" pitchFamily="34" charset="0"/>
              </a:rPr>
              <a:t>Theme is favorite movie… </a:t>
            </a:r>
            <a:r>
              <a:rPr lang="en-US" sz="2800" i="1" smtClean="0">
                <a:latin typeface="Century Gothic" pitchFamily="34" charset="0"/>
              </a:rPr>
              <a:t>Gone with the Wind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GWTW     </a:t>
            </a:r>
            <a:r>
              <a:rPr lang="en-US" sz="2400" i="1" smtClean="0">
                <a:latin typeface="Century Gothic" pitchFamily="34" charset="0"/>
              </a:rPr>
              <a:t>(shorten)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G2uT2U     </a:t>
            </a:r>
            <a:r>
              <a:rPr lang="en-US" sz="2400" i="1" smtClean="0">
                <a:latin typeface="Century Gothic" pitchFamily="34" charset="0"/>
              </a:rPr>
              <a:t>(replace W with 2u and 2U)</a:t>
            </a:r>
            <a:endParaRPr lang="en-US" sz="2400" smtClean="0">
              <a:latin typeface="Century Gothic" pitchFamily="34" charset="0"/>
            </a:endParaRP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G2uTdosU </a:t>
            </a:r>
            <a:r>
              <a:rPr lang="en-US" sz="2400" i="1" smtClean="0">
                <a:latin typeface="Century Gothic" pitchFamily="34" charset="0"/>
              </a:rPr>
              <a:t>  (replace 2 with spanish “dos”)</a:t>
            </a:r>
          </a:p>
          <a:p>
            <a:pPr lvl="1" eaLnBrk="1" hangingPunct="1"/>
            <a:endParaRPr lang="en-US" sz="24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CFFE8F75-93EA-4F83-9CB2-5FABE7980F5D}" type="slidenum">
              <a:rPr lang="en-US" sz="1000"/>
              <a:pPr algn="r"/>
              <a:t>12</a:t>
            </a:fld>
            <a:endParaRPr 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Changing Passwords</a:t>
            </a:r>
            <a:br>
              <a:rPr lang="en-US" smtClean="0">
                <a:latin typeface="Century Gothic" pitchFamily="34" charset="0"/>
              </a:rPr>
            </a:br>
            <a:r>
              <a:rPr lang="en-US" smtClean="0">
                <a:solidFill>
                  <a:srgbClr val="FF0000"/>
                </a:solidFill>
                <a:latin typeface="Century Gothic" pitchFamily="34" charset="0"/>
              </a:rPr>
              <a:t>Show 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600200"/>
            <a:ext cx="8991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  <a:latin typeface="Century Gothic" pitchFamily="34" charset="0"/>
              </a:rPr>
              <a:t>Should be changed periodically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Century Gothic" pitchFamily="34" charset="0"/>
              </a:rPr>
              <a:t>Managing Passwords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Century Gothic" pitchFamily="34" charset="0"/>
              </a:rPr>
              <a:t>Using a single password for everything is risky; using a different password for everything is hard to remember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>
                <a:latin typeface="Century Gothic" pitchFamily="34" charset="0"/>
              </a:rPr>
              <a:t>Passwords can be “</a:t>
            </a:r>
            <a:r>
              <a:rPr lang="en-US" smtClean="0">
                <a:solidFill>
                  <a:srgbClr val="FF0000"/>
                </a:solidFill>
                <a:latin typeface="Century Gothic" pitchFamily="34" charset="0"/>
              </a:rPr>
              <a:t>recycled</a:t>
            </a:r>
            <a:r>
              <a:rPr lang="en-US" smtClean="0">
                <a:latin typeface="Century Gothic" pitchFamily="34" charset="0"/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entury Gothic" pitchFamily="34" charset="0"/>
              </a:rPr>
              <a:t>Make slight systematic change to good passwords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entury Gothic" pitchFamily="34" charset="0"/>
              </a:rPr>
              <a:t>Rotate passwords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881FD185-7B59-4EFA-9EC7-66E209C93439}" type="slidenum">
              <a:rPr lang="en-US" sz="1000"/>
              <a:pPr algn="r"/>
              <a:t>13</a:t>
            </a:fld>
            <a:endParaRPr lang="en-US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solidFill>
                  <a:srgbClr val="FF0000"/>
                </a:solidFill>
                <a:latin typeface="Century Gothic" pitchFamily="34" charset="0"/>
              </a:rPr>
              <a:t>Spam</a:t>
            </a:r>
            <a:r>
              <a:rPr lang="en-US" smtClean="0">
                <a:latin typeface="Century Gothic" pitchFamily="34" charset="0"/>
              </a:rPr>
              <a:t/>
            </a:r>
            <a:br>
              <a:rPr lang="en-US" smtClean="0">
                <a:latin typeface="Century Gothic" pitchFamily="34" charset="0"/>
              </a:rPr>
            </a:br>
            <a:r>
              <a:rPr lang="en-US" smtClean="0">
                <a:latin typeface="Century Gothic" pitchFamily="34" charset="0"/>
              </a:rPr>
              <a:t>Junk Mail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600200"/>
            <a:ext cx="8991600" cy="495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Unsolicited commercial email is a serious annoyance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Not unusual to get 100’s of messages a day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Laws against spam have not ended the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>
                <a:solidFill>
                  <a:srgbClr val="FF0000"/>
                </a:solidFill>
                <a:latin typeface="Century Gothic" pitchFamily="34" charset="0"/>
              </a:rPr>
              <a:t>Spam filter 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helps: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  <a:latin typeface="Century Gothic" pitchFamily="34" charset="0"/>
              </a:rPr>
              <a:t>Software</a:t>
            </a:r>
            <a:r>
              <a:rPr lang="en-US" sz="2400" smtClean="0">
                <a:latin typeface="Century Gothic" pitchFamily="34" charset="0"/>
              </a:rPr>
              <a:t> that automatically separates legitimate messages from spam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Independent vendor software is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Most email providers offer spam filters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entury Gothic" pitchFamily="34" charset="0"/>
              </a:rPr>
              <a:t>Example:  </a:t>
            </a:r>
            <a:r>
              <a:rPr lang="en-US" sz="2000" b="1" smtClean="0">
                <a:solidFill>
                  <a:srgbClr val="FF0000"/>
                </a:solidFill>
                <a:latin typeface="Century Gothic" pitchFamily="34" charset="0"/>
              </a:rPr>
              <a:t>Spy Ware and Spybot search and Destroy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4B36FAAB-7A37-4919-AA72-A4DB62DA195E}" type="slidenum">
              <a:rPr lang="en-US" sz="1000"/>
              <a:pPr algn="r"/>
              <a:t>14</a:t>
            </a:fld>
            <a:endParaRPr lang="en-US" sz="10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How Spam Filters Work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600200"/>
            <a:ext cx="91440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Spam filters cannot “understand” the content of a message, they just guess based on message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Spam </a:t>
            </a:r>
            <a:r>
              <a:rPr lang="en-US" sz="2800" i="1" smtClean="0">
                <a:latin typeface="Century Gothic" pitchFamily="34" charset="0"/>
              </a:rPr>
              <a:t>score</a:t>
            </a:r>
            <a:r>
              <a:rPr lang="en-US" sz="2800" smtClean="0">
                <a:latin typeface="Century Gothic" pitchFamily="34" charset="0"/>
              </a:rPr>
              <a:t> is computed by checking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Forged message headers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B050"/>
                </a:solidFill>
                <a:latin typeface="Century Gothic" pitchFamily="34" charset="0"/>
              </a:rPr>
              <a:t>Suspicious text content </a:t>
            </a:r>
            <a:r>
              <a:rPr lang="en-US" sz="2400" smtClean="0">
                <a:latin typeface="Century Gothic" pitchFamily="34" charset="0"/>
              </a:rPr>
              <a:t>(keywords like “lottery” or “mortgage”)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B050"/>
                </a:solidFill>
                <a:latin typeface="Century Gothic" pitchFamily="34" charset="0"/>
              </a:rPr>
              <a:t>No text</a:t>
            </a:r>
            <a:r>
              <a:rPr lang="en-US" sz="2400" smtClean="0">
                <a:latin typeface="Century Gothic" pitchFamily="34" charset="0"/>
              </a:rPr>
              <a:t>, just as image (an attempt to foil text checks)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B050"/>
                </a:solidFill>
                <a:latin typeface="Century Gothic" pitchFamily="34" charset="0"/>
              </a:rPr>
              <a:t>Foreign language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B050"/>
                </a:solidFill>
                <a:latin typeface="Century Gothic" pitchFamily="34" charset="0"/>
              </a:rPr>
              <a:t>Fonts styles </a:t>
            </a:r>
            <a:r>
              <a:rPr lang="en-US" sz="2400" smtClean="0">
                <a:latin typeface="Century Gothic" pitchFamily="34" charset="0"/>
              </a:rPr>
              <a:t>– all caps, large font size, bright colors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Century Gothic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F4CCBCAA-71C9-4BE8-B9AA-7A57019589AD}" type="slidenum">
              <a:rPr lang="en-US" sz="1000"/>
              <a:pPr algn="r"/>
              <a:t>15</a:t>
            </a:fld>
            <a:endParaRPr lang="en-US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How Spam Filters Work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524000"/>
            <a:ext cx="8305800" cy="2286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If the score passes some threshold, the message is </a:t>
            </a:r>
            <a:r>
              <a:rPr lang="en-US" sz="2400" i="1" smtClean="0">
                <a:solidFill>
                  <a:srgbClr val="00B050"/>
                </a:solidFill>
                <a:latin typeface="Century Gothic" pitchFamily="34" charset="0"/>
              </a:rPr>
              <a:t>quarantined</a:t>
            </a:r>
            <a:r>
              <a:rPr lang="en-US" sz="2400" smtClean="0">
                <a:solidFill>
                  <a:srgbClr val="00B050"/>
                </a:solidFill>
                <a:latin typeface="Century Gothic" pitchFamily="34" charset="0"/>
              </a:rPr>
              <a:t>,</a:t>
            </a:r>
            <a:r>
              <a:rPr lang="en-US" sz="2400" smtClean="0">
                <a:latin typeface="Century Gothic" pitchFamily="34" charset="0"/>
              </a:rPr>
              <a:t> meaning put aside in a spam folder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User can scan the spam folder for legitimate messages that have been wrongly flagged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User can set the threshold if too many spams are passed, or too many good emails flagged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>
              <a:latin typeface="Century Gothic" pitchFamily="34" charset="0"/>
            </a:endParaRPr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962400"/>
            <a:ext cx="82264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9D214DFD-0BCA-444D-8E5C-22707E138225}" type="slidenum">
              <a:rPr lang="en-US" sz="1000"/>
              <a:pPr algn="r"/>
              <a:t>16</a:t>
            </a:fld>
            <a:endParaRPr lang="en-US" sz="10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Spam Netiquette</a:t>
            </a:r>
            <a:br>
              <a:rPr lang="en-US" smtClean="0">
                <a:latin typeface="Century Gothic" pitchFamily="34" charset="0"/>
              </a:rPr>
            </a:br>
            <a:r>
              <a:rPr lang="en-US" smtClean="0">
                <a:latin typeface="Century Gothic" pitchFamily="34" charset="0"/>
              </a:rPr>
              <a:t>License agreement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524000"/>
            <a:ext cx="9144000" cy="4648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Many of the commercial spam emails we receive seem unsolicited, </a:t>
            </a:r>
            <a:r>
              <a:rPr lang="en-US" sz="2800" i="1" smtClean="0">
                <a:latin typeface="Century Gothic" pitchFamily="34" charset="0"/>
              </a:rPr>
              <a:t>but may not be so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We often have given our permission to the sender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we may not remember doing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it was in some small print or checkbox on some Web form or site we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Reputable companies provide “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opt out</a:t>
            </a:r>
            <a:r>
              <a:rPr lang="en-US" sz="2800" smtClean="0">
                <a:latin typeface="Century Gothic" pitchFamily="34" charset="0"/>
              </a:rPr>
              <a:t>” addresses or links in the ads so we can get off the mailing lists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5BB6C7EF-C3C9-4EB2-A6E3-DF13C2B27960}" type="slidenum">
              <a:rPr lang="en-US" sz="1000"/>
              <a:pPr algn="r"/>
              <a:t>17</a:t>
            </a:fld>
            <a:endParaRPr lang="en-US" sz="10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solidFill>
                  <a:srgbClr val="FF0000"/>
                </a:solidFill>
                <a:latin typeface="Century Gothic" pitchFamily="34" charset="0"/>
              </a:rPr>
              <a:t>Scams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smtClean="0">
                <a:latin typeface="Century Gothic" pitchFamily="34" charset="0"/>
              </a:rPr>
              <a:t>Special category of spam specifically created to defraud or commit identity theft</a:t>
            </a:r>
          </a:p>
          <a:p>
            <a:pPr eaLnBrk="1" hangingPunct="1"/>
            <a:r>
              <a:rPr lang="en-US" sz="2800" smtClean="0">
                <a:latin typeface="Century Gothic" pitchFamily="34" charset="0"/>
              </a:rPr>
              <a:t>“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Nigerian Widow</a:t>
            </a:r>
            <a:r>
              <a:rPr lang="en-US" sz="2800" smtClean="0">
                <a:latin typeface="Century Gothic" pitchFamily="34" charset="0"/>
              </a:rPr>
              <a:t>” Scam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Appeal to sympathy, appeal to greed, they request up-front money for non-existent services </a:t>
            </a:r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Phishing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Attempts to capture personal data (passwords, SIN, bank accounts) through deception</a:t>
            </a:r>
          </a:p>
          <a:p>
            <a:pPr eaLnBrk="1" hangingPunct="1"/>
            <a:endParaRPr lang="en-US" sz="2400" smtClean="0">
              <a:latin typeface="Century Gothic" pitchFamily="34" charset="0"/>
            </a:endParaRPr>
          </a:p>
          <a:p>
            <a:pPr eaLnBrk="1" hangingPunct="1"/>
            <a:endParaRPr lang="en-US" sz="24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>
                <a:latin typeface="Arial" charset="0"/>
              </a:rPr>
              <a:t>12-</a:t>
            </a:r>
            <a:fld id="{7AF3A90D-216D-4773-AC42-F34F2FD3CC2A}" type="slidenum">
              <a:rPr lang="en-US" sz="1000">
                <a:latin typeface="Arial" charset="0"/>
              </a:rPr>
              <a:pPr algn="r"/>
              <a:t>18</a:t>
            </a:fld>
            <a:endParaRPr lang="en-US" sz="1000">
              <a:latin typeface="Arial" charset="0"/>
            </a:endParaRP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696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2667000" y="152400"/>
            <a:ext cx="403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Nigerian Widow scam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EBD073F2-4409-4346-82B8-88AE5F520230}" type="slidenum">
              <a:rPr lang="en-US" sz="1000"/>
              <a:pPr algn="r"/>
              <a:t>19</a:t>
            </a:fld>
            <a:endParaRPr lang="en-US" sz="10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Nigerian Widow Scam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Also called a </a:t>
            </a:r>
            <a:r>
              <a:rPr lang="en-US" sz="2800" i="1" smtClean="0">
                <a:latin typeface="Century Gothic" pitchFamily="34" charset="0"/>
              </a:rPr>
              <a:t>419 scam </a:t>
            </a:r>
            <a:r>
              <a:rPr lang="en-US" sz="2800" smtClean="0">
                <a:latin typeface="Century Gothic" pitchFamily="34" charset="0"/>
              </a:rPr>
              <a:t>for a fraud-related section of the Nigerian Criminal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entury Gothic" pitchFamily="34" charset="0"/>
              </a:rPr>
              <a:t>Someone you don’t know claims great wealth they cannot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entury Gothic" pitchFamily="34" charset="0"/>
              </a:rPr>
              <a:t>They ask your help in transferring the money (usually out of their country, to get it to safety)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entury Gothic" pitchFamily="34" charset="0"/>
              </a:rPr>
              <a:t>For your help, you will get some percentage of the wealth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entury Gothic" pitchFamily="34" charset="0"/>
              </a:rPr>
              <a:t>It is a big secret… tell no one (for safety and security)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entury Gothic" pitchFamily="34" charset="0"/>
              </a:rPr>
              <a:t>Once you help, the transfer goes wrong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entury Gothic" pitchFamily="34" charset="0"/>
              </a:rPr>
              <a:t>They need upfront cash to bribe officials, pay fees,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entury Gothic" pitchFamily="34" charset="0"/>
              </a:rPr>
              <a:t>More and more cash is requested until you catch 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Many variations, but all require </a:t>
            </a:r>
            <a:r>
              <a:rPr lang="en-US" sz="2400" i="1" smtClean="0">
                <a:latin typeface="Century Gothic" pitchFamily="34" charset="0"/>
              </a:rPr>
              <a:t>urgency, secrecy</a:t>
            </a:r>
            <a:r>
              <a:rPr lang="en-US" sz="2400" smtClean="0">
                <a:latin typeface="Century Gothic" pitchFamily="34" charset="0"/>
              </a:rPr>
              <a:t>, and </a:t>
            </a:r>
            <a:r>
              <a:rPr lang="en-US" sz="2400" i="1" smtClean="0">
                <a:latin typeface="Century Gothic" pitchFamily="34" charset="0"/>
              </a:rPr>
              <a:t>your money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4E98568C-7777-41E4-A2F4-D5499544B6EC}" type="slidenum">
              <a:rPr lang="en-US" sz="1000"/>
              <a:pPr algn="r"/>
              <a:t>2</a:t>
            </a:fld>
            <a:endParaRPr lang="en-US" sz="10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Email Issues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600" smtClean="0">
                <a:latin typeface="Century Gothic" pitchFamily="34" charset="0"/>
              </a:rPr>
              <a:t>Email is a nearly ubiquitous social technology </a:t>
            </a:r>
          </a:p>
          <a:p>
            <a:pPr eaLnBrk="1" hangingPunct="1">
              <a:spcBef>
                <a:spcPct val="40000"/>
              </a:spcBef>
            </a:pPr>
            <a:r>
              <a:rPr lang="en-US" sz="2600" smtClean="0">
                <a:latin typeface="Century Gothic" pitchFamily="34" charset="0"/>
              </a:rPr>
              <a:t>Difficult to convey subtle emotions using email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200" smtClean="0">
                <a:latin typeface="Century Gothic" pitchFamily="34" charset="0"/>
              </a:rPr>
              <a:t>Medium is too informal, impersonal, casually written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200" smtClean="0">
                <a:latin typeface="Century Gothic" pitchFamily="34" charset="0"/>
              </a:rPr>
              <a:t>Conversational cues are missing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200" i="1" smtClean="0">
                <a:latin typeface="Century Gothic" pitchFamily="34" charset="0"/>
              </a:rPr>
              <a:t>Emoticons</a:t>
            </a:r>
            <a:r>
              <a:rPr lang="en-US" sz="2200" smtClean="0">
                <a:latin typeface="Century Gothic" pitchFamily="34" charset="0"/>
              </a:rPr>
              <a:t> may help but use sparingly</a:t>
            </a:r>
          </a:p>
          <a:p>
            <a:pPr eaLnBrk="1" hangingPunct="1"/>
            <a:r>
              <a:rPr lang="en-US" sz="2600" smtClean="0">
                <a:solidFill>
                  <a:srgbClr val="FF0000"/>
                </a:solidFill>
                <a:latin typeface="Century Gothic" pitchFamily="34" charset="0"/>
              </a:rPr>
              <a:t>Asynchronous medium  </a:t>
            </a:r>
            <a:r>
              <a:rPr lang="en-US" sz="2600" smtClean="0">
                <a:latin typeface="Century Gothic" pitchFamily="34" charset="0"/>
              </a:rPr>
              <a:t>(Not Synchronous) makes dialog difficult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200" smtClean="0">
                <a:latin typeface="Century Gothic" pitchFamily="34" charset="0"/>
              </a:rPr>
              <a:t>For interactive purposes (like negotiation) </a:t>
            </a:r>
            <a:r>
              <a:rPr lang="en-US" sz="2200" smtClean="0">
                <a:solidFill>
                  <a:srgbClr val="FF0000"/>
                </a:solidFill>
                <a:latin typeface="Century Gothic" pitchFamily="34" charset="0"/>
              </a:rPr>
              <a:t>synchronous medium  </a:t>
            </a:r>
            <a:r>
              <a:rPr lang="en-US" sz="2200" smtClean="0">
                <a:latin typeface="Century Gothic" pitchFamily="34" charset="0"/>
              </a:rPr>
              <a:t>(Agreed timing bits)like telephone may be best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200" i="1" smtClean="0">
                <a:latin typeface="Century Gothic" pitchFamily="34" charset="0"/>
              </a:rPr>
              <a:t>Maybe IM/chat is better?</a:t>
            </a:r>
            <a:endParaRPr lang="en-US" sz="2200" smtClean="0">
              <a:latin typeface="Century Gothic" pitchFamily="34" charset="0"/>
            </a:endParaRPr>
          </a:p>
          <a:p>
            <a:pPr eaLnBrk="1" hangingPunct="1"/>
            <a:endParaRPr lang="en-US" sz="22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DA50B1F4-592C-4F82-B634-91B4BCC5FA06}" type="slidenum">
              <a:rPr lang="en-US" sz="1000"/>
              <a:pPr algn="r"/>
              <a:t>20</a:t>
            </a:fld>
            <a:endParaRPr lang="en-US" sz="10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Scams and the World in General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Variants… “</a:t>
            </a:r>
            <a:r>
              <a:rPr lang="en-US" sz="2400" i="1" smtClean="0">
                <a:latin typeface="Century Gothic" pitchFamily="34" charset="0"/>
              </a:rPr>
              <a:t>You have won the Spanish Lottery</a:t>
            </a:r>
            <a:r>
              <a:rPr lang="en-US" sz="2400" smtClean="0">
                <a:latin typeface="Century Gothic" pitchFamily="34" charset="0"/>
              </a:rPr>
              <a:t>” (and funny, you don’t remember even entering it)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“Our account is locked to us, we are sending you a check for $5000, please send back $4500 and keep $500 for your troubles” </a:t>
            </a:r>
            <a:r>
              <a:rPr lang="en-US" sz="2400" i="1" smtClean="0">
                <a:latin typeface="Century Gothic" pitchFamily="34" charset="0"/>
              </a:rPr>
              <a:t>(their check is bad)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If it sounds too good to be true, </a:t>
            </a:r>
            <a:r>
              <a:rPr lang="en-US" sz="2400" i="1" smtClean="0">
                <a:latin typeface="Century Gothic" pitchFamily="34" charset="0"/>
              </a:rPr>
              <a:t>it is</a:t>
            </a:r>
            <a:r>
              <a:rPr lang="en-US" sz="2400" smtClean="0">
                <a:latin typeface="Century Gothic" pitchFamily="34" charset="0"/>
              </a:rPr>
              <a:t> … this is how the world 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Surprising these things trap people, but if they didn’t work, you wouldn’t get 10 a week in your spam box.</a:t>
            </a:r>
          </a:p>
          <a:p>
            <a:pPr eaLnBrk="1" hangingPunct="1">
              <a:lnSpc>
                <a:spcPct val="90000"/>
              </a:lnSpc>
            </a:pPr>
            <a:endParaRPr lang="en-US" sz="2400" i="1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19043C04-F0A9-43FC-8A4E-E6E9A95BF752}" type="slidenum">
              <a:rPr lang="en-US" sz="1000"/>
              <a:pPr algn="r"/>
              <a:t>21</a:t>
            </a:fld>
            <a:endParaRPr lang="en-US" sz="10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Phishing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dirty="0" smtClean="0">
                <a:latin typeface="Century Gothic" pitchFamily="34" charset="0"/>
              </a:rPr>
              <a:t>Main aim is some form 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of identity theft</a:t>
            </a:r>
          </a:p>
          <a:p>
            <a:pPr eaLnBrk="1" hangingPunct="1"/>
            <a:r>
              <a:rPr lang="en-US" sz="2800" dirty="0" smtClean="0">
                <a:latin typeface="Century Gothic" pitchFamily="34" charset="0"/>
              </a:rPr>
              <a:t>Spam emails are made to look like they come from </a:t>
            </a:r>
            <a:r>
              <a:rPr lang="en-US" sz="2800" b="1" dirty="0" smtClean="0">
                <a:solidFill>
                  <a:srgbClr val="FF0000"/>
                </a:solidFill>
                <a:latin typeface="Century Gothic" pitchFamily="34" charset="0"/>
              </a:rPr>
              <a:t>trusted sources </a:t>
            </a:r>
            <a:r>
              <a:rPr lang="en-US" sz="2800" dirty="0" smtClean="0">
                <a:latin typeface="Century Gothic" pitchFamily="34" charset="0"/>
              </a:rPr>
              <a:t>like banks, eBay, PayPal, government, etc.</a:t>
            </a:r>
          </a:p>
          <a:p>
            <a:pPr lvl="1" eaLnBrk="1" hangingPunct="1"/>
            <a:r>
              <a:rPr lang="en-US" sz="2400" dirty="0" smtClean="0">
                <a:latin typeface="Century Gothic" pitchFamily="34" charset="0"/>
              </a:rPr>
              <a:t>Look very authentic, use company logos and graphics, mimic corporate web pages</a:t>
            </a:r>
          </a:p>
          <a:p>
            <a:pPr eaLnBrk="1" hangingPunct="1"/>
            <a:r>
              <a:rPr lang="en-US" sz="2800" dirty="0" smtClean="0">
                <a:latin typeface="Century Gothic" pitchFamily="34" charset="0"/>
              </a:rPr>
              <a:t>Message text will claim some problem has arisen and that you must log on to resolve the issue</a:t>
            </a:r>
          </a:p>
          <a:p>
            <a:pPr eaLnBrk="1" hangingPunct="1"/>
            <a:endParaRPr lang="en-US" sz="1800" dirty="0" smtClean="0">
              <a:latin typeface="Century Gothic" pitchFamily="34" charset="0"/>
            </a:endParaRPr>
          </a:p>
          <a:p>
            <a:pPr eaLnBrk="1" hangingPunct="1"/>
            <a:endParaRPr lang="en-US" sz="24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>
                <a:latin typeface="Arial" charset="0"/>
              </a:rPr>
              <a:t>12-</a:t>
            </a:r>
            <a:fld id="{668353D1-D41A-48C1-B98D-D571BBAF1398}" type="slidenum">
              <a:rPr lang="en-US" sz="1000">
                <a:latin typeface="Arial" charset="0"/>
              </a:rPr>
              <a:pPr algn="r"/>
              <a:t>22</a:t>
            </a:fld>
            <a:endParaRPr lang="en-US" sz="1000">
              <a:latin typeface="Arial" charset="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0"/>
            <a:ext cx="8001000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EFCE750B-EBBA-4F6C-B477-C285D04E4284}" type="slidenum">
              <a:rPr lang="en-US" sz="1000"/>
              <a:pPr algn="r"/>
              <a:t>23</a:t>
            </a:fld>
            <a:endParaRPr lang="en-US" sz="10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Phishing and Spoofing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52400" y="1371600"/>
            <a:ext cx="8991600" cy="525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They provide a “logon” link to click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Link does not take you to the trusted login you are expecting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Rather, it takes you to a bogus server where the information you type in will be harvested for fraud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Deception is often done with spoofed links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Page </a:t>
            </a:r>
            <a:r>
              <a:rPr lang="en-US" sz="2400" i="1" smtClean="0">
                <a:latin typeface="Century Gothic" pitchFamily="34" charset="0"/>
              </a:rPr>
              <a:t>text</a:t>
            </a:r>
            <a:r>
              <a:rPr lang="en-US" sz="2400" smtClean="0">
                <a:latin typeface="Century Gothic" pitchFamily="34" charset="0"/>
              </a:rPr>
              <a:t> might show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smtClean="0">
                <a:latin typeface="Century Gothic" pitchFamily="34" charset="0"/>
              </a:rPr>
              <a:t>         http://login.ebay.com/userVerify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True destination might be something like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00"/>
                </a:solidFill>
                <a:latin typeface="Century Gothic" pitchFamily="34" charset="0"/>
              </a:rPr>
              <a:t>         </a:t>
            </a:r>
            <a:r>
              <a:rPr lang="en-US" sz="2400" i="1" smtClean="0">
                <a:solidFill>
                  <a:srgbClr val="FF0000"/>
                </a:solidFill>
                <a:latin typeface="Century Gothic" pitchFamily="34" charset="0"/>
              </a:rPr>
              <a:t>http://ic5.elmerfudd.net/gatherChumpInfo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2400" smtClean="0"/>
              <a:t>E-mail spoofing is the forgery of an e-mail </a:t>
            </a:r>
            <a:r>
              <a:rPr lang="en-US" sz="2400" smtClean="0">
                <a:solidFill>
                  <a:srgbClr val="FF0000"/>
                </a:solidFill>
              </a:rPr>
              <a:t>header</a:t>
            </a:r>
            <a:r>
              <a:rPr lang="en-US" sz="2400" smtClean="0"/>
              <a:t> so that the message appears to have originated from someone or somewhere other than the actual source</a:t>
            </a:r>
            <a:endParaRPr lang="en-US" sz="2400" i="1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Century Gothic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FC39AB31-C817-4AE3-ABE5-102D41FC8187}" type="slidenum">
              <a:rPr lang="en-US" sz="1000"/>
              <a:pPr algn="r"/>
              <a:t>24</a:t>
            </a:fld>
            <a:endParaRPr lang="en-US" sz="10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Fighting Phishing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Most phishing pages become easy to spot once you know what to look for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Many companies (because of phishing) will </a:t>
            </a:r>
            <a:r>
              <a:rPr lang="en-US" sz="2800" i="1" smtClean="0">
                <a:latin typeface="Century Gothic" pitchFamily="34" charset="0"/>
              </a:rPr>
              <a:t>never</a:t>
            </a:r>
            <a:r>
              <a:rPr lang="en-US" sz="2800" smtClean="0">
                <a:latin typeface="Century Gothic" pitchFamily="34" charset="0"/>
              </a:rPr>
              <a:t> deal with real issues, or ask for sensitive or personal information, via email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Do not click links in suspected phishing pages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  <a:latin typeface="Century Gothic" pitchFamily="34" charset="0"/>
              </a:rPr>
              <a:t>Mouse-over links in text, and let the browser show you the real destination</a:t>
            </a:r>
            <a:endParaRPr lang="en-US" sz="2400" i="1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  <a:latin typeface="Century Gothic" pitchFamily="34" charset="0"/>
              </a:rPr>
              <a:t>If you do visit the company’s website, type the URL yourself into a new browser window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Century Gothic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538359D3-7166-44FE-87F5-AE043E726C47}" type="slidenum">
              <a:rPr lang="en-US" sz="1000"/>
              <a:pPr algn="r"/>
              <a:t>25</a:t>
            </a:fld>
            <a:endParaRPr lang="en-US" sz="10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Viruses, Worms, Trojan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990600"/>
            <a:ext cx="9144000" cy="5638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sz="2400" b="1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sz="2400" b="1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b="1" smtClean="0">
                <a:solidFill>
                  <a:srgbClr val="FF0000"/>
                </a:solidFill>
                <a:latin typeface="Century Gothic" pitchFamily="34" charset="0"/>
              </a:rPr>
              <a:t>Virus</a:t>
            </a:r>
            <a:r>
              <a:rPr lang="en-US" sz="2400" i="1" smtClean="0">
                <a:latin typeface="Century Gothic" pitchFamily="34" charset="0"/>
              </a:rPr>
              <a:t> </a:t>
            </a:r>
            <a:r>
              <a:rPr lang="en-US" sz="2400" smtClean="0">
                <a:latin typeface="Century Gothic" pitchFamily="34" charset="0"/>
              </a:rPr>
              <a:t>is a program that </a:t>
            </a:r>
            <a:r>
              <a:rPr lang="en-US" sz="2400" smtClean="0">
                <a:solidFill>
                  <a:srgbClr val="FF0000"/>
                </a:solidFill>
                <a:latin typeface="Century Gothic" pitchFamily="34" charset="0"/>
              </a:rPr>
              <a:t>"infects</a:t>
            </a:r>
            <a:r>
              <a:rPr lang="en-US" sz="2400" smtClean="0">
                <a:latin typeface="Century Gothic" pitchFamily="34" charset="0"/>
              </a:rPr>
              <a:t>" another program by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 smtClean="0">
                <a:latin typeface="Century Gothic" pitchFamily="34" charset="0"/>
              </a:rPr>
              <a:t>    embedding a copy of itself.  When the infected program runs, the virus copies itself and infects other programs (and perhaps does its damage)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b="1" smtClean="0">
                <a:solidFill>
                  <a:srgbClr val="FF0000"/>
                </a:solidFill>
                <a:latin typeface="Century Gothic" pitchFamily="34" charset="0"/>
              </a:rPr>
              <a:t>Worm</a:t>
            </a:r>
            <a:r>
              <a:rPr lang="en-US" sz="2400" smtClean="0">
                <a:latin typeface="Century Gothic" pitchFamily="34" charset="0"/>
              </a:rPr>
              <a:t> is an independent program (not part of another) that copies itself across </a:t>
            </a:r>
            <a:r>
              <a:rPr lang="en-US" sz="2400" smtClean="0">
                <a:solidFill>
                  <a:srgbClr val="FF0000"/>
                </a:solidFill>
                <a:latin typeface="Century Gothic" pitchFamily="34" charset="0"/>
              </a:rPr>
              <a:t>network</a:t>
            </a:r>
            <a:r>
              <a:rPr lang="en-US" sz="2400" smtClean="0">
                <a:latin typeface="Century Gothic" pitchFamily="34" charset="0"/>
              </a:rPr>
              <a:t> connections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b="1" smtClean="0">
                <a:solidFill>
                  <a:srgbClr val="FF0000"/>
                </a:solidFill>
                <a:latin typeface="Century Gothic" pitchFamily="34" charset="0"/>
              </a:rPr>
              <a:t>Trojan</a:t>
            </a:r>
            <a:r>
              <a:rPr lang="en-US" sz="2400" b="1" smtClean="0">
                <a:latin typeface="Century Gothic" pitchFamily="34" charset="0"/>
              </a:rPr>
              <a:t> </a:t>
            </a:r>
            <a:r>
              <a:rPr lang="en-US" sz="2400" smtClean="0">
                <a:latin typeface="Century Gothic" pitchFamily="34" charset="0"/>
              </a:rPr>
              <a:t>is a type of virus; it “</a:t>
            </a:r>
            <a:r>
              <a:rPr lang="en-US" sz="2400" smtClean="0">
                <a:solidFill>
                  <a:srgbClr val="FF0000"/>
                </a:solidFill>
                <a:latin typeface="Century Gothic" pitchFamily="34" charset="0"/>
              </a:rPr>
              <a:t>hides</a:t>
            </a:r>
            <a:r>
              <a:rPr lang="en-US" sz="2400" smtClean="0">
                <a:latin typeface="Century Gothic" pitchFamily="34" charset="0"/>
              </a:rPr>
              <a:t>” inside another useful program, and performs secret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entury Gothic" pitchFamily="34" charset="0"/>
              </a:rPr>
              <a:t>May </a:t>
            </a:r>
            <a:r>
              <a:rPr lang="en-US" sz="2000" i="1" smtClean="0">
                <a:latin typeface="Century Gothic" pitchFamily="34" charset="0"/>
              </a:rPr>
              <a:t>record keystrokes </a:t>
            </a:r>
            <a:r>
              <a:rPr lang="en-US" sz="2000" smtClean="0">
                <a:latin typeface="Century Gothic" pitchFamily="34" charset="0"/>
              </a:rPr>
              <a:t>to collect passwords or other sensitive data, or load malicious software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000" smtClean="0">
                <a:latin typeface="Century Gothic" pitchFamily="34" charset="0"/>
              </a:rPr>
              <a:t>May take advantage of some security hole and create a means for remote users to control the computer (</a:t>
            </a:r>
            <a:r>
              <a:rPr lang="en-US" sz="2000" i="1" smtClean="0">
                <a:latin typeface="Century Gothic" pitchFamily="34" charset="0"/>
              </a:rPr>
              <a:t>backdoor access</a:t>
            </a:r>
            <a:r>
              <a:rPr lang="en-US" sz="2000" smtClean="0">
                <a:latin typeface="Century Gothic" pitchFamily="34" charset="0"/>
              </a:rPr>
              <a:t>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7B8F205E-C8A5-44F4-8129-F2216EAE4F81}" type="slidenum">
              <a:rPr lang="en-US" sz="1000"/>
              <a:pPr algn="r"/>
              <a:t>26</a:t>
            </a:fld>
            <a:endParaRPr lang="en-US" sz="10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Vectors of Attack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600200"/>
            <a:ext cx="91440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FF0000"/>
                </a:solidFill>
                <a:latin typeface="Century Gothic" pitchFamily="34" charset="0"/>
              </a:rPr>
              <a:t>Malware</a:t>
            </a:r>
            <a:r>
              <a:rPr lang="en-US" sz="2800" smtClean="0">
                <a:latin typeface="Century Gothic" pitchFamily="34" charset="0"/>
              </a:rPr>
              <a:t> is a term for software like viruses, worms, Trojans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CERT</a:t>
            </a:r>
            <a:r>
              <a:rPr lang="en-US" sz="2800" smtClean="0">
                <a:latin typeface="Century Gothic" pitchFamily="34" charset="0"/>
              </a:rPr>
              <a:t>(Computer Emergency Respond Team) is an organization that monitors the security of the Internet (</a:t>
            </a:r>
            <a:r>
              <a:rPr lang="en-US" sz="2800" i="1" smtClean="0">
                <a:latin typeface="Century Gothic" pitchFamily="34" charset="0"/>
              </a:rPr>
              <a:t>established 1988</a:t>
            </a:r>
            <a:r>
              <a:rPr lang="en-US" sz="2800" smtClean="0">
                <a:latin typeface="Century Gothic" pitchFamily="34" charset="0"/>
              </a:rPr>
              <a:t>).  Morris Worm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Five common ways attacks can happen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0000"/>
                </a:solidFill>
                <a:latin typeface="Century Gothic" pitchFamily="34" charset="0"/>
              </a:rPr>
              <a:t>Email attachments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0000"/>
                </a:solidFill>
                <a:latin typeface="Century Gothic" pitchFamily="34" charset="0"/>
              </a:rPr>
              <a:t>Spoofed links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0000"/>
                </a:solidFill>
                <a:latin typeface="Century Gothic" pitchFamily="34" charset="0"/>
              </a:rPr>
              <a:t>Social engineering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0000"/>
                </a:solidFill>
                <a:latin typeface="Century Gothic" pitchFamily="34" charset="0"/>
              </a:rPr>
              <a:t>P2P file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0000"/>
                </a:solidFill>
                <a:latin typeface="Century Gothic" pitchFamily="34" charset="0"/>
              </a:rPr>
              <a:t>Bluetooth and MMS  (Multimedia Messaging Service) file transfers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Century Gothic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307ABA61-1F13-48BB-A9A9-09A73889E1F2}" type="slidenum">
              <a:rPr lang="en-US" sz="1000"/>
              <a:pPr algn="r"/>
              <a:t>27</a:t>
            </a:fld>
            <a:endParaRPr lang="en-US" sz="10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Email Attack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Century Gothic" pitchFamily="34" charset="0"/>
              </a:rPr>
              <a:t>Mechanism</a:t>
            </a:r>
            <a:r>
              <a:rPr lang="en-US" sz="2800" smtClean="0">
                <a:latin typeface="Century Gothic" pitchFamily="34" charset="0"/>
              </a:rPr>
              <a:t>: an infected file is sent as email attachment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Century Gothic" pitchFamily="34" charset="0"/>
              </a:rPr>
              <a:t>Behavior to avoid</a:t>
            </a:r>
            <a:r>
              <a:rPr lang="en-US" sz="2800" smtClean="0">
                <a:latin typeface="Century Gothic" pitchFamily="34" charset="0"/>
              </a:rPr>
              <a:t>: clicking on the attachment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Century Gothic" pitchFamily="34" charset="0"/>
              </a:rPr>
              <a:t>Result</a:t>
            </a:r>
            <a:r>
              <a:rPr lang="en-US" sz="2800" smtClean="0">
                <a:latin typeface="Century Gothic" pitchFamily="34" charset="0"/>
              </a:rPr>
              <a:t>: the malware (usually a worm) runs, sends copies of the email+attachment to names in your address books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B050"/>
                </a:solidFill>
                <a:latin typeface="Century Gothic" pitchFamily="34" charset="0"/>
              </a:rPr>
              <a:t>Protection</a:t>
            </a:r>
            <a:r>
              <a:rPr lang="en-US" sz="2800" smtClean="0">
                <a:solidFill>
                  <a:srgbClr val="00B050"/>
                </a:solidFill>
                <a:latin typeface="Century Gothic" pitchFamily="34" charset="0"/>
              </a:rPr>
              <a:t>:</a:t>
            </a:r>
            <a:r>
              <a:rPr lang="en-US" sz="2800" smtClean="0">
                <a:latin typeface="Century Gothic" pitchFamily="34" charset="0"/>
              </a:rPr>
              <a:t> don’t automatically open email attachments without examining the file extension; know why it was sent, what it is for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8F87D126-8EA4-4DC4-A003-4D79F5449B8E}" type="slidenum">
              <a:rPr lang="en-US" sz="1000"/>
              <a:pPr algn="r"/>
              <a:t>28</a:t>
            </a:fld>
            <a:endParaRPr lang="en-US" sz="10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Email Attack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447800"/>
            <a:ext cx="9144000" cy="4800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Examine the 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file extension </a:t>
            </a:r>
            <a:r>
              <a:rPr lang="en-US" sz="2800" smtClean="0">
                <a:latin typeface="Century Gothic" pitchFamily="34" charset="0"/>
              </a:rPr>
              <a:t>of the attachment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latin typeface="Century Gothic" pitchFamily="34" charset="0"/>
              </a:rPr>
              <a:t>.</a:t>
            </a:r>
            <a:r>
              <a:rPr lang="en-US" sz="2400" i="1" smtClean="0">
                <a:solidFill>
                  <a:srgbClr val="00B050"/>
                </a:solidFill>
                <a:latin typeface="Century Gothic" pitchFamily="34" charset="0"/>
              </a:rPr>
              <a:t>doc, .exe, .msi, .pif, .bat, .com, .cmd </a:t>
            </a:r>
            <a:r>
              <a:rPr lang="en-US" sz="2400" smtClean="0">
                <a:latin typeface="Century Gothic" pitchFamily="34" charset="0"/>
              </a:rPr>
              <a:t>(and many others) are executable and potentially unsafe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media like </a:t>
            </a:r>
            <a:r>
              <a:rPr lang="en-US" sz="2400" i="1" smtClean="0">
                <a:latin typeface="Century Gothic" pitchFamily="34" charset="0"/>
              </a:rPr>
              <a:t>.gif, .jpg, .mpg, .mp3 </a:t>
            </a:r>
            <a:r>
              <a:rPr lang="en-US" sz="2400" smtClean="0">
                <a:latin typeface="Century Gothic" pitchFamily="34" charset="0"/>
              </a:rPr>
              <a:t>are safer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Make sure you have the OS set to show file extensions </a:t>
            </a:r>
            <a:r>
              <a:rPr lang="en-US" sz="2800" smtClean="0">
                <a:latin typeface="Century Gothic" pitchFamily="34" charset="0"/>
              </a:rPr>
              <a:t>( Folder option-demonstrate)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if hidden, </a:t>
            </a:r>
            <a:r>
              <a:rPr lang="en-US" sz="2400" i="1" smtClean="0">
                <a:latin typeface="Century Gothic" pitchFamily="34" charset="0"/>
              </a:rPr>
              <a:t>newCar.jpg.exe </a:t>
            </a:r>
            <a:r>
              <a:rPr lang="en-US" sz="2400" smtClean="0">
                <a:latin typeface="Century Gothic" pitchFamily="34" charset="0"/>
              </a:rPr>
              <a:t>will look like </a:t>
            </a:r>
            <a:r>
              <a:rPr lang="en-US" sz="2400" i="1" smtClean="0">
                <a:latin typeface="Century Gothic" pitchFamily="34" charset="0"/>
              </a:rPr>
              <a:t>newCar.jpg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Be cautious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Century Gothic" pitchFamily="34" charset="0"/>
              </a:rPr>
              <a:t>Is there any good reason for the sender to use email to send me executables?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53340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smtClean="0"/>
              <a:t>Folder option</a:t>
            </a:r>
            <a:br>
              <a:rPr lang="en-US" sz="4000" smtClean="0"/>
            </a:br>
            <a:r>
              <a:rPr lang="en-US" sz="4000" smtClean="0"/>
              <a:t>Show extension </a:t>
            </a:r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019800" cy="5029200"/>
          </a:xfrm>
          <a:noFill/>
          <a:ln>
            <a:miter lim="800000"/>
            <a:headEnd/>
            <a:tailEnd/>
          </a:ln>
        </p:spPr>
      </p:pic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838200" y="4343400"/>
            <a:ext cx="11430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Show</a:t>
            </a:r>
          </a:p>
        </p:txBody>
      </p:sp>
      <p:cxnSp>
        <p:nvCxnSpPr>
          <p:cNvPr id="34821" name="Straight Arrow Connector 6"/>
          <p:cNvCxnSpPr>
            <a:cxnSpLocks noChangeShapeType="1"/>
            <a:stCxn id="34820" idx="6"/>
          </p:cNvCxnSpPr>
          <p:nvPr/>
        </p:nvCxnSpPr>
        <p:spPr bwMode="auto">
          <a:xfrm>
            <a:off x="1981200" y="4648200"/>
            <a:ext cx="457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Asynchronous, Synchronous </a:t>
            </a:r>
          </a:p>
        </p:txBody>
      </p:sp>
      <p:pic>
        <p:nvPicPr>
          <p:cNvPr id="5123" name="Content Placeholder 3" descr="ASYNC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543800" cy="3810000"/>
          </a:xfrm>
          <a:noFill/>
          <a:ln>
            <a:miter lim="800000"/>
            <a:headEnd/>
            <a:tailEnd/>
          </a:ln>
        </p:spPr>
      </p:pic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609600" y="5486400"/>
            <a:ext cx="213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Negotiation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6934200" y="5486400"/>
            <a:ext cx="205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Negotiation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4B4D8CD4-A572-4F62-BEA2-DD649166B340}" type="slidenum">
              <a:rPr lang="en-US" sz="1000"/>
              <a:pPr algn="r"/>
              <a:t>30</a:t>
            </a:fld>
            <a:endParaRPr lang="en-US" sz="10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Spoofed Links Attack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latin typeface="Century Gothic" pitchFamily="34" charset="0"/>
              </a:rPr>
              <a:t>Mechanism</a:t>
            </a:r>
            <a:r>
              <a:rPr lang="en-US" sz="2800" smtClean="0">
                <a:latin typeface="Century Gothic" pitchFamily="34" charset="0"/>
              </a:rPr>
              <a:t>: a 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hyperlink</a:t>
            </a:r>
            <a:r>
              <a:rPr lang="en-US" sz="2800" smtClean="0">
                <a:latin typeface="Century Gothic" pitchFamily="34" charset="0"/>
              </a:rPr>
              <a:t> is an email has been changed to point to a deceptive site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FF0000"/>
                </a:solidFill>
                <a:latin typeface="Century Gothic" pitchFamily="34" charset="0"/>
              </a:rPr>
              <a:t>Behavior to avoid</a:t>
            </a:r>
            <a:r>
              <a:rPr lang="en-US" sz="2800" smtClean="0">
                <a:latin typeface="Century Gothic" pitchFamily="34" charset="0"/>
              </a:rPr>
              <a:t>: clicking on the link to jump to the bad site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latin typeface="Century Gothic" pitchFamily="34" charset="0"/>
              </a:rPr>
              <a:t>Result</a:t>
            </a:r>
            <a:r>
              <a:rPr lang="en-US" sz="2800" smtClean="0">
                <a:latin typeface="Century Gothic" pitchFamily="34" charset="0"/>
              </a:rPr>
              <a:t>: several alternatives could occur at the target site – it could be a phishing site, or it could be a setup to install malware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00B050"/>
                </a:solidFill>
                <a:latin typeface="Century Gothic" pitchFamily="34" charset="0"/>
              </a:rPr>
              <a:t>Protection</a:t>
            </a:r>
            <a:r>
              <a:rPr lang="en-US" sz="2800" smtClean="0">
                <a:latin typeface="Century Gothic" pitchFamily="34" charset="0"/>
              </a:rPr>
              <a:t>: avoid clicking on links from email or Web pages that you are uncertain of; copy/paste correct URLs into the  location window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221B292D-1533-4BEA-9ACF-B296A76D64E0}" type="slidenum">
              <a:rPr lang="en-US" sz="1000"/>
              <a:pPr algn="r"/>
              <a:t>31</a:t>
            </a:fld>
            <a:endParaRPr lang="en-US" sz="10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Social Engineering Attack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Century Gothic" pitchFamily="34" charset="0"/>
              </a:rPr>
              <a:t>Mechanism</a:t>
            </a:r>
            <a:r>
              <a:rPr lang="en-US" sz="2800" smtClean="0">
                <a:latin typeface="Century Gothic" pitchFamily="34" charset="0"/>
              </a:rPr>
              <a:t>: A user is presented with an opportunity to visit an unknown link, often from spam or comments at a social networking site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FF0000"/>
                </a:solidFill>
                <a:latin typeface="Century Gothic" pitchFamily="34" charset="0"/>
              </a:rPr>
              <a:t>Behavior to avoid</a:t>
            </a:r>
            <a:r>
              <a:rPr lang="en-US" sz="2800" smtClean="0">
                <a:latin typeface="Century Gothic" pitchFamily="34" charset="0"/>
              </a:rPr>
              <a:t>: clicking on the link and then accepting software “updates”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Century Gothic" pitchFamily="34" charset="0"/>
              </a:rPr>
              <a:t>Result</a:t>
            </a:r>
            <a:r>
              <a:rPr lang="en-US" sz="2800" smtClean="0">
                <a:latin typeface="Century Gothic" pitchFamily="34" charset="0"/>
              </a:rPr>
              <a:t>: the computer is seriously compromised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0B050"/>
                </a:solidFill>
                <a:latin typeface="Century Gothic" pitchFamily="34" charset="0"/>
              </a:rPr>
              <a:t>Protection</a:t>
            </a:r>
            <a:r>
              <a:rPr lang="en-US" sz="2800" smtClean="0">
                <a:solidFill>
                  <a:srgbClr val="00B050"/>
                </a:solidFill>
                <a:latin typeface="Century Gothic" pitchFamily="34" charset="0"/>
              </a:rPr>
              <a:t>:</a:t>
            </a:r>
            <a:r>
              <a:rPr lang="en-US" sz="2800" smtClean="0">
                <a:latin typeface="Century Gothic" pitchFamily="34" charset="0"/>
              </a:rPr>
              <a:t> don’t install software offered to you from untrusted sources; get all software from the creators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70542EA7-0F04-4F05-A297-4D8AB2A52F3A}" type="slidenum">
              <a:rPr lang="en-US" sz="1000"/>
              <a:pPr algn="r"/>
              <a:t>32</a:t>
            </a:fld>
            <a:endParaRPr lang="en-US" sz="10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200" smtClean="0">
                <a:latin typeface="Century Gothic" pitchFamily="34" charset="0"/>
              </a:rPr>
              <a:t>Social Engineering (Just Say ‘No’)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This is a new term for a more recent attack vector; increase comes with rise of social networking sites (</a:t>
            </a:r>
            <a:r>
              <a:rPr lang="en-US" sz="2800" i="1" smtClean="0">
                <a:latin typeface="Century Gothic" pitchFamily="34" charset="0"/>
              </a:rPr>
              <a:t>FaceBook, MySpace,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Bots (programs acting like humans) visit sites, post notes in chat or boards, with URL to some tantalizing site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If you click, you will be asked to “update” software you have and recognize (like Flash)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entury Gothic" pitchFamily="34" charset="0"/>
              </a:rPr>
              <a:t>The “update” will actually install malware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C820D87B-EC1F-4D3F-BD70-BD7BB26F9F9B}" type="slidenum">
              <a:rPr lang="en-US" sz="1000"/>
              <a:pPr algn="r"/>
              <a:t>33</a:t>
            </a:fld>
            <a:endParaRPr lang="en-US" sz="10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P2P File Sharing Attack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latin typeface="Century Gothic" pitchFamily="34" charset="0"/>
              </a:rPr>
              <a:t>Mechanism</a:t>
            </a:r>
            <a:r>
              <a:rPr lang="en-US" sz="2800" smtClean="0">
                <a:latin typeface="Century Gothic" pitchFamily="34" charset="0"/>
              </a:rPr>
              <a:t>: files (esp. music) are transferred containing spyware or malware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FF0000"/>
                </a:solidFill>
                <a:latin typeface="Century Gothic" pitchFamily="34" charset="0"/>
              </a:rPr>
              <a:t>Behavior to avoid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: </a:t>
            </a:r>
            <a:r>
              <a:rPr lang="en-US" sz="2800" smtClean="0">
                <a:latin typeface="Century Gothic" pitchFamily="34" charset="0"/>
              </a:rPr>
              <a:t>installing file sharing software, or files, from untrusted sites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latin typeface="Century Gothic" pitchFamily="34" charset="0"/>
              </a:rPr>
              <a:t>Result</a:t>
            </a:r>
            <a:r>
              <a:rPr lang="en-US" sz="2800" smtClean="0">
                <a:latin typeface="Century Gothic" pitchFamily="34" charset="0"/>
              </a:rPr>
              <a:t>: computer is seriously compromised; possible loss of personal information including passwords; possible copyright violations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00B050"/>
                </a:solidFill>
                <a:latin typeface="Century Gothic" pitchFamily="34" charset="0"/>
              </a:rPr>
              <a:t>Protection</a:t>
            </a:r>
            <a:r>
              <a:rPr lang="en-US" sz="2800" smtClean="0">
                <a:solidFill>
                  <a:srgbClr val="00B050"/>
                </a:solidFill>
                <a:latin typeface="Century Gothic" pitchFamily="34" charset="0"/>
              </a:rPr>
              <a:t>:</a:t>
            </a:r>
            <a:r>
              <a:rPr lang="en-US" sz="2800" smtClean="0">
                <a:latin typeface="Century Gothic" pitchFamily="34" charset="0"/>
              </a:rPr>
              <a:t> avoid P2P sharing from unreliable sites; protect your computer with a firewall and up-to-date anti-virus software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FB9C24E4-16E4-45DB-9A22-4B22522C9E95}" type="slidenum">
              <a:rPr lang="en-US" sz="1000"/>
              <a:pPr algn="r"/>
              <a:t>34</a:t>
            </a:fld>
            <a:endParaRPr lang="en-US" sz="10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P2P File Sharing Attack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7526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>
                <a:latin typeface="Century Gothic" pitchFamily="34" charset="0"/>
              </a:rPr>
              <a:t>P2P means </a:t>
            </a:r>
            <a:r>
              <a:rPr lang="en-US" sz="3000" i="1" smtClean="0">
                <a:latin typeface="Century Gothic" pitchFamily="34" charset="0"/>
              </a:rPr>
              <a:t>peer-to-peer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>
                <a:latin typeface="Century Gothic" pitchFamily="34" charset="0"/>
              </a:rPr>
              <a:t>User must install software, then each user can act as a server for others (and share, or </a:t>
            </a:r>
            <a:r>
              <a:rPr lang="en-US" sz="3000" i="1" smtClean="0">
                <a:latin typeface="Century Gothic" pitchFamily="34" charset="0"/>
              </a:rPr>
              <a:t>serve up</a:t>
            </a:r>
            <a:r>
              <a:rPr lang="en-US" sz="3000" smtClean="0">
                <a:latin typeface="Century Gothic" pitchFamily="34" charset="0"/>
              </a:rPr>
              <a:t>, the user’s files)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>
                <a:latin typeface="Century Gothic" pitchFamily="34" charset="0"/>
              </a:rPr>
              <a:t>2 ways to get malware via P2P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>
                <a:latin typeface="Century Gothic" pitchFamily="34" charset="0"/>
              </a:rPr>
              <a:t>Sharing software itself might be malware, you are infected when you install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>
                <a:latin typeface="Century Gothic" pitchFamily="34" charset="0"/>
              </a:rPr>
              <a:t>Files shared might be infected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BB96A654-AAF1-4ECA-9672-CF90716132F4}" type="slidenum">
              <a:rPr lang="en-US" sz="1000"/>
              <a:pPr algn="r"/>
              <a:t>35</a:t>
            </a:fld>
            <a:endParaRPr lang="en-US" sz="10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Anti-Virus Software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smtClean="0">
                <a:latin typeface="Century Gothic" pitchFamily="34" charset="0"/>
              </a:rPr>
              <a:t>Get some, use it always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smtClean="0">
                <a:latin typeface="Century Gothic" pitchFamily="34" charset="0"/>
              </a:rPr>
              <a:t>Programs check for known viruses, worms, trojans, malware, spyware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smtClean="0">
                <a:latin typeface="Century Gothic" pitchFamily="34" charset="0"/>
              </a:rPr>
              <a:t>New viruses are created all the time, so update often (weekly if not daily)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i="1" smtClean="0">
                <a:latin typeface="Century Gothic" pitchFamily="34" charset="0"/>
              </a:rPr>
              <a:t>Interesting twist: </a:t>
            </a:r>
            <a:r>
              <a:rPr lang="en-US" sz="2800" smtClean="0">
                <a:latin typeface="Century Gothic" pitchFamily="34" charset="0"/>
              </a:rPr>
              <a:t>social engineering attack where you are (falsely) told you have a virus and need to download some software to zap it… </a:t>
            </a:r>
            <a:r>
              <a:rPr lang="en-US" sz="2800" i="1" smtClean="0">
                <a:latin typeface="Century Gothic" pitchFamily="34" charset="0"/>
              </a:rPr>
              <a:t>be wary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928CBACD-8D07-47B5-A017-5DE9CBC9C106}" type="slidenum">
              <a:rPr lang="en-US" sz="1000"/>
              <a:pPr algn="r"/>
              <a:t>36</a:t>
            </a:fld>
            <a:endParaRPr lang="en-US" sz="10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Protecting Intellectual Property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305800" cy="426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600" i="1" smtClean="0">
                <a:latin typeface="Century Gothic" pitchFamily="34" charset="0"/>
              </a:rPr>
              <a:t>Intellectual property</a:t>
            </a:r>
            <a:r>
              <a:rPr lang="en-US" sz="2600" smtClean="0">
                <a:latin typeface="Century Gothic" pitchFamily="34" charset="0"/>
              </a:rPr>
              <a:t> is any human creation like photograph, music, textbooks, cartoons, etc.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smtClean="0">
                <a:latin typeface="Century Gothic" pitchFamily="34" charset="0"/>
              </a:rPr>
              <a:t>Licensing of software</a:t>
            </a:r>
          </a:p>
          <a:p>
            <a:pPr lvl="1" eaLnBrk="1" hangingPunct="1"/>
            <a:r>
              <a:rPr lang="en-US" sz="2200" smtClean="0">
                <a:solidFill>
                  <a:srgbClr val="FF0000"/>
                </a:solidFill>
                <a:latin typeface="Century Gothic" pitchFamily="34" charset="0"/>
              </a:rPr>
              <a:t>You don't buy software; you lease it</a:t>
            </a:r>
          </a:p>
          <a:p>
            <a:pPr lvl="1" eaLnBrk="1" hangingPunct="1"/>
            <a:r>
              <a:rPr lang="en-US" sz="2200" smtClean="0">
                <a:latin typeface="Century Gothic" pitchFamily="34" charset="0"/>
              </a:rPr>
              <a:t>License gives you the right to use personally, but not sell or give away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smtClean="0">
                <a:latin typeface="Century Gothic" pitchFamily="34" charset="0"/>
              </a:rPr>
              <a:t>Try before you buy</a:t>
            </a:r>
          </a:p>
          <a:p>
            <a:pPr lvl="1" eaLnBrk="1" hangingPunct="1"/>
            <a:r>
              <a:rPr lang="en-US" sz="2200" i="1" smtClean="0">
                <a:solidFill>
                  <a:srgbClr val="FF0000"/>
                </a:solidFill>
                <a:latin typeface="Century Gothic" pitchFamily="34" charset="0"/>
              </a:rPr>
              <a:t>Shareware</a:t>
            </a:r>
            <a:r>
              <a:rPr lang="en-US" sz="2200" smtClean="0">
                <a:latin typeface="Century Gothic" pitchFamily="34" charset="0"/>
              </a:rPr>
              <a:t> allows you to download and try software for free, then pay the person who built it if you like it (honor system)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97D76C94-D309-4C43-A0BF-4A4F4296DB76}" type="slidenum">
              <a:rPr lang="en-US" sz="1000"/>
              <a:pPr algn="r"/>
              <a:t>37</a:t>
            </a:fld>
            <a:endParaRPr lang="en-US" sz="10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Open Source Software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smtClean="0">
                <a:latin typeface="Century Gothic" pitchFamily="34" charset="0"/>
              </a:rPr>
              <a:t>Software for which the source program is publicly available</a:t>
            </a:r>
          </a:p>
          <a:p>
            <a:pPr lvl="1" eaLnBrk="1" hangingPunct="1"/>
            <a:r>
              <a:rPr lang="en-US" sz="2400" i="1" smtClean="0">
                <a:latin typeface="Century Gothic" pitchFamily="34" charset="0"/>
              </a:rPr>
              <a:t>Mozilla Firefox, Linux OS</a:t>
            </a:r>
          </a:p>
          <a:p>
            <a:pPr eaLnBrk="1" hangingPunct="1"/>
            <a:r>
              <a:rPr lang="en-US" sz="2800" smtClean="0">
                <a:latin typeface="Century Gothic" pitchFamily="34" charset="0"/>
              </a:rPr>
              <a:t>Who pays for the technology and how do companies make money?</a:t>
            </a:r>
          </a:p>
          <a:p>
            <a:pPr lvl="1" eaLnBrk="1" hangingPunct="1"/>
            <a:r>
              <a:rPr lang="en-US" sz="2400" i="1" smtClean="0">
                <a:latin typeface="Century Gothic" pitchFamily="34" charset="0"/>
              </a:rPr>
              <a:t>Selling specialized corporate versions, providing customer support, selling other related software</a:t>
            </a:r>
          </a:p>
          <a:p>
            <a:pPr eaLnBrk="1" hangingPunct="1"/>
            <a:r>
              <a:rPr lang="en-US" sz="2400" smtClean="0">
                <a:latin typeface="Century Gothic" pitchFamily="34" charset="0"/>
              </a:rPr>
              <a:t>Open source software is worked on and improved by many others (</a:t>
            </a:r>
            <a:r>
              <a:rPr lang="en-US" sz="2400" i="1" smtClean="0">
                <a:latin typeface="Century Gothic" pitchFamily="34" charset="0"/>
              </a:rPr>
              <a:t>bugs can’t hide from 100,000 eyes</a:t>
            </a:r>
            <a:r>
              <a:rPr lang="en-US" sz="2400" smtClean="0">
                <a:latin typeface="Century Gothic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BFFF02A1-21E6-4AA3-B9C6-DE2FD2078C8F}" type="slidenum">
              <a:rPr lang="en-US" sz="1000"/>
              <a:pPr algn="r"/>
              <a:t>38</a:t>
            </a:fld>
            <a:endParaRPr lang="en-US" sz="10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Copyright on the Web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A person automatically owns copyright of what he/she creates in the U.S. and most nations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Copyright protects owner's right to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>
                <a:latin typeface="Century Gothic" pitchFamily="34" charset="0"/>
              </a:rPr>
              <a:t>Make a copy of the work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>
                <a:latin typeface="Century Gothic" pitchFamily="34" charset="0"/>
              </a:rPr>
              <a:t>Use a work as the basis for a new work (derivative work)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>
                <a:latin typeface="Century Gothic" pitchFamily="34" charset="0"/>
              </a:rPr>
              <a:t>Distribute or publish the work, including electronically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>
                <a:latin typeface="Century Gothic" pitchFamily="34" charset="0"/>
              </a:rPr>
              <a:t>Publicly perform the work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400" smtClean="0">
                <a:latin typeface="Century Gothic" pitchFamily="34" charset="0"/>
              </a:rPr>
              <a:t>Publicly display the work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Century Gothic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6A7B7AA6-23AB-445B-93DA-583A43A4321D}" type="slidenum">
              <a:rPr lang="en-US" sz="1000"/>
              <a:pPr algn="r"/>
              <a:t>39</a:t>
            </a:fld>
            <a:endParaRPr lang="en-US" sz="10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Copyright on the Web </a:t>
            </a:r>
            <a:r>
              <a:rPr lang="en-US" sz="2800" smtClean="0">
                <a:latin typeface="Century Gothic" pitchFamily="34" charset="0"/>
              </a:rPr>
              <a:t>(cont'd)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4582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Free Personal Use</a:t>
            </a:r>
          </a:p>
          <a:p>
            <a:pPr lvl="1" eaLnBrk="1" hangingPunct="1"/>
            <a:r>
              <a:rPr lang="en-US" smtClean="0">
                <a:latin typeface="Century Gothic" pitchFamily="34" charset="0"/>
              </a:rPr>
              <a:t>You are free to read, view or listen to protected work</a:t>
            </a:r>
          </a:p>
          <a:p>
            <a:pPr eaLnBrk="1" hangingPunct="1"/>
            <a:r>
              <a:rPr lang="en-US" smtClean="0">
                <a:latin typeface="Century Gothic" pitchFamily="34" charset="0"/>
              </a:rPr>
              <a:t>When is permission needed?</a:t>
            </a:r>
          </a:p>
          <a:p>
            <a:pPr lvl="1" eaLnBrk="1" hangingPunct="1"/>
            <a:r>
              <a:rPr lang="en-US" smtClean="0">
                <a:latin typeface="Century Gothic" pitchFamily="34" charset="0"/>
              </a:rPr>
              <a:t>Information placed in public domain (by the creator/owner) is free for anyone to use</a:t>
            </a:r>
          </a:p>
          <a:p>
            <a:pPr lvl="1" eaLnBrk="1" hangingPunct="1"/>
            <a:r>
              <a:rPr lang="en-US" smtClean="0">
                <a:latin typeface="Century Gothic" pitchFamily="34" charset="0"/>
              </a:rPr>
              <a:t>Otherwise you must get permission from owner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90C12574-F759-42E0-8A4D-A537A6E66F4B}" type="slidenum">
              <a:rPr lang="en-US" sz="1000"/>
              <a:pPr algn="r"/>
              <a:t>4</a:t>
            </a:fld>
            <a:endParaRPr lang="en-US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Email Issues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600200"/>
            <a:ext cx="9144000" cy="419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Century Gothic" pitchFamily="34" charset="0"/>
              </a:rPr>
              <a:t>Text can be interpreted in ways we don't intend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latin typeface="Century Gothic" pitchFamily="34" charset="0"/>
              </a:rPr>
              <a:t>Typing for EMPHASIS can convey the wrong meaning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latin typeface="Century Gothic" pitchFamily="34" charset="0"/>
              </a:rPr>
              <a:t>People don't proofread what they write in email, often create ambiguity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latin typeface="Century Gothic" pitchFamily="34" charset="0"/>
              </a:rPr>
              <a:t>Sarcasm only works as humor when </a:t>
            </a:r>
            <a:r>
              <a:rPr lang="en-US" sz="2100" i="1" smtClean="0">
                <a:latin typeface="Century Gothic" pitchFamily="34" charset="0"/>
              </a:rPr>
              <a:t>face-to-face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i="1" smtClean="0">
                <a:solidFill>
                  <a:srgbClr val="FF0000"/>
                </a:solidFill>
                <a:latin typeface="Century Gothic" pitchFamily="34" charset="0"/>
              </a:rPr>
              <a:t>Flame</a:t>
            </a:r>
            <a:r>
              <a:rPr lang="en-US" sz="2600" smtClean="0">
                <a:solidFill>
                  <a:srgbClr val="FF0000"/>
                </a:solidFill>
                <a:latin typeface="Century Gothic" pitchFamily="34" charset="0"/>
              </a:rPr>
              <a:t> is slang for inflammatory email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i="1" smtClean="0">
                <a:latin typeface="Century Gothic" pitchFamily="34" charset="0"/>
              </a:rPr>
              <a:t>Flame-a-thon</a:t>
            </a:r>
            <a:r>
              <a:rPr lang="en-US" sz="2100" smtClean="0">
                <a:latin typeface="Century Gothic" pitchFamily="34" charset="0"/>
              </a:rPr>
              <a:t> is ongoing exchange of angry emails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smtClean="0">
                <a:latin typeface="Century Gothic" pitchFamily="34" charset="0"/>
              </a:rPr>
              <a:t>Common now in chats, boards, social networking in general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Century Gothic" pitchFamily="34" charset="0"/>
              </a:rPr>
              <a:t>Don’t wade in… delay replies until you cool down… </a:t>
            </a:r>
            <a:r>
              <a:rPr lang="en-US" sz="2600" i="1" smtClean="0">
                <a:latin typeface="Century Gothic" pitchFamily="34" charset="0"/>
              </a:rPr>
              <a:t>chill, have a coffee, breathe deep, think</a:t>
            </a:r>
            <a:endParaRPr lang="en-US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>
                <a:latin typeface="Arial" charset="0"/>
              </a:rPr>
              <a:t>12-</a:t>
            </a:r>
            <a:fld id="{C451584B-1BD2-41B8-B403-844FB49A24AC}" type="slidenum">
              <a:rPr lang="en-US" sz="1000">
                <a:latin typeface="Arial" charset="0"/>
              </a:rPr>
              <a:pPr algn="r"/>
              <a:t>40</a:t>
            </a:fld>
            <a:endParaRPr lang="en-US" sz="1000">
              <a:latin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The Concept of Fair Use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400" smtClean="0">
                <a:latin typeface="Century Gothic" pitchFamily="34" charset="0"/>
              </a:rPr>
              <a:t>Allows use of copyrighted material for educational or scholarly purposes, to allow </a:t>
            </a:r>
            <a:r>
              <a:rPr lang="en-US" sz="2400" i="1" smtClean="0">
                <a:latin typeface="Century Gothic" pitchFamily="34" charset="0"/>
              </a:rPr>
              <a:t>limited </a:t>
            </a:r>
            <a:r>
              <a:rPr lang="en-US" sz="2400" smtClean="0">
                <a:latin typeface="Century Gothic" pitchFamily="34" charset="0"/>
              </a:rPr>
              <a:t>quotation for review or criticism, to permit parody</a:t>
            </a:r>
          </a:p>
          <a:p>
            <a:pPr eaLnBrk="1" hangingPunct="1"/>
            <a:r>
              <a:rPr lang="en-US" sz="2800" smtClean="0">
                <a:latin typeface="Century Gothic" pitchFamily="34" charset="0"/>
              </a:rPr>
              <a:t>Violating the Copyright Law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You break the law whether you </a:t>
            </a:r>
            <a:r>
              <a:rPr lang="en-US" sz="2400" i="1" smtClean="0">
                <a:latin typeface="Century Gothic" pitchFamily="34" charset="0"/>
              </a:rPr>
              <a:t>give away </a:t>
            </a:r>
            <a:r>
              <a:rPr lang="en-US" sz="2400" smtClean="0">
                <a:latin typeface="Century Gothic" pitchFamily="34" charset="0"/>
              </a:rPr>
              <a:t>copyrighted material or </a:t>
            </a:r>
            <a:r>
              <a:rPr lang="en-US" sz="2400" i="1" smtClean="0">
                <a:latin typeface="Century Gothic" pitchFamily="34" charset="0"/>
              </a:rPr>
              <a:t>sell it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(</a:t>
            </a:r>
            <a:r>
              <a:rPr lang="en-US" sz="2400" i="1" smtClean="0">
                <a:latin typeface="Century Gothic" pitchFamily="34" charset="0"/>
              </a:rPr>
              <a:t>for example</a:t>
            </a:r>
            <a:r>
              <a:rPr lang="en-US" sz="2400" smtClean="0">
                <a:latin typeface="Century Gothic" pitchFamily="34" charset="0"/>
              </a:rPr>
              <a:t>) File sharing pirated music is a violation, even though it’s given away</a:t>
            </a:r>
          </a:p>
          <a:p>
            <a:pPr lvl="1" eaLnBrk="1" hangingPunct="1"/>
            <a:r>
              <a:rPr lang="en-US" sz="2400" smtClean="0">
                <a:latin typeface="Century Gothic" pitchFamily="34" charset="0"/>
              </a:rPr>
              <a:t>Commercial use usually results in higher fines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smtClean="0">
              <a:latin typeface="Century Gothic" pitchFamily="34" charset="0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Copyright on the Web </a:t>
            </a:r>
            <a:r>
              <a:rPr lang="en-US" sz="2800">
                <a:solidFill>
                  <a:schemeClr val="tx2"/>
                </a:solidFill>
              </a:rPr>
              <a:t>(cont'd)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>
                <a:latin typeface="Arial" charset="0"/>
              </a:rPr>
              <a:t>12-</a:t>
            </a:r>
            <a:fld id="{3D8645FB-7FD4-4396-9CA9-78689502ECD4}" type="slidenum">
              <a:rPr lang="en-US" sz="1000">
                <a:latin typeface="Arial" charset="0"/>
              </a:rPr>
              <a:pPr algn="r"/>
              <a:t>41</a:t>
            </a:fld>
            <a:endParaRPr lang="en-US" sz="1000">
              <a:latin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Century Gothic" pitchFamily="34" charset="0"/>
              </a:rPr>
              <a:t>So When Is It Fair Use?  Depends on the answers to these 4 questions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i="1" smtClean="0">
                <a:solidFill>
                  <a:srgbClr val="FF0000"/>
                </a:solidFill>
                <a:latin typeface="Century Gothic" pitchFamily="34" charset="0"/>
              </a:rPr>
              <a:t>What is the planned use?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i="1" smtClean="0">
                <a:solidFill>
                  <a:srgbClr val="FF0000"/>
                </a:solidFill>
                <a:latin typeface="Century Gothic" pitchFamily="34" charset="0"/>
              </a:rPr>
              <a:t>What is the nature of the work in which the material is used?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i="1" smtClean="0">
                <a:solidFill>
                  <a:srgbClr val="FF0000"/>
                </a:solidFill>
                <a:latin typeface="Century Gothic" pitchFamily="34" charset="0"/>
              </a:rPr>
              <a:t>How much of the work will be used?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i="1" smtClean="0">
                <a:solidFill>
                  <a:srgbClr val="FF0000"/>
                </a:solidFill>
                <a:latin typeface="Century Gothic" pitchFamily="34" charset="0"/>
              </a:rPr>
              <a:t>What effect would this use have on the market for the work, if the use were widespread?</a:t>
            </a: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Copyright on the Web </a:t>
            </a:r>
            <a:r>
              <a:rPr lang="en-US" sz="2800">
                <a:solidFill>
                  <a:schemeClr val="tx2"/>
                </a:solidFill>
              </a:rPr>
              <a:t>(cont'd)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FE50FE6A-C580-4726-8B8F-D57AF0DA7535}" type="slidenum">
              <a:rPr lang="en-US" sz="1000"/>
              <a:pPr algn="r"/>
              <a:t>42</a:t>
            </a:fld>
            <a:endParaRPr lang="en-US" sz="10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Have a Plan of Action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Century Gothic" pitchFamily="34" charset="0"/>
              </a:rPr>
              <a:t>New threats will continue to appear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i="1" smtClean="0">
                <a:latin typeface="Century Gothic" pitchFamily="34" charset="0"/>
              </a:rPr>
              <a:t>Technology marches on, so will twisting the technology to abuses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Century Gothic" pitchFamily="34" charset="0"/>
              </a:rPr>
              <a:t>Address these threats by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i="1" smtClean="0">
                <a:latin typeface="Century Gothic" pitchFamily="34" charset="0"/>
              </a:rPr>
              <a:t>Installing protective systems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i="1" smtClean="0">
                <a:latin typeface="Century Gothic" pitchFamily="34" charset="0"/>
              </a:rPr>
              <a:t>Tuning the installed protections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i="1" smtClean="0">
                <a:latin typeface="Century Gothic" pitchFamily="34" charset="0"/>
              </a:rPr>
              <a:t>Behaving to avoid difficulties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8FF4B125-C198-419C-ACCD-2B8E0F23475B}" type="slidenum">
              <a:rPr lang="en-US" sz="1000"/>
              <a:pPr algn="r"/>
              <a:t>43</a:t>
            </a:fld>
            <a:endParaRPr lang="en-US" sz="10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Installing Protective Systems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305800" cy="457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Firewall</a:t>
            </a:r>
            <a:r>
              <a:rPr lang="en-US" sz="2800" smtClean="0">
                <a:latin typeface="Century Gothic" pitchFamily="34" charset="0"/>
              </a:rPr>
              <a:t> is a barrier between the Internet and your system, prevents intrusions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i="1" smtClean="0">
                <a:latin typeface="Century Gothic" pitchFamily="34" charset="0"/>
              </a:rPr>
              <a:t>Modern OS has this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Virus protection, anti-spyware, rootkit detection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i="1" smtClean="0">
                <a:solidFill>
                  <a:srgbClr val="FF0000"/>
                </a:solidFill>
                <a:latin typeface="Century Gothic" pitchFamily="34" charset="0"/>
              </a:rPr>
              <a:t>Rootkit</a:t>
            </a:r>
            <a:r>
              <a:rPr lang="en-US" sz="2400" i="1" smtClean="0">
                <a:latin typeface="Century Gothic" pitchFamily="34" charset="0"/>
              </a:rPr>
              <a:t> </a:t>
            </a:r>
            <a:r>
              <a:rPr lang="en-US" sz="2400" smtClean="0">
                <a:latin typeface="Century Gothic" pitchFamily="34" charset="0"/>
              </a:rPr>
              <a:t>is malware that “hides” itself by removing its name from process lists, etc., exists to give remote access and control . It is a back door hacker.  </a:t>
            </a:r>
          </a:p>
          <a:p>
            <a:pPr eaLnBrk="1" hangingPunct="1">
              <a:spcBef>
                <a:spcPct val="50000"/>
              </a:spcBef>
            </a:pPr>
            <a:endParaRPr lang="en-US" sz="28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766D5B95-241A-412F-9EBF-2C339121CE96}" type="slidenum">
              <a:rPr lang="en-US" sz="1000"/>
              <a:pPr algn="r"/>
              <a:t>44</a:t>
            </a:fld>
            <a:endParaRPr lang="en-US" sz="10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Tuning Installed Protections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sz="2800" smtClean="0">
              <a:latin typeface="Century Gothic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Keep programs up-to-date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i="1" smtClean="0">
                <a:latin typeface="Century Gothic" pitchFamily="34" charset="0"/>
              </a:rPr>
              <a:t>OS, browsers, emailers… updates are put out to deal with new security problems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Spam filters… tune them to filter properly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WiFi protection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i="1" smtClean="0">
                <a:latin typeface="Century Gothic" pitchFamily="34" charset="0"/>
              </a:rPr>
              <a:t>Use </a:t>
            </a:r>
            <a:r>
              <a:rPr lang="en-US" sz="2400" i="1" smtClean="0">
                <a:solidFill>
                  <a:srgbClr val="FF0000"/>
                </a:solidFill>
                <a:latin typeface="Century Gothic" pitchFamily="34" charset="0"/>
              </a:rPr>
              <a:t>WEP2</a:t>
            </a:r>
            <a:r>
              <a:rPr lang="en-US" sz="2400" i="1" smtClean="0">
                <a:latin typeface="Century Gothic" pitchFamily="34" charset="0"/>
              </a:rPr>
              <a:t>  (</a:t>
            </a:r>
            <a:r>
              <a:rPr lang="en-US" sz="2400" smtClean="0"/>
              <a:t>Wired Equivalent Privacy) </a:t>
            </a:r>
            <a:r>
              <a:rPr lang="en-US" sz="2400" i="1" smtClean="0">
                <a:latin typeface="Century Gothic" pitchFamily="34" charset="0"/>
              </a:rPr>
              <a:t>encryption and passwords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>
                <a:latin typeface="Century Gothic" pitchFamily="34" charset="0"/>
              </a:rPr>
              <a:t>Disable file sharing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A0D9B665-ECCB-4EEB-94E6-0D51BBEBB20C}" type="slidenum">
              <a:rPr lang="en-US" sz="1000"/>
              <a:pPr algn="r"/>
              <a:t>45</a:t>
            </a:fld>
            <a:endParaRPr lang="en-US" sz="10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Behaving to Avoid Problems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Century Gothic" pitchFamily="34" charset="0"/>
              </a:rPr>
              <a:t>Careful with email attachments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Century Gothic" pitchFamily="34" charset="0"/>
              </a:rPr>
              <a:t>Use strong passwords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Century Gothic" pitchFamily="34" charset="0"/>
              </a:rPr>
              <a:t>Know and trust the source of software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>
                <a:latin typeface="Century Gothic" pitchFamily="34" charset="0"/>
              </a:rPr>
              <a:t>Always think before installing downloaded software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3600" b="1" i="1" smtClean="0">
                <a:latin typeface="Century Gothic" pitchFamily="34" charset="0"/>
              </a:rPr>
              <a:t>Always think always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AF909D2A-38C2-4714-B197-AD48E6E2214C}" type="slidenum">
              <a:rPr lang="en-US" sz="1000"/>
              <a:pPr algn="r"/>
              <a:t>46</a:t>
            </a:fld>
            <a:endParaRPr lang="en-US" sz="10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Security Checklist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447800"/>
            <a:ext cx="84582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100" smtClean="0">
                <a:latin typeface="Century Gothic" pitchFamily="34" charset="0"/>
              </a:rPr>
              <a:t>Install, use, and update anti-virus/anti-spyware software</a:t>
            </a:r>
          </a:p>
          <a:p>
            <a:pPr eaLnBrk="1" hangingPunct="1">
              <a:spcBef>
                <a:spcPts val="600"/>
              </a:spcBef>
            </a:pPr>
            <a:r>
              <a:rPr lang="en-US" sz="2100" smtClean="0">
                <a:latin typeface="Century Gothic" pitchFamily="34" charset="0"/>
              </a:rPr>
              <a:t>Keep your OS and Web browsers up-to-date</a:t>
            </a:r>
          </a:p>
          <a:p>
            <a:pPr eaLnBrk="1" hangingPunct="1">
              <a:spcBef>
                <a:spcPts val="600"/>
              </a:spcBef>
            </a:pPr>
            <a:r>
              <a:rPr lang="en-US" sz="2100" smtClean="0">
                <a:latin typeface="Century Gothic" pitchFamily="34" charset="0"/>
              </a:rPr>
              <a:t>Do not download files from untrusted sources; be suspicious of sites that want to </a:t>
            </a:r>
            <a:r>
              <a:rPr lang="en-US" sz="2100" i="1" smtClean="0">
                <a:latin typeface="Century Gothic" pitchFamily="34" charset="0"/>
              </a:rPr>
              <a:t>send</a:t>
            </a:r>
            <a:r>
              <a:rPr lang="en-US" sz="2100" smtClean="0">
                <a:latin typeface="Century Gothic" pitchFamily="34" charset="0"/>
              </a:rPr>
              <a:t> information</a:t>
            </a:r>
          </a:p>
          <a:p>
            <a:pPr eaLnBrk="1" hangingPunct="1">
              <a:spcBef>
                <a:spcPts val="600"/>
              </a:spcBef>
            </a:pPr>
            <a:r>
              <a:rPr lang="en-US" sz="2100" smtClean="0">
                <a:latin typeface="Century Gothic" pitchFamily="34" charset="0"/>
              </a:rPr>
              <a:t>Use strong passwords</a:t>
            </a:r>
          </a:p>
          <a:p>
            <a:pPr eaLnBrk="1" hangingPunct="1">
              <a:spcBef>
                <a:spcPts val="600"/>
              </a:spcBef>
            </a:pPr>
            <a:r>
              <a:rPr lang="en-US" sz="2100" smtClean="0">
                <a:latin typeface="Century Gothic" pitchFamily="34" charset="0"/>
              </a:rPr>
              <a:t>Do not open email attachments from unknown sources</a:t>
            </a:r>
          </a:p>
          <a:p>
            <a:pPr eaLnBrk="1" hangingPunct="1">
              <a:spcBef>
                <a:spcPts val="600"/>
              </a:spcBef>
            </a:pPr>
            <a:r>
              <a:rPr lang="en-US" sz="2100" smtClean="0">
                <a:latin typeface="Century Gothic" pitchFamily="34" charset="0"/>
              </a:rPr>
              <a:t>Only do file sharing with trusted sites</a:t>
            </a:r>
          </a:p>
          <a:p>
            <a:pPr eaLnBrk="1" hangingPunct="1">
              <a:spcBef>
                <a:spcPts val="600"/>
              </a:spcBef>
            </a:pPr>
            <a:r>
              <a:rPr lang="en-US" sz="2100" smtClean="0">
                <a:latin typeface="Century Gothic" pitchFamily="34" charset="0"/>
              </a:rPr>
              <a:t>Do not run OS services you don’t need (turn off web servers and UPNP if you don’t require them)</a:t>
            </a:r>
          </a:p>
          <a:p>
            <a:pPr eaLnBrk="1" hangingPunct="1">
              <a:spcBef>
                <a:spcPts val="600"/>
              </a:spcBef>
            </a:pPr>
            <a:r>
              <a:rPr lang="en-US" sz="2100" smtClean="0">
                <a:latin typeface="Century Gothic" pitchFamily="34" charset="0"/>
              </a:rPr>
              <a:t>Use an Internet firewall (in your OS) to block intruders</a:t>
            </a:r>
          </a:p>
          <a:p>
            <a:pPr eaLnBrk="1" hangingPunct="1">
              <a:spcBef>
                <a:spcPts val="600"/>
              </a:spcBef>
            </a:pPr>
            <a:r>
              <a:rPr lang="en-US" sz="2100" smtClean="0">
                <a:latin typeface="Century Gothic" pitchFamily="34" charset="0"/>
              </a:rPr>
              <a:t>Back up your computer storage regularly (for attack recovery)</a:t>
            </a:r>
          </a:p>
          <a:p>
            <a:pPr eaLnBrk="1" hangingPunct="1">
              <a:spcBef>
                <a:spcPts val="600"/>
              </a:spcBef>
            </a:pPr>
            <a:endParaRPr lang="en-US" sz="2000" smtClean="0">
              <a:latin typeface="Century Gothic" pitchFamily="34" charset="0"/>
            </a:endParaRPr>
          </a:p>
          <a:p>
            <a:pPr eaLnBrk="1" hangingPunct="1">
              <a:spcBef>
                <a:spcPts val="600"/>
              </a:spcBef>
            </a:pPr>
            <a:endParaRPr lang="en-US" sz="24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E12DF100-7E17-42E8-9C3A-5E3D3852E0D5}" type="slidenum">
              <a:rPr lang="en-US" sz="1000"/>
              <a:pPr algn="r"/>
              <a:t>47</a:t>
            </a:fld>
            <a:endParaRPr lang="en-US" sz="10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Summary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>
                <a:latin typeface="Century Gothic" pitchFamily="34" charset="0"/>
              </a:rPr>
              <a:t>Email has weaknesses as a medium for human communication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latin typeface="Century Gothic" pitchFamily="34" charset="0"/>
              </a:rPr>
              <a:t>Simple courtesy guidelines make use of email more effective and less of an irritating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latin typeface="Century Gothic" pitchFamily="34" charset="0"/>
              </a:rPr>
              <a:t>“Expecting the unexpected” is a useful survival skill; think about the unexpected event and correctly determine whether and how to respond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>
                <a:latin typeface="Century Gothic" pitchFamily="34" charset="0"/>
              </a:rPr>
              <a:t>Copyright infringement poses legal risk, so don’t share software or pirate copyrighted materials from the Web</a:t>
            </a:r>
          </a:p>
          <a:p>
            <a:pPr eaLnBrk="1" hangingPunct="1">
              <a:lnSpc>
                <a:spcPct val="80000"/>
              </a:lnSpc>
            </a:pPr>
            <a:endParaRPr lang="en-US" sz="2600" smtClean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89684B98-396C-44CB-B202-3CF917505212}" type="slidenum">
              <a:rPr lang="en-US" sz="1000"/>
              <a:pPr algn="r"/>
              <a:t>48</a:t>
            </a:fld>
            <a:endParaRPr lang="en-US" sz="10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Summary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Century Gothic" pitchFamily="34" charset="0"/>
              </a:rPr>
              <a:t>Selecting passwords connected to some common topic can make them easier to remember; choose simple passwords when security needs are low, and more obscure ones when there is greater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Century Gothic" pitchFamily="34" charset="0"/>
              </a:rPr>
              <a:t>Viruses and worms cause considerable damage; reduce the change of infection by installing and running anti-virus software; be aware of hoaxes and phishing scams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latin typeface="Century Gothic" pitchFamily="34" charset="0"/>
              </a:rPr>
              <a:t>Implement a plan of action to keep your digital world private and secure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112113D7-27E3-44BE-91B8-9DEC8E279D8E}" type="slidenum">
              <a:rPr lang="en-US" sz="1000"/>
              <a:pPr algn="r"/>
              <a:t>5</a:t>
            </a:fld>
            <a:endParaRPr lang="en-US" sz="10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Out on Good Behavior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smtClean="0">
                <a:latin typeface="Century Gothic" pitchFamily="34" charset="0"/>
              </a:rPr>
              <a:t>Rules for “acceptable behavior,” basic courtesy and respect create smooth social interactions</a:t>
            </a:r>
          </a:p>
          <a:p>
            <a:pPr eaLnBrk="1" hangingPunct="1"/>
            <a:r>
              <a:rPr lang="en-US" sz="2800" smtClean="0">
                <a:latin typeface="Century Gothic" pitchFamily="34" charset="0"/>
              </a:rPr>
              <a:t>Normal social pressures often don’t work well in online settings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entury Gothic" pitchFamily="34" charset="0"/>
              </a:rPr>
              <a:t>	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Netiquette</a:t>
            </a:r>
            <a:r>
              <a:rPr lang="en-US" sz="2800" smtClean="0">
                <a:latin typeface="Century Gothic" pitchFamily="34" charset="0"/>
              </a:rPr>
              <a:t>?</a:t>
            </a:r>
          </a:p>
          <a:p>
            <a:pPr eaLnBrk="1" hangingPunct="1"/>
            <a:r>
              <a:rPr lang="en-US" sz="2800" smtClean="0">
                <a:latin typeface="Century Gothic" pitchFamily="34" charset="0"/>
              </a:rPr>
              <a:t>“Netiquette” is etiquette for the Internet, guidelines for civilized behavior in email and broader online social contexts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>
                <a:latin typeface="Arial" charset="0"/>
              </a:rPr>
              <a:t>12-</a:t>
            </a:r>
            <a:fld id="{F54FC565-1454-405F-AB48-D022C866C9F2}" type="slidenum">
              <a:rPr lang="en-US" sz="1000">
                <a:latin typeface="Arial" charset="0"/>
              </a:rPr>
              <a:pPr algn="r"/>
              <a:t>6</a:t>
            </a:fld>
            <a:endParaRPr lang="en-US" sz="1000">
              <a:latin typeface="Arial" charset="0"/>
            </a:endParaRP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6578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Oval 3"/>
          <p:cNvSpPr/>
          <p:nvPr/>
        </p:nvSpPr>
        <p:spPr bwMode="auto">
          <a:xfrm>
            <a:off x="1600200" y="4267200"/>
            <a:ext cx="73914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ヒラギノ角ゴ Pro W3" pitchFamily="71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600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lvl="7">
              <a:defRPr/>
            </a:pPr>
            <a:endParaRPr lang="en-US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it a good idea to have password?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DA27F86C-DB22-43D0-8BFF-0631AFBF6CA0}" type="slidenum">
              <a:rPr lang="en-US" sz="1000"/>
              <a:pPr algn="r"/>
              <a:t>8</a:t>
            </a:fld>
            <a:endParaRPr lang="en-US" sz="10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mtClean="0">
                <a:solidFill>
                  <a:srgbClr val="FF0000"/>
                </a:solidFill>
                <a:latin typeface="Century Gothic" pitchFamily="34" charset="0"/>
              </a:rPr>
              <a:t>Creating Good Passwords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6868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smtClean="0">
                <a:solidFill>
                  <a:srgbClr val="7030A0"/>
                </a:solidFill>
                <a:latin typeface="Century Gothic" pitchFamily="34" charset="0"/>
              </a:rPr>
              <a:t>The Role of Passwords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Century Gothic" pitchFamily="34" charset="0"/>
              </a:rPr>
              <a:t>To limit computer or system access to only those who know a sequence of keyboard characters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smtClean="0">
                <a:solidFill>
                  <a:srgbClr val="7030A0"/>
                </a:solidFill>
                <a:latin typeface="Century Gothic" pitchFamily="34" charset="0"/>
              </a:rPr>
              <a:t>Breaking into a Computer without a Password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Century Gothic" pitchFamily="34" charset="0"/>
              </a:rPr>
              <a:t>Trying all possible passwords algorithmically would eventually find correct password, but software usually limits the number of tries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sz="2800" smtClean="0">
                <a:solidFill>
                  <a:srgbClr val="7030A0"/>
                </a:solidFill>
                <a:latin typeface="Century Gothic" pitchFamily="34" charset="0"/>
              </a:rPr>
              <a:t>Forgetting a Password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latin typeface="Century Gothic" pitchFamily="34" charset="0"/>
              </a:rPr>
              <a:t>Passwords are scrambled or encrypted and stored, so system administrator usually can't tell you your password if you forget it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000"/>
              <a:t>12-</a:t>
            </a:r>
            <a:fld id="{4FEFE38D-A206-4DC2-8F49-5DAFC225E117}" type="slidenum">
              <a:rPr lang="en-US" sz="1000"/>
              <a:pPr algn="r"/>
              <a:t>9</a:t>
            </a:fld>
            <a:endParaRPr lang="en-US" sz="10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smtClean="0">
                <a:latin typeface="Century Gothic" pitchFamily="34" charset="0"/>
              </a:rPr>
              <a:t>Guidelines for Selecting a Password</a:t>
            </a:r>
            <a:endParaRPr lang="en-US" smtClean="0">
              <a:latin typeface="Century Gothic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smtClean="0">
                <a:latin typeface="Century Gothic" pitchFamily="34" charset="0"/>
              </a:rPr>
              <a:t>It's not a good idea to choose something easily guessed, but should be easy for you to remember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smtClean="0">
                <a:latin typeface="Century Gothic" pitchFamily="34" charset="0"/>
              </a:rPr>
              <a:t>Should have 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at least 8 </a:t>
            </a:r>
            <a:r>
              <a:rPr lang="en-US" sz="2800" smtClean="0">
                <a:latin typeface="Century Gothic" pitchFamily="34" charset="0"/>
              </a:rPr>
              <a:t>characters, with a mix of 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uppercase and lowercase </a:t>
            </a:r>
            <a:r>
              <a:rPr lang="en-US" sz="2800" smtClean="0">
                <a:latin typeface="Century Gothic" pitchFamily="34" charset="0"/>
              </a:rPr>
              <a:t>letters, </a:t>
            </a:r>
            <a:r>
              <a:rPr lang="en-US" sz="2800" smtClean="0">
                <a:solidFill>
                  <a:srgbClr val="FF0000"/>
                </a:solidFill>
                <a:latin typeface="Century Gothic" pitchFamily="34" charset="0"/>
              </a:rPr>
              <a:t>numbers, punctuation characters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smtClean="0">
                <a:latin typeface="Century Gothic" pitchFamily="34" charset="0"/>
              </a:rPr>
              <a:t>Use a sequence not found in dictionaries</a:t>
            </a:r>
          </a:p>
          <a:p>
            <a:pPr eaLnBrk="1" hangingPunct="1">
              <a:spcBef>
                <a:spcPct val="40000"/>
              </a:spcBef>
            </a:pPr>
            <a:r>
              <a:rPr lang="en-US" sz="2800" smtClean="0">
                <a:latin typeface="Century Gothic" pitchFamily="34" charset="0"/>
              </a:rPr>
              <a:t>No personal associations (like your name)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h01">
  <a:themeElements>
    <a:clrScheme name="2_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h01">
      <a:majorFont>
        <a:latin typeface="Century Gothic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ヒラギノ角ゴ Pro W3" pitchFamily="7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ヒラギノ角ゴ Pro W3" pitchFamily="71" charset="-128"/>
          </a:defRPr>
        </a:defPPr>
      </a:lstStyle>
    </a:lnDef>
  </a:objectDefaults>
  <a:extraClrSchemeLst>
    <a:extraClrScheme>
      <a:clrScheme name="2_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ヒラギノ角ゴ Pro W3" pitchFamily="7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ヒラギノ角ゴ Pro W3" pitchFamily="7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ヒラギノ角ゴ Pro W3" pitchFamily="7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ヒラギノ角ゴ Pro W3" pitchFamily="71" charset="-128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Powerbook:Users:stephanie:Documents:AW-Snyder_CS_PPT:ch01.pot</Template>
  <TotalTime>1937</TotalTime>
  <Words>2874</Words>
  <Application>Microsoft Office PowerPoint</Application>
  <PresentationFormat>On-screen Show (4:3)</PresentationFormat>
  <Paragraphs>333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2_ch01</vt:lpstr>
      <vt:lpstr>Custom Design</vt:lpstr>
      <vt:lpstr>1_Custom Design</vt:lpstr>
      <vt:lpstr>Slide 1</vt:lpstr>
      <vt:lpstr>Email Issues</vt:lpstr>
      <vt:lpstr>Asynchronous, Synchronous </vt:lpstr>
      <vt:lpstr>Email Issues</vt:lpstr>
      <vt:lpstr>Out on Good Behavior</vt:lpstr>
      <vt:lpstr>Slide 6</vt:lpstr>
      <vt:lpstr>Password</vt:lpstr>
      <vt:lpstr>Creating Good Passwords</vt:lpstr>
      <vt:lpstr>Guidelines for Selecting a Password</vt:lpstr>
      <vt:lpstr> Picking a Password</vt:lpstr>
      <vt:lpstr>Examples of the Heuristic</vt:lpstr>
      <vt:lpstr>Changing Passwords Show example</vt:lpstr>
      <vt:lpstr>Spam Junk Mail</vt:lpstr>
      <vt:lpstr>How Spam Filters Work</vt:lpstr>
      <vt:lpstr>How Spam Filters Work</vt:lpstr>
      <vt:lpstr>Spam Netiquette License agreement </vt:lpstr>
      <vt:lpstr>Scams</vt:lpstr>
      <vt:lpstr>Slide 18</vt:lpstr>
      <vt:lpstr>Nigerian Widow Scam</vt:lpstr>
      <vt:lpstr>Scams and the World in General</vt:lpstr>
      <vt:lpstr>Phishing</vt:lpstr>
      <vt:lpstr>Slide 22</vt:lpstr>
      <vt:lpstr>Phishing and Spoofing</vt:lpstr>
      <vt:lpstr>Fighting Phishing</vt:lpstr>
      <vt:lpstr>Viruses, Worms, Trojan</vt:lpstr>
      <vt:lpstr>Vectors of Attack</vt:lpstr>
      <vt:lpstr>Email Attack</vt:lpstr>
      <vt:lpstr>Email Attack</vt:lpstr>
      <vt:lpstr>Folder option Show extension </vt:lpstr>
      <vt:lpstr>Spoofed Links Attack</vt:lpstr>
      <vt:lpstr>Social Engineering Attack</vt:lpstr>
      <vt:lpstr>Social Engineering (Just Say ‘No’)</vt:lpstr>
      <vt:lpstr>P2P File Sharing Attack</vt:lpstr>
      <vt:lpstr>P2P File Sharing Attack</vt:lpstr>
      <vt:lpstr>Anti-Virus Software</vt:lpstr>
      <vt:lpstr>Protecting Intellectual Property</vt:lpstr>
      <vt:lpstr>Open Source Software</vt:lpstr>
      <vt:lpstr>Copyright on the Web</vt:lpstr>
      <vt:lpstr>Copyright on the Web (cont'd)</vt:lpstr>
      <vt:lpstr>Slide 40</vt:lpstr>
      <vt:lpstr>Slide 41</vt:lpstr>
      <vt:lpstr>Have a Plan of Action</vt:lpstr>
      <vt:lpstr>Installing Protective Systems</vt:lpstr>
      <vt:lpstr>Tuning Installed Protections</vt:lpstr>
      <vt:lpstr>Behaving to Avoid Problems</vt:lpstr>
      <vt:lpstr>Security Checklist</vt:lpstr>
      <vt:lpstr>Summary</vt:lpstr>
      <vt:lpstr>Summary</vt:lpstr>
    </vt:vector>
  </TitlesOfParts>
  <Company>©2008 Pearson Addison-Wesley. All rights reserved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subject>Computers In Polite Society: Social Implications of IT</dc:subject>
  <dc:creator>Lawrence Snyder</dc:creator>
  <cp:lastModifiedBy>mike</cp:lastModifiedBy>
  <cp:revision>271</cp:revision>
  <dcterms:created xsi:type="dcterms:W3CDTF">2005-07-07T19:14:41Z</dcterms:created>
  <dcterms:modified xsi:type="dcterms:W3CDTF">2013-09-09T03:04:51Z</dcterms:modified>
</cp:coreProperties>
</file>