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1" r:id="rId2"/>
    <p:sldId id="272" r:id="rId3"/>
    <p:sldId id="256" r:id="rId4"/>
    <p:sldId id="269" r:id="rId5"/>
    <p:sldId id="257" r:id="rId6"/>
    <p:sldId id="258" r:id="rId7"/>
    <p:sldId id="259" r:id="rId8"/>
    <p:sldId id="260" r:id="rId9"/>
    <p:sldId id="261" r:id="rId10"/>
    <p:sldId id="262" r:id="rId11"/>
    <p:sldId id="263" r:id="rId12"/>
    <p:sldId id="270" r:id="rId13"/>
    <p:sldId id="264" r:id="rId14"/>
    <p:sldId id="265" r:id="rId15"/>
    <p:sldId id="266"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9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A51287-C23E-4DBA-9475-FA3AEED5BECF}" type="datetimeFigureOut">
              <a:rPr lang="en-US" smtClean="0"/>
              <a:t>9/7/2015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D9E2B9-EC70-4551-8B8A-0FAE603B8082}" type="slidenum">
              <a:rPr lang="en-US" smtClean="0"/>
              <a:t>‹#›</a:t>
            </a:fld>
            <a:endParaRPr lang="en-US"/>
          </a:p>
        </p:txBody>
      </p:sp>
    </p:spTree>
    <p:extLst>
      <p:ext uri="{BB962C8B-B14F-4D97-AF65-F5344CB8AC3E}">
        <p14:creationId xmlns:p14="http://schemas.microsoft.com/office/powerpoint/2010/main" val="354500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43000" y="685800"/>
            <a:ext cx="4573588" cy="3429000"/>
          </a:xfrm>
          <a:ln/>
        </p:spPr>
      </p:sp>
      <p:sp>
        <p:nvSpPr>
          <p:cNvPr id="89091"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smtClean="0">
              <a:latin typeface="Times New Roman" pitchFamily="18" charset="0"/>
            </a:endParaRPr>
          </a:p>
        </p:txBody>
      </p:sp>
    </p:spTree>
    <p:extLst>
      <p:ext uri="{BB962C8B-B14F-4D97-AF65-F5344CB8AC3E}">
        <p14:creationId xmlns:p14="http://schemas.microsoft.com/office/powerpoint/2010/main" val="1226880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CD497D-FEFF-49CC-B2A4-BFD1A18E98B5}" type="datetimeFigureOut">
              <a:rPr lang="en-US" smtClean="0"/>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CF663-0EF4-4C39-96B4-CF2B566FC554}" type="slidenum">
              <a:rPr lang="en-US" smtClean="0"/>
              <a:t>‹#›</a:t>
            </a:fld>
            <a:endParaRPr lang="en-US"/>
          </a:p>
        </p:txBody>
      </p:sp>
    </p:spTree>
    <p:extLst>
      <p:ext uri="{BB962C8B-B14F-4D97-AF65-F5344CB8AC3E}">
        <p14:creationId xmlns:p14="http://schemas.microsoft.com/office/powerpoint/2010/main" val="3478623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CD497D-FEFF-49CC-B2A4-BFD1A18E98B5}" type="datetimeFigureOut">
              <a:rPr lang="en-US" smtClean="0"/>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CF663-0EF4-4C39-96B4-CF2B566FC554}" type="slidenum">
              <a:rPr lang="en-US" smtClean="0"/>
              <a:t>‹#›</a:t>
            </a:fld>
            <a:endParaRPr lang="en-US"/>
          </a:p>
        </p:txBody>
      </p:sp>
    </p:spTree>
    <p:extLst>
      <p:ext uri="{BB962C8B-B14F-4D97-AF65-F5344CB8AC3E}">
        <p14:creationId xmlns:p14="http://schemas.microsoft.com/office/powerpoint/2010/main" val="16737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CD497D-FEFF-49CC-B2A4-BFD1A18E98B5}" type="datetimeFigureOut">
              <a:rPr lang="en-US" smtClean="0"/>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CF663-0EF4-4C39-96B4-CF2B566FC554}" type="slidenum">
              <a:rPr lang="en-US" smtClean="0"/>
              <a:t>‹#›</a:t>
            </a:fld>
            <a:endParaRPr lang="en-US"/>
          </a:p>
        </p:txBody>
      </p:sp>
    </p:spTree>
    <p:extLst>
      <p:ext uri="{BB962C8B-B14F-4D97-AF65-F5344CB8AC3E}">
        <p14:creationId xmlns:p14="http://schemas.microsoft.com/office/powerpoint/2010/main" val="3637606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CD497D-FEFF-49CC-B2A4-BFD1A18E98B5}" type="datetimeFigureOut">
              <a:rPr lang="en-US" smtClean="0"/>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CF663-0EF4-4C39-96B4-CF2B566FC554}" type="slidenum">
              <a:rPr lang="en-US" smtClean="0"/>
              <a:t>‹#›</a:t>
            </a:fld>
            <a:endParaRPr lang="en-US"/>
          </a:p>
        </p:txBody>
      </p:sp>
    </p:spTree>
    <p:extLst>
      <p:ext uri="{BB962C8B-B14F-4D97-AF65-F5344CB8AC3E}">
        <p14:creationId xmlns:p14="http://schemas.microsoft.com/office/powerpoint/2010/main" val="1135659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CD497D-FEFF-49CC-B2A4-BFD1A18E98B5}" type="datetimeFigureOut">
              <a:rPr lang="en-US" smtClean="0"/>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CF663-0EF4-4C39-96B4-CF2B566FC554}" type="slidenum">
              <a:rPr lang="en-US" smtClean="0"/>
              <a:t>‹#›</a:t>
            </a:fld>
            <a:endParaRPr lang="en-US"/>
          </a:p>
        </p:txBody>
      </p:sp>
    </p:spTree>
    <p:extLst>
      <p:ext uri="{BB962C8B-B14F-4D97-AF65-F5344CB8AC3E}">
        <p14:creationId xmlns:p14="http://schemas.microsoft.com/office/powerpoint/2010/main" val="230418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CD497D-FEFF-49CC-B2A4-BFD1A18E98B5}" type="datetimeFigureOut">
              <a:rPr lang="en-US" smtClean="0"/>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CF663-0EF4-4C39-96B4-CF2B566FC554}" type="slidenum">
              <a:rPr lang="en-US" smtClean="0"/>
              <a:t>‹#›</a:t>
            </a:fld>
            <a:endParaRPr lang="en-US"/>
          </a:p>
        </p:txBody>
      </p:sp>
    </p:spTree>
    <p:extLst>
      <p:ext uri="{BB962C8B-B14F-4D97-AF65-F5344CB8AC3E}">
        <p14:creationId xmlns:p14="http://schemas.microsoft.com/office/powerpoint/2010/main" val="3039116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CD497D-FEFF-49CC-B2A4-BFD1A18E98B5}" type="datetimeFigureOut">
              <a:rPr lang="en-US" smtClean="0"/>
              <a:t>9/7/2015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FCF663-0EF4-4C39-96B4-CF2B566FC554}" type="slidenum">
              <a:rPr lang="en-US" smtClean="0"/>
              <a:t>‹#›</a:t>
            </a:fld>
            <a:endParaRPr lang="en-US"/>
          </a:p>
        </p:txBody>
      </p:sp>
    </p:spTree>
    <p:extLst>
      <p:ext uri="{BB962C8B-B14F-4D97-AF65-F5344CB8AC3E}">
        <p14:creationId xmlns:p14="http://schemas.microsoft.com/office/powerpoint/2010/main" val="3307103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CD497D-FEFF-49CC-B2A4-BFD1A18E98B5}" type="datetimeFigureOut">
              <a:rPr lang="en-US" smtClean="0"/>
              <a:t>9/7/2015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FCF663-0EF4-4C39-96B4-CF2B566FC554}" type="slidenum">
              <a:rPr lang="en-US" smtClean="0"/>
              <a:t>‹#›</a:t>
            </a:fld>
            <a:endParaRPr lang="en-US"/>
          </a:p>
        </p:txBody>
      </p:sp>
    </p:spTree>
    <p:extLst>
      <p:ext uri="{BB962C8B-B14F-4D97-AF65-F5344CB8AC3E}">
        <p14:creationId xmlns:p14="http://schemas.microsoft.com/office/powerpoint/2010/main" val="420388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CD497D-FEFF-49CC-B2A4-BFD1A18E98B5}" type="datetimeFigureOut">
              <a:rPr lang="en-US" smtClean="0"/>
              <a:t>9/7/2015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FCF663-0EF4-4C39-96B4-CF2B566FC554}" type="slidenum">
              <a:rPr lang="en-US" smtClean="0"/>
              <a:t>‹#›</a:t>
            </a:fld>
            <a:endParaRPr lang="en-US"/>
          </a:p>
        </p:txBody>
      </p:sp>
    </p:spTree>
    <p:extLst>
      <p:ext uri="{BB962C8B-B14F-4D97-AF65-F5344CB8AC3E}">
        <p14:creationId xmlns:p14="http://schemas.microsoft.com/office/powerpoint/2010/main" val="3763049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CD497D-FEFF-49CC-B2A4-BFD1A18E98B5}" type="datetimeFigureOut">
              <a:rPr lang="en-US" smtClean="0"/>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CF663-0EF4-4C39-96B4-CF2B566FC554}" type="slidenum">
              <a:rPr lang="en-US" smtClean="0"/>
              <a:t>‹#›</a:t>
            </a:fld>
            <a:endParaRPr lang="en-US"/>
          </a:p>
        </p:txBody>
      </p:sp>
    </p:spTree>
    <p:extLst>
      <p:ext uri="{BB962C8B-B14F-4D97-AF65-F5344CB8AC3E}">
        <p14:creationId xmlns:p14="http://schemas.microsoft.com/office/powerpoint/2010/main" val="297167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CD497D-FEFF-49CC-B2A4-BFD1A18E98B5}" type="datetimeFigureOut">
              <a:rPr lang="en-US" smtClean="0"/>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CF663-0EF4-4C39-96B4-CF2B566FC554}" type="slidenum">
              <a:rPr lang="en-US" smtClean="0"/>
              <a:t>‹#›</a:t>
            </a:fld>
            <a:endParaRPr lang="en-US"/>
          </a:p>
        </p:txBody>
      </p:sp>
    </p:spTree>
    <p:extLst>
      <p:ext uri="{BB962C8B-B14F-4D97-AF65-F5344CB8AC3E}">
        <p14:creationId xmlns:p14="http://schemas.microsoft.com/office/powerpoint/2010/main" val="2376128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CD497D-FEFF-49CC-B2A4-BFD1A18E98B5}" type="datetimeFigureOut">
              <a:rPr lang="en-US" smtClean="0"/>
              <a:t>9/7/2015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CF663-0EF4-4C39-96B4-CF2B566FC554}" type="slidenum">
              <a:rPr lang="en-US" smtClean="0"/>
              <a:t>‹#›</a:t>
            </a:fld>
            <a:endParaRPr lang="en-US"/>
          </a:p>
        </p:txBody>
      </p:sp>
    </p:spTree>
    <p:extLst>
      <p:ext uri="{BB962C8B-B14F-4D97-AF65-F5344CB8AC3E}">
        <p14:creationId xmlns:p14="http://schemas.microsoft.com/office/powerpoint/2010/main" val="2640903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765175"/>
          </a:xfrm>
        </p:spPr>
        <p:txBody>
          <a:bodyPr>
            <a:normAutofit/>
          </a:bodyPr>
          <a:lstStyle/>
          <a:p>
            <a:r>
              <a:rPr lang="en-US" sz="3600" b="1" dirty="0">
                <a:latin typeface="Arial" panose="020B0604020202020204" pitchFamily="34" charset="0"/>
                <a:cs typeface="Arial" panose="020B0604020202020204" pitchFamily="34" charset="0"/>
              </a:rPr>
              <a:t>What Operating Systems Do</a:t>
            </a:r>
          </a:p>
        </p:txBody>
      </p:sp>
      <p:sp>
        <p:nvSpPr>
          <p:cNvPr id="3" name="Subtitle 2"/>
          <p:cNvSpPr>
            <a:spLocks noGrp="1"/>
          </p:cNvSpPr>
          <p:nvPr>
            <p:ph type="subTitle" idx="1"/>
          </p:nvPr>
        </p:nvSpPr>
        <p:spPr>
          <a:xfrm>
            <a:off x="685800" y="1752600"/>
            <a:ext cx="7772400" cy="4267200"/>
          </a:xfrm>
        </p:spPr>
        <p:txBody>
          <a:bodyPr>
            <a:normAutofit/>
          </a:bodyPr>
          <a:lstStyle/>
          <a:p>
            <a:pPr marL="342900" indent="-342900" algn="l">
              <a:buFont typeface="Arial" panose="020B0604020202020204" pitchFamily="34" charset="0"/>
              <a:buChar char="•"/>
            </a:pPr>
            <a:r>
              <a:rPr lang="en-US" sz="2000" dirty="0" smtClean="0">
                <a:solidFill>
                  <a:schemeClr val="tx1"/>
                </a:solidFill>
                <a:latin typeface="Arial" panose="020B0604020202020204" pitchFamily="34" charset="0"/>
                <a:cs typeface="Arial" panose="020B0604020202020204" pitchFamily="34" charset="0"/>
              </a:rPr>
              <a:t>An operating system is a program that manages a computer’s hardware. It also provides a basis for application programs and acts as an intermediary between the computer user and the computer hardware.</a:t>
            </a:r>
          </a:p>
          <a:p>
            <a:pPr marL="342900" indent="-342900" algn="l">
              <a:buFont typeface="Arial" panose="020B0604020202020204" pitchFamily="34" charset="0"/>
              <a:buChar char="•"/>
            </a:pPr>
            <a:endParaRPr lang="en-US" sz="2000" dirty="0" smtClean="0">
              <a:solidFill>
                <a:schemeClr val="tx1"/>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smtClean="0">
                <a:solidFill>
                  <a:schemeClr val="tx1"/>
                </a:solidFill>
                <a:latin typeface="Arial" panose="020B0604020202020204" pitchFamily="34" charset="0"/>
                <a:cs typeface="Arial" panose="020B0604020202020204" pitchFamily="34" charset="0"/>
              </a:rPr>
              <a:t>To </a:t>
            </a:r>
            <a:r>
              <a:rPr lang="en-US" sz="2000" dirty="0">
                <a:solidFill>
                  <a:schemeClr val="tx1"/>
                </a:solidFill>
                <a:latin typeface="Arial" panose="020B0604020202020204" pitchFamily="34" charset="0"/>
                <a:cs typeface="Arial" panose="020B0604020202020204" pitchFamily="34" charset="0"/>
              </a:rPr>
              <a:t>understand more fully the operating system’s role, we next </a:t>
            </a:r>
            <a:r>
              <a:rPr lang="en-US" sz="2000" dirty="0" smtClean="0">
                <a:solidFill>
                  <a:schemeClr val="tx1"/>
                </a:solidFill>
                <a:latin typeface="Arial" panose="020B0604020202020204" pitchFamily="34" charset="0"/>
                <a:cs typeface="Arial" panose="020B0604020202020204" pitchFamily="34" charset="0"/>
              </a:rPr>
              <a:t>explore operating </a:t>
            </a:r>
            <a:r>
              <a:rPr lang="en-US" sz="2000" dirty="0">
                <a:solidFill>
                  <a:schemeClr val="tx1"/>
                </a:solidFill>
                <a:latin typeface="Arial" panose="020B0604020202020204" pitchFamily="34" charset="0"/>
                <a:cs typeface="Arial" panose="020B0604020202020204" pitchFamily="34" charset="0"/>
              </a:rPr>
              <a:t>systems from two viewpoints: that of the user and that of the system</a:t>
            </a:r>
            <a:r>
              <a:rPr lang="en-US" sz="2000" dirty="0" smtClean="0">
                <a:solidFill>
                  <a:schemeClr val="tx1"/>
                </a:solidFill>
                <a:latin typeface="Arial" panose="020B0604020202020204" pitchFamily="34" charset="0"/>
                <a:cs typeface="Arial" panose="020B0604020202020204" pitchFamily="34" charset="0"/>
              </a:rPr>
              <a:t>.</a:t>
            </a:r>
          </a:p>
          <a:p>
            <a:pPr marL="800100" lvl="1" indent="-342900" algn="l">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User View</a:t>
            </a:r>
          </a:p>
          <a:p>
            <a:pPr marL="1257300" lvl="2" indent="-342900" algn="l">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The user’s view of the computer varies according to the interface </a:t>
            </a:r>
            <a:r>
              <a:rPr lang="en-US" sz="2000" dirty="0" smtClean="0">
                <a:solidFill>
                  <a:schemeClr val="tx1"/>
                </a:solidFill>
                <a:latin typeface="Arial" panose="020B0604020202020204" pitchFamily="34" charset="0"/>
                <a:cs typeface="Arial" panose="020B0604020202020204" pitchFamily="34" charset="0"/>
              </a:rPr>
              <a:t>being used</a:t>
            </a:r>
            <a:r>
              <a:rPr lang="en-US" sz="20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93340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Operating-System Operations</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Without protection against </a:t>
            </a:r>
            <a:r>
              <a:rPr lang="en-US" sz="2000">
                <a:latin typeface="Arial" panose="020B0604020202020204" pitchFamily="34" charset="0"/>
                <a:cs typeface="Arial" panose="020B0604020202020204" pitchFamily="34" charset="0"/>
              </a:rPr>
              <a:t>these </a:t>
            </a:r>
            <a:r>
              <a:rPr lang="en-US" sz="2000" smtClean="0">
                <a:latin typeface="Arial" panose="020B0604020202020204" pitchFamily="34" charset="0"/>
                <a:cs typeface="Arial" panose="020B0604020202020204" pitchFamily="34" charset="0"/>
              </a:rPr>
              <a:t>errors</a:t>
            </a:r>
            <a:r>
              <a:rPr lang="en-US" sz="2000" dirty="0">
                <a:latin typeface="Arial" panose="020B0604020202020204" pitchFamily="34" charset="0"/>
                <a:cs typeface="Arial" panose="020B0604020202020204" pitchFamily="34" charset="0"/>
              </a:rPr>
              <a:t>, either the computer </a:t>
            </a:r>
            <a:r>
              <a:rPr lang="en-US" sz="2000" dirty="0" smtClean="0">
                <a:latin typeface="Arial" panose="020B0604020202020204" pitchFamily="34" charset="0"/>
                <a:cs typeface="Arial" panose="020B0604020202020204" pitchFamily="34" charset="0"/>
              </a:rPr>
              <a:t>must execute </a:t>
            </a:r>
            <a:r>
              <a:rPr lang="en-US" sz="2000" dirty="0">
                <a:latin typeface="Arial" panose="020B0604020202020204" pitchFamily="34" charset="0"/>
                <a:cs typeface="Arial" panose="020B0604020202020204" pitchFamily="34" charset="0"/>
              </a:rPr>
              <a:t>only one process at a time or all output must be suspect. A </a:t>
            </a:r>
            <a:r>
              <a:rPr lang="en-US" sz="2000" dirty="0" smtClean="0">
                <a:latin typeface="Arial" panose="020B0604020202020204" pitchFamily="34" charset="0"/>
                <a:cs typeface="Arial" panose="020B0604020202020204" pitchFamily="34" charset="0"/>
              </a:rPr>
              <a:t>properly designed </a:t>
            </a:r>
            <a:r>
              <a:rPr lang="en-US" sz="2000" dirty="0">
                <a:latin typeface="Arial" panose="020B0604020202020204" pitchFamily="34" charset="0"/>
                <a:cs typeface="Arial" panose="020B0604020202020204" pitchFamily="34" charset="0"/>
              </a:rPr>
              <a:t>operating system must ensure that an incorrect (or malicious</a:t>
            </a:r>
            <a:r>
              <a:rPr lang="en-US" sz="2000" dirty="0" smtClean="0">
                <a:latin typeface="Arial" panose="020B0604020202020204" pitchFamily="34" charset="0"/>
                <a:cs typeface="Arial" panose="020B0604020202020204" pitchFamily="34" charset="0"/>
              </a:rPr>
              <a:t>) program </a:t>
            </a:r>
            <a:r>
              <a:rPr lang="en-US" sz="2000" dirty="0">
                <a:latin typeface="Arial" panose="020B0604020202020204" pitchFamily="34" charset="0"/>
                <a:cs typeface="Arial" panose="020B0604020202020204" pitchFamily="34" charset="0"/>
              </a:rPr>
              <a:t>cannot cause other programs to execute incorrectly</a:t>
            </a:r>
            <a:r>
              <a:rPr lang="en-US" sz="2000" dirty="0" smtClean="0">
                <a:latin typeface="Arial" panose="020B0604020202020204" pitchFamily="34" charset="0"/>
                <a:cs typeface="Arial" panose="020B0604020202020204" pitchFamily="34" charset="0"/>
              </a:rPr>
              <a:t>.</a:t>
            </a:r>
          </a:p>
          <a:p>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 order to ensure the proper execution of the operating system, we must </a:t>
            </a:r>
            <a:r>
              <a:rPr lang="en-US" sz="2000" dirty="0" smtClean="0">
                <a:latin typeface="Arial" panose="020B0604020202020204" pitchFamily="34" charset="0"/>
                <a:cs typeface="Arial" panose="020B0604020202020204" pitchFamily="34" charset="0"/>
              </a:rPr>
              <a:t>be able </a:t>
            </a:r>
            <a:r>
              <a:rPr lang="en-US" sz="2000" dirty="0">
                <a:latin typeface="Arial" panose="020B0604020202020204" pitchFamily="34" charset="0"/>
                <a:cs typeface="Arial" panose="020B0604020202020204" pitchFamily="34" charset="0"/>
              </a:rPr>
              <a:t>to distinguish between the execution of operating-system code and </a:t>
            </a:r>
            <a:r>
              <a:rPr lang="en-US" sz="2000" dirty="0" smtClean="0">
                <a:latin typeface="Arial" panose="020B0604020202020204" pitchFamily="34" charset="0"/>
                <a:cs typeface="Arial" panose="020B0604020202020204" pitchFamily="34" charset="0"/>
              </a:rPr>
              <a:t>user-defined code. </a:t>
            </a:r>
            <a:r>
              <a:rPr lang="en-US" sz="2000" dirty="0" smtClean="0"/>
              <a:t>So we </a:t>
            </a:r>
            <a:r>
              <a:rPr lang="en-US" sz="2000" dirty="0"/>
              <a:t>need two separate </a:t>
            </a:r>
            <a:r>
              <a:rPr lang="en-US" sz="2000" b="1" i="1" dirty="0"/>
              <a:t>modes </a:t>
            </a:r>
            <a:r>
              <a:rPr lang="en-US" sz="2000" dirty="0"/>
              <a:t>of operation: </a:t>
            </a:r>
            <a:r>
              <a:rPr lang="en-US" sz="2000" b="1" dirty="0"/>
              <a:t>user </a:t>
            </a:r>
            <a:r>
              <a:rPr lang="en-US" sz="2000" b="1" dirty="0" smtClean="0"/>
              <a:t>mode </a:t>
            </a:r>
            <a:r>
              <a:rPr lang="en-US" sz="2000" dirty="0" smtClean="0"/>
              <a:t>and </a:t>
            </a:r>
            <a:r>
              <a:rPr lang="en-US" sz="2000" b="1" dirty="0"/>
              <a:t>kernel mode </a:t>
            </a:r>
            <a:r>
              <a:rPr lang="en-US" sz="2000" dirty="0"/>
              <a:t>(also called </a:t>
            </a:r>
            <a:r>
              <a:rPr lang="en-US" sz="2000" b="1" dirty="0"/>
              <a:t>supervisor mode</a:t>
            </a:r>
            <a:r>
              <a:rPr lang="en-US" sz="2000" dirty="0"/>
              <a:t>, </a:t>
            </a:r>
            <a:r>
              <a:rPr lang="en-US" sz="2000" b="1" dirty="0"/>
              <a:t>system mode</a:t>
            </a:r>
            <a:r>
              <a:rPr lang="en-US" sz="2000" dirty="0"/>
              <a:t>, or </a:t>
            </a:r>
            <a:r>
              <a:rPr lang="en-US" sz="2000" b="1" dirty="0" smtClean="0"/>
              <a:t>privileged mode</a:t>
            </a:r>
            <a:r>
              <a:rPr lang="en-US" sz="2000" dirty="0"/>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4164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Operating-System Operations</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A bit, called the </a:t>
            </a:r>
            <a:r>
              <a:rPr lang="en-US" sz="2000" b="1" dirty="0">
                <a:latin typeface="Arial" panose="020B0604020202020204" pitchFamily="34" charset="0"/>
                <a:cs typeface="Arial" panose="020B0604020202020204" pitchFamily="34" charset="0"/>
              </a:rPr>
              <a:t>mode bit</a:t>
            </a:r>
            <a:r>
              <a:rPr lang="en-US" sz="2000" dirty="0">
                <a:latin typeface="Arial" panose="020B0604020202020204" pitchFamily="34" charset="0"/>
                <a:cs typeface="Arial" panose="020B0604020202020204" pitchFamily="34" charset="0"/>
              </a:rPr>
              <a:t>, is added to the hardware of the </a:t>
            </a:r>
            <a:r>
              <a:rPr lang="en-US" sz="2000" dirty="0" smtClean="0">
                <a:latin typeface="Arial" panose="020B0604020202020204" pitchFamily="34" charset="0"/>
                <a:cs typeface="Arial" panose="020B0604020202020204" pitchFamily="34" charset="0"/>
              </a:rPr>
              <a:t>computer to </a:t>
            </a:r>
            <a:r>
              <a:rPr lang="en-US" sz="2000" dirty="0">
                <a:latin typeface="Arial" panose="020B0604020202020204" pitchFamily="34" charset="0"/>
                <a:cs typeface="Arial" panose="020B0604020202020204" pitchFamily="34" charset="0"/>
              </a:rPr>
              <a:t>indicate the current mode: kernel (0) or user (1). With the mode bit, we </a:t>
            </a:r>
            <a:r>
              <a:rPr lang="en-US" sz="2000" dirty="0" smtClean="0">
                <a:latin typeface="Arial" panose="020B0604020202020204" pitchFamily="34" charset="0"/>
                <a:cs typeface="Arial" panose="020B0604020202020204" pitchFamily="34" charset="0"/>
              </a:rPr>
              <a:t>can distinguish </a:t>
            </a:r>
            <a:r>
              <a:rPr lang="en-US" sz="2000" dirty="0">
                <a:latin typeface="Arial" panose="020B0604020202020204" pitchFamily="34" charset="0"/>
                <a:cs typeface="Arial" panose="020B0604020202020204" pitchFamily="34" charset="0"/>
              </a:rPr>
              <a:t>between a task that is executed on behalf of the operating </a:t>
            </a:r>
            <a:r>
              <a:rPr lang="en-US" sz="2000" dirty="0" smtClean="0">
                <a:latin typeface="Arial" panose="020B0604020202020204" pitchFamily="34" charset="0"/>
                <a:cs typeface="Arial" panose="020B0604020202020204" pitchFamily="34" charset="0"/>
              </a:rPr>
              <a:t>system and </a:t>
            </a:r>
            <a:r>
              <a:rPr lang="en-US" sz="2000" dirty="0">
                <a:latin typeface="Arial" panose="020B0604020202020204" pitchFamily="34" charset="0"/>
                <a:cs typeface="Arial" panose="020B0604020202020204" pitchFamily="34" charset="0"/>
              </a:rPr>
              <a:t>one that is executed on behalf of the user. When the computer system </a:t>
            </a:r>
            <a:r>
              <a:rPr lang="en-US" sz="2000" dirty="0" smtClean="0">
                <a:latin typeface="Arial" panose="020B0604020202020204" pitchFamily="34" charset="0"/>
                <a:cs typeface="Arial" panose="020B0604020202020204" pitchFamily="34" charset="0"/>
              </a:rPr>
              <a:t>is executing </a:t>
            </a:r>
            <a:r>
              <a:rPr lang="en-US" sz="2000" dirty="0">
                <a:latin typeface="Arial" panose="020B0604020202020204" pitchFamily="34" charset="0"/>
                <a:cs typeface="Arial" panose="020B0604020202020204" pitchFamily="34" charset="0"/>
              </a:rPr>
              <a:t>on behalf of a user application, the system is in user mode. </a:t>
            </a:r>
            <a:r>
              <a:rPr lang="en-US" sz="2000" dirty="0" smtClean="0">
                <a:latin typeface="Arial" panose="020B0604020202020204" pitchFamily="34" charset="0"/>
                <a:cs typeface="Arial" panose="020B0604020202020204" pitchFamily="34" charset="0"/>
              </a:rPr>
              <a:t>However, when </a:t>
            </a:r>
            <a:r>
              <a:rPr lang="en-US" sz="2000" dirty="0">
                <a:latin typeface="Arial" panose="020B0604020202020204" pitchFamily="34" charset="0"/>
                <a:cs typeface="Arial" panose="020B0604020202020204" pitchFamily="34" charset="0"/>
              </a:rPr>
              <a:t>a user application requests a service from the operating system (via </a:t>
            </a:r>
            <a:r>
              <a:rPr lang="en-US" sz="2000" dirty="0" smtClean="0">
                <a:latin typeface="Arial" panose="020B0604020202020204" pitchFamily="34" charset="0"/>
                <a:cs typeface="Arial" panose="020B0604020202020204" pitchFamily="34" charset="0"/>
              </a:rPr>
              <a:t>a system </a:t>
            </a:r>
            <a:r>
              <a:rPr lang="en-US" sz="2000" dirty="0">
                <a:latin typeface="Arial" panose="020B0604020202020204" pitchFamily="34" charset="0"/>
                <a:cs typeface="Arial" panose="020B0604020202020204" pitchFamily="34" charset="0"/>
              </a:rPr>
              <a:t>call), the system must transition from user to kernel mode to </a:t>
            </a:r>
            <a:r>
              <a:rPr lang="en-US" sz="2000" dirty="0" smtClean="0">
                <a:latin typeface="Arial" panose="020B0604020202020204" pitchFamily="34" charset="0"/>
                <a:cs typeface="Arial" panose="020B0604020202020204" pitchFamily="34" charset="0"/>
              </a:rPr>
              <a:t>fulfill the </a:t>
            </a:r>
            <a:r>
              <a:rPr lang="en-US" sz="2000" dirty="0">
                <a:latin typeface="Arial" panose="020B0604020202020204" pitchFamily="34" charset="0"/>
                <a:cs typeface="Arial" panose="020B0604020202020204" pitchFamily="34" charset="0"/>
              </a:rPr>
              <a:t>request. This is shown in Figure 1.10. As we shall see, this </a:t>
            </a:r>
            <a:r>
              <a:rPr lang="en-US" sz="2000" dirty="0" smtClean="0">
                <a:latin typeface="Arial" panose="020B0604020202020204" pitchFamily="34" charset="0"/>
                <a:cs typeface="Arial" panose="020B0604020202020204" pitchFamily="34" charset="0"/>
              </a:rPr>
              <a:t>architectural enhancement </a:t>
            </a:r>
            <a:r>
              <a:rPr lang="en-US" sz="2000" dirty="0">
                <a:latin typeface="Arial" panose="020B0604020202020204" pitchFamily="34" charset="0"/>
                <a:cs typeface="Arial" panose="020B0604020202020204" pitchFamily="34" charset="0"/>
              </a:rPr>
              <a:t>is useful for many other aspects of system operation as well.</a:t>
            </a:r>
          </a:p>
        </p:txBody>
      </p:sp>
    </p:spTree>
    <p:extLst>
      <p:ext uri="{BB962C8B-B14F-4D97-AF65-F5344CB8AC3E}">
        <p14:creationId xmlns:p14="http://schemas.microsoft.com/office/powerpoint/2010/main" val="3899429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Transition from User to Kernel Mode</a:t>
            </a:r>
            <a:br>
              <a:rPr lang="en-US" sz="3600" dirty="0" smtClean="0"/>
            </a:br>
            <a:r>
              <a:rPr lang="en-US" sz="3600" dirty="0" smtClean="0">
                <a:latin typeface="Arial" panose="020B0604020202020204" pitchFamily="34" charset="0"/>
                <a:cs typeface="Arial" panose="020B0604020202020204" pitchFamily="34" charset="0"/>
              </a:rPr>
              <a:t>Figure 1.10</a:t>
            </a:r>
            <a:endParaRPr lang="en-US" sz="3600" dirty="0"/>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7924800" cy="2815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8959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Operating-System Operations</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At system boot time, the hardware starts in kernel mode. The </a:t>
            </a:r>
            <a:r>
              <a:rPr lang="en-US" sz="2000" dirty="0" smtClean="0">
                <a:latin typeface="Arial" panose="020B0604020202020204" pitchFamily="34" charset="0"/>
                <a:cs typeface="Arial" panose="020B0604020202020204" pitchFamily="34" charset="0"/>
              </a:rPr>
              <a:t>operating system </a:t>
            </a:r>
            <a:r>
              <a:rPr lang="en-US" sz="2000" dirty="0">
                <a:latin typeface="Arial" panose="020B0604020202020204" pitchFamily="34" charset="0"/>
                <a:cs typeface="Arial" panose="020B0604020202020204" pitchFamily="34" charset="0"/>
              </a:rPr>
              <a:t>is then loaded and starts user applications in user mode. Whenever </a:t>
            </a:r>
            <a:r>
              <a:rPr lang="en-US" sz="2000" dirty="0" smtClean="0">
                <a:latin typeface="Arial" panose="020B0604020202020204" pitchFamily="34" charset="0"/>
                <a:cs typeface="Arial" panose="020B0604020202020204" pitchFamily="34" charset="0"/>
              </a:rPr>
              <a:t>a trap </a:t>
            </a:r>
            <a:r>
              <a:rPr lang="en-US" sz="2000" dirty="0">
                <a:latin typeface="Arial" panose="020B0604020202020204" pitchFamily="34" charset="0"/>
                <a:cs typeface="Arial" panose="020B0604020202020204" pitchFamily="34" charset="0"/>
              </a:rPr>
              <a:t>or interrupt occurs, the hardware switches </a:t>
            </a:r>
            <a:r>
              <a:rPr lang="en-US" sz="2000" dirty="0" smtClean="0">
                <a:latin typeface="Arial" panose="020B0604020202020204" pitchFamily="34" charset="0"/>
                <a:cs typeface="Arial" panose="020B0604020202020204" pitchFamily="34" charset="0"/>
              </a:rPr>
              <a:t>from user </a:t>
            </a:r>
            <a:r>
              <a:rPr lang="en-US" sz="2000" dirty="0">
                <a:latin typeface="Arial" panose="020B0604020202020204" pitchFamily="34" charset="0"/>
                <a:cs typeface="Arial" panose="020B0604020202020204" pitchFamily="34" charset="0"/>
              </a:rPr>
              <a:t>mode to kernel </a:t>
            </a:r>
            <a:r>
              <a:rPr lang="en-US" sz="2000" dirty="0" smtClean="0">
                <a:latin typeface="Arial" panose="020B0604020202020204" pitchFamily="34" charset="0"/>
                <a:cs typeface="Arial" panose="020B0604020202020204" pitchFamily="34" charset="0"/>
              </a:rPr>
              <a:t>mode (that </a:t>
            </a:r>
            <a:r>
              <a:rPr lang="en-US" sz="2000" dirty="0">
                <a:latin typeface="Arial" panose="020B0604020202020204" pitchFamily="34" charset="0"/>
                <a:cs typeface="Arial" panose="020B0604020202020204" pitchFamily="34" charset="0"/>
              </a:rPr>
              <a:t>is, changes the state of the mode bit to 0). Thus, whenever the </a:t>
            </a:r>
            <a:r>
              <a:rPr lang="en-US" sz="2000" dirty="0" smtClean="0">
                <a:latin typeface="Arial" panose="020B0604020202020204" pitchFamily="34" charset="0"/>
                <a:cs typeface="Arial" panose="020B0604020202020204" pitchFamily="34" charset="0"/>
              </a:rPr>
              <a:t>operating system </a:t>
            </a:r>
            <a:r>
              <a:rPr lang="en-US" sz="2000" dirty="0">
                <a:latin typeface="Arial" panose="020B0604020202020204" pitchFamily="34" charset="0"/>
                <a:cs typeface="Arial" panose="020B0604020202020204" pitchFamily="34" charset="0"/>
              </a:rPr>
              <a:t>gains control of the computer, it is in kernel mode. The system </a:t>
            </a:r>
            <a:r>
              <a:rPr lang="en-US" sz="2000" dirty="0" smtClean="0">
                <a:latin typeface="Arial" panose="020B0604020202020204" pitchFamily="34" charset="0"/>
                <a:cs typeface="Arial" panose="020B0604020202020204" pitchFamily="34" charset="0"/>
              </a:rPr>
              <a:t>always switches </a:t>
            </a:r>
            <a:r>
              <a:rPr lang="en-US" sz="2000" dirty="0">
                <a:latin typeface="Arial" panose="020B0604020202020204" pitchFamily="34" charset="0"/>
                <a:cs typeface="Arial" panose="020B0604020202020204" pitchFamily="34" charset="0"/>
              </a:rPr>
              <a:t>to user mode (by setting the mode bit to 1) before passing control </a:t>
            </a:r>
            <a:r>
              <a:rPr lang="en-US" sz="2000" dirty="0" smtClean="0">
                <a:latin typeface="Arial" panose="020B0604020202020204" pitchFamily="34" charset="0"/>
                <a:cs typeface="Arial" panose="020B0604020202020204" pitchFamily="34" charset="0"/>
              </a:rPr>
              <a:t>to a </a:t>
            </a:r>
            <a:r>
              <a:rPr lang="en-US" sz="2000" dirty="0">
                <a:latin typeface="Arial" panose="020B0604020202020204" pitchFamily="34" charset="0"/>
                <a:cs typeface="Arial" panose="020B0604020202020204" pitchFamily="34" charset="0"/>
              </a:rPr>
              <a:t>user program</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t>The dual mode of operation provides us with the means for protecting </a:t>
            </a:r>
            <a:r>
              <a:rPr lang="en-US" sz="2000" dirty="0" smtClean="0"/>
              <a:t>the operating </a:t>
            </a:r>
            <a:r>
              <a:rPr lang="en-US" sz="2000" dirty="0"/>
              <a:t>system from errant users—and errant users from one another. </a:t>
            </a:r>
            <a:r>
              <a:rPr lang="en-US" sz="2000" dirty="0" smtClean="0"/>
              <a:t>We accomplish </a:t>
            </a:r>
            <a:r>
              <a:rPr lang="en-US" sz="2000" dirty="0"/>
              <a:t>this protection by designating some of the machine instructions </a:t>
            </a:r>
            <a:r>
              <a:rPr lang="en-US" sz="2000" dirty="0" smtClean="0"/>
              <a:t>that may </a:t>
            </a:r>
            <a:r>
              <a:rPr lang="en-US" sz="2000" dirty="0"/>
              <a:t>cause harm as </a:t>
            </a:r>
            <a:r>
              <a:rPr lang="en-US" sz="2000" b="1" dirty="0"/>
              <a:t>privileged instructions</a:t>
            </a:r>
            <a:r>
              <a:rPr lang="en-US" sz="2000" dirty="0"/>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694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Operating-System Operations</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The concept of modes can be extended beyond two modes (in which </a:t>
            </a:r>
            <a:r>
              <a:rPr lang="en-US" sz="2000" dirty="0" smtClean="0">
                <a:latin typeface="Arial" panose="020B0604020202020204" pitchFamily="34" charset="0"/>
                <a:cs typeface="Arial" panose="020B0604020202020204" pitchFamily="34" charset="0"/>
              </a:rPr>
              <a:t>case the </a:t>
            </a:r>
            <a:r>
              <a:rPr lang="en-US" sz="2000" dirty="0">
                <a:latin typeface="Arial" panose="020B0604020202020204" pitchFamily="34" charset="0"/>
                <a:cs typeface="Arial" panose="020B0604020202020204" pitchFamily="34" charset="0"/>
              </a:rPr>
              <a:t>CPU uses more than one bit to set and test the mode). CPUs that </a:t>
            </a:r>
            <a:r>
              <a:rPr lang="en-US" sz="2000" dirty="0" smtClean="0">
                <a:latin typeface="Arial" panose="020B0604020202020204" pitchFamily="34" charset="0"/>
                <a:cs typeface="Arial" panose="020B0604020202020204" pitchFamily="34" charset="0"/>
              </a:rPr>
              <a:t>support virtualization frequently </a:t>
            </a:r>
            <a:r>
              <a:rPr lang="en-US" sz="2000" dirty="0">
                <a:latin typeface="Arial" panose="020B0604020202020204" pitchFamily="34" charset="0"/>
                <a:cs typeface="Arial" panose="020B0604020202020204" pitchFamily="34" charset="0"/>
              </a:rPr>
              <a:t>have a separate mode to indicate </a:t>
            </a:r>
            <a:r>
              <a:rPr lang="en-US" sz="2000" dirty="0" smtClean="0">
                <a:latin typeface="Arial" panose="020B0604020202020204" pitchFamily="34" charset="0"/>
                <a:cs typeface="Arial" panose="020B0604020202020204" pitchFamily="34" charset="0"/>
              </a:rPr>
              <a:t>when the </a:t>
            </a:r>
            <a:r>
              <a:rPr lang="en-US" sz="2000" b="1" dirty="0">
                <a:latin typeface="Arial" panose="020B0604020202020204" pitchFamily="34" charset="0"/>
                <a:cs typeface="Arial" panose="020B0604020202020204" pitchFamily="34" charset="0"/>
              </a:rPr>
              <a:t>virtual machine manager (VMM)</a:t>
            </a:r>
            <a:r>
              <a:rPr lang="en-US" sz="2000" dirty="0">
                <a:latin typeface="Arial" panose="020B0604020202020204" pitchFamily="34" charset="0"/>
                <a:cs typeface="Arial" panose="020B0604020202020204" pitchFamily="34" charset="0"/>
              </a:rPr>
              <a:t>—and </a:t>
            </a:r>
            <a:r>
              <a:rPr lang="en-US" sz="2000" dirty="0" smtClean="0">
                <a:latin typeface="Arial" panose="020B0604020202020204" pitchFamily="34" charset="0"/>
                <a:cs typeface="Arial" panose="020B0604020202020204" pitchFamily="34" charset="0"/>
              </a:rPr>
              <a:t>the virtualization management software—is </a:t>
            </a:r>
            <a:r>
              <a:rPr lang="en-US" sz="2000" dirty="0">
                <a:latin typeface="Arial" panose="020B0604020202020204" pitchFamily="34" charset="0"/>
                <a:cs typeface="Arial" panose="020B0604020202020204" pitchFamily="34" charset="0"/>
              </a:rPr>
              <a:t>in control of the system. In this mode, the VMM has </a:t>
            </a:r>
            <a:r>
              <a:rPr lang="en-US" sz="2000" dirty="0" smtClean="0">
                <a:latin typeface="Arial" panose="020B0604020202020204" pitchFamily="34" charset="0"/>
                <a:cs typeface="Arial" panose="020B0604020202020204" pitchFamily="34" charset="0"/>
              </a:rPr>
              <a:t>more privileges </a:t>
            </a:r>
            <a:r>
              <a:rPr lang="en-US" sz="2000" dirty="0">
                <a:latin typeface="Arial" panose="020B0604020202020204" pitchFamily="34" charset="0"/>
                <a:cs typeface="Arial" panose="020B0604020202020204" pitchFamily="34" charset="0"/>
              </a:rPr>
              <a:t>than user processes but fewer than the kernel.</a:t>
            </a:r>
          </a:p>
        </p:txBody>
      </p:sp>
    </p:spTree>
    <p:extLst>
      <p:ext uri="{BB962C8B-B14F-4D97-AF65-F5344CB8AC3E}">
        <p14:creationId xmlns:p14="http://schemas.microsoft.com/office/powerpoint/2010/main" val="1095285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Operating-System Operations</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400" b="1" dirty="0" smtClean="0">
                <a:latin typeface="Arial" panose="020B0604020202020204" pitchFamily="34" charset="0"/>
                <a:cs typeface="Arial" panose="020B0604020202020204" pitchFamily="34" charset="0"/>
              </a:rPr>
              <a:t>Timer</a:t>
            </a:r>
          </a:p>
          <a:p>
            <a:pPr lvl="1"/>
            <a:r>
              <a:rPr lang="en-US" sz="2000" dirty="0">
                <a:latin typeface="Arial" panose="020B0604020202020204" pitchFamily="34" charset="0"/>
                <a:cs typeface="Arial" panose="020B0604020202020204" pitchFamily="34" charset="0"/>
              </a:rPr>
              <a:t>We must ensure that the operating system maintains control over the </a:t>
            </a:r>
            <a:r>
              <a:rPr lang="en-US" sz="2000" dirty="0" smtClean="0">
                <a:latin typeface="Arial" panose="020B0604020202020204" pitchFamily="34" charset="0"/>
                <a:cs typeface="Arial" panose="020B0604020202020204" pitchFamily="34" charset="0"/>
              </a:rPr>
              <a:t>CPU. We </a:t>
            </a:r>
            <a:r>
              <a:rPr lang="en-US" sz="2000" dirty="0">
                <a:latin typeface="Arial" panose="020B0604020202020204" pitchFamily="34" charset="0"/>
                <a:cs typeface="Arial" panose="020B0604020202020204" pitchFamily="34" charset="0"/>
              </a:rPr>
              <a:t>cannot allow a user program to get stuck in an infinite loop or to </a:t>
            </a:r>
            <a:r>
              <a:rPr lang="en-US" sz="2000" dirty="0" smtClean="0">
                <a:latin typeface="Arial" panose="020B0604020202020204" pitchFamily="34" charset="0"/>
                <a:cs typeface="Arial" panose="020B0604020202020204" pitchFamily="34" charset="0"/>
              </a:rPr>
              <a:t>fail to </a:t>
            </a:r>
            <a:r>
              <a:rPr lang="en-US" sz="2000" dirty="0">
                <a:latin typeface="Arial" panose="020B0604020202020204" pitchFamily="34" charset="0"/>
                <a:cs typeface="Arial" panose="020B0604020202020204" pitchFamily="34" charset="0"/>
              </a:rPr>
              <a:t>call system services and never return control to the operating system. </a:t>
            </a:r>
            <a:r>
              <a:rPr lang="en-US" sz="2000" dirty="0" smtClean="0">
                <a:latin typeface="Arial" panose="020B0604020202020204" pitchFamily="34" charset="0"/>
                <a:cs typeface="Arial" panose="020B0604020202020204" pitchFamily="34" charset="0"/>
              </a:rPr>
              <a:t>To accomplish </a:t>
            </a:r>
            <a:r>
              <a:rPr lang="en-US" sz="2000" dirty="0">
                <a:latin typeface="Arial" panose="020B0604020202020204" pitchFamily="34" charset="0"/>
                <a:cs typeface="Arial" panose="020B0604020202020204" pitchFamily="34" charset="0"/>
              </a:rPr>
              <a:t>this goal, we can use a </a:t>
            </a:r>
            <a:r>
              <a:rPr lang="en-US" sz="2000" b="1" dirty="0">
                <a:latin typeface="Arial" panose="020B0604020202020204" pitchFamily="34" charset="0"/>
                <a:cs typeface="Arial" panose="020B0604020202020204" pitchFamily="34" charset="0"/>
              </a:rPr>
              <a:t>timer</a:t>
            </a:r>
            <a:r>
              <a:rPr lang="en-US" sz="2000" dirty="0" smtClean="0">
                <a:latin typeface="Arial" panose="020B0604020202020204" pitchFamily="34" charset="0"/>
                <a:cs typeface="Arial" panose="020B0604020202020204" pitchFamily="34" charset="0"/>
              </a:rPr>
              <a:t>.</a:t>
            </a:r>
          </a:p>
          <a:p>
            <a:pPr marL="457200" lvl="1" indent="0">
              <a:buNone/>
            </a:pPr>
            <a:endParaRPr lang="en-US" sz="2000" dirty="0" smtClean="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A timer can be set to </a:t>
            </a:r>
            <a:r>
              <a:rPr lang="en-US" sz="1800" dirty="0" smtClean="0">
                <a:latin typeface="Arial" panose="020B0604020202020204" pitchFamily="34" charset="0"/>
                <a:cs typeface="Arial" panose="020B0604020202020204" pitchFamily="34" charset="0"/>
              </a:rPr>
              <a:t>interrupt the </a:t>
            </a:r>
            <a:r>
              <a:rPr lang="en-US" sz="1800" dirty="0">
                <a:latin typeface="Arial" panose="020B0604020202020204" pitchFamily="34" charset="0"/>
                <a:cs typeface="Arial" panose="020B0604020202020204" pitchFamily="34" charset="0"/>
              </a:rPr>
              <a:t>computer after a specified period. The period may be fixed (for </a:t>
            </a:r>
            <a:r>
              <a:rPr lang="en-US" sz="1800" dirty="0" smtClean="0">
                <a:latin typeface="Arial" panose="020B0604020202020204" pitchFamily="34" charset="0"/>
                <a:cs typeface="Arial" panose="020B0604020202020204" pitchFamily="34" charset="0"/>
              </a:rPr>
              <a:t>example, 1/60 </a:t>
            </a:r>
            <a:r>
              <a:rPr lang="en-US" sz="1800" dirty="0">
                <a:latin typeface="Arial" panose="020B0604020202020204" pitchFamily="34" charset="0"/>
                <a:cs typeface="Arial" panose="020B0604020202020204" pitchFamily="34" charset="0"/>
              </a:rPr>
              <a:t>second) or variable (for example, from 1 millisecond to 1 second). </a:t>
            </a:r>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operating system sets the counter. Every time the clock ticks, the </a:t>
            </a:r>
            <a:r>
              <a:rPr lang="en-US" sz="1800" dirty="0" smtClean="0">
                <a:latin typeface="Arial" panose="020B0604020202020204" pitchFamily="34" charset="0"/>
                <a:cs typeface="Arial" panose="020B0604020202020204" pitchFamily="34" charset="0"/>
              </a:rPr>
              <a:t>counter is </a:t>
            </a:r>
            <a:r>
              <a:rPr lang="en-US" sz="1800" dirty="0">
                <a:latin typeface="Arial" panose="020B0604020202020204" pitchFamily="34" charset="0"/>
                <a:cs typeface="Arial" panose="020B0604020202020204" pitchFamily="34" charset="0"/>
              </a:rPr>
              <a:t>decremented. When the counter reaches 0, an interrupt occurs.</a:t>
            </a:r>
          </a:p>
        </p:txBody>
      </p:sp>
    </p:spTree>
    <p:extLst>
      <p:ext uri="{BB962C8B-B14F-4D97-AF65-F5344CB8AC3E}">
        <p14:creationId xmlns:p14="http://schemas.microsoft.com/office/powerpoint/2010/main" val="2695765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Operating-System Operations</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If the timer interrupts, control </a:t>
            </a:r>
            <a:r>
              <a:rPr lang="en-US" sz="2000" dirty="0" smtClean="0">
                <a:latin typeface="Arial" panose="020B0604020202020204" pitchFamily="34" charset="0"/>
                <a:cs typeface="Arial" panose="020B0604020202020204" pitchFamily="34" charset="0"/>
              </a:rPr>
              <a:t>transfers automatically </a:t>
            </a:r>
            <a:r>
              <a:rPr lang="en-US" sz="2000" dirty="0">
                <a:latin typeface="Arial" panose="020B0604020202020204" pitchFamily="34" charset="0"/>
                <a:cs typeface="Arial" panose="020B0604020202020204" pitchFamily="34" charset="0"/>
              </a:rPr>
              <a:t>to the operating </a:t>
            </a:r>
            <a:r>
              <a:rPr lang="en-US" sz="2000" dirty="0" smtClean="0">
                <a:latin typeface="Arial" panose="020B0604020202020204" pitchFamily="34" charset="0"/>
                <a:cs typeface="Arial" panose="020B0604020202020204" pitchFamily="34" charset="0"/>
              </a:rPr>
              <a:t>system. We </a:t>
            </a:r>
            <a:r>
              <a:rPr lang="en-US" sz="2000" dirty="0">
                <a:latin typeface="Arial" panose="020B0604020202020204" pitchFamily="34" charset="0"/>
                <a:cs typeface="Arial" panose="020B0604020202020204" pitchFamily="34" charset="0"/>
              </a:rPr>
              <a:t>can use the timer to prevent a user program from running too </a:t>
            </a:r>
            <a:r>
              <a:rPr lang="en-US" sz="2000" dirty="0" smtClean="0">
                <a:latin typeface="Arial" panose="020B0604020202020204" pitchFamily="34" charset="0"/>
                <a:cs typeface="Arial" panose="020B0604020202020204" pitchFamily="34" charset="0"/>
              </a:rPr>
              <a:t>long. A </a:t>
            </a:r>
            <a:r>
              <a:rPr lang="en-US" sz="2000" dirty="0">
                <a:latin typeface="Arial" panose="020B0604020202020204" pitchFamily="34" charset="0"/>
                <a:cs typeface="Arial" panose="020B0604020202020204" pitchFamily="34" charset="0"/>
              </a:rPr>
              <a:t>simple technique is to initialize a counter with the amount of time that </a:t>
            </a:r>
            <a:r>
              <a:rPr lang="en-US" sz="2000" dirty="0" smtClean="0">
                <a:latin typeface="Arial" panose="020B0604020202020204" pitchFamily="34" charset="0"/>
                <a:cs typeface="Arial" panose="020B0604020202020204" pitchFamily="34" charset="0"/>
              </a:rPr>
              <a:t>a program </a:t>
            </a:r>
            <a:r>
              <a:rPr lang="en-US" sz="2000" dirty="0">
                <a:latin typeface="Arial" panose="020B0604020202020204" pitchFamily="34" charset="0"/>
                <a:cs typeface="Arial" panose="020B0604020202020204" pitchFamily="34" charset="0"/>
              </a:rPr>
              <a:t>is allowed to run.</a:t>
            </a:r>
          </a:p>
        </p:txBody>
      </p:sp>
    </p:spTree>
    <p:extLst>
      <p:ext uri="{BB962C8B-B14F-4D97-AF65-F5344CB8AC3E}">
        <p14:creationId xmlns:p14="http://schemas.microsoft.com/office/powerpoint/2010/main" val="2760674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What Operating Systems Do</a:t>
            </a: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System View</a:t>
            </a:r>
          </a:p>
          <a:p>
            <a:pPr lvl="2"/>
            <a:r>
              <a:rPr lang="en-US" sz="2000" dirty="0" smtClean="0">
                <a:latin typeface="Arial" panose="020B0604020202020204" pitchFamily="34" charset="0"/>
                <a:cs typeface="Arial" panose="020B0604020202020204" pitchFamily="34" charset="0"/>
              </a:rPr>
              <a:t>From </a:t>
            </a:r>
            <a:r>
              <a:rPr lang="en-US" sz="2000" dirty="0">
                <a:latin typeface="Arial" panose="020B0604020202020204" pitchFamily="34" charset="0"/>
                <a:cs typeface="Arial" panose="020B0604020202020204" pitchFamily="34" charset="0"/>
              </a:rPr>
              <a:t>the computer’s point of view, the operating system is the </a:t>
            </a:r>
            <a:r>
              <a:rPr lang="en-US" sz="2000" dirty="0" smtClean="0">
                <a:latin typeface="Arial" panose="020B0604020202020204" pitchFamily="34" charset="0"/>
                <a:cs typeface="Arial" panose="020B0604020202020204" pitchFamily="34" charset="0"/>
              </a:rPr>
              <a:t>program most </a:t>
            </a:r>
            <a:r>
              <a:rPr lang="en-US" sz="2000" dirty="0">
                <a:latin typeface="Arial" panose="020B0604020202020204" pitchFamily="34" charset="0"/>
                <a:cs typeface="Arial" panose="020B0604020202020204" pitchFamily="34" charset="0"/>
              </a:rPr>
              <a:t>intimately involved with the hardware. In this context, we can </a:t>
            </a:r>
            <a:r>
              <a:rPr lang="en-US" sz="2000" dirty="0" smtClean="0">
                <a:latin typeface="Arial" panose="020B0604020202020204" pitchFamily="34" charset="0"/>
                <a:cs typeface="Arial" panose="020B0604020202020204" pitchFamily="34" charset="0"/>
              </a:rPr>
              <a:t>view an </a:t>
            </a:r>
            <a:r>
              <a:rPr lang="en-US" sz="2000" dirty="0">
                <a:latin typeface="Arial" panose="020B0604020202020204" pitchFamily="34" charset="0"/>
                <a:cs typeface="Arial" panose="020B0604020202020204" pitchFamily="34" charset="0"/>
              </a:rPr>
              <a:t>operating system as a </a:t>
            </a:r>
            <a:r>
              <a:rPr lang="en-US" sz="2000" b="1" dirty="0">
                <a:latin typeface="Arial" panose="020B0604020202020204" pitchFamily="34" charset="0"/>
                <a:cs typeface="Arial" panose="020B0604020202020204" pitchFamily="34" charset="0"/>
              </a:rPr>
              <a:t>resource allocator</a:t>
            </a:r>
            <a:r>
              <a:rPr lang="en-US" sz="2000" dirty="0" smtClean="0">
                <a:latin typeface="Arial" panose="020B0604020202020204" pitchFamily="34" charset="0"/>
                <a:cs typeface="Arial" panose="020B0604020202020204" pitchFamily="34" charset="0"/>
              </a:rPr>
              <a:t>.</a:t>
            </a:r>
          </a:p>
          <a:p>
            <a:pPr marL="914400" lvl="2" indent="0">
              <a:buNone/>
            </a:pPr>
            <a:endParaRPr lang="en-US" sz="2000" dirty="0" smtClean="0">
              <a:latin typeface="Arial" panose="020B0604020202020204" pitchFamily="34" charset="0"/>
              <a:cs typeface="Arial" panose="020B0604020202020204" pitchFamily="34" charset="0"/>
            </a:endParaRPr>
          </a:p>
          <a:p>
            <a:pPr lvl="2"/>
            <a:r>
              <a:rPr lang="en-US" sz="2000" dirty="0" smtClean="0">
                <a:latin typeface="Arial" panose="020B0604020202020204" pitchFamily="34" charset="0"/>
                <a:cs typeface="Arial" panose="020B0604020202020204" pitchFamily="34" charset="0"/>
              </a:rPr>
              <a:t>A computer system has many resources that may be required to solve a problem: CPU time, memory space, file-storage space, I/O devices, and so on. The operating system acts as the manager of these resources.</a:t>
            </a:r>
          </a:p>
          <a:p>
            <a:pPr lvl="2"/>
            <a:endParaRPr lang="en-US" sz="2000" dirty="0">
              <a:latin typeface="Arial" panose="020B0604020202020204" pitchFamily="34" charset="0"/>
              <a:cs typeface="Arial" panose="020B0604020202020204" pitchFamily="34" charset="0"/>
            </a:endParaRPr>
          </a:p>
          <a:p>
            <a:pPr lvl="2"/>
            <a:r>
              <a:rPr lang="en-US" sz="2000" dirty="0" smtClean="0">
                <a:latin typeface="Arial" panose="020B0604020202020204" pitchFamily="34" charset="0"/>
                <a:cs typeface="Arial" panose="020B0604020202020204" pitchFamily="34" charset="0"/>
              </a:rPr>
              <a:t>An operating system is a control program. A control program manages the execution of user programs to prevent errors and improper use of the computer. It is especially concerned with the operation and control of I/O devices.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3636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708025"/>
          </a:xfrm>
        </p:spPr>
        <p:txBody>
          <a:bodyPr>
            <a:normAutofit/>
          </a:bodyPr>
          <a:lstStyle/>
          <a:p>
            <a:r>
              <a:rPr lang="en-US" sz="3600" b="1" dirty="0">
                <a:latin typeface="Arial" panose="020B0604020202020204" pitchFamily="34" charset="0"/>
                <a:cs typeface="Arial" panose="020B0604020202020204" pitchFamily="34" charset="0"/>
              </a:rPr>
              <a:t>Operating-System Structure</a:t>
            </a:r>
          </a:p>
        </p:txBody>
      </p:sp>
      <p:sp>
        <p:nvSpPr>
          <p:cNvPr id="3" name="Subtitle 2"/>
          <p:cNvSpPr>
            <a:spLocks noGrp="1"/>
          </p:cNvSpPr>
          <p:nvPr>
            <p:ph type="subTitle" idx="1"/>
          </p:nvPr>
        </p:nvSpPr>
        <p:spPr>
          <a:xfrm>
            <a:off x="838200" y="1447800"/>
            <a:ext cx="7696200" cy="4495800"/>
          </a:xfrm>
        </p:spPr>
        <p:txBody>
          <a:bodyPr>
            <a:normAutofit fontScale="92500" lnSpcReduction="20000"/>
          </a:bodyPr>
          <a:lstStyle/>
          <a:p>
            <a:pPr marL="457200" indent="-457200" algn="l">
              <a:buFont typeface="Arial" panose="020B0604020202020204" pitchFamily="34" charset="0"/>
              <a:buChar char="•"/>
            </a:pPr>
            <a:r>
              <a:rPr lang="en-US" sz="2600" b="1" dirty="0" smtClean="0">
                <a:solidFill>
                  <a:schemeClr val="tx1"/>
                </a:solidFill>
                <a:latin typeface="Arial" panose="020B0604020202020204" pitchFamily="34" charset="0"/>
                <a:cs typeface="Arial" panose="020B0604020202020204" pitchFamily="34" charset="0"/>
              </a:rPr>
              <a:t>Multiprogramming</a:t>
            </a:r>
          </a:p>
          <a:p>
            <a:pPr marL="800100" lvl="1" indent="-342900" algn="l">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One </a:t>
            </a:r>
            <a:r>
              <a:rPr lang="en-US" sz="2200" dirty="0">
                <a:solidFill>
                  <a:schemeClr val="tx1"/>
                </a:solidFill>
                <a:latin typeface="Arial" panose="020B0604020202020204" pitchFamily="34" charset="0"/>
                <a:cs typeface="Arial" panose="020B0604020202020204" pitchFamily="34" charset="0"/>
              </a:rPr>
              <a:t>of the most important aspects of operating systems is the </a:t>
            </a:r>
            <a:r>
              <a:rPr lang="en-US" sz="2200" dirty="0" smtClean="0">
                <a:solidFill>
                  <a:schemeClr val="tx1"/>
                </a:solidFill>
                <a:latin typeface="Arial" panose="020B0604020202020204" pitchFamily="34" charset="0"/>
                <a:cs typeface="Arial" panose="020B0604020202020204" pitchFamily="34" charset="0"/>
              </a:rPr>
              <a:t>ability to </a:t>
            </a:r>
            <a:r>
              <a:rPr lang="en-US" sz="2200" dirty="0" err="1">
                <a:solidFill>
                  <a:schemeClr val="tx1"/>
                </a:solidFill>
                <a:latin typeface="Arial" panose="020B0604020202020204" pitchFamily="34" charset="0"/>
                <a:cs typeface="Arial" panose="020B0604020202020204" pitchFamily="34" charset="0"/>
              </a:rPr>
              <a:t>multiprogram</a:t>
            </a:r>
            <a:r>
              <a:rPr lang="en-US" sz="2200" dirty="0">
                <a:solidFill>
                  <a:schemeClr val="tx1"/>
                </a:solidFill>
                <a:latin typeface="Arial" panose="020B0604020202020204" pitchFamily="34" charset="0"/>
                <a:cs typeface="Arial" panose="020B0604020202020204" pitchFamily="34" charset="0"/>
              </a:rPr>
              <a:t>. A single program cannot, in general, keep either the </a:t>
            </a:r>
            <a:r>
              <a:rPr lang="en-US" sz="2200" dirty="0" smtClean="0">
                <a:solidFill>
                  <a:schemeClr val="tx1"/>
                </a:solidFill>
                <a:latin typeface="Arial" panose="020B0604020202020204" pitchFamily="34" charset="0"/>
                <a:cs typeface="Arial" panose="020B0604020202020204" pitchFamily="34" charset="0"/>
              </a:rPr>
              <a:t>CPU or </a:t>
            </a:r>
            <a:r>
              <a:rPr lang="en-US" sz="2200" dirty="0">
                <a:solidFill>
                  <a:schemeClr val="tx1"/>
                </a:solidFill>
                <a:latin typeface="Arial" panose="020B0604020202020204" pitchFamily="34" charset="0"/>
                <a:cs typeface="Arial" panose="020B0604020202020204" pitchFamily="34" charset="0"/>
              </a:rPr>
              <a:t>the I/O devices busy at all times. Single users frequently have </a:t>
            </a:r>
            <a:r>
              <a:rPr lang="en-US" sz="2200" dirty="0" smtClean="0">
                <a:solidFill>
                  <a:schemeClr val="tx1"/>
                </a:solidFill>
                <a:latin typeface="Arial" panose="020B0604020202020204" pitchFamily="34" charset="0"/>
                <a:cs typeface="Arial" panose="020B0604020202020204" pitchFamily="34" charset="0"/>
              </a:rPr>
              <a:t>multiple programs running.</a:t>
            </a:r>
          </a:p>
          <a:p>
            <a:pPr marL="800100" lvl="1" indent="-342900" algn="l">
              <a:buFont typeface="Arial" panose="020B0604020202020204" pitchFamily="34" charset="0"/>
              <a:buChar char="•"/>
            </a:pPr>
            <a:endParaRPr lang="en-US" sz="2200" dirty="0" smtClean="0">
              <a:solidFill>
                <a:schemeClr val="tx1"/>
              </a:solidFill>
              <a:latin typeface="Arial" panose="020B0604020202020204" pitchFamily="34" charset="0"/>
              <a:cs typeface="Arial" panose="020B0604020202020204" pitchFamily="34" charset="0"/>
            </a:endParaRPr>
          </a:p>
          <a:p>
            <a:pPr marL="800100" lvl="1" indent="-342900" algn="l">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a:t>
            </a:r>
            <a:r>
              <a:rPr lang="en-US" sz="2200" dirty="0" smtClean="0">
                <a:solidFill>
                  <a:schemeClr val="tx1"/>
                </a:solidFill>
                <a:latin typeface="Arial" panose="020B0604020202020204" pitchFamily="34" charset="0"/>
                <a:cs typeface="Arial" panose="020B0604020202020204" pitchFamily="34" charset="0"/>
              </a:rPr>
              <a:t>ncreases CPU utilization </a:t>
            </a:r>
            <a:r>
              <a:rPr lang="en-US" sz="2200" dirty="0">
                <a:solidFill>
                  <a:schemeClr val="tx1"/>
                </a:solidFill>
                <a:latin typeface="Arial" panose="020B0604020202020204" pitchFamily="34" charset="0"/>
                <a:cs typeface="Arial" panose="020B0604020202020204" pitchFamily="34" charset="0"/>
              </a:rPr>
              <a:t>by </a:t>
            </a:r>
            <a:r>
              <a:rPr lang="en-US" sz="2200" dirty="0" smtClean="0">
                <a:solidFill>
                  <a:schemeClr val="tx1"/>
                </a:solidFill>
                <a:latin typeface="Arial" panose="020B0604020202020204" pitchFamily="34" charset="0"/>
                <a:cs typeface="Arial" panose="020B0604020202020204" pitchFamily="34" charset="0"/>
              </a:rPr>
              <a:t>organizing jobs </a:t>
            </a:r>
            <a:r>
              <a:rPr lang="en-US" sz="2200" dirty="0">
                <a:solidFill>
                  <a:schemeClr val="tx1"/>
                </a:solidFill>
                <a:latin typeface="Arial" panose="020B0604020202020204" pitchFamily="34" charset="0"/>
                <a:cs typeface="Arial" panose="020B0604020202020204" pitchFamily="34" charset="0"/>
              </a:rPr>
              <a:t>(code and data) so that the CPU always has one to execute</a:t>
            </a:r>
            <a:r>
              <a:rPr lang="en-US" sz="2200" dirty="0" smtClean="0">
                <a:solidFill>
                  <a:schemeClr val="tx1"/>
                </a:solidFill>
                <a:latin typeface="Arial" panose="020B0604020202020204" pitchFamily="34" charset="0"/>
                <a:cs typeface="Arial" panose="020B0604020202020204" pitchFamily="34" charset="0"/>
              </a:rPr>
              <a:t>.</a:t>
            </a:r>
          </a:p>
          <a:p>
            <a:pPr marL="800100" lvl="1" indent="-342900" algn="l">
              <a:buFont typeface="Arial" panose="020B0604020202020204" pitchFamily="34" charset="0"/>
              <a:buChar char="•"/>
            </a:pPr>
            <a:endParaRPr lang="en-US" sz="2200" dirty="0" smtClean="0">
              <a:solidFill>
                <a:schemeClr val="tx1"/>
              </a:solidFill>
              <a:latin typeface="Arial" panose="020B0604020202020204" pitchFamily="34" charset="0"/>
              <a:cs typeface="Arial" panose="020B0604020202020204" pitchFamily="34" charset="0"/>
            </a:endParaRPr>
          </a:p>
          <a:p>
            <a:pPr marL="800100" lvl="1" indent="-342900" algn="l">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The idea is as follows: The operating system keeps several jobs in memory simultaneously (Figure 1.9). Since, in general, main memory is too small to accommodate all jobs, the jobs are kept initially on the disk in the job pool. This pool consists of all processes residing on disk awaiting allocation of main memory.</a:t>
            </a:r>
            <a:endParaRPr lang="en-US"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8401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914400" y="277813"/>
            <a:ext cx="8229600" cy="576262"/>
          </a:xfrm>
        </p:spPr>
        <p:txBody>
          <a:bodyPr>
            <a:normAutofit fontScale="90000"/>
          </a:bodyPr>
          <a:lstStyle/>
          <a:p>
            <a:r>
              <a:rPr lang="en-US" sz="2800" dirty="0" smtClean="0"/>
              <a:t>Memory Layout for </a:t>
            </a:r>
            <a:r>
              <a:rPr lang="en-US" sz="2800" dirty="0" err="1" smtClean="0"/>
              <a:t>Multiprogrammed</a:t>
            </a:r>
            <a:r>
              <a:rPr lang="en-US" sz="2800" dirty="0" smtClean="0"/>
              <a:t> System</a:t>
            </a:r>
            <a:br>
              <a:rPr lang="en-US" sz="2800" dirty="0" smtClean="0"/>
            </a:br>
            <a:r>
              <a:rPr lang="en-US" sz="2800" dirty="0" smtClean="0">
                <a:solidFill>
                  <a:schemeClr val="tx1"/>
                </a:solidFill>
                <a:latin typeface="Arial" panose="020B0604020202020204" pitchFamily="34" charset="0"/>
                <a:cs typeface="Arial" panose="020B0604020202020204" pitchFamily="34" charset="0"/>
              </a:rPr>
              <a:t>Figure 1.9</a:t>
            </a:r>
            <a:endParaRPr lang="en-US" sz="2800" dirty="0" smtClean="0"/>
          </a:p>
        </p:txBody>
      </p:sp>
      <p:pic>
        <p:nvPicPr>
          <p:cNvPr id="327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276350"/>
            <a:ext cx="31115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424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Operating-System Structure</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The operating system picks and begins to execute one of the jobs </a:t>
            </a:r>
            <a:r>
              <a:rPr lang="en-US" sz="2000" dirty="0" smtClean="0">
                <a:latin typeface="Arial" panose="020B0604020202020204" pitchFamily="34" charset="0"/>
                <a:cs typeface="Arial" panose="020B0604020202020204" pitchFamily="34" charset="0"/>
              </a:rPr>
              <a:t>in memory</a:t>
            </a:r>
            <a:r>
              <a:rPr lang="en-US" sz="2000" dirty="0">
                <a:latin typeface="Arial" panose="020B0604020202020204" pitchFamily="34" charset="0"/>
                <a:cs typeface="Arial" panose="020B0604020202020204" pitchFamily="34" charset="0"/>
              </a:rPr>
              <a:t>. Eventually, the job may have to wait for some task, such as an </a:t>
            </a:r>
            <a:r>
              <a:rPr lang="en-US" sz="2000" dirty="0" smtClean="0">
                <a:latin typeface="Arial" panose="020B0604020202020204" pitchFamily="34" charset="0"/>
                <a:cs typeface="Arial" panose="020B0604020202020204" pitchFamily="34" charset="0"/>
              </a:rPr>
              <a:t>I/O operation</a:t>
            </a:r>
            <a:r>
              <a:rPr lang="en-US" sz="2000" dirty="0">
                <a:latin typeface="Arial" panose="020B0604020202020204" pitchFamily="34" charset="0"/>
                <a:cs typeface="Arial" panose="020B0604020202020204" pitchFamily="34" charset="0"/>
              </a:rPr>
              <a:t>, to complete</a:t>
            </a:r>
            <a:r>
              <a:rPr lang="en-US" sz="2000" dirty="0" smtClean="0">
                <a:latin typeface="Arial" panose="020B0604020202020204" pitchFamily="34" charset="0"/>
                <a:cs typeface="Arial" panose="020B0604020202020204" pitchFamily="34" charset="0"/>
              </a:rPr>
              <a:t>.</a:t>
            </a:r>
          </a:p>
          <a:p>
            <a:pPr lvl="1"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lvl="1">
              <a:buFont typeface="Arial" panose="020B0604020202020204" pitchFamily="34" charset="0"/>
              <a:buChar char="•"/>
            </a:pPr>
            <a:r>
              <a:rPr lang="en-US" sz="2000" dirty="0" err="1">
                <a:latin typeface="Arial" panose="020B0604020202020204" pitchFamily="34" charset="0"/>
                <a:cs typeface="Arial" panose="020B0604020202020204" pitchFamily="34" charset="0"/>
              </a:rPr>
              <a:t>Multiprogrammed</a:t>
            </a:r>
            <a:r>
              <a:rPr lang="en-US" sz="2000" dirty="0">
                <a:latin typeface="Arial" panose="020B0604020202020204" pitchFamily="34" charset="0"/>
                <a:cs typeface="Arial" panose="020B0604020202020204" pitchFamily="34" charset="0"/>
              </a:rPr>
              <a:t> systems provide an environment in which the </a:t>
            </a:r>
            <a:r>
              <a:rPr lang="en-US" sz="2000" dirty="0" smtClean="0">
                <a:latin typeface="Arial" panose="020B0604020202020204" pitchFamily="34" charset="0"/>
                <a:cs typeface="Arial" panose="020B0604020202020204" pitchFamily="34" charset="0"/>
              </a:rPr>
              <a:t>various system </a:t>
            </a:r>
            <a:r>
              <a:rPr lang="en-US" sz="2000" dirty="0">
                <a:latin typeface="Arial" panose="020B0604020202020204" pitchFamily="34" charset="0"/>
                <a:cs typeface="Arial" panose="020B0604020202020204" pitchFamily="34" charset="0"/>
              </a:rPr>
              <a:t>resources (for example, CPU, memory, and peripheral devices) </a:t>
            </a:r>
            <a:r>
              <a:rPr lang="en-US" sz="2000" dirty="0" smtClean="0">
                <a:latin typeface="Arial" panose="020B0604020202020204" pitchFamily="34" charset="0"/>
                <a:cs typeface="Arial" panose="020B0604020202020204" pitchFamily="34" charset="0"/>
              </a:rPr>
              <a:t>are utilized </a:t>
            </a:r>
            <a:r>
              <a:rPr lang="en-US" sz="2000" dirty="0">
                <a:latin typeface="Arial" panose="020B0604020202020204" pitchFamily="34" charset="0"/>
                <a:cs typeface="Arial" panose="020B0604020202020204" pitchFamily="34" charset="0"/>
              </a:rPr>
              <a:t>effectively, but they do not provide for user interaction with </a:t>
            </a:r>
            <a:r>
              <a:rPr lang="en-US" sz="2000" dirty="0" smtClean="0">
                <a:latin typeface="Arial" panose="020B0604020202020204" pitchFamily="34" charset="0"/>
                <a:cs typeface="Arial" panose="020B0604020202020204" pitchFamily="34" charset="0"/>
              </a:rPr>
              <a:t>the computer </a:t>
            </a:r>
            <a:r>
              <a:rPr lang="en-US" sz="2000" dirty="0">
                <a:latin typeface="Arial" panose="020B0604020202020204" pitchFamily="34" charset="0"/>
                <a:cs typeface="Arial" panose="020B0604020202020204" pitchFamily="34" charset="0"/>
              </a:rPr>
              <a:t>system.</a:t>
            </a:r>
          </a:p>
        </p:txBody>
      </p:sp>
    </p:spTree>
    <p:extLst>
      <p:ext uri="{BB962C8B-B14F-4D97-AF65-F5344CB8AC3E}">
        <p14:creationId xmlns:p14="http://schemas.microsoft.com/office/powerpoint/2010/main" val="3573770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Operating-System Structure</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400" b="1" dirty="0">
                <a:latin typeface="Arial" panose="020B0604020202020204" pitchFamily="34" charset="0"/>
                <a:cs typeface="Arial" panose="020B0604020202020204" pitchFamily="34" charset="0"/>
              </a:rPr>
              <a:t>Time sharing </a:t>
            </a:r>
            <a:r>
              <a:rPr lang="en-US" sz="2400" dirty="0" smtClean="0">
                <a:latin typeface="Arial" panose="020B0604020202020204" pitchFamily="34" charset="0"/>
                <a:cs typeface="Arial" panose="020B0604020202020204" pitchFamily="34" charset="0"/>
              </a:rPr>
              <a:t>(or </a:t>
            </a:r>
            <a:r>
              <a:rPr lang="en-US" sz="2400" b="1" dirty="0">
                <a:latin typeface="Arial" panose="020B0604020202020204" pitchFamily="34" charset="0"/>
                <a:cs typeface="Arial" panose="020B0604020202020204" pitchFamily="34" charset="0"/>
              </a:rPr>
              <a:t>multitasking</a:t>
            </a:r>
            <a:r>
              <a:rPr lang="en-US" sz="2400" dirty="0" smtClean="0">
                <a:latin typeface="Arial" panose="020B0604020202020204" pitchFamily="34" charset="0"/>
                <a:cs typeface="Arial" panose="020B0604020202020204" pitchFamily="34" charset="0"/>
              </a:rPr>
              <a:t>)</a:t>
            </a: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a logical extension </a:t>
            </a:r>
            <a:r>
              <a:rPr lang="en-US" sz="2000" dirty="0" smtClean="0">
                <a:latin typeface="Arial" panose="020B0604020202020204" pitchFamily="34" charset="0"/>
                <a:cs typeface="Arial" panose="020B0604020202020204" pitchFamily="34" charset="0"/>
              </a:rPr>
              <a:t>of multiprogramming</a:t>
            </a:r>
            <a:r>
              <a:rPr lang="en-US" sz="2000" dirty="0">
                <a:latin typeface="Arial" panose="020B0604020202020204" pitchFamily="34" charset="0"/>
                <a:cs typeface="Arial" panose="020B0604020202020204" pitchFamily="34" charset="0"/>
              </a:rPr>
              <a:t>. In time-sharing systems, the CPU executes multiple </a:t>
            </a:r>
            <a:r>
              <a:rPr lang="en-US" sz="2000" dirty="0" smtClean="0">
                <a:latin typeface="Arial" panose="020B0604020202020204" pitchFamily="34" charset="0"/>
                <a:cs typeface="Arial" panose="020B0604020202020204" pitchFamily="34" charset="0"/>
              </a:rPr>
              <a:t>jobs by </a:t>
            </a:r>
            <a:r>
              <a:rPr lang="en-US" sz="2000" dirty="0">
                <a:latin typeface="Arial" panose="020B0604020202020204" pitchFamily="34" charset="0"/>
                <a:cs typeface="Arial" panose="020B0604020202020204" pitchFamily="34" charset="0"/>
              </a:rPr>
              <a:t>switching among them, but the switches occur so frequently that the </a:t>
            </a:r>
            <a:r>
              <a:rPr lang="en-US" sz="2000" dirty="0" smtClean="0">
                <a:latin typeface="Arial" panose="020B0604020202020204" pitchFamily="34" charset="0"/>
                <a:cs typeface="Arial" panose="020B0604020202020204" pitchFamily="34" charset="0"/>
              </a:rPr>
              <a:t>users can </a:t>
            </a:r>
            <a:r>
              <a:rPr lang="en-US" sz="2000" dirty="0">
                <a:latin typeface="Arial" panose="020B0604020202020204" pitchFamily="34" charset="0"/>
                <a:cs typeface="Arial" panose="020B0604020202020204" pitchFamily="34" charset="0"/>
              </a:rPr>
              <a:t>interact with each </a:t>
            </a:r>
            <a:r>
              <a:rPr lang="en-US" sz="2000" dirty="0" smtClean="0">
                <a:latin typeface="Arial" panose="020B0604020202020204" pitchFamily="34" charset="0"/>
                <a:cs typeface="Arial" panose="020B0604020202020204" pitchFamily="34" charset="0"/>
              </a:rPr>
              <a:t>program while it is running.</a:t>
            </a:r>
          </a:p>
          <a:p>
            <a:pPr lvl="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2000" dirty="0" smtClean="0">
                <a:latin typeface="Arial" panose="020B0604020202020204" pitchFamily="34" charset="0"/>
                <a:cs typeface="Arial" panose="020B0604020202020204" pitchFamily="34" charset="0"/>
              </a:rPr>
              <a:t>Time sharing requires an interactive computer system, which provides direct communication between the user and the system. The user gives instructions to the operating system or to a program directly, using a input device such as a keyboard, mouse, touch pad, or touch screen, and waits for immediate results on an output device.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410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Operating-System Structure</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A time-shared operating system allows many users to share the </a:t>
            </a:r>
            <a:r>
              <a:rPr lang="en-US" sz="2000" dirty="0" smtClean="0">
                <a:latin typeface="Arial" panose="020B0604020202020204" pitchFamily="34" charset="0"/>
                <a:cs typeface="Arial" panose="020B0604020202020204" pitchFamily="34" charset="0"/>
              </a:rPr>
              <a:t>computer simultaneously</a:t>
            </a:r>
            <a:r>
              <a:rPr lang="en-US" sz="2000" dirty="0">
                <a:latin typeface="Arial" panose="020B0604020202020204" pitchFamily="34" charset="0"/>
                <a:cs typeface="Arial" panose="020B0604020202020204" pitchFamily="34" charset="0"/>
              </a:rPr>
              <a:t>. Since each action or command in a time-shared system </a:t>
            </a:r>
            <a:r>
              <a:rPr lang="en-US" sz="2000" dirty="0" smtClean="0">
                <a:latin typeface="Arial" panose="020B0604020202020204" pitchFamily="34" charset="0"/>
                <a:cs typeface="Arial" panose="020B0604020202020204" pitchFamily="34" charset="0"/>
              </a:rPr>
              <a:t>tends to </a:t>
            </a:r>
            <a:r>
              <a:rPr lang="en-US" sz="2000" dirty="0">
                <a:latin typeface="Arial" panose="020B0604020202020204" pitchFamily="34" charset="0"/>
                <a:cs typeface="Arial" panose="020B0604020202020204" pitchFamily="34" charset="0"/>
              </a:rPr>
              <a:t>be short, only a little CPU time is needed for each user</a:t>
            </a:r>
            <a:r>
              <a:rPr lang="en-US" sz="2000" dirty="0" smtClean="0">
                <a:latin typeface="Arial" panose="020B0604020202020204" pitchFamily="34" charset="0"/>
                <a:cs typeface="Arial" panose="020B0604020202020204" pitchFamily="34" charset="0"/>
              </a:rPr>
              <a:t>. As </a:t>
            </a:r>
            <a:r>
              <a:rPr lang="en-US" sz="2000" dirty="0">
                <a:latin typeface="Arial" panose="020B0604020202020204" pitchFamily="34" charset="0"/>
                <a:cs typeface="Arial" panose="020B0604020202020204" pitchFamily="34" charset="0"/>
              </a:rPr>
              <a:t>the system </a:t>
            </a:r>
            <a:r>
              <a:rPr lang="en-US" sz="2000" dirty="0" smtClean="0">
                <a:latin typeface="Arial" panose="020B0604020202020204" pitchFamily="34" charset="0"/>
                <a:cs typeface="Arial" panose="020B0604020202020204" pitchFamily="34" charset="0"/>
              </a:rPr>
              <a:t>switches rapidly </a:t>
            </a:r>
            <a:r>
              <a:rPr lang="en-US" sz="2000" dirty="0">
                <a:latin typeface="Arial" panose="020B0604020202020204" pitchFamily="34" charset="0"/>
                <a:cs typeface="Arial" panose="020B0604020202020204" pitchFamily="34" charset="0"/>
              </a:rPr>
              <a:t>from one user to the next, each user is given the impression that </a:t>
            </a:r>
            <a:r>
              <a:rPr lang="en-US" sz="2000" dirty="0" smtClean="0">
                <a:latin typeface="Arial" panose="020B0604020202020204" pitchFamily="34" charset="0"/>
                <a:cs typeface="Arial" panose="020B0604020202020204" pitchFamily="34" charset="0"/>
              </a:rPr>
              <a:t>the entire </a:t>
            </a:r>
            <a:r>
              <a:rPr lang="en-US" sz="2000" dirty="0">
                <a:latin typeface="Arial" panose="020B0604020202020204" pitchFamily="34" charset="0"/>
                <a:cs typeface="Arial" panose="020B0604020202020204" pitchFamily="34" charset="0"/>
              </a:rPr>
              <a:t>computer system is dedicated to his use, even though it is being </a:t>
            </a:r>
            <a:r>
              <a:rPr lang="en-US" sz="2000" dirty="0" smtClean="0">
                <a:latin typeface="Arial" panose="020B0604020202020204" pitchFamily="34" charset="0"/>
                <a:cs typeface="Arial" panose="020B0604020202020204" pitchFamily="34" charset="0"/>
              </a:rPr>
              <a:t>shared among </a:t>
            </a:r>
            <a:r>
              <a:rPr lang="en-US" sz="2000" dirty="0">
                <a:latin typeface="Arial" panose="020B0604020202020204" pitchFamily="34" charset="0"/>
                <a:cs typeface="Arial" panose="020B0604020202020204" pitchFamily="34" charset="0"/>
              </a:rPr>
              <a:t>many users</a:t>
            </a:r>
            <a:r>
              <a:rPr lang="en-US" sz="2000" dirty="0" smtClean="0">
                <a:latin typeface="Arial" panose="020B0604020202020204" pitchFamily="34" charset="0"/>
                <a:cs typeface="Arial" panose="020B0604020202020204" pitchFamily="34" charset="0"/>
              </a:rPr>
              <a:t>.</a:t>
            </a:r>
          </a:p>
          <a:p>
            <a:endParaRPr lang="en-US" sz="2000" dirty="0" smtClean="0">
              <a:latin typeface="Arial" panose="020B0604020202020204" pitchFamily="34" charset="0"/>
              <a:cs typeface="Arial" panose="020B0604020202020204" pitchFamily="34" charset="0"/>
            </a:endParaRP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In a time-sharing system, the operating system must ensure </a:t>
            </a:r>
            <a:r>
              <a:rPr lang="en-US" sz="2000" dirty="0" smtClean="0">
                <a:latin typeface="Arial" panose="020B0604020202020204" pitchFamily="34" charset="0"/>
                <a:cs typeface="Arial" panose="020B0604020202020204" pitchFamily="34" charset="0"/>
              </a:rPr>
              <a:t>reasonable response </a:t>
            </a:r>
            <a:r>
              <a:rPr lang="en-US" sz="2000" dirty="0">
                <a:latin typeface="Arial" panose="020B0604020202020204" pitchFamily="34" charset="0"/>
                <a:cs typeface="Arial" panose="020B0604020202020204" pitchFamily="34" charset="0"/>
              </a:rPr>
              <a:t>time. This goal is sometimes accomplished through </a:t>
            </a:r>
            <a:r>
              <a:rPr lang="en-US" sz="2000" b="1" dirty="0" smtClean="0">
                <a:latin typeface="Arial" panose="020B0604020202020204" pitchFamily="34" charset="0"/>
                <a:cs typeface="Arial" panose="020B0604020202020204" pitchFamily="34" charset="0"/>
              </a:rPr>
              <a:t>swapping</a:t>
            </a:r>
            <a:r>
              <a:rPr lang="en-US" sz="2000" dirty="0" smtClean="0">
                <a:latin typeface="Arial" panose="020B0604020202020204" pitchFamily="34" charset="0"/>
                <a:cs typeface="Arial" panose="020B0604020202020204" pitchFamily="34" charset="0"/>
              </a:rPr>
              <a:t>, whereby </a:t>
            </a:r>
            <a:r>
              <a:rPr lang="en-US" sz="2000" dirty="0">
                <a:latin typeface="Arial" panose="020B0604020202020204" pitchFamily="34" charset="0"/>
                <a:cs typeface="Arial" panose="020B0604020202020204" pitchFamily="34" charset="0"/>
              </a:rPr>
              <a:t>processes are swapped in and out of main memory to the </a:t>
            </a:r>
            <a:r>
              <a:rPr lang="en-US" sz="2000" dirty="0" smtClean="0">
                <a:latin typeface="Arial" panose="020B0604020202020204" pitchFamily="34" charset="0"/>
                <a:cs typeface="Arial" panose="020B0604020202020204" pitchFamily="34" charset="0"/>
              </a:rPr>
              <a:t>disk. </a:t>
            </a:r>
          </a:p>
        </p:txBody>
      </p:sp>
    </p:spTree>
    <p:extLst>
      <p:ext uri="{BB962C8B-B14F-4D97-AF65-F5344CB8AC3E}">
        <p14:creationId xmlns:p14="http://schemas.microsoft.com/office/powerpoint/2010/main" val="2532557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Operating-System Structure</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2000" dirty="0" smtClean="0">
                <a:latin typeface="Arial" panose="020B0604020202020204" pitchFamily="34" charset="0"/>
                <a:cs typeface="Arial" panose="020B0604020202020204" pitchFamily="34" charset="0"/>
              </a:rPr>
              <a:t>A more common method for ensuring reasonable response time is </a:t>
            </a:r>
            <a:r>
              <a:rPr lang="en-US" sz="2000" b="1" dirty="0" smtClean="0">
                <a:latin typeface="Arial" panose="020B0604020202020204" pitchFamily="34" charset="0"/>
                <a:cs typeface="Arial" panose="020B0604020202020204" pitchFamily="34" charset="0"/>
              </a:rPr>
              <a:t>virtual memory</a:t>
            </a:r>
            <a:r>
              <a:rPr lang="en-US" sz="2000" dirty="0" smtClean="0">
                <a:latin typeface="Arial" panose="020B0604020202020204" pitchFamily="34" charset="0"/>
                <a:cs typeface="Arial" panose="020B0604020202020204" pitchFamily="34" charset="0"/>
              </a:rPr>
              <a:t>, a technique that allows the execution of a process that is not completely in memory. The main advantage of the virtual-memory scheme is that it enables users to run programs that are larger than actual </a:t>
            </a:r>
            <a:r>
              <a:rPr lang="en-US" sz="2000" b="1" dirty="0" smtClean="0">
                <a:latin typeface="Arial" panose="020B0604020202020204" pitchFamily="34" charset="0"/>
                <a:cs typeface="Arial" panose="020B0604020202020204" pitchFamily="34" charset="0"/>
              </a:rPr>
              <a:t>physical memory</a:t>
            </a:r>
            <a:r>
              <a:rPr lang="en-US" sz="2000" dirty="0" smtClean="0">
                <a:latin typeface="Arial" panose="020B0604020202020204" pitchFamily="34" charset="0"/>
                <a:cs typeface="Arial" panose="020B0604020202020204" pitchFamily="34" charset="0"/>
              </a:rPr>
              <a:t>. Further, it abstracts main memory into a large, uniform array of storage, separating </a:t>
            </a:r>
            <a:r>
              <a:rPr lang="en-US" sz="2000" b="1" dirty="0" smtClean="0">
                <a:latin typeface="Arial" panose="020B0604020202020204" pitchFamily="34" charset="0"/>
                <a:cs typeface="Arial" panose="020B0604020202020204" pitchFamily="34" charset="0"/>
              </a:rPr>
              <a:t>logical memory </a:t>
            </a:r>
            <a:r>
              <a:rPr lang="en-US" sz="2000" dirty="0" smtClean="0">
                <a:latin typeface="Arial" panose="020B0604020202020204" pitchFamily="34" charset="0"/>
                <a:cs typeface="Arial" panose="020B0604020202020204" pitchFamily="34" charset="0"/>
              </a:rPr>
              <a:t>as viewed by the user from physical memory.</a:t>
            </a:r>
          </a:p>
          <a:p>
            <a:endParaRPr lang="en-US" dirty="0"/>
          </a:p>
        </p:txBody>
      </p:sp>
    </p:spTree>
    <p:extLst>
      <p:ext uri="{BB962C8B-B14F-4D97-AF65-F5344CB8AC3E}">
        <p14:creationId xmlns:p14="http://schemas.microsoft.com/office/powerpoint/2010/main" val="3379416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600" b="1" dirty="0">
                <a:latin typeface="Arial" panose="020B0604020202020204" pitchFamily="34" charset="0"/>
                <a:cs typeface="Arial" panose="020B0604020202020204" pitchFamily="34" charset="0"/>
              </a:rPr>
              <a:t>Operating-System Operations</a:t>
            </a:r>
          </a:p>
        </p:txBody>
      </p:sp>
      <p:sp>
        <p:nvSpPr>
          <p:cNvPr id="3" name="Content Placeholder 2"/>
          <p:cNvSpPr>
            <a:spLocks noGrp="1"/>
          </p:cNvSpPr>
          <p:nvPr>
            <p:ph idx="1"/>
          </p:nvPr>
        </p:nvSpPr>
        <p:spPr>
          <a:xfrm>
            <a:off x="457200" y="1295400"/>
            <a:ext cx="8229600" cy="4830763"/>
          </a:xfrm>
        </p:spPr>
        <p:txBody>
          <a:bodyPr>
            <a:noAutofit/>
          </a:bodyPr>
          <a:lstStyle/>
          <a:p>
            <a:r>
              <a:rPr lang="en-US" sz="2200" b="1" dirty="0">
                <a:latin typeface="Arial" panose="020B0604020202020204" pitchFamily="34" charset="0"/>
                <a:cs typeface="Arial" panose="020B0604020202020204" pitchFamily="34" charset="0"/>
              </a:rPr>
              <a:t>Dual-Mode </a:t>
            </a:r>
            <a:r>
              <a:rPr lang="en-US" sz="2200" b="1" dirty="0" smtClean="0">
                <a:latin typeface="Arial" panose="020B0604020202020204" pitchFamily="34" charset="0"/>
                <a:cs typeface="Arial" panose="020B0604020202020204" pitchFamily="34" charset="0"/>
              </a:rPr>
              <a:t>and multi-mode Operation</a:t>
            </a:r>
          </a:p>
          <a:p>
            <a:pPr lvl="1"/>
            <a:r>
              <a:rPr lang="en-US" sz="1800" dirty="0" smtClean="0">
                <a:latin typeface="Arial" panose="020B0604020202020204" pitchFamily="34" charset="0"/>
                <a:cs typeface="Arial" panose="020B0604020202020204" pitchFamily="34" charset="0"/>
              </a:rPr>
              <a:t>Modern </a:t>
            </a:r>
            <a:r>
              <a:rPr lang="en-US" sz="1800" dirty="0">
                <a:latin typeface="Arial" panose="020B0604020202020204" pitchFamily="34" charset="0"/>
                <a:cs typeface="Arial" panose="020B0604020202020204" pitchFamily="34" charset="0"/>
              </a:rPr>
              <a:t>operating systems are </a:t>
            </a:r>
            <a:r>
              <a:rPr lang="en-US" sz="1800" b="1" dirty="0">
                <a:latin typeface="Arial" panose="020B0604020202020204" pitchFamily="34" charset="0"/>
                <a:cs typeface="Arial" panose="020B0604020202020204" pitchFamily="34" charset="0"/>
              </a:rPr>
              <a:t>interrupt driven</a:t>
            </a:r>
            <a:r>
              <a:rPr lang="en-US" sz="1800" dirty="0">
                <a:latin typeface="Arial" panose="020B0604020202020204" pitchFamily="34" charset="0"/>
                <a:cs typeface="Arial" panose="020B0604020202020204" pitchFamily="34" charset="0"/>
              </a:rPr>
              <a:t>. If </a:t>
            </a:r>
            <a:r>
              <a:rPr lang="en-US" sz="1800" dirty="0" smtClean="0">
                <a:latin typeface="Arial" panose="020B0604020202020204" pitchFamily="34" charset="0"/>
                <a:cs typeface="Arial" panose="020B0604020202020204" pitchFamily="34" charset="0"/>
              </a:rPr>
              <a:t>there are </a:t>
            </a:r>
            <a:r>
              <a:rPr lang="en-US" sz="1800" dirty="0">
                <a:latin typeface="Arial" panose="020B0604020202020204" pitchFamily="34" charset="0"/>
                <a:cs typeface="Arial" panose="020B0604020202020204" pitchFamily="34" charset="0"/>
              </a:rPr>
              <a:t>no processes to execute, no I/O devices to service, and no users to </a:t>
            </a:r>
            <a:r>
              <a:rPr lang="en-US" sz="1800" dirty="0" smtClean="0">
                <a:latin typeface="Arial" panose="020B0604020202020204" pitchFamily="34" charset="0"/>
                <a:cs typeface="Arial" panose="020B0604020202020204" pitchFamily="34" charset="0"/>
              </a:rPr>
              <a:t>whom to </a:t>
            </a:r>
            <a:r>
              <a:rPr lang="en-US" sz="1800" dirty="0">
                <a:latin typeface="Arial" panose="020B0604020202020204" pitchFamily="34" charset="0"/>
                <a:cs typeface="Arial" panose="020B0604020202020204" pitchFamily="34" charset="0"/>
              </a:rPr>
              <a:t>respond, an operating system will sit quietly, waiting for </a:t>
            </a:r>
            <a:r>
              <a:rPr lang="en-US" sz="1800" dirty="0" smtClean="0">
                <a:latin typeface="Arial" panose="020B0604020202020204" pitchFamily="34" charset="0"/>
                <a:cs typeface="Arial" panose="020B0604020202020204" pitchFamily="34" charset="0"/>
              </a:rPr>
              <a:t>something to happen.</a:t>
            </a:r>
          </a:p>
          <a:p>
            <a:pPr lvl="1"/>
            <a:endParaRPr lang="en-US" sz="1800" dirty="0" smtClean="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Events are almost always signaled by the occurrence of an </a:t>
            </a:r>
            <a:r>
              <a:rPr lang="en-US" sz="1800" dirty="0" smtClean="0">
                <a:latin typeface="Arial" panose="020B0604020202020204" pitchFamily="34" charset="0"/>
                <a:cs typeface="Arial" panose="020B0604020202020204" pitchFamily="34" charset="0"/>
              </a:rPr>
              <a:t>interrupt or </a:t>
            </a:r>
            <a:r>
              <a:rPr lang="en-US" sz="1800" dirty="0">
                <a:latin typeface="Arial" panose="020B0604020202020204" pitchFamily="34" charset="0"/>
                <a:cs typeface="Arial" panose="020B0604020202020204" pitchFamily="34" charset="0"/>
              </a:rPr>
              <a:t>a trap. </a:t>
            </a:r>
            <a:endParaRPr lang="en-US" sz="1800" dirty="0" smtClean="0">
              <a:latin typeface="Arial" panose="020B0604020202020204" pitchFamily="34" charset="0"/>
              <a:cs typeface="Arial" panose="020B0604020202020204" pitchFamily="34" charset="0"/>
            </a:endParaRPr>
          </a:p>
          <a:p>
            <a:pPr lvl="2"/>
            <a:r>
              <a:rPr lang="en-US" sz="1800" dirty="0" smtClean="0">
                <a:latin typeface="Arial" panose="020B0604020202020204" pitchFamily="34" charset="0"/>
                <a:cs typeface="Arial" panose="020B0604020202020204" pitchFamily="34" charset="0"/>
              </a:rPr>
              <a:t>A </a:t>
            </a:r>
            <a:r>
              <a:rPr lang="en-US" sz="1800" b="1" dirty="0">
                <a:latin typeface="Arial" panose="020B0604020202020204" pitchFamily="34" charset="0"/>
                <a:cs typeface="Arial" panose="020B0604020202020204" pitchFamily="34" charset="0"/>
              </a:rPr>
              <a:t>trap </a:t>
            </a:r>
            <a:r>
              <a:rPr lang="en-US" sz="1800" dirty="0">
                <a:latin typeface="Arial" panose="020B0604020202020204" pitchFamily="34" charset="0"/>
                <a:cs typeface="Arial" panose="020B0604020202020204" pitchFamily="34" charset="0"/>
              </a:rPr>
              <a:t>(or an </a:t>
            </a:r>
            <a:r>
              <a:rPr lang="en-US" sz="1800" b="1" dirty="0">
                <a:latin typeface="Arial" panose="020B0604020202020204" pitchFamily="34" charset="0"/>
                <a:cs typeface="Arial" panose="020B0604020202020204" pitchFamily="34" charset="0"/>
              </a:rPr>
              <a:t>exception</a:t>
            </a:r>
            <a:r>
              <a:rPr lang="en-US" sz="1800" dirty="0">
                <a:latin typeface="Arial" panose="020B0604020202020204" pitchFamily="34" charset="0"/>
                <a:cs typeface="Arial" panose="020B0604020202020204" pitchFamily="34" charset="0"/>
              </a:rPr>
              <a:t>) is a software-generated interrupt </a:t>
            </a:r>
            <a:r>
              <a:rPr lang="en-US" sz="1800" dirty="0" smtClean="0">
                <a:latin typeface="Arial" panose="020B0604020202020204" pitchFamily="34" charset="0"/>
                <a:cs typeface="Arial" panose="020B0604020202020204" pitchFamily="34" charset="0"/>
              </a:rPr>
              <a:t>caused either </a:t>
            </a:r>
            <a:r>
              <a:rPr lang="en-US" sz="1800" dirty="0">
                <a:latin typeface="Arial" panose="020B0604020202020204" pitchFamily="34" charset="0"/>
                <a:cs typeface="Arial" panose="020B0604020202020204" pitchFamily="34" charset="0"/>
              </a:rPr>
              <a:t>by an error (for example, division by zero or invalid memory </a:t>
            </a:r>
            <a:r>
              <a:rPr lang="en-US" sz="1800" dirty="0" smtClean="0">
                <a:latin typeface="Arial" panose="020B0604020202020204" pitchFamily="34" charset="0"/>
                <a:cs typeface="Arial" panose="020B0604020202020204" pitchFamily="34" charset="0"/>
              </a:rPr>
              <a:t>access) or </a:t>
            </a:r>
            <a:r>
              <a:rPr lang="en-US" sz="1800" dirty="0">
                <a:latin typeface="Arial" panose="020B0604020202020204" pitchFamily="34" charset="0"/>
                <a:cs typeface="Arial" panose="020B0604020202020204" pitchFamily="34" charset="0"/>
              </a:rPr>
              <a:t>by a specific request </a:t>
            </a:r>
            <a:r>
              <a:rPr lang="en-US" sz="1800" dirty="0" smtClean="0">
                <a:latin typeface="Arial" panose="020B0604020202020204" pitchFamily="34" charset="0"/>
                <a:cs typeface="Arial" panose="020B0604020202020204" pitchFamily="34" charset="0"/>
              </a:rPr>
              <a:t>from </a:t>
            </a:r>
            <a:r>
              <a:rPr lang="en-US" sz="1800" dirty="0">
                <a:latin typeface="Arial" panose="020B0604020202020204" pitchFamily="34" charset="0"/>
                <a:cs typeface="Arial" panose="020B0604020202020204" pitchFamily="34" charset="0"/>
              </a:rPr>
              <a:t>a user program that an operating-system </a:t>
            </a:r>
            <a:r>
              <a:rPr lang="en-US" sz="1800" dirty="0" smtClean="0">
                <a:latin typeface="Arial" panose="020B0604020202020204" pitchFamily="34" charset="0"/>
                <a:cs typeface="Arial" panose="020B0604020202020204" pitchFamily="34" charset="0"/>
              </a:rPr>
              <a:t>service be </a:t>
            </a:r>
            <a:r>
              <a:rPr lang="en-US" sz="1800" dirty="0">
                <a:latin typeface="Arial" panose="020B0604020202020204" pitchFamily="34" charset="0"/>
                <a:cs typeface="Arial" panose="020B0604020202020204" pitchFamily="34" charset="0"/>
              </a:rPr>
              <a:t>performed</a:t>
            </a:r>
            <a:r>
              <a:rPr lang="en-US" sz="1800" dirty="0" smtClean="0">
                <a:latin typeface="Arial" panose="020B0604020202020204" pitchFamily="34" charset="0"/>
                <a:cs typeface="Arial" panose="020B0604020202020204" pitchFamily="34" charset="0"/>
              </a:rPr>
              <a:t>.</a:t>
            </a:r>
          </a:p>
          <a:p>
            <a:pPr lvl="2"/>
            <a:endParaRPr lang="en-US" sz="1800" dirty="0" smtClean="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Since the operating system and the users share the hardware and </a:t>
            </a:r>
            <a:r>
              <a:rPr lang="en-US" sz="1800" dirty="0" smtClean="0">
                <a:latin typeface="Arial" panose="020B0604020202020204" pitchFamily="34" charset="0"/>
                <a:cs typeface="Arial" panose="020B0604020202020204" pitchFamily="34" charset="0"/>
              </a:rPr>
              <a:t>software resources </a:t>
            </a:r>
            <a:r>
              <a:rPr lang="en-US" sz="1800" dirty="0">
                <a:latin typeface="Arial" panose="020B0604020202020204" pitchFamily="34" charset="0"/>
                <a:cs typeface="Arial" panose="020B0604020202020204" pitchFamily="34" charset="0"/>
              </a:rPr>
              <a:t>of the computer system, we need to make sure that an error in </a:t>
            </a:r>
            <a:r>
              <a:rPr lang="en-US" sz="1800" dirty="0" smtClean="0">
                <a:latin typeface="Arial" panose="020B0604020202020204" pitchFamily="34" charset="0"/>
                <a:cs typeface="Arial" panose="020B0604020202020204" pitchFamily="34" charset="0"/>
              </a:rPr>
              <a:t>a user </a:t>
            </a:r>
            <a:r>
              <a:rPr lang="en-US" sz="1800" dirty="0">
                <a:latin typeface="Arial" panose="020B0604020202020204" pitchFamily="34" charset="0"/>
                <a:cs typeface="Arial" panose="020B0604020202020204" pitchFamily="34" charset="0"/>
              </a:rPr>
              <a:t>program could cause problems only for the one program running.</a:t>
            </a:r>
          </a:p>
        </p:txBody>
      </p:sp>
    </p:spTree>
    <p:extLst>
      <p:ext uri="{BB962C8B-B14F-4D97-AF65-F5344CB8AC3E}">
        <p14:creationId xmlns:p14="http://schemas.microsoft.com/office/powerpoint/2010/main" val="892156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1518</Words>
  <Application>Microsoft Office PowerPoint</Application>
  <PresentationFormat>On-screen Show (4:3)</PresentationFormat>
  <Paragraphs>64</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What Operating Systems Do</vt:lpstr>
      <vt:lpstr>What Operating Systems Do</vt:lpstr>
      <vt:lpstr>Operating-System Structure</vt:lpstr>
      <vt:lpstr>Memory Layout for Multiprogrammed System Figure 1.9</vt:lpstr>
      <vt:lpstr>Operating-System Structure</vt:lpstr>
      <vt:lpstr>Operating-System Structure</vt:lpstr>
      <vt:lpstr>Operating-System Structure</vt:lpstr>
      <vt:lpstr>Operating-System Structure</vt:lpstr>
      <vt:lpstr>Operating-System Operations</vt:lpstr>
      <vt:lpstr>Operating-System Operations</vt:lpstr>
      <vt:lpstr>Operating-System Operations</vt:lpstr>
      <vt:lpstr>Transition from User to Kernel Mode Figure 1.10</vt:lpstr>
      <vt:lpstr>Operating-System Operations</vt:lpstr>
      <vt:lpstr>Operating-System Operations</vt:lpstr>
      <vt:lpstr>Operating-System Operations</vt:lpstr>
      <vt:lpstr>Operating-System Operations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Operating-System Structure</dc:title>
  <dc:creator>han</dc:creator>
  <cp:lastModifiedBy>Richard Hagemeyer</cp:lastModifiedBy>
  <cp:revision>14</cp:revision>
  <dcterms:created xsi:type="dcterms:W3CDTF">2014-01-12T19:47:54Z</dcterms:created>
  <dcterms:modified xsi:type="dcterms:W3CDTF">2015-09-07T20:44:33Z</dcterms:modified>
</cp:coreProperties>
</file>