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6" r:id="rId17"/>
    <p:sldId id="277" r:id="rId18"/>
    <p:sldId id="278" r:id="rId19"/>
    <p:sldId id="27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9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937B67-FB46-4438-877A-44C8CF539E77}" type="datetimeFigureOut">
              <a:rPr lang="en-US" smtClean="0"/>
              <a:t>9/7/2015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F12864-1CDF-40BC-965E-AC6077789C35}" type="slidenum">
              <a:rPr lang="en-US" smtClean="0"/>
              <a:t>‹#›</a:t>
            </a:fld>
            <a:endParaRPr lang="en-US"/>
          </a:p>
        </p:txBody>
      </p:sp>
    </p:spTree>
    <p:extLst>
      <p:ext uri="{BB962C8B-B14F-4D97-AF65-F5344CB8AC3E}">
        <p14:creationId xmlns:p14="http://schemas.microsoft.com/office/powerpoint/2010/main" val="3868485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18C062BC-0AD3-49D3-8846-E53268D69294}" type="slidenum">
              <a:rPr lang="en-US">
                <a:latin typeface="Times New Roman" pitchFamily="18" charset="0"/>
              </a:rPr>
              <a:pPr/>
              <a:t>1</a:t>
            </a:fld>
            <a:endParaRPr lang="en-US">
              <a:latin typeface="Times New Roman"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740581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71E1C1F0-D158-48CA-82ED-48D390C757AA}" type="slidenum">
              <a:rPr lang="en-US">
                <a:latin typeface="Times New Roman" pitchFamily="18" charset="0"/>
              </a:rPr>
              <a:pPr/>
              <a:t>12</a:t>
            </a:fld>
            <a:endParaRPr lang="en-US">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420673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83998846-1C4B-4CD1-801D-52577C431138}" type="slidenum">
              <a:rPr lang="en-US">
                <a:latin typeface="Times New Roman" pitchFamily="18" charset="0"/>
              </a:rPr>
              <a:pPr/>
              <a:t>13</a:t>
            </a:fld>
            <a:endParaRPr lang="en-US">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953816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EC00A3F5-20FA-4CD8-A5FE-3B91AA48F9C0}" type="slidenum">
              <a:rPr lang="en-US">
                <a:latin typeface="Times New Roman" pitchFamily="18" charset="0"/>
              </a:rPr>
              <a:pPr/>
              <a:t>14</a:t>
            </a:fld>
            <a:endParaRPr lang="en-US">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027954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4CCEC47E-ECF0-4BF8-B9B7-7D8F182F2B1B}" type="slidenum">
              <a:rPr lang="en-US">
                <a:latin typeface="Times New Roman" pitchFamily="18" charset="0"/>
              </a:rPr>
              <a:pPr/>
              <a:t>15</a:t>
            </a:fld>
            <a:endParaRPr lang="en-US">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988065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23D8A0CF-AA77-4FEB-9C67-F6C32006243A}" type="slidenum">
              <a:rPr lang="en-US">
                <a:latin typeface="Times New Roman" pitchFamily="18" charset="0"/>
              </a:rPr>
              <a:pPr/>
              <a:t>16</a:t>
            </a:fld>
            <a:endParaRPr lang="en-US">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706710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F0738DD1-6B4D-4AF6-89F6-33B5C7FB83A2}" type="slidenum">
              <a:rPr lang="en-US">
                <a:latin typeface="Times New Roman" pitchFamily="18" charset="0"/>
              </a:rPr>
              <a:pPr/>
              <a:t>17</a:t>
            </a:fld>
            <a:endParaRPr lang="en-US">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4127243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8F9254A2-B223-43C2-A276-8D04A812CA95}" type="slidenum">
              <a:rPr lang="en-US">
                <a:latin typeface="Times New Roman" pitchFamily="18" charset="0"/>
              </a:rPr>
              <a:pPr/>
              <a:t>18</a:t>
            </a:fld>
            <a:endParaRPr lang="en-US">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452425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DDEB3198-C653-42F3-9D14-34A77DABD4AA}" type="slidenum">
              <a:rPr lang="en-US">
                <a:latin typeface="Times New Roman" pitchFamily="18" charset="0"/>
              </a:rPr>
              <a:pPr/>
              <a:t>19</a:t>
            </a:fld>
            <a:endParaRPr lang="en-US">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974133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0A9BAD6D-E740-4786-AEE8-B4F2EA529D06}" type="slidenum">
              <a:rPr lang="en-US">
                <a:latin typeface="Times New Roman" pitchFamily="18" charset="0"/>
              </a:rPr>
              <a:pPr/>
              <a:t>2</a:t>
            </a:fld>
            <a:endParaRPr lang="en-US">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54718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59DDB033-DE2D-47A5-94B6-56A2713B8A55}" type="slidenum">
              <a:rPr lang="en-US">
                <a:latin typeface="Times New Roman" pitchFamily="18" charset="0"/>
              </a:rPr>
              <a:pPr/>
              <a:t>3</a:t>
            </a:fld>
            <a:endParaRPr lang="en-US">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940248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841251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4B0413DF-6A66-4B3A-AEF7-9342914C706C}" type="slidenum">
              <a:rPr lang="en-US">
                <a:latin typeface="Times New Roman" pitchFamily="18" charset="0"/>
              </a:rPr>
              <a:pPr/>
              <a:t>5</a:t>
            </a:fld>
            <a:endParaRPr lang="en-US">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942528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BD39EB9B-0843-4261-80E5-A2D791A2EE78}" type="slidenum">
              <a:rPr lang="en-US">
                <a:latin typeface="Times New Roman" pitchFamily="18" charset="0"/>
              </a:rPr>
              <a:pPr/>
              <a:t>6</a:t>
            </a:fld>
            <a:endParaRPr lang="en-US">
              <a:latin typeface="Times New Roman"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976593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9A91AF4A-B407-4D8B-93DE-34FF5759DC1E}" type="slidenum">
              <a:rPr lang="en-US">
                <a:latin typeface="Times New Roman" pitchFamily="18" charset="0"/>
              </a:rPr>
              <a:pPr/>
              <a:t>7</a:t>
            </a:fld>
            <a:endParaRPr lang="en-US">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95934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8E82ED90-2088-4C29-87ED-E6DB37A315A4}" type="slidenum">
              <a:rPr lang="en-US">
                <a:latin typeface="Times New Roman" pitchFamily="18" charset="0"/>
              </a:rPr>
              <a:pPr/>
              <a:t>9</a:t>
            </a:fld>
            <a:endParaRPr lang="en-US">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4256019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93860998-12C0-4355-86AA-3E75ABC897A9}" type="slidenum">
              <a:rPr lang="en-US">
                <a:latin typeface="Times New Roman" pitchFamily="18" charset="0"/>
              </a:rPr>
              <a:pPr/>
              <a:t>11</a:t>
            </a:fld>
            <a:endParaRPr lang="en-US">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4231213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C080BA-5B46-481F-BD9D-DA930B248E5E}" type="datetimeFigureOut">
              <a:rPr lang="en-US" smtClean="0"/>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38A46-C843-4216-8C35-2C279EC0BF36}" type="slidenum">
              <a:rPr lang="en-US" smtClean="0"/>
              <a:t>‹#›</a:t>
            </a:fld>
            <a:endParaRPr lang="en-US"/>
          </a:p>
        </p:txBody>
      </p:sp>
    </p:spTree>
    <p:extLst>
      <p:ext uri="{BB962C8B-B14F-4D97-AF65-F5344CB8AC3E}">
        <p14:creationId xmlns:p14="http://schemas.microsoft.com/office/powerpoint/2010/main" val="3215701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C080BA-5B46-481F-BD9D-DA930B248E5E}" type="datetimeFigureOut">
              <a:rPr lang="en-US" smtClean="0"/>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38A46-C843-4216-8C35-2C279EC0BF36}" type="slidenum">
              <a:rPr lang="en-US" smtClean="0"/>
              <a:t>‹#›</a:t>
            </a:fld>
            <a:endParaRPr lang="en-US"/>
          </a:p>
        </p:txBody>
      </p:sp>
    </p:spTree>
    <p:extLst>
      <p:ext uri="{BB962C8B-B14F-4D97-AF65-F5344CB8AC3E}">
        <p14:creationId xmlns:p14="http://schemas.microsoft.com/office/powerpoint/2010/main" val="557841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C080BA-5B46-481F-BD9D-DA930B248E5E}" type="datetimeFigureOut">
              <a:rPr lang="en-US" smtClean="0"/>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38A46-C843-4216-8C35-2C279EC0BF36}" type="slidenum">
              <a:rPr lang="en-US" smtClean="0"/>
              <a:t>‹#›</a:t>
            </a:fld>
            <a:endParaRPr lang="en-US"/>
          </a:p>
        </p:txBody>
      </p:sp>
    </p:spTree>
    <p:extLst>
      <p:ext uri="{BB962C8B-B14F-4D97-AF65-F5344CB8AC3E}">
        <p14:creationId xmlns:p14="http://schemas.microsoft.com/office/powerpoint/2010/main" val="1937205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C080BA-5B46-481F-BD9D-DA930B248E5E}" type="datetimeFigureOut">
              <a:rPr lang="en-US" smtClean="0"/>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38A46-C843-4216-8C35-2C279EC0BF36}" type="slidenum">
              <a:rPr lang="en-US" smtClean="0"/>
              <a:t>‹#›</a:t>
            </a:fld>
            <a:endParaRPr lang="en-US"/>
          </a:p>
        </p:txBody>
      </p:sp>
    </p:spTree>
    <p:extLst>
      <p:ext uri="{BB962C8B-B14F-4D97-AF65-F5344CB8AC3E}">
        <p14:creationId xmlns:p14="http://schemas.microsoft.com/office/powerpoint/2010/main" val="1188341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C080BA-5B46-481F-BD9D-DA930B248E5E}" type="datetimeFigureOut">
              <a:rPr lang="en-US" smtClean="0"/>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38A46-C843-4216-8C35-2C279EC0BF36}" type="slidenum">
              <a:rPr lang="en-US" smtClean="0"/>
              <a:t>‹#›</a:t>
            </a:fld>
            <a:endParaRPr lang="en-US"/>
          </a:p>
        </p:txBody>
      </p:sp>
    </p:spTree>
    <p:extLst>
      <p:ext uri="{BB962C8B-B14F-4D97-AF65-F5344CB8AC3E}">
        <p14:creationId xmlns:p14="http://schemas.microsoft.com/office/powerpoint/2010/main" val="3772544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C080BA-5B46-481F-BD9D-DA930B248E5E}" type="datetimeFigureOut">
              <a:rPr lang="en-US" smtClean="0"/>
              <a:t>9/7/2015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38A46-C843-4216-8C35-2C279EC0BF36}" type="slidenum">
              <a:rPr lang="en-US" smtClean="0"/>
              <a:t>‹#›</a:t>
            </a:fld>
            <a:endParaRPr lang="en-US"/>
          </a:p>
        </p:txBody>
      </p:sp>
    </p:spTree>
    <p:extLst>
      <p:ext uri="{BB962C8B-B14F-4D97-AF65-F5344CB8AC3E}">
        <p14:creationId xmlns:p14="http://schemas.microsoft.com/office/powerpoint/2010/main" val="1281620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C080BA-5B46-481F-BD9D-DA930B248E5E}" type="datetimeFigureOut">
              <a:rPr lang="en-US" smtClean="0"/>
              <a:t>9/7/2015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138A46-C843-4216-8C35-2C279EC0BF36}" type="slidenum">
              <a:rPr lang="en-US" smtClean="0"/>
              <a:t>‹#›</a:t>
            </a:fld>
            <a:endParaRPr lang="en-US"/>
          </a:p>
        </p:txBody>
      </p:sp>
    </p:spTree>
    <p:extLst>
      <p:ext uri="{BB962C8B-B14F-4D97-AF65-F5344CB8AC3E}">
        <p14:creationId xmlns:p14="http://schemas.microsoft.com/office/powerpoint/2010/main" val="910050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C080BA-5B46-481F-BD9D-DA930B248E5E}" type="datetimeFigureOut">
              <a:rPr lang="en-US" smtClean="0"/>
              <a:t>9/7/2015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138A46-C843-4216-8C35-2C279EC0BF36}" type="slidenum">
              <a:rPr lang="en-US" smtClean="0"/>
              <a:t>‹#›</a:t>
            </a:fld>
            <a:endParaRPr lang="en-US"/>
          </a:p>
        </p:txBody>
      </p:sp>
    </p:spTree>
    <p:extLst>
      <p:ext uri="{BB962C8B-B14F-4D97-AF65-F5344CB8AC3E}">
        <p14:creationId xmlns:p14="http://schemas.microsoft.com/office/powerpoint/2010/main" val="1749941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C080BA-5B46-481F-BD9D-DA930B248E5E}" type="datetimeFigureOut">
              <a:rPr lang="en-US" smtClean="0"/>
              <a:t>9/7/2015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138A46-C843-4216-8C35-2C279EC0BF36}" type="slidenum">
              <a:rPr lang="en-US" smtClean="0"/>
              <a:t>‹#›</a:t>
            </a:fld>
            <a:endParaRPr lang="en-US"/>
          </a:p>
        </p:txBody>
      </p:sp>
    </p:spTree>
    <p:extLst>
      <p:ext uri="{BB962C8B-B14F-4D97-AF65-F5344CB8AC3E}">
        <p14:creationId xmlns:p14="http://schemas.microsoft.com/office/powerpoint/2010/main" val="415935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C080BA-5B46-481F-BD9D-DA930B248E5E}" type="datetimeFigureOut">
              <a:rPr lang="en-US" smtClean="0"/>
              <a:t>9/7/2015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38A46-C843-4216-8C35-2C279EC0BF36}" type="slidenum">
              <a:rPr lang="en-US" smtClean="0"/>
              <a:t>‹#›</a:t>
            </a:fld>
            <a:endParaRPr lang="en-US"/>
          </a:p>
        </p:txBody>
      </p:sp>
    </p:spTree>
    <p:extLst>
      <p:ext uri="{BB962C8B-B14F-4D97-AF65-F5344CB8AC3E}">
        <p14:creationId xmlns:p14="http://schemas.microsoft.com/office/powerpoint/2010/main" val="523127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C080BA-5B46-481F-BD9D-DA930B248E5E}" type="datetimeFigureOut">
              <a:rPr lang="en-US" smtClean="0"/>
              <a:t>9/7/2015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38A46-C843-4216-8C35-2C279EC0BF36}" type="slidenum">
              <a:rPr lang="en-US" smtClean="0"/>
              <a:t>‹#›</a:t>
            </a:fld>
            <a:endParaRPr lang="en-US"/>
          </a:p>
        </p:txBody>
      </p:sp>
    </p:spTree>
    <p:extLst>
      <p:ext uri="{BB962C8B-B14F-4D97-AF65-F5344CB8AC3E}">
        <p14:creationId xmlns:p14="http://schemas.microsoft.com/office/powerpoint/2010/main" val="259650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C080BA-5B46-481F-BD9D-DA930B248E5E}" type="datetimeFigureOut">
              <a:rPr lang="en-US" smtClean="0"/>
              <a:t>9/7/2015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38A46-C843-4216-8C35-2C279EC0BF36}" type="slidenum">
              <a:rPr lang="en-US" smtClean="0"/>
              <a:t>‹#›</a:t>
            </a:fld>
            <a:endParaRPr lang="en-US"/>
          </a:p>
        </p:txBody>
      </p:sp>
    </p:spTree>
    <p:extLst>
      <p:ext uri="{BB962C8B-B14F-4D97-AF65-F5344CB8AC3E}">
        <p14:creationId xmlns:p14="http://schemas.microsoft.com/office/powerpoint/2010/main" val="73719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a:xfrm>
            <a:off x="1050925" y="277813"/>
            <a:ext cx="7635875" cy="576262"/>
          </a:xfrm>
        </p:spPr>
        <p:txBody>
          <a:bodyPr rtlCol="0">
            <a:normAutofit fontScale="90000"/>
          </a:bodyPr>
          <a:lstStyle/>
          <a:p>
            <a:pPr fontAlgn="auto">
              <a:spcAft>
                <a:spcPts val="0"/>
              </a:spcAft>
              <a:defRPr/>
            </a:pPr>
            <a:r>
              <a:rPr lang="en-US" smtClean="0"/>
              <a:t>Operating System Services</a:t>
            </a:r>
          </a:p>
        </p:txBody>
      </p:sp>
      <p:sp>
        <p:nvSpPr>
          <p:cNvPr id="11266" name="Rectangle 3"/>
          <p:cNvSpPr>
            <a:spLocks noGrp="1" noChangeArrowheads="1"/>
          </p:cNvSpPr>
          <p:nvPr>
            <p:ph idx="1"/>
          </p:nvPr>
        </p:nvSpPr>
        <p:spPr>
          <a:xfrm>
            <a:off x="641350" y="1238250"/>
            <a:ext cx="7850188" cy="4945063"/>
          </a:xfrm>
        </p:spPr>
        <p:txBody>
          <a:bodyPr rtlCol="0">
            <a:noAutofit/>
          </a:bodyPr>
          <a:lstStyle/>
          <a:p>
            <a:pPr fontAlgn="auto">
              <a:spcAft>
                <a:spcPts val="0"/>
              </a:spcAft>
              <a:defRPr/>
            </a:pPr>
            <a:r>
              <a:rPr lang="en-US" sz="2000" dirty="0" smtClean="0"/>
              <a:t>Operating systems provide an environment for execution of programs and services to programs and users</a:t>
            </a:r>
          </a:p>
          <a:p>
            <a:pPr fontAlgn="auto">
              <a:spcAft>
                <a:spcPts val="0"/>
              </a:spcAft>
              <a:defRPr/>
            </a:pPr>
            <a:r>
              <a:rPr lang="en-US" sz="2000" dirty="0" smtClean="0"/>
              <a:t>One set of operating-system services provides functions that are helpful to the user:</a:t>
            </a:r>
          </a:p>
          <a:p>
            <a:pPr lvl="1" fontAlgn="auto">
              <a:spcAft>
                <a:spcPts val="0"/>
              </a:spcAft>
              <a:defRPr/>
            </a:pPr>
            <a:r>
              <a:rPr lang="en-US" sz="2000" b="1" dirty="0" smtClean="0"/>
              <a:t>User interface </a:t>
            </a:r>
            <a:r>
              <a:rPr lang="en-US" sz="2000" dirty="0" smtClean="0"/>
              <a:t>- Almost all operating systems have a user interface (</a:t>
            </a:r>
            <a:r>
              <a:rPr lang="en-US" sz="2000" b="1" dirty="0" smtClean="0">
                <a:solidFill>
                  <a:srgbClr val="3366FF"/>
                </a:solidFill>
              </a:rPr>
              <a:t>UI</a:t>
            </a:r>
            <a:r>
              <a:rPr lang="en-US" sz="2000" dirty="0" smtClean="0"/>
              <a:t>). Varies between </a:t>
            </a:r>
            <a:r>
              <a:rPr lang="en-US" sz="2000" b="1" dirty="0" smtClean="0">
                <a:solidFill>
                  <a:srgbClr val="3366FF"/>
                </a:solidFill>
              </a:rPr>
              <a:t>Command-Line </a:t>
            </a:r>
            <a:r>
              <a:rPr lang="en-US" sz="2000" b="1" dirty="0" smtClean="0"/>
              <a:t>(</a:t>
            </a:r>
            <a:r>
              <a:rPr lang="en-US" sz="2000" b="1" dirty="0" smtClean="0">
                <a:solidFill>
                  <a:srgbClr val="3366FF"/>
                </a:solidFill>
              </a:rPr>
              <a:t>CLI</a:t>
            </a:r>
            <a:r>
              <a:rPr lang="en-US" sz="2000" b="1" dirty="0" smtClean="0">
                <a:solidFill>
                  <a:srgbClr val="000000"/>
                </a:solidFill>
              </a:rPr>
              <a:t>)</a:t>
            </a:r>
            <a:r>
              <a:rPr lang="en-US" sz="2000" dirty="0" smtClean="0">
                <a:solidFill>
                  <a:srgbClr val="000000"/>
                </a:solidFill>
              </a:rPr>
              <a:t>, </a:t>
            </a:r>
            <a:r>
              <a:rPr lang="en-US" sz="2000" b="1" dirty="0" smtClean="0">
                <a:solidFill>
                  <a:srgbClr val="3366FF"/>
                </a:solidFill>
              </a:rPr>
              <a:t>Graphics User Interface </a:t>
            </a:r>
            <a:r>
              <a:rPr lang="en-US" sz="2000" b="1" dirty="0" smtClean="0">
                <a:solidFill>
                  <a:srgbClr val="000000"/>
                </a:solidFill>
              </a:rPr>
              <a:t>(</a:t>
            </a:r>
            <a:r>
              <a:rPr lang="en-US" sz="2000" b="1" dirty="0" smtClean="0">
                <a:solidFill>
                  <a:srgbClr val="3366FF"/>
                </a:solidFill>
              </a:rPr>
              <a:t>GUI</a:t>
            </a:r>
            <a:r>
              <a:rPr lang="en-US" sz="2000" b="1" dirty="0" smtClean="0">
                <a:solidFill>
                  <a:srgbClr val="000000"/>
                </a:solidFill>
              </a:rPr>
              <a:t>)</a:t>
            </a:r>
            <a:r>
              <a:rPr lang="en-US" sz="2000" dirty="0" smtClean="0">
                <a:solidFill>
                  <a:srgbClr val="000000"/>
                </a:solidFill>
              </a:rPr>
              <a:t>,</a:t>
            </a:r>
            <a:r>
              <a:rPr lang="en-US" sz="2000" b="1" dirty="0" smtClean="0">
                <a:solidFill>
                  <a:srgbClr val="3366FF"/>
                </a:solidFill>
              </a:rPr>
              <a:t> Batch</a:t>
            </a:r>
          </a:p>
          <a:p>
            <a:pPr lvl="1" fontAlgn="auto">
              <a:spcAft>
                <a:spcPts val="0"/>
              </a:spcAft>
              <a:defRPr/>
            </a:pPr>
            <a:r>
              <a:rPr lang="en-US" sz="2000" b="1" dirty="0" smtClean="0"/>
              <a:t>Program execution </a:t>
            </a:r>
            <a:r>
              <a:rPr lang="en-US" sz="2000" dirty="0" smtClean="0"/>
              <a:t>- The system must be able to load a program into memory and to run that program, end execution, either normally or abnormally (indicating error)</a:t>
            </a:r>
          </a:p>
          <a:p>
            <a:pPr lvl="1" fontAlgn="auto">
              <a:spcAft>
                <a:spcPts val="0"/>
              </a:spcAft>
              <a:defRPr/>
            </a:pPr>
            <a:r>
              <a:rPr lang="en-US" sz="2000" b="1" dirty="0" smtClean="0"/>
              <a:t>I/O operations </a:t>
            </a:r>
            <a:r>
              <a:rPr lang="en-US" sz="2000" dirty="0" smtClean="0"/>
              <a:t>-  A running program may require I/O, which may involve a file or an I/O device. </a:t>
            </a:r>
            <a:r>
              <a:rPr lang="en-US" sz="2000" dirty="0"/>
              <a:t>T</a:t>
            </a:r>
            <a:r>
              <a:rPr lang="en-US" sz="2000" dirty="0" smtClean="0"/>
              <a:t>he </a:t>
            </a:r>
            <a:r>
              <a:rPr lang="en-US" sz="2000" dirty="0"/>
              <a:t>operating system must provide a means to do I/O.</a:t>
            </a:r>
            <a:endParaRPr lang="en-US" sz="2000" dirty="0" smtClean="0"/>
          </a:p>
          <a:p>
            <a:pPr marL="457200" lvl="1" indent="0" fontAlgn="auto">
              <a:spcAft>
                <a:spcPts val="0"/>
              </a:spcAft>
              <a:buFont typeface="Arial" pitchFamily="34" charset="0"/>
              <a:buNone/>
              <a:defRPr/>
            </a:pPr>
            <a:endParaRPr lang="en-US" sz="2000" dirty="0" smtClean="0"/>
          </a:p>
        </p:txBody>
      </p:sp>
    </p:spTree>
    <p:extLst>
      <p:ext uri="{BB962C8B-B14F-4D97-AF65-F5344CB8AC3E}">
        <p14:creationId xmlns:p14="http://schemas.microsoft.com/office/powerpoint/2010/main" val="3126177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smtClean="0"/>
              <a:t>System Calls</a:t>
            </a:r>
          </a:p>
        </p:txBody>
      </p:sp>
      <p:sp>
        <p:nvSpPr>
          <p:cNvPr id="3" name="Content Placeholder 2"/>
          <p:cNvSpPr>
            <a:spLocks noGrp="1"/>
          </p:cNvSpPr>
          <p:nvPr>
            <p:ph idx="1"/>
          </p:nvPr>
        </p:nvSpPr>
        <p:spPr>
          <a:xfrm>
            <a:off x="457200" y="1447800"/>
            <a:ext cx="8229600" cy="4678363"/>
          </a:xfrm>
        </p:spPr>
        <p:txBody>
          <a:bodyPr rtlCol="0">
            <a:normAutofit fontScale="25000" lnSpcReduction="20000"/>
          </a:bodyPr>
          <a:lstStyle/>
          <a:p>
            <a:pPr fontAlgn="auto">
              <a:lnSpc>
                <a:spcPct val="90000"/>
              </a:lnSpc>
              <a:spcAft>
                <a:spcPts val="0"/>
              </a:spcAft>
              <a:defRPr/>
            </a:pPr>
            <a:r>
              <a:rPr lang="en-US" sz="7200" dirty="0" smtClean="0">
                <a:latin typeface="Arial" panose="020B0604020202020204" pitchFamily="34" charset="0"/>
                <a:cs typeface="Arial" panose="020B0604020202020204" pitchFamily="34" charset="0"/>
              </a:rPr>
              <a:t>Three most common APIs are Win32 API for Windows, POSIX API for POSIX-based systems (including virtually all versions of UNIX, Linux, and Mac OS X), and Java API for the Java virtual machine (JVM)</a:t>
            </a:r>
          </a:p>
          <a:p>
            <a:pPr fontAlgn="auto">
              <a:lnSpc>
                <a:spcPct val="90000"/>
              </a:lnSpc>
              <a:spcAft>
                <a:spcPts val="0"/>
              </a:spcAft>
              <a:defRPr/>
            </a:pPr>
            <a:endParaRPr lang="en-US" sz="7200" dirty="0" smtClean="0">
              <a:latin typeface="Arial" panose="020B0604020202020204" pitchFamily="34" charset="0"/>
              <a:cs typeface="Arial" panose="020B0604020202020204" pitchFamily="34" charset="0"/>
            </a:endParaRPr>
          </a:p>
          <a:p>
            <a:pPr fontAlgn="auto">
              <a:spcAft>
                <a:spcPts val="0"/>
              </a:spcAft>
              <a:defRPr/>
            </a:pPr>
            <a:r>
              <a:rPr lang="en-US" sz="7200" dirty="0" smtClean="0">
                <a:latin typeface="Arial" panose="020B0604020202020204" pitchFamily="34" charset="0"/>
                <a:cs typeface="Arial" panose="020B0604020202020204" pitchFamily="34" charset="0"/>
              </a:rPr>
              <a:t>Why would an application programmer prefer programming according to an API rather than invoking actual system calls</a:t>
            </a:r>
          </a:p>
          <a:p>
            <a:pPr lvl="1" fontAlgn="auto">
              <a:spcAft>
                <a:spcPts val="0"/>
              </a:spcAft>
              <a:defRPr/>
            </a:pPr>
            <a:r>
              <a:rPr lang="en-US" sz="7200" dirty="0" smtClean="0">
                <a:latin typeface="Arial" panose="020B0604020202020204" pitchFamily="34" charset="0"/>
                <a:cs typeface="Arial" panose="020B0604020202020204" pitchFamily="34" charset="0"/>
              </a:rPr>
              <a:t>One benefit concerns program </a:t>
            </a:r>
            <a:r>
              <a:rPr lang="en-US" sz="7200" b="1" dirty="0" smtClean="0">
                <a:latin typeface="Arial" panose="020B0604020202020204" pitchFamily="34" charset="0"/>
                <a:cs typeface="Arial" panose="020B0604020202020204" pitchFamily="34" charset="0"/>
              </a:rPr>
              <a:t>portability</a:t>
            </a:r>
            <a:r>
              <a:rPr lang="en-US" sz="7200" dirty="0" smtClean="0">
                <a:latin typeface="Arial" panose="020B0604020202020204" pitchFamily="34" charset="0"/>
                <a:cs typeface="Arial" panose="020B0604020202020204" pitchFamily="34" charset="0"/>
              </a:rPr>
              <a:t>. An application programmer designing a program using an API can expect her program to compile and run on any system that supports the same API </a:t>
            </a:r>
          </a:p>
          <a:p>
            <a:pPr lvl="1" fontAlgn="auto">
              <a:spcAft>
                <a:spcPts val="0"/>
              </a:spcAft>
              <a:defRPr/>
            </a:pPr>
            <a:r>
              <a:rPr lang="en-US" sz="7200" dirty="0" smtClean="0">
                <a:latin typeface="Arial" panose="020B0604020202020204" pitchFamily="34" charset="0"/>
                <a:cs typeface="Arial" panose="020B0604020202020204" pitchFamily="34" charset="0"/>
              </a:rPr>
              <a:t>Actual system calls can often be more detailed and difficult to work with than the API available to an application programmer</a:t>
            </a:r>
          </a:p>
          <a:p>
            <a:pPr lvl="1" fontAlgn="auto">
              <a:spcAft>
                <a:spcPts val="0"/>
              </a:spcAft>
              <a:defRPr/>
            </a:pPr>
            <a:r>
              <a:rPr lang="en-US" sz="7200" dirty="0" smtClean="0">
                <a:latin typeface="Arial" panose="020B0604020202020204" pitchFamily="34" charset="0"/>
                <a:cs typeface="Arial" panose="020B0604020202020204" pitchFamily="34" charset="0"/>
              </a:rPr>
              <a:t>For most programming languages, the run-time support system (a set of functions built into libraries included with a compiler) provides a </a:t>
            </a:r>
            <a:r>
              <a:rPr lang="en-US" sz="7200" b="1" dirty="0" smtClean="0">
                <a:latin typeface="Arial" panose="020B0604020202020204" pitchFamily="34" charset="0"/>
                <a:cs typeface="Arial" panose="020B0604020202020204" pitchFamily="34" charset="0"/>
              </a:rPr>
              <a:t>system call interface </a:t>
            </a:r>
            <a:r>
              <a:rPr lang="en-US" sz="7200" dirty="0" smtClean="0">
                <a:latin typeface="Arial" panose="020B0604020202020204" pitchFamily="34" charset="0"/>
                <a:cs typeface="Arial" panose="020B0604020202020204" pitchFamily="34" charset="0"/>
              </a:rPr>
              <a:t>that serves as the link to system calls made available by the operating system. The system-call interface intercepts function calls in the API and invokes the necessary system calls within the operating system.</a:t>
            </a:r>
            <a:br>
              <a:rPr lang="en-US" sz="7200" dirty="0" smtClean="0">
                <a:latin typeface="Arial" panose="020B0604020202020204" pitchFamily="34" charset="0"/>
                <a:cs typeface="Arial" panose="020B0604020202020204" pitchFamily="34" charset="0"/>
              </a:rPr>
            </a:br>
            <a:endParaRPr lang="en-US" sz="7200" dirty="0" smtClean="0">
              <a:latin typeface="Arial" panose="020B0604020202020204" pitchFamily="34" charset="0"/>
              <a:cs typeface="Arial" panose="020B0604020202020204" pitchFamily="34" charset="0"/>
            </a:endParaRPr>
          </a:p>
          <a:p>
            <a:pPr fontAlgn="auto">
              <a:lnSpc>
                <a:spcPct val="90000"/>
              </a:lnSpc>
              <a:spcAft>
                <a:spcPts val="0"/>
              </a:spcAft>
              <a:buFont typeface="Monotype Sorts" pitchFamily="-84" charset="2"/>
              <a:buNone/>
              <a:defRPr/>
            </a:pPr>
            <a:r>
              <a:rPr lang="en-US" sz="7200" dirty="0" smtClean="0">
                <a:latin typeface="Arial" panose="020B0604020202020204" pitchFamily="34" charset="0"/>
                <a:cs typeface="Arial" panose="020B0604020202020204" pitchFamily="34" charset="0"/>
              </a:rPr>
              <a:t>	</a:t>
            </a:r>
          </a:p>
          <a:p>
            <a:pPr fontAlgn="auto">
              <a:spcAft>
                <a:spcPts val="0"/>
              </a:spcAft>
              <a:defRPr/>
            </a:pPr>
            <a:endParaRPr lang="en-US" dirty="0" smtClean="0"/>
          </a:p>
        </p:txBody>
      </p:sp>
    </p:spTree>
    <p:extLst>
      <p:ext uri="{BB962C8B-B14F-4D97-AF65-F5344CB8AC3E}">
        <p14:creationId xmlns:p14="http://schemas.microsoft.com/office/powerpoint/2010/main" val="4044810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857250" y="277813"/>
            <a:ext cx="8229600" cy="576262"/>
          </a:xfrm>
        </p:spPr>
        <p:txBody>
          <a:bodyPr rtlCol="0">
            <a:normAutofit fontScale="90000"/>
          </a:bodyPr>
          <a:lstStyle/>
          <a:p>
            <a:pPr fontAlgn="auto">
              <a:spcAft>
                <a:spcPts val="0"/>
              </a:spcAft>
              <a:defRPr/>
            </a:pPr>
            <a:r>
              <a:rPr lang="en-US" smtClean="0"/>
              <a:t>API – System Call – OS Relationship</a:t>
            </a:r>
          </a:p>
        </p:txBody>
      </p:sp>
      <p:pic>
        <p:nvPicPr>
          <p:cNvPr id="13315" name="Picture 5"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5" y="1425575"/>
            <a:ext cx="7153275"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5700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Types of System Calls</a:t>
            </a:r>
          </a:p>
        </p:txBody>
      </p:sp>
      <p:sp>
        <p:nvSpPr>
          <p:cNvPr id="44034" name="Rectangle 4"/>
          <p:cNvSpPr>
            <a:spLocks noGrp="1" noChangeArrowheads="1"/>
          </p:cNvSpPr>
          <p:nvPr>
            <p:ph idx="1"/>
          </p:nvPr>
        </p:nvSpPr>
        <p:spPr/>
        <p:txBody>
          <a:bodyPr rtlCol="0">
            <a:normAutofit/>
          </a:bodyPr>
          <a:lstStyle/>
          <a:p>
            <a:pPr fontAlgn="auto">
              <a:spcAft>
                <a:spcPts val="0"/>
              </a:spcAft>
              <a:defRPr/>
            </a:pPr>
            <a:r>
              <a:rPr lang="en-US" sz="2000" dirty="0">
                <a:latin typeface="Arial" panose="020B0604020202020204" pitchFamily="34" charset="0"/>
                <a:cs typeface="Arial" panose="020B0604020202020204" pitchFamily="34" charset="0"/>
              </a:rPr>
              <a:t>System calls can be grouped roughly into six major categories:</a:t>
            </a:r>
            <a:endParaRPr lang="en-US" sz="2000" dirty="0" smtClean="0">
              <a:latin typeface="Arial" panose="020B0604020202020204" pitchFamily="34" charset="0"/>
              <a:cs typeface="Arial" panose="020B0604020202020204" pitchFamily="34" charset="0"/>
            </a:endParaRPr>
          </a:p>
          <a:p>
            <a:pPr lvl="1" fontAlgn="auto">
              <a:spcAft>
                <a:spcPts val="0"/>
              </a:spcAft>
              <a:defRPr/>
            </a:pPr>
            <a:r>
              <a:rPr lang="en-US" sz="2000" dirty="0" smtClean="0">
                <a:latin typeface="Arial" panose="020B0604020202020204" pitchFamily="34" charset="0"/>
                <a:cs typeface="Arial" panose="020B0604020202020204" pitchFamily="34" charset="0"/>
              </a:rPr>
              <a:t>Process control</a:t>
            </a:r>
          </a:p>
          <a:p>
            <a:pPr lvl="2" fontAlgn="auto">
              <a:spcAft>
                <a:spcPts val="0"/>
              </a:spcAft>
              <a:defRPr/>
            </a:pPr>
            <a:r>
              <a:rPr lang="en-US" sz="2000" dirty="0" smtClean="0">
                <a:latin typeface="Arial" panose="020B0604020202020204" pitchFamily="34" charset="0"/>
                <a:cs typeface="Arial" panose="020B0604020202020204" pitchFamily="34" charset="0"/>
              </a:rPr>
              <a:t>end, abort process</a:t>
            </a:r>
          </a:p>
          <a:p>
            <a:pPr lvl="2" fontAlgn="auto">
              <a:spcAft>
                <a:spcPts val="0"/>
              </a:spcAft>
              <a:defRPr/>
            </a:pPr>
            <a:r>
              <a:rPr lang="en-US" sz="2000" dirty="0" smtClean="0">
                <a:latin typeface="Arial" panose="020B0604020202020204" pitchFamily="34" charset="0"/>
                <a:cs typeface="Arial" panose="020B0604020202020204" pitchFamily="34" charset="0"/>
              </a:rPr>
              <a:t>load, execute process</a:t>
            </a:r>
          </a:p>
          <a:p>
            <a:pPr lvl="2" fontAlgn="auto">
              <a:spcAft>
                <a:spcPts val="0"/>
              </a:spcAft>
              <a:defRPr/>
            </a:pPr>
            <a:r>
              <a:rPr lang="en-US" sz="2000" dirty="0" smtClean="0">
                <a:latin typeface="Arial" panose="020B0604020202020204" pitchFamily="34" charset="0"/>
                <a:cs typeface="Arial" panose="020B0604020202020204" pitchFamily="34" charset="0"/>
              </a:rPr>
              <a:t>create process, terminate process</a:t>
            </a:r>
          </a:p>
          <a:p>
            <a:pPr lvl="2" fontAlgn="auto">
              <a:spcAft>
                <a:spcPts val="0"/>
              </a:spcAft>
              <a:defRPr/>
            </a:pPr>
            <a:r>
              <a:rPr lang="en-US" sz="2000" dirty="0" smtClean="0">
                <a:latin typeface="Arial" panose="020B0604020202020204" pitchFamily="34" charset="0"/>
                <a:cs typeface="Arial" panose="020B0604020202020204" pitchFamily="34" charset="0"/>
              </a:rPr>
              <a:t>get process attributes, set process attributes</a:t>
            </a:r>
          </a:p>
          <a:p>
            <a:pPr lvl="2" fontAlgn="auto">
              <a:spcAft>
                <a:spcPts val="0"/>
              </a:spcAft>
              <a:defRPr/>
            </a:pPr>
            <a:r>
              <a:rPr lang="en-US" sz="2000" dirty="0" smtClean="0">
                <a:latin typeface="Arial" panose="020B0604020202020204" pitchFamily="34" charset="0"/>
                <a:cs typeface="Arial" panose="020B0604020202020204" pitchFamily="34" charset="0"/>
              </a:rPr>
              <a:t>wait for time</a:t>
            </a:r>
          </a:p>
          <a:p>
            <a:pPr lvl="2" fontAlgn="auto">
              <a:spcAft>
                <a:spcPts val="0"/>
              </a:spcAft>
              <a:defRPr/>
            </a:pPr>
            <a:r>
              <a:rPr lang="en-US" sz="2000" dirty="0" smtClean="0">
                <a:latin typeface="Arial" panose="020B0604020202020204" pitchFamily="34" charset="0"/>
                <a:cs typeface="Arial" panose="020B0604020202020204" pitchFamily="34" charset="0"/>
              </a:rPr>
              <a:t>wait event, signal event</a:t>
            </a:r>
          </a:p>
          <a:p>
            <a:pPr lvl="2" fontAlgn="auto">
              <a:spcAft>
                <a:spcPts val="0"/>
              </a:spcAft>
              <a:defRPr/>
            </a:pPr>
            <a:r>
              <a:rPr lang="en-US" sz="2000" dirty="0" smtClean="0">
                <a:latin typeface="Arial" panose="020B0604020202020204" pitchFamily="34" charset="0"/>
                <a:cs typeface="Arial" panose="020B0604020202020204" pitchFamily="34" charset="0"/>
              </a:rPr>
              <a:t>allocate and free memory</a:t>
            </a:r>
          </a:p>
          <a:p>
            <a:pPr lvl="2" fontAlgn="auto">
              <a:spcAft>
                <a:spcPts val="0"/>
              </a:spcAft>
              <a:defRPr/>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2444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Types of System Calls</a:t>
            </a:r>
          </a:p>
        </p:txBody>
      </p:sp>
      <p:sp>
        <p:nvSpPr>
          <p:cNvPr id="46082" name="Rectangle 4"/>
          <p:cNvSpPr>
            <a:spLocks noGrp="1" noChangeArrowheads="1"/>
          </p:cNvSpPr>
          <p:nvPr>
            <p:ph idx="1"/>
          </p:nvPr>
        </p:nvSpPr>
        <p:spPr/>
        <p:txBody>
          <a:bodyPr rtlCol="0">
            <a:normAutofit/>
          </a:bodyPr>
          <a:lstStyle/>
          <a:p>
            <a:pPr lvl="1" fontAlgn="auto">
              <a:spcAft>
                <a:spcPts val="0"/>
              </a:spcAft>
              <a:defRPr/>
            </a:pPr>
            <a:r>
              <a:rPr lang="en-US" sz="2000" dirty="0" smtClean="0">
                <a:latin typeface="Arial" panose="020B0604020202020204" pitchFamily="34" charset="0"/>
                <a:cs typeface="Arial" panose="020B0604020202020204" pitchFamily="34" charset="0"/>
              </a:rPr>
              <a:t>File management</a:t>
            </a:r>
          </a:p>
          <a:p>
            <a:pPr lvl="2" fontAlgn="auto">
              <a:spcAft>
                <a:spcPts val="0"/>
              </a:spcAft>
              <a:defRPr/>
            </a:pPr>
            <a:r>
              <a:rPr lang="en-US" sz="2000" dirty="0" smtClean="0">
                <a:latin typeface="Arial" panose="020B0604020202020204" pitchFamily="34" charset="0"/>
                <a:cs typeface="Arial" panose="020B0604020202020204" pitchFamily="34" charset="0"/>
              </a:rPr>
              <a:t>create file, delete file</a:t>
            </a:r>
          </a:p>
          <a:p>
            <a:pPr lvl="2" fontAlgn="auto">
              <a:spcAft>
                <a:spcPts val="0"/>
              </a:spcAft>
              <a:defRPr/>
            </a:pPr>
            <a:r>
              <a:rPr lang="en-US" sz="2000" dirty="0" smtClean="0">
                <a:latin typeface="Arial" panose="020B0604020202020204" pitchFamily="34" charset="0"/>
                <a:cs typeface="Arial" panose="020B0604020202020204" pitchFamily="34" charset="0"/>
              </a:rPr>
              <a:t>open, close file</a:t>
            </a:r>
          </a:p>
          <a:p>
            <a:pPr lvl="2" fontAlgn="auto">
              <a:spcAft>
                <a:spcPts val="0"/>
              </a:spcAft>
              <a:defRPr/>
            </a:pPr>
            <a:r>
              <a:rPr lang="en-US" sz="2000" dirty="0" smtClean="0">
                <a:latin typeface="Arial" panose="020B0604020202020204" pitchFamily="34" charset="0"/>
                <a:cs typeface="Arial" panose="020B0604020202020204" pitchFamily="34" charset="0"/>
              </a:rPr>
              <a:t>read, write, reposition</a:t>
            </a:r>
          </a:p>
          <a:p>
            <a:pPr lvl="2" fontAlgn="auto">
              <a:spcAft>
                <a:spcPts val="0"/>
              </a:spcAft>
              <a:defRPr/>
            </a:pPr>
            <a:r>
              <a:rPr lang="en-US" sz="2000" dirty="0" smtClean="0">
                <a:latin typeface="Arial" panose="020B0604020202020204" pitchFamily="34" charset="0"/>
                <a:cs typeface="Arial" panose="020B0604020202020204" pitchFamily="34" charset="0"/>
              </a:rPr>
              <a:t>get and set file attributes</a:t>
            </a:r>
          </a:p>
          <a:p>
            <a:pPr lvl="2" fontAlgn="auto">
              <a:spcAft>
                <a:spcPts val="0"/>
              </a:spcAft>
              <a:defRPr/>
            </a:pPr>
            <a:endParaRPr lang="en-US" sz="2000" dirty="0" smtClean="0">
              <a:latin typeface="Arial" panose="020B0604020202020204" pitchFamily="34" charset="0"/>
              <a:cs typeface="Arial" panose="020B0604020202020204" pitchFamily="34" charset="0"/>
            </a:endParaRPr>
          </a:p>
          <a:p>
            <a:pPr lvl="1" fontAlgn="auto">
              <a:spcAft>
                <a:spcPts val="0"/>
              </a:spcAft>
              <a:defRPr/>
            </a:pPr>
            <a:r>
              <a:rPr lang="en-US" sz="2000" dirty="0" smtClean="0">
                <a:latin typeface="Arial" panose="020B0604020202020204" pitchFamily="34" charset="0"/>
                <a:cs typeface="Arial" panose="020B0604020202020204" pitchFamily="34" charset="0"/>
              </a:rPr>
              <a:t>Device management</a:t>
            </a:r>
          </a:p>
          <a:p>
            <a:pPr lvl="2" fontAlgn="auto">
              <a:spcAft>
                <a:spcPts val="0"/>
              </a:spcAft>
              <a:defRPr/>
            </a:pPr>
            <a:r>
              <a:rPr lang="en-US" sz="2000" dirty="0" smtClean="0">
                <a:latin typeface="Arial" panose="020B0604020202020204" pitchFamily="34" charset="0"/>
                <a:cs typeface="Arial" panose="020B0604020202020204" pitchFamily="34" charset="0"/>
              </a:rPr>
              <a:t>request device, release device</a:t>
            </a:r>
          </a:p>
          <a:p>
            <a:pPr lvl="2" fontAlgn="auto">
              <a:spcAft>
                <a:spcPts val="0"/>
              </a:spcAft>
              <a:defRPr/>
            </a:pPr>
            <a:r>
              <a:rPr lang="en-US" sz="2000" dirty="0" smtClean="0">
                <a:latin typeface="Arial" panose="020B0604020202020204" pitchFamily="34" charset="0"/>
                <a:cs typeface="Arial" panose="020B0604020202020204" pitchFamily="34" charset="0"/>
              </a:rPr>
              <a:t>read, write, reposition</a:t>
            </a:r>
          </a:p>
          <a:p>
            <a:pPr lvl="2" fontAlgn="auto">
              <a:spcAft>
                <a:spcPts val="0"/>
              </a:spcAft>
              <a:defRPr/>
            </a:pPr>
            <a:r>
              <a:rPr lang="en-US" sz="2000" dirty="0" smtClean="0">
                <a:latin typeface="Arial" panose="020B0604020202020204" pitchFamily="34" charset="0"/>
                <a:cs typeface="Arial" panose="020B0604020202020204" pitchFamily="34" charset="0"/>
              </a:rPr>
              <a:t>get device attributes, set device attributes</a:t>
            </a:r>
          </a:p>
          <a:p>
            <a:pPr lvl="2" fontAlgn="auto">
              <a:spcAft>
                <a:spcPts val="0"/>
              </a:spcAft>
              <a:defRPr/>
            </a:pPr>
            <a:r>
              <a:rPr lang="en-US" sz="2000" dirty="0" smtClean="0">
                <a:latin typeface="Arial" panose="020B0604020202020204" pitchFamily="34" charset="0"/>
                <a:cs typeface="Arial" panose="020B0604020202020204" pitchFamily="34" charset="0"/>
              </a:rPr>
              <a:t>logically attach or detach devices</a:t>
            </a:r>
          </a:p>
          <a:p>
            <a:pPr lvl="1" fontAlgn="auto">
              <a:spcAft>
                <a:spcPts val="0"/>
              </a:spcAft>
              <a:defRPr/>
            </a:pPr>
            <a:endParaRPr lang="en-U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4094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Types of System Calls (Cont.)</a:t>
            </a:r>
          </a:p>
        </p:txBody>
      </p:sp>
      <p:sp>
        <p:nvSpPr>
          <p:cNvPr id="48130" name="Rectangle 4"/>
          <p:cNvSpPr>
            <a:spLocks noGrp="1" noChangeArrowheads="1"/>
          </p:cNvSpPr>
          <p:nvPr>
            <p:ph idx="1"/>
          </p:nvPr>
        </p:nvSpPr>
        <p:spPr>
          <a:xfrm>
            <a:off x="457200" y="1447800"/>
            <a:ext cx="8229600" cy="5029200"/>
          </a:xfrm>
        </p:spPr>
        <p:txBody>
          <a:bodyPr rtlCol="0">
            <a:noAutofit/>
          </a:bodyPr>
          <a:lstStyle/>
          <a:p>
            <a:pPr lvl="1" fontAlgn="auto">
              <a:spcAft>
                <a:spcPts val="0"/>
              </a:spcAft>
              <a:defRPr/>
            </a:pPr>
            <a:r>
              <a:rPr lang="en-US" sz="1600" dirty="0" smtClean="0">
                <a:latin typeface="Arial" panose="020B0604020202020204" pitchFamily="34" charset="0"/>
                <a:cs typeface="Arial" panose="020B0604020202020204" pitchFamily="34" charset="0"/>
              </a:rPr>
              <a:t>Information maintenance</a:t>
            </a:r>
          </a:p>
          <a:p>
            <a:pPr lvl="2" fontAlgn="auto">
              <a:spcAft>
                <a:spcPts val="0"/>
              </a:spcAft>
              <a:defRPr/>
            </a:pPr>
            <a:r>
              <a:rPr lang="en-US" sz="1600" dirty="0" smtClean="0">
                <a:latin typeface="Arial" panose="020B0604020202020204" pitchFamily="34" charset="0"/>
                <a:cs typeface="Arial" panose="020B0604020202020204" pitchFamily="34" charset="0"/>
              </a:rPr>
              <a:t>get time or date, set time or date</a:t>
            </a:r>
          </a:p>
          <a:p>
            <a:pPr lvl="2" fontAlgn="auto">
              <a:spcAft>
                <a:spcPts val="0"/>
              </a:spcAft>
              <a:defRPr/>
            </a:pPr>
            <a:r>
              <a:rPr lang="en-US" sz="1600" dirty="0" smtClean="0">
                <a:latin typeface="Arial" panose="020B0604020202020204" pitchFamily="34" charset="0"/>
                <a:cs typeface="Arial" panose="020B0604020202020204" pitchFamily="34" charset="0"/>
              </a:rPr>
              <a:t>get system data, set system data</a:t>
            </a:r>
          </a:p>
          <a:p>
            <a:pPr lvl="2" fontAlgn="auto">
              <a:spcAft>
                <a:spcPts val="0"/>
              </a:spcAft>
              <a:defRPr/>
            </a:pPr>
            <a:r>
              <a:rPr lang="en-US" sz="1600" dirty="0" smtClean="0">
                <a:latin typeface="Arial" panose="020B0604020202020204" pitchFamily="34" charset="0"/>
                <a:cs typeface="Arial" panose="020B0604020202020204" pitchFamily="34" charset="0"/>
              </a:rPr>
              <a:t>get and set process, file, or device attributes</a:t>
            </a:r>
          </a:p>
          <a:p>
            <a:pPr lvl="2" fontAlgn="auto">
              <a:spcAft>
                <a:spcPts val="0"/>
              </a:spcAft>
              <a:defRPr/>
            </a:pPr>
            <a:endParaRPr lang="en-US" sz="1600" dirty="0" smtClean="0">
              <a:latin typeface="Arial" panose="020B0604020202020204" pitchFamily="34" charset="0"/>
              <a:cs typeface="Arial" panose="020B0604020202020204" pitchFamily="34" charset="0"/>
            </a:endParaRPr>
          </a:p>
          <a:p>
            <a:pPr lvl="1" fontAlgn="auto">
              <a:spcAft>
                <a:spcPts val="0"/>
              </a:spcAft>
              <a:defRPr/>
            </a:pPr>
            <a:r>
              <a:rPr lang="en-US" sz="1600" dirty="0" smtClean="0">
                <a:latin typeface="Arial" panose="020B0604020202020204" pitchFamily="34" charset="0"/>
                <a:cs typeface="Arial" panose="020B0604020202020204" pitchFamily="34" charset="0"/>
              </a:rPr>
              <a:t>Communications</a:t>
            </a:r>
          </a:p>
          <a:p>
            <a:pPr lvl="2" fontAlgn="auto">
              <a:spcAft>
                <a:spcPts val="0"/>
              </a:spcAft>
              <a:defRPr/>
            </a:pPr>
            <a:r>
              <a:rPr lang="en-US" sz="1600" dirty="0" smtClean="0">
                <a:latin typeface="Arial" panose="020B0604020202020204" pitchFamily="34" charset="0"/>
                <a:cs typeface="Arial" panose="020B0604020202020204" pitchFamily="34" charset="0"/>
              </a:rPr>
              <a:t>create, delete communication connection</a:t>
            </a:r>
          </a:p>
          <a:p>
            <a:pPr lvl="2" fontAlgn="auto">
              <a:spcAft>
                <a:spcPts val="0"/>
              </a:spcAft>
              <a:defRPr/>
            </a:pPr>
            <a:r>
              <a:rPr lang="en-US" sz="1600" dirty="0" smtClean="0">
                <a:latin typeface="Arial" panose="020B0604020202020204" pitchFamily="34" charset="0"/>
                <a:cs typeface="Arial" panose="020B0604020202020204" pitchFamily="34" charset="0"/>
              </a:rPr>
              <a:t>send, receive messages </a:t>
            </a:r>
          </a:p>
          <a:p>
            <a:pPr lvl="3"/>
            <a:r>
              <a:rPr lang="en-US" sz="1600" b="1" dirty="0">
                <a:latin typeface="Arial" panose="020B0604020202020204" pitchFamily="34" charset="0"/>
                <a:cs typeface="Arial" panose="020B0604020202020204" pitchFamily="34" charset="0"/>
              </a:rPr>
              <a:t>M</a:t>
            </a:r>
            <a:r>
              <a:rPr lang="en-US" sz="1600" b="1" dirty="0" smtClean="0">
                <a:latin typeface="Arial" panose="020B0604020202020204" pitchFamily="34" charset="0"/>
                <a:cs typeface="Arial" panose="020B0604020202020204" pitchFamily="34" charset="0"/>
              </a:rPr>
              <a:t>essage-passing model</a:t>
            </a:r>
            <a:r>
              <a:rPr lang="en-US" sz="1600" dirty="0" smtClean="0">
                <a:latin typeface="Arial" panose="020B0604020202020204" pitchFamily="34" charset="0"/>
                <a:cs typeface="Arial" panose="020B0604020202020204" pitchFamily="34" charset="0"/>
              </a:rPr>
              <a:t>, the </a:t>
            </a:r>
            <a:r>
              <a:rPr lang="en-US" sz="1600" dirty="0">
                <a:latin typeface="Arial" panose="020B0604020202020204" pitchFamily="34" charset="0"/>
                <a:cs typeface="Arial" panose="020B0604020202020204" pitchFamily="34" charset="0"/>
              </a:rPr>
              <a:t>communicating processes exchange messages with one another to </a:t>
            </a:r>
            <a:r>
              <a:rPr lang="en-US" sz="1600" dirty="0" smtClean="0">
                <a:latin typeface="Arial" panose="020B0604020202020204" pitchFamily="34" charset="0"/>
                <a:cs typeface="Arial" panose="020B0604020202020204" pitchFamily="34" charset="0"/>
              </a:rPr>
              <a:t>transfer information</a:t>
            </a:r>
            <a:r>
              <a:rPr lang="en-US" sz="1600" dirty="0">
                <a:latin typeface="Arial" panose="020B0604020202020204" pitchFamily="34" charset="0"/>
                <a:cs typeface="Arial" panose="020B0604020202020204" pitchFamily="34" charset="0"/>
              </a:rPr>
              <a:t>. Messages can be exchanged between the processes either </a:t>
            </a:r>
            <a:r>
              <a:rPr lang="en-US" sz="1600" dirty="0" smtClean="0">
                <a:latin typeface="Arial" panose="020B0604020202020204" pitchFamily="34" charset="0"/>
                <a:cs typeface="Arial" panose="020B0604020202020204" pitchFamily="34" charset="0"/>
              </a:rPr>
              <a:t>directly or </a:t>
            </a:r>
            <a:r>
              <a:rPr lang="en-US" sz="1600" dirty="0">
                <a:latin typeface="Arial" panose="020B0604020202020204" pitchFamily="34" charset="0"/>
                <a:cs typeface="Arial" panose="020B0604020202020204" pitchFamily="34" charset="0"/>
              </a:rPr>
              <a:t>indirectly through a common mailbox</a:t>
            </a:r>
            <a:endParaRPr lang="en-US" sz="1600" dirty="0" smtClean="0">
              <a:latin typeface="Arial" panose="020B0604020202020204" pitchFamily="34" charset="0"/>
              <a:cs typeface="Arial" panose="020B0604020202020204" pitchFamily="34" charset="0"/>
            </a:endParaRPr>
          </a:p>
          <a:p>
            <a:pPr lvl="3"/>
            <a:r>
              <a:rPr lang="en-US" sz="1600" b="1" dirty="0" smtClean="0">
                <a:latin typeface="Arial" panose="020B0604020202020204" pitchFamily="34" charset="0"/>
                <a:cs typeface="Arial" panose="020B0604020202020204" pitchFamily="34" charset="0"/>
              </a:rPr>
              <a:t>Shared-memory model, </a:t>
            </a:r>
            <a:r>
              <a:rPr lang="en-US" sz="1600" dirty="0" smtClean="0">
                <a:latin typeface="Arial" panose="020B0604020202020204" pitchFamily="34" charset="0"/>
                <a:cs typeface="Arial" panose="020B0604020202020204" pitchFamily="34" charset="0"/>
              </a:rPr>
              <a:t>process uses system calls to</a:t>
            </a:r>
            <a:r>
              <a:rPr lang="en-US" sz="1600" b="1"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create and gain access to memory regions. </a:t>
            </a:r>
            <a:r>
              <a:rPr lang="en-US" sz="1600" dirty="0">
                <a:latin typeface="Arial" panose="020B0604020202020204" pitchFamily="34" charset="0"/>
                <a:cs typeface="Arial" panose="020B0604020202020204" pitchFamily="34" charset="0"/>
              </a:rPr>
              <a:t>N</a:t>
            </a:r>
            <a:r>
              <a:rPr lang="en-US" sz="1600" dirty="0" smtClean="0">
                <a:latin typeface="Arial" panose="020B0604020202020204" pitchFamily="34" charset="0"/>
                <a:cs typeface="Arial" panose="020B0604020202020204" pitchFamily="34" charset="0"/>
              </a:rPr>
              <a:t>ormally</a:t>
            </a:r>
            <a:r>
              <a:rPr lang="en-US" sz="1600" dirty="0">
                <a:latin typeface="Arial" panose="020B0604020202020204" pitchFamily="34" charset="0"/>
                <a:cs typeface="Arial" panose="020B0604020202020204" pitchFamily="34" charset="0"/>
              </a:rPr>
              <a:t>, the </a:t>
            </a:r>
            <a:r>
              <a:rPr lang="en-US" sz="1600" dirty="0" smtClean="0">
                <a:latin typeface="Arial" panose="020B0604020202020204" pitchFamily="34" charset="0"/>
                <a:cs typeface="Arial" panose="020B0604020202020204" pitchFamily="34" charset="0"/>
              </a:rPr>
              <a:t>operating system </a:t>
            </a:r>
            <a:r>
              <a:rPr lang="en-US" sz="1600" dirty="0">
                <a:latin typeface="Arial" panose="020B0604020202020204" pitchFamily="34" charset="0"/>
                <a:cs typeface="Arial" panose="020B0604020202020204" pitchFamily="34" charset="0"/>
              </a:rPr>
              <a:t>tries to prevent one process from accessing another process’s </a:t>
            </a:r>
            <a:r>
              <a:rPr lang="en-US" sz="1600" dirty="0" smtClean="0">
                <a:latin typeface="Arial" panose="020B0604020202020204" pitchFamily="34" charset="0"/>
                <a:cs typeface="Arial" panose="020B0604020202020204" pitchFamily="34" charset="0"/>
              </a:rPr>
              <a:t>memory. Shared </a:t>
            </a:r>
            <a:r>
              <a:rPr lang="en-US" sz="1600" dirty="0">
                <a:latin typeface="Arial" panose="020B0604020202020204" pitchFamily="34" charset="0"/>
                <a:cs typeface="Arial" panose="020B0604020202020204" pitchFamily="34" charset="0"/>
              </a:rPr>
              <a:t>memory requires that two or more processes agree to remove </a:t>
            </a:r>
            <a:r>
              <a:rPr lang="en-US" sz="1600" dirty="0" smtClean="0">
                <a:latin typeface="Arial" panose="020B0604020202020204" pitchFamily="34" charset="0"/>
                <a:cs typeface="Arial" panose="020B0604020202020204" pitchFamily="34" charset="0"/>
              </a:rPr>
              <a:t>this restriction</a:t>
            </a:r>
            <a:r>
              <a:rPr lang="en-US" sz="1600" dirty="0">
                <a:latin typeface="Arial" panose="020B0604020202020204" pitchFamily="34" charset="0"/>
                <a:cs typeface="Arial" panose="020B0604020202020204" pitchFamily="34" charset="0"/>
              </a:rPr>
              <a:t>. They can then exchange information by reading and writing </a:t>
            </a:r>
            <a:r>
              <a:rPr lang="en-US" sz="1600" dirty="0" smtClean="0">
                <a:latin typeface="Arial" panose="020B0604020202020204" pitchFamily="34" charset="0"/>
                <a:cs typeface="Arial" panose="020B0604020202020204" pitchFamily="34" charset="0"/>
              </a:rPr>
              <a:t>data in </a:t>
            </a:r>
            <a:r>
              <a:rPr lang="en-US" sz="1600" dirty="0">
                <a:latin typeface="Arial" panose="020B0604020202020204" pitchFamily="34" charset="0"/>
                <a:cs typeface="Arial" panose="020B0604020202020204" pitchFamily="34" charset="0"/>
              </a:rPr>
              <a:t>the shared areas</a:t>
            </a:r>
            <a:r>
              <a:rPr lang="en-US"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65775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Types of System Calls (Cont.)</a:t>
            </a:r>
          </a:p>
        </p:txBody>
      </p:sp>
      <p:sp>
        <p:nvSpPr>
          <p:cNvPr id="17411" name="Rectangle 4"/>
          <p:cNvSpPr>
            <a:spLocks noGrp="1" noChangeArrowheads="1"/>
          </p:cNvSpPr>
          <p:nvPr>
            <p:ph idx="1"/>
          </p:nvPr>
        </p:nvSpPr>
        <p:spPr/>
        <p:txBody>
          <a:bodyPr>
            <a:normAutofit/>
          </a:bodyPr>
          <a:lstStyle/>
          <a:p>
            <a:pPr lvl="1"/>
            <a:r>
              <a:rPr lang="en-US" sz="2000" dirty="0" smtClean="0">
                <a:latin typeface="Arial" panose="020B0604020202020204" pitchFamily="34" charset="0"/>
                <a:cs typeface="Arial" panose="020B0604020202020204" pitchFamily="34" charset="0"/>
              </a:rPr>
              <a:t>Protection</a:t>
            </a:r>
          </a:p>
          <a:p>
            <a:pPr lvl="2"/>
            <a:r>
              <a:rPr lang="en-US" sz="2000" dirty="0">
                <a:latin typeface="Arial" panose="020B0604020202020204" pitchFamily="34" charset="0"/>
                <a:cs typeface="Arial" panose="020B0604020202020204" pitchFamily="34" charset="0"/>
              </a:rPr>
              <a:t>Protection provides a mechanism for controlling access to the </a:t>
            </a:r>
            <a:r>
              <a:rPr lang="en-US" sz="2000" dirty="0" smtClean="0">
                <a:latin typeface="Arial" panose="020B0604020202020204" pitchFamily="34" charset="0"/>
                <a:cs typeface="Arial" panose="020B0604020202020204" pitchFamily="34" charset="0"/>
              </a:rPr>
              <a:t>resources provided </a:t>
            </a:r>
            <a:r>
              <a:rPr lang="en-US" sz="2000" dirty="0">
                <a:latin typeface="Arial" panose="020B0604020202020204" pitchFamily="34" charset="0"/>
                <a:cs typeface="Arial" panose="020B0604020202020204" pitchFamily="34" charset="0"/>
              </a:rPr>
              <a:t>by a computer system</a:t>
            </a:r>
            <a:r>
              <a:rPr lang="en-US" sz="2000" dirty="0" smtClean="0">
                <a:latin typeface="Arial" panose="020B0604020202020204" pitchFamily="34" charset="0"/>
                <a:cs typeface="Arial" panose="020B0604020202020204" pitchFamily="34" charset="0"/>
              </a:rPr>
              <a:t>.</a:t>
            </a:r>
          </a:p>
          <a:p>
            <a:pPr marL="914400" lvl="2" indent="0">
              <a:buNone/>
            </a:pPr>
            <a:endParaRPr lang="en-US" sz="2000" dirty="0" smtClean="0">
              <a:latin typeface="Arial" panose="020B0604020202020204" pitchFamily="34" charset="0"/>
              <a:cs typeface="Arial" panose="020B0604020202020204" pitchFamily="34" charset="0"/>
            </a:endParaRPr>
          </a:p>
          <a:p>
            <a:pPr lvl="2"/>
            <a:r>
              <a:rPr lang="en-US" sz="2000" dirty="0">
                <a:latin typeface="Arial" panose="020B0604020202020204" pitchFamily="34" charset="0"/>
                <a:cs typeface="Arial" panose="020B0604020202020204" pitchFamily="34" charset="0"/>
              </a:rPr>
              <a:t>Typically, system calls </a:t>
            </a:r>
            <a:r>
              <a:rPr lang="en-US" sz="2000" dirty="0" smtClean="0">
                <a:latin typeface="Arial" panose="020B0604020202020204" pitchFamily="34" charset="0"/>
                <a:cs typeface="Arial" panose="020B0604020202020204" pitchFamily="34" charset="0"/>
              </a:rPr>
              <a:t>manipulate </a:t>
            </a:r>
            <a:r>
              <a:rPr lang="en-US" sz="2000" dirty="0">
                <a:latin typeface="Arial" panose="020B0604020202020204" pitchFamily="34" charset="0"/>
                <a:cs typeface="Arial" panose="020B0604020202020204" pitchFamily="34" charset="0"/>
              </a:rPr>
              <a:t>the permission settings </a:t>
            </a:r>
            <a:r>
              <a:rPr lang="en-US" sz="2000" dirty="0" smtClean="0">
                <a:latin typeface="Arial" panose="020B0604020202020204" pitchFamily="34" charset="0"/>
                <a:cs typeface="Arial" panose="020B0604020202020204" pitchFamily="34" charset="0"/>
              </a:rPr>
              <a:t>of resources </a:t>
            </a:r>
            <a:r>
              <a:rPr lang="en-US" sz="2000" dirty="0">
                <a:latin typeface="Arial" panose="020B0604020202020204" pitchFamily="34" charset="0"/>
                <a:cs typeface="Arial" panose="020B0604020202020204" pitchFamily="34" charset="0"/>
              </a:rPr>
              <a:t>such as files and </a:t>
            </a:r>
            <a:r>
              <a:rPr lang="en-US" sz="2000" dirty="0" smtClean="0">
                <a:latin typeface="Arial" panose="020B0604020202020204" pitchFamily="34" charset="0"/>
                <a:cs typeface="Arial" panose="020B0604020202020204" pitchFamily="34" charset="0"/>
              </a:rPr>
              <a:t>disks, which specify </a:t>
            </a:r>
            <a:r>
              <a:rPr lang="en-US" sz="2000" dirty="0">
                <a:latin typeface="Arial" panose="020B0604020202020204" pitchFamily="34" charset="0"/>
                <a:cs typeface="Arial" panose="020B0604020202020204" pitchFamily="34" charset="0"/>
              </a:rPr>
              <a:t>whether particular users can—or cannot—be allowed access </a:t>
            </a:r>
            <a:r>
              <a:rPr lang="en-US" sz="2000" dirty="0" smtClean="0">
                <a:latin typeface="Arial" panose="020B0604020202020204" pitchFamily="34" charset="0"/>
                <a:cs typeface="Arial" panose="020B0604020202020204" pitchFamily="34" charset="0"/>
              </a:rPr>
              <a:t>to certain </a:t>
            </a:r>
            <a:r>
              <a:rPr lang="en-US" sz="2000" dirty="0">
                <a:latin typeface="Arial" panose="020B0604020202020204" pitchFamily="34" charset="0"/>
                <a:cs typeface="Arial" panose="020B0604020202020204" pitchFamily="34" charset="0"/>
              </a:rPr>
              <a:t>resources.</a:t>
            </a:r>
            <a:endParaRPr lang="en-U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1271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System Programs</a:t>
            </a:r>
          </a:p>
        </p:txBody>
      </p:sp>
      <p:sp>
        <p:nvSpPr>
          <p:cNvPr id="22531" name="Rectangle 3"/>
          <p:cNvSpPr>
            <a:spLocks noGrp="1" noChangeArrowheads="1"/>
          </p:cNvSpPr>
          <p:nvPr>
            <p:ph idx="1"/>
          </p:nvPr>
        </p:nvSpPr>
        <p:spPr>
          <a:xfrm>
            <a:off x="698500" y="1295400"/>
            <a:ext cx="7326313" cy="4876800"/>
          </a:xfrm>
        </p:spPr>
        <p:txBody>
          <a:bodyPr>
            <a:noAutofit/>
          </a:bodyPr>
          <a:lstStyle/>
          <a:p>
            <a:r>
              <a:rPr lang="en-US" sz="1800" b="1" dirty="0">
                <a:latin typeface="Arial" panose="020B0604020202020204" pitchFamily="34" charset="0"/>
                <a:cs typeface="Arial" panose="020B0604020202020204" pitchFamily="34" charset="0"/>
              </a:rPr>
              <a:t>System programs</a:t>
            </a:r>
            <a:r>
              <a:rPr lang="en-US" sz="1800" dirty="0">
                <a:latin typeface="Arial" panose="020B0604020202020204" pitchFamily="34" charset="0"/>
                <a:cs typeface="Arial" panose="020B0604020202020204" pitchFamily="34" charset="0"/>
              </a:rPr>
              <a:t>, also known as </a:t>
            </a:r>
            <a:r>
              <a:rPr lang="en-US" sz="1800" b="1" dirty="0">
                <a:latin typeface="Arial" panose="020B0604020202020204" pitchFamily="34" charset="0"/>
                <a:cs typeface="Arial" panose="020B0604020202020204" pitchFamily="34" charset="0"/>
              </a:rPr>
              <a:t>system </a:t>
            </a:r>
            <a:r>
              <a:rPr lang="en-US" sz="1800" b="1" dirty="0" smtClean="0">
                <a:latin typeface="Arial" panose="020B0604020202020204" pitchFamily="34" charset="0"/>
                <a:cs typeface="Arial" panose="020B0604020202020204" pitchFamily="34" charset="0"/>
              </a:rPr>
              <a:t>utilities</a:t>
            </a:r>
            <a:r>
              <a:rPr lang="en-US" sz="1800" dirty="0" smtClean="0">
                <a:latin typeface="Arial" panose="020B0604020202020204" pitchFamily="34" charset="0"/>
                <a:cs typeface="Arial" panose="020B0604020202020204" pitchFamily="34" charset="0"/>
              </a:rPr>
              <a:t>, some </a:t>
            </a:r>
            <a:r>
              <a:rPr lang="en-US" sz="1800" dirty="0">
                <a:latin typeface="Arial" panose="020B0604020202020204" pitchFamily="34" charset="0"/>
                <a:cs typeface="Arial" panose="020B0604020202020204" pitchFamily="34" charset="0"/>
              </a:rPr>
              <a:t>of them are simply user interfaces to system calls</a:t>
            </a:r>
            <a:r>
              <a:rPr lang="en-US" sz="1800" dirty="0" smtClean="0">
                <a:latin typeface="Arial" panose="020B0604020202020204" pitchFamily="34" charset="0"/>
                <a:cs typeface="Arial" panose="020B0604020202020204" pitchFamily="34" charset="0"/>
              </a:rPr>
              <a:t>. Most </a:t>
            </a:r>
            <a:r>
              <a:rPr lang="en-US" sz="1800" dirty="0">
                <a:latin typeface="Arial" panose="020B0604020202020204" pitchFamily="34" charset="0"/>
                <a:cs typeface="Arial" panose="020B0604020202020204" pitchFamily="34" charset="0"/>
              </a:rPr>
              <a:t>users</a:t>
            </a:r>
            <a:r>
              <a:rPr lang="ja-JP" altLang="en-US" sz="1800" dirty="0">
                <a:latin typeface="Arial" panose="020B0604020202020204" pitchFamily="34" charset="0"/>
                <a:cs typeface="Arial" panose="020B0604020202020204" pitchFamily="34" charset="0"/>
              </a:rPr>
              <a:t>’</a:t>
            </a:r>
            <a:r>
              <a:rPr lang="en-US" altLang="ja-JP" sz="1800" dirty="0">
                <a:latin typeface="Arial" panose="020B0604020202020204" pitchFamily="34" charset="0"/>
                <a:cs typeface="Arial" panose="020B0604020202020204" pitchFamily="34" charset="0"/>
              </a:rPr>
              <a:t> view of the operation system is defined by system programs, not the actual system calls</a:t>
            </a:r>
            <a:endParaRPr lang="en-US" sz="1800" dirty="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It provides a convenient environment for program development and execution.  They can be divided into these categories:</a:t>
            </a:r>
          </a:p>
          <a:p>
            <a:pPr lvl="1"/>
            <a:r>
              <a:rPr lang="en-US" sz="1800" dirty="0" smtClean="0">
                <a:latin typeface="Arial" panose="020B0604020202020204" pitchFamily="34" charset="0"/>
                <a:cs typeface="Arial" panose="020B0604020202020204" pitchFamily="34" charset="0"/>
              </a:rPr>
              <a:t>File manipulation </a:t>
            </a:r>
          </a:p>
          <a:p>
            <a:pPr lvl="1"/>
            <a:r>
              <a:rPr lang="en-US" sz="1800" dirty="0" smtClean="0">
                <a:latin typeface="Arial" panose="020B0604020202020204" pitchFamily="34" charset="0"/>
                <a:cs typeface="Arial" panose="020B0604020202020204" pitchFamily="34" charset="0"/>
              </a:rPr>
              <a:t>Status information</a:t>
            </a:r>
          </a:p>
          <a:p>
            <a:pPr lvl="1"/>
            <a:r>
              <a:rPr lang="en-US" sz="1800" dirty="0" smtClean="0">
                <a:latin typeface="Arial" panose="020B0604020202020204" pitchFamily="34" charset="0"/>
                <a:cs typeface="Arial" panose="020B0604020202020204" pitchFamily="34" charset="0"/>
              </a:rPr>
              <a:t>Programming language support</a:t>
            </a:r>
          </a:p>
          <a:p>
            <a:pPr lvl="1"/>
            <a:r>
              <a:rPr lang="en-US" sz="1800" dirty="0" smtClean="0">
                <a:latin typeface="Arial" panose="020B0604020202020204" pitchFamily="34" charset="0"/>
                <a:cs typeface="Arial" panose="020B0604020202020204" pitchFamily="34" charset="0"/>
              </a:rPr>
              <a:t>Program loading and execution</a:t>
            </a:r>
          </a:p>
          <a:p>
            <a:pPr lvl="1"/>
            <a:r>
              <a:rPr lang="en-US" sz="1800" dirty="0" smtClean="0">
                <a:latin typeface="Arial" panose="020B0604020202020204" pitchFamily="34" charset="0"/>
                <a:cs typeface="Arial" panose="020B0604020202020204" pitchFamily="34" charset="0"/>
              </a:rPr>
              <a:t>Communications</a:t>
            </a:r>
          </a:p>
          <a:p>
            <a:pPr lvl="1"/>
            <a:r>
              <a:rPr lang="en-US" sz="1800" dirty="0" smtClean="0">
                <a:latin typeface="Arial" panose="020B0604020202020204" pitchFamily="34" charset="0"/>
                <a:cs typeface="Arial" panose="020B0604020202020204" pitchFamily="34" charset="0"/>
              </a:rPr>
              <a:t>Background services</a:t>
            </a:r>
          </a:p>
          <a:p>
            <a:pPr lvl="1"/>
            <a:r>
              <a:rPr lang="en-US" sz="1800" dirty="0" smtClean="0">
                <a:latin typeface="Arial" panose="020B0604020202020204" pitchFamily="34" charset="0"/>
                <a:cs typeface="Arial" panose="020B0604020202020204" pitchFamily="34" charset="0"/>
              </a:rPr>
              <a:t>Application programs</a:t>
            </a:r>
          </a:p>
          <a:p>
            <a:pPr lvl="1"/>
            <a:endParaRPr lang="en-US" sz="2200" dirty="0" smtClean="0"/>
          </a:p>
        </p:txBody>
      </p:sp>
    </p:spTree>
    <p:extLst>
      <p:ext uri="{BB962C8B-B14F-4D97-AF65-F5344CB8AC3E}">
        <p14:creationId xmlns:p14="http://schemas.microsoft.com/office/powerpoint/2010/main" val="1775791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229600" cy="868362"/>
          </a:xfrm>
        </p:spPr>
        <p:txBody>
          <a:bodyPr/>
          <a:lstStyle/>
          <a:p>
            <a:r>
              <a:rPr lang="en-US" dirty="0" smtClean="0"/>
              <a:t>System Programs</a:t>
            </a:r>
          </a:p>
        </p:txBody>
      </p:sp>
      <p:sp>
        <p:nvSpPr>
          <p:cNvPr id="23555" name="Rectangle 3"/>
          <p:cNvSpPr>
            <a:spLocks noGrp="1" noChangeArrowheads="1"/>
          </p:cNvSpPr>
          <p:nvPr>
            <p:ph idx="1"/>
          </p:nvPr>
        </p:nvSpPr>
        <p:spPr>
          <a:xfrm>
            <a:off x="806450" y="1233488"/>
            <a:ext cx="7685088" cy="5027612"/>
          </a:xfrm>
        </p:spPr>
        <p:txBody>
          <a:bodyPr>
            <a:normAutofit/>
          </a:bodyPr>
          <a:lstStyle/>
          <a:p>
            <a:pPr>
              <a:lnSpc>
                <a:spcPct val="90000"/>
              </a:lnSpc>
            </a:pPr>
            <a:r>
              <a:rPr lang="en-US" sz="2000" b="1" dirty="0" smtClean="0">
                <a:latin typeface="Arial" panose="020B0604020202020204" pitchFamily="34" charset="0"/>
                <a:cs typeface="Arial" panose="020B0604020202020204" pitchFamily="34" charset="0"/>
              </a:rPr>
              <a:t>File management </a:t>
            </a:r>
            <a:r>
              <a:rPr lang="en-US" sz="2000" dirty="0" smtClean="0">
                <a:latin typeface="Arial" panose="020B0604020202020204" pitchFamily="34" charset="0"/>
                <a:cs typeface="Arial" panose="020B0604020202020204" pitchFamily="34" charset="0"/>
              </a:rPr>
              <a:t>- Create, delete, copy, rename, print, dump, list, and generally manipulate files and directories</a:t>
            </a:r>
          </a:p>
          <a:p>
            <a:pPr>
              <a:lnSpc>
                <a:spcPct val="90000"/>
              </a:lnSpc>
            </a:pPr>
            <a:endParaRPr lang="en-US" sz="2000" dirty="0" smtClean="0">
              <a:latin typeface="Arial" panose="020B0604020202020204" pitchFamily="34" charset="0"/>
              <a:cs typeface="Arial" panose="020B0604020202020204" pitchFamily="34" charset="0"/>
            </a:endParaRPr>
          </a:p>
          <a:p>
            <a:pPr>
              <a:lnSpc>
                <a:spcPct val="90000"/>
              </a:lnSpc>
            </a:pPr>
            <a:r>
              <a:rPr lang="en-US" sz="2000" b="1" dirty="0" smtClean="0">
                <a:latin typeface="Arial" panose="020B0604020202020204" pitchFamily="34" charset="0"/>
                <a:cs typeface="Arial" panose="020B0604020202020204" pitchFamily="34" charset="0"/>
              </a:rPr>
              <a:t>Status information</a:t>
            </a:r>
          </a:p>
          <a:p>
            <a:pPr lvl="1">
              <a:lnSpc>
                <a:spcPct val="90000"/>
              </a:lnSpc>
            </a:pPr>
            <a:r>
              <a:rPr lang="en-US" sz="2000" dirty="0" smtClean="0">
                <a:latin typeface="Arial" panose="020B0604020202020204" pitchFamily="34" charset="0"/>
                <a:cs typeface="Arial" panose="020B0604020202020204" pitchFamily="34" charset="0"/>
              </a:rPr>
              <a:t>Some ask the system for info - date, time, amount of available memory, disk space, number of users</a:t>
            </a:r>
          </a:p>
          <a:p>
            <a:pPr lvl="1">
              <a:lnSpc>
                <a:spcPct val="90000"/>
              </a:lnSpc>
            </a:pPr>
            <a:r>
              <a:rPr lang="en-US" sz="2000" dirty="0" smtClean="0">
                <a:latin typeface="Arial" panose="020B0604020202020204" pitchFamily="34" charset="0"/>
                <a:cs typeface="Arial" panose="020B0604020202020204" pitchFamily="34" charset="0"/>
              </a:rPr>
              <a:t>Others provide detailed performance, logging, and debugging information</a:t>
            </a:r>
          </a:p>
          <a:p>
            <a:pPr lvl="1">
              <a:lnSpc>
                <a:spcPct val="90000"/>
              </a:lnSpc>
            </a:pPr>
            <a:r>
              <a:rPr lang="en-US" sz="2000" dirty="0" smtClean="0">
                <a:latin typeface="Arial" panose="020B0604020202020204" pitchFamily="34" charset="0"/>
                <a:cs typeface="Arial" panose="020B0604020202020204" pitchFamily="34" charset="0"/>
              </a:rPr>
              <a:t>Typically, these programs format and print the output to the terminal or other output devices</a:t>
            </a:r>
          </a:p>
          <a:p>
            <a:pPr lvl="1">
              <a:lnSpc>
                <a:spcPct val="90000"/>
              </a:lnSpc>
            </a:pPr>
            <a:r>
              <a:rPr lang="en-US" sz="2000" dirty="0" smtClean="0">
                <a:latin typeface="Arial" panose="020B0604020202020204" pitchFamily="34" charset="0"/>
                <a:cs typeface="Arial" panose="020B0604020202020204" pitchFamily="34" charset="0"/>
              </a:rPr>
              <a:t>Some systems implement  a registry - used to store and retrieve configuration information</a:t>
            </a:r>
          </a:p>
          <a:p>
            <a:pPr>
              <a:lnSpc>
                <a:spcPct val="90000"/>
              </a:lnSpc>
              <a:buFont typeface="Monotype Sorts" pitchFamily="-84" charset="2"/>
              <a:buNone/>
            </a:pPr>
            <a:endParaRPr lang="en-US" sz="2200" dirty="0" smtClean="0"/>
          </a:p>
        </p:txBody>
      </p:sp>
    </p:spTree>
    <p:extLst>
      <p:ext uri="{BB962C8B-B14F-4D97-AF65-F5344CB8AC3E}">
        <p14:creationId xmlns:p14="http://schemas.microsoft.com/office/powerpoint/2010/main" val="3271019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019175" y="277813"/>
            <a:ext cx="7667625" cy="576262"/>
          </a:xfrm>
        </p:spPr>
        <p:txBody>
          <a:bodyPr>
            <a:normAutofit fontScale="90000"/>
          </a:bodyPr>
          <a:lstStyle/>
          <a:p>
            <a:r>
              <a:rPr lang="en-US" smtClean="0"/>
              <a:t>System Programs (Cont.)</a:t>
            </a:r>
          </a:p>
        </p:txBody>
      </p:sp>
      <p:sp>
        <p:nvSpPr>
          <p:cNvPr id="24579" name="Rectangle 3"/>
          <p:cNvSpPr>
            <a:spLocks noGrp="1" noChangeArrowheads="1"/>
          </p:cNvSpPr>
          <p:nvPr>
            <p:ph idx="1"/>
          </p:nvPr>
        </p:nvSpPr>
        <p:spPr>
          <a:xfrm>
            <a:off x="806450" y="1233488"/>
            <a:ext cx="7675563" cy="5187950"/>
          </a:xfrm>
        </p:spPr>
        <p:txBody>
          <a:bodyPr>
            <a:normAutofit/>
          </a:bodyPr>
          <a:lstStyle/>
          <a:p>
            <a:pPr>
              <a:lnSpc>
                <a:spcPct val="90000"/>
              </a:lnSpc>
            </a:pPr>
            <a:r>
              <a:rPr lang="en-US" sz="1800" b="1" dirty="0" smtClean="0">
                <a:latin typeface="Arial" panose="020B0604020202020204" pitchFamily="34" charset="0"/>
                <a:cs typeface="Arial" panose="020B0604020202020204" pitchFamily="34" charset="0"/>
              </a:rPr>
              <a:t>File modification</a:t>
            </a:r>
          </a:p>
          <a:p>
            <a:pPr lvl="1">
              <a:lnSpc>
                <a:spcPct val="90000"/>
              </a:lnSpc>
            </a:pPr>
            <a:r>
              <a:rPr lang="en-US" sz="1800" dirty="0" smtClean="0">
                <a:latin typeface="Arial" panose="020B0604020202020204" pitchFamily="34" charset="0"/>
                <a:cs typeface="Arial" panose="020B0604020202020204" pitchFamily="34" charset="0"/>
              </a:rPr>
              <a:t>Text editors to create and modify files</a:t>
            </a:r>
          </a:p>
          <a:p>
            <a:pPr lvl="1">
              <a:lnSpc>
                <a:spcPct val="90000"/>
              </a:lnSpc>
            </a:pPr>
            <a:r>
              <a:rPr lang="en-US" sz="1800" dirty="0" smtClean="0">
                <a:latin typeface="Arial" panose="020B0604020202020204" pitchFamily="34" charset="0"/>
                <a:cs typeface="Arial" panose="020B0604020202020204" pitchFamily="34" charset="0"/>
              </a:rPr>
              <a:t>Special commands to search contents of files or perform transformations of the text</a:t>
            </a:r>
          </a:p>
          <a:p>
            <a:pPr lvl="1">
              <a:lnSpc>
                <a:spcPct val="90000"/>
              </a:lnSpc>
            </a:pPr>
            <a:endParaRPr lang="en-US" sz="1800" dirty="0" smtClean="0">
              <a:latin typeface="Arial" panose="020B0604020202020204" pitchFamily="34" charset="0"/>
              <a:cs typeface="Arial" panose="020B0604020202020204" pitchFamily="34" charset="0"/>
            </a:endParaRPr>
          </a:p>
          <a:p>
            <a:pPr>
              <a:lnSpc>
                <a:spcPct val="90000"/>
              </a:lnSpc>
            </a:pPr>
            <a:r>
              <a:rPr lang="en-US" sz="1800" b="1" dirty="0" smtClean="0">
                <a:latin typeface="Arial" panose="020B0604020202020204" pitchFamily="34" charset="0"/>
                <a:cs typeface="Arial" panose="020B0604020202020204" pitchFamily="34" charset="0"/>
              </a:rPr>
              <a:t>Programming-language support </a:t>
            </a:r>
            <a:r>
              <a:rPr lang="en-US" sz="1800" dirty="0" smtClean="0">
                <a:latin typeface="Arial" panose="020B0604020202020204" pitchFamily="34" charset="0"/>
                <a:cs typeface="Arial" panose="020B0604020202020204" pitchFamily="34" charset="0"/>
              </a:rPr>
              <a:t>- Compilers, assemblers, debuggers and interpreters sometimes provided</a:t>
            </a:r>
          </a:p>
          <a:p>
            <a:pPr>
              <a:lnSpc>
                <a:spcPct val="90000"/>
              </a:lnSpc>
            </a:pPr>
            <a:endParaRPr lang="en-US" sz="1800" dirty="0" smtClean="0">
              <a:latin typeface="Arial" panose="020B0604020202020204" pitchFamily="34" charset="0"/>
              <a:cs typeface="Arial" panose="020B0604020202020204" pitchFamily="34" charset="0"/>
            </a:endParaRPr>
          </a:p>
          <a:p>
            <a:r>
              <a:rPr lang="en-US" sz="1800" b="1" dirty="0" smtClean="0">
                <a:latin typeface="Arial" panose="020B0604020202020204" pitchFamily="34" charset="0"/>
                <a:cs typeface="Arial" panose="020B0604020202020204" pitchFamily="34" charset="0"/>
              </a:rPr>
              <a:t>Program loading and execution</a:t>
            </a: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Once a program is assembled or </a:t>
            </a:r>
            <a:r>
              <a:rPr lang="en-US" sz="1800" dirty="0" smtClean="0">
                <a:latin typeface="Arial" panose="020B0604020202020204" pitchFamily="34" charset="0"/>
                <a:cs typeface="Arial" panose="020B0604020202020204" pitchFamily="34" charset="0"/>
              </a:rPr>
              <a:t>compiled, it </a:t>
            </a:r>
            <a:r>
              <a:rPr lang="en-US" sz="1800" dirty="0">
                <a:latin typeface="Arial" panose="020B0604020202020204" pitchFamily="34" charset="0"/>
                <a:cs typeface="Arial" panose="020B0604020202020204" pitchFamily="34" charset="0"/>
              </a:rPr>
              <a:t>must be loaded into memory to be executed</a:t>
            </a:r>
            <a:r>
              <a:rPr lang="en-US" sz="1800" dirty="0" smtClean="0">
                <a:latin typeface="Arial" panose="020B0604020202020204" pitchFamily="34" charset="0"/>
                <a:cs typeface="Arial" panose="020B0604020202020204" pitchFamily="34" charset="0"/>
              </a:rPr>
              <a:t>.</a:t>
            </a:r>
          </a:p>
          <a:p>
            <a:pPr marL="0" indent="0">
              <a:buNone/>
            </a:pPr>
            <a:endParaRPr lang="en-US" sz="1800" dirty="0" smtClean="0">
              <a:latin typeface="Arial" panose="020B0604020202020204" pitchFamily="34" charset="0"/>
              <a:cs typeface="Arial" panose="020B0604020202020204" pitchFamily="34" charset="0"/>
            </a:endParaRPr>
          </a:p>
          <a:p>
            <a:pPr>
              <a:lnSpc>
                <a:spcPct val="90000"/>
              </a:lnSpc>
            </a:pPr>
            <a:r>
              <a:rPr lang="en-US" sz="1800" b="1" dirty="0" smtClean="0">
                <a:latin typeface="Arial" panose="020B0604020202020204" pitchFamily="34" charset="0"/>
                <a:cs typeface="Arial" panose="020B0604020202020204" pitchFamily="34" charset="0"/>
              </a:rPr>
              <a:t>Communications</a:t>
            </a:r>
            <a:r>
              <a:rPr lang="en-US" sz="1800" dirty="0" smtClean="0">
                <a:latin typeface="Arial" panose="020B0604020202020204" pitchFamily="34" charset="0"/>
                <a:cs typeface="Arial" panose="020B0604020202020204" pitchFamily="34" charset="0"/>
              </a:rPr>
              <a:t> - Provide the mechanism for creating virtual connections among processes, users, and computer systems</a:t>
            </a:r>
          </a:p>
          <a:p>
            <a:pPr lvl="1">
              <a:lnSpc>
                <a:spcPct val="90000"/>
              </a:lnSpc>
            </a:pPr>
            <a:r>
              <a:rPr lang="en-US" sz="1800" dirty="0" smtClean="0">
                <a:latin typeface="Arial" panose="020B0604020202020204" pitchFamily="34" charset="0"/>
                <a:cs typeface="Arial" panose="020B0604020202020204" pitchFamily="34" charset="0"/>
              </a:rPr>
              <a:t>Allow users to send messages to one another</a:t>
            </a:r>
            <a:r>
              <a:rPr lang="ja-JP" altLang="en-US" sz="1800" dirty="0" smtClean="0">
                <a:latin typeface="Arial" panose="020B0604020202020204" pitchFamily="34" charset="0"/>
                <a:cs typeface="Arial" panose="020B0604020202020204" pitchFamily="34" charset="0"/>
              </a:rPr>
              <a:t>’</a:t>
            </a:r>
            <a:r>
              <a:rPr lang="en-US" altLang="ja-JP" sz="1800" dirty="0" smtClean="0">
                <a:latin typeface="Arial" panose="020B0604020202020204" pitchFamily="34" charset="0"/>
                <a:cs typeface="Arial" panose="020B0604020202020204" pitchFamily="34" charset="0"/>
              </a:rPr>
              <a:t>s screens, browse web pages, send electronic-mail messages, log in remotely, transfer files from one machine to another</a:t>
            </a:r>
          </a:p>
          <a:p>
            <a:pPr>
              <a:lnSpc>
                <a:spcPct val="90000"/>
              </a:lnSpc>
            </a:pPr>
            <a:endParaRPr lang="en-US"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1694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19175" y="277813"/>
            <a:ext cx="7667625" cy="576262"/>
          </a:xfrm>
        </p:spPr>
        <p:txBody>
          <a:bodyPr>
            <a:normAutofit fontScale="90000"/>
          </a:bodyPr>
          <a:lstStyle/>
          <a:p>
            <a:r>
              <a:rPr lang="en-US" smtClean="0"/>
              <a:t>System Programs (Cont.)</a:t>
            </a:r>
          </a:p>
        </p:txBody>
      </p:sp>
      <p:sp>
        <p:nvSpPr>
          <p:cNvPr id="25603" name="Rectangle 3"/>
          <p:cNvSpPr>
            <a:spLocks noGrp="1" noChangeArrowheads="1"/>
          </p:cNvSpPr>
          <p:nvPr>
            <p:ph idx="1"/>
          </p:nvPr>
        </p:nvSpPr>
        <p:spPr>
          <a:xfrm>
            <a:off x="806450" y="1233488"/>
            <a:ext cx="7675563" cy="5187950"/>
          </a:xfrm>
        </p:spPr>
        <p:txBody>
          <a:bodyPr>
            <a:normAutofit/>
          </a:bodyPr>
          <a:lstStyle/>
          <a:p>
            <a:pPr>
              <a:lnSpc>
                <a:spcPct val="90000"/>
              </a:lnSpc>
            </a:pPr>
            <a:r>
              <a:rPr lang="en-US" sz="2000" b="1" dirty="0" smtClean="0">
                <a:latin typeface="Arial" panose="020B0604020202020204" pitchFamily="34" charset="0"/>
                <a:cs typeface="Arial" panose="020B0604020202020204" pitchFamily="34" charset="0"/>
              </a:rPr>
              <a:t>Background Services</a:t>
            </a:r>
          </a:p>
          <a:p>
            <a:pPr lvl="1">
              <a:lnSpc>
                <a:spcPct val="90000"/>
              </a:lnSpc>
            </a:pPr>
            <a:r>
              <a:rPr lang="en-US" sz="2000" dirty="0" smtClean="0">
                <a:latin typeface="Arial" panose="020B0604020202020204" pitchFamily="34" charset="0"/>
                <a:cs typeface="Arial" panose="020B0604020202020204" pitchFamily="34" charset="0"/>
              </a:rPr>
              <a:t>Launch at boot time</a:t>
            </a:r>
          </a:p>
          <a:p>
            <a:pPr lvl="2">
              <a:lnSpc>
                <a:spcPct val="90000"/>
              </a:lnSpc>
            </a:pPr>
            <a:r>
              <a:rPr lang="en-US" sz="2000" dirty="0" smtClean="0">
                <a:latin typeface="Arial" panose="020B0604020202020204" pitchFamily="34" charset="0"/>
                <a:cs typeface="Arial" panose="020B0604020202020204" pitchFamily="34" charset="0"/>
              </a:rPr>
              <a:t>Some for system startup, then terminate</a:t>
            </a:r>
          </a:p>
          <a:p>
            <a:pPr lvl="2">
              <a:lnSpc>
                <a:spcPct val="90000"/>
              </a:lnSpc>
            </a:pPr>
            <a:r>
              <a:rPr lang="en-US" sz="2000" dirty="0" smtClean="0">
                <a:latin typeface="Arial" panose="020B0604020202020204" pitchFamily="34" charset="0"/>
                <a:cs typeface="Arial" panose="020B0604020202020204" pitchFamily="34" charset="0"/>
              </a:rPr>
              <a:t>Some from system boot to shutdown</a:t>
            </a:r>
          </a:p>
          <a:p>
            <a:pPr lvl="1">
              <a:lnSpc>
                <a:spcPct val="90000"/>
              </a:lnSpc>
            </a:pPr>
            <a:r>
              <a:rPr lang="en-US" sz="2000" dirty="0" smtClean="0">
                <a:latin typeface="Arial" panose="020B0604020202020204" pitchFamily="34" charset="0"/>
                <a:cs typeface="Arial" panose="020B0604020202020204" pitchFamily="34" charset="0"/>
              </a:rPr>
              <a:t>Provide facilities like disk checking, process scheduling, error logging, printing</a:t>
            </a:r>
          </a:p>
          <a:p>
            <a:pPr lvl="1">
              <a:lnSpc>
                <a:spcPct val="90000"/>
              </a:lnSpc>
            </a:pPr>
            <a:r>
              <a:rPr lang="en-US" sz="2000" dirty="0" smtClean="0">
                <a:latin typeface="Arial" panose="020B0604020202020204" pitchFamily="34" charset="0"/>
                <a:cs typeface="Arial" panose="020B0604020202020204" pitchFamily="34" charset="0"/>
              </a:rPr>
              <a:t>Run in user context not kernel context</a:t>
            </a:r>
          </a:p>
          <a:p>
            <a:pPr lvl="1">
              <a:lnSpc>
                <a:spcPct val="90000"/>
              </a:lnSpc>
            </a:pPr>
            <a:r>
              <a:rPr lang="en-US" sz="2000" dirty="0" smtClean="0">
                <a:latin typeface="Arial" panose="020B0604020202020204" pitchFamily="34" charset="0"/>
                <a:cs typeface="Arial" panose="020B0604020202020204" pitchFamily="34" charset="0"/>
              </a:rPr>
              <a:t>Known as services, subsystems, daemons </a:t>
            </a:r>
          </a:p>
          <a:p>
            <a:pPr lvl="1">
              <a:lnSpc>
                <a:spcPct val="90000"/>
              </a:lnSpc>
              <a:buFont typeface="Monotype Sorts" pitchFamily="-84" charset="2"/>
              <a:buNone/>
            </a:pPr>
            <a:endParaRPr lang="en-US" sz="2000" dirty="0" smtClean="0">
              <a:latin typeface="Arial" panose="020B0604020202020204" pitchFamily="34" charset="0"/>
              <a:cs typeface="Arial" panose="020B0604020202020204" pitchFamily="34" charset="0"/>
            </a:endParaRPr>
          </a:p>
          <a:p>
            <a:pPr>
              <a:lnSpc>
                <a:spcPct val="90000"/>
              </a:lnSpc>
            </a:pPr>
            <a:r>
              <a:rPr lang="en-US" sz="2000" b="1" dirty="0" smtClean="0">
                <a:latin typeface="Arial" panose="020B0604020202020204" pitchFamily="34" charset="0"/>
                <a:cs typeface="Arial" panose="020B0604020202020204" pitchFamily="34" charset="0"/>
              </a:rPr>
              <a:t>Application programs</a:t>
            </a:r>
          </a:p>
          <a:p>
            <a:pPr lvl="1">
              <a:lnSpc>
                <a:spcPct val="90000"/>
              </a:lnSpc>
            </a:pPr>
            <a:r>
              <a:rPr lang="en-US" sz="2000" dirty="0" smtClean="0">
                <a:latin typeface="Arial" panose="020B0604020202020204" pitchFamily="34" charset="0"/>
                <a:cs typeface="Arial" panose="020B0604020202020204" pitchFamily="34" charset="0"/>
              </a:rPr>
              <a:t>Don</a:t>
            </a:r>
            <a:r>
              <a:rPr lang="en-US" altLang="en-US" sz="2000" dirty="0" smtClean="0">
                <a:latin typeface="Arial" panose="020B0604020202020204" pitchFamily="34" charset="0"/>
                <a:cs typeface="Arial" panose="020B0604020202020204" pitchFamily="34" charset="0"/>
              </a:rPr>
              <a:t>’</a:t>
            </a:r>
            <a:r>
              <a:rPr lang="en-US" sz="2000" dirty="0" smtClean="0">
                <a:latin typeface="Arial" panose="020B0604020202020204" pitchFamily="34" charset="0"/>
                <a:cs typeface="Arial" panose="020B0604020202020204" pitchFamily="34" charset="0"/>
              </a:rPr>
              <a:t>t pertain to system</a:t>
            </a:r>
          </a:p>
          <a:p>
            <a:pPr lvl="1">
              <a:lnSpc>
                <a:spcPct val="90000"/>
              </a:lnSpc>
            </a:pPr>
            <a:r>
              <a:rPr lang="en-US" sz="2000" dirty="0" smtClean="0">
                <a:latin typeface="Arial" panose="020B0604020202020204" pitchFamily="34" charset="0"/>
                <a:cs typeface="Arial" panose="020B0604020202020204" pitchFamily="34" charset="0"/>
              </a:rPr>
              <a:t>Run by users</a:t>
            </a:r>
          </a:p>
          <a:p>
            <a:pPr lvl="1">
              <a:lnSpc>
                <a:spcPct val="90000"/>
              </a:lnSpc>
            </a:pPr>
            <a:r>
              <a:rPr lang="en-US" sz="2000" dirty="0" smtClean="0">
                <a:latin typeface="Arial" panose="020B0604020202020204" pitchFamily="34" charset="0"/>
                <a:cs typeface="Arial" panose="020B0604020202020204" pitchFamily="34" charset="0"/>
              </a:rPr>
              <a:t>Not typically considered part of OS</a:t>
            </a:r>
          </a:p>
          <a:p>
            <a:pPr lvl="1">
              <a:lnSpc>
                <a:spcPct val="90000"/>
              </a:lnSpc>
            </a:pPr>
            <a:r>
              <a:rPr lang="en-US" sz="2000" dirty="0" smtClean="0">
                <a:latin typeface="Arial" panose="020B0604020202020204" pitchFamily="34" charset="0"/>
                <a:cs typeface="Arial" panose="020B0604020202020204" pitchFamily="34" charset="0"/>
              </a:rPr>
              <a:t>Launched by command line, mouse click, finger poke</a:t>
            </a:r>
          </a:p>
        </p:txBody>
      </p:sp>
    </p:spTree>
    <p:extLst>
      <p:ext uri="{BB962C8B-B14F-4D97-AF65-F5344CB8AC3E}">
        <p14:creationId xmlns:p14="http://schemas.microsoft.com/office/powerpoint/2010/main" val="1838454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xfrm>
            <a:off x="946150" y="277813"/>
            <a:ext cx="7869238" cy="576262"/>
          </a:xfrm>
        </p:spPr>
        <p:txBody>
          <a:bodyPr rtlCol="0">
            <a:normAutofit fontScale="90000"/>
          </a:bodyPr>
          <a:lstStyle/>
          <a:p>
            <a:pPr fontAlgn="auto">
              <a:spcAft>
                <a:spcPts val="0"/>
              </a:spcAft>
              <a:defRPr/>
            </a:pPr>
            <a:r>
              <a:rPr lang="en-US" dirty="0" smtClean="0"/>
              <a:t>Operating System Services (Cont.)</a:t>
            </a:r>
          </a:p>
        </p:txBody>
      </p:sp>
      <p:sp>
        <p:nvSpPr>
          <p:cNvPr id="4099" name="Rectangle 3"/>
          <p:cNvSpPr>
            <a:spLocks noGrp="1" noChangeArrowheads="1"/>
          </p:cNvSpPr>
          <p:nvPr>
            <p:ph idx="1"/>
          </p:nvPr>
        </p:nvSpPr>
        <p:spPr>
          <a:xfrm>
            <a:off x="641350" y="1238250"/>
            <a:ext cx="7878763" cy="5729288"/>
          </a:xfrm>
        </p:spPr>
        <p:txBody>
          <a:bodyPr/>
          <a:lstStyle/>
          <a:p>
            <a:pPr lvl="1"/>
            <a:r>
              <a:rPr lang="en-US" sz="1800" b="1" smtClean="0"/>
              <a:t>File-system manipulation </a:t>
            </a:r>
            <a:r>
              <a:rPr lang="en-US" sz="1800" smtClean="0"/>
              <a:t>-  The file system is of particular interest. Programs need to read and write files and directories, create and delete them, search them, list file Information, permission management. Many operating systems provide a variety of file systems, sometimes to allow personal choice and sometimes to provide specific features or performance characteristics.</a:t>
            </a:r>
          </a:p>
          <a:p>
            <a:pPr lvl="1"/>
            <a:r>
              <a:rPr lang="en-US" sz="1800" b="1" smtClean="0"/>
              <a:t>Communications</a:t>
            </a:r>
            <a:r>
              <a:rPr lang="en-US" sz="1800" smtClean="0"/>
              <a:t> – Processes may exchange information, on the same computer or between computers over a network</a:t>
            </a:r>
          </a:p>
          <a:p>
            <a:pPr lvl="2"/>
            <a:r>
              <a:rPr lang="en-US" sz="1800" smtClean="0"/>
              <a:t>Communications may be via shared memory or through message passing (packets moved by the OS)</a:t>
            </a:r>
          </a:p>
          <a:p>
            <a:pPr lvl="1"/>
            <a:r>
              <a:rPr lang="en-US" sz="1800" b="1" smtClean="0"/>
              <a:t>Error detection </a:t>
            </a:r>
            <a:r>
              <a:rPr lang="en-US" sz="1800" smtClean="0"/>
              <a:t>– OS needs to be constantly aware of possible errors</a:t>
            </a:r>
          </a:p>
          <a:p>
            <a:pPr lvl="2"/>
            <a:r>
              <a:rPr lang="en-US" sz="1800" smtClean="0"/>
              <a:t>May occur in the CPU and memory hardware, in I/O devices, in user program</a:t>
            </a:r>
          </a:p>
          <a:p>
            <a:pPr lvl="2"/>
            <a:r>
              <a:rPr lang="en-US" sz="1800" smtClean="0"/>
              <a:t>For each type of error, OS should take the appropriate action to ensure correct and consistent computing</a:t>
            </a:r>
          </a:p>
          <a:p>
            <a:pPr lvl="2"/>
            <a:r>
              <a:rPr lang="en-US" sz="1800" smtClean="0"/>
              <a:t>Debugging facilities can greatly enhance the user</a:t>
            </a:r>
            <a:r>
              <a:rPr lang="ja-JP" altLang="en-US" sz="1800" smtClean="0"/>
              <a:t>’</a:t>
            </a:r>
            <a:r>
              <a:rPr lang="en-US" altLang="ja-JP" sz="1800" smtClean="0"/>
              <a:t>s and programmer</a:t>
            </a:r>
            <a:r>
              <a:rPr lang="ja-JP" altLang="en-US" sz="1800" smtClean="0"/>
              <a:t>’</a:t>
            </a:r>
            <a:r>
              <a:rPr lang="en-US" altLang="ja-JP" sz="1800" smtClean="0"/>
              <a:t>s abilities to efficiently use the system</a:t>
            </a:r>
            <a:endParaRPr lang="en-US" sz="1800" smtClean="0"/>
          </a:p>
        </p:txBody>
      </p:sp>
    </p:spTree>
    <p:extLst>
      <p:ext uri="{BB962C8B-B14F-4D97-AF65-F5344CB8AC3E}">
        <p14:creationId xmlns:p14="http://schemas.microsoft.com/office/powerpoint/2010/main" val="823410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003300" y="277813"/>
            <a:ext cx="7812088" cy="576262"/>
          </a:xfrm>
        </p:spPr>
        <p:txBody>
          <a:bodyPr rtlCol="0">
            <a:normAutofit fontScale="90000"/>
          </a:bodyPr>
          <a:lstStyle/>
          <a:p>
            <a:pPr fontAlgn="auto">
              <a:spcAft>
                <a:spcPts val="0"/>
              </a:spcAft>
              <a:defRPr/>
            </a:pPr>
            <a:r>
              <a:rPr lang="en-US" smtClean="0"/>
              <a:t>Operating System Services (Cont.)</a:t>
            </a:r>
          </a:p>
        </p:txBody>
      </p:sp>
      <p:sp>
        <p:nvSpPr>
          <p:cNvPr id="5123" name="Rectangle 3"/>
          <p:cNvSpPr>
            <a:spLocks noGrp="1" noChangeArrowheads="1"/>
          </p:cNvSpPr>
          <p:nvPr>
            <p:ph idx="1"/>
          </p:nvPr>
        </p:nvSpPr>
        <p:spPr>
          <a:xfrm>
            <a:off x="742950" y="1319213"/>
            <a:ext cx="7700963" cy="4513262"/>
          </a:xfrm>
        </p:spPr>
        <p:txBody>
          <a:bodyPr>
            <a:normAutofit/>
          </a:bodyPr>
          <a:lstStyle/>
          <a:p>
            <a:pPr>
              <a:lnSpc>
                <a:spcPct val="90000"/>
              </a:lnSpc>
            </a:pPr>
            <a:r>
              <a:rPr lang="en-US" sz="1600" dirty="0" smtClean="0">
                <a:latin typeface="Arial" panose="020B0604020202020204" pitchFamily="34" charset="0"/>
                <a:cs typeface="Arial" panose="020B0604020202020204" pitchFamily="34" charset="0"/>
              </a:rPr>
              <a:t>Another set of OS functions exists for ensuring the efficient operation of the system itself via resource sharing</a:t>
            </a:r>
          </a:p>
          <a:p>
            <a:pPr lvl="1">
              <a:lnSpc>
                <a:spcPct val="90000"/>
              </a:lnSpc>
            </a:pPr>
            <a:r>
              <a:rPr lang="en-US" sz="1600" b="1" dirty="0" smtClean="0">
                <a:latin typeface="Arial" panose="020B0604020202020204" pitchFamily="34" charset="0"/>
                <a:cs typeface="Arial" panose="020B0604020202020204" pitchFamily="34" charset="0"/>
              </a:rPr>
              <a:t>Resource allocation - </a:t>
            </a:r>
            <a:r>
              <a:rPr lang="en-US" sz="1600" dirty="0" smtClean="0">
                <a:latin typeface="Arial" panose="020B0604020202020204" pitchFamily="34" charset="0"/>
                <a:cs typeface="Arial" panose="020B0604020202020204" pitchFamily="34" charset="0"/>
              </a:rPr>
              <a:t>When  multiple users or multiple jobs running concurrently, resources must be allocated to each of them</a:t>
            </a:r>
          </a:p>
          <a:p>
            <a:pPr lvl="2">
              <a:lnSpc>
                <a:spcPct val="90000"/>
              </a:lnSpc>
            </a:pPr>
            <a:r>
              <a:rPr lang="en-US" sz="1600" dirty="0" smtClean="0">
                <a:latin typeface="Arial" panose="020B0604020202020204" pitchFamily="34" charset="0"/>
                <a:cs typeface="Arial" panose="020B0604020202020204" pitchFamily="34" charset="0"/>
              </a:rPr>
              <a:t>Many types of resources -  Some (such as CPU cycles, main memory, and file storage) may have special allocation code, others (such as I/O devices) may have general request and release code</a:t>
            </a:r>
          </a:p>
          <a:p>
            <a:pPr lvl="1">
              <a:lnSpc>
                <a:spcPct val="90000"/>
              </a:lnSpc>
            </a:pPr>
            <a:r>
              <a:rPr lang="en-US" sz="1600" b="1" dirty="0" smtClean="0">
                <a:latin typeface="Arial" panose="020B0604020202020204" pitchFamily="34" charset="0"/>
                <a:cs typeface="Arial" panose="020B0604020202020204" pitchFamily="34" charset="0"/>
              </a:rPr>
              <a:t>Accounting -</a:t>
            </a:r>
            <a:r>
              <a:rPr lang="en-US" sz="1600" dirty="0" smtClean="0">
                <a:latin typeface="Arial" panose="020B0604020202020204" pitchFamily="34" charset="0"/>
                <a:cs typeface="Arial" panose="020B0604020202020204" pitchFamily="34" charset="0"/>
              </a:rPr>
              <a:t> To keep track of which users use how much and what kinds of computer resources</a:t>
            </a:r>
          </a:p>
          <a:p>
            <a:pPr lvl="1">
              <a:lnSpc>
                <a:spcPct val="90000"/>
              </a:lnSpc>
            </a:pPr>
            <a:r>
              <a:rPr lang="en-US" sz="1600" b="1" dirty="0" smtClean="0">
                <a:latin typeface="Arial" panose="020B0604020202020204" pitchFamily="34" charset="0"/>
                <a:cs typeface="Arial" panose="020B0604020202020204" pitchFamily="34" charset="0"/>
              </a:rPr>
              <a:t>Protection and security - </a:t>
            </a:r>
            <a:r>
              <a:rPr lang="en-US" sz="1600" dirty="0" smtClean="0">
                <a:latin typeface="Arial" panose="020B0604020202020204" pitchFamily="34" charset="0"/>
                <a:cs typeface="Arial" panose="020B0604020202020204" pitchFamily="34" charset="0"/>
              </a:rPr>
              <a:t>The owners of information stored in a multiuser or networked computer system may want to control use of that information, concurrent processes should not interfere with each other</a:t>
            </a:r>
          </a:p>
          <a:p>
            <a:pPr lvl="2">
              <a:lnSpc>
                <a:spcPct val="90000"/>
              </a:lnSpc>
            </a:pPr>
            <a:r>
              <a:rPr lang="en-US" sz="1600" b="1" dirty="0" smtClean="0">
                <a:latin typeface="Arial" panose="020B0604020202020204" pitchFamily="34" charset="0"/>
                <a:cs typeface="Arial" panose="020B0604020202020204" pitchFamily="34" charset="0"/>
              </a:rPr>
              <a:t>Protection</a:t>
            </a:r>
            <a:r>
              <a:rPr lang="en-US" sz="1600" dirty="0" smtClean="0">
                <a:latin typeface="Arial" panose="020B0604020202020204" pitchFamily="34" charset="0"/>
                <a:cs typeface="Arial" panose="020B0604020202020204" pitchFamily="34" charset="0"/>
              </a:rPr>
              <a:t> involves ensuring that all access to system resources is controlled</a:t>
            </a:r>
          </a:p>
          <a:p>
            <a:pPr lvl="2">
              <a:lnSpc>
                <a:spcPct val="90000"/>
              </a:lnSpc>
            </a:pPr>
            <a:r>
              <a:rPr lang="en-US" sz="1600" b="1" dirty="0" smtClean="0">
                <a:latin typeface="Arial" panose="020B0604020202020204" pitchFamily="34" charset="0"/>
                <a:cs typeface="Arial" panose="020B0604020202020204" pitchFamily="34" charset="0"/>
              </a:rPr>
              <a:t>Security</a:t>
            </a:r>
            <a:r>
              <a:rPr lang="en-US" sz="1600" dirty="0" smtClean="0">
                <a:latin typeface="Arial" panose="020B0604020202020204" pitchFamily="34" charset="0"/>
                <a:cs typeface="Arial" panose="020B0604020202020204" pitchFamily="34" charset="0"/>
              </a:rPr>
              <a:t> of the system from outsiders requires user authentication, extends to defending external I/O devices from invalid access attempts</a:t>
            </a:r>
          </a:p>
          <a:p>
            <a:pPr lvl="2">
              <a:lnSpc>
                <a:spcPct val="90000"/>
              </a:lnSpc>
            </a:pPr>
            <a:r>
              <a:rPr lang="en-US" sz="1600" dirty="0" smtClean="0">
                <a:latin typeface="Arial" panose="020B0604020202020204" pitchFamily="34" charset="0"/>
                <a:cs typeface="Arial" panose="020B0604020202020204" pitchFamily="34" charset="0"/>
              </a:rPr>
              <a:t>If a system is to be protected and secure, precautions must be instituted throughout it. A chain is only as strong as its weakest link.</a:t>
            </a:r>
          </a:p>
          <a:p>
            <a:pPr>
              <a:lnSpc>
                <a:spcPct val="90000"/>
              </a:lnSpc>
            </a:pPr>
            <a:endParaRPr lang="en-US"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091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814388" y="277813"/>
            <a:ext cx="8229600" cy="576262"/>
          </a:xfrm>
        </p:spPr>
        <p:txBody>
          <a:bodyPr rtlCol="0">
            <a:normAutofit fontScale="90000"/>
          </a:bodyPr>
          <a:lstStyle/>
          <a:p>
            <a:pPr fontAlgn="auto">
              <a:spcAft>
                <a:spcPts val="0"/>
              </a:spcAft>
              <a:defRPr/>
            </a:pPr>
            <a:r>
              <a:rPr lang="en-US" smtClean="0"/>
              <a:t>A View of Operating System Services</a:t>
            </a:r>
          </a:p>
        </p:txBody>
      </p:sp>
      <p:pic>
        <p:nvPicPr>
          <p:cNvPr id="6147"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575" y="1601788"/>
            <a:ext cx="7218363" cy="360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9666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857250" y="277813"/>
            <a:ext cx="8229600" cy="576262"/>
          </a:xfrm>
        </p:spPr>
        <p:txBody>
          <a:bodyPr rtlCol="0">
            <a:normAutofit fontScale="90000"/>
          </a:bodyPr>
          <a:lstStyle/>
          <a:p>
            <a:pPr fontAlgn="auto">
              <a:spcAft>
                <a:spcPts val="0"/>
              </a:spcAft>
              <a:defRPr/>
            </a:pPr>
            <a:r>
              <a:rPr lang="en-US" smtClean="0"/>
              <a:t>User Operating System Interface - CLI</a:t>
            </a:r>
          </a:p>
        </p:txBody>
      </p:sp>
      <p:sp>
        <p:nvSpPr>
          <p:cNvPr id="7171" name="Rectangle 3"/>
          <p:cNvSpPr>
            <a:spLocks noGrp="1" noChangeArrowheads="1"/>
          </p:cNvSpPr>
          <p:nvPr>
            <p:ph idx="1"/>
          </p:nvPr>
        </p:nvSpPr>
        <p:spPr>
          <a:xfrm>
            <a:off x="730250" y="1349375"/>
            <a:ext cx="7761288" cy="4483100"/>
          </a:xfrm>
        </p:spPr>
        <p:txBody>
          <a:bodyPr>
            <a:normAutofit lnSpcReduction="10000"/>
          </a:bodyPr>
          <a:lstStyle/>
          <a:p>
            <a:r>
              <a:rPr lang="en-US" sz="2000" smtClean="0"/>
              <a:t>CLI or </a:t>
            </a:r>
            <a:r>
              <a:rPr lang="en-US" sz="2000" b="1" smtClean="0"/>
              <a:t>command interpreter</a:t>
            </a:r>
            <a:r>
              <a:rPr lang="en-US" sz="2000" smtClean="0"/>
              <a:t> allows direct command entry</a:t>
            </a:r>
          </a:p>
          <a:p>
            <a:pPr lvl="2"/>
            <a:r>
              <a:rPr lang="en-US" sz="2000" smtClean="0"/>
              <a:t>Sometimes implemented in kernel, sometimes by systems program</a:t>
            </a:r>
          </a:p>
          <a:p>
            <a:pPr lvl="2"/>
            <a:r>
              <a:rPr lang="en-US" sz="2000" smtClean="0"/>
              <a:t>Some operating systems treat the command interpreter as a special program that is running when a job is initiated or when a user first logs on – </a:t>
            </a:r>
            <a:r>
              <a:rPr lang="en-US" sz="2000" b="1" smtClean="0"/>
              <a:t>shells.</a:t>
            </a:r>
            <a:r>
              <a:rPr lang="en-US" sz="2000" b="1" smtClean="0">
                <a:solidFill>
                  <a:srgbClr val="3366FF"/>
                </a:solidFill>
              </a:rPr>
              <a:t> </a:t>
            </a:r>
            <a:r>
              <a:rPr lang="en-US" sz="2000" smtClean="0"/>
              <a:t>For example, on UNIX and Linux systems, a user may choose among several different shells, including the </a:t>
            </a:r>
            <a:r>
              <a:rPr lang="en-US" sz="2000" b="1" i="1" smtClean="0"/>
              <a:t>Bourne shell</a:t>
            </a:r>
            <a:r>
              <a:rPr lang="en-US" sz="2000" b="1" smtClean="0"/>
              <a:t>, </a:t>
            </a:r>
            <a:r>
              <a:rPr lang="en-US" sz="2000" b="1" i="1" smtClean="0"/>
              <a:t>C shell</a:t>
            </a:r>
            <a:r>
              <a:rPr lang="en-US" sz="2000" b="1" smtClean="0"/>
              <a:t>, </a:t>
            </a:r>
            <a:r>
              <a:rPr lang="en-US" sz="2000" b="1" i="1" smtClean="0"/>
              <a:t>Bourne-Again shell</a:t>
            </a:r>
            <a:r>
              <a:rPr lang="en-US" sz="2000" b="1" smtClean="0"/>
              <a:t>, </a:t>
            </a:r>
            <a:r>
              <a:rPr lang="en-US" sz="2000" b="1" i="1" smtClean="0"/>
              <a:t>Korn shell</a:t>
            </a:r>
            <a:r>
              <a:rPr lang="en-US" sz="2000" smtClean="0"/>
              <a:t>, and others</a:t>
            </a:r>
            <a:endParaRPr lang="en-US" sz="2000" b="1" smtClean="0">
              <a:solidFill>
                <a:srgbClr val="3366FF"/>
              </a:solidFill>
            </a:endParaRPr>
          </a:p>
          <a:p>
            <a:pPr lvl="2"/>
            <a:r>
              <a:rPr lang="en-US" sz="2000" smtClean="0"/>
              <a:t>Primarily fetches a command from user and executes it</a:t>
            </a:r>
          </a:p>
          <a:p>
            <a:pPr lvl="3"/>
            <a:r>
              <a:rPr lang="en-US" smtClean="0"/>
              <a:t>Sometimes commands built-in, sometimes just names of programs</a:t>
            </a:r>
          </a:p>
          <a:p>
            <a:pPr lvl="4"/>
            <a:r>
              <a:rPr lang="en-US" smtClean="0"/>
              <a:t>If the latter, adding new features doesn</a:t>
            </a:r>
            <a:r>
              <a:rPr lang="en-US" altLang="en-US" smtClean="0"/>
              <a:t>’</a:t>
            </a:r>
            <a:r>
              <a:rPr lang="en-US" altLang="ja-JP" smtClean="0"/>
              <a:t>t require shell modification</a:t>
            </a:r>
            <a:endParaRPr lang="en-US" smtClean="0"/>
          </a:p>
        </p:txBody>
      </p:sp>
    </p:spTree>
    <p:extLst>
      <p:ext uri="{BB962C8B-B14F-4D97-AF65-F5344CB8AC3E}">
        <p14:creationId xmlns:p14="http://schemas.microsoft.com/office/powerpoint/2010/main" val="2480892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85825" y="277813"/>
            <a:ext cx="8229600" cy="576262"/>
          </a:xfrm>
        </p:spPr>
        <p:txBody>
          <a:bodyPr/>
          <a:lstStyle/>
          <a:p>
            <a:r>
              <a:rPr lang="en-US" sz="3000" smtClean="0"/>
              <a:t>User Operating System Interface - GUI</a:t>
            </a:r>
          </a:p>
        </p:txBody>
      </p:sp>
      <p:sp>
        <p:nvSpPr>
          <p:cNvPr id="23554" name="Rectangle 3"/>
          <p:cNvSpPr>
            <a:spLocks noGrp="1" noChangeArrowheads="1"/>
          </p:cNvSpPr>
          <p:nvPr>
            <p:ph idx="1"/>
          </p:nvPr>
        </p:nvSpPr>
        <p:spPr/>
        <p:txBody>
          <a:bodyPr rtlCol="0">
            <a:normAutofit fontScale="70000" lnSpcReduction="20000"/>
          </a:bodyPr>
          <a:lstStyle/>
          <a:p>
            <a:pPr fontAlgn="auto">
              <a:spcAft>
                <a:spcPts val="0"/>
              </a:spcAft>
              <a:defRPr/>
            </a:pPr>
            <a:r>
              <a:rPr lang="en-US" dirty="0" smtClean="0"/>
              <a:t>User-friendly </a:t>
            </a:r>
            <a:r>
              <a:rPr lang="en-US" b="1" dirty="0" smtClean="0"/>
              <a:t>desktop</a:t>
            </a:r>
            <a:r>
              <a:rPr lang="en-US" dirty="0" smtClean="0"/>
              <a:t> metaphor interface</a:t>
            </a:r>
          </a:p>
          <a:p>
            <a:pPr lvl="1" fontAlgn="auto">
              <a:spcAft>
                <a:spcPts val="0"/>
              </a:spcAft>
              <a:defRPr/>
            </a:pPr>
            <a:r>
              <a:rPr lang="en-US" dirty="0" smtClean="0"/>
              <a:t>Usually mouse, keyboard, and monitor</a:t>
            </a:r>
          </a:p>
          <a:p>
            <a:pPr lvl="1" fontAlgn="auto">
              <a:spcAft>
                <a:spcPts val="0"/>
              </a:spcAft>
              <a:defRPr/>
            </a:pPr>
            <a:r>
              <a:rPr lang="en-US" b="1" dirty="0" smtClean="0"/>
              <a:t>Icons</a:t>
            </a:r>
            <a:r>
              <a:rPr lang="en-US" dirty="0" smtClean="0"/>
              <a:t> represent files, programs, actions, </a:t>
            </a:r>
            <a:r>
              <a:rPr lang="en-US" dirty="0" err="1" smtClean="0"/>
              <a:t>etc</a:t>
            </a:r>
            <a:endParaRPr lang="en-US" dirty="0" smtClean="0"/>
          </a:p>
          <a:p>
            <a:pPr lvl="1" fontAlgn="auto">
              <a:spcAft>
                <a:spcPts val="0"/>
              </a:spcAft>
              <a:defRPr/>
            </a:pPr>
            <a:r>
              <a:rPr lang="en-US" dirty="0" smtClean="0"/>
              <a:t>Various mouse buttons over objects in the interface cause various actions (provide information, options, execute function, open directory (known as a </a:t>
            </a:r>
            <a:r>
              <a:rPr lang="en-US" b="1" dirty="0" smtClean="0"/>
              <a:t>folder</a:t>
            </a:r>
            <a:r>
              <a:rPr lang="en-US" dirty="0" smtClean="0"/>
              <a:t>)</a:t>
            </a:r>
          </a:p>
          <a:p>
            <a:pPr lvl="1" fontAlgn="auto">
              <a:spcAft>
                <a:spcPts val="0"/>
              </a:spcAft>
              <a:defRPr/>
            </a:pPr>
            <a:r>
              <a:rPr lang="en-US" dirty="0" smtClean="0"/>
              <a:t>Invented at Xerox PARC</a:t>
            </a:r>
          </a:p>
          <a:p>
            <a:pPr lvl="1" fontAlgn="auto">
              <a:spcAft>
                <a:spcPts val="0"/>
              </a:spcAft>
              <a:defRPr/>
            </a:pPr>
            <a:endParaRPr lang="en-US" dirty="0" smtClean="0"/>
          </a:p>
          <a:p>
            <a:pPr fontAlgn="auto">
              <a:spcAft>
                <a:spcPts val="0"/>
              </a:spcAft>
              <a:defRPr/>
            </a:pPr>
            <a:r>
              <a:rPr lang="en-US" dirty="0" smtClean="0"/>
              <a:t>Many systems now include both CLI and GUI interfaces</a:t>
            </a:r>
          </a:p>
          <a:p>
            <a:pPr lvl="1" fontAlgn="auto">
              <a:spcAft>
                <a:spcPts val="0"/>
              </a:spcAft>
              <a:defRPr/>
            </a:pPr>
            <a:r>
              <a:rPr lang="en-US" dirty="0" smtClean="0"/>
              <a:t>Microsoft Windows is GUI with CLI </a:t>
            </a:r>
            <a:r>
              <a:rPr lang="ja-JP" altLang="en-US" dirty="0" smtClean="0"/>
              <a:t>“</a:t>
            </a:r>
            <a:r>
              <a:rPr lang="en-US" altLang="ja-JP" dirty="0" smtClean="0"/>
              <a:t>command</a:t>
            </a:r>
            <a:r>
              <a:rPr lang="ja-JP" altLang="en-US" dirty="0" smtClean="0"/>
              <a:t>”</a:t>
            </a:r>
            <a:r>
              <a:rPr lang="en-US" altLang="ja-JP" dirty="0" smtClean="0"/>
              <a:t> shell</a:t>
            </a:r>
          </a:p>
          <a:p>
            <a:pPr lvl="1" fontAlgn="auto">
              <a:spcAft>
                <a:spcPts val="0"/>
              </a:spcAft>
              <a:defRPr/>
            </a:pPr>
            <a:r>
              <a:rPr lang="en-US" dirty="0" smtClean="0"/>
              <a:t>Apple Mac OS X is </a:t>
            </a:r>
            <a:r>
              <a:rPr lang="ja-JP" altLang="en-US" dirty="0" smtClean="0"/>
              <a:t>“</a:t>
            </a:r>
            <a:r>
              <a:rPr lang="en-US" altLang="ja-JP" dirty="0" smtClean="0"/>
              <a:t>Aqua</a:t>
            </a:r>
            <a:r>
              <a:rPr lang="ja-JP" altLang="en-US" dirty="0" smtClean="0"/>
              <a:t>”</a:t>
            </a:r>
            <a:r>
              <a:rPr lang="en-US" altLang="ja-JP" dirty="0" smtClean="0"/>
              <a:t> GUI interface with UNIX kernel underneath and shells available</a:t>
            </a:r>
          </a:p>
          <a:p>
            <a:pPr lvl="1" fontAlgn="auto">
              <a:spcAft>
                <a:spcPts val="0"/>
              </a:spcAft>
              <a:defRPr/>
            </a:pPr>
            <a:r>
              <a:rPr lang="en-US" dirty="0" smtClean="0"/>
              <a:t>Unix and Linux have CLI with optional GUI interfaces (CDE, KDE, GNOME)</a:t>
            </a:r>
          </a:p>
          <a:p>
            <a:pPr lvl="1" fontAlgn="auto">
              <a:spcAft>
                <a:spcPts val="0"/>
              </a:spcAft>
              <a:defRPr/>
            </a:pPr>
            <a:endParaRPr lang="en-US" dirty="0" smtClean="0"/>
          </a:p>
        </p:txBody>
      </p:sp>
    </p:spTree>
    <p:extLst>
      <p:ext uri="{BB962C8B-B14F-4D97-AF65-F5344CB8AC3E}">
        <p14:creationId xmlns:p14="http://schemas.microsoft.com/office/powerpoint/2010/main" val="2593697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85825" y="277813"/>
            <a:ext cx="8229600" cy="576262"/>
          </a:xfrm>
        </p:spPr>
        <p:txBody>
          <a:bodyPr/>
          <a:lstStyle/>
          <a:p>
            <a:r>
              <a:rPr lang="en-US" sz="3000" smtClean="0"/>
              <a:t>Touchscreen Interfaces</a:t>
            </a:r>
          </a:p>
        </p:txBody>
      </p:sp>
      <p:sp>
        <p:nvSpPr>
          <p:cNvPr id="9219" name="Rectangle 3"/>
          <p:cNvSpPr>
            <a:spLocks noGrp="1" noChangeArrowheads="1"/>
          </p:cNvSpPr>
          <p:nvPr>
            <p:ph idx="1"/>
          </p:nvPr>
        </p:nvSpPr>
        <p:spPr>
          <a:xfrm>
            <a:off x="806450" y="1233488"/>
            <a:ext cx="4121150" cy="4530725"/>
          </a:xfrm>
        </p:spPr>
        <p:txBody>
          <a:bodyPr/>
          <a:lstStyle/>
          <a:p>
            <a:r>
              <a:rPr lang="en-US" smtClean="0"/>
              <a:t>Touchscreen devices require new interfaces</a:t>
            </a:r>
          </a:p>
          <a:p>
            <a:pPr lvl="1"/>
            <a:r>
              <a:rPr lang="en-US" sz="1600" smtClean="0"/>
              <a:t>Mouse not possible or not desired</a:t>
            </a:r>
          </a:p>
          <a:p>
            <a:pPr lvl="1"/>
            <a:r>
              <a:rPr lang="en-US" sz="1600" smtClean="0"/>
              <a:t>Actions and selection based on gestures</a:t>
            </a:r>
          </a:p>
          <a:p>
            <a:pPr lvl="1"/>
            <a:r>
              <a:rPr lang="en-US" sz="1600" smtClean="0"/>
              <a:t>Virtual keyboard for text entry</a:t>
            </a:r>
          </a:p>
          <a:p>
            <a:pPr>
              <a:buFont typeface="Monotype Sorts" pitchFamily="-84" charset="2"/>
              <a:buNone/>
            </a:pPr>
            <a:endParaRPr lang="en-US" smtClean="0"/>
          </a:p>
          <a:p>
            <a:pPr lvl="1"/>
            <a:endParaRPr lang="en-US" smtClean="0"/>
          </a:p>
        </p:txBody>
      </p:sp>
      <p:pic>
        <p:nvPicPr>
          <p:cNvPr id="9220" name="Picture 3" descr="ipad.pd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5713" y="1343025"/>
            <a:ext cx="3441700" cy="458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4056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Choice of interface</a:t>
            </a:r>
          </a:p>
        </p:txBody>
      </p:sp>
      <p:sp>
        <p:nvSpPr>
          <p:cNvPr id="3" name="Content Placeholder 2"/>
          <p:cNvSpPr>
            <a:spLocks noGrp="1"/>
          </p:cNvSpPr>
          <p:nvPr>
            <p:ph idx="1"/>
          </p:nvPr>
        </p:nvSpPr>
        <p:spPr/>
        <p:txBody>
          <a:bodyPr rtlCol="0">
            <a:normAutofit lnSpcReduction="10000"/>
          </a:bodyPr>
          <a:lstStyle/>
          <a:p>
            <a:pPr fontAlgn="auto">
              <a:spcAft>
                <a:spcPts val="0"/>
              </a:spcAft>
              <a:defRPr/>
            </a:pPr>
            <a:r>
              <a:rPr lang="en-US" sz="2000" dirty="0" smtClean="0"/>
              <a:t>The choice of whether to use a command-line or GUI interface is mostly one of personal preference. </a:t>
            </a:r>
          </a:p>
          <a:p>
            <a:pPr lvl="1" fontAlgn="auto">
              <a:spcAft>
                <a:spcPts val="0"/>
              </a:spcAft>
              <a:defRPr/>
            </a:pPr>
            <a:r>
              <a:rPr lang="en-US" sz="1800" b="1" dirty="0" smtClean="0"/>
              <a:t>System administrators </a:t>
            </a:r>
            <a:r>
              <a:rPr lang="en-US" sz="1800" dirty="0" smtClean="0"/>
              <a:t>who manage computers and </a:t>
            </a:r>
            <a:r>
              <a:rPr lang="en-US" sz="1800" b="1" dirty="0" smtClean="0"/>
              <a:t>power users </a:t>
            </a:r>
            <a:r>
              <a:rPr lang="en-US" sz="1800" dirty="0" smtClean="0"/>
              <a:t>who have deep knowledge of a system frequently use the command-line interface. For them, it is more efficient, giving them faster access to the activities they need to perform. </a:t>
            </a:r>
          </a:p>
          <a:p>
            <a:pPr lvl="1" fontAlgn="auto">
              <a:spcAft>
                <a:spcPts val="0"/>
              </a:spcAft>
              <a:defRPr/>
            </a:pPr>
            <a:r>
              <a:rPr lang="en-US" sz="1800" dirty="0" smtClean="0"/>
              <a:t>On some systems, only a subset of system functions is available via the GUI, leaving the less common tasks to those who are command-line knowledgeable. </a:t>
            </a:r>
          </a:p>
          <a:p>
            <a:pPr lvl="1" fontAlgn="auto">
              <a:spcAft>
                <a:spcPts val="0"/>
              </a:spcAft>
              <a:defRPr/>
            </a:pPr>
            <a:r>
              <a:rPr lang="en-US" sz="1800" dirty="0" err="1" smtClean="0"/>
              <a:t>Commandline</a:t>
            </a:r>
            <a:r>
              <a:rPr lang="en-US" sz="1800" dirty="0" smtClean="0"/>
              <a:t> interfaces usually make repetitive tasks easier, in part because they have their own programmability. For example, if a frequent task requires a set of command-line steps, those steps can be recorded into a file, and that file </a:t>
            </a:r>
            <a:r>
              <a:rPr lang="en-US" sz="1800" dirty="0" err="1" smtClean="0"/>
              <a:t>canbe</a:t>
            </a:r>
            <a:r>
              <a:rPr lang="en-US" sz="1800" dirty="0" smtClean="0"/>
              <a:t> run just like a program. The program is not compiled into executable code but rather is interpreted by the command-line interface. These </a:t>
            </a:r>
            <a:r>
              <a:rPr lang="en-US" sz="1800" b="1" dirty="0" smtClean="0"/>
              <a:t>shell scripts </a:t>
            </a:r>
            <a:r>
              <a:rPr lang="en-US" sz="1800" dirty="0" smtClean="0"/>
              <a:t>are very common on systems that are command-line oriented, such as UNIX </a:t>
            </a:r>
            <a:r>
              <a:rPr lang="en-US" sz="1800" dirty="0" err="1" smtClean="0"/>
              <a:t>andLinux</a:t>
            </a:r>
            <a:r>
              <a:rPr lang="en-US" sz="1800" dirty="0" smtClean="0"/>
              <a:t>.</a:t>
            </a:r>
          </a:p>
          <a:p>
            <a:pPr marL="400050" lvl="1" indent="0" fontAlgn="auto">
              <a:spcAft>
                <a:spcPts val="0"/>
              </a:spcAft>
              <a:buFont typeface="Arial" pitchFamily="34" charset="0"/>
              <a:buNone/>
              <a:defRPr/>
            </a:pPr>
            <a:endParaRPr lang="en-US" sz="1800" dirty="0" smtClean="0"/>
          </a:p>
          <a:p>
            <a:pPr marL="0" indent="0" fontAlgn="auto">
              <a:spcAft>
                <a:spcPts val="0"/>
              </a:spcAft>
              <a:buFont typeface="Arial" pitchFamily="34" charset="0"/>
              <a:buNone/>
              <a:defRPr/>
            </a:pPr>
            <a:endParaRPr lang="en-US" sz="2200" dirty="0" smtClean="0"/>
          </a:p>
        </p:txBody>
      </p:sp>
    </p:spTree>
    <p:extLst>
      <p:ext uri="{BB962C8B-B14F-4D97-AF65-F5344CB8AC3E}">
        <p14:creationId xmlns:p14="http://schemas.microsoft.com/office/powerpoint/2010/main" val="1397134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System Calls</a:t>
            </a:r>
          </a:p>
        </p:txBody>
      </p:sp>
      <p:sp>
        <p:nvSpPr>
          <p:cNvPr id="29698" name="Rectangle 3"/>
          <p:cNvSpPr>
            <a:spLocks noGrp="1" noChangeArrowheads="1"/>
          </p:cNvSpPr>
          <p:nvPr>
            <p:ph idx="1"/>
          </p:nvPr>
        </p:nvSpPr>
        <p:spPr>
          <a:xfrm>
            <a:off x="806450" y="1233488"/>
            <a:ext cx="7597775" cy="4530725"/>
          </a:xfrm>
        </p:spPr>
        <p:txBody>
          <a:bodyPr rtlCol="0">
            <a:normAutofit fontScale="25000" lnSpcReduction="20000"/>
          </a:bodyPr>
          <a:lstStyle/>
          <a:p>
            <a:pPr fontAlgn="auto">
              <a:spcAft>
                <a:spcPts val="0"/>
              </a:spcAft>
              <a:defRPr/>
            </a:pPr>
            <a:r>
              <a:rPr lang="en-US" sz="8000" b="1" dirty="0" smtClean="0"/>
              <a:t>System calls </a:t>
            </a:r>
            <a:r>
              <a:rPr lang="en-US" sz="8000" dirty="0" smtClean="0"/>
              <a:t>provide an interface to the services made available by an operating system. </a:t>
            </a:r>
          </a:p>
          <a:p>
            <a:pPr fontAlgn="auto">
              <a:spcAft>
                <a:spcPts val="0"/>
              </a:spcAft>
              <a:defRPr/>
            </a:pPr>
            <a:endParaRPr lang="en-US" sz="8000" dirty="0" smtClean="0"/>
          </a:p>
          <a:p>
            <a:pPr fontAlgn="auto">
              <a:spcAft>
                <a:spcPts val="0"/>
              </a:spcAft>
              <a:defRPr/>
            </a:pPr>
            <a:r>
              <a:rPr lang="en-US" sz="8000" dirty="0" smtClean="0"/>
              <a:t>Typically written in a high-level language (C or C++), although certain low-level tasks (for example, tasks where hardware must be accessed directly) may have to be written using assembly-language instructions.</a:t>
            </a:r>
          </a:p>
          <a:p>
            <a:pPr fontAlgn="auto">
              <a:lnSpc>
                <a:spcPct val="90000"/>
              </a:lnSpc>
              <a:spcAft>
                <a:spcPts val="0"/>
              </a:spcAft>
              <a:defRPr/>
            </a:pPr>
            <a:endParaRPr lang="en-US" sz="8000" dirty="0" smtClean="0"/>
          </a:p>
          <a:p>
            <a:pPr fontAlgn="auto">
              <a:lnSpc>
                <a:spcPct val="90000"/>
              </a:lnSpc>
              <a:spcAft>
                <a:spcPts val="0"/>
              </a:spcAft>
              <a:defRPr/>
            </a:pPr>
            <a:r>
              <a:rPr lang="en-US" sz="8000" dirty="0" smtClean="0"/>
              <a:t>Mostly accessed by programs via a high-level </a:t>
            </a:r>
            <a:r>
              <a:rPr lang="en-US" sz="8000" b="1" dirty="0" smtClean="0">
                <a:solidFill>
                  <a:srgbClr val="3366FF"/>
                </a:solidFill>
              </a:rPr>
              <a:t>Application Program Interface </a:t>
            </a:r>
            <a:r>
              <a:rPr lang="en-US" sz="8000" b="1" dirty="0" smtClean="0">
                <a:solidFill>
                  <a:srgbClr val="000000"/>
                </a:solidFill>
              </a:rPr>
              <a:t>(</a:t>
            </a:r>
            <a:r>
              <a:rPr lang="en-US" sz="8000" b="1" dirty="0" smtClean="0">
                <a:solidFill>
                  <a:srgbClr val="3366FF"/>
                </a:solidFill>
              </a:rPr>
              <a:t>API</a:t>
            </a:r>
            <a:r>
              <a:rPr lang="en-US" sz="8000" b="1" dirty="0" smtClean="0">
                <a:solidFill>
                  <a:srgbClr val="000000"/>
                </a:solidFill>
              </a:rPr>
              <a:t>)</a:t>
            </a:r>
            <a:r>
              <a:rPr lang="en-US" sz="8000" dirty="0" smtClean="0">
                <a:solidFill>
                  <a:srgbClr val="3366FF"/>
                </a:solidFill>
              </a:rPr>
              <a:t> </a:t>
            </a:r>
            <a:r>
              <a:rPr lang="en-US" sz="8000" dirty="0" smtClean="0"/>
              <a:t>rather than direct system call use</a:t>
            </a:r>
          </a:p>
          <a:p>
            <a:pPr fontAlgn="auto">
              <a:lnSpc>
                <a:spcPct val="90000"/>
              </a:lnSpc>
              <a:spcAft>
                <a:spcPts val="0"/>
              </a:spcAft>
              <a:defRPr/>
            </a:pPr>
            <a:endParaRPr lang="en-US" sz="8000" dirty="0" smtClean="0"/>
          </a:p>
          <a:p>
            <a:pPr fontAlgn="auto">
              <a:spcAft>
                <a:spcPts val="0"/>
              </a:spcAft>
              <a:defRPr/>
            </a:pPr>
            <a:r>
              <a:rPr lang="en-US" sz="8000" dirty="0" smtClean="0"/>
              <a:t>Typically, application developers design programs according to an </a:t>
            </a:r>
            <a:r>
              <a:rPr lang="en-US" sz="8000" b="1" dirty="0" smtClean="0"/>
              <a:t>application programming interface (API)</a:t>
            </a:r>
            <a:r>
              <a:rPr lang="en-US" sz="8000" dirty="0" smtClean="0"/>
              <a:t>. The API specifies a set of functions that are available to an application programmer, including the parameters that are passed to each function and the return values the programmer can expect.</a:t>
            </a:r>
          </a:p>
        </p:txBody>
      </p:sp>
    </p:spTree>
    <p:extLst>
      <p:ext uri="{BB962C8B-B14F-4D97-AF65-F5344CB8AC3E}">
        <p14:creationId xmlns:p14="http://schemas.microsoft.com/office/powerpoint/2010/main" val="1963716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1862</Words>
  <Application>Microsoft Office PowerPoint</Application>
  <PresentationFormat>On-screen Show (4:3)</PresentationFormat>
  <Paragraphs>166</Paragraphs>
  <Slides>19</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MS PGothic</vt:lpstr>
      <vt:lpstr>MS PGothic</vt:lpstr>
      <vt:lpstr>Arial</vt:lpstr>
      <vt:lpstr>Calibri</vt:lpstr>
      <vt:lpstr>Monotype Sorts</vt:lpstr>
      <vt:lpstr>Times New Roman</vt:lpstr>
      <vt:lpstr>Office Theme</vt:lpstr>
      <vt:lpstr>Operating System Services</vt:lpstr>
      <vt:lpstr>Operating System Services (Cont.)</vt:lpstr>
      <vt:lpstr>Operating System Services (Cont.)</vt:lpstr>
      <vt:lpstr>A View of Operating System Services</vt:lpstr>
      <vt:lpstr>User Operating System Interface - CLI</vt:lpstr>
      <vt:lpstr>User Operating System Interface - GUI</vt:lpstr>
      <vt:lpstr>Touchscreen Interfaces</vt:lpstr>
      <vt:lpstr>Choice of interface</vt:lpstr>
      <vt:lpstr>System Calls</vt:lpstr>
      <vt:lpstr>System Calls</vt:lpstr>
      <vt:lpstr>API – System Call – OS Relationship</vt:lpstr>
      <vt:lpstr>Types of System Calls</vt:lpstr>
      <vt:lpstr>Types of System Calls</vt:lpstr>
      <vt:lpstr>Types of System Calls (Cont.)</vt:lpstr>
      <vt:lpstr>Types of System Calls (Cont.)</vt:lpstr>
      <vt:lpstr>System Programs</vt:lpstr>
      <vt:lpstr>System Programs</vt:lpstr>
      <vt:lpstr>System Programs (Cont.)</vt:lpstr>
      <vt:lpstr>System Programs (Cont.)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Services</dc:title>
  <dc:creator>han</dc:creator>
  <cp:lastModifiedBy>Richard Hagemeyer</cp:lastModifiedBy>
  <cp:revision>6</cp:revision>
  <dcterms:created xsi:type="dcterms:W3CDTF">2013-09-30T17:16:07Z</dcterms:created>
  <dcterms:modified xsi:type="dcterms:W3CDTF">2015-09-07T20:45:07Z</dcterms:modified>
</cp:coreProperties>
</file>