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48752-B176-4355-923C-C9C24C2BCB63}" type="datetimeFigureOut">
              <a:rPr lang="en-US" smtClean="0"/>
              <a:t>1/23/2014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EDD18A-7AA8-404A-AD0D-420F6641B307}" type="slidenum">
              <a:rPr lang="en-US" smtClean="0"/>
              <a:t>‹#›</a:t>
            </a:fld>
            <a:endParaRPr lang="en-US"/>
          </a:p>
        </p:txBody>
      </p:sp>
    </p:spTree>
    <p:extLst>
      <p:ext uri="{BB962C8B-B14F-4D97-AF65-F5344CB8AC3E}">
        <p14:creationId xmlns:p14="http://schemas.microsoft.com/office/powerpoint/2010/main" val="99324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4CDA1B-99D2-4A20-813F-3B927CB82670}"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409443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CDA1B-99D2-4A20-813F-3B927CB82670}"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262272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CDA1B-99D2-4A20-813F-3B927CB82670}"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144216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CDA1B-99D2-4A20-813F-3B927CB82670}"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324887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4CDA1B-99D2-4A20-813F-3B927CB82670}"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207879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4CDA1B-99D2-4A20-813F-3B927CB82670}"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68636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4CDA1B-99D2-4A20-813F-3B927CB82670}" type="datetimeFigureOut">
              <a:rPr lang="en-US" smtClean="0"/>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204906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4CDA1B-99D2-4A20-813F-3B927CB82670}" type="datetimeFigureOut">
              <a:rPr lang="en-US" smtClean="0"/>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8211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CDA1B-99D2-4A20-813F-3B927CB82670}" type="datetimeFigureOut">
              <a:rPr lang="en-US" smtClean="0"/>
              <a:t>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136140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CDA1B-99D2-4A20-813F-3B927CB82670}"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430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CDA1B-99D2-4A20-813F-3B927CB82670}"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4FDA5-B602-4DD9-8AC7-0E5AAC2B002C}" type="slidenum">
              <a:rPr lang="en-US" smtClean="0"/>
              <a:t>‹#›</a:t>
            </a:fld>
            <a:endParaRPr lang="en-US"/>
          </a:p>
        </p:txBody>
      </p:sp>
    </p:spTree>
    <p:extLst>
      <p:ext uri="{BB962C8B-B14F-4D97-AF65-F5344CB8AC3E}">
        <p14:creationId xmlns:p14="http://schemas.microsoft.com/office/powerpoint/2010/main" val="256444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CDA1B-99D2-4A20-813F-3B927CB82670}" type="datetimeFigureOut">
              <a:rPr lang="en-US" smtClean="0"/>
              <a:t>1/23/2014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4FDA5-B602-4DD9-8AC7-0E5AAC2B002C}" type="slidenum">
              <a:rPr lang="en-US" smtClean="0"/>
              <a:t>‹#›</a:t>
            </a:fld>
            <a:endParaRPr lang="en-US"/>
          </a:p>
        </p:txBody>
      </p:sp>
    </p:spTree>
    <p:extLst>
      <p:ext uri="{BB962C8B-B14F-4D97-AF65-F5344CB8AC3E}">
        <p14:creationId xmlns:p14="http://schemas.microsoft.com/office/powerpoint/2010/main" val="283469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838200"/>
          </a:xfrm>
        </p:spPr>
        <p:txBody>
          <a:bodyPr>
            <a:normAutofit/>
          </a:bodyPr>
          <a:lstStyle/>
          <a:p>
            <a:r>
              <a:rPr lang="en-US" sz="3600" b="1" dirty="0" smtClean="0">
                <a:latin typeface="Arial" panose="020B0604020202020204" pitchFamily="34" charset="0"/>
                <a:cs typeface="Arial" panose="020B0604020202020204" pitchFamily="34" charset="0"/>
              </a:rPr>
              <a:t>Process Concept</a:t>
            </a:r>
            <a:endParaRPr lang="en-US" sz="36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09600" y="1524000"/>
            <a:ext cx="7848600" cy="4648200"/>
          </a:xfrm>
        </p:spPr>
        <p:txBody>
          <a:bodyPr>
            <a:normAutofit fontScale="77500" lnSpcReduction="20000"/>
          </a:bodyPr>
          <a:lstStyle/>
          <a:p>
            <a:pPr marL="342900" indent="-342900" algn="l">
              <a:buFont typeface="Arial" panose="020B0604020202020204" pitchFamily="34" charset="0"/>
              <a:buChar char="•"/>
            </a:pPr>
            <a:r>
              <a:rPr lang="en-US" sz="3100" dirty="0" smtClean="0">
                <a:solidFill>
                  <a:schemeClr val="tx1"/>
                </a:solidFill>
                <a:latin typeface="Arial" panose="020B0604020202020204" pitchFamily="34" charset="0"/>
                <a:cs typeface="Arial" panose="020B0604020202020204" pitchFamily="34" charset="0"/>
              </a:rPr>
              <a:t>A process is a program in execution. </a:t>
            </a:r>
          </a:p>
          <a:p>
            <a:pPr algn="l"/>
            <a:endParaRPr lang="en-US" sz="2400" dirty="0" smtClean="0">
              <a:solidFill>
                <a:schemeClr val="tx1"/>
              </a:solidFill>
              <a:latin typeface="Arial" panose="020B0604020202020204" pitchFamily="34" charset="0"/>
              <a:cs typeface="Arial" panose="020B0604020202020204" pitchFamily="34" charset="0"/>
            </a:endParaRPr>
          </a:p>
          <a:p>
            <a:pPr marL="914400" lvl="1" indent="-457200" algn="l">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A process is more than the program code, which is sometimes known as the text section. It also includes the current activity, as represented by the value of the program counter and the contents of the processor’s registers.</a:t>
            </a:r>
          </a:p>
          <a:p>
            <a:pPr marL="914400" lvl="1" indent="-457200" algn="l">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A process generally also includes the process stack, which contains temporary data (such as function parameters, return addresses, and local variables), and a data section, which contains global variables. A process may also include a heap, which is memory</a:t>
            </a:r>
          </a:p>
          <a:p>
            <a:pPr lvl="1" algn="l"/>
            <a:r>
              <a:rPr lang="en-US" dirty="0" smtClean="0">
                <a:solidFill>
                  <a:schemeClr val="tx1"/>
                </a:solidFill>
                <a:latin typeface="Arial" panose="020B0604020202020204" pitchFamily="34" charset="0"/>
                <a:cs typeface="Arial" panose="020B0604020202020204" pitchFamily="34" charset="0"/>
              </a:rPr>
              <a:t>      that is dynamically allocated during process run time.   </a:t>
            </a:r>
          </a:p>
          <a:p>
            <a:pPr lvl="1" algn="l"/>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675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Context Switch</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r>
              <a:rPr lang="en-US" sz="2000" dirty="0" smtClean="0">
                <a:latin typeface="Arial" panose="020B0604020202020204" pitchFamily="34" charset="0"/>
                <a:cs typeface="Arial" panose="020B0604020202020204" pitchFamily="34" charset="0"/>
              </a:rPr>
              <a:t>Switching the CPU to another process requires performing a state save of the current process and a state restore of a different process. This task is known as a </a:t>
            </a:r>
            <a:r>
              <a:rPr lang="en-US" sz="2000" b="1" dirty="0" smtClean="0">
                <a:latin typeface="Arial" panose="020B0604020202020204" pitchFamily="34" charset="0"/>
                <a:cs typeface="Arial" panose="020B0604020202020204" pitchFamily="34" charset="0"/>
              </a:rPr>
              <a:t>context switch</a:t>
            </a:r>
            <a:r>
              <a:rPr lang="en-US" sz="2000" dirty="0" smtClean="0">
                <a:latin typeface="Arial" panose="020B0604020202020204" pitchFamily="34" charset="0"/>
                <a:cs typeface="Arial" panose="020B0604020202020204" pitchFamily="34" charset="0"/>
              </a:rPr>
              <a:t>.</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When an interrupt occurs, the </a:t>
            </a:r>
            <a:r>
              <a:rPr lang="en-US" sz="2000" dirty="0" smtClean="0">
                <a:latin typeface="Arial" panose="020B0604020202020204" pitchFamily="34" charset="0"/>
                <a:cs typeface="Arial" panose="020B0604020202020204" pitchFamily="34" charset="0"/>
              </a:rPr>
              <a:t>system needs </a:t>
            </a:r>
            <a:r>
              <a:rPr lang="en-US" sz="2000" dirty="0">
                <a:latin typeface="Arial" panose="020B0604020202020204" pitchFamily="34" charset="0"/>
                <a:cs typeface="Arial" panose="020B0604020202020204" pitchFamily="34" charset="0"/>
              </a:rPr>
              <a:t>to save the current </a:t>
            </a:r>
            <a:r>
              <a:rPr lang="en-US" sz="2000" b="1" dirty="0">
                <a:latin typeface="Arial" panose="020B0604020202020204" pitchFamily="34" charset="0"/>
                <a:cs typeface="Arial" panose="020B0604020202020204" pitchFamily="34" charset="0"/>
              </a:rPr>
              <a:t>context </a:t>
            </a:r>
            <a:r>
              <a:rPr lang="en-US" sz="2000" dirty="0">
                <a:latin typeface="Arial" panose="020B0604020202020204" pitchFamily="34" charset="0"/>
                <a:cs typeface="Arial" panose="020B0604020202020204" pitchFamily="34" charset="0"/>
              </a:rPr>
              <a:t>of the process running on the CPU so </a:t>
            </a:r>
            <a:r>
              <a:rPr lang="en-US" sz="2000" dirty="0" smtClean="0">
                <a:latin typeface="Arial" panose="020B0604020202020204" pitchFamily="34" charset="0"/>
                <a:cs typeface="Arial" panose="020B0604020202020204" pitchFamily="34" charset="0"/>
              </a:rPr>
              <a:t>that it </a:t>
            </a:r>
            <a:r>
              <a:rPr lang="en-US" sz="2000" dirty="0">
                <a:latin typeface="Arial" panose="020B0604020202020204" pitchFamily="34" charset="0"/>
                <a:cs typeface="Arial" panose="020B0604020202020204" pitchFamily="34" charset="0"/>
              </a:rPr>
              <a:t>can restore that context when its processing is done, essentially </a:t>
            </a:r>
            <a:r>
              <a:rPr lang="en-US" sz="2000" dirty="0" smtClean="0">
                <a:latin typeface="Arial" panose="020B0604020202020204" pitchFamily="34" charset="0"/>
                <a:cs typeface="Arial" panose="020B0604020202020204" pitchFamily="34" charset="0"/>
              </a:rPr>
              <a:t>suspending the </a:t>
            </a:r>
            <a:r>
              <a:rPr lang="en-US" sz="2000" dirty="0">
                <a:latin typeface="Arial" panose="020B0604020202020204" pitchFamily="34" charset="0"/>
                <a:cs typeface="Arial" panose="020B0604020202020204" pitchFamily="34" charset="0"/>
              </a:rPr>
              <a:t>process and then resuming it. The context is represented in the PCB of </a:t>
            </a:r>
            <a:r>
              <a:rPr lang="en-US" sz="2000" dirty="0" smtClean="0">
                <a:latin typeface="Arial" panose="020B0604020202020204" pitchFamily="34" charset="0"/>
                <a:cs typeface="Arial" panose="020B0604020202020204" pitchFamily="34" charset="0"/>
              </a:rPr>
              <a:t>the process.</a:t>
            </a:r>
          </a:p>
          <a:p>
            <a:pPr marL="457200" lvl="1" indent="0">
              <a:buNone/>
            </a:pPr>
            <a:endParaRPr lang="en-US" sz="20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When </a:t>
            </a:r>
            <a:r>
              <a:rPr lang="en-US" sz="2000" dirty="0">
                <a:latin typeface="Arial" panose="020B0604020202020204" pitchFamily="34" charset="0"/>
                <a:cs typeface="Arial" panose="020B0604020202020204" pitchFamily="34" charset="0"/>
              </a:rPr>
              <a:t>a context switch occurs, the kernel saves the </a:t>
            </a:r>
            <a:r>
              <a:rPr lang="en-US" sz="2000" dirty="0" smtClean="0">
                <a:latin typeface="Arial" panose="020B0604020202020204" pitchFamily="34" charset="0"/>
                <a:cs typeface="Arial" panose="020B0604020202020204" pitchFamily="34" charset="0"/>
              </a:rPr>
              <a:t>context of </a:t>
            </a:r>
            <a:r>
              <a:rPr lang="en-US" sz="2000" dirty="0">
                <a:latin typeface="Arial" panose="020B0604020202020204" pitchFamily="34" charset="0"/>
                <a:cs typeface="Arial" panose="020B0604020202020204" pitchFamily="34" charset="0"/>
              </a:rPr>
              <a:t>the old process in its PCB and loads the saved context of the new </a:t>
            </a:r>
            <a:r>
              <a:rPr lang="en-US" sz="2000" dirty="0" smtClean="0">
                <a:latin typeface="Arial" panose="020B0604020202020204" pitchFamily="34" charset="0"/>
                <a:cs typeface="Arial" panose="020B0604020202020204" pitchFamily="34" charset="0"/>
              </a:rPr>
              <a:t>process scheduled </a:t>
            </a:r>
            <a:r>
              <a:rPr lang="en-US" sz="2000" dirty="0">
                <a:latin typeface="Arial" panose="020B0604020202020204" pitchFamily="34" charset="0"/>
                <a:cs typeface="Arial" panose="020B0604020202020204" pitchFamily="34" charset="0"/>
              </a:rPr>
              <a:t>to run. Context-switch time is pure overhead, because the </a:t>
            </a:r>
            <a:r>
              <a:rPr lang="en-US" sz="2000" dirty="0" smtClean="0">
                <a:latin typeface="Arial" panose="020B0604020202020204" pitchFamily="34" charset="0"/>
                <a:cs typeface="Arial" panose="020B0604020202020204" pitchFamily="34" charset="0"/>
              </a:rPr>
              <a:t>system does </a:t>
            </a:r>
            <a:r>
              <a:rPr lang="en-US" sz="2000" dirty="0">
                <a:latin typeface="Arial" panose="020B0604020202020204" pitchFamily="34" charset="0"/>
                <a:cs typeface="Arial" panose="020B0604020202020204" pitchFamily="34" charset="0"/>
              </a:rPr>
              <a:t>no useful work while </a:t>
            </a:r>
            <a:r>
              <a:rPr lang="en-US" sz="2000" dirty="0" smtClean="0">
                <a:latin typeface="Arial" panose="020B0604020202020204" pitchFamily="34" charset="0"/>
                <a:cs typeface="Arial" panose="020B0604020202020204" pitchFamily="34" charset="0"/>
              </a:rPr>
              <a:t>switching.</a:t>
            </a:r>
          </a:p>
        </p:txBody>
      </p:sp>
    </p:spTree>
    <p:extLst>
      <p:ext uri="{BB962C8B-B14F-4D97-AF65-F5344CB8AC3E}">
        <p14:creationId xmlns:p14="http://schemas.microsoft.com/office/powerpoint/2010/main" val="285574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Context Switch</a:t>
            </a:r>
            <a:endParaRPr lang="en-US" sz="3600" dirty="0"/>
          </a:p>
        </p:txBody>
      </p:sp>
      <p:sp>
        <p:nvSpPr>
          <p:cNvPr id="3" name="Content Placeholder 2"/>
          <p:cNvSpPr>
            <a:spLocks noGrp="1"/>
          </p:cNvSpPr>
          <p:nvPr>
            <p:ph idx="1"/>
          </p:nvPr>
        </p:nvSpPr>
        <p:spPr/>
        <p:txBody>
          <a:bodyPr/>
          <a:lstStyle/>
          <a:p>
            <a:pPr lvl="2"/>
            <a:r>
              <a:rPr lang="en-US" sz="2200" dirty="0" smtClean="0">
                <a:latin typeface="Arial" panose="020B0604020202020204" pitchFamily="34" charset="0"/>
                <a:cs typeface="Arial" panose="020B0604020202020204" pitchFamily="34" charset="0"/>
              </a:rPr>
              <a:t>Switching speed varies from machine to machine, depending on the memory speed, the number of registers that must be copied, and the existence of special instructions (such as a single instruction to load or store all registers). A typical speed is a few milliseconds</a:t>
            </a:r>
          </a:p>
          <a:p>
            <a:pPr marL="457200" lvl="1" indent="0">
              <a:buNone/>
            </a:pPr>
            <a:endParaRPr lang="en-US" dirty="0"/>
          </a:p>
        </p:txBody>
      </p:sp>
    </p:spTree>
    <p:extLst>
      <p:ext uri="{BB962C8B-B14F-4D97-AF65-F5344CB8AC3E}">
        <p14:creationId xmlns:p14="http://schemas.microsoft.com/office/powerpoint/2010/main" val="415146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Process Creation</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r>
              <a:rPr lang="en-US" sz="2000" dirty="0">
                <a:latin typeface="Arial" panose="020B0604020202020204" pitchFamily="34" charset="0"/>
                <a:cs typeface="Arial" panose="020B0604020202020204" pitchFamily="34" charset="0"/>
              </a:rPr>
              <a:t>The processes in most systems can execute concurrently, and they </a:t>
            </a:r>
            <a:r>
              <a:rPr lang="en-US" sz="2000" dirty="0" smtClean="0">
                <a:latin typeface="Arial" panose="020B0604020202020204" pitchFamily="34" charset="0"/>
                <a:cs typeface="Arial" panose="020B0604020202020204" pitchFamily="34" charset="0"/>
              </a:rPr>
              <a:t>may be </a:t>
            </a:r>
            <a:r>
              <a:rPr lang="en-US" sz="2000" dirty="0">
                <a:latin typeface="Arial" panose="020B0604020202020204" pitchFamily="34" charset="0"/>
                <a:cs typeface="Arial" panose="020B0604020202020204" pitchFamily="34" charset="0"/>
              </a:rPr>
              <a:t>created and deleted dynamically. Thus, </a:t>
            </a:r>
            <a:r>
              <a:rPr lang="en-US" sz="2000" dirty="0" smtClean="0">
                <a:latin typeface="Arial" panose="020B0604020202020204" pitchFamily="34" charset="0"/>
                <a:cs typeface="Arial" panose="020B0604020202020204" pitchFamily="34" charset="0"/>
              </a:rPr>
              <a:t>these </a:t>
            </a:r>
            <a:r>
              <a:rPr lang="en-US" sz="2000" dirty="0">
                <a:latin typeface="Arial" panose="020B0604020202020204" pitchFamily="34" charset="0"/>
                <a:cs typeface="Arial" panose="020B0604020202020204" pitchFamily="34" charset="0"/>
              </a:rPr>
              <a:t>systems must provide </a:t>
            </a:r>
            <a:r>
              <a:rPr lang="en-US" sz="2000" dirty="0" smtClean="0">
                <a:latin typeface="Arial" panose="020B0604020202020204" pitchFamily="34" charset="0"/>
                <a:cs typeface="Arial" panose="020B0604020202020204" pitchFamily="34" charset="0"/>
              </a:rPr>
              <a:t>a mechanism </a:t>
            </a:r>
            <a:r>
              <a:rPr lang="en-US" sz="2000" dirty="0">
                <a:latin typeface="Arial" panose="020B0604020202020204" pitchFamily="34" charset="0"/>
                <a:cs typeface="Arial" panose="020B0604020202020204" pitchFamily="34" charset="0"/>
              </a:rPr>
              <a:t>for process creation and termination</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During </a:t>
            </a:r>
            <a:r>
              <a:rPr lang="en-US" sz="2000" dirty="0">
                <a:latin typeface="Arial" panose="020B0604020202020204" pitchFamily="34" charset="0"/>
                <a:cs typeface="Arial" panose="020B0604020202020204" pitchFamily="34" charset="0"/>
              </a:rPr>
              <a:t>the course of execution, a process may create several new processes. </a:t>
            </a:r>
            <a:r>
              <a:rPr lang="en-US" sz="2000" dirty="0" smtClean="0">
                <a:latin typeface="Arial" panose="020B0604020202020204" pitchFamily="34" charset="0"/>
                <a:cs typeface="Arial" panose="020B0604020202020204" pitchFamily="34" charset="0"/>
              </a:rPr>
              <a:t>As mentioned </a:t>
            </a:r>
            <a:r>
              <a:rPr lang="en-US" sz="2000" dirty="0">
                <a:latin typeface="Arial" panose="020B0604020202020204" pitchFamily="34" charset="0"/>
                <a:cs typeface="Arial" panose="020B0604020202020204" pitchFamily="34" charset="0"/>
              </a:rPr>
              <a:t>earlier, the creating process is called a parent process, and the </a:t>
            </a:r>
            <a:r>
              <a:rPr lang="en-US" sz="2000" dirty="0" smtClean="0">
                <a:latin typeface="Arial" panose="020B0604020202020204" pitchFamily="34" charset="0"/>
                <a:cs typeface="Arial" panose="020B0604020202020204" pitchFamily="34" charset="0"/>
              </a:rPr>
              <a:t>new processes </a:t>
            </a:r>
            <a:r>
              <a:rPr lang="en-US" sz="2000" dirty="0">
                <a:latin typeface="Arial" panose="020B0604020202020204" pitchFamily="34" charset="0"/>
                <a:cs typeface="Arial" panose="020B0604020202020204" pitchFamily="34" charset="0"/>
              </a:rPr>
              <a:t>are called the children of that process. Each of these new </a:t>
            </a:r>
            <a:r>
              <a:rPr lang="en-US" sz="2000" dirty="0" smtClean="0">
                <a:latin typeface="Arial" panose="020B0604020202020204" pitchFamily="34" charset="0"/>
                <a:cs typeface="Arial" panose="020B0604020202020204" pitchFamily="34" charset="0"/>
              </a:rPr>
              <a:t>processes may </a:t>
            </a:r>
            <a:r>
              <a:rPr lang="en-US" sz="2000" dirty="0">
                <a:latin typeface="Arial" panose="020B0604020202020204" pitchFamily="34" charset="0"/>
                <a:cs typeface="Arial" panose="020B0604020202020204" pitchFamily="34" charset="0"/>
              </a:rPr>
              <a:t>in turn create other processes, forming a </a:t>
            </a:r>
            <a:r>
              <a:rPr lang="en-US" sz="2000" b="1" dirty="0">
                <a:latin typeface="Arial" panose="020B0604020202020204" pitchFamily="34" charset="0"/>
                <a:cs typeface="Arial" panose="020B0604020202020204" pitchFamily="34" charset="0"/>
              </a:rPr>
              <a:t>tree </a:t>
            </a:r>
            <a:r>
              <a:rPr lang="en-US" sz="2000" dirty="0">
                <a:latin typeface="Arial" panose="020B0604020202020204" pitchFamily="34" charset="0"/>
                <a:cs typeface="Arial" panose="020B0604020202020204" pitchFamily="34" charset="0"/>
              </a:rPr>
              <a:t>of processes</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96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Process Creation</a:t>
            </a:r>
            <a:endParaRPr lang="en-US" sz="3600" dirty="0"/>
          </a:p>
        </p:txBody>
      </p:sp>
      <p:sp>
        <p:nvSpPr>
          <p:cNvPr id="3" name="Content Placeholder 2"/>
          <p:cNvSpPr>
            <a:spLocks noGrp="1"/>
          </p:cNvSpPr>
          <p:nvPr>
            <p:ph idx="1"/>
          </p:nvPr>
        </p:nvSpPr>
        <p:spPr/>
        <p:txBody>
          <a:bodyPr/>
          <a:lstStyle/>
          <a:p>
            <a:r>
              <a:rPr lang="en-US" sz="2000" dirty="0" smtClean="0">
                <a:latin typeface="Arial" panose="020B0604020202020204" pitchFamily="34" charset="0"/>
                <a:cs typeface="Arial" panose="020B0604020202020204" pitchFamily="34" charset="0"/>
              </a:rPr>
              <a:t>In general, when a process creates a child process, that child process will need certain resources (CPU time, memory, files, I/O devices) to accomplish its task. </a:t>
            </a:r>
          </a:p>
          <a:p>
            <a:pPr lvl="1"/>
            <a:r>
              <a:rPr lang="en-US" sz="2000" dirty="0" smtClean="0">
                <a:latin typeface="Arial" panose="020B0604020202020204" pitchFamily="34" charset="0"/>
                <a:cs typeface="Arial" panose="020B0604020202020204" pitchFamily="34" charset="0"/>
              </a:rPr>
              <a:t>A child process may be able to obtain its resources directly from the operating system, or it may be constrained to a subset of the resources of the parent process. </a:t>
            </a:r>
          </a:p>
          <a:p>
            <a:pPr lvl="1"/>
            <a:endParaRPr lang="en-US" sz="2000"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The parent may have to partition its resources among its children, or it may be able to share some resources (such as memory or files) among several of its children. Restricting a child process to a subset of the parent’s resources prevents any process from overloading the system by creating too many child processes.</a:t>
            </a:r>
          </a:p>
          <a:p>
            <a:endParaRPr lang="en-US" dirty="0"/>
          </a:p>
        </p:txBody>
      </p:sp>
    </p:spTree>
    <p:extLst>
      <p:ext uri="{BB962C8B-B14F-4D97-AF65-F5344CB8AC3E}">
        <p14:creationId xmlns:p14="http://schemas.microsoft.com/office/powerpoint/2010/main" val="372277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Process Creation</a:t>
            </a:r>
            <a:endParaRPr lang="en-US" sz="3600" dirty="0"/>
          </a:p>
        </p:txBody>
      </p:sp>
      <p:sp>
        <p:nvSpPr>
          <p:cNvPr id="3" name="Content Placeholder 2"/>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When a process creates a new process, two possibilities for execution exist:</a:t>
            </a:r>
          </a:p>
          <a:p>
            <a:pPr lvl="1"/>
            <a:r>
              <a:rPr lang="en-US" sz="2200" b="1" dirty="0">
                <a:latin typeface="Arial" panose="020B0604020202020204" pitchFamily="34" charset="0"/>
                <a:cs typeface="Arial" panose="020B0604020202020204" pitchFamily="34" charset="0"/>
              </a:rPr>
              <a:t>1. </a:t>
            </a:r>
            <a:r>
              <a:rPr lang="en-US" sz="2200" dirty="0">
                <a:latin typeface="Arial" panose="020B0604020202020204" pitchFamily="34" charset="0"/>
                <a:cs typeface="Arial" panose="020B0604020202020204" pitchFamily="34" charset="0"/>
              </a:rPr>
              <a:t>The parent continues to execute concurrently with its children.</a:t>
            </a:r>
          </a:p>
          <a:p>
            <a:pPr lvl="1"/>
            <a:r>
              <a:rPr lang="en-US" sz="2200" b="1" dirty="0">
                <a:latin typeface="Arial" panose="020B0604020202020204" pitchFamily="34" charset="0"/>
                <a:cs typeface="Arial" panose="020B0604020202020204" pitchFamily="34" charset="0"/>
              </a:rPr>
              <a:t>2. </a:t>
            </a:r>
            <a:r>
              <a:rPr lang="en-US" sz="2200" dirty="0">
                <a:latin typeface="Arial" panose="020B0604020202020204" pitchFamily="34" charset="0"/>
                <a:cs typeface="Arial" panose="020B0604020202020204" pitchFamily="34" charset="0"/>
              </a:rPr>
              <a:t>The parent waits until some or all of its children have terminated.</a:t>
            </a:r>
          </a:p>
          <a:p>
            <a:r>
              <a:rPr lang="en-US" sz="2200" dirty="0">
                <a:latin typeface="Arial" panose="020B0604020202020204" pitchFamily="34" charset="0"/>
                <a:cs typeface="Arial" panose="020B0604020202020204" pitchFamily="34" charset="0"/>
              </a:rPr>
              <a:t>There are also two address-space possibilities for the new process:</a:t>
            </a:r>
          </a:p>
          <a:p>
            <a:pPr lvl="1"/>
            <a:r>
              <a:rPr lang="en-US" sz="2200" b="1" dirty="0">
                <a:latin typeface="Arial" panose="020B0604020202020204" pitchFamily="34" charset="0"/>
                <a:cs typeface="Arial" panose="020B0604020202020204" pitchFamily="34" charset="0"/>
              </a:rPr>
              <a:t>1. </a:t>
            </a:r>
            <a:r>
              <a:rPr lang="en-US" sz="2200" dirty="0">
                <a:latin typeface="Arial" panose="020B0604020202020204" pitchFamily="34" charset="0"/>
                <a:cs typeface="Arial" panose="020B0604020202020204" pitchFamily="34" charset="0"/>
              </a:rPr>
              <a:t>The child process is a duplicate of the parent process (it has the </a:t>
            </a:r>
            <a:r>
              <a:rPr lang="en-US" sz="2200" dirty="0" smtClean="0">
                <a:latin typeface="Arial" panose="020B0604020202020204" pitchFamily="34" charset="0"/>
                <a:cs typeface="Arial" panose="020B0604020202020204" pitchFamily="34" charset="0"/>
              </a:rPr>
              <a:t>same program </a:t>
            </a:r>
            <a:r>
              <a:rPr lang="en-US" sz="2200" dirty="0">
                <a:latin typeface="Arial" panose="020B0604020202020204" pitchFamily="34" charset="0"/>
                <a:cs typeface="Arial" panose="020B0604020202020204" pitchFamily="34" charset="0"/>
              </a:rPr>
              <a:t>and data as the parent).</a:t>
            </a:r>
          </a:p>
          <a:p>
            <a:pPr lvl="1"/>
            <a:r>
              <a:rPr lang="en-US" sz="2200" b="1" dirty="0">
                <a:latin typeface="Arial" panose="020B0604020202020204" pitchFamily="34" charset="0"/>
                <a:cs typeface="Arial" panose="020B0604020202020204" pitchFamily="34" charset="0"/>
              </a:rPr>
              <a:t>2. </a:t>
            </a:r>
            <a:r>
              <a:rPr lang="en-US" sz="2200" dirty="0">
                <a:latin typeface="Arial" panose="020B0604020202020204" pitchFamily="34" charset="0"/>
                <a:cs typeface="Arial" panose="020B0604020202020204" pitchFamily="34" charset="0"/>
              </a:rPr>
              <a:t>The child process has a new program loaded into it.</a:t>
            </a:r>
          </a:p>
        </p:txBody>
      </p:sp>
    </p:spTree>
    <p:extLst>
      <p:ext uri="{BB962C8B-B14F-4D97-AF65-F5344CB8AC3E}">
        <p14:creationId xmlns:p14="http://schemas.microsoft.com/office/powerpoint/2010/main" val="220374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Process Termination</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r>
              <a:rPr lang="en-US" dirty="0"/>
              <a:t>A process terminates when it finishes executing its final statement and asks </a:t>
            </a:r>
            <a:r>
              <a:rPr lang="en-US" dirty="0" smtClean="0"/>
              <a:t>the operating </a:t>
            </a:r>
            <a:r>
              <a:rPr lang="en-US" dirty="0"/>
              <a:t>system to delete </a:t>
            </a:r>
            <a:r>
              <a:rPr lang="en-US" dirty="0" smtClean="0"/>
              <a:t>it. All </a:t>
            </a:r>
            <a:r>
              <a:rPr lang="en-US" dirty="0"/>
              <a:t>the resources of the </a:t>
            </a:r>
            <a:r>
              <a:rPr lang="en-US" dirty="0" smtClean="0"/>
              <a:t>process—including physical </a:t>
            </a:r>
            <a:r>
              <a:rPr lang="en-US" dirty="0"/>
              <a:t>and virtual memory, open files, and I/O buffers—are </a:t>
            </a:r>
            <a:r>
              <a:rPr lang="en-US" dirty="0" err="1" smtClean="0"/>
              <a:t>deallocated</a:t>
            </a:r>
            <a:r>
              <a:rPr lang="en-US" dirty="0" smtClean="0"/>
              <a:t> by </a:t>
            </a:r>
            <a:r>
              <a:rPr lang="en-US" dirty="0"/>
              <a:t>the operating system</a:t>
            </a:r>
            <a:r>
              <a:rPr lang="en-US" dirty="0" smtClean="0"/>
              <a:t>.</a:t>
            </a:r>
          </a:p>
          <a:p>
            <a:r>
              <a:rPr lang="en-US" dirty="0"/>
              <a:t>A parent may terminate the execution of one of its children for a variety </a:t>
            </a:r>
            <a:r>
              <a:rPr lang="en-US" dirty="0" smtClean="0"/>
              <a:t>of reasons</a:t>
            </a:r>
            <a:r>
              <a:rPr lang="en-US" dirty="0"/>
              <a:t>, such as these:</a:t>
            </a:r>
          </a:p>
          <a:p>
            <a:pPr lvl="1"/>
            <a:r>
              <a:rPr lang="en-US" dirty="0" smtClean="0"/>
              <a:t>The </a:t>
            </a:r>
            <a:r>
              <a:rPr lang="en-US" dirty="0"/>
              <a:t>child has exceeded its usage of some of the resources that it has </a:t>
            </a:r>
            <a:r>
              <a:rPr lang="en-US" dirty="0" smtClean="0"/>
              <a:t>been allocated</a:t>
            </a:r>
            <a:r>
              <a:rPr lang="en-US" dirty="0"/>
              <a:t>. (To determine whether this has occurred, the parent must </a:t>
            </a:r>
            <a:r>
              <a:rPr lang="en-US" dirty="0" smtClean="0"/>
              <a:t>have a </a:t>
            </a:r>
            <a:r>
              <a:rPr lang="en-US" dirty="0"/>
              <a:t>mechanism to inspect the state of its children.)</a:t>
            </a:r>
          </a:p>
          <a:p>
            <a:pPr lvl="1"/>
            <a:r>
              <a:rPr lang="en-US" dirty="0" smtClean="0"/>
              <a:t>The </a:t>
            </a:r>
            <a:r>
              <a:rPr lang="en-US" dirty="0"/>
              <a:t>task assigned to the child is no longer required.</a:t>
            </a:r>
          </a:p>
          <a:p>
            <a:pPr lvl="1"/>
            <a:r>
              <a:rPr lang="en-US" dirty="0" smtClean="0"/>
              <a:t>The </a:t>
            </a:r>
            <a:r>
              <a:rPr lang="en-US" dirty="0"/>
              <a:t>parent is exiting, and the operating system does not allow a child </a:t>
            </a:r>
            <a:r>
              <a:rPr lang="en-US" dirty="0" err="1" smtClean="0"/>
              <a:t>tocontinue</a:t>
            </a:r>
            <a:r>
              <a:rPr lang="en-US" dirty="0" smtClean="0"/>
              <a:t> </a:t>
            </a:r>
            <a:r>
              <a:rPr lang="en-US" dirty="0"/>
              <a:t>if its parent terminates</a:t>
            </a:r>
          </a:p>
        </p:txBody>
      </p:sp>
    </p:spTree>
    <p:extLst>
      <p:ext uri="{BB962C8B-B14F-4D97-AF65-F5344CB8AC3E}">
        <p14:creationId xmlns:p14="http://schemas.microsoft.com/office/powerpoint/2010/main" val="263397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Inter-process </a:t>
            </a:r>
            <a:r>
              <a:rPr lang="en-US" sz="3600" b="1" dirty="0" smtClean="0">
                <a:latin typeface="Arial" panose="020B0604020202020204" pitchFamily="34" charset="0"/>
                <a:cs typeface="Arial" panose="020B0604020202020204" pitchFamily="34" charset="0"/>
              </a:rPr>
              <a:t>Communication (IPC)</a:t>
            </a:r>
            <a:endParaRPr lang="en-US" sz="3600" dirty="0"/>
          </a:p>
        </p:txBody>
      </p:sp>
      <p:sp>
        <p:nvSpPr>
          <p:cNvPr id="3" name="Content Placeholder 2"/>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Processes executing concurrently in the operating system may be </a:t>
            </a:r>
            <a:r>
              <a:rPr lang="en-US" sz="2200" dirty="0" smtClean="0">
                <a:latin typeface="Arial" panose="020B0604020202020204" pitchFamily="34" charset="0"/>
                <a:cs typeface="Arial" panose="020B0604020202020204" pitchFamily="34" charset="0"/>
              </a:rPr>
              <a:t>either independent </a:t>
            </a:r>
            <a:r>
              <a:rPr lang="en-US" sz="2200" dirty="0">
                <a:latin typeface="Arial" panose="020B0604020202020204" pitchFamily="34" charset="0"/>
                <a:cs typeface="Arial" panose="020B0604020202020204" pitchFamily="34" charset="0"/>
              </a:rPr>
              <a:t>processes or cooperating processes</a:t>
            </a:r>
            <a:r>
              <a:rPr lang="en-US" sz="2200" dirty="0" smtClean="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A process is </a:t>
            </a:r>
            <a:r>
              <a:rPr lang="en-US" sz="1800" b="1" i="1" dirty="0" smtClean="0">
                <a:latin typeface="Arial" panose="020B0604020202020204" pitchFamily="34" charset="0"/>
                <a:cs typeface="Arial" panose="020B0604020202020204" pitchFamily="34" charset="0"/>
              </a:rPr>
              <a:t>independent </a:t>
            </a:r>
            <a:r>
              <a:rPr lang="en-US" sz="1800" dirty="0" smtClean="0">
                <a:latin typeface="Arial" panose="020B0604020202020204" pitchFamily="34" charset="0"/>
                <a:cs typeface="Arial" panose="020B0604020202020204" pitchFamily="34" charset="0"/>
              </a:rPr>
              <a:t>if </a:t>
            </a:r>
            <a:r>
              <a:rPr lang="en-US" sz="1800" dirty="0">
                <a:latin typeface="Arial" panose="020B0604020202020204" pitchFamily="34" charset="0"/>
                <a:cs typeface="Arial" panose="020B0604020202020204" pitchFamily="34" charset="0"/>
              </a:rPr>
              <a:t>it cannot affect or be affected by the other processes executing in the </a:t>
            </a:r>
            <a:r>
              <a:rPr lang="en-US" sz="1800" dirty="0" smtClean="0">
                <a:latin typeface="Arial" panose="020B0604020202020204" pitchFamily="34" charset="0"/>
                <a:cs typeface="Arial" panose="020B0604020202020204" pitchFamily="34" charset="0"/>
              </a:rPr>
              <a:t>system. Any </a:t>
            </a:r>
            <a:r>
              <a:rPr lang="en-US" sz="1800" dirty="0">
                <a:latin typeface="Arial" panose="020B0604020202020204" pitchFamily="34" charset="0"/>
                <a:cs typeface="Arial" panose="020B0604020202020204" pitchFamily="34" charset="0"/>
              </a:rPr>
              <a:t>process that does not share data with any other process is independent.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A process </a:t>
            </a:r>
            <a:r>
              <a:rPr lang="en-US" sz="1800" dirty="0">
                <a:latin typeface="Arial" panose="020B0604020202020204" pitchFamily="34" charset="0"/>
                <a:cs typeface="Arial" panose="020B0604020202020204" pitchFamily="34" charset="0"/>
              </a:rPr>
              <a:t>is </a:t>
            </a:r>
            <a:r>
              <a:rPr lang="en-US" sz="1800" b="1" i="1" dirty="0">
                <a:latin typeface="Arial" panose="020B0604020202020204" pitchFamily="34" charset="0"/>
                <a:cs typeface="Arial" panose="020B0604020202020204" pitchFamily="34" charset="0"/>
              </a:rPr>
              <a:t>cooperating </a:t>
            </a:r>
            <a:r>
              <a:rPr lang="en-US" sz="1800" dirty="0">
                <a:latin typeface="Arial" panose="020B0604020202020204" pitchFamily="34" charset="0"/>
                <a:cs typeface="Arial" panose="020B0604020202020204" pitchFamily="34" charset="0"/>
              </a:rPr>
              <a:t>if it can affect or be affected by the other </a:t>
            </a:r>
            <a:r>
              <a:rPr lang="en-US" sz="1800" dirty="0" smtClean="0">
                <a:latin typeface="Arial" panose="020B0604020202020204" pitchFamily="34" charset="0"/>
                <a:cs typeface="Arial" panose="020B0604020202020204" pitchFamily="34" charset="0"/>
              </a:rPr>
              <a:t>processes executing </a:t>
            </a:r>
            <a:r>
              <a:rPr lang="en-US" sz="1800" dirty="0">
                <a:latin typeface="Arial" panose="020B0604020202020204" pitchFamily="34" charset="0"/>
                <a:cs typeface="Arial" panose="020B0604020202020204" pitchFamily="34" charset="0"/>
              </a:rPr>
              <a:t>in the system</a:t>
            </a:r>
            <a:r>
              <a:rPr lang="en-US" sz="1800" dirty="0" smtClean="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Cooperating processes require an </a:t>
            </a:r>
            <a:r>
              <a:rPr lang="en-US" sz="2200" b="1" dirty="0" smtClean="0">
                <a:latin typeface="Arial" panose="020B0604020202020204" pitchFamily="34" charset="0"/>
                <a:cs typeface="Arial" panose="020B0604020202020204" pitchFamily="34" charset="0"/>
              </a:rPr>
              <a:t>inter-process </a:t>
            </a:r>
            <a:r>
              <a:rPr lang="en-US" sz="2200" b="1" dirty="0" smtClean="0">
                <a:latin typeface="Arial" panose="020B0604020202020204" pitchFamily="34" charset="0"/>
                <a:cs typeface="Arial" panose="020B0604020202020204" pitchFamily="34" charset="0"/>
              </a:rPr>
              <a:t>communication </a:t>
            </a:r>
            <a:r>
              <a:rPr lang="en-US" sz="2200" b="1" dirty="0">
                <a:latin typeface="Arial" panose="020B0604020202020204" pitchFamily="34" charset="0"/>
                <a:cs typeface="Arial" panose="020B0604020202020204" pitchFamily="34" charset="0"/>
              </a:rPr>
              <a:t>(IPC) </a:t>
            </a:r>
            <a:r>
              <a:rPr lang="en-US" sz="2200" dirty="0" smtClean="0">
                <a:latin typeface="Arial" panose="020B0604020202020204" pitchFamily="34" charset="0"/>
                <a:cs typeface="Arial" panose="020B0604020202020204" pitchFamily="34" charset="0"/>
              </a:rPr>
              <a:t>mechanism that </a:t>
            </a:r>
            <a:r>
              <a:rPr lang="en-US" sz="2200" dirty="0">
                <a:latin typeface="Arial" panose="020B0604020202020204" pitchFamily="34" charset="0"/>
                <a:cs typeface="Arial" panose="020B0604020202020204" pitchFamily="34" charset="0"/>
              </a:rPr>
              <a:t>will allow them to exchange data and information. There are </a:t>
            </a:r>
            <a:r>
              <a:rPr lang="en-US" sz="2200" dirty="0" smtClean="0">
                <a:latin typeface="Arial" panose="020B0604020202020204" pitchFamily="34" charset="0"/>
                <a:cs typeface="Arial" panose="020B0604020202020204" pitchFamily="34" charset="0"/>
              </a:rPr>
              <a:t>two fundamental </a:t>
            </a:r>
            <a:r>
              <a:rPr lang="en-US" sz="2200" dirty="0">
                <a:latin typeface="Arial" panose="020B0604020202020204" pitchFamily="34" charset="0"/>
                <a:cs typeface="Arial" panose="020B0604020202020204" pitchFamily="34" charset="0"/>
              </a:rPr>
              <a:t>models of </a:t>
            </a:r>
            <a:r>
              <a:rPr lang="en-US" sz="2200" dirty="0" smtClean="0">
                <a:latin typeface="Arial" panose="020B0604020202020204" pitchFamily="34" charset="0"/>
                <a:cs typeface="Arial" panose="020B0604020202020204" pitchFamily="34" charset="0"/>
              </a:rPr>
              <a:t>inter-process </a:t>
            </a:r>
            <a:r>
              <a:rPr lang="en-US" sz="2200" dirty="0">
                <a:latin typeface="Arial" panose="020B0604020202020204" pitchFamily="34" charset="0"/>
                <a:cs typeface="Arial" panose="020B0604020202020204" pitchFamily="34" charset="0"/>
              </a:rPr>
              <a:t>communication: </a:t>
            </a:r>
            <a:r>
              <a:rPr lang="en-US" sz="2200" b="1" dirty="0">
                <a:latin typeface="Arial" panose="020B0604020202020204" pitchFamily="34" charset="0"/>
                <a:cs typeface="Arial" panose="020B0604020202020204" pitchFamily="34" charset="0"/>
              </a:rPr>
              <a:t>shared </a:t>
            </a:r>
            <a:r>
              <a:rPr lang="en-US" sz="2200" b="1" dirty="0" smtClean="0">
                <a:latin typeface="Arial" panose="020B0604020202020204" pitchFamily="34" charset="0"/>
                <a:cs typeface="Arial" panose="020B0604020202020204" pitchFamily="34" charset="0"/>
              </a:rPr>
              <a:t>memory </a:t>
            </a:r>
            <a:r>
              <a:rPr lang="en-US" sz="2200" dirty="0" smtClean="0">
                <a:latin typeface="Arial" panose="020B0604020202020204" pitchFamily="34" charset="0"/>
                <a:cs typeface="Arial" panose="020B0604020202020204" pitchFamily="34" charset="0"/>
              </a:rPr>
              <a:t>and </a:t>
            </a:r>
            <a:r>
              <a:rPr lang="en-US" sz="2200" b="1" dirty="0" smtClean="0">
                <a:latin typeface="Arial" panose="020B0604020202020204" pitchFamily="34" charset="0"/>
                <a:cs typeface="Arial" panose="020B0604020202020204" pitchFamily="34" charset="0"/>
              </a:rPr>
              <a:t>message passing</a:t>
            </a:r>
            <a:r>
              <a:rPr lang="en-US" dirty="0"/>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657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Inter-process </a:t>
            </a:r>
            <a:r>
              <a:rPr lang="en-US" sz="3600" b="1" dirty="0" smtClean="0">
                <a:latin typeface="Arial" panose="020B0604020202020204" pitchFamily="34" charset="0"/>
                <a:cs typeface="Arial" panose="020B0604020202020204" pitchFamily="34" charset="0"/>
              </a:rPr>
              <a:t>Communication (IPC)</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smtClean="0">
                <a:latin typeface="Arial" panose="020B0604020202020204" pitchFamily="34" charset="0"/>
                <a:cs typeface="Arial" panose="020B0604020202020204" pitchFamily="34" charset="0"/>
              </a:rPr>
              <a:t>Shared memory </a:t>
            </a:r>
          </a:p>
          <a:p>
            <a:pPr lvl="1"/>
            <a:r>
              <a:rPr lang="en-US" dirty="0" smtClean="0">
                <a:latin typeface="Arial" panose="020B0604020202020204" pitchFamily="34" charset="0"/>
                <a:cs typeface="Arial" panose="020B0604020202020204" pitchFamily="34" charset="0"/>
              </a:rPr>
              <a:t>Inter-process </a:t>
            </a:r>
            <a:r>
              <a:rPr lang="en-US" dirty="0">
                <a:latin typeface="Arial" panose="020B0604020202020204" pitchFamily="34" charset="0"/>
                <a:cs typeface="Arial" panose="020B0604020202020204" pitchFamily="34" charset="0"/>
              </a:rPr>
              <a:t>communication using shared memory requires </a:t>
            </a:r>
            <a:r>
              <a:rPr lang="en-US" dirty="0" smtClean="0">
                <a:latin typeface="Arial" panose="020B0604020202020204" pitchFamily="34" charset="0"/>
                <a:cs typeface="Arial" panose="020B0604020202020204" pitchFamily="34" charset="0"/>
              </a:rPr>
              <a:t>communicating processes </a:t>
            </a:r>
            <a:r>
              <a:rPr lang="en-US" dirty="0">
                <a:latin typeface="Arial" panose="020B0604020202020204" pitchFamily="34" charset="0"/>
                <a:cs typeface="Arial" panose="020B0604020202020204" pitchFamily="34" charset="0"/>
              </a:rPr>
              <a:t>to establish a region of shared memory. Typically, a </a:t>
            </a:r>
            <a:r>
              <a:rPr lang="en-US" dirty="0" smtClean="0">
                <a:latin typeface="Arial" panose="020B0604020202020204" pitchFamily="34" charset="0"/>
                <a:cs typeface="Arial" panose="020B0604020202020204" pitchFamily="34" charset="0"/>
              </a:rPr>
              <a:t>shared-memory region </a:t>
            </a:r>
            <a:r>
              <a:rPr lang="en-US" dirty="0">
                <a:latin typeface="Arial" panose="020B0604020202020204" pitchFamily="34" charset="0"/>
                <a:cs typeface="Arial" panose="020B0604020202020204" pitchFamily="34" charset="0"/>
              </a:rPr>
              <a:t>resides in the address space of the process creating the </a:t>
            </a:r>
            <a:r>
              <a:rPr lang="en-US" dirty="0" smtClean="0">
                <a:latin typeface="Arial" panose="020B0604020202020204" pitchFamily="34" charset="0"/>
                <a:cs typeface="Arial" panose="020B0604020202020204" pitchFamily="34" charset="0"/>
              </a:rPr>
              <a:t>shared-memory segment</a:t>
            </a:r>
            <a:r>
              <a:rPr lang="en-US" dirty="0">
                <a:latin typeface="Arial" panose="020B0604020202020204" pitchFamily="34" charset="0"/>
                <a:cs typeface="Arial" panose="020B0604020202020204" pitchFamily="34" charset="0"/>
              </a:rPr>
              <a:t>. Other processes that wish to communicate using this </a:t>
            </a:r>
            <a:r>
              <a:rPr lang="en-US" dirty="0" smtClean="0">
                <a:latin typeface="Arial" panose="020B0604020202020204" pitchFamily="34" charset="0"/>
                <a:cs typeface="Arial" panose="020B0604020202020204" pitchFamily="34" charset="0"/>
              </a:rPr>
              <a:t>shared-memory segment </a:t>
            </a:r>
            <a:r>
              <a:rPr lang="en-US" dirty="0">
                <a:latin typeface="Arial" panose="020B0604020202020204" pitchFamily="34" charset="0"/>
                <a:cs typeface="Arial" panose="020B0604020202020204" pitchFamily="34" charset="0"/>
              </a:rPr>
              <a:t>must attach it to their address space. </a:t>
            </a:r>
            <a:endParaRPr lang="en-US" dirty="0" smtClean="0">
              <a:latin typeface="Arial" panose="020B0604020202020204" pitchFamily="34" charset="0"/>
              <a:cs typeface="Arial" panose="020B0604020202020204" pitchFamily="34" charset="0"/>
            </a:endParaRPr>
          </a:p>
          <a:p>
            <a:pPr marL="457200" lvl="1" indent="0">
              <a:buNone/>
            </a:pPr>
            <a:endParaRPr lang="en-US" dirty="0" smtClean="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N</a:t>
            </a:r>
            <a:r>
              <a:rPr lang="en-US" dirty="0" smtClean="0">
                <a:latin typeface="Arial" panose="020B0604020202020204" pitchFamily="34" charset="0"/>
                <a:cs typeface="Arial" panose="020B0604020202020204" pitchFamily="34" charset="0"/>
              </a:rPr>
              <a:t>ormally</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the operating </a:t>
            </a:r>
            <a:r>
              <a:rPr lang="en-US" dirty="0">
                <a:latin typeface="Arial" panose="020B0604020202020204" pitchFamily="34" charset="0"/>
                <a:cs typeface="Arial" panose="020B0604020202020204" pitchFamily="34" charset="0"/>
              </a:rPr>
              <a:t>system tries to prevent one process from accessing another </a:t>
            </a:r>
            <a:r>
              <a:rPr lang="en-US" dirty="0" smtClean="0">
                <a:latin typeface="Arial" panose="020B0604020202020204" pitchFamily="34" charset="0"/>
                <a:cs typeface="Arial" panose="020B0604020202020204" pitchFamily="34" charset="0"/>
              </a:rPr>
              <a:t>process’s memory</a:t>
            </a:r>
            <a:r>
              <a:rPr lang="en-US" dirty="0">
                <a:latin typeface="Arial" panose="020B0604020202020204" pitchFamily="34" charset="0"/>
                <a:cs typeface="Arial" panose="020B0604020202020204" pitchFamily="34" charset="0"/>
              </a:rPr>
              <a:t>. Shared memory requires that two or more processes agree to </a:t>
            </a:r>
            <a:r>
              <a:rPr lang="en-US" dirty="0" smtClean="0">
                <a:latin typeface="Arial" panose="020B0604020202020204" pitchFamily="34" charset="0"/>
                <a:cs typeface="Arial" panose="020B0604020202020204" pitchFamily="34" charset="0"/>
              </a:rPr>
              <a:t>remove this </a:t>
            </a:r>
            <a:r>
              <a:rPr lang="en-US" dirty="0">
                <a:latin typeface="Arial" panose="020B0604020202020204" pitchFamily="34" charset="0"/>
                <a:cs typeface="Arial" panose="020B0604020202020204" pitchFamily="34" charset="0"/>
              </a:rPr>
              <a:t>restriction. They can then exchange information by reading and </a:t>
            </a:r>
            <a:r>
              <a:rPr lang="en-US" dirty="0" smtClean="0">
                <a:latin typeface="Arial" panose="020B0604020202020204" pitchFamily="34" charset="0"/>
                <a:cs typeface="Arial" panose="020B0604020202020204" pitchFamily="34" charset="0"/>
              </a:rPr>
              <a:t>writing data </a:t>
            </a:r>
            <a:r>
              <a:rPr lang="en-US" dirty="0">
                <a:latin typeface="Arial" panose="020B0604020202020204" pitchFamily="34" charset="0"/>
                <a:cs typeface="Arial" panose="020B0604020202020204" pitchFamily="34" charset="0"/>
              </a:rPr>
              <a:t>in the shared areas. </a:t>
            </a:r>
            <a:r>
              <a:rPr lang="en-US" dirty="0" smtClean="0">
                <a:latin typeface="Arial" panose="020B0604020202020204" pitchFamily="34" charset="0"/>
                <a:cs typeface="Arial" panose="020B0604020202020204" pitchFamily="34" charset="0"/>
              </a:rPr>
              <a:t>The processes are </a:t>
            </a:r>
            <a:r>
              <a:rPr lang="en-US" dirty="0">
                <a:latin typeface="Arial" panose="020B0604020202020204" pitchFamily="34" charset="0"/>
                <a:cs typeface="Arial" panose="020B0604020202020204" pitchFamily="34" charset="0"/>
              </a:rPr>
              <a:t>also responsible for ensuring that they are not writing to the same </a:t>
            </a:r>
            <a:r>
              <a:rPr lang="en-US" dirty="0" smtClean="0">
                <a:latin typeface="Arial" panose="020B0604020202020204" pitchFamily="34" charset="0"/>
                <a:cs typeface="Arial" panose="020B0604020202020204" pitchFamily="34" charset="0"/>
              </a:rPr>
              <a:t>location simultaneously</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632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Inter-process </a:t>
            </a:r>
            <a:r>
              <a:rPr lang="en-US" sz="3600" b="1" dirty="0" smtClean="0">
                <a:latin typeface="Arial" panose="020B0604020202020204" pitchFamily="34" charset="0"/>
                <a:cs typeface="Arial" panose="020B0604020202020204" pitchFamily="34" charset="0"/>
              </a:rPr>
              <a:t>Communication (IPC)</a:t>
            </a:r>
            <a:endParaRPr lang="en-US" sz="3600" dirty="0"/>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Message passing</a:t>
            </a:r>
          </a:p>
          <a:p>
            <a:pPr lvl="1"/>
            <a:r>
              <a:rPr lang="en-US" sz="2000" dirty="0" smtClean="0">
                <a:latin typeface="Arial" panose="020B0604020202020204" pitchFamily="34" charset="0"/>
                <a:cs typeface="Arial" panose="020B0604020202020204" pitchFamily="34" charset="0"/>
              </a:rPr>
              <a:t>Cooperating </a:t>
            </a:r>
            <a:r>
              <a:rPr lang="en-US" sz="2000" dirty="0">
                <a:latin typeface="Arial" panose="020B0604020202020204" pitchFamily="34" charset="0"/>
                <a:cs typeface="Arial" panose="020B0604020202020204" pitchFamily="34" charset="0"/>
              </a:rPr>
              <a:t>processes to communicate with each other via </a:t>
            </a:r>
            <a:r>
              <a:rPr lang="en-US" sz="2000" dirty="0" smtClean="0">
                <a:latin typeface="Arial" panose="020B0604020202020204" pitchFamily="34" charset="0"/>
                <a:cs typeface="Arial" panose="020B0604020202020204" pitchFamily="34" charset="0"/>
              </a:rPr>
              <a:t>message-passing</a:t>
            </a:r>
          </a:p>
          <a:p>
            <a:pPr lvl="1"/>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Message passing provides a mechanism to allow processes to </a:t>
            </a:r>
            <a:r>
              <a:rPr lang="en-US" sz="2000" dirty="0" smtClean="0">
                <a:latin typeface="Arial" panose="020B0604020202020204" pitchFamily="34" charset="0"/>
                <a:cs typeface="Arial" panose="020B0604020202020204" pitchFamily="34" charset="0"/>
              </a:rPr>
              <a:t>communicate and </a:t>
            </a:r>
            <a:r>
              <a:rPr lang="en-US" sz="2000" dirty="0">
                <a:latin typeface="Arial" panose="020B0604020202020204" pitchFamily="34" charset="0"/>
                <a:cs typeface="Arial" panose="020B0604020202020204" pitchFamily="34" charset="0"/>
              </a:rPr>
              <a:t>to synchronize their actions without sharing the same address space. </a:t>
            </a:r>
            <a:endParaRPr lang="en-US" sz="2000" dirty="0" smtClean="0">
              <a:latin typeface="Arial" panose="020B0604020202020204" pitchFamily="34" charset="0"/>
              <a:cs typeface="Arial" panose="020B0604020202020204" pitchFamily="34" charset="0"/>
            </a:endParaRPr>
          </a:p>
          <a:p>
            <a:pPr lvl="1"/>
            <a:endParaRPr lang="en-US" sz="2000"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It is particularly </a:t>
            </a:r>
            <a:r>
              <a:rPr lang="en-US" sz="2000" dirty="0">
                <a:latin typeface="Arial" panose="020B0604020202020204" pitchFamily="34" charset="0"/>
                <a:cs typeface="Arial" panose="020B0604020202020204" pitchFamily="34" charset="0"/>
              </a:rPr>
              <a:t>useful in a distributed environment, where the </a:t>
            </a:r>
            <a:r>
              <a:rPr lang="en-US" sz="2000" dirty="0" smtClean="0">
                <a:latin typeface="Arial" panose="020B0604020202020204" pitchFamily="34" charset="0"/>
                <a:cs typeface="Arial" panose="020B0604020202020204" pitchFamily="34" charset="0"/>
              </a:rPr>
              <a:t>communicating processes </a:t>
            </a:r>
            <a:r>
              <a:rPr lang="en-US" sz="2000" dirty="0">
                <a:latin typeface="Arial" panose="020B0604020202020204" pitchFamily="34" charset="0"/>
                <a:cs typeface="Arial" panose="020B0604020202020204" pitchFamily="34" charset="0"/>
              </a:rPr>
              <a:t>may reside on different computers connected by a network. </a:t>
            </a:r>
            <a:r>
              <a:rPr lang="en-US" sz="2000" dirty="0" smtClean="0">
                <a:latin typeface="Arial" panose="020B0604020202020204" pitchFamily="34" charset="0"/>
                <a:cs typeface="Arial" panose="020B0604020202020204" pitchFamily="34" charset="0"/>
              </a:rPr>
              <a:t>For example</a:t>
            </a:r>
            <a:r>
              <a:rPr lang="en-US" sz="2000" dirty="0">
                <a:latin typeface="Arial" panose="020B0604020202020204" pitchFamily="34" charset="0"/>
                <a:cs typeface="Arial" panose="020B0604020202020204" pitchFamily="34" charset="0"/>
              </a:rPr>
              <a:t>, an Internet chat program could be designed so that chat </a:t>
            </a:r>
            <a:r>
              <a:rPr lang="en-US" sz="2000" dirty="0" smtClean="0">
                <a:latin typeface="Arial" panose="020B0604020202020204" pitchFamily="34" charset="0"/>
                <a:cs typeface="Arial" panose="020B0604020202020204" pitchFamily="34" charset="0"/>
              </a:rPr>
              <a:t>participants communicate </a:t>
            </a:r>
            <a:r>
              <a:rPr lang="en-US" sz="2000" dirty="0">
                <a:latin typeface="Arial" panose="020B0604020202020204" pitchFamily="34" charset="0"/>
                <a:cs typeface="Arial" panose="020B0604020202020204" pitchFamily="34" charset="0"/>
              </a:rPr>
              <a:t>with one another by exchanging messages.</a:t>
            </a:r>
          </a:p>
        </p:txBody>
      </p:sp>
    </p:spTree>
    <p:extLst>
      <p:ext uri="{BB962C8B-B14F-4D97-AF65-F5344CB8AC3E}">
        <p14:creationId xmlns:p14="http://schemas.microsoft.com/office/powerpoint/2010/main" val="367650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latin typeface="Arial" panose="020B0604020202020204" pitchFamily="34" charset="0"/>
                <a:cs typeface="Arial" panose="020B0604020202020204" pitchFamily="34" charset="0"/>
              </a:rPr>
              <a:t>Process Concept</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pPr lvl="1">
              <a:buFont typeface="Arial" panose="020B0604020202020204" pitchFamily="34" charset="0"/>
              <a:buChar char="•"/>
            </a:pPr>
            <a:r>
              <a:rPr lang="en-US" sz="2200" dirty="0" smtClean="0">
                <a:latin typeface="Arial" panose="020B0604020202020204" pitchFamily="34" charset="0"/>
                <a:cs typeface="Arial" panose="020B0604020202020204" pitchFamily="34" charset="0"/>
              </a:rPr>
              <a:t>A </a:t>
            </a:r>
            <a:r>
              <a:rPr lang="en-US" sz="2200" dirty="0">
                <a:latin typeface="Arial" panose="020B0604020202020204" pitchFamily="34" charset="0"/>
                <a:cs typeface="Arial" panose="020B0604020202020204" pitchFamily="34" charset="0"/>
              </a:rPr>
              <a:t>program by itself is not a process. A program is </a:t>
            </a:r>
            <a:r>
              <a:rPr lang="en-US" sz="2200" dirty="0" smtClean="0">
                <a:latin typeface="Arial" panose="020B0604020202020204" pitchFamily="34" charset="0"/>
                <a:cs typeface="Arial" panose="020B0604020202020204" pitchFamily="34" charset="0"/>
              </a:rPr>
              <a:t>a </a:t>
            </a:r>
            <a:r>
              <a:rPr lang="en-US" sz="2200" b="1" i="1" dirty="0" smtClean="0">
                <a:latin typeface="Arial" panose="020B0604020202020204" pitchFamily="34" charset="0"/>
                <a:cs typeface="Arial" panose="020B0604020202020204" pitchFamily="34" charset="0"/>
              </a:rPr>
              <a:t>passive </a:t>
            </a:r>
            <a:r>
              <a:rPr lang="en-US" sz="2200" dirty="0">
                <a:latin typeface="Arial" panose="020B0604020202020204" pitchFamily="34" charset="0"/>
                <a:cs typeface="Arial" panose="020B0604020202020204" pitchFamily="34" charset="0"/>
              </a:rPr>
              <a:t>entity, such as a file containing a list of instructions stored on </a:t>
            </a:r>
            <a:r>
              <a:rPr lang="en-US" sz="2200" dirty="0" smtClean="0">
                <a:latin typeface="Arial" panose="020B0604020202020204" pitchFamily="34" charset="0"/>
                <a:cs typeface="Arial" panose="020B0604020202020204" pitchFamily="34" charset="0"/>
              </a:rPr>
              <a:t>disk (often </a:t>
            </a:r>
            <a:r>
              <a:rPr lang="en-US" sz="2200" dirty="0">
                <a:latin typeface="Arial" panose="020B0604020202020204" pitchFamily="34" charset="0"/>
                <a:cs typeface="Arial" panose="020B0604020202020204" pitchFamily="34" charset="0"/>
              </a:rPr>
              <a:t>called an </a:t>
            </a:r>
            <a:r>
              <a:rPr lang="en-US" sz="2200" b="1" dirty="0">
                <a:latin typeface="Arial" panose="020B0604020202020204" pitchFamily="34" charset="0"/>
                <a:cs typeface="Arial" panose="020B0604020202020204" pitchFamily="34" charset="0"/>
              </a:rPr>
              <a:t>executable file</a:t>
            </a:r>
            <a:r>
              <a:rPr lang="en-US" sz="2200" dirty="0">
                <a:latin typeface="Arial" panose="020B0604020202020204" pitchFamily="34" charset="0"/>
                <a:cs typeface="Arial" panose="020B0604020202020204" pitchFamily="34" charset="0"/>
              </a:rPr>
              <a:t>). In contrast, a process is an </a:t>
            </a:r>
            <a:r>
              <a:rPr lang="en-US" sz="2200" b="1" i="1" dirty="0">
                <a:latin typeface="Arial" panose="020B0604020202020204" pitchFamily="34" charset="0"/>
                <a:cs typeface="Arial" panose="020B0604020202020204" pitchFamily="34" charset="0"/>
              </a:rPr>
              <a:t>active </a:t>
            </a:r>
            <a:r>
              <a:rPr lang="en-US" sz="2200" dirty="0">
                <a:latin typeface="Arial" panose="020B0604020202020204" pitchFamily="34" charset="0"/>
                <a:cs typeface="Arial" panose="020B0604020202020204" pitchFamily="34" charset="0"/>
              </a:rPr>
              <a:t>entity</a:t>
            </a:r>
            <a:r>
              <a:rPr lang="en-US" sz="2200" dirty="0" smtClean="0">
                <a:latin typeface="Arial" panose="020B0604020202020204" pitchFamily="34" charset="0"/>
                <a:cs typeface="Arial" panose="020B0604020202020204" pitchFamily="34" charset="0"/>
              </a:rPr>
              <a:t>, with </a:t>
            </a:r>
            <a:r>
              <a:rPr lang="en-US" sz="2200" dirty="0">
                <a:latin typeface="Arial" panose="020B0604020202020204" pitchFamily="34" charset="0"/>
                <a:cs typeface="Arial" panose="020B0604020202020204" pitchFamily="34" charset="0"/>
              </a:rPr>
              <a:t>a program counter specifying the next instruction to execute and a </a:t>
            </a:r>
            <a:r>
              <a:rPr lang="en-US" sz="2200" dirty="0" smtClean="0">
                <a:latin typeface="Arial" panose="020B0604020202020204" pitchFamily="34" charset="0"/>
                <a:cs typeface="Arial" panose="020B0604020202020204" pitchFamily="34" charset="0"/>
              </a:rPr>
              <a:t>set of </a:t>
            </a:r>
            <a:r>
              <a:rPr lang="en-US" sz="2200" dirty="0">
                <a:latin typeface="Arial" panose="020B0604020202020204" pitchFamily="34" charset="0"/>
                <a:cs typeface="Arial" panose="020B0604020202020204" pitchFamily="34" charset="0"/>
              </a:rPr>
              <a:t>associated resources. A program becomes a process when an executable </a:t>
            </a:r>
            <a:r>
              <a:rPr lang="en-US" sz="2200" dirty="0" smtClean="0">
                <a:latin typeface="Arial" panose="020B0604020202020204" pitchFamily="34" charset="0"/>
                <a:cs typeface="Arial" panose="020B0604020202020204" pitchFamily="34" charset="0"/>
              </a:rPr>
              <a:t>file is </a:t>
            </a:r>
            <a:r>
              <a:rPr lang="en-US" sz="2200" dirty="0">
                <a:latin typeface="Arial" panose="020B0604020202020204" pitchFamily="34" charset="0"/>
                <a:cs typeface="Arial" panose="020B0604020202020204" pitchFamily="34" charset="0"/>
              </a:rPr>
              <a:t>loaded into memory.</a:t>
            </a:r>
          </a:p>
        </p:txBody>
      </p:sp>
    </p:spTree>
    <p:extLst>
      <p:ext uri="{BB962C8B-B14F-4D97-AF65-F5344CB8AC3E}">
        <p14:creationId xmlns:p14="http://schemas.microsoft.com/office/powerpoint/2010/main" val="385166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Process State</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200" dirty="0"/>
              <a:t>As a process executes, it changes </a:t>
            </a:r>
            <a:r>
              <a:rPr lang="en-US" sz="2200" b="1" dirty="0"/>
              <a:t>state</a:t>
            </a:r>
            <a:r>
              <a:rPr lang="en-US" sz="2200" dirty="0"/>
              <a:t>. The state of a process is defined in </a:t>
            </a:r>
            <a:r>
              <a:rPr lang="en-US" sz="2200" dirty="0" smtClean="0"/>
              <a:t>part by </a:t>
            </a:r>
            <a:r>
              <a:rPr lang="en-US" sz="2200" dirty="0"/>
              <a:t>the current activity of that process. A process may be in one of the </a:t>
            </a:r>
            <a:r>
              <a:rPr lang="en-US" sz="2200" dirty="0" smtClean="0"/>
              <a:t>following states</a:t>
            </a:r>
            <a:r>
              <a:rPr lang="en-US" sz="2200" dirty="0"/>
              <a:t>:</a:t>
            </a:r>
          </a:p>
          <a:p>
            <a:pPr lvl="1"/>
            <a:r>
              <a:rPr lang="en-US" sz="2200" b="1" dirty="0" smtClean="0"/>
              <a:t>New</a:t>
            </a:r>
            <a:r>
              <a:rPr lang="en-US" sz="2200" dirty="0"/>
              <a:t>. The process is being created.</a:t>
            </a:r>
          </a:p>
          <a:p>
            <a:pPr lvl="1"/>
            <a:r>
              <a:rPr lang="en-US" sz="2200" b="1" dirty="0" smtClean="0"/>
              <a:t>Running</a:t>
            </a:r>
            <a:r>
              <a:rPr lang="en-US" sz="2200" dirty="0"/>
              <a:t>. Instructions are being executed.</a:t>
            </a:r>
          </a:p>
          <a:p>
            <a:pPr lvl="1"/>
            <a:r>
              <a:rPr lang="en-US" sz="2200" b="1" dirty="0" smtClean="0"/>
              <a:t>Waiting</a:t>
            </a:r>
            <a:r>
              <a:rPr lang="en-US" sz="2200" dirty="0"/>
              <a:t>. The process is waiting for some event to occur (such as an </a:t>
            </a:r>
            <a:r>
              <a:rPr lang="en-US" sz="2200" dirty="0" smtClean="0"/>
              <a:t>I/O completion </a:t>
            </a:r>
            <a:r>
              <a:rPr lang="en-US" sz="2200" dirty="0"/>
              <a:t>or reception of a signal).</a:t>
            </a:r>
          </a:p>
          <a:p>
            <a:pPr lvl="1"/>
            <a:r>
              <a:rPr lang="en-US" sz="2200" b="1" dirty="0" smtClean="0"/>
              <a:t>Ready</a:t>
            </a:r>
            <a:r>
              <a:rPr lang="en-US" sz="2200" dirty="0"/>
              <a:t>. The process is waiting to be assigned to a processor.</a:t>
            </a:r>
          </a:p>
          <a:p>
            <a:pPr lvl="1"/>
            <a:r>
              <a:rPr lang="en-US" sz="2200" b="1" dirty="0" smtClean="0"/>
              <a:t>Terminated</a:t>
            </a:r>
            <a:r>
              <a:rPr lang="en-US" sz="2200" dirty="0"/>
              <a:t>. The process has finished execution.</a:t>
            </a:r>
          </a:p>
        </p:txBody>
      </p:sp>
    </p:spTree>
    <p:extLst>
      <p:ext uri="{BB962C8B-B14F-4D97-AF65-F5344CB8AC3E}">
        <p14:creationId xmlns:p14="http://schemas.microsoft.com/office/powerpoint/2010/main" val="253016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Process State</a:t>
            </a:r>
            <a:endParaRPr lang="en-US" sz="3600"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7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167342" y="277416"/>
            <a:ext cx="7519458" cy="576263"/>
          </a:xfrm>
        </p:spPr>
        <p:txBody>
          <a:bodyPr>
            <a:noAutofit/>
          </a:bodyPr>
          <a:lstStyle/>
          <a:p>
            <a:pPr eaLnBrk="1" hangingPunct="1"/>
            <a:r>
              <a:rPr lang="en-US" sz="3600" b="1" dirty="0" smtClean="0">
                <a:latin typeface="Arial" panose="020B0604020202020204" pitchFamily="34" charset="0"/>
                <a:cs typeface="Arial" panose="020B0604020202020204" pitchFamily="34" charset="0"/>
              </a:rPr>
              <a:t>Process Control Block (PCB)</a:t>
            </a:r>
          </a:p>
        </p:txBody>
      </p:sp>
      <p:sp>
        <p:nvSpPr>
          <p:cNvPr id="19458" name="Rectangle 3"/>
          <p:cNvSpPr>
            <a:spLocks noGrp="1" noChangeArrowheads="1"/>
          </p:cNvSpPr>
          <p:nvPr>
            <p:ph type="body" idx="1"/>
          </p:nvPr>
        </p:nvSpPr>
        <p:spPr>
          <a:xfrm>
            <a:off x="806450" y="1246585"/>
            <a:ext cx="7346950" cy="4772025"/>
          </a:xfrm>
        </p:spPr>
        <p:txBody>
          <a:bodyPr>
            <a:normAutofit fontScale="70000" lnSpcReduction="20000"/>
          </a:bodyPr>
          <a:lstStyle/>
          <a:p>
            <a:r>
              <a:rPr lang="en-US" dirty="0"/>
              <a:t>Each process is represented in the operating system by a </a:t>
            </a:r>
            <a:r>
              <a:rPr lang="en-US" b="1" dirty="0"/>
              <a:t>process control </a:t>
            </a:r>
            <a:r>
              <a:rPr lang="en-US" b="1" dirty="0" smtClean="0"/>
              <a:t>block (PCB</a:t>
            </a:r>
            <a:r>
              <a:rPr lang="en-US" b="1" dirty="0"/>
              <a:t>)</a:t>
            </a:r>
            <a:r>
              <a:rPr lang="en-US" dirty="0"/>
              <a:t>—also called a </a:t>
            </a:r>
            <a:r>
              <a:rPr lang="en-US" b="1" dirty="0"/>
              <a:t>task control </a:t>
            </a:r>
            <a:r>
              <a:rPr lang="en-US" b="1" dirty="0" smtClean="0"/>
              <a:t>block. </a:t>
            </a:r>
            <a:r>
              <a:rPr lang="en-US" dirty="0"/>
              <a:t>It </a:t>
            </a:r>
            <a:r>
              <a:rPr lang="en-US" dirty="0" smtClean="0"/>
              <a:t>contains many </a:t>
            </a:r>
            <a:r>
              <a:rPr lang="en-US" dirty="0"/>
              <a:t>pieces of information associated with a specific process, including these</a:t>
            </a:r>
            <a:r>
              <a:rPr lang="en-US" dirty="0" smtClean="0"/>
              <a:t>:</a:t>
            </a:r>
          </a:p>
          <a:p>
            <a:endParaRPr lang="en-US" b="1" dirty="0" smtClean="0"/>
          </a:p>
          <a:p>
            <a:pPr lvl="1"/>
            <a:r>
              <a:rPr lang="en-US" dirty="0" smtClean="0"/>
              <a:t>Process state – running, waiting, </a:t>
            </a:r>
            <a:r>
              <a:rPr lang="en-US" dirty="0" err="1" smtClean="0"/>
              <a:t>etc</a:t>
            </a:r>
            <a:endParaRPr lang="en-US" dirty="0" smtClean="0"/>
          </a:p>
          <a:p>
            <a:pPr lvl="1"/>
            <a:r>
              <a:rPr lang="en-US" dirty="0" smtClean="0"/>
              <a:t>Program counter – location of instruction to next execute</a:t>
            </a:r>
          </a:p>
          <a:p>
            <a:pPr lvl="1"/>
            <a:r>
              <a:rPr lang="en-US" dirty="0" smtClean="0"/>
              <a:t>CPU registers – contents of all process-centric registers</a:t>
            </a:r>
          </a:p>
          <a:p>
            <a:pPr lvl="1"/>
            <a:r>
              <a:rPr lang="en-US" dirty="0" smtClean="0"/>
              <a:t>CPU scheduling information- priorities, scheduling queue pointers</a:t>
            </a:r>
          </a:p>
          <a:p>
            <a:pPr lvl="1"/>
            <a:r>
              <a:rPr lang="en-US" dirty="0" smtClean="0"/>
              <a:t>Memory-management information – memory allocated to the process</a:t>
            </a:r>
          </a:p>
          <a:p>
            <a:pPr lvl="1"/>
            <a:r>
              <a:rPr lang="en-US" dirty="0" smtClean="0"/>
              <a:t>Accounting information – CPU used, clock time elapsed since start, time limits</a:t>
            </a:r>
          </a:p>
          <a:p>
            <a:pPr lvl="1"/>
            <a:r>
              <a:rPr lang="en-US" dirty="0" smtClean="0"/>
              <a:t>I/O status information – I/O devices allocated to process, list of open files</a:t>
            </a:r>
          </a:p>
          <a:p>
            <a:endParaRPr lang="en-US" dirty="0" smtClean="0"/>
          </a:p>
        </p:txBody>
      </p:sp>
    </p:spTree>
    <p:extLst>
      <p:ext uri="{BB962C8B-B14F-4D97-AF65-F5344CB8AC3E}">
        <p14:creationId xmlns:p14="http://schemas.microsoft.com/office/powerpoint/2010/main" val="277234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Process Control Block (PCB)</a:t>
            </a:r>
            <a:endParaRPr lang="en-US" sz="3600"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2325" y="1600200"/>
            <a:ext cx="281934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83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Process Scheduling</a:t>
            </a:r>
          </a:p>
        </p:txBody>
      </p:sp>
      <p:sp>
        <p:nvSpPr>
          <p:cNvPr id="3" name="Content Placeholder 2"/>
          <p:cNvSpPr>
            <a:spLocks noGrp="1"/>
          </p:cNvSpPr>
          <p:nvPr>
            <p:ph idx="1"/>
          </p:nvPr>
        </p:nvSpPr>
        <p:spPr/>
        <p:txBody>
          <a:bodyPr>
            <a:normAutofit lnSpcReduction="10000"/>
          </a:bodyPr>
          <a:lstStyle/>
          <a:p>
            <a:r>
              <a:rPr lang="en-US" sz="2400" dirty="0" smtClean="0">
                <a:latin typeface="Arial" panose="020B0604020202020204" pitchFamily="34" charset="0"/>
                <a:cs typeface="Arial" panose="020B0604020202020204" pitchFamily="34" charset="0"/>
              </a:rPr>
              <a:t>The objective of multiprogramming is to have some process running at all times, to maximize CPU utilization. The objective of time sharing is to switch the CPU among processes so frequently that users can interact with each program</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To meet these objectives, the process scheduler selects an available process (possibly from a set of several available processes) for program execution on the CPU. For a single-processor system, there will never be more than one running process. If there are more processes, the rest will have to wait until the CPU is free and can be rescheduled.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52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Process </a:t>
            </a:r>
            <a:r>
              <a:rPr lang="en-US" sz="3600" b="1" dirty="0" smtClean="0">
                <a:latin typeface="Arial" panose="020B0604020202020204" pitchFamily="34" charset="0"/>
                <a:cs typeface="Arial" panose="020B0604020202020204" pitchFamily="34" charset="0"/>
              </a:rPr>
              <a:t>Scheduling Queues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As processes enter the system, they are put into a </a:t>
            </a:r>
            <a:r>
              <a:rPr lang="en-US" sz="2200" b="1" dirty="0">
                <a:latin typeface="Arial" panose="020B0604020202020204" pitchFamily="34" charset="0"/>
                <a:cs typeface="Arial" panose="020B0604020202020204" pitchFamily="34" charset="0"/>
              </a:rPr>
              <a:t>job queue</a:t>
            </a:r>
            <a:r>
              <a:rPr lang="en-US" sz="2200" dirty="0">
                <a:latin typeface="Arial" panose="020B0604020202020204" pitchFamily="34" charset="0"/>
                <a:cs typeface="Arial" panose="020B0604020202020204" pitchFamily="34" charset="0"/>
              </a:rPr>
              <a:t>, which </a:t>
            </a:r>
            <a:r>
              <a:rPr lang="en-US" sz="2200" dirty="0" smtClean="0">
                <a:latin typeface="Arial" panose="020B0604020202020204" pitchFamily="34" charset="0"/>
                <a:cs typeface="Arial" panose="020B0604020202020204" pitchFamily="34" charset="0"/>
              </a:rPr>
              <a:t>consists of </a:t>
            </a:r>
            <a:r>
              <a:rPr lang="en-US" sz="2200" dirty="0">
                <a:latin typeface="Arial" panose="020B0604020202020204" pitchFamily="34" charset="0"/>
                <a:cs typeface="Arial" panose="020B0604020202020204" pitchFamily="34" charset="0"/>
              </a:rPr>
              <a:t>all processes in the system. </a:t>
            </a:r>
            <a:endParaRPr lang="en-US" sz="2200" dirty="0" smtClean="0">
              <a:latin typeface="Arial" panose="020B0604020202020204" pitchFamily="34" charset="0"/>
              <a:cs typeface="Arial" panose="020B0604020202020204" pitchFamily="34" charset="0"/>
            </a:endParaRPr>
          </a:p>
          <a:p>
            <a:pPr marL="0" indent="0">
              <a:buNone/>
            </a:pPr>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processes that are residing in main </a:t>
            </a:r>
            <a:r>
              <a:rPr lang="en-US" sz="2200" dirty="0" smtClean="0">
                <a:latin typeface="Arial" panose="020B0604020202020204" pitchFamily="34" charset="0"/>
                <a:cs typeface="Arial" panose="020B0604020202020204" pitchFamily="34" charset="0"/>
              </a:rPr>
              <a:t>memory and </a:t>
            </a:r>
            <a:r>
              <a:rPr lang="en-US" sz="2200" dirty="0">
                <a:latin typeface="Arial" panose="020B0604020202020204" pitchFamily="34" charset="0"/>
                <a:cs typeface="Arial" panose="020B0604020202020204" pitchFamily="34" charset="0"/>
              </a:rPr>
              <a:t>are ready and waiting to execute are kept on a list called the </a:t>
            </a:r>
            <a:r>
              <a:rPr lang="en-US" sz="2200" b="1" dirty="0">
                <a:latin typeface="Arial" panose="020B0604020202020204" pitchFamily="34" charset="0"/>
                <a:cs typeface="Arial" panose="020B0604020202020204" pitchFamily="34" charset="0"/>
              </a:rPr>
              <a:t>ready </a:t>
            </a:r>
            <a:r>
              <a:rPr lang="en-US" sz="2200" b="1" dirty="0" smtClean="0">
                <a:latin typeface="Arial" panose="020B0604020202020204" pitchFamily="34" charset="0"/>
                <a:cs typeface="Arial" panose="020B0604020202020204" pitchFamily="34" charset="0"/>
              </a:rPr>
              <a:t>queue</a:t>
            </a:r>
            <a:r>
              <a:rPr lang="en-US" sz="2200" dirty="0" smtClean="0">
                <a:latin typeface="Arial" panose="020B0604020202020204" pitchFamily="34" charset="0"/>
                <a:cs typeface="Arial" panose="020B0604020202020204" pitchFamily="34" charset="0"/>
              </a:rPr>
              <a:t>. A </a:t>
            </a:r>
            <a:r>
              <a:rPr lang="en-US" sz="2200" dirty="0">
                <a:latin typeface="Arial" panose="020B0604020202020204" pitchFamily="34" charset="0"/>
                <a:cs typeface="Arial" panose="020B0604020202020204" pitchFamily="34" charset="0"/>
              </a:rPr>
              <a:t>ready-queue header </a:t>
            </a:r>
            <a:r>
              <a:rPr lang="en-US" sz="2200" dirty="0" smtClean="0">
                <a:latin typeface="Arial" panose="020B0604020202020204" pitchFamily="34" charset="0"/>
                <a:cs typeface="Arial" panose="020B0604020202020204" pitchFamily="34" charset="0"/>
              </a:rPr>
              <a:t>contains pointers </a:t>
            </a:r>
            <a:r>
              <a:rPr lang="en-US" sz="2200" dirty="0">
                <a:latin typeface="Arial" panose="020B0604020202020204" pitchFamily="34" charset="0"/>
                <a:cs typeface="Arial" panose="020B0604020202020204" pitchFamily="34" charset="0"/>
              </a:rPr>
              <a:t>to the first and final PCBs in the list. Each PCB includes a pointer </a:t>
            </a:r>
            <a:r>
              <a:rPr lang="en-US" sz="2200" dirty="0" smtClean="0">
                <a:latin typeface="Arial" panose="020B0604020202020204" pitchFamily="34" charset="0"/>
                <a:cs typeface="Arial" panose="020B0604020202020204" pitchFamily="34" charset="0"/>
              </a:rPr>
              <a:t>field that </a:t>
            </a:r>
            <a:r>
              <a:rPr lang="en-US" sz="2200" dirty="0">
                <a:latin typeface="Arial" panose="020B0604020202020204" pitchFamily="34" charset="0"/>
                <a:cs typeface="Arial" panose="020B0604020202020204" pitchFamily="34" charset="0"/>
              </a:rPr>
              <a:t>points to the next PCB in the ready queue</a:t>
            </a:r>
            <a:r>
              <a:rPr lang="en-US" sz="2200" dirty="0" smtClean="0">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a:p>
            <a:r>
              <a:rPr lang="en-US" sz="2400" dirty="0"/>
              <a:t>The system also includes other </a:t>
            </a:r>
            <a:r>
              <a:rPr lang="en-US" sz="2400" dirty="0" smtClean="0"/>
              <a:t>queue: </a:t>
            </a:r>
            <a:r>
              <a:rPr lang="en-US" sz="2400" dirty="0"/>
              <a:t>The list of processes waiting for a particular I/O device is called </a:t>
            </a:r>
            <a:r>
              <a:rPr lang="en-US" sz="2400" dirty="0" smtClean="0"/>
              <a:t>a </a:t>
            </a:r>
            <a:r>
              <a:rPr lang="en-US" sz="2400" b="1" dirty="0" smtClean="0"/>
              <a:t>device </a:t>
            </a:r>
            <a:r>
              <a:rPr lang="en-US" sz="2400" b="1" dirty="0"/>
              <a:t>queue</a:t>
            </a:r>
            <a:r>
              <a:rPr lang="en-US" sz="2400" dirty="0"/>
              <a: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76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Process Scheduler</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4678363"/>
          </a:xfrm>
        </p:spPr>
        <p:txBody>
          <a:bodyPr>
            <a:normAutofit/>
          </a:bodyPr>
          <a:lstStyle/>
          <a:p>
            <a:r>
              <a:rPr lang="en-US" sz="2200" dirty="0">
                <a:latin typeface="Arial" panose="020B0604020202020204" pitchFamily="34" charset="0"/>
                <a:cs typeface="Arial" panose="020B0604020202020204" pitchFamily="34" charset="0"/>
              </a:rPr>
              <a:t>A process migrates among the various scheduling queues throughout </a:t>
            </a:r>
            <a:r>
              <a:rPr lang="en-US" sz="2200" dirty="0" smtClean="0">
                <a:latin typeface="Arial" panose="020B0604020202020204" pitchFamily="34" charset="0"/>
                <a:cs typeface="Arial" panose="020B0604020202020204" pitchFamily="34" charset="0"/>
              </a:rPr>
              <a:t>its lifetime</a:t>
            </a:r>
            <a:r>
              <a:rPr lang="en-US" sz="2200" dirty="0">
                <a:latin typeface="Arial" panose="020B0604020202020204" pitchFamily="34" charset="0"/>
                <a:cs typeface="Arial" panose="020B0604020202020204" pitchFamily="34" charset="0"/>
              </a:rPr>
              <a:t>. The operating system must select, for scheduling purposes, </a:t>
            </a:r>
            <a:r>
              <a:rPr lang="en-US" sz="2200" dirty="0" smtClean="0">
                <a:latin typeface="Arial" panose="020B0604020202020204" pitchFamily="34" charset="0"/>
                <a:cs typeface="Arial" panose="020B0604020202020204" pitchFamily="34" charset="0"/>
              </a:rPr>
              <a:t>processes from </a:t>
            </a:r>
            <a:r>
              <a:rPr lang="en-US" sz="2200" dirty="0">
                <a:latin typeface="Arial" panose="020B0604020202020204" pitchFamily="34" charset="0"/>
                <a:cs typeface="Arial" panose="020B0604020202020204" pitchFamily="34" charset="0"/>
              </a:rPr>
              <a:t>these queues in some fashion. The selection process is carried out by </a:t>
            </a:r>
            <a:r>
              <a:rPr lang="en-US" sz="2200" dirty="0" smtClean="0">
                <a:latin typeface="Arial" panose="020B0604020202020204" pitchFamily="34" charset="0"/>
                <a:cs typeface="Arial" panose="020B0604020202020204" pitchFamily="34" charset="0"/>
              </a:rPr>
              <a:t>the appropriate </a:t>
            </a:r>
            <a:r>
              <a:rPr lang="en-US" sz="2200" b="1" dirty="0" smtClean="0">
                <a:latin typeface="Arial" panose="020B0604020202020204" pitchFamily="34" charset="0"/>
                <a:cs typeface="Arial" panose="020B0604020202020204" pitchFamily="34" charset="0"/>
              </a:rPr>
              <a:t>scheduler</a:t>
            </a:r>
            <a:r>
              <a:rPr lang="en-US" sz="2200" dirty="0" smtClean="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long-term scheduler</a:t>
            </a:r>
            <a:r>
              <a:rPr lang="en-US" sz="1800" dirty="0">
                <a:latin typeface="Arial" panose="020B0604020202020204" pitchFamily="34" charset="0"/>
                <a:cs typeface="Arial" panose="020B0604020202020204" pitchFamily="34" charset="0"/>
              </a:rPr>
              <a:t>, or </a:t>
            </a:r>
            <a:r>
              <a:rPr lang="en-US" sz="1800" b="1" dirty="0" smtClean="0">
                <a:latin typeface="Arial" panose="020B0604020202020204" pitchFamily="34" charset="0"/>
                <a:cs typeface="Arial" panose="020B0604020202020204" pitchFamily="34" charset="0"/>
              </a:rPr>
              <a:t>job scheduler</a:t>
            </a:r>
            <a:r>
              <a:rPr lang="en-US" sz="1800" dirty="0">
                <a:latin typeface="Arial" panose="020B0604020202020204" pitchFamily="34" charset="0"/>
                <a:cs typeface="Arial" panose="020B0604020202020204" pitchFamily="34" charset="0"/>
              </a:rPr>
              <a:t>, selects processes from this pool and loads them into memory </a:t>
            </a:r>
            <a:r>
              <a:rPr lang="en-US" sz="1800" dirty="0" smtClean="0">
                <a:latin typeface="Arial" panose="020B0604020202020204" pitchFamily="34" charset="0"/>
                <a:cs typeface="Arial" panose="020B0604020202020204" pitchFamily="34" charset="0"/>
              </a:rPr>
              <a:t>for </a:t>
            </a:r>
            <a:r>
              <a:rPr lang="en-US" sz="1800" dirty="0">
                <a:latin typeface="Arial" panose="020B0604020202020204" pitchFamily="34" charset="0"/>
                <a:cs typeface="Arial" panose="020B0604020202020204" pitchFamily="34" charset="0"/>
              </a:rPr>
              <a:t>execution.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short-term scheduler</a:t>
            </a:r>
            <a:r>
              <a:rPr lang="en-US" sz="1800" dirty="0">
                <a:latin typeface="Arial" panose="020B0604020202020204" pitchFamily="34" charset="0"/>
                <a:cs typeface="Arial" panose="020B0604020202020204" pitchFamily="34" charset="0"/>
              </a:rPr>
              <a:t>, or </a:t>
            </a:r>
            <a:r>
              <a:rPr lang="en-US" sz="1800" b="1" dirty="0">
                <a:latin typeface="Arial" panose="020B0604020202020204" pitchFamily="34" charset="0"/>
                <a:cs typeface="Arial" panose="020B0604020202020204" pitchFamily="34" charset="0"/>
              </a:rPr>
              <a:t>CPU scheduler</a:t>
            </a:r>
            <a:r>
              <a:rPr lang="en-US" sz="1800" dirty="0">
                <a:latin typeface="Arial" panose="020B0604020202020204" pitchFamily="34" charset="0"/>
                <a:cs typeface="Arial" panose="020B0604020202020204" pitchFamily="34" charset="0"/>
              </a:rPr>
              <a:t>, selects from </a:t>
            </a:r>
            <a:r>
              <a:rPr lang="en-US" sz="1800" dirty="0" smtClean="0">
                <a:latin typeface="Arial" panose="020B0604020202020204" pitchFamily="34" charset="0"/>
                <a:cs typeface="Arial" panose="020B0604020202020204" pitchFamily="34" charset="0"/>
              </a:rPr>
              <a:t>among the </a:t>
            </a:r>
            <a:r>
              <a:rPr lang="en-US" sz="1800" dirty="0">
                <a:latin typeface="Arial" panose="020B0604020202020204" pitchFamily="34" charset="0"/>
                <a:cs typeface="Arial" panose="020B0604020202020204" pitchFamily="34" charset="0"/>
              </a:rPr>
              <a:t>processes that are ready to execute and allocates the CPU to one of them</a:t>
            </a:r>
            <a:r>
              <a:rPr lang="en-US" sz="1800" dirty="0" smtClean="0">
                <a:latin typeface="Arial" panose="020B0604020202020204" pitchFamily="34" charset="0"/>
                <a:cs typeface="Arial" panose="020B0604020202020204" pitchFamily="34" charset="0"/>
              </a:rPr>
              <a:t>.</a:t>
            </a:r>
          </a:p>
          <a:p>
            <a:pPr lvl="1"/>
            <a:r>
              <a:rPr lang="en-US" sz="2000" dirty="0"/>
              <a:t>The primary distinction between these two schedulers lies in </a:t>
            </a:r>
            <a:r>
              <a:rPr lang="en-US" sz="2000" dirty="0" smtClean="0"/>
              <a:t>frequency of </a:t>
            </a:r>
            <a:r>
              <a:rPr lang="en-US" sz="2000" dirty="0"/>
              <a:t>execution. The short-term scheduler must select a new process for the </a:t>
            </a:r>
            <a:r>
              <a:rPr lang="en-US" sz="2000" dirty="0" smtClean="0"/>
              <a:t>CPU frequently;</a:t>
            </a:r>
            <a:r>
              <a:rPr lang="en-US" sz="2000" dirty="0"/>
              <a:t> The long-term scheduler executes much less </a:t>
            </a:r>
            <a:r>
              <a:rPr lang="en-US" sz="2000" dirty="0" smtClean="0"/>
              <a:t>frequently.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246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1690</Words>
  <Application>Microsoft Office PowerPoint</Application>
  <PresentationFormat>On-screen Show (4:3)</PresentationFormat>
  <Paragraphs>89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Process Concept</vt:lpstr>
      <vt:lpstr>Process Concept</vt:lpstr>
      <vt:lpstr>Process State</vt:lpstr>
      <vt:lpstr>Process State</vt:lpstr>
      <vt:lpstr>Process Control Block (PCB)</vt:lpstr>
      <vt:lpstr>Process Control Block (PCB)</vt:lpstr>
      <vt:lpstr>Process Scheduling</vt:lpstr>
      <vt:lpstr>Process Scheduling Queues</vt:lpstr>
      <vt:lpstr>Process Scheduler</vt:lpstr>
      <vt:lpstr>Context Switch</vt:lpstr>
      <vt:lpstr>Context Switch</vt:lpstr>
      <vt:lpstr>Process Creation</vt:lpstr>
      <vt:lpstr>Process Creation</vt:lpstr>
      <vt:lpstr>Process Creation</vt:lpstr>
      <vt:lpstr>Process Termination</vt:lpstr>
      <vt:lpstr>Inter-process Communication (IPC)</vt:lpstr>
      <vt:lpstr>Inter-process Communication (IPC)</vt:lpstr>
      <vt:lpstr>Inter-process Communication (IPC)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Concept</dc:title>
  <dc:creator>han</dc:creator>
  <cp:lastModifiedBy>han</cp:lastModifiedBy>
  <cp:revision>11</cp:revision>
  <dcterms:created xsi:type="dcterms:W3CDTF">2014-01-20T15:33:36Z</dcterms:created>
  <dcterms:modified xsi:type="dcterms:W3CDTF">2014-01-23T18:52:55Z</dcterms:modified>
</cp:coreProperties>
</file>