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6" r:id="rId1"/>
  </p:sldMasterIdLst>
  <p:notesMasterIdLst>
    <p:notesMasterId r:id="rId20"/>
  </p:notesMasterIdLst>
  <p:handoutMasterIdLst>
    <p:handoutMasterId r:id="rId21"/>
  </p:handoutMasterIdLst>
  <p:sldIdLst>
    <p:sldId id="373" r:id="rId2"/>
    <p:sldId id="441" r:id="rId3"/>
    <p:sldId id="442" r:id="rId4"/>
    <p:sldId id="443" r:id="rId5"/>
    <p:sldId id="444" r:id="rId6"/>
    <p:sldId id="445" r:id="rId7"/>
    <p:sldId id="446" r:id="rId8"/>
    <p:sldId id="447" r:id="rId9"/>
    <p:sldId id="448" r:id="rId10"/>
    <p:sldId id="451" r:id="rId11"/>
    <p:sldId id="452" r:id="rId12"/>
    <p:sldId id="449" r:id="rId13"/>
    <p:sldId id="450" r:id="rId14"/>
    <p:sldId id="453" r:id="rId15"/>
    <p:sldId id="454" r:id="rId16"/>
    <p:sldId id="456" r:id="rId17"/>
    <p:sldId id="455" r:id="rId18"/>
    <p:sldId id="457" r:id="rId19"/>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255" autoAdjust="0"/>
    <p:restoredTop sz="86465" autoAdjust="0"/>
  </p:normalViewPr>
  <p:slideViewPr>
    <p:cSldViewPr>
      <p:cViewPr varScale="1">
        <p:scale>
          <a:sx n="93" d="100"/>
          <a:sy n="93" d="100"/>
        </p:scale>
        <p:origin x="1064" y="192"/>
      </p:cViewPr>
      <p:guideLst>
        <p:guide orient="horz" pos="2160"/>
        <p:guide pos="2880"/>
      </p:guideLst>
    </p:cSldViewPr>
  </p:slideViewPr>
  <p:outlineViewPr>
    <p:cViewPr>
      <p:scale>
        <a:sx n="33" d="100"/>
        <a:sy n="33" d="100"/>
      </p:scale>
      <p:origin x="0" y="10626"/>
    </p:cViewPr>
  </p:outlineViewPr>
  <p:notesTextViewPr>
    <p:cViewPr>
      <p:scale>
        <a:sx n="100" d="100"/>
        <a:sy n="100" d="100"/>
      </p:scale>
      <p:origin x="0" y="0"/>
    </p:cViewPr>
  </p:notesTextViewPr>
  <p:sorterViewPr>
    <p:cViewPr>
      <p:scale>
        <a:sx n="66" d="100"/>
        <a:sy n="66" d="100"/>
      </p:scale>
      <p:origin x="0" y="152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Times New Roman" pitchFamily="18" charset="0"/>
                <a:ea typeface="+mn-ea"/>
              </a:defRPr>
            </a:lvl1pPr>
          </a:lstStyle>
          <a:p>
            <a:pPr>
              <a:defRPr/>
            </a:pPr>
            <a:endParaRPr lang="en-US"/>
          </a:p>
        </p:txBody>
      </p:sp>
      <p:sp>
        <p:nvSpPr>
          <p:cNvPr id="18841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Times New Roman" pitchFamily="18" charset="0"/>
                <a:ea typeface="+mn-ea"/>
              </a:defRPr>
            </a:lvl1pPr>
          </a:lstStyle>
          <a:p>
            <a:pPr>
              <a:defRPr/>
            </a:pPr>
            <a:endParaRPr lang="en-US"/>
          </a:p>
        </p:txBody>
      </p:sp>
      <p:sp>
        <p:nvSpPr>
          <p:cNvPr id="18842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Times New Roman" pitchFamily="18" charset="0"/>
                <a:ea typeface="+mn-ea"/>
              </a:defRPr>
            </a:lvl1pPr>
          </a:lstStyle>
          <a:p>
            <a:pPr>
              <a:defRPr/>
            </a:pPr>
            <a:endParaRPr lang="en-US"/>
          </a:p>
        </p:txBody>
      </p:sp>
      <p:sp>
        <p:nvSpPr>
          <p:cNvPr id="18842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E175CE8D-A545-8D49-9A19-4F604641AD75}" type="slidenum">
              <a:rPr lang="en-US"/>
              <a:pPr/>
              <a:t>‹#›</a:t>
            </a:fld>
            <a:endParaRPr lang="en-US"/>
          </a:p>
        </p:txBody>
      </p:sp>
    </p:spTree>
    <p:extLst>
      <p:ext uri="{BB962C8B-B14F-4D97-AF65-F5344CB8AC3E}">
        <p14:creationId xmlns:p14="http://schemas.microsoft.com/office/powerpoint/2010/main" val="36882011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1026"/>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Times New Roman" pitchFamily="18" charset="0"/>
                <a:ea typeface="+mn-ea"/>
              </a:defRPr>
            </a:lvl1pPr>
          </a:lstStyle>
          <a:p>
            <a:pPr>
              <a:defRPr/>
            </a:pPr>
            <a:endParaRPr lang="en-US"/>
          </a:p>
        </p:txBody>
      </p:sp>
      <p:sp>
        <p:nvSpPr>
          <p:cNvPr id="137219" name="Rectangle 1027"/>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Times New Roman" pitchFamily="18" charset="0"/>
                <a:ea typeface="+mn-ea"/>
              </a:defRPr>
            </a:lvl1pPr>
          </a:lstStyle>
          <a:p>
            <a:pPr>
              <a:defRPr/>
            </a:pPr>
            <a:endParaRPr lang="en-US"/>
          </a:p>
        </p:txBody>
      </p:sp>
      <p:sp>
        <p:nvSpPr>
          <p:cNvPr id="81924" name="Rectangle 1028"/>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7221" name="Rectangle 1029"/>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7222" name="Rectangle 1030"/>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Times New Roman" pitchFamily="18" charset="0"/>
                <a:ea typeface="+mn-ea"/>
              </a:defRPr>
            </a:lvl1pPr>
          </a:lstStyle>
          <a:p>
            <a:pPr>
              <a:defRPr/>
            </a:pPr>
            <a:endParaRPr lang="en-US"/>
          </a:p>
        </p:txBody>
      </p:sp>
      <p:sp>
        <p:nvSpPr>
          <p:cNvPr id="137223" name="Rectangle 1031"/>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518075F0-5769-BD40-8DD6-5105F61F2BCA}" type="slidenum">
              <a:rPr lang="en-US"/>
              <a:pPr/>
              <a:t>‹#›</a:t>
            </a:fld>
            <a:endParaRPr lang="en-US"/>
          </a:p>
        </p:txBody>
      </p:sp>
    </p:spTree>
    <p:extLst>
      <p:ext uri="{BB962C8B-B14F-4D97-AF65-F5344CB8AC3E}">
        <p14:creationId xmlns:p14="http://schemas.microsoft.com/office/powerpoint/2010/main" val="10450961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DNew">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a:p>
        </p:txBody>
      </p:sp>
      <p:pic>
        <p:nvPicPr>
          <p:cNvPr id="6" name="Picture 48" descr="duke_wave_shado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67625" y="381000"/>
            <a:ext cx="1476375" cy="1228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itle 13"/>
          <p:cNvSpPr>
            <a:spLocks noGrp="1"/>
          </p:cNvSpPr>
          <p:nvPr>
            <p:ph type="ctrTitle"/>
          </p:nvPr>
        </p:nvSpPr>
        <p:spPr>
          <a:xfrm>
            <a:off x="1295400" y="359898"/>
            <a:ext cx="6096000" cy="1472184"/>
          </a:xfrm>
        </p:spPr>
        <p:txBody>
          <a:bodyPr anchor="b"/>
          <a:lstStyle>
            <a:lvl1pPr algn="l">
              <a:defRPr sz="4000"/>
            </a:lvl1pPr>
            <a:extLst/>
          </a:lstStyle>
          <a:p>
            <a:r>
              <a:rPr lang="en-US" dirty="0"/>
              <a:t>Click to edit Master title style</a:t>
            </a:r>
          </a:p>
        </p:txBody>
      </p:sp>
      <p:sp>
        <p:nvSpPr>
          <p:cNvPr id="22" name="Subtitle 21"/>
          <p:cNvSpPr>
            <a:spLocks noGrp="1"/>
          </p:cNvSpPr>
          <p:nvPr>
            <p:ph type="subTitle" idx="1"/>
          </p:nvPr>
        </p:nvSpPr>
        <p:spPr>
          <a:xfrm>
            <a:off x="1295400" y="1850064"/>
            <a:ext cx="754380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sp>
        <p:nvSpPr>
          <p:cNvPr id="7" name="Date Placeholder 6"/>
          <p:cNvSpPr>
            <a:spLocks noGrp="1"/>
          </p:cNvSpPr>
          <p:nvPr>
            <p:ph type="dt" sz="half" idx="10"/>
          </p:nvPr>
        </p:nvSpPr>
        <p:spPr/>
        <p:txBody>
          <a:bodyPr/>
          <a:lstStyle>
            <a:lvl1pPr>
              <a:defRPr/>
            </a:lvl1pPr>
            <a:extLst/>
          </a:lstStyle>
          <a:p>
            <a:pPr>
              <a:defRPr/>
            </a:pPr>
            <a:endParaRPr lang="en-US"/>
          </a:p>
        </p:txBody>
      </p:sp>
      <p:sp>
        <p:nvSpPr>
          <p:cNvPr id="8" name="Footer Placeholder 19"/>
          <p:cNvSpPr>
            <a:spLocks noGrp="1"/>
          </p:cNvSpPr>
          <p:nvPr>
            <p:ph type="ftr" sz="quarter" idx="11"/>
          </p:nvPr>
        </p:nvSpPr>
        <p:spPr/>
        <p:txBody>
          <a:bodyPr/>
          <a:lstStyle>
            <a:lvl1pPr>
              <a:defRPr/>
            </a:lvl1pPr>
            <a:extLst/>
          </a:lstStyle>
          <a:p>
            <a:pPr>
              <a:defRPr/>
            </a:pPr>
            <a:endParaRPr lang="en-US"/>
          </a:p>
        </p:txBody>
      </p:sp>
      <p:sp>
        <p:nvSpPr>
          <p:cNvPr id="9" name="Slide Number Placeholder 9"/>
          <p:cNvSpPr>
            <a:spLocks noGrp="1"/>
          </p:cNvSpPr>
          <p:nvPr>
            <p:ph type="sldNum" sz="quarter" idx="12"/>
          </p:nvPr>
        </p:nvSpPr>
        <p:spPr/>
        <p:txBody>
          <a:bodyPr/>
          <a:lstStyle>
            <a:lvl1pPr>
              <a:defRPr/>
            </a:lvl1pPr>
          </a:lstStyle>
          <a:p>
            <a:fld id="{C4C42582-02B8-C849-BDEE-2F6EE2FB96B9}" type="slidenum">
              <a:rPr lang="en-US"/>
              <a:pPr/>
              <a:t>‹#›</a:t>
            </a:fld>
            <a:endParaRPr lang="en-US"/>
          </a:p>
        </p:txBody>
      </p:sp>
    </p:spTree>
    <p:extLst>
      <p:ext uri="{BB962C8B-B14F-4D97-AF65-F5344CB8AC3E}">
        <p14:creationId xmlns:p14="http://schemas.microsoft.com/office/powerpoint/2010/main" val="1495851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fld id="{F9687CFD-DC46-4F4C-AC9C-768B6072C7E4}" type="slidenum">
              <a:rPr lang="en-US"/>
              <a:pPr/>
              <a:t>‹#›</a:t>
            </a:fld>
            <a:endParaRPr lang="en-US"/>
          </a:p>
        </p:txBody>
      </p:sp>
    </p:spTree>
    <p:extLst>
      <p:ext uri="{BB962C8B-B14F-4D97-AF65-F5344CB8AC3E}">
        <p14:creationId xmlns:p14="http://schemas.microsoft.com/office/powerpoint/2010/main" val="2594004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fld id="{3A63E064-0398-FB4D-A10B-9168BFF17DB7}" type="slidenum">
              <a:rPr lang="en-US"/>
              <a:pPr/>
              <a:t>‹#›</a:t>
            </a:fld>
            <a:endParaRPr lang="en-US"/>
          </a:p>
        </p:txBody>
      </p:sp>
    </p:spTree>
    <p:extLst>
      <p:ext uri="{BB962C8B-B14F-4D97-AF65-F5344CB8AC3E}">
        <p14:creationId xmlns:p14="http://schemas.microsoft.com/office/powerpoint/2010/main" val="401302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48" descr="duke_wave_shado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77200" y="457200"/>
            <a:ext cx="1066800" cy="887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435608" y="274638"/>
            <a:ext cx="6565392" cy="1143000"/>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lvl1pPr>
            <a:extLst/>
          </a:lstStyle>
          <a:p>
            <a:pPr>
              <a:defRPr/>
            </a:pPr>
            <a:endParaRPr lang="en-US"/>
          </a:p>
        </p:txBody>
      </p:sp>
      <p:sp>
        <p:nvSpPr>
          <p:cNvPr id="6" name="Footer Placeholder 4"/>
          <p:cNvSpPr>
            <a:spLocks noGrp="1"/>
          </p:cNvSpPr>
          <p:nvPr>
            <p:ph type="ftr" sz="quarter" idx="11"/>
          </p:nvPr>
        </p:nvSpPr>
        <p:spPr/>
        <p:txBody>
          <a:bodyPr/>
          <a:lstStyle>
            <a:lvl1pPr>
              <a:defRPr/>
            </a:lvl1pPr>
            <a:extLst/>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6BFA988-9EA0-6049-A3EA-B6C652B385C4}" type="slidenum">
              <a:rPr lang="en-US"/>
              <a:pPr/>
              <a:t>‹#›</a:t>
            </a:fld>
            <a:endParaRPr lang="en-US"/>
          </a:p>
        </p:txBody>
      </p:sp>
    </p:spTree>
    <p:extLst>
      <p:ext uri="{BB962C8B-B14F-4D97-AF65-F5344CB8AC3E}">
        <p14:creationId xmlns:p14="http://schemas.microsoft.com/office/powerpoint/2010/main" val="3697978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8" name="Date Placeholder 3"/>
          <p:cNvSpPr>
            <a:spLocks noGrp="1"/>
          </p:cNvSpPr>
          <p:nvPr>
            <p:ph type="dt" sz="half" idx="10"/>
          </p:nvPr>
        </p:nvSpPr>
        <p:spPr/>
        <p:txBody>
          <a:bodyPr/>
          <a:lstStyle>
            <a:lvl1pPr>
              <a:defRPr/>
            </a:lvl1pPr>
            <a:extLst/>
          </a:lstStyle>
          <a:p>
            <a:pPr>
              <a:defRPr/>
            </a:pPr>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fld id="{F7A31C48-78C5-0044-8789-5F13B6BC6AF6}" type="slidenum">
              <a:rPr lang="en-US"/>
              <a:pPr/>
              <a:t>‹#›</a:t>
            </a:fld>
            <a:endParaRPr lang="en-US"/>
          </a:p>
        </p:txBody>
      </p:sp>
    </p:spTree>
    <p:extLst>
      <p:ext uri="{BB962C8B-B14F-4D97-AF65-F5344CB8AC3E}">
        <p14:creationId xmlns:p14="http://schemas.microsoft.com/office/powerpoint/2010/main" val="1539666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23"/>
          <p:cNvSpPr>
            <a:spLocks noGrp="1"/>
          </p:cNvSpPr>
          <p:nvPr>
            <p:ph type="dt" sz="half" idx="10"/>
          </p:nvPr>
        </p:nvSpPr>
        <p:spPr/>
        <p:txBody>
          <a:bodyPr/>
          <a:lstStyle>
            <a:lvl1pPr>
              <a:defRPr/>
            </a:lvl1pPr>
          </a:lstStyle>
          <a:p>
            <a:pPr>
              <a:defRPr/>
            </a:pPr>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fld id="{389D8ED0-88A4-2549-B35A-FBCE07619BAF}" type="slidenum">
              <a:rPr lang="en-US"/>
              <a:pPr/>
              <a:t>‹#›</a:t>
            </a:fld>
            <a:endParaRPr lang="en-US"/>
          </a:p>
        </p:txBody>
      </p:sp>
    </p:spTree>
    <p:extLst>
      <p:ext uri="{BB962C8B-B14F-4D97-AF65-F5344CB8AC3E}">
        <p14:creationId xmlns:p14="http://schemas.microsoft.com/office/powerpoint/2010/main" val="1861343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1D862F07-DCBD-0846-BE6A-279F2AE8411B}" type="slidenum">
              <a:rPr lang="en-US"/>
              <a:pPr/>
              <a:t>‹#›</a:t>
            </a:fld>
            <a:endParaRPr lang="en-US"/>
          </a:p>
        </p:txBody>
      </p:sp>
    </p:spTree>
    <p:extLst>
      <p:ext uri="{BB962C8B-B14F-4D97-AF65-F5344CB8AC3E}">
        <p14:creationId xmlns:p14="http://schemas.microsoft.com/office/powerpoint/2010/main" val="2160942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a:t>Click to edit Master title style</a:t>
            </a:r>
          </a:p>
        </p:txBody>
      </p:sp>
      <p:sp>
        <p:nvSpPr>
          <p:cNvPr id="3" name="Date Placeholder 23"/>
          <p:cNvSpPr>
            <a:spLocks noGrp="1"/>
          </p:cNvSpPr>
          <p:nvPr>
            <p:ph type="dt" sz="half" idx="10"/>
          </p:nvPr>
        </p:nvSpPr>
        <p:spPr/>
        <p:txBody>
          <a:bodyPr/>
          <a:lstStyle>
            <a:lvl1pPr>
              <a:defRPr/>
            </a:lvl1pPr>
          </a:lstStyle>
          <a:p>
            <a:pPr>
              <a:defRPr/>
            </a:pPr>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fld id="{BFA27B8F-7FCD-5D48-9672-ED5236E0413D}" type="slidenum">
              <a:rPr lang="en-US"/>
              <a:pPr/>
              <a:t>‹#›</a:t>
            </a:fld>
            <a:endParaRPr lang="en-US"/>
          </a:p>
        </p:txBody>
      </p:sp>
    </p:spTree>
    <p:extLst>
      <p:ext uri="{BB962C8B-B14F-4D97-AF65-F5344CB8AC3E}">
        <p14:creationId xmlns:p14="http://schemas.microsoft.com/office/powerpoint/2010/main" val="402761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Date Placeholder 1"/>
          <p:cNvSpPr>
            <a:spLocks noGrp="1"/>
          </p:cNvSpPr>
          <p:nvPr>
            <p:ph type="dt" sz="half" idx="10"/>
          </p:nvPr>
        </p:nvSpPr>
        <p:spPr/>
        <p:txBody>
          <a:bodyPr/>
          <a:lstStyle>
            <a:lvl1pPr>
              <a:defRPr/>
            </a:lvl1pPr>
            <a:extLst/>
          </a:lstStyle>
          <a:p>
            <a:pPr>
              <a:defRPr/>
            </a:pPr>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lstStyle>
          <a:p>
            <a:fld id="{0FE96D11-58C0-284A-A8AB-5AA4E940F1C8}" type="slidenum">
              <a:rPr lang="en-US"/>
              <a:pPr/>
              <a:t>‹#›</a:t>
            </a:fld>
            <a:endParaRPr lang="en-US"/>
          </a:p>
        </p:txBody>
      </p:sp>
    </p:spTree>
    <p:extLst>
      <p:ext uri="{BB962C8B-B14F-4D97-AF65-F5344CB8AC3E}">
        <p14:creationId xmlns:p14="http://schemas.microsoft.com/office/powerpoint/2010/main" val="299157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28F2D36C-356B-7048-81C1-A307797EE588}" type="slidenum">
              <a:rPr lang="en-US"/>
              <a:pPr/>
              <a:t>‹#›</a:t>
            </a:fld>
            <a:endParaRPr lang="en-US"/>
          </a:p>
        </p:txBody>
      </p:sp>
    </p:spTree>
    <p:extLst>
      <p:ext uri="{BB962C8B-B14F-4D97-AF65-F5344CB8AC3E}">
        <p14:creationId xmlns:p14="http://schemas.microsoft.com/office/powerpoint/2010/main" val="3665068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eaLnBrk="1" hangingPunct="1">
              <a:lnSpc>
                <a:spcPts val="3000"/>
              </a:lnSpc>
              <a:spcBef>
                <a:spcPts val="600"/>
              </a:spcBef>
              <a:buClr>
                <a:schemeClr val="accent1"/>
              </a:buClr>
              <a:buSzPct val="80000"/>
              <a:buFont typeface="Wingdings 2"/>
              <a:buNone/>
              <a:defRPr/>
            </a:pPr>
            <a:endParaRPr lang="en-US" sz="3200">
              <a:latin typeface="+mn-lt"/>
              <a:ea typeface="+mn-ea"/>
            </a:endParaRPr>
          </a:p>
        </p:txBody>
      </p:sp>
      <p:sp>
        <p:nvSpPr>
          <p:cNvPr id="6" name="Flowchart: Process 13"/>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Flowchart: Process 15"/>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t>Click to edit Master title style</a:t>
            </a: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t>Click to edit Master text styles</a:t>
            </a:r>
          </a:p>
        </p:txBody>
      </p:sp>
      <p:sp>
        <p:nvSpPr>
          <p:cNvPr id="8" name="Date Placeholder 4"/>
          <p:cNvSpPr>
            <a:spLocks noGrp="1"/>
          </p:cNvSpPr>
          <p:nvPr>
            <p:ph type="dt" sz="half" idx="10"/>
          </p:nvPr>
        </p:nvSpPr>
        <p:spPr/>
        <p:txBody>
          <a:bodyPr/>
          <a:lstStyle>
            <a:lvl1pPr>
              <a:defRPr/>
            </a:lvl1pPr>
            <a:extLst/>
          </a:lstStyle>
          <a:p>
            <a:pPr>
              <a:defRPr/>
            </a:pPr>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fld id="{CBAA1397-D059-4642-89D6-FEB7724C3920}" type="slidenum">
              <a:rPr lang="en-US"/>
              <a:pPr/>
              <a:t>‹#›</a:t>
            </a:fld>
            <a:endParaRPr lang="en-US"/>
          </a:p>
        </p:txBody>
      </p:sp>
    </p:spTree>
    <p:extLst>
      <p:ext uri="{BB962C8B-B14F-4D97-AF65-F5344CB8AC3E}">
        <p14:creationId xmlns:p14="http://schemas.microsoft.com/office/powerpoint/2010/main" val="1660879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p>
            <a:r>
              <a:rPr lang="en-US"/>
              <a:t>Click to edit Master title style</a:t>
            </a:r>
          </a:p>
        </p:txBody>
      </p:sp>
      <p:sp>
        <p:nvSpPr>
          <p:cNvPr id="2057" name="Text Placeholder 8"/>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latin typeface="Times New Roman" pitchFamily="18" charset="0"/>
                <a:ea typeface="+mn-ea"/>
              </a:defRPr>
            </a:lvl1pPr>
            <a:extLst/>
          </a:lstStyle>
          <a:p>
            <a:pPr>
              <a:defRPr/>
            </a:pP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latin typeface="Times New Roman" pitchFamily="18" charset="0"/>
                <a:ea typeface="+mn-ea"/>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200">
                <a:solidFill>
                  <a:srgbClr val="B5A788"/>
                </a:solidFill>
              </a:defRPr>
            </a:lvl1pPr>
          </a:lstStyle>
          <a:p>
            <a:fld id="{2AB1E0E5-29F1-AD48-A81A-1F5309CB07D9}" type="slidenum">
              <a:rPr lang="en-US"/>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15" r:id="rId4"/>
    <p:sldLayoutId id="2147483822" r:id="rId5"/>
    <p:sldLayoutId id="2147483816" r:id="rId6"/>
    <p:sldLayoutId id="2147483823" r:id="rId7"/>
    <p:sldLayoutId id="2147483824" r:id="rId8"/>
    <p:sldLayoutId id="2147483825" r:id="rId9"/>
    <p:sldLayoutId id="2147483817" r:id="rId10"/>
    <p:sldLayoutId id="2147483818" r:id="rId11"/>
  </p:sldLayoutIdLst>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ＭＳ Ｐゴシック" charset="0"/>
          <a:cs typeface="+mj-cs"/>
        </a:defRPr>
      </a:lvl1pPr>
      <a:lvl2pPr algn="l" rtl="0" eaLnBrk="0" fontAlgn="base" hangingPunct="0">
        <a:spcBef>
          <a:spcPct val="0"/>
        </a:spcBef>
        <a:spcAft>
          <a:spcPct val="0"/>
        </a:spcAft>
        <a:defRPr sz="4300">
          <a:solidFill>
            <a:srgbClr val="572314"/>
          </a:solidFill>
          <a:latin typeface="Gill Sans MT" pitchFamily="34" charset="0"/>
          <a:ea typeface="ＭＳ Ｐゴシック" charset="0"/>
        </a:defRPr>
      </a:lvl2pPr>
      <a:lvl3pPr algn="l" rtl="0" eaLnBrk="0" fontAlgn="base" hangingPunct="0">
        <a:spcBef>
          <a:spcPct val="0"/>
        </a:spcBef>
        <a:spcAft>
          <a:spcPct val="0"/>
        </a:spcAft>
        <a:defRPr sz="4300">
          <a:solidFill>
            <a:srgbClr val="572314"/>
          </a:solidFill>
          <a:latin typeface="Gill Sans MT" pitchFamily="34" charset="0"/>
          <a:ea typeface="ＭＳ Ｐゴシック" charset="0"/>
        </a:defRPr>
      </a:lvl3pPr>
      <a:lvl4pPr algn="l" rtl="0" eaLnBrk="0" fontAlgn="base" hangingPunct="0">
        <a:spcBef>
          <a:spcPct val="0"/>
        </a:spcBef>
        <a:spcAft>
          <a:spcPct val="0"/>
        </a:spcAft>
        <a:defRPr sz="4300">
          <a:solidFill>
            <a:srgbClr val="572314"/>
          </a:solidFill>
          <a:latin typeface="Gill Sans MT" pitchFamily="34" charset="0"/>
          <a:ea typeface="ＭＳ Ｐゴシック" charset="0"/>
        </a:defRPr>
      </a:lvl4pPr>
      <a:lvl5pPr algn="l" rtl="0" eaLnBrk="0" fontAlgn="base" hangingPunct="0">
        <a:spcBef>
          <a:spcPct val="0"/>
        </a:spcBef>
        <a:spcAft>
          <a:spcPct val="0"/>
        </a:spcAft>
        <a:defRPr sz="4300">
          <a:solidFill>
            <a:srgbClr val="572314"/>
          </a:solidFill>
          <a:latin typeface="Gill Sans MT" pitchFamily="34" charset="0"/>
          <a:ea typeface="ＭＳ Ｐゴシック"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charset="0"/>
        <a:buChar char=""/>
        <a:defRPr sz="3200" kern="1200">
          <a:solidFill>
            <a:schemeClr val="tx1"/>
          </a:solidFill>
          <a:latin typeface="+mn-lt"/>
          <a:ea typeface="ＭＳ Ｐゴシック" charset="0"/>
          <a:cs typeface="+mn-cs"/>
        </a:defRPr>
      </a:lvl1pPr>
      <a:lvl2pPr marL="639763" indent="-236538" algn="l" rtl="0" eaLnBrk="0" fontAlgn="base" hangingPunct="0">
        <a:spcBef>
          <a:spcPts val="550"/>
        </a:spcBef>
        <a:spcAft>
          <a:spcPct val="0"/>
        </a:spcAft>
        <a:buClr>
          <a:schemeClr val="accent1"/>
        </a:buClr>
        <a:buFont typeface="Verdana" charset="0"/>
        <a:buChar char="◦"/>
        <a:defRPr sz="2800" kern="1200">
          <a:solidFill>
            <a:schemeClr val="tx1"/>
          </a:solidFill>
          <a:latin typeface="+mn-lt"/>
          <a:ea typeface="ＭＳ Ｐゴシック" charset="0"/>
          <a:cs typeface="+mn-cs"/>
        </a:defRPr>
      </a:lvl2pPr>
      <a:lvl3pPr marL="885825" indent="-228600" algn="l" rtl="0" eaLnBrk="0" fontAlgn="base" hangingPunct="0">
        <a:spcBef>
          <a:spcPct val="20000"/>
        </a:spcBef>
        <a:spcAft>
          <a:spcPct val="0"/>
        </a:spcAft>
        <a:buClr>
          <a:schemeClr val="accent2"/>
        </a:buClr>
        <a:buFont typeface="Wingdings 2" charset="0"/>
        <a:buChar char=""/>
        <a:defRPr sz="2400" kern="1200">
          <a:solidFill>
            <a:schemeClr val="tx1"/>
          </a:solidFill>
          <a:latin typeface="+mn-lt"/>
          <a:ea typeface="ＭＳ Ｐゴシック" charset="0"/>
          <a:cs typeface="+mn-cs"/>
        </a:defRPr>
      </a:lvl3pPr>
      <a:lvl4pPr marL="1096963" indent="-173038" algn="l" rtl="0" eaLnBrk="0" fontAlgn="base" hangingPunct="0">
        <a:spcBef>
          <a:spcPct val="20000"/>
        </a:spcBef>
        <a:spcAft>
          <a:spcPct val="0"/>
        </a:spcAft>
        <a:buClr>
          <a:srgbClr val="C32D2E"/>
        </a:buClr>
        <a:buFont typeface="Wingdings 2" charset="0"/>
        <a:buChar char=""/>
        <a:defRPr sz="2000" kern="1200">
          <a:solidFill>
            <a:schemeClr val="tx1"/>
          </a:solidFill>
          <a:latin typeface="+mn-lt"/>
          <a:ea typeface="ＭＳ Ｐゴシック" charset="0"/>
          <a:cs typeface="+mn-cs"/>
        </a:defRPr>
      </a:lvl4pPr>
      <a:lvl5pPr marL="1296988" indent="-182563" algn="l" rtl="0" eaLnBrk="0" fontAlgn="base" hangingPunct="0">
        <a:spcBef>
          <a:spcPct val="20000"/>
        </a:spcBef>
        <a:spcAft>
          <a:spcPct val="0"/>
        </a:spcAft>
        <a:buClr>
          <a:srgbClr val="84AA33"/>
        </a:buClr>
        <a:buFont typeface="Wingdings 2" charset="0"/>
        <a:buChar char=""/>
        <a:defRPr sz="2000" kern="1200">
          <a:solidFill>
            <a:schemeClr val="tx1"/>
          </a:solidFill>
          <a:latin typeface="+mn-lt"/>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marL="82550" indent="0">
              <a:buNone/>
            </a:pPr>
            <a:endParaRPr lang="en-US" dirty="0"/>
          </a:p>
          <a:p>
            <a:r>
              <a:rPr lang="en-US" dirty="0"/>
              <a:t>AJAX</a:t>
            </a:r>
          </a:p>
          <a:p>
            <a:r>
              <a:rPr lang="en-US" dirty="0"/>
              <a:t>JSF and AJAX</a:t>
            </a:r>
          </a:p>
          <a:p>
            <a:r>
              <a:rPr lang="en-US" dirty="0" err="1"/>
              <a:t>ajaxguessnumber</a:t>
            </a:r>
            <a:endParaRPr lang="en-US" dirty="0"/>
          </a:p>
          <a:p>
            <a:r>
              <a:rPr lang="en-US" dirty="0"/>
              <a:t>Adding AJAX to address-book</a:t>
            </a:r>
          </a:p>
        </p:txBody>
      </p:sp>
    </p:spTree>
    <p:extLst>
      <p:ext uri="{BB962C8B-B14F-4D97-AF65-F5344CB8AC3E}">
        <p14:creationId xmlns:p14="http://schemas.microsoft.com/office/powerpoint/2010/main" val="3289150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192B-A33A-4846-829D-A466AB8500E7}"/>
              </a:ext>
            </a:extLst>
          </p:cNvPr>
          <p:cNvSpPr>
            <a:spLocks noGrp="1"/>
          </p:cNvSpPr>
          <p:nvPr>
            <p:ph type="title"/>
          </p:nvPr>
        </p:nvSpPr>
        <p:spPr/>
        <p:txBody>
          <a:bodyPr>
            <a:normAutofit fontScale="90000"/>
          </a:bodyPr>
          <a:lstStyle/>
          <a:p>
            <a:r>
              <a:rPr lang="en-US" dirty="0"/>
              <a:t>Simple Ajax Example (w3schools.com)</a:t>
            </a:r>
          </a:p>
        </p:txBody>
      </p:sp>
      <p:sp>
        <p:nvSpPr>
          <p:cNvPr id="3" name="Content Placeholder 2">
            <a:extLst>
              <a:ext uri="{FF2B5EF4-FFF2-40B4-BE49-F238E27FC236}">
                <a16:creationId xmlns:a16="http://schemas.microsoft.com/office/drawing/2014/main" id="{28328918-DA1F-2E45-938C-A2083086D294}"/>
              </a:ext>
            </a:extLst>
          </p:cNvPr>
          <p:cNvSpPr>
            <a:spLocks noGrp="1"/>
          </p:cNvSpPr>
          <p:nvPr>
            <p:ph idx="1"/>
          </p:nvPr>
        </p:nvSpPr>
        <p:spPr/>
        <p:txBody>
          <a:bodyPr/>
          <a:lstStyle/>
          <a:p>
            <a:pPr marL="82550" indent="0">
              <a:buNone/>
            </a:pPr>
            <a:r>
              <a:rPr lang="en-CA" sz="1800" dirty="0"/>
              <a:t>&lt;!DOCTYPE html&gt;</a:t>
            </a:r>
            <a:br>
              <a:rPr lang="en-CA" sz="1800" dirty="0"/>
            </a:br>
            <a:r>
              <a:rPr lang="en-CA" sz="1800" dirty="0"/>
              <a:t>&lt;html&gt;</a:t>
            </a:r>
            <a:br>
              <a:rPr lang="en-CA" sz="1800" dirty="0"/>
            </a:br>
            <a:r>
              <a:rPr lang="en-CA" sz="1800" dirty="0"/>
              <a:t>&lt;body&gt;</a:t>
            </a:r>
            <a:br>
              <a:rPr lang="en-CA" sz="1800" dirty="0"/>
            </a:br>
            <a:br>
              <a:rPr lang="en-CA" sz="1800" dirty="0"/>
            </a:br>
            <a:r>
              <a:rPr lang="en-CA" sz="1800" dirty="0"/>
              <a:t>&lt;div id="demo"&gt;</a:t>
            </a:r>
            <a:br>
              <a:rPr lang="en-CA" sz="1800" dirty="0"/>
            </a:br>
            <a:r>
              <a:rPr lang="en-CA" sz="1800" dirty="0"/>
              <a:t>  &lt;h2&gt;Let AJAX change this text&lt;/h2&gt;</a:t>
            </a:r>
            <a:br>
              <a:rPr lang="en-CA" sz="1800" dirty="0"/>
            </a:br>
            <a:r>
              <a:rPr lang="en-CA" sz="1800" dirty="0"/>
              <a:t>  &lt;button type="button" onclick="</a:t>
            </a:r>
            <a:r>
              <a:rPr lang="en-CA" sz="1800" dirty="0" err="1"/>
              <a:t>loadDoc</a:t>
            </a:r>
            <a:r>
              <a:rPr lang="en-CA" sz="1800" dirty="0"/>
              <a:t>()"&gt;Change Content&lt;/button&gt;</a:t>
            </a:r>
            <a:br>
              <a:rPr lang="en-CA" sz="1800" dirty="0"/>
            </a:br>
            <a:r>
              <a:rPr lang="en-CA" sz="1800" dirty="0"/>
              <a:t>&lt;/div&gt;</a:t>
            </a:r>
            <a:br>
              <a:rPr lang="en-CA" sz="1800" dirty="0"/>
            </a:br>
            <a:br>
              <a:rPr lang="en-CA" sz="1800" dirty="0"/>
            </a:br>
            <a:r>
              <a:rPr lang="en-CA" sz="1800" dirty="0"/>
              <a:t>&lt;/body&gt;</a:t>
            </a:r>
            <a:br>
              <a:rPr lang="en-CA" sz="1800" dirty="0"/>
            </a:br>
            <a:r>
              <a:rPr lang="en-CA" sz="1800" dirty="0"/>
              <a:t>&lt;/html&gt;</a:t>
            </a:r>
            <a:endParaRPr lang="en-US" sz="1800" dirty="0"/>
          </a:p>
        </p:txBody>
      </p:sp>
    </p:spTree>
    <p:extLst>
      <p:ext uri="{BB962C8B-B14F-4D97-AF65-F5344CB8AC3E}">
        <p14:creationId xmlns:p14="http://schemas.microsoft.com/office/powerpoint/2010/main" val="2117782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9571C-962E-444F-9255-F588A291FA5A}"/>
              </a:ext>
            </a:extLst>
          </p:cNvPr>
          <p:cNvSpPr>
            <a:spLocks noGrp="1"/>
          </p:cNvSpPr>
          <p:nvPr>
            <p:ph type="title"/>
          </p:nvPr>
        </p:nvSpPr>
        <p:spPr/>
        <p:txBody>
          <a:bodyPr/>
          <a:lstStyle/>
          <a:p>
            <a:r>
              <a:rPr lang="en-US" dirty="0"/>
              <a:t>Simple Example (cont’d)</a:t>
            </a:r>
          </a:p>
        </p:txBody>
      </p:sp>
      <p:sp>
        <p:nvSpPr>
          <p:cNvPr id="3" name="Content Placeholder 2">
            <a:extLst>
              <a:ext uri="{FF2B5EF4-FFF2-40B4-BE49-F238E27FC236}">
                <a16:creationId xmlns:a16="http://schemas.microsoft.com/office/drawing/2014/main" id="{9772E186-2BEA-524E-88B3-43420B30E698}"/>
              </a:ext>
            </a:extLst>
          </p:cNvPr>
          <p:cNvSpPr>
            <a:spLocks noGrp="1"/>
          </p:cNvSpPr>
          <p:nvPr>
            <p:ph idx="1"/>
          </p:nvPr>
        </p:nvSpPr>
        <p:spPr/>
        <p:txBody>
          <a:bodyPr/>
          <a:lstStyle/>
          <a:p>
            <a:pPr marL="82550" indent="0">
              <a:buNone/>
            </a:pPr>
            <a:r>
              <a:rPr lang="en-CA" sz="1800" dirty="0"/>
              <a:t>function </a:t>
            </a:r>
            <a:r>
              <a:rPr lang="en-CA" sz="1800" dirty="0" err="1"/>
              <a:t>loadDoc</a:t>
            </a:r>
            <a:r>
              <a:rPr lang="en-CA" sz="1800" dirty="0"/>
              <a:t>() {</a:t>
            </a:r>
            <a:br>
              <a:rPr lang="en-CA" sz="1800" dirty="0"/>
            </a:br>
            <a:r>
              <a:rPr lang="en-CA" sz="1800" dirty="0"/>
              <a:t>  </a:t>
            </a:r>
            <a:r>
              <a:rPr lang="en-CA" sz="1800" dirty="0" err="1"/>
              <a:t>var</a:t>
            </a:r>
            <a:r>
              <a:rPr lang="en-CA" sz="1800" dirty="0"/>
              <a:t> </a:t>
            </a:r>
            <a:r>
              <a:rPr lang="en-CA" sz="1800" dirty="0" err="1"/>
              <a:t>xhttp</a:t>
            </a:r>
            <a:r>
              <a:rPr lang="en-CA" sz="1800" dirty="0"/>
              <a:t> = new </a:t>
            </a:r>
            <a:r>
              <a:rPr lang="en-CA" sz="1800" dirty="0" err="1"/>
              <a:t>XMLHttpRequest</a:t>
            </a:r>
            <a:r>
              <a:rPr lang="en-CA" sz="1800" dirty="0"/>
              <a:t>();</a:t>
            </a:r>
            <a:br>
              <a:rPr lang="en-CA" sz="1800" dirty="0"/>
            </a:br>
            <a:r>
              <a:rPr lang="en-CA" sz="1800" dirty="0"/>
              <a:t>  </a:t>
            </a:r>
            <a:r>
              <a:rPr lang="en-CA" sz="1800" dirty="0" err="1"/>
              <a:t>xhttp.onreadystatechange</a:t>
            </a:r>
            <a:r>
              <a:rPr lang="en-CA" sz="1800" dirty="0"/>
              <a:t> = function() {</a:t>
            </a:r>
            <a:br>
              <a:rPr lang="en-CA" sz="1800" dirty="0"/>
            </a:br>
            <a:r>
              <a:rPr lang="en-CA" sz="1800" dirty="0"/>
              <a:t>    if (</a:t>
            </a:r>
            <a:r>
              <a:rPr lang="en-CA" sz="1800" dirty="0" err="1"/>
              <a:t>this.readyState</a:t>
            </a:r>
            <a:r>
              <a:rPr lang="en-CA" sz="1800" dirty="0"/>
              <a:t> == 4 &amp;&amp; </a:t>
            </a:r>
            <a:r>
              <a:rPr lang="en-CA" sz="1800" dirty="0" err="1"/>
              <a:t>this.status</a:t>
            </a:r>
            <a:r>
              <a:rPr lang="en-CA" sz="1800" dirty="0"/>
              <a:t> == 200) {</a:t>
            </a:r>
            <a:br>
              <a:rPr lang="en-CA" sz="1800" dirty="0"/>
            </a:br>
            <a:r>
              <a:rPr lang="en-CA" sz="1800" dirty="0"/>
              <a:t>     </a:t>
            </a:r>
            <a:r>
              <a:rPr lang="en-CA" sz="1800" dirty="0" err="1"/>
              <a:t>document.getElementById</a:t>
            </a:r>
            <a:r>
              <a:rPr lang="en-CA" sz="1800" dirty="0"/>
              <a:t>("demo").</a:t>
            </a:r>
            <a:r>
              <a:rPr lang="en-CA" sz="1800" dirty="0" err="1"/>
              <a:t>innerHTML</a:t>
            </a:r>
            <a:r>
              <a:rPr lang="en-CA" sz="1800" dirty="0"/>
              <a:t> = </a:t>
            </a:r>
            <a:r>
              <a:rPr lang="en-CA" sz="1800" dirty="0" err="1"/>
              <a:t>this.responseText</a:t>
            </a:r>
            <a:r>
              <a:rPr lang="en-CA" sz="1800" dirty="0"/>
              <a:t>;</a:t>
            </a:r>
            <a:br>
              <a:rPr lang="en-CA" sz="1800" dirty="0"/>
            </a:br>
            <a:r>
              <a:rPr lang="en-CA" sz="1800" dirty="0"/>
              <a:t>    }</a:t>
            </a:r>
            <a:br>
              <a:rPr lang="en-CA" sz="1800" dirty="0"/>
            </a:br>
            <a:r>
              <a:rPr lang="en-CA" sz="1800" dirty="0"/>
              <a:t>  };</a:t>
            </a:r>
            <a:br>
              <a:rPr lang="en-CA" sz="1800" dirty="0"/>
            </a:br>
            <a:r>
              <a:rPr lang="en-CA" sz="1800" dirty="0"/>
              <a:t>  </a:t>
            </a:r>
            <a:r>
              <a:rPr lang="en-CA" sz="1800" dirty="0" err="1"/>
              <a:t>xhttp.open</a:t>
            </a:r>
            <a:r>
              <a:rPr lang="en-CA" sz="1800" dirty="0"/>
              <a:t>("GET", "</a:t>
            </a:r>
            <a:r>
              <a:rPr lang="en-CA" sz="1800" dirty="0" err="1"/>
              <a:t>ajax_info.txt</a:t>
            </a:r>
            <a:r>
              <a:rPr lang="en-CA" sz="1800" dirty="0"/>
              <a:t>", true);</a:t>
            </a:r>
            <a:br>
              <a:rPr lang="en-CA" sz="1800" dirty="0"/>
            </a:br>
            <a:r>
              <a:rPr lang="en-CA" sz="1800" dirty="0"/>
              <a:t>  </a:t>
            </a:r>
            <a:r>
              <a:rPr lang="en-CA" sz="1800" dirty="0" err="1"/>
              <a:t>xhttp.send</a:t>
            </a:r>
            <a:r>
              <a:rPr lang="en-CA" sz="1800" dirty="0"/>
              <a:t>();</a:t>
            </a:r>
            <a:br>
              <a:rPr lang="en-CA" sz="1800" dirty="0"/>
            </a:br>
            <a:r>
              <a:rPr lang="en-CA" sz="1800" dirty="0"/>
              <a:t>}</a:t>
            </a:r>
            <a:endParaRPr lang="en-US" sz="1800" dirty="0"/>
          </a:p>
        </p:txBody>
      </p:sp>
    </p:spTree>
    <p:extLst>
      <p:ext uri="{BB962C8B-B14F-4D97-AF65-F5344CB8AC3E}">
        <p14:creationId xmlns:p14="http://schemas.microsoft.com/office/powerpoint/2010/main" val="2551538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6B4B-6945-EA4B-8BDA-AEE9F81650E5}"/>
              </a:ext>
            </a:extLst>
          </p:cNvPr>
          <p:cNvSpPr>
            <a:spLocks noGrp="1"/>
          </p:cNvSpPr>
          <p:nvPr>
            <p:ph type="title"/>
          </p:nvPr>
        </p:nvSpPr>
        <p:spPr>
          <a:xfrm>
            <a:off x="1295400" y="0"/>
            <a:ext cx="6565392" cy="1143000"/>
          </a:xfrm>
        </p:spPr>
        <p:txBody>
          <a:bodyPr/>
          <a:lstStyle/>
          <a:p>
            <a:r>
              <a:rPr lang="en-US" dirty="0"/>
              <a:t>For Our Applications</a:t>
            </a:r>
          </a:p>
        </p:txBody>
      </p:sp>
      <p:sp>
        <p:nvSpPr>
          <p:cNvPr id="3" name="Content Placeholder 2">
            <a:extLst>
              <a:ext uri="{FF2B5EF4-FFF2-40B4-BE49-F238E27FC236}">
                <a16:creationId xmlns:a16="http://schemas.microsoft.com/office/drawing/2014/main" id="{534CA263-E61F-414F-910A-6FE3315E9F01}"/>
              </a:ext>
            </a:extLst>
          </p:cNvPr>
          <p:cNvSpPr>
            <a:spLocks noGrp="1"/>
          </p:cNvSpPr>
          <p:nvPr>
            <p:ph idx="1"/>
          </p:nvPr>
        </p:nvSpPr>
        <p:spPr>
          <a:xfrm>
            <a:off x="1066800" y="1177636"/>
            <a:ext cx="7499350" cy="5375564"/>
          </a:xfrm>
        </p:spPr>
        <p:txBody>
          <a:bodyPr/>
          <a:lstStyle/>
          <a:p>
            <a:r>
              <a:rPr lang="en-US" dirty="0"/>
              <a:t>For applications like the address-book, we would like to do validations asynchronously</a:t>
            </a:r>
          </a:p>
          <a:p>
            <a:r>
              <a:rPr lang="en-US" dirty="0"/>
              <a:t>When the user types a badly-formed email address, the app should notify them immediately</a:t>
            </a:r>
          </a:p>
          <a:p>
            <a:r>
              <a:rPr lang="en-US" dirty="0"/>
              <a:t>Client-side validation can be a security risk</a:t>
            </a:r>
          </a:p>
          <a:p>
            <a:r>
              <a:rPr lang="en-US" dirty="0"/>
              <a:t>Ajax can help us emulate client-side validation on the server</a:t>
            </a:r>
          </a:p>
          <a:p>
            <a:endParaRPr lang="en-US" dirty="0"/>
          </a:p>
        </p:txBody>
      </p:sp>
    </p:spTree>
    <p:extLst>
      <p:ext uri="{BB962C8B-B14F-4D97-AF65-F5344CB8AC3E}">
        <p14:creationId xmlns:p14="http://schemas.microsoft.com/office/powerpoint/2010/main" val="237549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FC4D-914B-9240-97F7-C3EA112F8E7A}"/>
              </a:ext>
            </a:extLst>
          </p:cNvPr>
          <p:cNvSpPr>
            <a:spLocks noGrp="1"/>
          </p:cNvSpPr>
          <p:nvPr>
            <p:ph type="title"/>
          </p:nvPr>
        </p:nvSpPr>
        <p:spPr/>
        <p:txBody>
          <a:bodyPr/>
          <a:lstStyle/>
          <a:p>
            <a:r>
              <a:rPr lang="en-US" dirty="0" err="1"/>
              <a:t>ajaxguessnumber</a:t>
            </a:r>
            <a:r>
              <a:rPr lang="en-US" dirty="0"/>
              <a:t> example</a:t>
            </a:r>
          </a:p>
        </p:txBody>
      </p:sp>
      <p:sp>
        <p:nvSpPr>
          <p:cNvPr id="3" name="Content Placeholder 2">
            <a:extLst>
              <a:ext uri="{FF2B5EF4-FFF2-40B4-BE49-F238E27FC236}">
                <a16:creationId xmlns:a16="http://schemas.microsoft.com/office/drawing/2014/main" id="{10B1C005-55FC-C144-8B1A-CB38DABE1201}"/>
              </a:ext>
            </a:extLst>
          </p:cNvPr>
          <p:cNvSpPr>
            <a:spLocks noGrp="1"/>
          </p:cNvSpPr>
          <p:nvPr>
            <p:ph idx="1"/>
          </p:nvPr>
        </p:nvSpPr>
        <p:spPr/>
        <p:txBody>
          <a:bodyPr/>
          <a:lstStyle/>
          <a:p>
            <a:r>
              <a:rPr lang="en-US" dirty="0"/>
              <a:t>Specify Ajax with &lt;</a:t>
            </a:r>
            <a:r>
              <a:rPr lang="en-US" dirty="0" err="1"/>
              <a:t>f:ajax</a:t>
            </a:r>
            <a:r>
              <a:rPr lang="en-US" dirty="0"/>
              <a:t>&gt; tag</a:t>
            </a:r>
          </a:p>
          <a:p>
            <a:r>
              <a:rPr lang="en-US" dirty="0"/>
              <a:t>A simple web application that asks the user to guess a random number between 1 and 10</a:t>
            </a:r>
          </a:p>
          <a:p>
            <a:r>
              <a:rPr lang="en-US" dirty="0"/>
              <a:t>Answers are checked without submitting the whole form and waiting for the page to reload</a:t>
            </a:r>
          </a:p>
          <a:p>
            <a:r>
              <a:rPr lang="en-US" dirty="0"/>
              <a:t>For a new random number, need to reload the page</a:t>
            </a:r>
          </a:p>
        </p:txBody>
      </p:sp>
    </p:spTree>
    <p:extLst>
      <p:ext uri="{BB962C8B-B14F-4D97-AF65-F5344CB8AC3E}">
        <p14:creationId xmlns:p14="http://schemas.microsoft.com/office/powerpoint/2010/main" val="517478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E33A1-F5E5-1A43-B0CB-74A994239576}"/>
              </a:ext>
            </a:extLst>
          </p:cNvPr>
          <p:cNvSpPr>
            <a:spLocks noGrp="1"/>
          </p:cNvSpPr>
          <p:nvPr>
            <p:ph type="title"/>
          </p:nvPr>
        </p:nvSpPr>
        <p:spPr/>
        <p:txBody>
          <a:bodyPr/>
          <a:lstStyle/>
          <a:p>
            <a:r>
              <a:rPr lang="en-US" dirty="0"/>
              <a:t>JSF and Ajax</a:t>
            </a:r>
          </a:p>
        </p:txBody>
      </p:sp>
      <p:sp>
        <p:nvSpPr>
          <p:cNvPr id="3" name="Content Placeholder 2">
            <a:extLst>
              <a:ext uri="{FF2B5EF4-FFF2-40B4-BE49-F238E27FC236}">
                <a16:creationId xmlns:a16="http://schemas.microsoft.com/office/drawing/2014/main" id="{6EF20821-DD2B-9A48-B2FE-CE782DF737EC}"/>
              </a:ext>
            </a:extLst>
          </p:cNvPr>
          <p:cNvSpPr>
            <a:spLocks noGrp="1"/>
          </p:cNvSpPr>
          <p:nvPr>
            <p:ph idx="1"/>
          </p:nvPr>
        </p:nvSpPr>
        <p:spPr/>
        <p:txBody>
          <a:bodyPr/>
          <a:lstStyle/>
          <a:p>
            <a:r>
              <a:rPr lang="en-US" dirty="0"/>
              <a:t>The component hierarchy on a JSF page is a </a:t>
            </a:r>
            <a:r>
              <a:rPr lang="en-US" dirty="0" err="1"/>
              <a:t>serverside</a:t>
            </a:r>
            <a:r>
              <a:rPr lang="en-US" dirty="0"/>
              <a:t> view in the form of a tree</a:t>
            </a:r>
          </a:p>
          <a:p>
            <a:r>
              <a:rPr lang="en-US" dirty="0"/>
              <a:t>&lt;</a:t>
            </a:r>
            <a:r>
              <a:rPr lang="en-US" dirty="0" err="1"/>
              <a:t>f:ajax</a:t>
            </a:r>
            <a:r>
              <a:rPr lang="en-US" dirty="0"/>
              <a:t>&gt; tag encloses a discrete subtree of a complete </a:t>
            </a:r>
            <a:r>
              <a:rPr lang="en-US" dirty="0" err="1"/>
              <a:t>serverside</a:t>
            </a:r>
            <a:r>
              <a:rPr lang="en-US" dirty="0"/>
              <a:t> view</a:t>
            </a:r>
          </a:p>
          <a:p>
            <a:endParaRPr lang="en-US" dirty="0"/>
          </a:p>
        </p:txBody>
      </p:sp>
    </p:spTree>
    <p:extLst>
      <p:ext uri="{BB962C8B-B14F-4D97-AF65-F5344CB8AC3E}">
        <p14:creationId xmlns:p14="http://schemas.microsoft.com/office/powerpoint/2010/main" val="868941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0867-268D-4641-BC16-93D2ABA12777}"/>
              </a:ext>
            </a:extLst>
          </p:cNvPr>
          <p:cNvSpPr>
            <a:spLocks noGrp="1"/>
          </p:cNvSpPr>
          <p:nvPr>
            <p:ph type="title"/>
          </p:nvPr>
        </p:nvSpPr>
        <p:spPr/>
        <p:txBody>
          <a:bodyPr>
            <a:normAutofit fontScale="90000"/>
          </a:bodyPr>
          <a:lstStyle/>
          <a:p>
            <a:r>
              <a:rPr lang="en-US" dirty="0"/>
              <a:t>&lt;</a:t>
            </a:r>
            <a:r>
              <a:rPr lang="en-US" dirty="0" err="1"/>
              <a:t>f:ajax</a:t>
            </a:r>
            <a:r>
              <a:rPr lang="en-US" dirty="0"/>
              <a:t>&gt; attributes (we use first two)</a:t>
            </a:r>
          </a:p>
        </p:txBody>
      </p:sp>
      <p:sp>
        <p:nvSpPr>
          <p:cNvPr id="3" name="Content Placeholder 2">
            <a:extLst>
              <a:ext uri="{FF2B5EF4-FFF2-40B4-BE49-F238E27FC236}">
                <a16:creationId xmlns:a16="http://schemas.microsoft.com/office/drawing/2014/main" id="{CE32B710-2AC4-A646-8B61-BAF989243A95}"/>
              </a:ext>
            </a:extLst>
          </p:cNvPr>
          <p:cNvSpPr>
            <a:spLocks noGrp="1"/>
          </p:cNvSpPr>
          <p:nvPr>
            <p:ph idx="1"/>
          </p:nvPr>
        </p:nvSpPr>
        <p:spPr/>
        <p:txBody>
          <a:bodyPr/>
          <a:lstStyle/>
          <a:p>
            <a:r>
              <a:rPr lang="en-CA" sz="1800" b="1" dirty="0"/>
              <a:t>execute</a:t>
            </a:r>
            <a:r>
              <a:rPr lang="en-CA" sz="1800" dirty="0"/>
              <a:t>="</a:t>
            </a:r>
            <a:r>
              <a:rPr lang="en-CA" sz="1800" i="1" dirty="0"/>
              <a:t>space separated list of client ids, </a:t>
            </a:r>
            <a:r>
              <a:rPr lang="en-CA" sz="1800" i="1" dirty="0" err="1"/>
              <a:t>ValueExpression</a:t>
            </a:r>
            <a:r>
              <a:rPr lang="en-CA" sz="1800" i="1" dirty="0"/>
              <a:t> that </a:t>
            </a:r>
            <a:r>
              <a:rPr lang="en-CA" sz="1800" dirty="0"/>
              <a:t> </a:t>
            </a:r>
            <a:r>
              <a:rPr lang="en-CA" sz="1800" i="1" dirty="0"/>
              <a:t>evaluates to such a list, or a special keyword</a:t>
            </a:r>
            <a:r>
              <a:rPr lang="en-CA" sz="1800" dirty="0"/>
              <a:t>”</a:t>
            </a:r>
          </a:p>
          <a:p>
            <a:r>
              <a:rPr lang="en-CA" sz="1800" b="1" dirty="0"/>
              <a:t>render</a:t>
            </a:r>
            <a:r>
              <a:rPr lang="en-CA" sz="1800" dirty="0"/>
              <a:t>="</a:t>
            </a:r>
            <a:r>
              <a:rPr lang="en-CA" sz="1800" i="1" dirty="0"/>
              <a:t>space separated list of client ids, </a:t>
            </a:r>
            <a:r>
              <a:rPr lang="en-CA" sz="1800" i="1" dirty="0" err="1"/>
              <a:t>ValueExpression</a:t>
            </a:r>
            <a:r>
              <a:rPr lang="en-CA" sz="1800" i="1" dirty="0"/>
              <a:t> that evaluates to such a list, or a special keyword</a:t>
            </a:r>
            <a:r>
              <a:rPr lang="en-CA" sz="1800" dirty="0"/>
              <a:t>”</a:t>
            </a:r>
          </a:p>
          <a:p>
            <a:r>
              <a:rPr lang="en-CA" sz="1800" b="1" dirty="0"/>
              <a:t>listener</a:t>
            </a:r>
            <a:r>
              <a:rPr lang="en-CA" sz="1800" dirty="0"/>
              <a:t>="</a:t>
            </a:r>
            <a:r>
              <a:rPr lang="en-CA" sz="1800" i="1" dirty="0" err="1"/>
              <a:t>MethodExpression</a:t>
            </a:r>
            <a:r>
              <a:rPr lang="en-CA" sz="1800" i="1" dirty="0"/>
              <a:t> pointing to a method with signature </a:t>
            </a:r>
            <a:endParaRPr lang="en-CA" sz="1800" dirty="0"/>
          </a:p>
          <a:p>
            <a:pPr marL="82550" indent="0">
              <a:buNone/>
            </a:pPr>
            <a:r>
              <a:rPr lang="en-CA" sz="1800" b="1" i="1" dirty="0"/>
              <a:t>                                     void f(</a:t>
            </a:r>
            <a:r>
              <a:rPr lang="en-CA" sz="1800" b="1" i="1" dirty="0" err="1"/>
              <a:t>AjaxBehaviorEvent</a:t>
            </a:r>
            <a:r>
              <a:rPr lang="en-CA" sz="1800" b="1" i="1" dirty="0"/>
              <a:t> e)</a:t>
            </a:r>
            <a:r>
              <a:rPr lang="en-CA" sz="1800" dirty="0"/>
              <a:t>”</a:t>
            </a:r>
          </a:p>
          <a:p>
            <a:r>
              <a:rPr lang="en-CA" sz="1800" b="1" dirty="0"/>
              <a:t>immediate</a:t>
            </a:r>
            <a:r>
              <a:rPr lang="en-CA" sz="1800" dirty="0"/>
              <a:t>="</a:t>
            </a:r>
            <a:r>
              <a:rPr lang="en-CA" sz="1800" i="1" dirty="0"/>
              <a:t>true, false, or </a:t>
            </a:r>
            <a:r>
              <a:rPr lang="en-CA" sz="1800" i="1" dirty="0" err="1"/>
              <a:t>ValueExpression</a:t>
            </a:r>
            <a:r>
              <a:rPr lang="en-CA" sz="1800" i="1" dirty="0"/>
              <a:t> that evaluates to true or false</a:t>
            </a:r>
            <a:r>
              <a:rPr lang="en-CA" sz="1800" dirty="0"/>
              <a:t>”</a:t>
            </a:r>
          </a:p>
          <a:p>
            <a:r>
              <a:rPr lang="en-CA" sz="1800" b="1" dirty="0"/>
              <a:t>disabled</a:t>
            </a:r>
            <a:r>
              <a:rPr lang="en-CA" sz="1800" dirty="0"/>
              <a:t>="</a:t>
            </a:r>
            <a:r>
              <a:rPr lang="en-CA" sz="1800" i="1" dirty="0"/>
              <a:t>true, false, or </a:t>
            </a:r>
            <a:r>
              <a:rPr lang="en-CA" sz="1800" i="1" dirty="0" err="1"/>
              <a:t>ValueExpression</a:t>
            </a:r>
            <a:r>
              <a:rPr lang="en-CA" sz="1800" i="1" dirty="0"/>
              <a:t> that evaluates to true or false. If true, the tag has no effect.</a:t>
            </a:r>
            <a:r>
              <a:rPr lang="en-CA" sz="1800" dirty="0"/>
              <a:t>" </a:t>
            </a:r>
          </a:p>
          <a:p>
            <a:r>
              <a:rPr lang="en-CA" sz="1800" b="1" dirty="0"/>
              <a:t>event="</a:t>
            </a:r>
            <a:r>
              <a:rPr lang="en-CA" sz="1800" i="1" dirty="0"/>
              <a:t>string that is one of the supported event names from next slide”</a:t>
            </a:r>
          </a:p>
          <a:p>
            <a:r>
              <a:rPr lang="en-CA" sz="1800" b="1" dirty="0" err="1"/>
              <a:t>onevent</a:t>
            </a:r>
            <a:r>
              <a:rPr lang="en-CA" sz="1800" b="1" dirty="0"/>
              <a:t>="</a:t>
            </a:r>
            <a:r>
              <a:rPr lang="en-CA" sz="1800" i="1" dirty="0"/>
              <a:t>name (or </a:t>
            </a:r>
            <a:r>
              <a:rPr lang="en-CA" sz="1800" i="1" dirty="0" err="1"/>
              <a:t>ValueExpression</a:t>
            </a:r>
            <a:r>
              <a:rPr lang="en-CA" sz="1800" i="1" dirty="0"/>
              <a:t> that evaluates to name) of a JavaScript function that accepts one argument</a:t>
            </a:r>
            <a:r>
              <a:rPr lang="en-CA" sz="1800" dirty="0"/>
              <a:t>”</a:t>
            </a:r>
          </a:p>
          <a:p>
            <a:r>
              <a:rPr lang="en-CA" sz="1800" b="1" dirty="0" err="1"/>
              <a:t>onerror</a:t>
            </a:r>
            <a:r>
              <a:rPr lang="en-CA" sz="1800" b="1" dirty="0"/>
              <a:t>="</a:t>
            </a:r>
            <a:r>
              <a:rPr lang="en-CA" sz="1800" i="1" dirty="0"/>
              <a:t>name (or </a:t>
            </a:r>
            <a:r>
              <a:rPr lang="en-CA" sz="1800" i="1" dirty="0" err="1"/>
              <a:t>ValueExpression</a:t>
            </a:r>
            <a:r>
              <a:rPr lang="en-CA" sz="1800" i="1" dirty="0"/>
              <a:t> that evaluates to name) of a JavaScript function that accepts one argument</a:t>
            </a:r>
            <a:r>
              <a:rPr lang="en-CA" sz="1800" dirty="0"/>
              <a:t>" </a:t>
            </a:r>
          </a:p>
          <a:p>
            <a:pPr marL="82550" indent="0">
              <a:buNone/>
            </a:pPr>
            <a:endParaRPr lang="en-US" dirty="0"/>
          </a:p>
        </p:txBody>
      </p:sp>
    </p:spTree>
    <p:extLst>
      <p:ext uri="{BB962C8B-B14F-4D97-AF65-F5344CB8AC3E}">
        <p14:creationId xmlns:p14="http://schemas.microsoft.com/office/powerpoint/2010/main" val="2322247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ADE4B-EC2B-BE49-9CDD-25861F5A7432}"/>
              </a:ext>
            </a:extLst>
          </p:cNvPr>
          <p:cNvSpPr>
            <a:spLocks noGrp="1"/>
          </p:cNvSpPr>
          <p:nvPr>
            <p:ph type="title"/>
          </p:nvPr>
        </p:nvSpPr>
        <p:spPr>
          <a:xfrm>
            <a:off x="1184528" y="-152400"/>
            <a:ext cx="6565392" cy="1143000"/>
          </a:xfrm>
        </p:spPr>
        <p:txBody>
          <a:bodyPr>
            <a:normAutofit fontScale="90000"/>
          </a:bodyPr>
          <a:lstStyle/>
          <a:p>
            <a:r>
              <a:rPr lang="en-US" dirty="0"/>
              <a:t>Execute and render keywords</a:t>
            </a:r>
          </a:p>
        </p:txBody>
      </p:sp>
      <p:graphicFrame>
        <p:nvGraphicFramePr>
          <p:cNvPr id="4" name="Content Placeholder 3">
            <a:extLst>
              <a:ext uri="{FF2B5EF4-FFF2-40B4-BE49-F238E27FC236}">
                <a16:creationId xmlns:a16="http://schemas.microsoft.com/office/drawing/2014/main" id="{973987D2-A62D-CC48-9FC2-AA6D2CD440A0}"/>
              </a:ext>
            </a:extLst>
          </p:cNvPr>
          <p:cNvGraphicFramePr>
            <a:graphicFrameLocks noGrp="1"/>
          </p:cNvGraphicFramePr>
          <p:nvPr>
            <p:ph idx="1"/>
            <p:extLst>
              <p:ext uri="{D42A27DB-BD31-4B8C-83A1-F6EECF244321}">
                <p14:modId xmlns:p14="http://schemas.microsoft.com/office/powerpoint/2010/main" val="4165770027"/>
              </p:ext>
            </p:extLst>
          </p:nvPr>
        </p:nvGraphicFramePr>
        <p:xfrm>
          <a:off x="152400" y="762000"/>
          <a:ext cx="8629648" cy="6309360"/>
        </p:xfrm>
        <a:graphic>
          <a:graphicData uri="http://schemas.openxmlformats.org/drawingml/2006/table">
            <a:tbl>
              <a:tblPr/>
              <a:tblGrid>
                <a:gridCol w="3494040">
                  <a:extLst>
                    <a:ext uri="{9D8B030D-6E8A-4147-A177-3AD203B41FA5}">
                      <a16:colId xmlns:a16="http://schemas.microsoft.com/office/drawing/2014/main" val="2129951705"/>
                    </a:ext>
                  </a:extLst>
                </a:gridCol>
                <a:gridCol w="2567804">
                  <a:extLst>
                    <a:ext uri="{9D8B030D-6E8A-4147-A177-3AD203B41FA5}">
                      <a16:colId xmlns:a16="http://schemas.microsoft.com/office/drawing/2014/main" val="2129067028"/>
                    </a:ext>
                  </a:extLst>
                </a:gridCol>
                <a:gridCol w="2567804">
                  <a:extLst>
                    <a:ext uri="{9D8B030D-6E8A-4147-A177-3AD203B41FA5}">
                      <a16:colId xmlns:a16="http://schemas.microsoft.com/office/drawing/2014/main" val="393776398"/>
                    </a:ext>
                  </a:extLst>
                </a:gridCol>
              </a:tblGrid>
              <a:tr h="404327">
                <a:tc>
                  <a:txBody>
                    <a:bodyPr/>
                    <a:lstStyle/>
                    <a:p>
                      <a:r>
                        <a:rPr lang="en-CA" sz="1600" b="1">
                          <a:effectLst/>
                          <a:latin typeface="FranklinGothic"/>
                        </a:rPr>
                        <a:t>Keyword </a:t>
                      </a:r>
                      <a:endParaRPr lang="en-CA" sz="4000">
                        <a:effectLst/>
                      </a:endParaRPr>
                    </a:p>
                  </a:txBody>
                  <a:tcPr anchor="ctr">
                    <a:lnL w="3810" cap="flat" cmpd="sng" algn="ctr">
                      <a:solidFill>
                        <a:srgbClr val="000000"/>
                      </a:solidFill>
                      <a:prstDash val="solid"/>
                      <a:round/>
                      <a:headEnd type="none" w="med" len="med"/>
                      <a:tailEnd type="none" w="med" len="med"/>
                    </a:lnL>
                    <a:lnR w="6350" cap="flat" cmpd="sng" algn="ctr">
                      <a:solidFill>
                        <a:srgbClr val="7F7F7F"/>
                      </a:solidFill>
                      <a:prstDash val="solid"/>
                      <a:round/>
                      <a:headEnd type="none" w="med" len="med"/>
                      <a:tailEnd type="none" w="med" len="med"/>
                    </a:lnR>
                    <a:lnT w="381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r>
                        <a:rPr lang="en-CA" sz="1600" b="1">
                          <a:effectLst/>
                          <a:latin typeface="FranklinGothic"/>
                        </a:rPr>
                        <a:t>Meaning When Used in execute </a:t>
                      </a:r>
                      <a:endParaRPr lang="en-CA" sz="4000">
                        <a:effectLst/>
                      </a:endParaRPr>
                    </a:p>
                  </a:txBody>
                  <a:tcPr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381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r>
                        <a:rPr lang="en-CA" sz="1600" b="1">
                          <a:effectLst/>
                          <a:latin typeface="FranklinGothic"/>
                        </a:rPr>
                        <a:t>Meaning When Used in render </a:t>
                      </a:r>
                      <a:endParaRPr lang="en-CA" sz="4000">
                        <a:effectLst/>
                      </a:endParaRPr>
                    </a:p>
                  </a:txBody>
                  <a:tcPr anchor="ctr">
                    <a:lnL w="6350" cap="flat" cmpd="sng" algn="ctr">
                      <a:solidFill>
                        <a:srgbClr val="7F7F7F"/>
                      </a:solidFill>
                      <a:prstDash val="solid"/>
                      <a:round/>
                      <a:headEnd type="none" w="med" len="med"/>
                      <a:tailEnd type="none" w="med" len="med"/>
                    </a:lnL>
                    <a:lnR w="3810" cap="flat" cmpd="sng" algn="ctr">
                      <a:solidFill>
                        <a:srgbClr val="000000"/>
                      </a:solidFill>
                      <a:prstDash val="solid"/>
                      <a:round/>
                      <a:headEnd type="none" w="med" len="med"/>
                      <a:tailEnd type="none" w="med" len="med"/>
                    </a:lnR>
                    <a:lnT w="381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5967466"/>
                  </a:ext>
                </a:extLst>
              </a:tr>
              <a:tr h="1374710">
                <a:tc>
                  <a:txBody>
                    <a:bodyPr/>
                    <a:lstStyle/>
                    <a:p>
                      <a:r>
                        <a:rPr lang="en-CA" sz="1600">
                          <a:effectLst/>
                          <a:latin typeface="FranklinGothic"/>
                        </a:rPr>
                        <a:t>@all </a:t>
                      </a:r>
                      <a:endParaRPr lang="en-CA" sz="4000">
                        <a:effectLst/>
                      </a:endParaRPr>
                    </a:p>
                  </a:txBody>
                  <a:tcPr anchor="ctr">
                    <a:lnL w="3810" cap="flat" cmpd="sng" algn="ctr">
                      <a:solidFill>
                        <a:srgbClr val="000000"/>
                      </a:solidFill>
                      <a:prstDash val="solid"/>
                      <a:round/>
                      <a:headEnd type="none" w="med" len="med"/>
                      <a:tailEnd type="none" w="med" len="med"/>
                    </a:lnL>
                    <a:lnR w="6350" cap="flat" cmpd="sng" algn="ctr">
                      <a:solidFill>
                        <a:srgbClr val="7C7C7C"/>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FF"/>
                    </a:solidFill>
                  </a:tcPr>
                </a:tc>
                <a:tc>
                  <a:txBody>
                    <a:bodyPr/>
                    <a:lstStyle/>
                    <a:p>
                      <a:r>
                        <a:rPr lang="en-CA" sz="1600">
                          <a:effectLst/>
                          <a:latin typeface="FranklinGothic"/>
                        </a:rPr>
                        <a:t>Every component on the page is submitted and processed. This is useful when you want to do a full-page submit. </a:t>
                      </a:r>
                      <a:endParaRPr lang="en-CA" sz="4000">
                        <a:effectLst/>
                      </a:endParaRPr>
                    </a:p>
                  </a:txBody>
                  <a:tcPr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FF"/>
                    </a:solidFill>
                  </a:tcPr>
                </a:tc>
                <a:tc>
                  <a:txBody>
                    <a:bodyPr/>
                    <a:lstStyle/>
                    <a:p>
                      <a:r>
                        <a:rPr lang="en-CA" sz="1600">
                          <a:effectLst/>
                          <a:latin typeface="FranklinGothic"/>
                        </a:rPr>
                        <a:t>Every component on the page</a:t>
                      </a:r>
                      <a:br>
                        <a:rPr lang="en-CA" sz="1600">
                          <a:effectLst/>
                          <a:latin typeface="FranklinGothic"/>
                        </a:rPr>
                      </a:br>
                      <a:r>
                        <a:rPr lang="en-CA" sz="1600">
                          <a:effectLst/>
                          <a:latin typeface="FranklinGothic"/>
                        </a:rPr>
                        <a:t>is rendered. This is useful when you just want to rerender the whole page asynchronously. This behavior is useful if you want to update the page and keep some client side state outside of JSF. </a:t>
                      </a:r>
                      <a:endParaRPr lang="en-CA" sz="4000">
                        <a:effectLst/>
                      </a:endParaRPr>
                    </a:p>
                  </a:txBody>
                  <a:tcPr anchor="ctr">
                    <a:lnL w="6350" cap="flat" cmpd="sng" algn="ctr">
                      <a:solidFill>
                        <a:srgbClr val="7C7C7C"/>
                      </a:solidFill>
                      <a:prstDash val="solid"/>
                      <a:round/>
                      <a:headEnd type="none" w="med" len="med"/>
                      <a:tailEnd type="none" w="med" len="med"/>
                    </a:lnL>
                    <a:lnR w="381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FF"/>
                    </a:solidFill>
                  </a:tcPr>
                </a:tc>
                <a:extLst>
                  <a:ext uri="{0D108BD9-81ED-4DB2-BD59-A6C34878D82A}">
                    <a16:rowId xmlns:a16="http://schemas.microsoft.com/office/drawing/2014/main" val="3890367192"/>
                  </a:ext>
                </a:extLst>
              </a:tr>
              <a:tr h="889518">
                <a:tc>
                  <a:txBody>
                    <a:bodyPr/>
                    <a:lstStyle/>
                    <a:p>
                      <a:r>
                        <a:rPr lang="en-CA" sz="1600">
                          <a:effectLst/>
                          <a:latin typeface="FranklinGothic"/>
                        </a:rPr>
                        <a:t>@none </a:t>
                      </a:r>
                      <a:endParaRPr lang="en-CA" sz="4000">
                        <a:effectLst/>
                      </a:endParaRPr>
                    </a:p>
                  </a:txBody>
                  <a:tcPr anchor="ctr">
                    <a:lnL w="3810" cap="flat" cmpd="sng" algn="ctr">
                      <a:solidFill>
                        <a:srgbClr val="000000"/>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FF"/>
                    </a:solidFill>
                  </a:tcPr>
                </a:tc>
                <a:tc>
                  <a:txBody>
                    <a:bodyPr/>
                    <a:lstStyle/>
                    <a:p>
                      <a:r>
                        <a:rPr lang="en-CA" sz="1600">
                          <a:effectLst/>
                          <a:latin typeface="FranklinGothic"/>
                        </a:rPr>
                        <a:t>Execute the lifecycle, including its phase listeners, but no components will be traversed. </a:t>
                      </a:r>
                      <a:endParaRPr lang="en-CA" sz="4000">
                        <a:effectLst/>
                      </a:endParaRPr>
                    </a:p>
                  </a:txBody>
                  <a:tcPr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FF"/>
                    </a:solidFill>
                  </a:tcPr>
                </a:tc>
                <a:tc>
                  <a:txBody>
                    <a:bodyPr/>
                    <a:lstStyle/>
                    <a:p>
                      <a:r>
                        <a:rPr lang="en-CA" sz="1600">
                          <a:effectLst/>
                          <a:latin typeface="FranklinGothic"/>
                        </a:rPr>
                        <a:t>Perform the Render Response phase, including firing any </a:t>
                      </a:r>
                      <a:r>
                        <a:rPr lang="en-CA" sz="1600" b="1">
                          <a:effectLst/>
                          <a:latin typeface="FranklinGothic"/>
                        </a:rPr>
                        <a:t>preRenderView </a:t>
                      </a:r>
                      <a:r>
                        <a:rPr lang="en-CA" sz="1600">
                          <a:effectLst/>
                          <a:latin typeface="FranklinGothic"/>
                        </a:rPr>
                        <a:t>events, but don’t actually render anything. </a:t>
                      </a:r>
                      <a:endParaRPr lang="en-CA" sz="4000">
                        <a:effectLst/>
                      </a:endParaRPr>
                    </a:p>
                  </a:txBody>
                  <a:tcPr anchor="ctr">
                    <a:lnL w="6350" cap="flat" cmpd="sng" algn="ctr">
                      <a:solidFill>
                        <a:srgbClr val="7C7C7C"/>
                      </a:solidFill>
                      <a:prstDash val="solid"/>
                      <a:round/>
                      <a:headEnd type="none" w="med" len="med"/>
                      <a:tailEnd type="none" w="med" len="med"/>
                    </a:lnL>
                    <a:lnR w="3810" cap="flat" cmpd="sng" algn="ctr">
                      <a:solidFill>
                        <a:srgbClr val="000000"/>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FF"/>
                    </a:solidFill>
                  </a:tcPr>
                </a:tc>
                <a:extLst>
                  <a:ext uri="{0D108BD9-81ED-4DB2-BD59-A6C34878D82A}">
                    <a16:rowId xmlns:a16="http://schemas.microsoft.com/office/drawing/2014/main" val="1437452784"/>
                  </a:ext>
                </a:extLst>
              </a:tr>
              <a:tr h="646922">
                <a:tc>
                  <a:txBody>
                    <a:bodyPr/>
                    <a:lstStyle/>
                    <a:p>
                      <a:r>
                        <a:rPr lang="en-CA" sz="1600">
                          <a:effectLst/>
                          <a:latin typeface="FranklinGothic"/>
                        </a:rPr>
                        <a:t>@this </a:t>
                      </a:r>
                      <a:endParaRPr lang="en-CA" sz="4000">
                        <a:effectLst/>
                      </a:endParaRPr>
                    </a:p>
                  </a:txBody>
                  <a:tcPr anchor="ctr">
                    <a:lnL w="3810" cap="flat" cmpd="sng" algn="ctr">
                      <a:solidFill>
                        <a:srgbClr val="000000"/>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FF"/>
                    </a:solidFill>
                  </a:tcPr>
                </a:tc>
                <a:tc>
                  <a:txBody>
                    <a:bodyPr/>
                    <a:lstStyle/>
                    <a:p>
                      <a:r>
                        <a:rPr lang="en-CA" sz="1600">
                          <a:effectLst/>
                          <a:latin typeface="FranklinGothic"/>
                        </a:rPr>
                        <a:t>Submit and process only the component to which the </a:t>
                      </a:r>
                      <a:r>
                        <a:rPr lang="en-CA" sz="1600" b="1">
                          <a:effectLst/>
                          <a:latin typeface="FranklinGothic"/>
                        </a:rPr>
                        <a:t>&lt;f:ajax&gt; </a:t>
                      </a:r>
                      <a:r>
                        <a:rPr lang="en-CA" sz="1600">
                          <a:effectLst/>
                          <a:latin typeface="FranklinGothic"/>
                        </a:rPr>
                        <a:t>is applied. </a:t>
                      </a:r>
                      <a:endParaRPr lang="en-CA" sz="4000">
                        <a:effectLst/>
                      </a:endParaRPr>
                    </a:p>
                  </a:txBody>
                  <a:tcPr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FF"/>
                    </a:solidFill>
                  </a:tcPr>
                </a:tc>
                <a:tc>
                  <a:txBody>
                    <a:bodyPr/>
                    <a:lstStyle/>
                    <a:p>
                      <a:r>
                        <a:rPr lang="en-CA" sz="1600">
                          <a:effectLst/>
                          <a:latin typeface="FranklinGothic"/>
                        </a:rPr>
                        <a:t>Render only the component to which the </a:t>
                      </a:r>
                      <a:r>
                        <a:rPr lang="en-CA" sz="1600" b="1">
                          <a:effectLst/>
                          <a:latin typeface="FranklinGothic"/>
                        </a:rPr>
                        <a:t>&lt;f:ajax&gt; </a:t>
                      </a:r>
                      <a:r>
                        <a:rPr lang="en-CA" sz="1600">
                          <a:effectLst/>
                          <a:latin typeface="FranklinGothic"/>
                        </a:rPr>
                        <a:t>is applied. </a:t>
                      </a:r>
                      <a:endParaRPr lang="en-CA" sz="4000">
                        <a:effectLst/>
                      </a:endParaRPr>
                    </a:p>
                  </a:txBody>
                  <a:tcPr anchor="ctr">
                    <a:lnL w="6350" cap="flat" cmpd="sng" algn="ctr">
                      <a:solidFill>
                        <a:srgbClr val="7C7C7C"/>
                      </a:solidFill>
                      <a:prstDash val="solid"/>
                      <a:round/>
                      <a:headEnd type="none" w="med" len="med"/>
                      <a:tailEnd type="none" w="med" len="med"/>
                    </a:lnL>
                    <a:lnR w="3810" cap="flat" cmpd="sng" algn="ctr">
                      <a:solidFill>
                        <a:srgbClr val="000000"/>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FF"/>
                    </a:solidFill>
                  </a:tcPr>
                </a:tc>
                <a:extLst>
                  <a:ext uri="{0D108BD9-81ED-4DB2-BD59-A6C34878D82A}">
                    <a16:rowId xmlns:a16="http://schemas.microsoft.com/office/drawing/2014/main" val="865177180"/>
                  </a:ext>
                </a:extLst>
              </a:tr>
              <a:tr h="646922">
                <a:tc>
                  <a:txBody>
                    <a:bodyPr/>
                    <a:lstStyle/>
                    <a:p>
                      <a:r>
                        <a:rPr lang="en-CA" sz="1600">
                          <a:effectLst/>
                          <a:latin typeface="FranklinGothic"/>
                        </a:rPr>
                        <a:t>@form </a:t>
                      </a:r>
                      <a:endParaRPr lang="en-CA" sz="4000">
                        <a:effectLst/>
                      </a:endParaRPr>
                    </a:p>
                  </a:txBody>
                  <a:tcPr anchor="ctr">
                    <a:lnL w="3810" cap="flat" cmpd="sng" algn="ctr">
                      <a:solidFill>
                        <a:srgbClr val="000000"/>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3810" cap="flat" cmpd="sng" algn="ctr">
                      <a:solidFill>
                        <a:srgbClr val="000000"/>
                      </a:solidFill>
                      <a:prstDash val="solid"/>
                      <a:round/>
                      <a:headEnd type="none" w="med" len="med"/>
                      <a:tailEnd type="none" w="med" len="med"/>
                    </a:lnB>
                    <a:solidFill>
                      <a:srgbClr val="FFFFFF"/>
                    </a:solidFill>
                  </a:tcPr>
                </a:tc>
                <a:tc>
                  <a:txBody>
                    <a:bodyPr/>
                    <a:lstStyle/>
                    <a:p>
                      <a:r>
                        <a:rPr lang="en-CA" sz="1600">
                          <a:effectLst/>
                          <a:latin typeface="FranklinGothic"/>
                        </a:rPr>
                        <a:t>Submit and process the entire </a:t>
                      </a:r>
                      <a:r>
                        <a:rPr lang="en-CA" sz="1600" b="1">
                          <a:effectLst/>
                          <a:latin typeface="FranklinGothic"/>
                        </a:rPr>
                        <a:t>&lt;h:form&gt; </a:t>
                      </a:r>
                      <a:r>
                        <a:rPr lang="en-CA" sz="1600">
                          <a:effectLst/>
                          <a:latin typeface="FranklinGothic"/>
                        </a:rPr>
                        <a:t>in which the component that has the </a:t>
                      </a:r>
                      <a:r>
                        <a:rPr lang="en-CA" sz="1600" b="1">
                          <a:effectLst/>
                          <a:latin typeface="FranklinGothic"/>
                        </a:rPr>
                        <a:t>&lt;f:ajax&gt; </a:t>
                      </a:r>
                      <a:r>
                        <a:rPr lang="en-CA" sz="1600">
                          <a:effectLst/>
                          <a:latin typeface="FranklinGothic"/>
                        </a:rPr>
                        <a:t>is nested. </a:t>
                      </a:r>
                      <a:endParaRPr lang="en-CA" sz="4000">
                        <a:effectLst/>
                      </a:endParaRPr>
                    </a:p>
                  </a:txBody>
                  <a:tcPr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3810" cap="flat" cmpd="sng" algn="ctr">
                      <a:solidFill>
                        <a:srgbClr val="000000"/>
                      </a:solidFill>
                      <a:prstDash val="solid"/>
                      <a:round/>
                      <a:headEnd type="none" w="med" len="med"/>
                      <a:tailEnd type="none" w="med" len="med"/>
                    </a:lnB>
                    <a:solidFill>
                      <a:srgbClr val="FFFFFF"/>
                    </a:solidFill>
                  </a:tcPr>
                </a:tc>
                <a:tc>
                  <a:txBody>
                    <a:bodyPr/>
                    <a:lstStyle/>
                    <a:p>
                      <a:r>
                        <a:rPr lang="en-CA" sz="1600" dirty="0">
                          <a:effectLst/>
                          <a:latin typeface="FranklinGothic"/>
                        </a:rPr>
                        <a:t>Render the entire </a:t>
                      </a:r>
                      <a:r>
                        <a:rPr lang="en-CA" sz="1600" b="1" dirty="0">
                          <a:effectLst/>
                          <a:latin typeface="FranklinGothic"/>
                        </a:rPr>
                        <a:t>&lt;</a:t>
                      </a:r>
                      <a:r>
                        <a:rPr lang="en-CA" sz="1600" b="1" dirty="0" err="1">
                          <a:effectLst/>
                          <a:latin typeface="FranklinGothic"/>
                        </a:rPr>
                        <a:t>h:form</a:t>
                      </a:r>
                      <a:r>
                        <a:rPr lang="en-CA" sz="1600" b="1" dirty="0">
                          <a:effectLst/>
                          <a:latin typeface="FranklinGothic"/>
                        </a:rPr>
                        <a:t>&gt; </a:t>
                      </a:r>
                      <a:r>
                        <a:rPr lang="en-CA" sz="1600" dirty="0">
                          <a:effectLst/>
                          <a:latin typeface="FranklinGothic"/>
                        </a:rPr>
                        <a:t>in which the component that has the </a:t>
                      </a:r>
                      <a:r>
                        <a:rPr lang="en-CA" sz="1600" b="1" dirty="0">
                          <a:effectLst/>
                          <a:latin typeface="FranklinGothic"/>
                        </a:rPr>
                        <a:t>&lt;</a:t>
                      </a:r>
                      <a:r>
                        <a:rPr lang="en-CA" sz="1600" b="1" dirty="0" err="1">
                          <a:effectLst/>
                          <a:latin typeface="FranklinGothic"/>
                        </a:rPr>
                        <a:t>f:ajax</a:t>
                      </a:r>
                      <a:r>
                        <a:rPr lang="en-CA" sz="1600" b="1" dirty="0">
                          <a:effectLst/>
                          <a:latin typeface="FranklinGothic"/>
                        </a:rPr>
                        <a:t>&gt; </a:t>
                      </a:r>
                      <a:r>
                        <a:rPr lang="en-CA" sz="1600" dirty="0">
                          <a:effectLst/>
                          <a:latin typeface="FranklinGothic"/>
                        </a:rPr>
                        <a:t>is nested. </a:t>
                      </a:r>
                      <a:endParaRPr lang="en-CA" sz="4000" dirty="0">
                        <a:effectLst/>
                      </a:endParaRPr>
                    </a:p>
                  </a:txBody>
                  <a:tcPr anchor="ctr">
                    <a:lnL w="6350" cap="flat" cmpd="sng" algn="ctr">
                      <a:solidFill>
                        <a:srgbClr val="7F7F7F"/>
                      </a:solidFill>
                      <a:prstDash val="solid"/>
                      <a:round/>
                      <a:headEnd type="none" w="med" len="med"/>
                      <a:tailEnd type="none" w="med" len="med"/>
                    </a:lnL>
                    <a:lnR w="3810" cap="flat" cmpd="sng" algn="ctr">
                      <a:solidFill>
                        <a:srgbClr val="000000"/>
                      </a:solidFill>
                      <a:prstDash val="solid"/>
                      <a:round/>
                      <a:headEnd type="none" w="med" len="med"/>
                      <a:tailEnd type="none" w="med" len="med"/>
                    </a:lnR>
                    <a:lnT w="6350" cap="flat" cmpd="sng" algn="ctr">
                      <a:solidFill>
                        <a:srgbClr val="7F7F7F"/>
                      </a:solidFill>
                      <a:prstDash val="solid"/>
                      <a:round/>
                      <a:headEnd type="none" w="med" len="med"/>
                      <a:tailEnd type="none" w="med" len="med"/>
                    </a:lnT>
                    <a:lnB w="381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65300046"/>
                  </a:ext>
                </a:extLst>
              </a:tr>
            </a:tbl>
          </a:graphicData>
        </a:graphic>
      </p:graphicFrame>
    </p:spTree>
    <p:extLst>
      <p:ext uri="{BB962C8B-B14F-4D97-AF65-F5344CB8AC3E}">
        <p14:creationId xmlns:p14="http://schemas.microsoft.com/office/powerpoint/2010/main" val="2242310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F252E-DD14-7A4C-9A5F-77B6C8EF9C40}"/>
              </a:ext>
            </a:extLst>
          </p:cNvPr>
          <p:cNvSpPr>
            <a:spLocks noGrp="1"/>
          </p:cNvSpPr>
          <p:nvPr>
            <p:ph type="title"/>
          </p:nvPr>
        </p:nvSpPr>
        <p:spPr/>
        <p:txBody>
          <a:bodyPr/>
          <a:lstStyle/>
          <a:p>
            <a:r>
              <a:rPr lang="en-US" dirty="0"/>
              <a:t>event=&lt;value&gt; values</a:t>
            </a:r>
          </a:p>
        </p:txBody>
      </p:sp>
      <p:sp>
        <p:nvSpPr>
          <p:cNvPr id="3" name="Content Placeholder 2">
            <a:extLst>
              <a:ext uri="{FF2B5EF4-FFF2-40B4-BE49-F238E27FC236}">
                <a16:creationId xmlns:a16="http://schemas.microsoft.com/office/drawing/2014/main" id="{14967B02-298E-2B4B-998C-8FC43B80523C}"/>
              </a:ext>
            </a:extLst>
          </p:cNvPr>
          <p:cNvSpPr>
            <a:spLocks noGrp="1"/>
          </p:cNvSpPr>
          <p:nvPr>
            <p:ph idx="1"/>
          </p:nvPr>
        </p:nvSpPr>
        <p:spPr/>
        <p:txBody>
          <a:bodyPr/>
          <a:lstStyle/>
          <a:p>
            <a:r>
              <a:rPr lang="en-US" dirty="0"/>
              <a:t>HTML events</a:t>
            </a:r>
          </a:p>
          <a:p>
            <a:pPr marL="82550" indent="0">
              <a:buNone/>
            </a:pPr>
            <a:r>
              <a:rPr lang="en-US" dirty="0"/>
              <a:t>For example: click </a:t>
            </a:r>
            <a:r>
              <a:rPr lang="en-US" dirty="0" err="1"/>
              <a:t>dblclick</a:t>
            </a:r>
            <a:r>
              <a:rPr lang="en-US" dirty="0"/>
              <a:t> </a:t>
            </a:r>
            <a:r>
              <a:rPr lang="en-US" dirty="0" err="1"/>
              <a:t>keydown</a:t>
            </a:r>
            <a:r>
              <a:rPr lang="en-US" dirty="0"/>
              <a:t> keypress </a:t>
            </a:r>
            <a:r>
              <a:rPr lang="en-US" dirty="0" err="1"/>
              <a:t>keyup</a:t>
            </a:r>
            <a:r>
              <a:rPr lang="en-US" dirty="0"/>
              <a:t> load </a:t>
            </a:r>
            <a:r>
              <a:rPr lang="en-US" dirty="0" err="1"/>
              <a:t>mousedown</a:t>
            </a:r>
            <a:r>
              <a:rPr lang="en-US" dirty="0"/>
              <a:t> </a:t>
            </a:r>
            <a:r>
              <a:rPr lang="en-US" dirty="0" err="1"/>
              <a:t>mousemove</a:t>
            </a:r>
            <a:r>
              <a:rPr lang="en-US" dirty="0"/>
              <a:t> </a:t>
            </a:r>
            <a:r>
              <a:rPr lang="en-US" dirty="0" err="1"/>
              <a:t>mouseout</a:t>
            </a:r>
            <a:r>
              <a:rPr lang="en-US" dirty="0"/>
              <a:t> mouseover </a:t>
            </a:r>
            <a:r>
              <a:rPr lang="en-US" dirty="0" err="1"/>
              <a:t>mouseup</a:t>
            </a:r>
            <a:r>
              <a:rPr lang="en-US" dirty="0"/>
              <a:t> unload blur change focus select </a:t>
            </a:r>
          </a:p>
        </p:txBody>
      </p:sp>
    </p:spTree>
    <p:extLst>
      <p:ext uri="{BB962C8B-B14F-4D97-AF65-F5344CB8AC3E}">
        <p14:creationId xmlns:p14="http://schemas.microsoft.com/office/powerpoint/2010/main" val="1387165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8628-B3FC-CC42-94F3-CD701268E044}"/>
              </a:ext>
            </a:extLst>
          </p:cNvPr>
          <p:cNvSpPr>
            <a:spLocks noGrp="1"/>
          </p:cNvSpPr>
          <p:nvPr>
            <p:ph type="title"/>
          </p:nvPr>
        </p:nvSpPr>
        <p:spPr/>
        <p:txBody>
          <a:bodyPr/>
          <a:lstStyle/>
          <a:p>
            <a:r>
              <a:rPr lang="en-US" dirty="0"/>
              <a:t>Add ajax to address-book</a:t>
            </a:r>
          </a:p>
        </p:txBody>
      </p:sp>
      <p:sp>
        <p:nvSpPr>
          <p:cNvPr id="3" name="Content Placeholder 2">
            <a:extLst>
              <a:ext uri="{FF2B5EF4-FFF2-40B4-BE49-F238E27FC236}">
                <a16:creationId xmlns:a16="http://schemas.microsoft.com/office/drawing/2014/main" id="{040A72C8-1B89-BF4B-BFD6-4F1F623ABA00}"/>
              </a:ext>
            </a:extLst>
          </p:cNvPr>
          <p:cNvSpPr>
            <a:spLocks noGrp="1"/>
          </p:cNvSpPr>
          <p:nvPr>
            <p:ph idx="1"/>
          </p:nvPr>
        </p:nvSpPr>
        <p:spPr/>
        <p:txBody>
          <a:bodyPr/>
          <a:lstStyle/>
          <a:p>
            <a:r>
              <a:rPr lang="en-US" dirty="0"/>
              <a:t>Change the address-book application so the email address on the Edit page is validated with ajax (in class demo)</a:t>
            </a:r>
          </a:p>
          <a:p>
            <a:pPr marL="596900" indent="-514350">
              <a:buFont typeface="+mj-lt"/>
              <a:buAutoNum type="arabicPeriod"/>
            </a:pPr>
            <a:r>
              <a:rPr lang="en-US" dirty="0"/>
              <a:t>Make Edit page navigate to edit page</a:t>
            </a:r>
          </a:p>
          <a:p>
            <a:pPr marL="596900" indent="-514350">
              <a:buFont typeface="+mj-lt"/>
              <a:buAutoNum type="arabicPeriod"/>
            </a:pPr>
            <a:r>
              <a:rPr lang="en-US" dirty="0"/>
              <a:t>Make email address field validate with ajax</a:t>
            </a:r>
          </a:p>
          <a:p>
            <a:pPr marL="596900" indent="-514350">
              <a:buFont typeface="+mj-lt"/>
              <a:buAutoNum type="arabicPeriod"/>
            </a:pPr>
            <a:r>
              <a:rPr lang="en-US" dirty="0"/>
              <a:t>Make email address field change </a:t>
            </a:r>
            <a:r>
              <a:rPr lang="en-US"/>
              <a:t>in DB with </a:t>
            </a:r>
            <a:r>
              <a:rPr lang="en-US" dirty="0"/>
              <a:t>ajax</a:t>
            </a:r>
          </a:p>
        </p:txBody>
      </p:sp>
    </p:spTree>
    <p:extLst>
      <p:ext uri="{BB962C8B-B14F-4D97-AF65-F5344CB8AC3E}">
        <p14:creationId xmlns:p14="http://schemas.microsoft.com/office/powerpoint/2010/main" val="192380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FA78A-BB21-954A-A59F-F32708DEC2C7}"/>
              </a:ext>
            </a:extLst>
          </p:cNvPr>
          <p:cNvSpPr>
            <a:spLocks noGrp="1"/>
          </p:cNvSpPr>
          <p:nvPr>
            <p:ph type="title"/>
          </p:nvPr>
        </p:nvSpPr>
        <p:spPr/>
        <p:txBody>
          <a:bodyPr/>
          <a:lstStyle/>
          <a:p>
            <a:r>
              <a:rPr lang="en-US" dirty="0"/>
              <a:t>AJAX</a:t>
            </a:r>
          </a:p>
        </p:txBody>
      </p:sp>
      <p:sp>
        <p:nvSpPr>
          <p:cNvPr id="3" name="Content Placeholder 2">
            <a:extLst>
              <a:ext uri="{FF2B5EF4-FFF2-40B4-BE49-F238E27FC236}">
                <a16:creationId xmlns:a16="http://schemas.microsoft.com/office/drawing/2014/main" id="{231571C5-9978-104D-A3EB-5559F876E43A}"/>
              </a:ext>
            </a:extLst>
          </p:cNvPr>
          <p:cNvSpPr>
            <a:spLocks noGrp="1"/>
          </p:cNvSpPr>
          <p:nvPr>
            <p:ph idx="1"/>
          </p:nvPr>
        </p:nvSpPr>
        <p:spPr/>
        <p:txBody>
          <a:bodyPr/>
          <a:lstStyle/>
          <a:p>
            <a:r>
              <a:rPr lang="en-US" dirty="0"/>
              <a:t>Asynchronous </a:t>
            </a:r>
            <a:r>
              <a:rPr lang="en-US" dirty="0" err="1"/>
              <a:t>Javascript</a:t>
            </a:r>
            <a:r>
              <a:rPr lang="en-US" dirty="0"/>
              <a:t> and </a:t>
            </a:r>
            <a:r>
              <a:rPr lang="en-US" dirty="0" err="1"/>
              <a:t>XMLHttpRequest</a:t>
            </a:r>
            <a:endParaRPr lang="en-US" dirty="0"/>
          </a:p>
          <a:p>
            <a:r>
              <a:rPr lang="en-US" dirty="0"/>
              <a:t>Make web applications more responsive</a:t>
            </a:r>
          </a:p>
        </p:txBody>
      </p:sp>
    </p:spTree>
    <p:extLst>
      <p:ext uri="{BB962C8B-B14F-4D97-AF65-F5344CB8AC3E}">
        <p14:creationId xmlns:p14="http://schemas.microsoft.com/office/powerpoint/2010/main" val="3153414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14A1A-8B6A-1D4B-9887-2D938C461A0C}"/>
              </a:ext>
            </a:extLst>
          </p:cNvPr>
          <p:cNvSpPr>
            <a:spLocks noGrp="1"/>
          </p:cNvSpPr>
          <p:nvPr>
            <p:ph type="title"/>
          </p:nvPr>
        </p:nvSpPr>
        <p:spPr/>
        <p:txBody>
          <a:bodyPr>
            <a:normAutofit fontScale="90000"/>
          </a:bodyPr>
          <a:lstStyle/>
          <a:p>
            <a:r>
              <a:rPr lang="en-US" dirty="0"/>
              <a:t>Asynchronous vs Synchronous</a:t>
            </a:r>
          </a:p>
        </p:txBody>
      </p:sp>
      <p:sp>
        <p:nvSpPr>
          <p:cNvPr id="3" name="Content Placeholder 2">
            <a:extLst>
              <a:ext uri="{FF2B5EF4-FFF2-40B4-BE49-F238E27FC236}">
                <a16:creationId xmlns:a16="http://schemas.microsoft.com/office/drawing/2014/main" id="{361B7F46-ED4C-B246-B203-4A85735673C7}"/>
              </a:ext>
            </a:extLst>
          </p:cNvPr>
          <p:cNvSpPr>
            <a:spLocks noGrp="1"/>
          </p:cNvSpPr>
          <p:nvPr>
            <p:ph idx="1"/>
          </p:nvPr>
        </p:nvSpPr>
        <p:spPr/>
        <p:txBody>
          <a:bodyPr/>
          <a:lstStyle/>
          <a:p>
            <a:r>
              <a:rPr lang="en-US" dirty="0"/>
              <a:t>Synchronous means “at the same time”</a:t>
            </a:r>
          </a:p>
          <a:p>
            <a:r>
              <a:rPr lang="en-US" dirty="0"/>
              <a:t>Asynchronous means the opposite</a:t>
            </a:r>
          </a:p>
          <a:p>
            <a:endParaRPr lang="en-US" dirty="0"/>
          </a:p>
          <a:p>
            <a:r>
              <a:rPr lang="en-US" dirty="0"/>
              <a:t>In data processing:</a:t>
            </a:r>
          </a:p>
          <a:p>
            <a:pPr lvl="1"/>
            <a:r>
              <a:rPr lang="en-US" dirty="0"/>
              <a:t>Synchronous is blocking</a:t>
            </a:r>
          </a:p>
          <a:p>
            <a:pPr lvl="1"/>
            <a:r>
              <a:rPr lang="en-US" dirty="0"/>
              <a:t>Asynchronous is non-blocking</a:t>
            </a:r>
          </a:p>
        </p:txBody>
      </p:sp>
    </p:spTree>
    <p:extLst>
      <p:ext uri="{BB962C8B-B14F-4D97-AF65-F5344CB8AC3E}">
        <p14:creationId xmlns:p14="http://schemas.microsoft.com/office/powerpoint/2010/main" val="85090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DB4E-7AD6-6E4A-9E62-5C3B50095141}"/>
              </a:ext>
            </a:extLst>
          </p:cNvPr>
          <p:cNvSpPr>
            <a:spLocks noGrp="1"/>
          </p:cNvSpPr>
          <p:nvPr>
            <p:ph type="title"/>
          </p:nvPr>
        </p:nvSpPr>
        <p:spPr/>
        <p:txBody>
          <a:bodyPr>
            <a:normAutofit fontScale="90000"/>
          </a:bodyPr>
          <a:lstStyle/>
          <a:p>
            <a:r>
              <a:rPr lang="en-US" dirty="0"/>
              <a:t>Synchronous vs Asynchronous</a:t>
            </a:r>
          </a:p>
        </p:txBody>
      </p:sp>
      <p:sp>
        <p:nvSpPr>
          <p:cNvPr id="3" name="Content Placeholder 2">
            <a:extLst>
              <a:ext uri="{FF2B5EF4-FFF2-40B4-BE49-F238E27FC236}">
                <a16:creationId xmlns:a16="http://schemas.microsoft.com/office/drawing/2014/main" id="{E4074CA4-9E89-8E43-B937-23A8E56E12E7}"/>
              </a:ext>
            </a:extLst>
          </p:cNvPr>
          <p:cNvSpPr>
            <a:spLocks noGrp="1"/>
          </p:cNvSpPr>
          <p:nvPr>
            <p:ph idx="1"/>
          </p:nvPr>
        </p:nvSpPr>
        <p:spPr/>
        <p:txBody>
          <a:bodyPr/>
          <a:lstStyle/>
          <a:p>
            <a:r>
              <a:rPr lang="en-US" dirty="0"/>
              <a:t>Telephone call?</a:t>
            </a:r>
          </a:p>
          <a:p>
            <a:endParaRPr lang="en-US" dirty="0"/>
          </a:p>
          <a:p>
            <a:r>
              <a:rPr lang="en-US" dirty="0"/>
              <a:t>Order at McDonalds?</a:t>
            </a:r>
          </a:p>
          <a:p>
            <a:endParaRPr lang="en-US" dirty="0"/>
          </a:p>
          <a:p>
            <a:r>
              <a:rPr lang="en-US" dirty="0"/>
              <a:t>Order at regular restaurant?</a:t>
            </a:r>
          </a:p>
          <a:p>
            <a:endParaRPr lang="en-US" dirty="0"/>
          </a:p>
          <a:p>
            <a:r>
              <a:rPr lang="en-US" dirty="0"/>
              <a:t>Email message?</a:t>
            </a:r>
          </a:p>
        </p:txBody>
      </p:sp>
    </p:spTree>
    <p:extLst>
      <p:ext uri="{BB962C8B-B14F-4D97-AF65-F5344CB8AC3E}">
        <p14:creationId xmlns:p14="http://schemas.microsoft.com/office/powerpoint/2010/main" val="4035953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93D4B-8501-704C-8CE3-CF01B21B0B55}"/>
              </a:ext>
            </a:extLst>
          </p:cNvPr>
          <p:cNvSpPr>
            <a:spLocks noGrp="1"/>
          </p:cNvSpPr>
          <p:nvPr>
            <p:ph type="title"/>
          </p:nvPr>
        </p:nvSpPr>
        <p:spPr/>
        <p:txBody>
          <a:bodyPr/>
          <a:lstStyle/>
          <a:p>
            <a:r>
              <a:rPr lang="en-US" dirty="0"/>
              <a:t>Regular HTTP</a:t>
            </a:r>
          </a:p>
        </p:txBody>
      </p:sp>
      <p:sp>
        <p:nvSpPr>
          <p:cNvPr id="3" name="Content Placeholder 2">
            <a:extLst>
              <a:ext uri="{FF2B5EF4-FFF2-40B4-BE49-F238E27FC236}">
                <a16:creationId xmlns:a16="http://schemas.microsoft.com/office/drawing/2014/main" id="{07010DF5-39B1-E74B-BF14-B0CD8A7150E4}"/>
              </a:ext>
            </a:extLst>
          </p:cNvPr>
          <p:cNvSpPr>
            <a:spLocks noGrp="1"/>
          </p:cNvSpPr>
          <p:nvPr>
            <p:ph idx="1"/>
          </p:nvPr>
        </p:nvSpPr>
        <p:spPr/>
        <p:txBody>
          <a:bodyPr/>
          <a:lstStyle/>
          <a:p>
            <a:r>
              <a:rPr lang="en-US" dirty="0"/>
              <a:t>Regular HTTP is synchronous</a:t>
            </a:r>
          </a:p>
          <a:p>
            <a:pPr lvl="1"/>
            <a:r>
              <a:rPr lang="en-US" dirty="0"/>
              <a:t>Browser submits request</a:t>
            </a:r>
          </a:p>
          <a:p>
            <a:pPr lvl="1"/>
            <a:r>
              <a:rPr lang="en-US" dirty="0"/>
              <a:t>Browser waits for web page (the response)</a:t>
            </a:r>
          </a:p>
        </p:txBody>
      </p:sp>
    </p:spTree>
    <p:extLst>
      <p:ext uri="{BB962C8B-B14F-4D97-AF65-F5344CB8AC3E}">
        <p14:creationId xmlns:p14="http://schemas.microsoft.com/office/powerpoint/2010/main" val="1708805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01A44-19BC-8B4E-B2B0-807E4183C6C3}"/>
              </a:ext>
            </a:extLst>
          </p:cNvPr>
          <p:cNvSpPr>
            <a:spLocks noGrp="1"/>
          </p:cNvSpPr>
          <p:nvPr>
            <p:ph type="title"/>
          </p:nvPr>
        </p:nvSpPr>
        <p:spPr/>
        <p:txBody>
          <a:bodyPr/>
          <a:lstStyle/>
          <a:p>
            <a:r>
              <a:rPr lang="en-US" dirty="0"/>
              <a:t>Ajax</a:t>
            </a:r>
          </a:p>
        </p:txBody>
      </p:sp>
      <p:sp>
        <p:nvSpPr>
          <p:cNvPr id="3" name="Content Placeholder 2">
            <a:extLst>
              <a:ext uri="{FF2B5EF4-FFF2-40B4-BE49-F238E27FC236}">
                <a16:creationId xmlns:a16="http://schemas.microsoft.com/office/drawing/2014/main" id="{2D3C3D03-3769-6D4D-A1C3-EDE4FD834384}"/>
              </a:ext>
            </a:extLst>
          </p:cNvPr>
          <p:cNvSpPr>
            <a:spLocks noGrp="1"/>
          </p:cNvSpPr>
          <p:nvPr>
            <p:ph idx="1"/>
          </p:nvPr>
        </p:nvSpPr>
        <p:spPr/>
        <p:txBody>
          <a:bodyPr/>
          <a:lstStyle/>
          <a:p>
            <a:r>
              <a:rPr lang="en-US" dirty="0"/>
              <a:t>Browser submits request</a:t>
            </a:r>
          </a:p>
          <a:p>
            <a:r>
              <a:rPr lang="en-US" dirty="0"/>
              <a:t>Browser waits for web page (the response)</a:t>
            </a:r>
          </a:p>
          <a:p>
            <a:endParaRPr lang="en-US" dirty="0"/>
          </a:p>
          <a:p>
            <a:r>
              <a:rPr lang="en-US" dirty="0"/>
              <a:t>Asynchronous part:</a:t>
            </a:r>
          </a:p>
          <a:p>
            <a:pPr lvl="1"/>
            <a:r>
              <a:rPr lang="en-US" dirty="0"/>
              <a:t>User actions can generate </a:t>
            </a:r>
            <a:r>
              <a:rPr lang="en-US" dirty="0" err="1"/>
              <a:t>XmlHttpRequest</a:t>
            </a:r>
            <a:r>
              <a:rPr lang="en-US" dirty="0"/>
              <a:t> calls </a:t>
            </a:r>
          </a:p>
          <a:p>
            <a:pPr lvl="1"/>
            <a:r>
              <a:rPr lang="en-US" dirty="0" err="1"/>
              <a:t>XmlHttpRequest</a:t>
            </a:r>
            <a:r>
              <a:rPr lang="en-US" dirty="0"/>
              <a:t> responses used to update pieces of web page without http request</a:t>
            </a:r>
          </a:p>
        </p:txBody>
      </p:sp>
    </p:spTree>
    <p:extLst>
      <p:ext uri="{BB962C8B-B14F-4D97-AF65-F5344CB8AC3E}">
        <p14:creationId xmlns:p14="http://schemas.microsoft.com/office/powerpoint/2010/main" val="1954067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F188B-3FA9-B048-B73B-ACB094092870}"/>
              </a:ext>
            </a:extLst>
          </p:cNvPr>
          <p:cNvSpPr>
            <a:spLocks noGrp="1"/>
          </p:cNvSpPr>
          <p:nvPr>
            <p:ph type="title"/>
          </p:nvPr>
        </p:nvSpPr>
        <p:spPr/>
        <p:txBody>
          <a:bodyPr/>
          <a:lstStyle/>
          <a:p>
            <a:r>
              <a:rPr lang="en-US" dirty="0"/>
              <a:t>Without Ajax</a:t>
            </a:r>
          </a:p>
        </p:txBody>
      </p:sp>
      <p:sp>
        <p:nvSpPr>
          <p:cNvPr id="3" name="Content Placeholder 2">
            <a:extLst>
              <a:ext uri="{FF2B5EF4-FFF2-40B4-BE49-F238E27FC236}">
                <a16:creationId xmlns:a16="http://schemas.microsoft.com/office/drawing/2014/main" id="{5474286F-631F-2943-A560-AB1C628D49B4}"/>
              </a:ext>
            </a:extLst>
          </p:cNvPr>
          <p:cNvSpPr>
            <a:spLocks noGrp="1"/>
          </p:cNvSpPr>
          <p:nvPr>
            <p:ph idx="1"/>
          </p:nvPr>
        </p:nvSpPr>
        <p:spPr/>
        <p:txBody>
          <a:bodyPr/>
          <a:lstStyle/>
          <a:p>
            <a:pPr marL="596900" indent="-514350">
              <a:buFont typeface="+mj-lt"/>
              <a:buAutoNum type="arabicPeriod"/>
            </a:pPr>
            <a:r>
              <a:rPr lang="en-CA" dirty="0"/>
              <a:t>Visit a Web page.</a:t>
            </a:r>
          </a:p>
          <a:p>
            <a:pPr marL="596900" indent="-514350">
              <a:buFont typeface="+mj-lt"/>
              <a:buAutoNum type="arabicPeriod"/>
            </a:pPr>
            <a:r>
              <a:rPr lang="en-CA" dirty="0"/>
              <a:t> Fill in some data.</a:t>
            </a:r>
          </a:p>
          <a:p>
            <a:pPr marL="596900" indent="-514350">
              <a:buFont typeface="+mj-lt"/>
              <a:buAutoNum type="arabicPeriod"/>
            </a:pPr>
            <a:r>
              <a:rPr lang="en-CA" dirty="0"/>
              <a:t> Press a button.</a:t>
            </a:r>
          </a:p>
          <a:p>
            <a:pPr marL="596900" indent="-514350">
              <a:buFont typeface="+mj-lt"/>
              <a:buAutoNum type="arabicPeriod"/>
            </a:pPr>
            <a:r>
              <a:rPr lang="en-CA" dirty="0"/>
              <a:t>Wait. </a:t>
            </a:r>
          </a:p>
          <a:p>
            <a:pPr marL="596900" indent="-514350">
              <a:buFont typeface="+mj-lt"/>
              <a:buAutoNum type="arabicPeriod"/>
            </a:pPr>
            <a:r>
              <a:rPr lang="en-CA" dirty="0"/>
              <a:t>Repeat from Step 1. </a:t>
            </a:r>
          </a:p>
          <a:p>
            <a:endParaRPr lang="en-US" dirty="0"/>
          </a:p>
        </p:txBody>
      </p:sp>
    </p:spTree>
    <p:extLst>
      <p:ext uri="{BB962C8B-B14F-4D97-AF65-F5344CB8AC3E}">
        <p14:creationId xmlns:p14="http://schemas.microsoft.com/office/powerpoint/2010/main" val="2714402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268CE-2F79-444B-A945-4D34AAB28C57}"/>
              </a:ext>
            </a:extLst>
          </p:cNvPr>
          <p:cNvSpPr>
            <a:spLocks noGrp="1"/>
          </p:cNvSpPr>
          <p:nvPr>
            <p:ph type="title"/>
          </p:nvPr>
        </p:nvSpPr>
        <p:spPr/>
        <p:txBody>
          <a:bodyPr/>
          <a:lstStyle/>
          <a:p>
            <a:r>
              <a:rPr lang="en-US" dirty="0"/>
              <a:t>With Ajax</a:t>
            </a:r>
          </a:p>
        </p:txBody>
      </p:sp>
      <p:sp>
        <p:nvSpPr>
          <p:cNvPr id="3" name="Content Placeholder 2">
            <a:extLst>
              <a:ext uri="{FF2B5EF4-FFF2-40B4-BE49-F238E27FC236}">
                <a16:creationId xmlns:a16="http://schemas.microsoft.com/office/drawing/2014/main" id="{4761D87C-32C1-1E41-B6BF-1F08A88E8F4A}"/>
              </a:ext>
            </a:extLst>
          </p:cNvPr>
          <p:cNvSpPr>
            <a:spLocks noGrp="1"/>
          </p:cNvSpPr>
          <p:nvPr>
            <p:ph idx="1"/>
          </p:nvPr>
        </p:nvSpPr>
        <p:spPr/>
        <p:txBody>
          <a:bodyPr/>
          <a:lstStyle/>
          <a:p>
            <a:pPr marL="596900" indent="-514350">
              <a:buFont typeface="+mj-lt"/>
              <a:buAutoNum type="arabicPeriod"/>
            </a:pPr>
            <a:r>
              <a:rPr lang="en-CA" dirty="0"/>
              <a:t>Visit a Web page. </a:t>
            </a:r>
          </a:p>
          <a:p>
            <a:pPr marL="596900" indent="-514350">
              <a:buFont typeface="+mj-lt"/>
              <a:buAutoNum type="arabicPeriod"/>
            </a:pPr>
            <a:r>
              <a:rPr lang="en-CA" dirty="0"/>
              <a:t>Fill in some data (and the browser automatically submits just enough of it to do some work and update the web page). </a:t>
            </a:r>
          </a:p>
          <a:p>
            <a:pPr marL="596900" indent="-514350">
              <a:buFont typeface="+mj-lt"/>
              <a:buAutoNum type="arabicPeriod"/>
            </a:pPr>
            <a:r>
              <a:rPr lang="en-CA" dirty="0"/>
              <a:t>Repeat Step 2. </a:t>
            </a:r>
          </a:p>
          <a:p>
            <a:pPr marL="596900" indent="-514350">
              <a:buFont typeface="+mj-lt"/>
              <a:buAutoNum type="arabicPeriod"/>
            </a:pPr>
            <a:endParaRPr lang="en-US" dirty="0"/>
          </a:p>
        </p:txBody>
      </p:sp>
    </p:spTree>
    <p:extLst>
      <p:ext uri="{BB962C8B-B14F-4D97-AF65-F5344CB8AC3E}">
        <p14:creationId xmlns:p14="http://schemas.microsoft.com/office/powerpoint/2010/main" val="1089046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B16B0-FFD1-0E42-B830-7A150D64324B}"/>
              </a:ext>
            </a:extLst>
          </p:cNvPr>
          <p:cNvSpPr>
            <a:spLocks noGrp="1"/>
          </p:cNvSpPr>
          <p:nvPr>
            <p:ph type="title"/>
          </p:nvPr>
        </p:nvSpPr>
        <p:spPr/>
        <p:txBody>
          <a:bodyPr/>
          <a:lstStyle/>
          <a:p>
            <a:r>
              <a:rPr lang="en-US" dirty="0"/>
              <a:t>SPA</a:t>
            </a:r>
          </a:p>
        </p:txBody>
      </p:sp>
      <p:sp>
        <p:nvSpPr>
          <p:cNvPr id="3" name="Content Placeholder 2">
            <a:extLst>
              <a:ext uri="{FF2B5EF4-FFF2-40B4-BE49-F238E27FC236}">
                <a16:creationId xmlns:a16="http://schemas.microsoft.com/office/drawing/2014/main" id="{E85C2A90-0D71-C443-94C6-052AC4740CF6}"/>
              </a:ext>
            </a:extLst>
          </p:cNvPr>
          <p:cNvSpPr>
            <a:spLocks noGrp="1"/>
          </p:cNvSpPr>
          <p:nvPr>
            <p:ph idx="1"/>
          </p:nvPr>
        </p:nvSpPr>
        <p:spPr/>
        <p:txBody>
          <a:bodyPr/>
          <a:lstStyle/>
          <a:p>
            <a:r>
              <a:rPr lang="en-US" dirty="0"/>
              <a:t>Ajax (+ HTML5) are used to create single page applications:</a:t>
            </a:r>
          </a:p>
          <a:p>
            <a:r>
              <a:rPr lang="en-US" dirty="0"/>
              <a:t>One page initially loaded</a:t>
            </a:r>
          </a:p>
          <a:p>
            <a:r>
              <a:rPr lang="en-US" dirty="0"/>
              <a:t>Ajax used to update the page during the use of the application without reloading or explicitly navigating</a:t>
            </a:r>
          </a:p>
        </p:txBody>
      </p:sp>
    </p:spTree>
    <p:extLst>
      <p:ext uri="{BB962C8B-B14F-4D97-AF65-F5344CB8AC3E}">
        <p14:creationId xmlns:p14="http://schemas.microsoft.com/office/powerpoint/2010/main" val="4622381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34133</TotalTime>
  <Words>766</Words>
  <Application>Microsoft Macintosh PowerPoint</Application>
  <PresentationFormat>On-screen Show (4:3)</PresentationFormat>
  <Paragraphs>100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ＭＳ Ｐゴシック</vt:lpstr>
      <vt:lpstr>FranklinGothic</vt:lpstr>
      <vt:lpstr>Gill Sans MT</vt:lpstr>
      <vt:lpstr>Times New Roman</vt:lpstr>
      <vt:lpstr>Verdana</vt:lpstr>
      <vt:lpstr>Wingdings 2</vt:lpstr>
      <vt:lpstr>Solstice</vt:lpstr>
      <vt:lpstr>Agenda</vt:lpstr>
      <vt:lpstr>AJAX</vt:lpstr>
      <vt:lpstr>Asynchronous vs Synchronous</vt:lpstr>
      <vt:lpstr>Synchronous vs Asynchronous</vt:lpstr>
      <vt:lpstr>Regular HTTP</vt:lpstr>
      <vt:lpstr>Ajax</vt:lpstr>
      <vt:lpstr>Without Ajax</vt:lpstr>
      <vt:lpstr>With Ajax</vt:lpstr>
      <vt:lpstr>SPA</vt:lpstr>
      <vt:lpstr>Simple Ajax Example (w3schools.com)</vt:lpstr>
      <vt:lpstr>Simple Example (cont’d)</vt:lpstr>
      <vt:lpstr>For Our Applications</vt:lpstr>
      <vt:lpstr>ajaxguessnumber example</vt:lpstr>
      <vt:lpstr>JSF and Ajax</vt:lpstr>
      <vt:lpstr>&lt;f:ajax&gt; attributes (we use first two)</vt:lpstr>
      <vt:lpstr>Execute and render keywords</vt:lpstr>
      <vt:lpstr>event=&lt;value&gt; values</vt:lpstr>
      <vt:lpstr>Add ajax to address-book</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Frames and Threads</dc:title>
  <dc:creator>Reg Dyer</dc:creator>
  <cp:lastModifiedBy>Todd Kelley</cp:lastModifiedBy>
  <cp:revision>216</cp:revision>
  <cp:lastPrinted>2018-11-19T20:05:06Z</cp:lastPrinted>
  <dcterms:created xsi:type="dcterms:W3CDTF">2000-06-26T04:30:01Z</dcterms:created>
  <dcterms:modified xsi:type="dcterms:W3CDTF">2018-11-19T20:05:19Z</dcterms:modified>
</cp:coreProperties>
</file>