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56" r:id="rId1"/>
  </p:sldMasterIdLst>
  <p:notesMasterIdLst>
    <p:notesMasterId r:id="rId20"/>
  </p:notesMasterIdLst>
  <p:handoutMasterIdLst>
    <p:handoutMasterId r:id="rId21"/>
  </p:handoutMasterIdLst>
  <p:sldIdLst>
    <p:sldId id="257" r:id="rId2"/>
    <p:sldId id="373" r:id="rId3"/>
    <p:sldId id="379" r:id="rId4"/>
    <p:sldId id="380" r:id="rId5"/>
    <p:sldId id="381" r:id="rId6"/>
    <p:sldId id="396" r:id="rId7"/>
    <p:sldId id="397" r:id="rId8"/>
    <p:sldId id="398" r:id="rId9"/>
    <p:sldId id="400" r:id="rId10"/>
    <p:sldId id="401" r:id="rId11"/>
    <p:sldId id="402" r:id="rId12"/>
    <p:sldId id="382" r:id="rId13"/>
    <p:sldId id="374" r:id="rId14"/>
    <p:sldId id="375" r:id="rId15"/>
    <p:sldId id="376" r:id="rId16"/>
    <p:sldId id="377" r:id="rId17"/>
    <p:sldId id="378" r:id="rId18"/>
    <p:sldId id="403" r:id="rId1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567" autoAdjust="0"/>
    <p:restoredTop sz="86496" autoAdjust="0"/>
  </p:normalViewPr>
  <p:slideViewPr>
    <p:cSldViewPr>
      <p:cViewPr varScale="1">
        <p:scale>
          <a:sx n="80" d="100"/>
          <a:sy n="80" d="100"/>
        </p:scale>
        <p:origin x="10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6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2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E175CE8D-A545-8D49-9A19-4F604641AD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01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722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722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518075F0-5769-BD40-8DD6-5105F61F2B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961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D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6" name="Picture 48" descr="duke_wave_shado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81000"/>
            <a:ext cx="14763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295400" y="359898"/>
            <a:ext cx="6096000" cy="1472184"/>
          </a:xfrm>
        </p:spPr>
        <p:txBody>
          <a:bodyPr anchor="b"/>
          <a:lstStyle>
            <a:lvl1pPr algn="l">
              <a:defRPr sz="4000"/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295400" y="1850064"/>
            <a:ext cx="754380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C42582-02B8-C849-BDEE-2F6EE2FB96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5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87CFD-DC46-4F4C-AC9C-768B6072C7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0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63E064-0398-FB4D-A10B-9168BFF17D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8" descr="duke_wave_shado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57200"/>
            <a:ext cx="1066800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6565392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FA988-9EA0-6049-A3EA-B6C652B385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7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31C48-78C5-0044-8789-5F13B6BC6A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6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9D8ED0-88A4-2549-B35A-FBCE07619B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4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862F07-DCBD-0846-BE6A-279F2AE841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4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27B8F-7FCD-5D48-9672-ED5236E041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E96D11-58C0-284A-A8AB-5AA4E940F1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7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F2D36C-356B-7048-81C1-A307797EE5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6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15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AA1397-D059-4642-89D6-FEB7724C39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7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57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ea typeface="+mn-ea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Times New Roman" pitchFamily="18" charset="0"/>
                <a:ea typeface="+mn-ea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B5A788"/>
                </a:solidFill>
              </a:defRPr>
            </a:lvl1pPr>
          </a:lstStyle>
          <a:p>
            <a:fld id="{2AB1E0E5-29F1-AD48-A81A-1F5309CB07D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15" r:id="rId4"/>
    <p:sldLayoutId id="2147483822" r:id="rId5"/>
    <p:sldLayoutId id="2147483816" r:id="rId6"/>
    <p:sldLayoutId id="2147483823" r:id="rId7"/>
    <p:sldLayoutId id="2147483824" r:id="rId8"/>
    <p:sldLayoutId id="2147483825" r:id="rId9"/>
    <p:sldLayoutId id="2147483817" r:id="rId10"/>
    <p:sldLayoutId id="214748381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0"/>
        <a:buChar char="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0"/>
        <a:buChar char="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charset="0"/>
        <a:buChar char="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charset="0"/>
        <a:buChar char="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yerr@algonquincollege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2" name="Rectangle 6"/>
          <p:cNvSpPr>
            <a:spLocks noGrp="1" noChangeArrowheads="1"/>
          </p:cNvSpPr>
          <p:nvPr>
            <p:ph idx="1"/>
          </p:nvPr>
        </p:nvSpPr>
        <p:spPr>
          <a:xfrm>
            <a:off x="1143000" y="3200400"/>
            <a:ext cx="7696200" cy="3276600"/>
          </a:xfrm>
        </p:spPr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ea typeface="+mn-ea"/>
              </a:rPr>
              <a:t>Professor Todd Kelley</a:t>
            </a:r>
          </a:p>
          <a:p>
            <a:pPr marL="365760" indent="-283464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ea typeface="+mn-ea"/>
              </a:rPr>
              <a:t>	Office: T315</a:t>
            </a:r>
          </a:p>
          <a:p>
            <a:pPr marL="365760" indent="-283464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ea typeface="+mn-ea"/>
              </a:rPr>
              <a:t>	E-mail: </a:t>
            </a:r>
            <a:r>
              <a:rPr lang="en-US" dirty="0" err="1">
                <a:solidFill>
                  <a:schemeClr val="accent6"/>
                </a:solidFill>
                <a:ea typeface="+mn-ea"/>
              </a:rPr>
              <a:t>kelleyt</a:t>
            </a:r>
            <a:r>
              <a:rPr lang="en-US" dirty="0" err="1">
                <a:solidFill>
                  <a:schemeClr val="accent6"/>
                </a:solidFill>
                <a:ea typeface="+mn-ea"/>
                <a:hlinkClick r:id="rId2"/>
              </a:rPr>
              <a:t>@algonquincollege.com</a:t>
            </a:r>
            <a:endParaRPr lang="en-US" dirty="0">
              <a:solidFill>
                <a:schemeClr val="accent6"/>
              </a:solidFill>
              <a:ea typeface="+mn-ea"/>
            </a:endParaRPr>
          </a:p>
          <a:p>
            <a:pPr marL="365760" indent="-283464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solidFill>
                  <a:schemeClr val="accent6"/>
                </a:solidFill>
                <a:ea typeface="+mn-ea"/>
              </a:rPr>
              <a:t>	</a:t>
            </a:r>
            <a:r>
              <a:rPr lang="en-US" dirty="0">
                <a:ea typeface="+mn-ea"/>
              </a:rPr>
              <a:t>Office Hours: By Email Appointment	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43000" y="685800"/>
            <a:ext cx="7543800" cy="1981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300" kern="120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9pPr>
            <a:extLst/>
          </a:lstStyle>
          <a:p>
            <a:pPr eaLnBrk="1" hangingPunct="1"/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Welcome to CST8218</a:t>
            </a:r>
            <a:b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</a:b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Web Enterprise Application</a:t>
            </a:r>
            <a:b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</a:b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Programming</a:t>
            </a:r>
            <a:b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</a:br>
            <a:endParaRPr lang="en-CA" sz="3200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Gill Sans MT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Excessive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Beware of receiving excessive help</a:t>
            </a:r>
          </a:p>
          <a:p>
            <a:r>
              <a:rPr lang="en-US" dirty="0"/>
              <a:t>Getting the right amount of help when it’s needed is important</a:t>
            </a:r>
          </a:p>
          <a:p>
            <a:r>
              <a:rPr lang="en-US" dirty="0"/>
              <a:t>It’s just as important to not get too much help</a:t>
            </a:r>
          </a:p>
          <a:p>
            <a:r>
              <a:rPr lang="en-US" dirty="0"/>
              <a:t>Do it yourself: reading documentation, figuring out how to apply what you read, and solving apparent inconsistencies/problems</a:t>
            </a:r>
          </a:p>
        </p:txBody>
      </p:sp>
    </p:spTree>
    <p:extLst>
      <p:ext uri="{BB962C8B-B14F-4D97-AF65-F5344CB8AC3E}">
        <p14:creationId xmlns:p14="http://schemas.microsoft.com/office/powerpoint/2010/main" val="1214330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take shortcuts in 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excessive help, shortcuts are bad</a:t>
            </a:r>
          </a:p>
          <a:p>
            <a:r>
              <a:rPr lang="en-US" dirty="0"/>
              <a:t>Suppose you are training for a marathon</a:t>
            </a:r>
          </a:p>
          <a:p>
            <a:pPr lvl="1"/>
            <a:r>
              <a:rPr lang="en-US" dirty="0"/>
              <a:t>your coach wants you to run a ten kilometer training route</a:t>
            </a:r>
          </a:p>
          <a:p>
            <a:pPr lvl="1"/>
            <a:r>
              <a:rPr lang="en-US" dirty="0"/>
              <a:t>You feel overloaded and find a shortcut on the route to reduce it to one kilometer</a:t>
            </a:r>
          </a:p>
          <a:p>
            <a:pPr lvl="1"/>
            <a:r>
              <a:rPr lang="en-US" dirty="0"/>
              <a:t>You saved so much time doing it your way!</a:t>
            </a:r>
          </a:p>
          <a:p>
            <a:pPr lvl="1"/>
            <a:r>
              <a:rPr lang="en-US" dirty="0"/>
              <a:t>The short cut took so much less time and effort: where’s the problem?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14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Plagiarism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Arial"/>
                <a:cs typeface="Arial"/>
              </a:rPr>
              <a:t>Cheating is unacceptable</a:t>
            </a:r>
          </a:p>
          <a:p>
            <a:r>
              <a:rPr lang="en-US" sz="2000" dirty="0">
                <a:latin typeface="Arial"/>
                <a:cs typeface="Arial"/>
              </a:rPr>
              <a:t>Exchange ideas, but not code or text: don</a:t>
            </a:r>
            <a:r>
              <a:rPr lang="ja-JP" altLang="en-US" sz="2000" dirty="0">
                <a:latin typeface="Arial"/>
                <a:cs typeface="Arial"/>
              </a:rPr>
              <a:t>’</a:t>
            </a:r>
            <a:r>
              <a:rPr lang="en-US" altLang="ja-JP" sz="2000" dirty="0">
                <a:latin typeface="Arial"/>
                <a:cs typeface="Arial"/>
              </a:rPr>
              <a:t>t plagiarize</a:t>
            </a:r>
          </a:p>
          <a:p>
            <a:r>
              <a:rPr lang="en-US" sz="2000" dirty="0">
                <a:latin typeface="Arial"/>
                <a:cs typeface="Arial"/>
              </a:rPr>
              <a:t>The person you copy from is in just as much trouble as you</a:t>
            </a:r>
          </a:p>
          <a:p>
            <a:r>
              <a:rPr lang="en-US" sz="2000" dirty="0">
                <a:latin typeface="Arial"/>
                <a:cs typeface="Arial"/>
              </a:rPr>
              <a:t>Adherence to acceptable standards of academic honesty is an important aspect of the learning process at Algonquin College. Academic work submitted by a student is evaluated on the assumption that the work presented by the student is his or her own, unless designated otherwise. For further details consult Algonquin College Policies AA18(http://www2.algonquincollege.com/directives/files/2011/01/AA-18-Academic- Dishonesty-and-Discipline.PEC_.Approved.-Oct.27.2010.pdf) and E43 (http://www2.algonquincollege.com/directives/files/2011/05/E431.pdf)</a:t>
            </a:r>
          </a:p>
        </p:txBody>
      </p:sp>
      <p:sp>
        <p:nvSpPr>
          <p:cNvPr id="378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E8EA1D-A55F-1B40-B1A4-CAE68804B330}" type="datetime1">
              <a:rPr lang="en-CA" sz="1000">
                <a:solidFill>
                  <a:schemeClr val="tx1"/>
                </a:solidFill>
              </a:rPr>
              <a:pPr eaLnBrk="1" hangingPunct="1"/>
              <a:t>2018-09-05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DD06690-732D-1A44-8679-E38486605CCF}" type="slidenum">
              <a:rPr lang="en-US" sz="1000">
                <a:solidFill>
                  <a:schemeClr val="tx1"/>
                </a:solidFill>
              </a:rPr>
              <a:pPr eaLnBrk="1" hangingPunct="1"/>
              <a:t>12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58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Enterprise Application?</a:t>
            </a:r>
          </a:p>
          <a:p>
            <a:pPr lvl="1"/>
            <a:r>
              <a:rPr lang="en-US" dirty="0"/>
              <a:t>Microsoft Excel?</a:t>
            </a:r>
          </a:p>
          <a:p>
            <a:pPr lvl="1"/>
            <a:r>
              <a:rPr lang="en-US" dirty="0"/>
              <a:t>Microsoft Outlook?</a:t>
            </a:r>
          </a:p>
          <a:p>
            <a:pPr lvl="1"/>
            <a:r>
              <a:rPr lang="en-US" dirty="0"/>
              <a:t>Google?</a:t>
            </a:r>
          </a:p>
          <a:p>
            <a:pPr lvl="1"/>
            <a:r>
              <a:rPr lang="en-US" dirty="0"/>
              <a:t>Facebook?</a:t>
            </a:r>
          </a:p>
          <a:p>
            <a:pPr lvl="1"/>
            <a:r>
              <a:rPr lang="en-US" dirty="0"/>
              <a:t>Gmail?</a:t>
            </a:r>
          </a:p>
        </p:txBody>
      </p:sp>
    </p:spTree>
    <p:extLst>
      <p:ext uri="{BB962C8B-B14F-4D97-AF65-F5344CB8AC3E}">
        <p14:creationId xmlns:p14="http://schemas.microsoft.com/office/powerpoint/2010/main" val="59724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charset="0"/>
              </a:rPr>
              <a:t>Enterprise Architecture</a:t>
            </a:r>
          </a:p>
        </p:txBody>
      </p:sp>
      <p:pic>
        <p:nvPicPr>
          <p:cNvPr id="6147" name="Content Placeholder 5" descr="Screen Shot 2011-10-25 at 4.39.1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897063"/>
            <a:ext cx="8229600" cy="3749675"/>
          </a:xfrm>
        </p:spPr>
      </p:pic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2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A37229-EC1B-CF47-8891-DF3368749644}" type="datetime1">
              <a:rPr lang="en-CA">
                <a:solidFill>
                  <a:schemeClr val="tx1"/>
                </a:solidFill>
              </a:rPr>
              <a:pPr eaLnBrk="1" hangingPunct="1"/>
              <a:t>2018-09-05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555875" y="6248400"/>
            <a:ext cx="3960813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2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31367716-A358-E746-97E1-D0FC510750DB}" type="slidenum">
              <a:rPr lang="en-US">
                <a:solidFill>
                  <a:schemeClr val="tx1"/>
                </a:solidFill>
              </a:rPr>
              <a:pPr algn="ctr" eaLnBrk="1" hangingPunct="1"/>
              <a:t>14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09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Enterprise Architecture</a:t>
            </a:r>
          </a:p>
        </p:txBody>
      </p:sp>
      <p:pic>
        <p:nvPicPr>
          <p:cNvPr id="7171" name="Content Placeholder 5" descr="Screen Shot 2011-10-25 at 4.40.1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1900" y="1412875"/>
            <a:ext cx="4140200" cy="4718050"/>
          </a:xfrm>
        </p:spPr>
      </p:pic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2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C344CF-9CF0-B54C-B1F8-256C617D885F}" type="datetime1">
              <a:rPr lang="en-CA">
                <a:solidFill>
                  <a:schemeClr val="tx1"/>
                </a:solidFill>
              </a:rPr>
              <a:pPr eaLnBrk="1" hangingPunct="1"/>
              <a:t>2018-09-05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555875" y="6248400"/>
            <a:ext cx="3960813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2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A45B0E74-A52E-2F42-AE2C-21BBD835F6C8}" type="slidenum">
              <a:rPr lang="en-US">
                <a:solidFill>
                  <a:schemeClr val="tx1"/>
                </a:solidFill>
              </a:rPr>
              <a:pPr algn="ctr" eaLnBrk="1" hangingPunct="1"/>
              <a:t>15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94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-28241"/>
            <a:ext cx="6565392" cy="1143000"/>
          </a:xfrm>
        </p:spPr>
        <p:txBody>
          <a:bodyPr/>
          <a:lstStyle/>
          <a:p>
            <a:r>
              <a:rPr lang="en-US" dirty="0"/>
              <a:t>Enterprise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66800"/>
            <a:ext cx="7499350" cy="5334000"/>
          </a:xfrm>
        </p:spPr>
        <p:txBody>
          <a:bodyPr/>
          <a:lstStyle/>
          <a:p>
            <a:r>
              <a:rPr lang="en-US" dirty="0"/>
              <a:t>Many simultaneous users</a:t>
            </a:r>
          </a:p>
          <a:p>
            <a:pPr lvl="1"/>
            <a:r>
              <a:rPr lang="en-US" dirty="0"/>
              <a:t>Multithreading</a:t>
            </a:r>
          </a:p>
          <a:p>
            <a:r>
              <a:rPr lang="en-US" dirty="0"/>
              <a:t>Ten thousand simultaneous users won't be in the same place</a:t>
            </a:r>
          </a:p>
          <a:p>
            <a:pPr lvl="1"/>
            <a:r>
              <a:rPr lang="en-US" dirty="0"/>
              <a:t>Networking</a:t>
            </a:r>
          </a:p>
          <a:p>
            <a:pPr lvl="1"/>
            <a:r>
              <a:rPr lang="en-US" dirty="0"/>
              <a:t>Remote Method Invocation (RMI)</a:t>
            </a:r>
          </a:p>
          <a:p>
            <a:r>
              <a:rPr lang="en-US" dirty="0"/>
              <a:t>Deal with Persistent Data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/>
              <a:t>Concurrent Database Access</a:t>
            </a:r>
          </a:p>
          <a:p>
            <a:pPr lvl="1"/>
            <a:r>
              <a:rPr lang="en-US" dirty="0"/>
              <a:t>Object Relational Mapping (ORM)</a:t>
            </a:r>
          </a:p>
        </p:txBody>
      </p:sp>
    </p:spTree>
    <p:extLst>
      <p:ext uri="{BB962C8B-B14F-4D97-AF65-F5344CB8AC3E}">
        <p14:creationId xmlns:p14="http://schemas.microsoft.com/office/powerpoint/2010/main" val="4027761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97"/>
            <a:ext cx="6565392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Enterprise Programming Technologies and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143000"/>
            <a:ext cx="7499350" cy="5257800"/>
          </a:xfrm>
        </p:spPr>
        <p:txBody>
          <a:bodyPr/>
          <a:lstStyle/>
          <a:p>
            <a:r>
              <a:rPr lang="en-US" dirty="0"/>
              <a:t>Java EE (Java Enterprise Edition)</a:t>
            </a:r>
          </a:p>
          <a:p>
            <a:pPr lvl="1"/>
            <a:r>
              <a:rPr lang="en-US" dirty="0"/>
              <a:t>Includes Java Standard Edition</a:t>
            </a:r>
          </a:p>
          <a:p>
            <a:pPr lvl="1"/>
            <a:r>
              <a:rPr lang="en-US" dirty="0"/>
              <a:t>Includes Application Server</a:t>
            </a:r>
          </a:p>
          <a:p>
            <a:pPr lvl="2"/>
            <a:r>
              <a:rPr lang="en-US" dirty="0"/>
              <a:t>Glassfish (free and Oracle versions)</a:t>
            </a:r>
          </a:p>
          <a:p>
            <a:pPr lvl="2"/>
            <a:r>
              <a:rPr lang="en-US" dirty="0" err="1"/>
              <a:t>JBoss</a:t>
            </a:r>
            <a:r>
              <a:rPr lang="en-US" dirty="0"/>
              <a:t> (</a:t>
            </a:r>
            <a:r>
              <a:rPr lang="en-US" dirty="0" err="1"/>
              <a:t>Redhat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many others</a:t>
            </a:r>
          </a:p>
          <a:p>
            <a:pPr lvl="1"/>
            <a:r>
              <a:rPr lang="en-US" dirty="0"/>
              <a:t>An Application Server is something like a template for an Enterprise Application</a:t>
            </a:r>
          </a:p>
          <a:p>
            <a:pPr lvl="1"/>
            <a:r>
              <a:rPr lang="en-US" dirty="0"/>
              <a:t>When we deploy our application to an Application Server, our Java code fills in the blanks in the template (very roughly speaking)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96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FF35A-CB51-1841-B70C-DADD2E490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Tomcat</a:t>
            </a:r>
          </a:p>
          <a:p>
            <a:pPr lvl="1"/>
            <a:r>
              <a:rPr lang="en-US" dirty="0"/>
              <a:t>Web Container </a:t>
            </a:r>
          </a:p>
          <a:p>
            <a:pPr lvl="1"/>
            <a:r>
              <a:rPr lang="en-US" dirty="0"/>
              <a:t>Needs JAVA_HOME  (JRE)</a:t>
            </a:r>
          </a:p>
          <a:p>
            <a:pPr lvl="1"/>
            <a:r>
              <a:rPr lang="en-US" dirty="0"/>
              <a:t>Can run servlets and JSP</a:t>
            </a:r>
          </a:p>
          <a:p>
            <a:pPr lvl="1"/>
            <a:r>
              <a:rPr lang="en-US" dirty="0"/>
              <a:t>Cannot run Enterprise Java Beans (in other words, it’s not a JEE Application Server)</a:t>
            </a:r>
          </a:p>
          <a:p>
            <a:pPr lvl="1"/>
            <a:r>
              <a:rPr lang="en-US" dirty="0"/>
              <a:t>Can run </a:t>
            </a:r>
            <a:r>
              <a:rPr lang="en-US" dirty="0" err="1"/>
              <a:t>Javabeans</a:t>
            </a:r>
            <a:endParaRPr lang="en-US" dirty="0"/>
          </a:p>
          <a:p>
            <a:pPr lvl="2"/>
            <a:r>
              <a:rPr lang="en-US" dirty="0"/>
              <a:t>A </a:t>
            </a:r>
            <a:r>
              <a:rPr lang="en-US" dirty="0" err="1"/>
              <a:t>Javabean</a:t>
            </a:r>
            <a:r>
              <a:rPr lang="en-US" dirty="0"/>
              <a:t> is a POJO that follows naming conventions for properties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6FCAFF-EC39-AC46-A7F5-6C096D735562}"/>
              </a:ext>
            </a:extLst>
          </p:cNvPr>
          <p:cNvSpPr txBox="1">
            <a:spLocks/>
          </p:cNvSpPr>
          <p:nvPr/>
        </p:nvSpPr>
        <p:spPr>
          <a:xfrm>
            <a:off x="1435100" y="0"/>
            <a:ext cx="6565392" cy="1143000"/>
          </a:xfrm>
          <a:prstGeom prst="rect">
            <a:avLst/>
          </a:prstGeom>
        </p:spPr>
        <p:txBody>
          <a:bodyPr anchor="ctr">
            <a:normAutofit fontScale="75000" lnSpcReduction="2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300" kern="120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9pPr>
            <a:extLst/>
          </a:lstStyle>
          <a:p>
            <a:r>
              <a:rPr lang="en-US" dirty="0"/>
              <a:t>Enterprise Programming Technologies and Techniques Cont’d</a:t>
            </a:r>
          </a:p>
        </p:txBody>
      </p:sp>
    </p:spTree>
    <p:extLst>
      <p:ext uri="{BB962C8B-B14F-4D97-AF65-F5344CB8AC3E}">
        <p14:creationId xmlns:p14="http://schemas.microsoft.com/office/powerpoint/2010/main" val="223483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550" indent="0">
              <a:buNone/>
            </a:pPr>
            <a:endParaRPr lang="en-US" dirty="0"/>
          </a:p>
          <a:p>
            <a:r>
              <a:rPr lang="en-US" dirty="0"/>
              <a:t>Course Overview</a:t>
            </a:r>
          </a:p>
          <a:p>
            <a:r>
              <a:rPr lang="en-US" dirty="0"/>
              <a:t>Enterprise Applications</a:t>
            </a:r>
          </a:p>
          <a:p>
            <a:r>
              <a:rPr lang="en-US" dirty="0"/>
              <a:t>Java Enterprise Edition</a:t>
            </a:r>
          </a:p>
        </p:txBody>
      </p:sp>
    </p:spTree>
    <p:extLst>
      <p:ext uri="{BB962C8B-B14F-4D97-AF65-F5344CB8AC3E}">
        <p14:creationId xmlns:p14="http://schemas.microsoft.com/office/powerpoint/2010/main" val="328915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Course Format</a:t>
            </a:r>
          </a:p>
          <a:p>
            <a:r>
              <a:rPr lang="en-US" dirty="0"/>
              <a:t>Each week there will be</a:t>
            </a:r>
          </a:p>
          <a:p>
            <a:pPr lvl="1"/>
            <a:r>
              <a:rPr lang="en-US" dirty="0"/>
              <a:t>Two hours of lecture (like this one)</a:t>
            </a:r>
          </a:p>
          <a:p>
            <a:pPr lvl="1"/>
            <a:r>
              <a:rPr lang="en-US" dirty="0"/>
              <a:t>roughly one hour of online hybrid activities</a:t>
            </a:r>
          </a:p>
          <a:p>
            <a:pPr lvl="2"/>
            <a:r>
              <a:rPr lang="en-US" dirty="0"/>
              <a:t>watch video, do online tutorial, blackboard quizzes,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two hours of lab time</a:t>
            </a:r>
          </a:p>
          <a:p>
            <a:pPr lvl="2"/>
            <a:r>
              <a:rPr lang="en-US" dirty="0"/>
              <a:t>mixture of exercises and assignments</a:t>
            </a:r>
          </a:p>
          <a:p>
            <a:pPr lvl="2"/>
            <a:r>
              <a:rPr lang="en-US" dirty="0"/>
              <a:t>team project</a:t>
            </a:r>
          </a:p>
          <a:p>
            <a:pPr marL="657225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50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Activities/Quizzes 5%</a:t>
            </a:r>
          </a:p>
          <a:p>
            <a:r>
              <a:rPr lang="en-US" dirty="0"/>
              <a:t>Assignments 35%</a:t>
            </a:r>
          </a:p>
          <a:p>
            <a:r>
              <a:rPr lang="en-US" dirty="0"/>
              <a:t>Lab Activities  5%</a:t>
            </a:r>
          </a:p>
          <a:p>
            <a:r>
              <a:rPr lang="en-US" dirty="0"/>
              <a:t>Practical Assessments 10%</a:t>
            </a:r>
          </a:p>
          <a:p>
            <a:r>
              <a:rPr lang="en-US" dirty="0"/>
              <a:t>Midterm Test 15%</a:t>
            </a:r>
          </a:p>
          <a:p>
            <a:r>
              <a:rPr lang="en-US" dirty="0"/>
              <a:t>Final Examination 30%</a:t>
            </a:r>
          </a:p>
        </p:txBody>
      </p:sp>
    </p:spTree>
    <p:extLst>
      <p:ext uri="{BB962C8B-B14F-4D97-AF65-F5344CB8AC3E}">
        <p14:creationId xmlns:p14="http://schemas.microsoft.com/office/powerpoint/2010/main" val="290107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the Submission Requirements beside the Course Outline on Brightspace</a:t>
            </a:r>
          </a:p>
          <a:p>
            <a:r>
              <a:rPr lang="en-US" dirty="0"/>
              <a:t>You will demonstrate your work, as well as submit it before the deadline</a:t>
            </a:r>
          </a:p>
          <a:p>
            <a:r>
              <a:rPr lang="en-US" dirty="0"/>
              <a:t>Missing or skipping the demonstration incurs a large penalty, up to 100% of the entire assignment mark</a:t>
            </a:r>
          </a:p>
          <a:p>
            <a:r>
              <a:rPr lang="en-US" dirty="0"/>
              <a:t>Late assignments incur a large penalty, up to 100% of the entire assignment mark</a:t>
            </a:r>
          </a:p>
        </p:txBody>
      </p:sp>
    </p:spTree>
    <p:extLst>
      <p:ext uri="{BB962C8B-B14F-4D97-AF65-F5344CB8AC3E}">
        <p14:creationId xmlns:p14="http://schemas.microsoft.com/office/powerpoint/2010/main" val="3111441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Assignments are large bodies of work that cannot reasonably be completed in one or two sessions, even long sessions</a:t>
            </a:r>
          </a:p>
          <a:p>
            <a:r>
              <a:rPr lang="en-US" dirty="0"/>
              <a:t>Get started early</a:t>
            </a:r>
          </a:p>
          <a:p>
            <a:r>
              <a:rPr lang="en-US" dirty="0"/>
              <a:t>Get clarification and help early</a:t>
            </a:r>
          </a:p>
          <a:p>
            <a:r>
              <a:rPr lang="en-US" dirty="0"/>
              <a:t>Make good use of Lab Periods</a:t>
            </a:r>
          </a:p>
        </p:txBody>
      </p:sp>
    </p:spTree>
    <p:extLst>
      <p:ext uri="{BB962C8B-B14F-4D97-AF65-F5344CB8AC3E}">
        <p14:creationId xmlns:p14="http://schemas.microsoft.com/office/powerpoint/2010/main" val="366836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Success (cont'd)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One: 15 minute rule</a:t>
            </a:r>
          </a:p>
          <a:p>
            <a:pPr lvl="1"/>
            <a:r>
              <a:rPr lang="en-US" dirty="0"/>
              <a:t>if you are banging your head against the wall and not making progress for 15 minutes, you need to</a:t>
            </a:r>
          </a:p>
          <a:p>
            <a:pPr lvl="2"/>
            <a:r>
              <a:rPr lang="en-US" dirty="0"/>
              <a:t>take a break, move on to another part of the assignment, switch to other course work, come back to it later</a:t>
            </a:r>
          </a:p>
          <a:p>
            <a:pPr lvl="2"/>
            <a:r>
              <a:rPr lang="en-US" dirty="0"/>
              <a:t>sleep on it</a:t>
            </a:r>
          </a:p>
          <a:p>
            <a:pPr lvl="2"/>
            <a:r>
              <a:rPr lang="en-US" dirty="0"/>
              <a:t>seek help from a peer</a:t>
            </a:r>
          </a:p>
          <a:p>
            <a:pPr lvl="2"/>
            <a:r>
              <a:rPr lang="en-US" dirty="0"/>
              <a:t>seek help from the instructor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027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Success (cont'd)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Two: Don't leave it to the last few days before the due date</a:t>
            </a:r>
          </a:p>
          <a:p>
            <a:pPr lvl="1"/>
            <a:r>
              <a:rPr lang="en-US" dirty="0"/>
              <a:t>Rule One is not feasible without Rule Two</a:t>
            </a:r>
          </a:p>
          <a:p>
            <a:pPr lvl="1"/>
            <a:r>
              <a:rPr lang="en-US" dirty="0"/>
              <a:t>Get started early, read through and understand the focus of the assignment and the tasks, as soon as you can</a:t>
            </a:r>
          </a:p>
          <a:p>
            <a:pPr lvl="1"/>
            <a:r>
              <a:rPr lang="en-US" dirty="0"/>
              <a:t>Keep up with the course pace (every week, you're expected to put in about 5 hours of time in addition to Hybrids Activities, Lectures,  and Labs)</a:t>
            </a:r>
          </a:p>
        </p:txBody>
      </p:sp>
    </p:spTree>
    <p:extLst>
      <p:ext uri="{BB962C8B-B14F-4D97-AF65-F5344CB8AC3E}">
        <p14:creationId xmlns:p14="http://schemas.microsoft.com/office/powerpoint/2010/main" val="75772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Success (cont'd)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19200"/>
            <a:ext cx="7499350" cy="5029200"/>
          </a:xfrm>
        </p:spPr>
        <p:txBody>
          <a:bodyPr/>
          <a:lstStyle/>
          <a:p>
            <a:r>
              <a:rPr lang="en-US" dirty="0"/>
              <a:t>Like anything else, to become competent in the programming domain, you need to put in time, preferably on a daily basis, working with the material.</a:t>
            </a:r>
          </a:p>
          <a:p>
            <a:r>
              <a:rPr lang="en-US" dirty="0"/>
              <a:t>Ques -- Who do you want doing your brain surgery: a person who has taken pride in spending many hours </a:t>
            </a:r>
            <a:r>
              <a:rPr lang="en-US" dirty="0" err="1"/>
              <a:t>practising</a:t>
            </a:r>
            <a:r>
              <a:rPr lang="en-US" dirty="0"/>
              <a:t> the craft and learning, or the person who figured out how to minimize the time and effort required to get their credentials?</a:t>
            </a:r>
          </a:p>
        </p:txBody>
      </p:sp>
    </p:spTree>
    <p:extLst>
      <p:ext uri="{BB962C8B-B14F-4D97-AF65-F5344CB8AC3E}">
        <p14:creationId xmlns:p14="http://schemas.microsoft.com/office/powerpoint/2010/main" val="3536193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33243</TotalTime>
  <Words>862</Words>
  <Application>Microsoft Macintosh PowerPoint</Application>
  <PresentationFormat>On-screen Show (4:3)</PresentationFormat>
  <Paragraphs>110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ＭＳ Ｐゴシック</vt:lpstr>
      <vt:lpstr>Arial</vt:lpstr>
      <vt:lpstr>Garamond</vt:lpstr>
      <vt:lpstr>Gill Sans MT</vt:lpstr>
      <vt:lpstr>Times New Roman</vt:lpstr>
      <vt:lpstr>Verdana</vt:lpstr>
      <vt:lpstr>Wingdings 2</vt:lpstr>
      <vt:lpstr>Solstice</vt:lpstr>
      <vt:lpstr>PowerPoint Presentation</vt:lpstr>
      <vt:lpstr>Agenda</vt:lpstr>
      <vt:lpstr>Course Overview</vt:lpstr>
      <vt:lpstr>Evaluation</vt:lpstr>
      <vt:lpstr>Assignments</vt:lpstr>
      <vt:lpstr>Tips for Success</vt:lpstr>
      <vt:lpstr>Tips for Success (cont'd)</vt:lpstr>
      <vt:lpstr>Tips for Success (cont'd)</vt:lpstr>
      <vt:lpstr>Tips for Success (cont'd)</vt:lpstr>
      <vt:lpstr>Excessive Help</vt:lpstr>
      <vt:lpstr>Don’t take shortcuts in Labs</vt:lpstr>
      <vt:lpstr>Plagiarism</vt:lpstr>
      <vt:lpstr>Enterprise Applications</vt:lpstr>
      <vt:lpstr>Enterprise Architecture</vt:lpstr>
      <vt:lpstr>Enterprise Architecture</vt:lpstr>
      <vt:lpstr>Enterprise Applications</vt:lpstr>
      <vt:lpstr>Enterprise Programming Technologies and Techniques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Frames and Threads</dc:title>
  <dc:creator>Reg Dyer</dc:creator>
  <cp:lastModifiedBy>Todd Kelley</cp:lastModifiedBy>
  <cp:revision>108</cp:revision>
  <dcterms:created xsi:type="dcterms:W3CDTF">2000-06-26T04:30:01Z</dcterms:created>
  <dcterms:modified xsi:type="dcterms:W3CDTF">2018-09-05T20:38:32Z</dcterms:modified>
</cp:coreProperties>
</file>