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6" r:id="rId1"/>
  </p:sldMasterIdLst>
  <p:notesMasterIdLst>
    <p:notesMasterId r:id="rId67"/>
  </p:notesMasterIdLst>
  <p:handoutMasterIdLst>
    <p:handoutMasterId r:id="rId68"/>
  </p:handoutMasterIdLst>
  <p:sldIdLst>
    <p:sldId id="688" r:id="rId2"/>
    <p:sldId id="605" r:id="rId3"/>
    <p:sldId id="607" r:id="rId4"/>
    <p:sldId id="608" r:id="rId5"/>
    <p:sldId id="609" r:id="rId6"/>
    <p:sldId id="610" r:id="rId7"/>
    <p:sldId id="611" r:id="rId8"/>
    <p:sldId id="612" r:id="rId9"/>
    <p:sldId id="613" r:id="rId10"/>
    <p:sldId id="614" r:id="rId11"/>
    <p:sldId id="615" r:id="rId12"/>
    <p:sldId id="616" r:id="rId13"/>
    <p:sldId id="617" r:id="rId14"/>
    <p:sldId id="618" r:id="rId15"/>
    <p:sldId id="619" r:id="rId16"/>
    <p:sldId id="620" r:id="rId17"/>
    <p:sldId id="621" r:id="rId18"/>
    <p:sldId id="623" r:id="rId19"/>
    <p:sldId id="624" r:id="rId20"/>
    <p:sldId id="625" r:id="rId21"/>
    <p:sldId id="626" r:id="rId22"/>
    <p:sldId id="627" r:id="rId23"/>
    <p:sldId id="632" r:id="rId24"/>
    <p:sldId id="633" r:id="rId25"/>
    <p:sldId id="634" r:id="rId26"/>
    <p:sldId id="636" r:id="rId27"/>
    <p:sldId id="637" r:id="rId28"/>
    <p:sldId id="638" r:id="rId29"/>
    <p:sldId id="639" r:id="rId30"/>
    <p:sldId id="640" r:id="rId31"/>
    <p:sldId id="644" r:id="rId32"/>
    <p:sldId id="645" r:id="rId33"/>
    <p:sldId id="646" r:id="rId34"/>
    <p:sldId id="689" r:id="rId35"/>
    <p:sldId id="647" r:id="rId36"/>
    <p:sldId id="648" r:id="rId37"/>
    <p:sldId id="649" r:id="rId38"/>
    <p:sldId id="650" r:id="rId39"/>
    <p:sldId id="651" r:id="rId40"/>
    <p:sldId id="652" r:id="rId41"/>
    <p:sldId id="653" r:id="rId42"/>
    <p:sldId id="654" r:id="rId43"/>
    <p:sldId id="663" r:id="rId44"/>
    <p:sldId id="664" r:id="rId45"/>
    <p:sldId id="665" r:id="rId46"/>
    <p:sldId id="666" r:id="rId47"/>
    <p:sldId id="667" r:id="rId48"/>
    <p:sldId id="668" r:id="rId49"/>
    <p:sldId id="669" r:id="rId50"/>
    <p:sldId id="670" r:id="rId51"/>
    <p:sldId id="671" r:id="rId52"/>
    <p:sldId id="672" r:id="rId53"/>
    <p:sldId id="673" r:id="rId54"/>
    <p:sldId id="674" r:id="rId55"/>
    <p:sldId id="675" r:id="rId56"/>
    <p:sldId id="676" r:id="rId57"/>
    <p:sldId id="677" r:id="rId58"/>
    <p:sldId id="690" r:id="rId59"/>
    <p:sldId id="691" r:id="rId60"/>
    <p:sldId id="692" r:id="rId61"/>
    <p:sldId id="693" r:id="rId62"/>
    <p:sldId id="694" r:id="rId63"/>
    <p:sldId id="695" r:id="rId64"/>
    <p:sldId id="696" r:id="rId65"/>
    <p:sldId id="697" r:id="rId6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593" autoAdjust="0"/>
    <p:restoredTop sz="86496" autoAdjust="0"/>
  </p:normalViewPr>
  <p:slideViewPr>
    <p:cSldViewPr>
      <p:cViewPr varScale="1">
        <p:scale>
          <a:sx n="68" d="100"/>
          <a:sy n="68" d="100"/>
        </p:scale>
        <p:origin x="216" y="456"/>
      </p:cViewPr>
      <p:guideLst>
        <p:guide orient="horz" pos="2160"/>
        <p:guide pos="2880"/>
      </p:guideLst>
    </p:cSldViewPr>
  </p:slideViewPr>
  <p:outlineViewPr>
    <p:cViewPr>
      <p:scale>
        <a:sx n="33" d="100"/>
        <a:sy n="33" d="100"/>
      </p:scale>
      <p:origin x="0" y="10626"/>
    </p:cViewPr>
  </p:outlineViewPr>
  <p:notesTextViewPr>
    <p:cViewPr>
      <p:scale>
        <a:sx n="100" d="100"/>
        <a:sy n="100" d="100"/>
      </p:scale>
      <p:origin x="0" y="0"/>
    </p:cViewPr>
  </p:notesTextViewPr>
  <p:sorterViewPr>
    <p:cViewPr>
      <p:scale>
        <a:sx n="66" d="100"/>
        <a:sy n="66" d="100"/>
      </p:scale>
      <p:origin x="0" y="152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8841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Times New Roman" pitchFamily="18" charset="0"/>
                <a:ea typeface="+mn-ea"/>
              </a:defRPr>
            </a:lvl1pPr>
          </a:lstStyle>
          <a:p>
            <a:pPr>
              <a:defRPr/>
            </a:pPr>
            <a:endParaRPr lang="en-US"/>
          </a:p>
        </p:txBody>
      </p:sp>
      <p:sp>
        <p:nvSpPr>
          <p:cNvPr id="18842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8842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E175CE8D-A545-8D49-9A19-4F604641AD75}" type="slidenum">
              <a:rPr lang="en-US"/>
              <a:pPr/>
              <a:t>‹#›</a:t>
            </a:fld>
            <a:endParaRPr lang="en-US"/>
          </a:p>
        </p:txBody>
      </p:sp>
    </p:spTree>
    <p:extLst>
      <p:ext uri="{BB962C8B-B14F-4D97-AF65-F5344CB8AC3E}">
        <p14:creationId xmlns:p14="http://schemas.microsoft.com/office/powerpoint/2010/main" val="3688201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37219" name="Rectangle 1027"/>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Times New Roman" pitchFamily="18" charset="0"/>
                <a:ea typeface="+mn-ea"/>
              </a:defRPr>
            </a:lvl1pPr>
          </a:lstStyle>
          <a:p>
            <a:pPr>
              <a:defRPr/>
            </a:pPr>
            <a:endParaRPr lang="en-US"/>
          </a:p>
        </p:txBody>
      </p:sp>
      <p:sp>
        <p:nvSpPr>
          <p:cNvPr id="81924" name="Rectangle 1028"/>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7221" name="Rectangle 1029"/>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7222" name="Rectangle 1030"/>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Times New Roman" pitchFamily="18" charset="0"/>
                <a:ea typeface="+mn-ea"/>
              </a:defRPr>
            </a:lvl1pPr>
          </a:lstStyle>
          <a:p>
            <a:pPr>
              <a:defRPr/>
            </a:pPr>
            <a:endParaRPr lang="en-US"/>
          </a:p>
        </p:txBody>
      </p:sp>
      <p:sp>
        <p:nvSpPr>
          <p:cNvPr id="137223" name="Rectangle 1031"/>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518075F0-5769-BD40-8DD6-5105F61F2BCA}" type="slidenum">
              <a:rPr lang="en-US"/>
              <a:pPr/>
              <a:t>‹#›</a:t>
            </a:fld>
            <a:endParaRPr lang="en-US"/>
          </a:p>
        </p:txBody>
      </p:sp>
    </p:spTree>
    <p:extLst>
      <p:ext uri="{BB962C8B-B14F-4D97-AF65-F5344CB8AC3E}">
        <p14:creationId xmlns:p14="http://schemas.microsoft.com/office/powerpoint/2010/main" val="1045096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DE81-818C-DB41-82B1-FC499A18E78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BA15C83-8476-C340-B0B8-E73141A75FA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EECCF90-8C4E-E94B-ADA5-E1FA0E4CD64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B48FCE7-15FB-0B47-841D-8B2E46D24BC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7FCA9FF-9646-5F4A-9EDF-D2D5AF18052F}"/>
              </a:ext>
            </a:extLst>
          </p:cNvPr>
          <p:cNvSpPr>
            <a:spLocks noGrp="1"/>
          </p:cNvSpPr>
          <p:nvPr>
            <p:ph type="sldNum" sz="quarter" idx="12"/>
          </p:nvPr>
        </p:nvSpPr>
        <p:spPr/>
        <p:txBody>
          <a:bodyPr/>
          <a:lstStyle/>
          <a:p>
            <a:fld id="{2AB1E0E5-29F1-AD48-A81A-1F5309CB07D9}" type="slidenum">
              <a:rPr lang="en-US" smtClean="0"/>
              <a:pPr/>
              <a:t>‹#›</a:t>
            </a:fld>
            <a:endParaRPr lang="en-US"/>
          </a:p>
        </p:txBody>
      </p:sp>
    </p:spTree>
    <p:extLst>
      <p:ext uri="{BB962C8B-B14F-4D97-AF65-F5344CB8AC3E}">
        <p14:creationId xmlns:p14="http://schemas.microsoft.com/office/powerpoint/2010/main" val="169487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2C2D-9D12-EA40-9F13-EADF762830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EE865-5E29-5042-AC56-B7AEF34078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29D4B-7849-1D49-8906-F2F06BBF861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6B84C84C-D95F-E548-A892-77DEC54821D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F4617D9-5C32-D547-BE07-7248CCCEFC74}"/>
              </a:ext>
            </a:extLst>
          </p:cNvPr>
          <p:cNvSpPr>
            <a:spLocks noGrp="1"/>
          </p:cNvSpPr>
          <p:nvPr>
            <p:ph type="sldNum" sz="quarter" idx="12"/>
          </p:nvPr>
        </p:nvSpPr>
        <p:spPr/>
        <p:txBody>
          <a:bodyPr/>
          <a:lstStyle/>
          <a:p>
            <a:fld id="{F9687CFD-DC46-4F4C-AC9C-768B6072C7E4}" type="slidenum">
              <a:rPr lang="en-US" smtClean="0"/>
              <a:pPr/>
              <a:t>‹#›</a:t>
            </a:fld>
            <a:endParaRPr lang="en-US"/>
          </a:p>
        </p:txBody>
      </p:sp>
    </p:spTree>
    <p:extLst>
      <p:ext uri="{BB962C8B-B14F-4D97-AF65-F5344CB8AC3E}">
        <p14:creationId xmlns:p14="http://schemas.microsoft.com/office/powerpoint/2010/main" val="356201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FD221-C499-464F-ABE2-EA8E0850EEC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BE552-41EC-624A-A84D-4D07A2F994B6}"/>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C2EAE-0D86-9246-9A5C-8CE08C4BE19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2843C60-D8F8-724C-ACA7-9609DA2065F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41B5C61-3019-2942-823B-6519D844C103}"/>
              </a:ext>
            </a:extLst>
          </p:cNvPr>
          <p:cNvSpPr>
            <a:spLocks noGrp="1"/>
          </p:cNvSpPr>
          <p:nvPr>
            <p:ph type="sldNum" sz="quarter" idx="12"/>
          </p:nvPr>
        </p:nvSpPr>
        <p:spPr/>
        <p:txBody>
          <a:bodyPr/>
          <a:lstStyle/>
          <a:p>
            <a:fld id="{3A63E064-0398-FB4D-A10B-9168BFF17DB7}" type="slidenum">
              <a:rPr lang="en-US" smtClean="0"/>
              <a:pPr/>
              <a:t>‹#›</a:t>
            </a:fld>
            <a:endParaRPr lang="en-US"/>
          </a:p>
        </p:txBody>
      </p:sp>
    </p:spTree>
    <p:extLst>
      <p:ext uri="{BB962C8B-B14F-4D97-AF65-F5344CB8AC3E}">
        <p14:creationId xmlns:p14="http://schemas.microsoft.com/office/powerpoint/2010/main" val="290420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D1CB-2020-B44A-A930-0B860BF50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957C7-499F-C748-BFF7-D8D01BB9D6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9AB1F-952D-5347-8970-B9F7395470F6}"/>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40FD499-59B8-F948-8AA1-4F759D18676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C8CA25D-43A1-B24C-9185-5B16BE8C828B}"/>
              </a:ext>
            </a:extLst>
          </p:cNvPr>
          <p:cNvSpPr>
            <a:spLocks noGrp="1"/>
          </p:cNvSpPr>
          <p:nvPr>
            <p:ph type="sldNum" sz="quarter" idx="12"/>
          </p:nvPr>
        </p:nvSpPr>
        <p:spPr/>
        <p:txBody>
          <a:bodyPr/>
          <a:lstStyle/>
          <a:p>
            <a:fld id="{46BFA988-9EA0-6049-A3EA-B6C652B385C4}" type="slidenum">
              <a:rPr lang="en-US" smtClean="0"/>
              <a:pPr/>
              <a:t>‹#›</a:t>
            </a:fld>
            <a:endParaRPr lang="en-US"/>
          </a:p>
        </p:txBody>
      </p:sp>
      <p:pic>
        <p:nvPicPr>
          <p:cNvPr id="7" name="Picture 48" descr="duke_wave_shadow">
            <a:extLst>
              <a:ext uri="{FF2B5EF4-FFF2-40B4-BE49-F238E27FC236}">
                <a16:creationId xmlns:a16="http://schemas.microsoft.com/office/drawing/2014/main" id="{A14534B6-FFE4-6D46-9193-19937F6ED55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7200" y="457200"/>
            <a:ext cx="1066800" cy="887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2026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0DE5-516C-994C-A96A-19177B63A35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27AE508-17C5-E64B-842E-C4E293D6B8B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02F026-5B2D-EC48-96D4-140F016FA5F0}"/>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3852BBD-1945-A843-B324-10E76D092A5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EFE80A1D-03C7-C243-A9FA-170A594FD03F}"/>
              </a:ext>
            </a:extLst>
          </p:cNvPr>
          <p:cNvSpPr>
            <a:spLocks noGrp="1"/>
          </p:cNvSpPr>
          <p:nvPr>
            <p:ph type="sldNum" sz="quarter" idx="12"/>
          </p:nvPr>
        </p:nvSpPr>
        <p:spPr/>
        <p:txBody>
          <a:bodyPr/>
          <a:lstStyle/>
          <a:p>
            <a:fld id="{F7A31C48-78C5-0044-8789-5F13B6BC6AF6}" type="slidenum">
              <a:rPr lang="en-US" smtClean="0"/>
              <a:pPr/>
              <a:t>‹#›</a:t>
            </a:fld>
            <a:endParaRPr lang="en-US"/>
          </a:p>
        </p:txBody>
      </p:sp>
    </p:spTree>
    <p:extLst>
      <p:ext uri="{BB962C8B-B14F-4D97-AF65-F5344CB8AC3E}">
        <p14:creationId xmlns:p14="http://schemas.microsoft.com/office/powerpoint/2010/main" val="229748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6FDD-02F3-B64A-A07E-5562892910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6534F-C0F2-4347-90B6-941838EA624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F86389-E00E-FF4B-B191-DCF1D710AAE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B03F47-2F76-9245-94ED-92EBD2DB9BEC}"/>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129C4511-CACA-6B47-8505-61A6204B401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0F0F5F5-129A-FA4E-BF58-1DB659A12A9C}"/>
              </a:ext>
            </a:extLst>
          </p:cNvPr>
          <p:cNvSpPr>
            <a:spLocks noGrp="1"/>
          </p:cNvSpPr>
          <p:nvPr>
            <p:ph type="sldNum" sz="quarter" idx="12"/>
          </p:nvPr>
        </p:nvSpPr>
        <p:spPr/>
        <p:txBody>
          <a:bodyPr/>
          <a:lstStyle/>
          <a:p>
            <a:fld id="{389D8ED0-88A4-2549-B35A-FBCE07619BAF}" type="slidenum">
              <a:rPr lang="en-US" smtClean="0"/>
              <a:pPr/>
              <a:t>‹#›</a:t>
            </a:fld>
            <a:endParaRPr lang="en-US"/>
          </a:p>
        </p:txBody>
      </p:sp>
    </p:spTree>
    <p:extLst>
      <p:ext uri="{BB962C8B-B14F-4D97-AF65-F5344CB8AC3E}">
        <p14:creationId xmlns:p14="http://schemas.microsoft.com/office/powerpoint/2010/main" val="395666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9F79-5346-444E-977A-21A9325671B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CFB87-1EBF-6347-95F1-CD9D2F0B04F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B831EC26-B84D-1D4E-91E3-86EA2893AFD1}"/>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9B6165-5AC6-F04A-BBA2-65D7D132B1F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F68E002-313E-B047-8C02-D6FFE39F255E}"/>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7B4A52-A5B7-8945-A9A7-1DFBE495C7F6}"/>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C2333AE-0212-FF4D-8AC7-433DDABEEA83}"/>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A840779C-F970-8A45-BF46-10CEDA0EA885}"/>
              </a:ext>
            </a:extLst>
          </p:cNvPr>
          <p:cNvSpPr>
            <a:spLocks noGrp="1"/>
          </p:cNvSpPr>
          <p:nvPr>
            <p:ph type="sldNum" sz="quarter" idx="12"/>
          </p:nvPr>
        </p:nvSpPr>
        <p:spPr/>
        <p:txBody>
          <a:bodyPr/>
          <a:lstStyle/>
          <a:p>
            <a:fld id="{1D862F07-DCBD-0846-BE6A-279F2AE8411B}" type="slidenum">
              <a:rPr lang="en-US" smtClean="0"/>
              <a:pPr/>
              <a:t>‹#›</a:t>
            </a:fld>
            <a:endParaRPr lang="en-US"/>
          </a:p>
        </p:txBody>
      </p:sp>
    </p:spTree>
    <p:extLst>
      <p:ext uri="{BB962C8B-B14F-4D97-AF65-F5344CB8AC3E}">
        <p14:creationId xmlns:p14="http://schemas.microsoft.com/office/powerpoint/2010/main" val="189382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8073-6311-FD45-BFD8-7D614267CA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45A58C-73E4-DF4F-A23B-8C87508E098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410757EA-4A19-834A-8A5B-A92C0619AC4E}"/>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85C0F855-31F5-AF45-9DE1-A4926E98FD6C}"/>
              </a:ext>
            </a:extLst>
          </p:cNvPr>
          <p:cNvSpPr>
            <a:spLocks noGrp="1"/>
          </p:cNvSpPr>
          <p:nvPr>
            <p:ph type="sldNum" sz="quarter" idx="12"/>
          </p:nvPr>
        </p:nvSpPr>
        <p:spPr/>
        <p:txBody>
          <a:bodyPr/>
          <a:lstStyle/>
          <a:p>
            <a:fld id="{BFA27B8F-7FCD-5D48-9672-ED5236E0413D}" type="slidenum">
              <a:rPr lang="en-US" smtClean="0"/>
              <a:pPr/>
              <a:t>‹#›</a:t>
            </a:fld>
            <a:endParaRPr lang="en-US"/>
          </a:p>
        </p:txBody>
      </p:sp>
    </p:spTree>
    <p:extLst>
      <p:ext uri="{BB962C8B-B14F-4D97-AF65-F5344CB8AC3E}">
        <p14:creationId xmlns:p14="http://schemas.microsoft.com/office/powerpoint/2010/main" val="98889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E06FD4-B24D-7D46-B065-D95F2EDDA33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E774CE42-5763-C14C-A4F9-C2CC1E3B568C}"/>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A71E9E29-0CA8-CC47-8F4A-65F97ED9EC9F}"/>
              </a:ext>
            </a:extLst>
          </p:cNvPr>
          <p:cNvSpPr>
            <a:spLocks noGrp="1"/>
          </p:cNvSpPr>
          <p:nvPr>
            <p:ph type="sldNum" sz="quarter" idx="12"/>
          </p:nvPr>
        </p:nvSpPr>
        <p:spPr/>
        <p:txBody>
          <a:bodyPr/>
          <a:lstStyle/>
          <a:p>
            <a:fld id="{0FE96D11-58C0-284A-A8AB-5AA4E940F1C8}" type="slidenum">
              <a:rPr lang="en-US" smtClean="0"/>
              <a:pPr/>
              <a:t>‹#›</a:t>
            </a:fld>
            <a:endParaRPr lang="en-US"/>
          </a:p>
        </p:txBody>
      </p:sp>
    </p:spTree>
    <p:extLst>
      <p:ext uri="{BB962C8B-B14F-4D97-AF65-F5344CB8AC3E}">
        <p14:creationId xmlns:p14="http://schemas.microsoft.com/office/powerpoint/2010/main" val="425651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92C9-3DE1-B740-A281-A5BB87C48E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4F7377D-1FB7-F24A-8AED-1A1D53916D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188C1F-4B6B-EA41-B2E2-C56EC8A5994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4E85C15-71D0-B649-844B-06627726B6B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ACCE6BF-3602-9047-ACAE-6A1897960FB4}"/>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D97FDE8C-C5AF-164A-83E4-A8B662D37E5D}"/>
              </a:ext>
            </a:extLst>
          </p:cNvPr>
          <p:cNvSpPr>
            <a:spLocks noGrp="1"/>
          </p:cNvSpPr>
          <p:nvPr>
            <p:ph type="sldNum" sz="quarter" idx="12"/>
          </p:nvPr>
        </p:nvSpPr>
        <p:spPr/>
        <p:txBody>
          <a:bodyPr/>
          <a:lstStyle/>
          <a:p>
            <a:fld id="{28F2D36C-356B-7048-81C1-A307797EE588}" type="slidenum">
              <a:rPr lang="en-US" smtClean="0"/>
              <a:pPr/>
              <a:t>‹#›</a:t>
            </a:fld>
            <a:endParaRPr lang="en-US"/>
          </a:p>
        </p:txBody>
      </p:sp>
    </p:spTree>
    <p:extLst>
      <p:ext uri="{BB962C8B-B14F-4D97-AF65-F5344CB8AC3E}">
        <p14:creationId xmlns:p14="http://schemas.microsoft.com/office/powerpoint/2010/main" val="30621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62CB-35DD-BC4A-BC4B-FDBC6F53902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6DF6C00-FA69-E74D-9F60-8D0909E9190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1BBB3D3-B69D-3A4D-A25D-47CE16DDEBB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ED5B669-AB77-4A4B-BB17-DE2B1EEF2A0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618A558-8C19-C64D-9A3E-26684D9DA6C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74E0E68-8BC0-7348-B3DB-9AAD721E0D0B}"/>
              </a:ext>
            </a:extLst>
          </p:cNvPr>
          <p:cNvSpPr>
            <a:spLocks noGrp="1"/>
          </p:cNvSpPr>
          <p:nvPr>
            <p:ph type="sldNum" sz="quarter" idx="12"/>
          </p:nvPr>
        </p:nvSpPr>
        <p:spPr/>
        <p:txBody>
          <a:bodyPr/>
          <a:lstStyle/>
          <a:p>
            <a:fld id="{CBAA1397-D059-4642-89D6-FEB7724C3920}" type="slidenum">
              <a:rPr lang="en-US" smtClean="0"/>
              <a:pPr/>
              <a:t>‹#›</a:t>
            </a:fld>
            <a:endParaRPr lang="en-US"/>
          </a:p>
        </p:txBody>
      </p:sp>
    </p:spTree>
    <p:extLst>
      <p:ext uri="{BB962C8B-B14F-4D97-AF65-F5344CB8AC3E}">
        <p14:creationId xmlns:p14="http://schemas.microsoft.com/office/powerpoint/2010/main" val="304409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ED448-FE88-D04E-8D48-D8A122F9686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AEE87-7927-DD4F-9750-275F7E93BD7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6DE17-D7B7-6A44-B9D0-0BAC7608460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F93CEF7D-5A32-F347-AF2B-44247CD75EC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88BE9FBE-1D12-3C42-B1E6-29EB6330EAB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B1E0E5-29F1-AD48-A81A-1F5309CB07D9}" type="slidenum">
              <a:rPr lang="en-US" smtClean="0"/>
              <a:pPr/>
              <a:t>‹#›</a:t>
            </a:fld>
            <a:endParaRPr lang="en-US"/>
          </a:p>
        </p:txBody>
      </p:sp>
    </p:spTree>
    <p:extLst>
      <p:ext uri="{BB962C8B-B14F-4D97-AF65-F5344CB8AC3E}">
        <p14:creationId xmlns:p14="http://schemas.microsoft.com/office/powerpoint/2010/main" val="1995592390"/>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lynda.com/Java-tutorials/Java-EE-Essentials-Enterprise-JavaBeans/170059-2.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netbeans.org/kb/docs/javaee/javaee-gettingstarte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EE Resources</a:t>
            </a:r>
          </a:p>
        </p:txBody>
      </p:sp>
      <p:sp>
        <p:nvSpPr>
          <p:cNvPr id="3" name="Content Placeholder 2"/>
          <p:cNvSpPr>
            <a:spLocks noGrp="1"/>
          </p:cNvSpPr>
          <p:nvPr>
            <p:ph idx="1"/>
          </p:nvPr>
        </p:nvSpPr>
        <p:spPr/>
        <p:txBody>
          <a:bodyPr/>
          <a:lstStyle/>
          <a:p>
            <a:r>
              <a:rPr lang="en-US" dirty="0" err="1"/>
              <a:t>Deitel</a:t>
            </a:r>
            <a:r>
              <a:rPr lang="en-US" dirty="0"/>
              <a:t> Textbook Chapters 29, 30, (and 31)</a:t>
            </a:r>
          </a:p>
          <a:p>
            <a:r>
              <a:rPr lang="en-US" dirty="0"/>
              <a:t>Java EE Tutorial</a:t>
            </a:r>
          </a:p>
          <a:p>
            <a:pPr lvl="1"/>
            <a:r>
              <a:rPr lang="en-US" dirty="0"/>
              <a:t>http://docs.oracle.com/javaee/7/</a:t>
            </a:r>
            <a:r>
              <a:rPr lang="en-US" dirty="0" err="1"/>
              <a:t>index.html</a:t>
            </a:r>
            <a:endParaRPr lang="en-US" dirty="0"/>
          </a:p>
          <a:p>
            <a:r>
              <a:rPr lang="en-US" dirty="0" err="1"/>
              <a:t>Lynda.com</a:t>
            </a:r>
            <a:endParaRPr lang="en-US" dirty="0"/>
          </a:p>
          <a:p>
            <a:pPr lvl="1"/>
            <a:r>
              <a:rPr lang="en-US" dirty="0">
                <a:hlinkClick r:id="rId2"/>
              </a:rPr>
              <a:t>http://www.lynda.com/Java-tutorials/Java-EE-Essentials-Enterprise-JavaBeans/170059-2.html</a:t>
            </a:r>
            <a:endParaRPr lang="en-US" dirty="0"/>
          </a:p>
          <a:p>
            <a:pPr lvl="1"/>
            <a:r>
              <a:rPr lang="en-US" dirty="0"/>
              <a:t>http://</a:t>
            </a:r>
            <a:r>
              <a:rPr lang="en-US" dirty="0" err="1"/>
              <a:t>www.lynda.com</a:t>
            </a:r>
            <a:r>
              <a:rPr lang="en-US" dirty="0"/>
              <a:t>/Java-tutorials/Java-EE-Essentials-Servlets-</a:t>
            </a:r>
            <a:r>
              <a:rPr lang="en-US" dirty="0" err="1"/>
              <a:t>JavaServer</a:t>
            </a:r>
            <a:r>
              <a:rPr lang="en-US" dirty="0"/>
              <a:t>-Faces/124399-2.html</a:t>
            </a:r>
          </a:p>
        </p:txBody>
      </p:sp>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1</a:t>
            </a:fld>
            <a:endParaRPr lang="en-US"/>
          </a:p>
        </p:txBody>
      </p:sp>
    </p:spTree>
    <p:extLst>
      <p:ext uri="{BB962C8B-B14F-4D97-AF65-F5344CB8AC3E}">
        <p14:creationId xmlns:p14="http://schemas.microsoft.com/office/powerpoint/2010/main" val="268982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atin typeface="Garamond" charset="0"/>
              </a:rPr>
              <a:t>Java EE Clients</a:t>
            </a:r>
          </a:p>
        </p:txBody>
      </p:sp>
      <p:sp>
        <p:nvSpPr>
          <p:cNvPr id="24578" name="Content Placeholder 2"/>
          <p:cNvSpPr>
            <a:spLocks noGrp="1"/>
          </p:cNvSpPr>
          <p:nvPr>
            <p:ph idx="1"/>
          </p:nvPr>
        </p:nvSpPr>
        <p:spPr/>
        <p:txBody>
          <a:bodyPr/>
          <a:lstStyle/>
          <a:p>
            <a:r>
              <a:rPr lang="en-US" b="1" dirty="0">
                <a:latin typeface="Arial" charset="0"/>
              </a:rPr>
              <a:t>Application Clients</a:t>
            </a:r>
          </a:p>
          <a:p>
            <a:pPr lvl="1"/>
            <a:r>
              <a:rPr lang="en-US" dirty="0">
                <a:latin typeface="Arial" charset="0"/>
              </a:rPr>
              <a:t>These run on a client machine and provide a way for users to handle tasks that require a richer user interface than can be provided by a markup language</a:t>
            </a:r>
          </a:p>
          <a:p>
            <a:pPr lvl="1"/>
            <a:r>
              <a:rPr lang="en-US" dirty="0">
                <a:latin typeface="Arial" charset="0"/>
              </a:rPr>
              <a:t>typically have a GUI based on </a:t>
            </a:r>
            <a:r>
              <a:rPr lang="en-US" dirty="0" err="1">
                <a:latin typeface="Arial" charset="0"/>
              </a:rPr>
              <a:t>JavaFX</a:t>
            </a:r>
            <a:r>
              <a:rPr lang="en-US" dirty="0">
                <a:latin typeface="Arial" charset="0"/>
              </a:rPr>
              <a:t>, Swing or the Abstract Window Toolkit (AWT) API (Or on the other extreme, Command line interface)</a:t>
            </a:r>
          </a:p>
          <a:p>
            <a:pPr lvl="1"/>
            <a:r>
              <a:rPr lang="en-US" dirty="0">
                <a:latin typeface="Arial" charset="0"/>
              </a:rPr>
              <a:t>directly access enterprise beans running in the business tier</a:t>
            </a:r>
          </a:p>
          <a:p>
            <a:pPr lvl="1"/>
            <a:r>
              <a:rPr lang="en-US" dirty="0">
                <a:latin typeface="Arial" charset="0"/>
              </a:rPr>
              <a:t>can open an HTTP connection to establish communication with a servlet running in the web tier</a:t>
            </a:r>
          </a:p>
          <a:p>
            <a:pPr lvl="1"/>
            <a:r>
              <a:rPr lang="en-US" dirty="0">
                <a:latin typeface="Arial" charset="0"/>
              </a:rPr>
              <a:t>This way, over HTTP, clients on other platforms (Android) or written in languages other than Java can interact with Java EE servers (loose coupling)</a:t>
            </a:r>
          </a:p>
        </p:txBody>
      </p:sp>
      <p:sp>
        <p:nvSpPr>
          <p:cNvPr id="24579"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C5424B53-347E-8E45-9AA2-4F594A5EFCB0}" type="datetime1">
              <a:rPr lang="en-CA" sz="1000">
                <a:solidFill>
                  <a:schemeClr val="tx1"/>
                </a:solidFill>
              </a:rPr>
              <a:pPr eaLnBrk="1" hangingPunct="1"/>
              <a:t>2018-09-06</a:t>
            </a:fld>
            <a:endParaRPr lang="en-US" sz="1000">
              <a:solidFill>
                <a:schemeClr val="tx1"/>
              </a:solidFill>
            </a:endParaRPr>
          </a:p>
        </p:txBody>
      </p:sp>
      <p:sp>
        <p:nvSpPr>
          <p:cNvPr id="2458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D4F2FCA2-B594-8248-9719-DF8AF97295AE}" type="slidenum">
              <a:rPr lang="en-US" sz="1000">
                <a:solidFill>
                  <a:schemeClr val="tx1"/>
                </a:solidFill>
              </a:rPr>
              <a:pPr eaLnBrk="1" hangingPunct="1"/>
              <a:t>10</a:t>
            </a:fld>
            <a:endParaRPr lang="en-US" sz="1000">
              <a:solidFill>
                <a:schemeClr val="tx1"/>
              </a:solidFill>
            </a:endParaRPr>
          </a:p>
        </p:txBody>
      </p:sp>
    </p:spTree>
    <p:extLst>
      <p:ext uri="{BB962C8B-B14F-4D97-AF65-F5344CB8AC3E}">
        <p14:creationId xmlns:p14="http://schemas.microsoft.com/office/powerpoint/2010/main" val="40583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Garamond" charset="0"/>
              </a:rPr>
              <a:t>Applets</a:t>
            </a:r>
          </a:p>
        </p:txBody>
      </p:sp>
      <p:sp>
        <p:nvSpPr>
          <p:cNvPr id="25602" name="Content Placeholder 2"/>
          <p:cNvSpPr>
            <a:spLocks noGrp="1"/>
          </p:cNvSpPr>
          <p:nvPr>
            <p:ph idx="1"/>
          </p:nvPr>
        </p:nvSpPr>
        <p:spPr/>
        <p:txBody>
          <a:bodyPr/>
          <a:lstStyle/>
          <a:p>
            <a:r>
              <a:rPr lang="en-US">
                <a:latin typeface="Arial" charset="0"/>
              </a:rPr>
              <a:t>an </a:t>
            </a:r>
            <a:r>
              <a:rPr lang="en-US" b="1">
                <a:latin typeface="Arial" charset="0"/>
              </a:rPr>
              <a:t>applet</a:t>
            </a:r>
            <a:r>
              <a:rPr lang="en-US">
                <a:latin typeface="Arial" charset="0"/>
              </a:rPr>
              <a:t> is a small client application that executes in the Java virtual machine installed in the web browser</a:t>
            </a:r>
          </a:p>
          <a:p>
            <a:r>
              <a:rPr lang="en-US">
                <a:latin typeface="Arial" charset="0"/>
              </a:rPr>
              <a:t>Big disadvantages of applets</a:t>
            </a:r>
          </a:p>
          <a:p>
            <a:pPr lvl="1"/>
            <a:r>
              <a:rPr lang="en-US">
                <a:latin typeface="Arial" charset="0"/>
              </a:rPr>
              <a:t>Client systems need the Java Plug-in</a:t>
            </a:r>
          </a:p>
          <a:p>
            <a:pPr lvl="1"/>
            <a:r>
              <a:rPr lang="en-US">
                <a:latin typeface="Arial" charset="0"/>
              </a:rPr>
              <a:t>Security policy file</a:t>
            </a:r>
          </a:p>
          <a:p>
            <a:r>
              <a:rPr lang="en-US">
                <a:latin typeface="Arial" charset="0"/>
              </a:rPr>
              <a:t>Web components are the preferred API for web clients</a:t>
            </a:r>
          </a:p>
          <a:p>
            <a:pPr lvl="1"/>
            <a:r>
              <a:rPr lang="en-US">
                <a:latin typeface="Arial" charset="0"/>
              </a:rPr>
              <a:t>No applet disadvantages</a:t>
            </a:r>
          </a:p>
          <a:p>
            <a:pPr lvl="1"/>
            <a:r>
              <a:rPr lang="en-US">
                <a:latin typeface="Arial" charset="0"/>
              </a:rPr>
              <a:t>Clean separation (partitioning) of web page design from application programming (Java)  -- two different groups of creators: design vs programmer</a:t>
            </a:r>
          </a:p>
        </p:txBody>
      </p:sp>
      <p:sp>
        <p:nvSpPr>
          <p:cNvPr id="25603"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D37402CE-A988-0043-A310-217F5564E669}" type="datetime1">
              <a:rPr lang="en-CA" sz="1000">
                <a:solidFill>
                  <a:schemeClr val="tx1"/>
                </a:solidFill>
              </a:rPr>
              <a:pPr eaLnBrk="1" hangingPunct="1"/>
              <a:t>2018-09-06</a:t>
            </a:fld>
            <a:endParaRPr lang="en-US" sz="1000">
              <a:solidFill>
                <a:schemeClr val="tx1"/>
              </a:solidFill>
            </a:endParaRPr>
          </a:p>
        </p:txBody>
      </p:sp>
      <p:sp>
        <p:nvSpPr>
          <p:cNvPr id="25604"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D9B14B3F-98CE-7642-BF1D-3B4C6FE775D5}" type="slidenum">
              <a:rPr lang="en-US" sz="1000">
                <a:solidFill>
                  <a:schemeClr val="tx1"/>
                </a:solidFill>
              </a:rPr>
              <a:pPr eaLnBrk="1" hangingPunct="1"/>
              <a:t>11</a:t>
            </a:fld>
            <a:endParaRPr lang="en-US" sz="1000">
              <a:solidFill>
                <a:schemeClr val="tx1"/>
              </a:solidFill>
            </a:endParaRPr>
          </a:p>
        </p:txBody>
      </p:sp>
    </p:spTree>
    <p:extLst>
      <p:ext uri="{BB962C8B-B14F-4D97-AF65-F5344CB8AC3E}">
        <p14:creationId xmlns:p14="http://schemas.microsoft.com/office/powerpoint/2010/main" val="410525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67544" y="0"/>
            <a:ext cx="7199312" cy="938212"/>
          </a:xfrm>
        </p:spPr>
        <p:txBody>
          <a:bodyPr/>
          <a:lstStyle/>
          <a:p>
            <a:r>
              <a:rPr lang="en-US" dirty="0">
                <a:latin typeface="Garamond" charset="0"/>
              </a:rPr>
              <a:t>JavaBeans Components</a:t>
            </a:r>
          </a:p>
        </p:txBody>
      </p:sp>
      <p:sp>
        <p:nvSpPr>
          <p:cNvPr id="26626" name="Content Placeholder 2"/>
          <p:cNvSpPr>
            <a:spLocks noGrp="1"/>
          </p:cNvSpPr>
          <p:nvPr>
            <p:ph idx="1"/>
          </p:nvPr>
        </p:nvSpPr>
        <p:spPr>
          <a:xfrm>
            <a:off x="467544" y="1268760"/>
            <a:ext cx="8229600" cy="5256584"/>
          </a:xfrm>
        </p:spPr>
        <p:txBody>
          <a:bodyPr/>
          <a:lstStyle/>
          <a:p>
            <a:r>
              <a:rPr lang="en-US" dirty="0">
                <a:latin typeface="Arial" charset="0"/>
              </a:rPr>
              <a:t>A JavaBean is a Plain Old Java Object (POJO), but with certain characteristics</a:t>
            </a:r>
          </a:p>
          <a:p>
            <a:r>
              <a:rPr lang="en-US" dirty="0">
                <a:latin typeface="Arial" charset="0"/>
              </a:rPr>
              <a:t>JavaBeans conform to naming and design conventions:</a:t>
            </a:r>
          </a:p>
          <a:p>
            <a:pPr lvl="1"/>
            <a:r>
              <a:rPr lang="en-US" dirty="0">
                <a:latin typeface="Arial" charset="0"/>
              </a:rPr>
              <a:t> all attributes are private</a:t>
            </a:r>
          </a:p>
          <a:p>
            <a:pPr lvl="1"/>
            <a:r>
              <a:rPr lang="en-US" dirty="0">
                <a:latin typeface="Arial" charset="0"/>
              </a:rPr>
              <a:t> there are get and set methods (adhering to naming conventions) for accessing all attributes</a:t>
            </a:r>
          </a:p>
          <a:p>
            <a:pPr lvl="1"/>
            <a:r>
              <a:rPr lang="en-US" dirty="0">
                <a:latin typeface="Arial" charset="0"/>
              </a:rPr>
              <a:t>an attribute with such getter and setter methods is called a </a:t>
            </a:r>
            <a:r>
              <a:rPr lang="en-US" b="1" dirty="0">
                <a:latin typeface="Arial" charset="0"/>
              </a:rPr>
              <a:t>property</a:t>
            </a:r>
          </a:p>
          <a:p>
            <a:pPr lvl="1"/>
            <a:r>
              <a:rPr lang="en-US" dirty="0">
                <a:latin typeface="Arial" charset="0"/>
              </a:rPr>
              <a:t>so now we may use "property" two ways: 1. generally as a synonym for "attribute", or 2. as an attribute together with getter and setter methods adhering to JavaBeans naming conventions</a:t>
            </a:r>
          </a:p>
          <a:p>
            <a:r>
              <a:rPr lang="en-US" dirty="0">
                <a:latin typeface="Arial" charset="0"/>
              </a:rPr>
              <a:t>Enterprise JavaBeans are a specific kind of JavaBean, a component of JEE applications:</a:t>
            </a:r>
          </a:p>
          <a:p>
            <a:pPr lvl="1"/>
            <a:r>
              <a:rPr lang="en-US" dirty="0">
                <a:latin typeface="Arial" charset="0"/>
              </a:rPr>
              <a:t>Message-driven Beans</a:t>
            </a:r>
          </a:p>
          <a:p>
            <a:pPr lvl="1"/>
            <a:r>
              <a:rPr lang="en-US" dirty="0">
                <a:latin typeface="Arial" charset="0"/>
              </a:rPr>
              <a:t>Session Beans</a:t>
            </a:r>
          </a:p>
          <a:p>
            <a:pPr lvl="2"/>
            <a:r>
              <a:rPr lang="en-US" dirty="0">
                <a:latin typeface="Arial" charset="0"/>
              </a:rPr>
              <a:t>stateless</a:t>
            </a:r>
          </a:p>
          <a:p>
            <a:pPr lvl="2"/>
            <a:r>
              <a:rPr lang="en-US" dirty="0" err="1">
                <a:latin typeface="Arial" charset="0"/>
              </a:rPr>
              <a:t>stateful</a:t>
            </a:r>
            <a:endParaRPr lang="en-US" dirty="0">
              <a:latin typeface="Arial" charset="0"/>
            </a:endParaRPr>
          </a:p>
          <a:p>
            <a:pPr lvl="1"/>
            <a:endParaRPr lang="en-US" dirty="0">
              <a:latin typeface="Arial" charset="0"/>
            </a:endParaRPr>
          </a:p>
        </p:txBody>
      </p:sp>
      <p:sp>
        <p:nvSpPr>
          <p:cNvPr id="26628"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6E0FD132-CCBA-C946-A203-740C06824B1F}" type="slidenum">
              <a:rPr lang="en-US" sz="1000">
                <a:solidFill>
                  <a:schemeClr val="tx1"/>
                </a:solidFill>
              </a:rPr>
              <a:pPr eaLnBrk="1" hangingPunct="1"/>
              <a:t>12</a:t>
            </a:fld>
            <a:endParaRPr lang="en-US" sz="1000">
              <a:solidFill>
                <a:schemeClr val="tx1"/>
              </a:solidFill>
            </a:endParaRPr>
          </a:p>
        </p:txBody>
      </p:sp>
    </p:spTree>
    <p:extLst>
      <p:ext uri="{BB962C8B-B14F-4D97-AF65-F5344CB8AC3E}">
        <p14:creationId xmlns:p14="http://schemas.microsoft.com/office/powerpoint/2010/main" val="322224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normAutofit/>
          </a:bodyPr>
          <a:lstStyle/>
          <a:p>
            <a:r>
              <a:rPr lang="en-US">
                <a:latin typeface="Garamond" charset="0"/>
              </a:rPr>
              <a:t>Java EE Server Communications</a:t>
            </a:r>
          </a:p>
        </p:txBody>
      </p:sp>
      <p:pic>
        <p:nvPicPr>
          <p:cNvPr id="27650" name="Content Placeholder 5" descr="overview-serverCommunications.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2133600"/>
            <a:ext cx="7442200" cy="4371975"/>
          </a:xfrm>
        </p:spPr>
      </p:pic>
      <p:sp>
        <p:nvSpPr>
          <p:cNvPr id="27651"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EA158A60-99AE-134F-B76C-C366264FC300}" type="slidenum">
              <a:rPr lang="en-US" sz="1000">
                <a:solidFill>
                  <a:schemeClr val="tx1"/>
                </a:solidFill>
              </a:rPr>
              <a:pPr eaLnBrk="1" hangingPunct="1"/>
              <a:t>13</a:t>
            </a:fld>
            <a:endParaRPr lang="en-US" sz="1000">
              <a:solidFill>
                <a:schemeClr val="tx1"/>
              </a:solidFill>
            </a:endParaRPr>
          </a:p>
        </p:txBody>
      </p:sp>
      <p:sp>
        <p:nvSpPr>
          <p:cNvPr id="27652" name="TextBox 6"/>
          <p:cNvSpPr txBox="1">
            <a:spLocks noChangeArrowheads="1"/>
          </p:cNvSpPr>
          <p:nvPr/>
        </p:nvSpPr>
        <p:spPr bwMode="auto">
          <a:xfrm>
            <a:off x="360363" y="1557338"/>
            <a:ext cx="766127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algn="l" eaLnBrk="1" hangingPunct="1"/>
            <a:r>
              <a:rPr lang="en-US" sz="1800"/>
              <a:t>Client communicates directly with business tier, or if running in a browser,</a:t>
            </a:r>
          </a:p>
          <a:p>
            <a:pPr algn="l" eaLnBrk="1" hangingPunct="1"/>
            <a:r>
              <a:rPr lang="en-US" sz="1800"/>
              <a:t> then through web pages or servlets in web tier</a:t>
            </a:r>
          </a:p>
        </p:txBody>
      </p:sp>
    </p:spTree>
    <p:extLst>
      <p:ext uri="{BB962C8B-B14F-4D97-AF65-F5344CB8AC3E}">
        <p14:creationId xmlns:p14="http://schemas.microsoft.com/office/powerpoint/2010/main" val="239122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atin typeface="Garamond" charset="0"/>
              </a:rPr>
              <a:t>Java EE Web Components</a:t>
            </a:r>
          </a:p>
        </p:txBody>
      </p:sp>
      <p:sp>
        <p:nvSpPr>
          <p:cNvPr id="28674" name="Content Placeholder 2"/>
          <p:cNvSpPr>
            <a:spLocks noGrp="1"/>
          </p:cNvSpPr>
          <p:nvPr>
            <p:ph idx="1"/>
          </p:nvPr>
        </p:nvSpPr>
        <p:spPr/>
        <p:txBody>
          <a:bodyPr/>
          <a:lstStyle/>
          <a:p>
            <a:r>
              <a:rPr lang="en-US">
                <a:latin typeface="Arial" charset="0"/>
              </a:rPr>
              <a:t>These are either servlets or web pages created using JavaServer Faces technology and/or JSP technology (JSP pages)</a:t>
            </a:r>
          </a:p>
          <a:p>
            <a:r>
              <a:rPr lang="en-US">
                <a:latin typeface="Arial" charset="0"/>
              </a:rPr>
              <a:t>Servlets: java classes that dynamically process requests and construct responses</a:t>
            </a:r>
          </a:p>
          <a:p>
            <a:r>
              <a:rPr lang="en-US">
                <a:latin typeface="Arial" charset="0"/>
              </a:rPr>
              <a:t>JSP pages are text-based documents that execute as servlets but allow a more natural approach to creating static content</a:t>
            </a:r>
          </a:p>
          <a:p>
            <a:r>
              <a:rPr lang="en-US">
                <a:latin typeface="Arial" charset="0"/>
              </a:rPr>
              <a:t>JavaServer Faces technology builds on servlets and JSP and provides a user interface component framework for web apps</a:t>
            </a:r>
          </a:p>
          <a:p>
            <a:r>
              <a:rPr lang="en-US">
                <a:latin typeface="Arial" charset="0"/>
              </a:rPr>
              <a:t>Static HTML pages, applets, and server-side utility classes are not considered web components</a:t>
            </a:r>
          </a:p>
        </p:txBody>
      </p:sp>
      <p:sp>
        <p:nvSpPr>
          <p:cNvPr id="28675"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984FFE3B-D509-7E47-A09F-C5AA82DBA801}" type="datetime1">
              <a:rPr lang="en-CA" sz="1000">
                <a:solidFill>
                  <a:schemeClr val="tx1"/>
                </a:solidFill>
              </a:rPr>
              <a:pPr eaLnBrk="1" hangingPunct="1"/>
              <a:t>2018-09-06</a:t>
            </a:fld>
            <a:endParaRPr lang="en-US" sz="1000">
              <a:solidFill>
                <a:schemeClr val="tx1"/>
              </a:solidFill>
            </a:endParaRPr>
          </a:p>
        </p:txBody>
      </p:sp>
      <p:sp>
        <p:nvSpPr>
          <p:cNvPr id="28676"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A11736B6-064D-8245-9222-D9E1148C9050}" type="slidenum">
              <a:rPr lang="en-US" sz="1000">
                <a:solidFill>
                  <a:schemeClr val="tx1"/>
                </a:solidFill>
              </a:rPr>
              <a:pPr eaLnBrk="1" hangingPunct="1"/>
              <a:t>14</a:t>
            </a:fld>
            <a:endParaRPr lang="en-US" sz="1000">
              <a:solidFill>
                <a:schemeClr val="tx1"/>
              </a:solidFill>
            </a:endParaRPr>
          </a:p>
        </p:txBody>
      </p:sp>
    </p:spTree>
    <p:extLst>
      <p:ext uri="{BB962C8B-B14F-4D97-AF65-F5344CB8AC3E}">
        <p14:creationId xmlns:p14="http://schemas.microsoft.com/office/powerpoint/2010/main" val="188498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atin typeface="Garamond" charset="0"/>
              </a:rPr>
              <a:t>Business Components</a:t>
            </a:r>
          </a:p>
        </p:txBody>
      </p:sp>
      <p:sp>
        <p:nvSpPr>
          <p:cNvPr id="29698" name="Content Placeholder 2"/>
          <p:cNvSpPr>
            <a:spLocks noGrp="1"/>
          </p:cNvSpPr>
          <p:nvPr>
            <p:ph idx="1"/>
          </p:nvPr>
        </p:nvSpPr>
        <p:spPr/>
        <p:txBody>
          <a:bodyPr/>
          <a:lstStyle/>
          <a:p>
            <a:r>
              <a:rPr lang="en-US">
                <a:latin typeface="Arial" charset="0"/>
              </a:rPr>
              <a:t>Business code is logic that meets the needs of a business domain:</a:t>
            </a:r>
          </a:p>
          <a:p>
            <a:pPr lvl="1"/>
            <a:r>
              <a:rPr lang="en-US">
                <a:latin typeface="Arial" charset="0"/>
              </a:rPr>
              <a:t>Banking</a:t>
            </a:r>
          </a:p>
          <a:p>
            <a:pPr lvl="1"/>
            <a:r>
              <a:rPr lang="en-US">
                <a:latin typeface="Arial" charset="0"/>
              </a:rPr>
              <a:t>Retail</a:t>
            </a:r>
          </a:p>
          <a:p>
            <a:pPr lvl="1"/>
            <a:r>
              <a:rPr lang="en-US">
                <a:latin typeface="Arial" charset="0"/>
              </a:rPr>
              <a:t>Finance</a:t>
            </a:r>
          </a:p>
          <a:p>
            <a:pPr lvl="1"/>
            <a:r>
              <a:rPr lang="en-US">
                <a:latin typeface="Arial" charset="0"/>
              </a:rPr>
              <a:t>Factory production</a:t>
            </a:r>
          </a:p>
          <a:p>
            <a:pPr lvl="1"/>
            <a:r>
              <a:rPr lang="en-US">
                <a:latin typeface="Arial" charset="0"/>
              </a:rPr>
              <a:t>etc</a:t>
            </a:r>
          </a:p>
          <a:p>
            <a:r>
              <a:rPr lang="en-US">
                <a:latin typeface="Arial" charset="0"/>
              </a:rPr>
              <a:t>Business code runs in enterprise beans running in either the business or web tier</a:t>
            </a:r>
          </a:p>
        </p:txBody>
      </p:sp>
      <p:sp>
        <p:nvSpPr>
          <p:cNvPr id="29699"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D7495C21-A4FD-EE42-B7BA-0EDD0AC584C2}" type="datetime1">
              <a:rPr lang="en-CA" sz="1000">
                <a:solidFill>
                  <a:schemeClr val="tx1"/>
                </a:solidFill>
              </a:rPr>
              <a:pPr eaLnBrk="1" hangingPunct="1"/>
              <a:t>2018-09-06</a:t>
            </a:fld>
            <a:endParaRPr lang="en-US" sz="1000">
              <a:solidFill>
                <a:schemeClr val="tx1"/>
              </a:solidFill>
            </a:endParaRPr>
          </a:p>
        </p:txBody>
      </p:sp>
      <p:sp>
        <p:nvSpPr>
          <p:cNvPr id="2970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E2E80440-B540-0249-9EE5-51234DC94AA9}" type="slidenum">
              <a:rPr lang="en-US" sz="1000">
                <a:solidFill>
                  <a:schemeClr val="tx1"/>
                </a:solidFill>
              </a:rPr>
              <a:pPr eaLnBrk="1" hangingPunct="1"/>
              <a:t>15</a:t>
            </a:fld>
            <a:endParaRPr lang="en-US" sz="1000">
              <a:solidFill>
                <a:schemeClr val="tx1"/>
              </a:solidFill>
            </a:endParaRPr>
          </a:p>
        </p:txBody>
      </p:sp>
    </p:spTree>
    <p:extLst>
      <p:ext uri="{BB962C8B-B14F-4D97-AF65-F5344CB8AC3E}">
        <p14:creationId xmlns:p14="http://schemas.microsoft.com/office/powerpoint/2010/main" val="394963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Garamond" charset="0"/>
              </a:rPr>
              <a:t>Business and EIS Tiers</a:t>
            </a:r>
          </a:p>
        </p:txBody>
      </p:sp>
      <p:pic>
        <p:nvPicPr>
          <p:cNvPr id="30722" name="Content Placeholder 5" descr="overview-businessAndEisTiers.gi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3100" y="2610644"/>
            <a:ext cx="2717800" cy="2781300"/>
          </a:xfrm>
        </p:spPr>
      </p:pic>
      <p:sp>
        <p:nvSpPr>
          <p:cNvPr id="30723"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CB06D09B-E8B6-A840-9388-FB1DCCC897FD}" type="datetime1">
              <a:rPr lang="en-CA" sz="1000">
                <a:solidFill>
                  <a:schemeClr val="tx1"/>
                </a:solidFill>
              </a:rPr>
              <a:pPr eaLnBrk="1" hangingPunct="1"/>
              <a:t>2018-09-06</a:t>
            </a:fld>
            <a:endParaRPr lang="en-US" sz="1000">
              <a:solidFill>
                <a:schemeClr val="tx1"/>
              </a:solidFill>
            </a:endParaRPr>
          </a:p>
        </p:txBody>
      </p:sp>
      <p:sp>
        <p:nvSpPr>
          <p:cNvPr id="30724" name="TextBox 6"/>
          <p:cNvSpPr txBox="1">
            <a:spLocks noChangeArrowheads="1"/>
          </p:cNvSpPr>
          <p:nvPr/>
        </p:nvSpPr>
        <p:spPr bwMode="auto">
          <a:xfrm>
            <a:off x="539750" y="1700213"/>
            <a:ext cx="2663825" cy="175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algn="l" eaLnBrk="1" hangingPunct="1"/>
            <a:r>
              <a:rPr lang="en-US" sz="1800" dirty="0"/>
              <a:t>An enterprise bean receives data from client programs, processes it, and sends it to the enterprise information tier for storage</a:t>
            </a:r>
          </a:p>
        </p:txBody>
      </p:sp>
      <p:cxnSp>
        <p:nvCxnSpPr>
          <p:cNvPr id="3" name="Straight Arrow Connector 2"/>
          <p:cNvCxnSpPr/>
          <p:nvPr/>
        </p:nvCxnSpPr>
        <p:spPr bwMode="auto">
          <a:xfrm>
            <a:off x="3851920" y="2636912"/>
            <a:ext cx="0" cy="1728192"/>
          </a:xfrm>
          <a:prstGeom prst="straightConnector1">
            <a:avLst/>
          </a:prstGeom>
          <a:noFill/>
          <a:ln w="12700" cap="flat" cmpd="sng" algn="ctr">
            <a:solidFill>
              <a:schemeClr val="tx1">
                <a:lumMod val="95000"/>
                <a:lumOff val="5000"/>
              </a:schemeClr>
            </a:solidFill>
            <a:prstDash val="solid"/>
            <a:round/>
            <a:headEnd type="arrow"/>
            <a:tailEnd type="arrow"/>
          </a:ln>
          <a:effectLst/>
        </p:spPr>
      </p:cxnSp>
      <p:cxnSp>
        <p:nvCxnSpPr>
          <p:cNvPr id="6" name="Straight Connector 5"/>
          <p:cNvCxnSpPr/>
          <p:nvPr/>
        </p:nvCxnSpPr>
        <p:spPr bwMode="auto">
          <a:xfrm>
            <a:off x="3707904" y="5517232"/>
            <a:ext cx="360040" cy="0"/>
          </a:xfrm>
          <a:prstGeom prst="line">
            <a:avLst/>
          </a:prstGeom>
          <a:noFill/>
          <a:ln w="19050" cap="flat" cmpd="sng" algn="ctr">
            <a:solidFill>
              <a:schemeClr val="bg1"/>
            </a:solidFill>
            <a:prstDash val="solid"/>
            <a:round/>
            <a:headEnd type="none" w="med" len="med"/>
            <a:tailEnd type="none" w="med" len="med"/>
          </a:ln>
          <a:effectLst/>
        </p:spPr>
      </p:cxnSp>
    </p:spTree>
    <p:extLst>
      <p:ext uri="{BB962C8B-B14F-4D97-AF65-F5344CB8AC3E}">
        <p14:creationId xmlns:p14="http://schemas.microsoft.com/office/powerpoint/2010/main" val="427718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normAutofit/>
          </a:bodyPr>
          <a:lstStyle/>
          <a:p>
            <a:r>
              <a:rPr lang="en-US">
                <a:latin typeface="Garamond" charset="0"/>
              </a:rPr>
              <a:t>Enterprise Information System Tier</a:t>
            </a:r>
          </a:p>
        </p:txBody>
      </p:sp>
      <p:sp>
        <p:nvSpPr>
          <p:cNvPr id="31746" name="Content Placeholder 2"/>
          <p:cNvSpPr>
            <a:spLocks noGrp="1"/>
          </p:cNvSpPr>
          <p:nvPr>
            <p:ph idx="1"/>
          </p:nvPr>
        </p:nvSpPr>
        <p:spPr/>
        <p:txBody>
          <a:bodyPr/>
          <a:lstStyle/>
          <a:p>
            <a:r>
              <a:rPr lang="en-US">
                <a:latin typeface="Arial" charset="0"/>
              </a:rPr>
              <a:t>Enterprise infrastructure systems:</a:t>
            </a:r>
          </a:p>
          <a:p>
            <a:pPr lvl="1"/>
            <a:r>
              <a:rPr lang="en-US">
                <a:latin typeface="Arial" charset="0"/>
              </a:rPr>
              <a:t>Enterprise resource planning (ERP)</a:t>
            </a:r>
          </a:p>
          <a:p>
            <a:pPr lvl="1"/>
            <a:r>
              <a:rPr lang="en-US">
                <a:latin typeface="Arial" charset="0"/>
              </a:rPr>
              <a:t>Mainframe transaction processing</a:t>
            </a:r>
          </a:p>
          <a:p>
            <a:pPr lvl="1"/>
            <a:r>
              <a:rPr lang="en-US">
                <a:latin typeface="Arial" charset="0"/>
              </a:rPr>
              <a:t>Database systems</a:t>
            </a:r>
          </a:p>
          <a:p>
            <a:pPr lvl="1"/>
            <a:r>
              <a:rPr lang="en-US">
                <a:latin typeface="Arial" charset="0"/>
              </a:rPr>
              <a:t>Legacy information systems</a:t>
            </a:r>
          </a:p>
          <a:p>
            <a:pPr lvl="1">
              <a:buFont typeface="Wingdings" charset="0"/>
              <a:buNone/>
            </a:pPr>
            <a:endParaRPr lang="en-US">
              <a:latin typeface="Arial" charset="0"/>
            </a:endParaRPr>
          </a:p>
        </p:txBody>
      </p:sp>
      <p:sp>
        <p:nvSpPr>
          <p:cNvPr id="3174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79864B8A-4D22-7C4C-A870-5B2C3E0EBBAF}" type="datetime1">
              <a:rPr lang="en-CA" sz="1000">
                <a:solidFill>
                  <a:schemeClr val="tx1"/>
                </a:solidFill>
              </a:rPr>
              <a:pPr eaLnBrk="1" hangingPunct="1"/>
              <a:t>2018-09-06</a:t>
            </a:fld>
            <a:endParaRPr lang="en-US" sz="1000">
              <a:solidFill>
                <a:schemeClr val="tx1"/>
              </a:solidFill>
            </a:endParaRP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2C60E832-16EF-5F41-BC02-FA23DCC88F5B}" type="slidenum">
              <a:rPr lang="en-US" sz="1000">
                <a:solidFill>
                  <a:schemeClr val="tx1"/>
                </a:solidFill>
              </a:rPr>
              <a:pPr eaLnBrk="1" hangingPunct="1"/>
              <a:t>17</a:t>
            </a:fld>
            <a:endParaRPr lang="en-US" sz="1000">
              <a:solidFill>
                <a:schemeClr val="tx1"/>
              </a:solidFill>
            </a:endParaRPr>
          </a:p>
        </p:txBody>
      </p:sp>
    </p:spTree>
    <p:extLst>
      <p:ext uri="{BB962C8B-B14F-4D97-AF65-F5344CB8AC3E}">
        <p14:creationId xmlns:p14="http://schemas.microsoft.com/office/powerpoint/2010/main" val="9695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normAutofit/>
          </a:bodyPr>
          <a:lstStyle/>
          <a:p>
            <a:r>
              <a:rPr lang="en-US" dirty="0">
                <a:latin typeface="Garamond" charset="0"/>
              </a:rPr>
              <a:t>Implementations of JEE Application Server Specification</a:t>
            </a:r>
          </a:p>
        </p:txBody>
      </p:sp>
      <p:sp>
        <p:nvSpPr>
          <p:cNvPr id="33794" name="Content Placeholder 2"/>
          <p:cNvSpPr>
            <a:spLocks noGrp="1"/>
          </p:cNvSpPr>
          <p:nvPr>
            <p:ph idx="1"/>
          </p:nvPr>
        </p:nvSpPr>
        <p:spPr/>
        <p:txBody>
          <a:bodyPr>
            <a:normAutofit fontScale="92500" lnSpcReduction="10000"/>
          </a:bodyPr>
          <a:lstStyle/>
          <a:p>
            <a:r>
              <a:rPr lang="en-US">
                <a:latin typeface="Arial" charset="0"/>
              </a:rPr>
              <a:t>Glassfish opensource</a:t>
            </a:r>
          </a:p>
          <a:p>
            <a:r>
              <a:rPr lang="en-US">
                <a:latin typeface="Arial" charset="0"/>
              </a:rPr>
              <a:t>Oracle Glassfish</a:t>
            </a:r>
          </a:p>
          <a:p>
            <a:r>
              <a:rPr lang="en-US">
                <a:latin typeface="Arial" charset="0"/>
              </a:rPr>
              <a:t>IBM WebSphere</a:t>
            </a:r>
          </a:p>
          <a:p>
            <a:r>
              <a:rPr lang="en-US">
                <a:latin typeface="Arial" charset="0"/>
              </a:rPr>
              <a:t>Apache Geronimo</a:t>
            </a:r>
          </a:p>
          <a:p>
            <a:r>
              <a:rPr lang="en-US">
                <a:latin typeface="Arial" charset="0"/>
              </a:rPr>
              <a:t>Fujitsu Interstage Application Server</a:t>
            </a:r>
          </a:p>
          <a:p>
            <a:endParaRPr lang="en-US">
              <a:latin typeface="Arial" charset="0"/>
            </a:endParaRPr>
          </a:p>
          <a:p>
            <a:r>
              <a:rPr lang="en-US">
                <a:latin typeface="Arial" charset="0"/>
              </a:rPr>
              <a:t>Redhat JBoss</a:t>
            </a:r>
          </a:p>
          <a:p>
            <a:endParaRPr lang="en-US">
              <a:latin typeface="Arial" charset="0"/>
            </a:endParaRPr>
          </a:p>
          <a:p>
            <a:r>
              <a:rPr lang="en-US">
                <a:latin typeface="Arial" charset="0"/>
              </a:rPr>
              <a:t>Apache Tomcat (web container)</a:t>
            </a:r>
          </a:p>
          <a:p>
            <a:endParaRPr lang="en-US">
              <a:latin typeface="Arial" charset="0"/>
            </a:endParaRPr>
          </a:p>
          <a:p>
            <a:r>
              <a:rPr lang="en-US">
                <a:latin typeface="Arial" charset="0"/>
              </a:rPr>
              <a:t>Implement the same spec, but differ in extra features (like connectors, clustering, fault tolerance, high availability, security, etc), installed size, memory footprint, startup time, etc.</a:t>
            </a:r>
          </a:p>
          <a:p>
            <a:endParaRPr lang="en-US">
              <a:latin typeface="Arial" charset="0"/>
            </a:endParaRPr>
          </a:p>
        </p:txBody>
      </p:sp>
      <p:sp>
        <p:nvSpPr>
          <p:cNvPr id="33795"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A4B938C9-271B-554E-8904-1E49F3195673}" type="datetime1">
              <a:rPr lang="en-CA" sz="1000">
                <a:solidFill>
                  <a:schemeClr val="tx1"/>
                </a:solidFill>
              </a:rPr>
              <a:pPr eaLnBrk="1" hangingPunct="1"/>
              <a:t>2018-09-06</a:t>
            </a:fld>
            <a:endParaRPr lang="en-US" sz="1000">
              <a:solidFill>
                <a:schemeClr val="tx1"/>
              </a:solidFill>
            </a:endParaRPr>
          </a:p>
        </p:txBody>
      </p:sp>
      <p:sp>
        <p:nvSpPr>
          <p:cNvPr id="33796"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33896C80-1F51-8448-90F4-2698EA3FACCA}" type="slidenum">
              <a:rPr lang="en-US" sz="1000">
                <a:solidFill>
                  <a:schemeClr val="tx1"/>
                </a:solidFill>
              </a:rPr>
              <a:pPr eaLnBrk="1" hangingPunct="1"/>
              <a:t>18</a:t>
            </a:fld>
            <a:endParaRPr lang="en-US" sz="1000">
              <a:solidFill>
                <a:schemeClr val="tx1"/>
              </a:solidFill>
            </a:endParaRPr>
          </a:p>
        </p:txBody>
      </p:sp>
    </p:spTree>
    <p:extLst>
      <p:ext uri="{BB962C8B-B14F-4D97-AF65-F5344CB8AC3E}">
        <p14:creationId xmlns:p14="http://schemas.microsoft.com/office/powerpoint/2010/main" val="545728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Garamond" charset="0"/>
              </a:rPr>
              <a:t>Java EE Containers</a:t>
            </a:r>
          </a:p>
        </p:txBody>
      </p:sp>
      <p:sp>
        <p:nvSpPr>
          <p:cNvPr id="34818" name="Content Placeholder 2"/>
          <p:cNvSpPr>
            <a:spLocks noGrp="1"/>
          </p:cNvSpPr>
          <p:nvPr>
            <p:ph idx="1"/>
          </p:nvPr>
        </p:nvSpPr>
        <p:spPr/>
        <p:txBody>
          <a:bodyPr/>
          <a:lstStyle/>
          <a:p>
            <a:r>
              <a:rPr lang="en-US">
                <a:latin typeface="Arial" charset="0"/>
              </a:rPr>
              <a:t>thin-client multitiered applications are hard to write:</a:t>
            </a:r>
          </a:p>
          <a:p>
            <a:pPr lvl="1"/>
            <a:r>
              <a:rPr lang="en-US">
                <a:latin typeface="Arial" charset="0"/>
              </a:rPr>
              <a:t>Transaction and state management</a:t>
            </a:r>
          </a:p>
          <a:p>
            <a:pPr lvl="1"/>
            <a:r>
              <a:rPr lang="en-US">
                <a:latin typeface="Arial" charset="0"/>
              </a:rPr>
              <a:t>Multithreading</a:t>
            </a:r>
          </a:p>
          <a:p>
            <a:pPr lvl="1"/>
            <a:r>
              <a:rPr lang="en-US">
                <a:latin typeface="Arial" charset="0"/>
              </a:rPr>
              <a:t>Resource pooling</a:t>
            </a:r>
          </a:p>
          <a:p>
            <a:pPr lvl="1"/>
            <a:r>
              <a:rPr lang="en-US">
                <a:latin typeface="Arial" charset="0"/>
              </a:rPr>
              <a:t>Complex low-level details…</a:t>
            </a:r>
          </a:p>
          <a:p>
            <a:r>
              <a:rPr lang="en-US">
                <a:latin typeface="Arial" charset="0"/>
              </a:rPr>
              <a:t>the Java EE server provides underlying services in the form of a container for every component type</a:t>
            </a:r>
          </a:p>
          <a:p>
            <a:r>
              <a:rPr lang="en-US">
                <a:latin typeface="Arial" charset="0"/>
              </a:rPr>
              <a:t>Containers form the interface between the component and the low-level platform specific functionality</a:t>
            </a:r>
          </a:p>
          <a:p>
            <a:r>
              <a:rPr lang="en-US">
                <a:latin typeface="Arial" charset="0"/>
              </a:rPr>
              <a:t>Each web, enterprise bean, or application client component must be assembled into a Java EE module and deployed in its container</a:t>
            </a:r>
          </a:p>
        </p:txBody>
      </p:sp>
      <p:sp>
        <p:nvSpPr>
          <p:cNvPr id="34819"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F83F5A3A-A774-FA45-BBCF-7F055B69A887}" type="datetime1">
              <a:rPr lang="en-CA" sz="1000">
                <a:solidFill>
                  <a:schemeClr val="tx1"/>
                </a:solidFill>
              </a:rPr>
              <a:pPr eaLnBrk="1" hangingPunct="1"/>
              <a:t>2018-09-06</a:t>
            </a:fld>
            <a:endParaRPr lang="en-US" sz="1000">
              <a:solidFill>
                <a:schemeClr val="tx1"/>
              </a:solidFill>
            </a:endParaRPr>
          </a:p>
        </p:txBody>
      </p:sp>
      <p:sp>
        <p:nvSpPr>
          <p:cNvPr id="3482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BC865C46-DE04-5F4C-805F-00031993C608}" type="slidenum">
              <a:rPr lang="en-US" sz="1000">
                <a:solidFill>
                  <a:schemeClr val="tx1"/>
                </a:solidFill>
              </a:rPr>
              <a:pPr eaLnBrk="1" hangingPunct="1"/>
              <a:t>19</a:t>
            </a:fld>
            <a:endParaRPr lang="en-US" sz="1000">
              <a:solidFill>
                <a:schemeClr val="tx1"/>
              </a:solidFill>
            </a:endParaRPr>
          </a:p>
        </p:txBody>
      </p:sp>
    </p:spTree>
    <p:extLst>
      <p:ext uri="{BB962C8B-B14F-4D97-AF65-F5344CB8AC3E}">
        <p14:creationId xmlns:p14="http://schemas.microsoft.com/office/powerpoint/2010/main" val="426843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atin typeface="Garamond" charset="0"/>
              </a:rPr>
              <a:t>Java EE</a:t>
            </a:r>
          </a:p>
        </p:txBody>
      </p:sp>
      <p:sp>
        <p:nvSpPr>
          <p:cNvPr id="16386" name="Content Placeholder 2"/>
          <p:cNvSpPr>
            <a:spLocks noGrp="1"/>
          </p:cNvSpPr>
          <p:nvPr>
            <p:ph idx="1"/>
          </p:nvPr>
        </p:nvSpPr>
        <p:spPr>
          <a:xfrm>
            <a:off x="467544" y="1340768"/>
            <a:ext cx="8229600" cy="5184576"/>
          </a:xfrm>
        </p:spPr>
        <p:txBody>
          <a:bodyPr/>
          <a:lstStyle/>
          <a:p>
            <a:r>
              <a:rPr lang="en-US" dirty="0">
                <a:latin typeface="Arial" charset="0"/>
              </a:rPr>
              <a:t>JEE addresses the need for distributed, transactional, and portable applications</a:t>
            </a:r>
          </a:p>
          <a:p>
            <a:r>
              <a:rPr lang="en-US" dirty="0">
                <a:latin typeface="Arial" charset="0"/>
              </a:rPr>
              <a:t>Provides the speed, security, and reliability of server-side technology</a:t>
            </a:r>
          </a:p>
          <a:p>
            <a:r>
              <a:rPr lang="en-US" dirty="0">
                <a:latin typeface="Arial" charset="0"/>
              </a:rPr>
              <a:t>Java EE platform is developed through the Java Community Process (the JCP), which is responsible for all Java technologies</a:t>
            </a:r>
          </a:p>
          <a:p>
            <a:r>
              <a:rPr lang="en-US" dirty="0">
                <a:latin typeface="Arial" charset="0"/>
              </a:rPr>
              <a:t>XML deployment descriptors are now optional:</a:t>
            </a:r>
          </a:p>
          <a:p>
            <a:r>
              <a:rPr lang="en-US" dirty="0">
                <a:latin typeface="Arial" charset="0"/>
              </a:rPr>
              <a:t>Developers enter the information as an </a:t>
            </a:r>
            <a:r>
              <a:rPr lang="en-US" b="1" dirty="0">
                <a:latin typeface="Arial" charset="0"/>
              </a:rPr>
              <a:t>annotation</a:t>
            </a:r>
            <a:r>
              <a:rPr lang="en-US" dirty="0">
                <a:latin typeface="Arial" charset="0"/>
              </a:rPr>
              <a:t> directly into a Java source file, and the Java EE server will configure the component at deployment and runtime</a:t>
            </a:r>
          </a:p>
          <a:p>
            <a:r>
              <a:rPr lang="en-US" dirty="0">
                <a:latin typeface="Arial" charset="0"/>
              </a:rPr>
              <a:t>Dependency injection can be used in EJB containers, web containers, and application clients. </a:t>
            </a:r>
          </a:p>
          <a:p>
            <a:r>
              <a:rPr lang="en-US" dirty="0">
                <a:latin typeface="Arial" charset="0"/>
              </a:rPr>
              <a:t>Dependency injection allows the Java EE container to automatically insert references to other required components or resources, using annotations.</a:t>
            </a:r>
          </a:p>
        </p:txBody>
      </p:sp>
      <p:sp>
        <p:nvSpPr>
          <p:cNvPr id="1638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892A1BF8-4FE5-D64C-9C2F-092BCBD53B20}" type="slidenum">
              <a:rPr lang="en-US" sz="1000">
                <a:solidFill>
                  <a:schemeClr val="tx1"/>
                </a:solidFill>
              </a:rPr>
              <a:pPr eaLnBrk="1" hangingPunct="1"/>
              <a:t>2</a:t>
            </a:fld>
            <a:endParaRPr lang="en-US" sz="1000">
              <a:solidFill>
                <a:schemeClr val="tx1"/>
              </a:solidFill>
            </a:endParaRPr>
          </a:p>
        </p:txBody>
      </p:sp>
    </p:spTree>
    <p:extLst>
      <p:ext uri="{BB962C8B-B14F-4D97-AF65-F5344CB8AC3E}">
        <p14:creationId xmlns:p14="http://schemas.microsoft.com/office/powerpoint/2010/main" val="214798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atin typeface="Garamond" charset="0"/>
              </a:rPr>
              <a:t>Java EE Containers</a:t>
            </a:r>
          </a:p>
        </p:txBody>
      </p:sp>
      <p:sp>
        <p:nvSpPr>
          <p:cNvPr id="35842" name="Content Placeholder 2"/>
          <p:cNvSpPr>
            <a:spLocks noGrp="1"/>
          </p:cNvSpPr>
          <p:nvPr>
            <p:ph idx="1"/>
          </p:nvPr>
        </p:nvSpPr>
        <p:spPr/>
        <p:txBody>
          <a:bodyPr/>
          <a:lstStyle/>
          <a:p>
            <a:r>
              <a:rPr lang="en-US">
                <a:latin typeface="Arial" charset="0"/>
              </a:rPr>
              <a:t>Container settings customize the underlying support by the JavaEE server:</a:t>
            </a:r>
            <a:endParaRPr lang="en-US" sz="1400">
              <a:latin typeface="Arial" charset="0"/>
            </a:endParaRPr>
          </a:p>
          <a:p>
            <a:r>
              <a:rPr lang="en-US" sz="1800" b="1">
                <a:latin typeface="Arial" charset="0"/>
              </a:rPr>
              <a:t>Security</a:t>
            </a:r>
            <a:r>
              <a:rPr lang="en-US" sz="1800">
                <a:latin typeface="Arial" charset="0"/>
              </a:rPr>
              <a:t>: Java EE security model lets you configure a web component or enterprise bean so that system resources are accessed only by authorized users.</a:t>
            </a:r>
          </a:p>
          <a:p>
            <a:r>
              <a:rPr lang="en-US" sz="1800" b="1">
                <a:latin typeface="Arial" charset="0"/>
              </a:rPr>
              <a:t>Transaction Management</a:t>
            </a:r>
            <a:r>
              <a:rPr lang="en-US" sz="1800">
                <a:latin typeface="Arial" charset="0"/>
              </a:rPr>
              <a:t>: lets you specify relationships among methods that make up a single transaction so that all methods in one transaction are treated as a single unit.</a:t>
            </a:r>
          </a:p>
          <a:p>
            <a:r>
              <a:rPr lang="en-US" sz="1800" b="1">
                <a:latin typeface="Arial" charset="0"/>
              </a:rPr>
              <a:t>Java Naming and Directory Interface (JNDI) lookup services</a:t>
            </a:r>
            <a:r>
              <a:rPr lang="en-US" sz="1800">
                <a:latin typeface="Arial" charset="0"/>
              </a:rPr>
              <a:t>: provide a unified interface to multiple naming and directory services in the enterprise so that application components can access these services.</a:t>
            </a:r>
          </a:p>
          <a:p>
            <a:r>
              <a:rPr lang="en-US" sz="1800" b="1">
                <a:latin typeface="Arial" charset="0"/>
              </a:rPr>
              <a:t>Remote connectivity </a:t>
            </a:r>
            <a:r>
              <a:rPr lang="en-US" sz="1800">
                <a:latin typeface="Arial" charset="0"/>
              </a:rPr>
              <a:t>model manages low-level communications between clients and enterprise beans. After an enterprise bean is created, a client invokes methods on it as if it were in the same virtual machine.</a:t>
            </a:r>
          </a:p>
          <a:p>
            <a:pPr lvl="1"/>
            <a:endParaRPr lang="en-US">
              <a:latin typeface="Arial" charset="0"/>
            </a:endParaRPr>
          </a:p>
        </p:txBody>
      </p:sp>
      <p:sp>
        <p:nvSpPr>
          <p:cNvPr id="35843"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0D020D06-5FBE-8049-BC7F-DF1178EE027B}" type="datetime1">
              <a:rPr lang="en-CA" sz="1000">
                <a:solidFill>
                  <a:schemeClr val="tx1"/>
                </a:solidFill>
              </a:rPr>
              <a:pPr eaLnBrk="1" hangingPunct="1"/>
              <a:t>2018-09-06</a:t>
            </a:fld>
            <a:endParaRPr lang="en-US" sz="1000">
              <a:solidFill>
                <a:schemeClr val="tx1"/>
              </a:solidFill>
            </a:endParaRPr>
          </a:p>
        </p:txBody>
      </p:sp>
      <p:sp>
        <p:nvSpPr>
          <p:cNvPr id="35844"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281C1A0B-E464-E642-AD73-AE0AB5687358}" type="slidenum">
              <a:rPr lang="en-US" sz="1000">
                <a:solidFill>
                  <a:schemeClr val="tx1"/>
                </a:solidFill>
              </a:rPr>
              <a:pPr eaLnBrk="1" hangingPunct="1"/>
              <a:t>20</a:t>
            </a:fld>
            <a:endParaRPr lang="en-US" sz="1000">
              <a:solidFill>
                <a:schemeClr val="tx1"/>
              </a:solidFill>
            </a:endParaRPr>
          </a:p>
        </p:txBody>
      </p:sp>
    </p:spTree>
    <p:extLst>
      <p:ext uri="{BB962C8B-B14F-4D97-AF65-F5344CB8AC3E}">
        <p14:creationId xmlns:p14="http://schemas.microsoft.com/office/powerpoint/2010/main" val="369768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atin typeface="Garamond" charset="0"/>
              </a:rPr>
              <a:t>Container Types</a:t>
            </a:r>
          </a:p>
        </p:txBody>
      </p:sp>
      <p:pic>
        <p:nvPicPr>
          <p:cNvPr id="36866" name="Content Placeholder 5" descr="overview-serverAndContainers.gi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4850" y="2572544"/>
            <a:ext cx="2654300" cy="2857500"/>
          </a:xfrm>
        </p:spPr>
      </p:pic>
      <p:sp>
        <p:nvSpPr>
          <p:cNvPr id="36867" name="TextBox 6"/>
          <p:cNvSpPr txBox="1">
            <a:spLocks noChangeArrowheads="1"/>
          </p:cNvSpPr>
          <p:nvPr/>
        </p:nvSpPr>
        <p:spPr bwMode="auto">
          <a:xfrm>
            <a:off x="395288" y="1557338"/>
            <a:ext cx="331311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algn="l" eaLnBrk="1" hangingPunct="1">
              <a:buFont typeface="Arial" charset="0"/>
              <a:buChar char="•"/>
            </a:pPr>
            <a:endParaRPr lang="en-US" sz="1800"/>
          </a:p>
        </p:txBody>
      </p:sp>
      <p:sp>
        <p:nvSpPr>
          <p:cNvPr id="36868" name="TextBox 7"/>
          <p:cNvSpPr txBox="1">
            <a:spLocks noChangeArrowheads="1"/>
          </p:cNvSpPr>
          <p:nvPr/>
        </p:nvSpPr>
        <p:spPr bwMode="auto">
          <a:xfrm>
            <a:off x="0" y="1268413"/>
            <a:ext cx="3851275" cy="529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algn="l" eaLnBrk="1" hangingPunct="1"/>
            <a:r>
              <a:rPr lang="en-US" sz="1600" b="1"/>
              <a:t>Java EE server</a:t>
            </a:r>
            <a:r>
              <a:rPr lang="en-US" sz="1600"/>
              <a:t>: The runtime portion of a Java EE product, provides EJB and web containers.</a:t>
            </a:r>
          </a:p>
          <a:p>
            <a:pPr algn="l" eaLnBrk="1" hangingPunct="1"/>
            <a:r>
              <a:rPr lang="en-US" sz="1600" b="1"/>
              <a:t>Enterprise JavaBeans (EJB) container</a:t>
            </a:r>
            <a:r>
              <a:rPr lang="en-US" sz="1600"/>
              <a:t>: Manages the execution of enterprise beans, which, with their container, run on the Java EE server.</a:t>
            </a:r>
          </a:p>
          <a:p>
            <a:pPr algn="l" eaLnBrk="1" hangingPunct="1"/>
            <a:r>
              <a:rPr lang="en-US" sz="1600" b="1"/>
              <a:t>Web container</a:t>
            </a:r>
            <a:r>
              <a:rPr lang="en-US" sz="1600"/>
              <a:t>: Manages the execution of web pages, servlets, and some EJB components for Java EE applications. Web components and their container run on the Java EE server.</a:t>
            </a:r>
          </a:p>
          <a:p>
            <a:pPr algn="l" eaLnBrk="1" hangingPunct="1"/>
            <a:r>
              <a:rPr lang="en-US" sz="1600" b="1"/>
              <a:t>Application client container</a:t>
            </a:r>
            <a:r>
              <a:rPr lang="en-US" sz="1600"/>
              <a:t>: Manages the execution of application client components, which, with their container run, on the client.</a:t>
            </a:r>
          </a:p>
          <a:p>
            <a:pPr algn="l" eaLnBrk="1" hangingPunct="1"/>
            <a:r>
              <a:rPr lang="en-US" sz="1600" b="1"/>
              <a:t>Applet container</a:t>
            </a:r>
            <a:r>
              <a:rPr lang="en-US" sz="1600"/>
              <a:t>: Manages the execution of applets, and consists of a web browser and Java Plug-in running on the client together.</a:t>
            </a:r>
          </a:p>
          <a:p>
            <a:pPr algn="l" eaLnBrk="1" hangingPunct="1"/>
            <a:endParaRPr lang="en-US" sz="1800"/>
          </a:p>
        </p:txBody>
      </p:sp>
    </p:spTree>
    <p:extLst>
      <p:ext uri="{BB962C8B-B14F-4D97-AF65-F5344CB8AC3E}">
        <p14:creationId xmlns:p14="http://schemas.microsoft.com/office/powerpoint/2010/main" val="336996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normAutofit/>
          </a:bodyPr>
          <a:lstStyle/>
          <a:p>
            <a:r>
              <a:rPr lang="en-US">
                <a:latin typeface="Garamond" charset="0"/>
              </a:rPr>
              <a:t>Packaging Java EE Applications</a:t>
            </a:r>
          </a:p>
        </p:txBody>
      </p:sp>
      <p:sp>
        <p:nvSpPr>
          <p:cNvPr id="37890" name="Content Placeholder 2"/>
          <p:cNvSpPr>
            <a:spLocks noGrp="1"/>
          </p:cNvSpPr>
          <p:nvPr>
            <p:ph idx="1"/>
          </p:nvPr>
        </p:nvSpPr>
        <p:spPr/>
        <p:txBody>
          <a:bodyPr/>
          <a:lstStyle/>
          <a:p>
            <a:r>
              <a:rPr lang="en-US" sz="1800" dirty="0">
                <a:latin typeface="Arial" charset="0"/>
              </a:rPr>
              <a:t>A Java EE application is delivered in a</a:t>
            </a:r>
          </a:p>
          <a:p>
            <a:pPr lvl="1"/>
            <a:r>
              <a:rPr lang="en-US" sz="1600" dirty="0">
                <a:latin typeface="Arial" charset="0"/>
              </a:rPr>
              <a:t>Java Archive (JAR) file</a:t>
            </a:r>
          </a:p>
          <a:p>
            <a:pPr lvl="1"/>
            <a:r>
              <a:rPr lang="en-US" sz="1600" dirty="0">
                <a:latin typeface="Arial" charset="0"/>
              </a:rPr>
              <a:t>Web Archive (WAR) file (jar file with .war extension)</a:t>
            </a:r>
          </a:p>
          <a:p>
            <a:pPr lvl="1"/>
            <a:r>
              <a:rPr lang="en-US" sz="1600" dirty="0">
                <a:latin typeface="Arial" charset="0"/>
              </a:rPr>
              <a:t>Enterprise Archive (EAR) file  (jar file with .ear extension)</a:t>
            </a:r>
          </a:p>
          <a:p>
            <a:r>
              <a:rPr lang="en-US" sz="1800" dirty="0">
                <a:latin typeface="Arial" charset="0"/>
              </a:rPr>
              <a:t>Deployment Descriptor (optional): a declarative (XML) document, describes the deployment settings of an app, module or component</a:t>
            </a:r>
          </a:p>
          <a:p>
            <a:r>
              <a:rPr lang="en-US" sz="1800" dirty="0">
                <a:latin typeface="Arial" charset="0"/>
              </a:rPr>
              <a:t>Java EE Server reads the deployment descriptor at runtime</a:t>
            </a:r>
          </a:p>
          <a:p>
            <a:r>
              <a:rPr lang="en-US" sz="1800" dirty="0">
                <a:latin typeface="Arial" charset="0"/>
              </a:rPr>
              <a:t>Two types:</a:t>
            </a:r>
          </a:p>
          <a:p>
            <a:pPr lvl="1"/>
            <a:r>
              <a:rPr lang="en-US" sz="1600" dirty="0">
                <a:latin typeface="Arial" charset="0"/>
              </a:rPr>
              <a:t>Java EE deployment descriptor: configure deployment settings</a:t>
            </a:r>
          </a:p>
          <a:p>
            <a:pPr lvl="1"/>
            <a:r>
              <a:rPr lang="en-US" sz="1600" dirty="0">
                <a:latin typeface="Arial" charset="0"/>
              </a:rPr>
              <a:t>Runtime deployment descriptor: configure Java EE implementation-specific parameters</a:t>
            </a:r>
          </a:p>
          <a:p>
            <a:r>
              <a:rPr lang="en-US" sz="1800" dirty="0">
                <a:latin typeface="Arial" charset="0"/>
              </a:rPr>
              <a:t>Example, </a:t>
            </a:r>
            <a:r>
              <a:rPr lang="en-US" sz="1800" dirty="0" err="1">
                <a:latin typeface="Arial" charset="0"/>
              </a:rPr>
              <a:t>GlassFish</a:t>
            </a:r>
            <a:r>
              <a:rPr lang="en-US" sz="1800" dirty="0">
                <a:latin typeface="Arial" charset="0"/>
              </a:rPr>
              <a:t> deployment descriptor contains</a:t>
            </a:r>
          </a:p>
          <a:p>
            <a:pPr lvl="1"/>
            <a:r>
              <a:rPr lang="en-US" sz="1600" dirty="0">
                <a:latin typeface="Arial" charset="0"/>
              </a:rPr>
              <a:t>Context root of a web application</a:t>
            </a:r>
          </a:p>
          <a:p>
            <a:pPr lvl="1"/>
            <a:r>
              <a:rPr lang="en-US" sz="1600" dirty="0" err="1">
                <a:latin typeface="Arial" charset="0"/>
              </a:rPr>
              <a:t>GlassFish</a:t>
            </a:r>
            <a:r>
              <a:rPr lang="en-US" sz="1600" dirty="0">
                <a:latin typeface="Arial" charset="0"/>
              </a:rPr>
              <a:t> Server  implementation-specific parameters e.g. caching directives</a:t>
            </a:r>
          </a:p>
          <a:p>
            <a:endParaRPr lang="en-US" dirty="0">
              <a:latin typeface="Arial" charset="0"/>
            </a:endParaRPr>
          </a:p>
          <a:p>
            <a:endParaRPr lang="en-US" dirty="0">
              <a:latin typeface="Arial" charset="0"/>
            </a:endParaRPr>
          </a:p>
        </p:txBody>
      </p:sp>
    </p:spTree>
    <p:extLst>
      <p:ext uri="{BB962C8B-B14F-4D97-AF65-F5344CB8AC3E}">
        <p14:creationId xmlns:p14="http://schemas.microsoft.com/office/powerpoint/2010/main" val="2954363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atin typeface="Garamond" charset="0"/>
              </a:rPr>
              <a:t>Enterprise JavaBeans</a:t>
            </a:r>
          </a:p>
        </p:txBody>
      </p:sp>
      <p:sp>
        <p:nvSpPr>
          <p:cNvPr id="43010" name="Content Placeholder 2"/>
          <p:cNvSpPr>
            <a:spLocks noGrp="1"/>
          </p:cNvSpPr>
          <p:nvPr>
            <p:ph idx="1"/>
          </p:nvPr>
        </p:nvSpPr>
        <p:spPr/>
        <p:txBody>
          <a:bodyPr/>
          <a:lstStyle/>
          <a:p>
            <a:r>
              <a:rPr lang="en-US" dirty="0">
                <a:latin typeface="Arial" charset="0"/>
              </a:rPr>
              <a:t>Enterprise Bean is a body of code having fields and methods to implement modules of business logic</a:t>
            </a:r>
          </a:p>
          <a:p>
            <a:r>
              <a:rPr lang="en-US" dirty="0">
                <a:latin typeface="Arial" charset="0"/>
              </a:rPr>
              <a:t>Two types</a:t>
            </a:r>
          </a:p>
          <a:p>
            <a:pPr lvl="1"/>
            <a:r>
              <a:rPr lang="en-US" b="1" dirty="0">
                <a:latin typeface="Arial" charset="0"/>
              </a:rPr>
              <a:t>Session Bean</a:t>
            </a:r>
            <a:r>
              <a:rPr lang="en-US" dirty="0">
                <a:latin typeface="Arial" charset="0"/>
              </a:rPr>
              <a:t>: usually represents a transient conversation with a client. When the client finishes executing, the session bean and its data are gone.</a:t>
            </a:r>
          </a:p>
          <a:p>
            <a:pPr lvl="1"/>
            <a:r>
              <a:rPr lang="en-US" b="1" dirty="0">
                <a:latin typeface="Arial" charset="0"/>
              </a:rPr>
              <a:t>Message-driven Bean</a:t>
            </a:r>
            <a:r>
              <a:rPr lang="en-US" dirty="0">
                <a:latin typeface="Arial" charset="0"/>
              </a:rPr>
              <a:t>: combines features of a session bean and a message listener, allowing a business component to receive messages asynchronously. Commonly, these are Java Message Service (JMS) messages.</a:t>
            </a:r>
          </a:p>
        </p:txBody>
      </p:sp>
      <p:sp>
        <p:nvSpPr>
          <p:cNvPr id="43011"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C3322BA6-9812-134A-AD81-6883A6498CBE}" type="datetime1">
              <a:rPr lang="en-CA" sz="1000">
                <a:solidFill>
                  <a:schemeClr val="tx1"/>
                </a:solidFill>
              </a:rPr>
              <a:pPr eaLnBrk="1" hangingPunct="1"/>
              <a:t>2018-09-06</a:t>
            </a:fld>
            <a:endParaRPr lang="en-US" sz="1000">
              <a:solidFill>
                <a:schemeClr val="tx1"/>
              </a:solidFill>
            </a:endParaRPr>
          </a:p>
        </p:txBody>
      </p:sp>
      <p:sp>
        <p:nvSpPr>
          <p:cNvPr id="43012"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0A6C427F-A3E1-1049-B6A7-15419373CDEC}" type="slidenum">
              <a:rPr lang="en-US" sz="1000">
                <a:solidFill>
                  <a:schemeClr val="tx1"/>
                </a:solidFill>
              </a:rPr>
              <a:pPr eaLnBrk="1" hangingPunct="1"/>
              <a:t>23</a:t>
            </a:fld>
            <a:endParaRPr lang="en-US" sz="1000">
              <a:solidFill>
                <a:schemeClr val="tx1"/>
              </a:solidFill>
            </a:endParaRPr>
          </a:p>
        </p:txBody>
      </p:sp>
    </p:spTree>
    <p:extLst>
      <p:ext uri="{BB962C8B-B14F-4D97-AF65-F5344CB8AC3E}">
        <p14:creationId xmlns:p14="http://schemas.microsoft.com/office/powerpoint/2010/main" val="1542683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atin typeface="Garamond" charset="0"/>
              </a:rPr>
              <a:t>Java Servlet Technology</a:t>
            </a:r>
          </a:p>
        </p:txBody>
      </p:sp>
      <p:sp>
        <p:nvSpPr>
          <p:cNvPr id="44034" name="Content Placeholder 2"/>
          <p:cNvSpPr>
            <a:spLocks noGrp="1"/>
          </p:cNvSpPr>
          <p:nvPr>
            <p:ph idx="1"/>
          </p:nvPr>
        </p:nvSpPr>
        <p:spPr/>
        <p:txBody>
          <a:bodyPr/>
          <a:lstStyle/>
          <a:p>
            <a:r>
              <a:rPr lang="en-US" dirty="0">
                <a:latin typeface="Arial" charset="0"/>
              </a:rPr>
              <a:t>Usually not needed explicitly in JEE programming.  Like RMI, Servlets are behind the scenes to implement JSF, JSP)</a:t>
            </a:r>
          </a:p>
          <a:p>
            <a:r>
              <a:rPr lang="en-US" dirty="0">
                <a:latin typeface="Arial" charset="0"/>
              </a:rPr>
              <a:t>Lets you define HTTP-specific classes</a:t>
            </a:r>
          </a:p>
          <a:p>
            <a:r>
              <a:rPr lang="en-US" dirty="0">
                <a:latin typeface="Arial" charset="0"/>
              </a:rPr>
              <a:t>Extends the capabilities of servers that host applications</a:t>
            </a:r>
          </a:p>
          <a:p>
            <a:r>
              <a:rPr lang="en-US" dirty="0">
                <a:latin typeface="Arial" charset="0"/>
              </a:rPr>
              <a:t>Accessed by way of request-response programming model (loose coupling)</a:t>
            </a:r>
          </a:p>
          <a:p>
            <a:r>
              <a:rPr lang="en-US" dirty="0">
                <a:latin typeface="Arial" charset="0"/>
              </a:rPr>
              <a:t>Can respond to any type of request, but commonly used to extend the applications hosted by web servers</a:t>
            </a:r>
          </a:p>
        </p:txBody>
      </p:sp>
      <p:sp>
        <p:nvSpPr>
          <p:cNvPr id="44035"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5432125E-FD46-7042-91B3-F4DFA1626FB6}" type="datetime1">
              <a:rPr lang="en-CA" sz="1000">
                <a:solidFill>
                  <a:schemeClr val="tx1"/>
                </a:solidFill>
              </a:rPr>
              <a:pPr eaLnBrk="1" hangingPunct="1"/>
              <a:t>2018-09-06</a:t>
            </a:fld>
            <a:endParaRPr lang="en-US" sz="1000">
              <a:solidFill>
                <a:schemeClr val="tx1"/>
              </a:solidFill>
            </a:endParaRPr>
          </a:p>
        </p:txBody>
      </p:sp>
      <p:sp>
        <p:nvSpPr>
          <p:cNvPr id="44036"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66D8CF70-CA73-9145-A288-F909EDEE6B25}" type="slidenum">
              <a:rPr lang="en-US" sz="1000">
                <a:solidFill>
                  <a:schemeClr val="tx1"/>
                </a:solidFill>
              </a:rPr>
              <a:pPr eaLnBrk="1" hangingPunct="1"/>
              <a:t>24</a:t>
            </a:fld>
            <a:endParaRPr lang="en-US" sz="1000">
              <a:solidFill>
                <a:schemeClr val="tx1"/>
              </a:solidFill>
            </a:endParaRPr>
          </a:p>
        </p:txBody>
      </p:sp>
    </p:spTree>
    <p:extLst>
      <p:ext uri="{BB962C8B-B14F-4D97-AF65-F5344CB8AC3E}">
        <p14:creationId xmlns:p14="http://schemas.microsoft.com/office/powerpoint/2010/main" val="317402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atin typeface="Garamond" charset="0"/>
              </a:rPr>
              <a:t>JavaServer Faces Technology</a:t>
            </a:r>
          </a:p>
        </p:txBody>
      </p:sp>
      <p:sp>
        <p:nvSpPr>
          <p:cNvPr id="45058" name="Content Placeholder 2"/>
          <p:cNvSpPr>
            <a:spLocks noGrp="1"/>
          </p:cNvSpPr>
          <p:nvPr>
            <p:ph idx="1"/>
          </p:nvPr>
        </p:nvSpPr>
        <p:spPr>
          <a:xfrm>
            <a:off x="395288" y="1268413"/>
            <a:ext cx="8229600" cy="5040312"/>
          </a:xfrm>
        </p:spPr>
        <p:txBody>
          <a:bodyPr/>
          <a:lstStyle/>
          <a:p>
            <a:r>
              <a:rPr lang="en-US">
                <a:latin typeface="Arial" charset="0"/>
              </a:rPr>
              <a:t>A user interface framework for building web applications</a:t>
            </a:r>
          </a:p>
          <a:p>
            <a:r>
              <a:rPr lang="en-US">
                <a:latin typeface="Arial" charset="0"/>
              </a:rPr>
              <a:t>Deitel and Deitel, Chapters 29/30</a:t>
            </a:r>
          </a:p>
          <a:p>
            <a:r>
              <a:rPr lang="en-US">
                <a:latin typeface="Arial" charset="0"/>
              </a:rPr>
              <a:t>Main Components:</a:t>
            </a:r>
          </a:p>
          <a:p>
            <a:pPr lvl="1"/>
            <a:r>
              <a:rPr lang="en-US">
                <a:latin typeface="Arial" charset="0"/>
              </a:rPr>
              <a:t>A GUI component framework</a:t>
            </a:r>
          </a:p>
          <a:p>
            <a:pPr lvl="1"/>
            <a:r>
              <a:rPr lang="en-US">
                <a:latin typeface="Arial" charset="0"/>
              </a:rPr>
              <a:t>A flexible model for rendering components in different kinds of HTML or different markup languages and technologies.  A Renderer object generates the markup to render the component, and converts the data stored in a model object to types that can be represented in a view</a:t>
            </a:r>
          </a:p>
          <a:p>
            <a:r>
              <a:rPr lang="en-US">
                <a:latin typeface="Arial" charset="0"/>
              </a:rPr>
              <a:t>Features supporting GUI components:</a:t>
            </a:r>
          </a:p>
          <a:p>
            <a:pPr lvl="1"/>
            <a:r>
              <a:rPr lang="en-US">
                <a:latin typeface="Arial" charset="0"/>
              </a:rPr>
              <a:t>Input validation</a:t>
            </a:r>
          </a:p>
          <a:p>
            <a:pPr lvl="1"/>
            <a:r>
              <a:rPr lang="en-US">
                <a:latin typeface="Arial" charset="0"/>
              </a:rPr>
              <a:t>Event Handling</a:t>
            </a:r>
          </a:p>
          <a:p>
            <a:pPr lvl="1"/>
            <a:r>
              <a:rPr lang="en-US">
                <a:latin typeface="Arial" charset="0"/>
              </a:rPr>
              <a:t>Data conversion between model objects and GUI components</a:t>
            </a:r>
          </a:p>
          <a:p>
            <a:pPr lvl="1"/>
            <a:r>
              <a:rPr lang="en-US">
                <a:latin typeface="Arial" charset="0"/>
              </a:rPr>
              <a:t>Managed model object creation</a:t>
            </a:r>
          </a:p>
          <a:p>
            <a:pPr lvl="1"/>
            <a:r>
              <a:rPr lang="en-US">
                <a:latin typeface="Arial" charset="0"/>
              </a:rPr>
              <a:t>Page navigation configuration</a:t>
            </a:r>
          </a:p>
          <a:p>
            <a:pPr lvl="1"/>
            <a:r>
              <a:rPr lang="en-US">
                <a:latin typeface="Arial" charset="0"/>
              </a:rPr>
              <a:t>Expression Language (EL)</a:t>
            </a:r>
          </a:p>
          <a:p>
            <a:endParaRPr lang="en-US">
              <a:latin typeface="Arial" charset="0"/>
            </a:endParaRPr>
          </a:p>
        </p:txBody>
      </p:sp>
      <p:sp>
        <p:nvSpPr>
          <p:cNvPr id="45059"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60E8B74C-B560-4A4E-BE75-AED038B277CD}" type="datetime1">
              <a:rPr lang="en-CA" sz="1000">
                <a:solidFill>
                  <a:schemeClr val="tx1"/>
                </a:solidFill>
              </a:rPr>
              <a:pPr eaLnBrk="1" hangingPunct="1"/>
              <a:t>2018-09-06</a:t>
            </a:fld>
            <a:endParaRPr lang="en-US" sz="1000">
              <a:solidFill>
                <a:schemeClr val="tx1"/>
              </a:solidFill>
            </a:endParaRPr>
          </a:p>
        </p:txBody>
      </p:sp>
      <p:sp>
        <p:nvSpPr>
          <p:cNvPr id="4506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5BC5EBAE-413F-7A4F-A0F0-C27A264A37CA}" type="slidenum">
              <a:rPr lang="en-US" sz="1000">
                <a:solidFill>
                  <a:schemeClr val="tx1"/>
                </a:solidFill>
              </a:rPr>
              <a:pPr eaLnBrk="1" hangingPunct="1"/>
              <a:t>25</a:t>
            </a:fld>
            <a:endParaRPr lang="en-US" sz="1000">
              <a:solidFill>
                <a:schemeClr val="tx1"/>
              </a:solidFill>
            </a:endParaRPr>
          </a:p>
        </p:txBody>
      </p:sp>
    </p:spTree>
    <p:extLst>
      <p:ext uri="{BB962C8B-B14F-4D97-AF65-F5344CB8AC3E}">
        <p14:creationId xmlns:p14="http://schemas.microsoft.com/office/powerpoint/2010/main" val="312968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atin typeface="Garamond" charset="0"/>
              </a:rPr>
              <a:t>JavaServer Pages Technology</a:t>
            </a:r>
          </a:p>
        </p:txBody>
      </p:sp>
      <p:sp>
        <p:nvSpPr>
          <p:cNvPr id="47106" name="Content Placeholder 2"/>
          <p:cNvSpPr>
            <a:spLocks noGrp="1"/>
          </p:cNvSpPr>
          <p:nvPr>
            <p:ph idx="1"/>
          </p:nvPr>
        </p:nvSpPr>
        <p:spPr/>
        <p:txBody>
          <a:bodyPr/>
          <a:lstStyle/>
          <a:p>
            <a:r>
              <a:rPr lang="en-US" dirty="0">
                <a:latin typeface="Arial" charset="0"/>
              </a:rPr>
              <a:t>JSP has been replaced by JSF, which is based on JSP, which is based on Servlets</a:t>
            </a:r>
          </a:p>
          <a:p>
            <a:r>
              <a:rPr lang="en-US" dirty="0" err="1">
                <a:latin typeface="Arial" charset="0"/>
              </a:rPr>
              <a:t>JavaServer</a:t>
            </a:r>
            <a:r>
              <a:rPr lang="en-US" dirty="0">
                <a:latin typeface="Arial" charset="0"/>
              </a:rPr>
              <a:t> Pages (JSP) technology lets you put snippets of servlet code directly into a text-based document. A JSP page is a text-based document that contains two types of text:</a:t>
            </a:r>
          </a:p>
          <a:p>
            <a:pPr lvl="1">
              <a:buFont typeface="Arial" charset="0"/>
              <a:buChar char="•"/>
            </a:pPr>
            <a:r>
              <a:rPr lang="en-US" dirty="0">
                <a:latin typeface="Arial" charset="0"/>
              </a:rPr>
              <a:t>Static data, which can be expressed in any text-based format such as HTML or XML</a:t>
            </a:r>
          </a:p>
          <a:p>
            <a:pPr lvl="1">
              <a:buFont typeface="Arial" charset="0"/>
              <a:buChar char="•"/>
            </a:pPr>
            <a:r>
              <a:rPr lang="en-US" dirty="0">
                <a:latin typeface="Arial" charset="0"/>
              </a:rPr>
              <a:t>JSP elements, which determine how the page constructs dynamic content</a:t>
            </a:r>
          </a:p>
          <a:p>
            <a:endParaRPr lang="en-US" dirty="0">
              <a:latin typeface="Arial" charset="0"/>
            </a:endParaRPr>
          </a:p>
        </p:txBody>
      </p:sp>
      <p:sp>
        <p:nvSpPr>
          <p:cNvPr id="4710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BA755F2B-8B80-7D42-A00A-147F1C6A6E23}" type="datetime1">
              <a:rPr lang="en-CA" sz="1000">
                <a:solidFill>
                  <a:schemeClr val="tx1"/>
                </a:solidFill>
              </a:rPr>
              <a:pPr eaLnBrk="1" hangingPunct="1"/>
              <a:t>2018-09-06</a:t>
            </a:fld>
            <a:endParaRPr lang="en-US" sz="1000">
              <a:solidFill>
                <a:schemeClr val="tx1"/>
              </a:solidFill>
            </a:endParaRPr>
          </a:p>
        </p:txBody>
      </p:sp>
      <p:sp>
        <p:nvSpPr>
          <p:cNvPr id="47108"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B94EAF05-EE26-D14D-9D7A-21E6A444753E}" type="slidenum">
              <a:rPr lang="en-US" sz="1000">
                <a:solidFill>
                  <a:schemeClr val="tx1"/>
                </a:solidFill>
              </a:rPr>
              <a:pPr eaLnBrk="1" hangingPunct="1"/>
              <a:t>26</a:t>
            </a:fld>
            <a:endParaRPr lang="en-US" sz="1000">
              <a:solidFill>
                <a:schemeClr val="tx1"/>
              </a:solidFill>
            </a:endParaRPr>
          </a:p>
        </p:txBody>
      </p:sp>
    </p:spTree>
    <p:extLst>
      <p:ext uri="{BB962C8B-B14F-4D97-AF65-F5344CB8AC3E}">
        <p14:creationId xmlns:p14="http://schemas.microsoft.com/office/powerpoint/2010/main" val="2612194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dirty="0">
                <a:latin typeface="Garamond" charset="0"/>
              </a:rPr>
              <a:t>Java Persistence API (JPA)</a:t>
            </a:r>
          </a:p>
        </p:txBody>
      </p:sp>
      <p:sp>
        <p:nvSpPr>
          <p:cNvPr id="48130" name="Content Placeholder 2"/>
          <p:cNvSpPr>
            <a:spLocks noGrp="1"/>
          </p:cNvSpPr>
          <p:nvPr>
            <p:ph idx="1"/>
          </p:nvPr>
        </p:nvSpPr>
        <p:spPr/>
        <p:txBody>
          <a:bodyPr>
            <a:normAutofit lnSpcReduction="10000"/>
          </a:bodyPr>
          <a:lstStyle/>
          <a:p>
            <a:r>
              <a:rPr lang="en-US" dirty="0">
                <a:latin typeface="Arial" charset="0"/>
              </a:rPr>
              <a:t>The Java Persistence API is a Java standards-based solution for persistence.</a:t>
            </a:r>
          </a:p>
          <a:p>
            <a:r>
              <a:rPr lang="en-US" dirty="0">
                <a:latin typeface="Arial" charset="0"/>
              </a:rPr>
              <a:t>Hibernate implements the JPA (the default implementation when you install JEE is called </a:t>
            </a:r>
            <a:r>
              <a:rPr lang="en-US" dirty="0" err="1">
                <a:latin typeface="Arial" charset="0"/>
              </a:rPr>
              <a:t>EclipseLink</a:t>
            </a:r>
            <a:r>
              <a:rPr lang="en-US" dirty="0">
                <a:latin typeface="Arial" charset="0"/>
              </a:rPr>
              <a:t>)</a:t>
            </a:r>
          </a:p>
          <a:p>
            <a:r>
              <a:rPr lang="en-US" dirty="0">
                <a:latin typeface="Arial" charset="0"/>
              </a:rPr>
              <a:t>Persistence uses an object/relational mapping approach to bridge the gap between an object-oriented model and a relational database. </a:t>
            </a:r>
          </a:p>
          <a:p>
            <a:r>
              <a:rPr lang="en-US" dirty="0">
                <a:latin typeface="Arial" charset="0"/>
              </a:rPr>
              <a:t>The Java Persistence API can also be used in Java SE applications, outside of the Java EE environment (as we've seen in the RMI/Hibernate Assignment)</a:t>
            </a:r>
          </a:p>
          <a:p>
            <a:r>
              <a:rPr lang="en-US" dirty="0">
                <a:latin typeface="Arial" charset="0"/>
              </a:rPr>
              <a:t>Java Persistence consists of the following areas:</a:t>
            </a:r>
          </a:p>
          <a:p>
            <a:pPr lvl="1">
              <a:buFont typeface="Arial" charset="0"/>
              <a:buChar char="•"/>
            </a:pPr>
            <a:r>
              <a:rPr lang="en-US" dirty="0">
                <a:latin typeface="Arial" charset="0"/>
              </a:rPr>
              <a:t>The Java Persistence API</a:t>
            </a:r>
          </a:p>
          <a:p>
            <a:pPr lvl="1">
              <a:buFont typeface="Arial" charset="0"/>
              <a:buChar char="•"/>
            </a:pPr>
            <a:r>
              <a:rPr lang="en-US" dirty="0">
                <a:latin typeface="Arial" charset="0"/>
              </a:rPr>
              <a:t>The query language</a:t>
            </a:r>
          </a:p>
          <a:p>
            <a:pPr lvl="1">
              <a:buFont typeface="Arial" charset="0"/>
              <a:buChar char="•"/>
            </a:pPr>
            <a:r>
              <a:rPr lang="en-US" dirty="0">
                <a:latin typeface="Arial" charset="0"/>
              </a:rPr>
              <a:t>Object/relational mapping metadata</a:t>
            </a:r>
          </a:p>
          <a:p>
            <a:endParaRPr lang="en-US" dirty="0">
              <a:latin typeface="Arial" charset="0"/>
            </a:endParaRPr>
          </a:p>
        </p:txBody>
      </p:sp>
      <p:sp>
        <p:nvSpPr>
          <p:cNvPr id="48131"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934CDCDC-7163-8648-9FDD-9F4F18835FD8}" type="datetime1">
              <a:rPr lang="en-CA" sz="1000">
                <a:solidFill>
                  <a:schemeClr val="tx1"/>
                </a:solidFill>
              </a:rPr>
              <a:pPr eaLnBrk="1" hangingPunct="1"/>
              <a:t>2018-09-06</a:t>
            </a:fld>
            <a:endParaRPr lang="en-US" sz="1000">
              <a:solidFill>
                <a:schemeClr val="tx1"/>
              </a:solidFill>
            </a:endParaRPr>
          </a:p>
        </p:txBody>
      </p:sp>
      <p:sp>
        <p:nvSpPr>
          <p:cNvPr id="48132"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0A5FF8BE-D385-2B43-BA86-7E42203C2CCF}" type="slidenum">
              <a:rPr lang="en-US" sz="1000">
                <a:solidFill>
                  <a:schemeClr val="tx1"/>
                </a:solidFill>
              </a:rPr>
              <a:pPr eaLnBrk="1" hangingPunct="1"/>
              <a:t>27</a:t>
            </a:fld>
            <a:endParaRPr lang="en-US" sz="1000">
              <a:solidFill>
                <a:schemeClr val="tx1"/>
              </a:solidFill>
            </a:endParaRPr>
          </a:p>
        </p:txBody>
      </p:sp>
    </p:spTree>
    <p:extLst>
      <p:ext uri="{BB962C8B-B14F-4D97-AF65-F5344CB8AC3E}">
        <p14:creationId xmlns:p14="http://schemas.microsoft.com/office/powerpoint/2010/main" val="1519527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atin typeface="Garamond" charset="0"/>
              </a:rPr>
              <a:t>Java Transaction API</a:t>
            </a:r>
          </a:p>
        </p:txBody>
      </p:sp>
      <p:sp>
        <p:nvSpPr>
          <p:cNvPr id="49154" name="Content Placeholder 2"/>
          <p:cNvSpPr>
            <a:spLocks noGrp="1"/>
          </p:cNvSpPr>
          <p:nvPr>
            <p:ph idx="1"/>
          </p:nvPr>
        </p:nvSpPr>
        <p:spPr/>
        <p:txBody>
          <a:bodyPr/>
          <a:lstStyle/>
          <a:p>
            <a:r>
              <a:rPr lang="en-US">
                <a:latin typeface="Arial" charset="0"/>
              </a:rPr>
              <a:t>JTA provides a standard interface for demarcating transactions</a:t>
            </a:r>
          </a:p>
          <a:p>
            <a:r>
              <a:rPr lang="en-US">
                <a:latin typeface="Arial" charset="0"/>
              </a:rPr>
              <a:t>The Java EE architecture provides a default auto commit to handle transaction commits and rollbacks</a:t>
            </a:r>
          </a:p>
          <a:p>
            <a:r>
              <a:rPr lang="en-US">
                <a:latin typeface="Arial" charset="0"/>
              </a:rPr>
              <a:t>An </a:t>
            </a:r>
            <a:r>
              <a:rPr lang="en-US" b="1">
                <a:latin typeface="Arial" charset="0"/>
              </a:rPr>
              <a:t>auto commit</a:t>
            </a:r>
            <a:r>
              <a:rPr lang="en-US">
                <a:latin typeface="Arial" charset="0"/>
              </a:rPr>
              <a:t> means that any other applications that are viewing data will see the updated data after each database read or write operation.</a:t>
            </a:r>
          </a:p>
          <a:p>
            <a:r>
              <a:rPr lang="en-US">
                <a:latin typeface="Arial" charset="0"/>
              </a:rPr>
              <a:t>When an application performs two separate database access operations that depend on each other, developers use the JTA API to demarcate where the entire transaction, including both operations, begins, rolls back, and commits</a:t>
            </a:r>
          </a:p>
        </p:txBody>
      </p:sp>
      <p:sp>
        <p:nvSpPr>
          <p:cNvPr id="49155"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1E28A812-4B2A-1546-AFCE-615E8A140FB8}" type="datetime1">
              <a:rPr lang="en-CA" sz="1000">
                <a:solidFill>
                  <a:schemeClr val="tx1"/>
                </a:solidFill>
              </a:rPr>
              <a:pPr eaLnBrk="1" hangingPunct="1"/>
              <a:t>2018-09-06</a:t>
            </a:fld>
            <a:endParaRPr lang="en-US" sz="1000">
              <a:solidFill>
                <a:schemeClr val="tx1"/>
              </a:solidFill>
            </a:endParaRPr>
          </a:p>
        </p:txBody>
      </p:sp>
      <p:sp>
        <p:nvSpPr>
          <p:cNvPr id="49156"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BCD972D8-55E6-CF46-A537-C7C06CEE5565}" type="slidenum">
              <a:rPr lang="en-US" sz="1000">
                <a:solidFill>
                  <a:schemeClr val="tx1"/>
                </a:solidFill>
              </a:rPr>
              <a:pPr eaLnBrk="1" hangingPunct="1"/>
              <a:t>28</a:t>
            </a:fld>
            <a:endParaRPr lang="en-US" sz="1000">
              <a:solidFill>
                <a:schemeClr val="tx1"/>
              </a:solidFill>
            </a:endParaRPr>
          </a:p>
        </p:txBody>
      </p:sp>
    </p:spTree>
    <p:extLst>
      <p:ext uri="{BB962C8B-B14F-4D97-AF65-F5344CB8AC3E}">
        <p14:creationId xmlns:p14="http://schemas.microsoft.com/office/powerpoint/2010/main" val="33293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normAutofit/>
          </a:bodyPr>
          <a:lstStyle/>
          <a:p>
            <a:r>
              <a:rPr lang="en-US" dirty="0">
                <a:latin typeface="Garamond" charset="0"/>
              </a:rPr>
              <a:t>Java API for </a:t>
            </a:r>
            <a:r>
              <a:rPr lang="en-US" dirty="0" err="1">
                <a:latin typeface="Garamond" charset="0"/>
              </a:rPr>
              <a:t>RESTful</a:t>
            </a:r>
            <a:r>
              <a:rPr lang="en-US" dirty="0">
                <a:latin typeface="Garamond" charset="0"/>
              </a:rPr>
              <a:t> Web Services</a:t>
            </a:r>
          </a:p>
        </p:txBody>
      </p:sp>
      <p:sp>
        <p:nvSpPr>
          <p:cNvPr id="50178" name="Content Placeholder 2"/>
          <p:cNvSpPr>
            <a:spLocks noGrp="1"/>
          </p:cNvSpPr>
          <p:nvPr>
            <p:ph idx="1"/>
          </p:nvPr>
        </p:nvSpPr>
        <p:spPr/>
        <p:txBody>
          <a:bodyPr/>
          <a:lstStyle/>
          <a:p>
            <a:r>
              <a:rPr lang="en-US" dirty="0">
                <a:latin typeface="Arial" charset="0"/>
              </a:rPr>
              <a:t>Representational State Transfer (REST) architectural style</a:t>
            </a:r>
          </a:p>
          <a:p>
            <a:r>
              <a:rPr lang="en-US" dirty="0">
                <a:latin typeface="Arial" charset="0"/>
              </a:rPr>
              <a:t>The JAX-RS API was introduced in Java EE 6 (now at JEE 8)</a:t>
            </a:r>
          </a:p>
          <a:p>
            <a:endParaRPr lang="en-US" dirty="0">
              <a:latin typeface="Arial" charset="0"/>
            </a:endParaRPr>
          </a:p>
        </p:txBody>
      </p:sp>
      <p:sp>
        <p:nvSpPr>
          <p:cNvPr id="50179"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3C3DFE59-3A61-4B46-99A7-451D1D3E79E4}" type="datetime1">
              <a:rPr lang="en-CA" sz="1000">
                <a:solidFill>
                  <a:schemeClr val="tx1"/>
                </a:solidFill>
              </a:rPr>
              <a:pPr eaLnBrk="1" hangingPunct="1"/>
              <a:t>2018-09-06</a:t>
            </a:fld>
            <a:endParaRPr lang="en-US" sz="1000">
              <a:solidFill>
                <a:schemeClr val="tx1"/>
              </a:solidFill>
            </a:endParaRPr>
          </a:p>
        </p:txBody>
      </p:sp>
      <p:sp>
        <p:nvSpPr>
          <p:cNvPr id="5018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47682BB9-43E2-934F-A072-FDAEA210F012}" type="slidenum">
              <a:rPr lang="en-US" sz="1000">
                <a:solidFill>
                  <a:schemeClr val="tx1"/>
                </a:solidFill>
              </a:rPr>
              <a:pPr eaLnBrk="1" hangingPunct="1"/>
              <a:t>29</a:t>
            </a:fld>
            <a:endParaRPr lang="en-US" sz="1000">
              <a:solidFill>
                <a:schemeClr val="tx1"/>
              </a:solidFill>
            </a:endParaRPr>
          </a:p>
        </p:txBody>
      </p:sp>
    </p:spTree>
    <p:extLst>
      <p:ext uri="{BB962C8B-B14F-4D97-AF65-F5344CB8AC3E}">
        <p14:creationId xmlns:p14="http://schemas.microsoft.com/office/powerpoint/2010/main" val="26557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latin typeface="Garamond" charset="0"/>
              </a:rPr>
              <a:t>Java EE programming model</a:t>
            </a:r>
          </a:p>
        </p:txBody>
      </p:sp>
      <p:sp>
        <p:nvSpPr>
          <p:cNvPr id="17410" name="Content Placeholder 2"/>
          <p:cNvSpPr>
            <a:spLocks noGrp="1"/>
          </p:cNvSpPr>
          <p:nvPr>
            <p:ph idx="1"/>
          </p:nvPr>
        </p:nvSpPr>
        <p:spPr/>
        <p:txBody>
          <a:bodyPr>
            <a:normAutofit fontScale="92500" lnSpcReduction="10000"/>
          </a:bodyPr>
          <a:lstStyle/>
          <a:p>
            <a:r>
              <a:rPr lang="en-US">
                <a:latin typeface="Arial" charset="0"/>
              </a:rPr>
              <a:t>Java programming language</a:t>
            </a:r>
          </a:p>
          <a:p>
            <a:r>
              <a:rPr lang="en-US">
                <a:latin typeface="Arial" charset="0"/>
              </a:rPr>
              <a:t>the Java virtual machine</a:t>
            </a:r>
          </a:p>
          <a:p>
            <a:r>
              <a:rPr lang="en-US">
                <a:latin typeface="Arial" charset="0"/>
              </a:rPr>
              <a:t>portability, security, and developer productivity these provide, form the basis of the application model</a:t>
            </a:r>
          </a:p>
          <a:p>
            <a:r>
              <a:rPr lang="en-US">
                <a:latin typeface="Arial" charset="0"/>
              </a:rPr>
              <a:t>Enterprise applications are inherently complex</a:t>
            </a:r>
          </a:p>
          <a:p>
            <a:r>
              <a:rPr lang="en-US">
                <a:latin typeface="Arial" charset="0"/>
              </a:rPr>
              <a:t>accessing data from a variety of sources and distributing applications to a variety of clients</a:t>
            </a:r>
          </a:p>
          <a:p>
            <a:r>
              <a:rPr lang="en-US">
                <a:latin typeface="Arial" charset="0"/>
              </a:rPr>
              <a:t>To better control and manage these applications, the business functions to support these various users are conducted in the middle tier</a:t>
            </a:r>
          </a:p>
          <a:p>
            <a:r>
              <a:rPr lang="en-US">
                <a:latin typeface="Arial" charset="0"/>
              </a:rPr>
              <a:t>The middle tier represents an environment that is closely controlled by an enterprise</a:t>
            </a:r>
            <a:r>
              <a:rPr lang="ja-JP" altLang="en-US">
                <a:latin typeface="Arial" charset="0"/>
              </a:rPr>
              <a:t>’</a:t>
            </a:r>
            <a:r>
              <a:rPr lang="en-US" altLang="ja-JP">
                <a:latin typeface="Arial" charset="0"/>
              </a:rPr>
              <a:t>s information technology department.</a:t>
            </a:r>
          </a:p>
          <a:p>
            <a:r>
              <a:rPr lang="en-US">
                <a:latin typeface="Arial" charset="0"/>
              </a:rPr>
              <a:t> dedicated server hardware and has access to the full services of the enterprise</a:t>
            </a:r>
          </a:p>
        </p:txBody>
      </p:sp>
      <p:sp>
        <p:nvSpPr>
          <p:cNvPr id="17412"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E9B76A1B-5CEF-554F-A436-D29488569B26}" type="slidenum">
              <a:rPr lang="en-US" sz="1000">
                <a:solidFill>
                  <a:schemeClr val="tx1"/>
                </a:solidFill>
              </a:rPr>
              <a:pPr eaLnBrk="1" hangingPunct="1"/>
              <a:t>3</a:t>
            </a:fld>
            <a:endParaRPr lang="en-US" sz="1000">
              <a:solidFill>
                <a:schemeClr val="tx1"/>
              </a:solidFill>
            </a:endParaRPr>
          </a:p>
        </p:txBody>
      </p:sp>
    </p:spTree>
    <p:extLst>
      <p:ext uri="{BB962C8B-B14F-4D97-AF65-F5344CB8AC3E}">
        <p14:creationId xmlns:p14="http://schemas.microsoft.com/office/powerpoint/2010/main" val="2096501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latin typeface="Garamond" charset="0"/>
              </a:rPr>
              <a:t>Named Beans</a:t>
            </a:r>
          </a:p>
        </p:txBody>
      </p:sp>
      <p:sp>
        <p:nvSpPr>
          <p:cNvPr id="52226" name="Content Placeholder 2"/>
          <p:cNvSpPr>
            <a:spLocks noGrp="1"/>
          </p:cNvSpPr>
          <p:nvPr>
            <p:ph idx="1"/>
          </p:nvPr>
        </p:nvSpPr>
        <p:spPr/>
        <p:txBody>
          <a:bodyPr/>
          <a:lstStyle/>
          <a:p>
            <a:pPr>
              <a:defRPr/>
            </a:pPr>
            <a:r>
              <a:rPr lang="en-US" dirty="0">
                <a:latin typeface="Arial" charset="0"/>
              </a:rPr>
              <a:t>lightweight container-managed objects (POJOs)</a:t>
            </a:r>
          </a:p>
          <a:p>
            <a:pPr>
              <a:defRPr/>
            </a:pPr>
            <a:r>
              <a:rPr lang="en-US" dirty="0"/>
              <a:t>The @Named (</a:t>
            </a:r>
            <a:r>
              <a:rPr lang="en-US" dirty="0" err="1"/>
              <a:t>javax.inject.Named</a:t>
            </a:r>
            <a:r>
              <a:rPr lang="en-US" dirty="0"/>
              <a:t>) annotation in a class, along with a scope annotation, automatically registers that class as a resource with the </a:t>
            </a:r>
            <a:r>
              <a:rPr lang="en-US" dirty="0" err="1"/>
              <a:t>JavaServer</a:t>
            </a:r>
            <a:r>
              <a:rPr lang="en-US" dirty="0"/>
              <a:t> Faces implementation</a:t>
            </a:r>
          </a:p>
          <a:p>
            <a:pPr>
              <a:defRPr/>
            </a:pPr>
            <a:endParaRPr lang="en-US" dirty="0"/>
          </a:p>
          <a:p>
            <a:pPr>
              <a:defRPr/>
            </a:pPr>
            <a:r>
              <a:rPr lang="en-US" dirty="0"/>
              <a:t>Example </a:t>
            </a:r>
            <a:r>
              <a:rPr lang="en-US" dirty="0" err="1"/>
              <a:t>ShoppingCart</a:t>
            </a:r>
            <a:r>
              <a:rPr lang="en-US" dirty="0"/>
              <a:t> class:</a:t>
            </a:r>
          </a:p>
          <a:p>
            <a:pPr marL="0" indent="0">
              <a:buFont typeface="Wingdings" charset="0"/>
              <a:buNone/>
              <a:defRPr/>
            </a:pPr>
            <a:r>
              <a:rPr lang="en-US" dirty="0">
                <a:latin typeface="Courier New"/>
                <a:cs typeface="Courier New"/>
              </a:rPr>
              <a:t>@Named("cart")</a:t>
            </a:r>
          </a:p>
          <a:p>
            <a:pPr marL="0" indent="0">
              <a:buFont typeface="Wingdings" charset="0"/>
              <a:buNone/>
              <a:defRPr/>
            </a:pPr>
            <a:r>
              <a:rPr lang="en-US" dirty="0">
                <a:latin typeface="Courier New"/>
                <a:cs typeface="Courier New"/>
              </a:rPr>
              <a:t>@</a:t>
            </a:r>
            <a:r>
              <a:rPr lang="en-US" dirty="0" err="1">
                <a:latin typeface="Courier New"/>
                <a:cs typeface="Courier New"/>
              </a:rPr>
              <a:t>SessionScoped</a:t>
            </a:r>
            <a:endParaRPr lang="en-US" dirty="0">
              <a:latin typeface="Courier New"/>
              <a:cs typeface="Courier New"/>
            </a:endParaRPr>
          </a:p>
          <a:p>
            <a:pPr marL="0" indent="0">
              <a:buFont typeface="Wingdings" charset="0"/>
              <a:buNone/>
              <a:defRPr/>
            </a:pPr>
            <a:r>
              <a:rPr lang="en-US" dirty="0">
                <a:latin typeface="Courier New"/>
                <a:cs typeface="Courier New"/>
              </a:rPr>
              <a:t>public class </a:t>
            </a:r>
            <a:r>
              <a:rPr lang="en-US" dirty="0" err="1">
                <a:latin typeface="Courier New"/>
                <a:cs typeface="Courier New"/>
              </a:rPr>
              <a:t>ShoppingCart</a:t>
            </a:r>
            <a:r>
              <a:rPr lang="en-US" dirty="0">
                <a:latin typeface="Courier New"/>
                <a:cs typeface="Courier New"/>
              </a:rPr>
              <a:t> ... { ... }</a:t>
            </a:r>
          </a:p>
          <a:p>
            <a:pPr lvl="1">
              <a:buFont typeface="Wingdings" charset="0"/>
              <a:buNone/>
              <a:defRPr/>
            </a:pPr>
            <a:endParaRPr lang="en-US" dirty="0">
              <a:latin typeface="Arial" charset="0"/>
            </a:endParaRPr>
          </a:p>
        </p:txBody>
      </p:sp>
      <p:sp>
        <p:nvSpPr>
          <p:cNvPr id="51203"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B00AD33D-76D8-3146-B7F1-84F2D4C2355F}" type="datetime1">
              <a:rPr lang="en-CA" sz="1000">
                <a:solidFill>
                  <a:schemeClr val="tx1"/>
                </a:solidFill>
              </a:rPr>
              <a:pPr eaLnBrk="1" hangingPunct="1"/>
              <a:t>2018-09-06</a:t>
            </a:fld>
            <a:endParaRPr lang="en-US" sz="1000">
              <a:solidFill>
                <a:schemeClr val="tx1"/>
              </a:solidFill>
            </a:endParaRPr>
          </a:p>
        </p:txBody>
      </p:sp>
      <p:sp>
        <p:nvSpPr>
          <p:cNvPr id="51204"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3B84D1B1-7A89-DB4A-B5A3-148130E4AE32}" type="slidenum">
              <a:rPr lang="en-US" sz="1000">
                <a:solidFill>
                  <a:schemeClr val="tx1"/>
                </a:solidFill>
              </a:rPr>
              <a:pPr eaLnBrk="1" hangingPunct="1"/>
              <a:t>30</a:t>
            </a:fld>
            <a:endParaRPr lang="en-US" sz="1000">
              <a:solidFill>
                <a:schemeClr val="tx1"/>
              </a:solidFill>
            </a:endParaRPr>
          </a:p>
        </p:txBody>
      </p:sp>
    </p:spTree>
    <p:extLst>
      <p:ext uri="{BB962C8B-B14F-4D97-AF65-F5344CB8AC3E}">
        <p14:creationId xmlns:p14="http://schemas.microsoft.com/office/powerpoint/2010/main" val="1661626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atin typeface="Garamond" charset="0"/>
              </a:rPr>
              <a:t>Named bean scopes</a:t>
            </a:r>
          </a:p>
        </p:txBody>
      </p:sp>
      <p:sp>
        <p:nvSpPr>
          <p:cNvPr id="60418" name="Content Placeholder 2"/>
          <p:cNvSpPr>
            <a:spLocks noGrp="1"/>
          </p:cNvSpPr>
          <p:nvPr>
            <p:ph idx="1"/>
          </p:nvPr>
        </p:nvSpPr>
        <p:spPr/>
        <p:txBody>
          <a:bodyPr/>
          <a:lstStyle/>
          <a:p>
            <a:r>
              <a:rPr lang="en-US">
                <a:latin typeface="Arial" charset="0"/>
              </a:rPr>
              <a:t>Application (javax.enterprise.context.ApplicationScoped): Application scope persists across all users' interactions with a web application.</a:t>
            </a:r>
          </a:p>
          <a:p>
            <a:r>
              <a:rPr lang="en-US">
                <a:latin typeface="Arial" charset="0"/>
              </a:rPr>
              <a:t>Session (javax.enterprise.context.SessionScoped): Session scope persists across multiple HTTP requests in a web application.</a:t>
            </a:r>
          </a:p>
          <a:p>
            <a:r>
              <a:rPr lang="en-US">
                <a:latin typeface="Arial" charset="0"/>
              </a:rPr>
              <a:t>Request (javax.enterprise.context.RequestScoped): Request scope persists during a single HTTP request in a web application.</a:t>
            </a:r>
          </a:p>
        </p:txBody>
      </p:sp>
      <p:sp>
        <p:nvSpPr>
          <p:cNvPr id="4" name="Date Placeholder 3"/>
          <p:cNvSpPr>
            <a:spLocks noGrp="1"/>
          </p:cNvSpPr>
          <p:nvPr>
            <p:ph type="dt" sz="half" idx="10"/>
          </p:nvPr>
        </p:nvSpPr>
        <p:spPr/>
        <p:txBody>
          <a:bodyPr/>
          <a:lstStyle/>
          <a:p>
            <a:pPr>
              <a:defRPr/>
            </a:pPr>
            <a:fld id="{61BE9057-F4E5-3C46-8995-776BB4F67195}"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7C3B26E9-5E37-5D40-B2E8-D5F9D891DD28}" type="slidenum">
              <a:rPr lang="en-US" smtClean="0"/>
              <a:pPr>
                <a:defRPr/>
              </a:pPr>
              <a:t>31</a:t>
            </a:fld>
            <a:endParaRPr lang="en-US"/>
          </a:p>
        </p:txBody>
      </p:sp>
    </p:spTree>
    <p:extLst>
      <p:ext uri="{BB962C8B-B14F-4D97-AF65-F5344CB8AC3E}">
        <p14:creationId xmlns:p14="http://schemas.microsoft.com/office/powerpoint/2010/main" val="3273831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atin typeface="Garamond" charset="0"/>
              </a:rPr>
              <a:t>GlassFish </a:t>
            </a:r>
            <a:r>
              <a:rPr lang="en-US" sz="2000">
                <a:latin typeface="Garamond" charset="0"/>
              </a:rPr>
              <a:t>(http://glassfish.java.net/docs/index.html)</a:t>
            </a:r>
            <a:endParaRPr lang="en-US">
              <a:latin typeface="Garamond" charset="0"/>
            </a:endParaRPr>
          </a:p>
        </p:txBody>
      </p:sp>
      <p:sp>
        <p:nvSpPr>
          <p:cNvPr id="16386" name="Content Placeholder 2"/>
          <p:cNvSpPr>
            <a:spLocks noGrp="1"/>
          </p:cNvSpPr>
          <p:nvPr>
            <p:ph idx="1"/>
          </p:nvPr>
        </p:nvSpPr>
        <p:spPr>
          <a:xfrm>
            <a:off x="468313" y="1196975"/>
            <a:ext cx="8229600" cy="4718050"/>
          </a:xfrm>
        </p:spPr>
        <p:txBody>
          <a:bodyPr/>
          <a:lstStyle/>
          <a:p>
            <a:r>
              <a:rPr lang="en-US">
                <a:latin typeface="Arial" charset="0"/>
              </a:rPr>
              <a:t>The GlassFish Server is a compliant implementation of the Java EE 7 platform</a:t>
            </a:r>
          </a:p>
          <a:p>
            <a:r>
              <a:rPr lang="en-US">
                <a:latin typeface="Arial" charset="0"/>
              </a:rPr>
              <a:t>(supports all the aforementioned APIs, and more that weren</a:t>
            </a:r>
            <a:r>
              <a:rPr lang="ja-JP" altLang="en-US">
                <a:latin typeface="Arial" charset="0"/>
              </a:rPr>
              <a:t>’</a:t>
            </a:r>
            <a:r>
              <a:rPr lang="en-US" altLang="ja-JP">
                <a:latin typeface="Arial" charset="0"/>
              </a:rPr>
              <a:t>t mentioned)</a:t>
            </a:r>
          </a:p>
          <a:p>
            <a:r>
              <a:rPr lang="en-US">
                <a:latin typeface="Arial" charset="0"/>
              </a:rPr>
              <a:t>Glassfish includes:</a:t>
            </a:r>
          </a:p>
          <a:p>
            <a:pPr lvl="1"/>
            <a:r>
              <a:rPr lang="en-US">
                <a:latin typeface="Arial" charset="0"/>
              </a:rPr>
              <a:t>Administration Console: stop, manage users, resources, applications</a:t>
            </a:r>
          </a:p>
          <a:p>
            <a:pPr lvl="1"/>
            <a:r>
              <a:rPr lang="en-US">
                <a:latin typeface="Arial" charset="0"/>
              </a:rPr>
              <a:t>asadmin: command-line admin utility equivalent of Console</a:t>
            </a:r>
          </a:p>
          <a:p>
            <a:pPr lvl="1"/>
            <a:r>
              <a:rPr lang="en-US">
                <a:latin typeface="Arial" charset="0"/>
              </a:rPr>
              <a:t>appclient: launches the application client container and invokes an app in an application client jar file</a:t>
            </a:r>
          </a:p>
          <a:p>
            <a:pPr lvl="1"/>
            <a:r>
              <a:rPr lang="en-US">
                <a:latin typeface="Arial" charset="0"/>
              </a:rPr>
              <a:t>capture-schema: command-line tool to extract schema information from a database</a:t>
            </a:r>
          </a:p>
          <a:p>
            <a:pPr lvl="1"/>
            <a:r>
              <a:rPr lang="en-US">
                <a:latin typeface="Arial" charset="0"/>
              </a:rPr>
              <a:t>package-appclient : command-line tool to package application client container</a:t>
            </a:r>
          </a:p>
          <a:p>
            <a:pPr lvl="1"/>
            <a:r>
              <a:rPr lang="en-US">
                <a:latin typeface="Arial" charset="0"/>
              </a:rPr>
              <a:t>Java DB database (Derby)</a:t>
            </a:r>
          </a:p>
          <a:p>
            <a:pPr lvl="1"/>
            <a:r>
              <a:rPr lang="en-US">
                <a:latin typeface="Arial" charset="0"/>
              </a:rPr>
              <a:t>..more</a:t>
            </a:r>
          </a:p>
        </p:txBody>
      </p:sp>
      <p:sp>
        <p:nvSpPr>
          <p:cNvPr id="5124"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13591C50-CBED-5649-BB17-E706640EA77A}" type="slidenum">
              <a:rPr lang="en-US" smtClean="0">
                <a:solidFill>
                  <a:schemeClr val="tx1"/>
                </a:solidFill>
              </a:rPr>
              <a:pPr eaLnBrk="1" hangingPunct="1">
                <a:defRPr/>
              </a:pPr>
              <a:t>32</a:t>
            </a:fld>
            <a:endParaRPr lang="en-US">
              <a:solidFill>
                <a:schemeClr val="tx1"/>
              </a:solidFill>
            </a:endParaRPr>
          </a:p>
        </p:txBody>
      </p:sp>
    </p:spTree>
    <p:extLst>
      <p:ext uri="{BB962C8B-B14F-4D97-AF65-F5344CB8AC3E}">
        <p14:creationId xmlns:p14="http://schemas.microsoft.com/office/powerpoint/2010/main" val="372025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Garamond" charset="0"/>
              </a:rPr>
              <a:t>Glassfish Application Server</a:t>
            </a:r>
          </a:p>
        </p:txBody>
      </p:sp>
      <p:sp>
        <p:nvSpPr>
          <p:cNvPr id="6147" name="Content Placeholder 2"/>
          <p:cNvSpPr>
            <a:spLocks noGrp="1"/>
          </p:cNvSpPr>
          <p:nvPr>
            <p:ph idx="1"/>
          </p:nvPr>
        </p:nvSpPr>
        <p:spPr/>
        <p:txBody>
          <a:bodyPr/>
          <a:lstStyle/>
          <a:p>
            <a:pPr>
              <a:defRPr/>
            </a:pPr>
            <a:r>
              <a:rPr lang="en-US" dirty="0">
                <a:latin typeface="Arial" charset="0"/>
              </a:rPr>
              <a:t>Application Server (as-)</a:t>
            </a:r>
          </a:p>
          <a:p>
            <a:pPr>
              <a:defRPr/>
            </a:pPr>
            <a:r>
              <a:rPr lang="en-US" dirty="0">
                <a:latin typeface="Arial" charset="0"/>
              </a:rPr>
              <a:t>as-install:   e.g. C:\glassfish4\glassfish</a:t>
            </a:r>
          </a:p>
          <a:p>
            <a:pPr marL="0" indent="0">
              <a:buFont typeface="Wingdings" charset="0"/>
              <a:buNone/>
              <a:defRPr/>
            </a:pPr>
            <a:r>
              <a:rPr lang="en-US" dirty="0">
                <a:latin typeface="Arial" charset="0"/>
              </a:rPr>
              <a:t>                       e.g. C:\Program Files\glassfish4\glassfish</a:t>
            </a:r>
          </a:p>
          <a:p>
            <a:pPr>
              <a:defRPr/>
            </a:pPr>
            <a:r>
              <a:rPr lang="en-US" dirty="0">
                <a:latin typeface="Arial" charset="0"/>
              </a:rPr>
              <a:t>in </a:t>
            </a:r>
            <a:r>
              <a:rPr lang="en-US" dirty="0" err="1">
                <a:latin typeface="Arial" charset="0"/>
              </a:rPr>
              <a:t>config</a:t>
            </a:r>
            <a:r>
              <a:rPr lang="en-US" dirty="0">
                <a:latin typeface="Arial" charset="0"/>
              </a:rPr>
              <a:t> files:   ${</a:t>
            </a:r>
            <a:r>
              <a:rPr lang="en-US" dirty="0" err="1">
                <a:latin typeface="Arial" charset="0"/>
              </a:rPr>
              <a:t>com.sun.aas.installRoot</a:t>
            </a:r>
            <a:r>
              <a:rPr lang="en-US" dirty="0">
                <a:latin typeface="Arial" charset="0"/>
              </a:rPr>
              <a:t>}</a:t>
            </a:r>
          </a:p>
          <a:p>
            <a:pPr>
              <a:defRPr/>
            </a:pPr>
            <a:r>
              <a:rPr lang="en-US" dirty="0">
                <a:latin typeface="Arial" charset="0"/>
              </a:rPr>
              <a:t>Whenever you see "as-install" in commands on these slides, replace it with your own as-install (e.g. C:\glassfish4\glassfish)</a:t>
            </a:r>
          </a:p>
          <a:p>
            <a:pPr lvl="1">
              <a:defRPr/>
            </a:pPr>
            <a:r>
              <a:rPr lang="en-US" sz="2000" dirty="0">
                <a:latin typeface="Arial" charset="0"/>
              </a:rPr>
              <a:t>as-install-parent in that example would be C:\glassfish4</a:t>
            </a:r>
            <a:endParaRPr lang="en-US" dirty="0">
              <a:latin typeface="Arial" charset="0"/>
            </a:endParaRPr>
          </a:p>
          <a:p>
            <a:pPr>
              <a:defRPr/>
            </a:pPr>
            <a:r>
              <a:rPr lang="en-US" dirty="0">
                <a:latin typeface="Arial" charset="0"/>
              </a:rPr>
              <a:t>Starting/Stopping, </a:t>
            </a:r>
            <a:r>
              <a:rPr lang="en-US" dirty="0" err="1">
                <a:latin typeface="Arial" charset="0"/>
              </a:rPr>
              <a:t>Commandline</a:t>
            </a:r>
            <a:endParaRPr lang="en-US" dirty="0">
              <a:latin typeface="Arial" charset="0"/>
            </a:endParaRPr>
          </a:p>
          <a:p>
            <a:pPr lvl="1">
              <a:defRPr/>
            </a:pPr>
            <a:r>
              <a:rPr lang="en-US" dirty="0">
                <a:latin typeface="Arial" charset="0"/>
              </a:rPr>
              <a:t>start:     as-install/bin/</a:t>
            </a:r>
            <a:r>
              <a:rPr lang="en-US" dirty="0" err="1">
                <a:latin typeface="Arial" charset="0"/>
              </a:rPr>
              <a:t>asadmin</a:t>
            </a:r>
            <a:r>
              <a:rPr lang="en-US" dirty="0">
                <a:latin typeface="Arial" charset="0"/>
              </a:rPr>
              <a:t> start-domain [domain1]</a:t>
            </a:r>
          </a:p>
          <a:p>
            <a:pPr lvl="1">
              <a:defRPr/>
            </a:pPr>
            <a:r>
              <a:rPr lang="en-US" dirty="0">
                <a:latin typeface="Arial" charset="0"/>
              </a:rPr>
              <a:t>stop:     as-install/bin/</a:t>
            </a:r>
            <a:r>
              <a:rPr lang="en-US" dirty="0" err="1">
                <a:latin typeface="Arial" charset="0"/>
              </a:rPr>
              <a:t>asadmin</a:t>
            </a:r>
            <a:r>
              <a:rPr lang="en-US" dirty="0">
                <a:latin typeface="Arial" charset="0"/>
              </a:rPr>
              <a:t> stop-domain [domain1]</a:t>
            </a:r>
          </a:p>
          <a:p>
            <a:pPr lvl="1">
              <a:defRPr/>
            </a:pPr>
            <a:r>
              <a:rPr lang="en-US" dirty="0">
                <a:latin typeface="Arial" charset="0"/>
              </a:rPr>
              <a:t>list:       as-install/bin/</a:t>
            </a:r>
            <a:r>
              <a:rPr lang="en-US" dirty="0" err="1">
                <a:latin typeface="Arial" charset="0"/>
              </a:rPr>
              <a:t>asadmin</a:t>
            </a:r>
            <a:r>
              <a:rPr lang="en-US" dirty="0">
                <a:latin typeface="Arial" charset="0"/>
              </a:rPr>
              <a:t> list-domains</a:t>
            </a:r>
          </a:p>
          <a:p>
            <a:pPr>
              <a:defRPr/>
            </a:pPr>
            <a:endParaRPr lang="en-US" dirty="0">
              <a:latin typeface="Arial" charset="0"/>
            </a:endParaRPr>
          </a:p>
          <a:p>
            <a:pPr lvl="1">
              <a:defRPr/>
            </a:pPr>
            <a:endParaRPr lang="en-US" dirty="0">
              <a:latin typeface="Arial" charset="0"/>
            </a:endParaRPr>
          </a:p>
          <a:p>
            <a:pPr lvl="1">
              <a:defRPr/>
            </a:pPr>
            <a:endParaRPr lang="en-US" dirty="0">
              <a:latin typeface="Arial" charset="0"/>
            </a:endParaRPr>
          </a:p>
          <a:p>
            <a:pPr lvl="1">
              <a:defRPr/>
            </a:pPr>
            <a:endParaRPr lang="en-US" dirty="0">
              <a:latin typeface="Arial" charset="0"/>
            </a:endParaRPr>
          </a:p>
          <a:p>
            <a:pPr lvl="1">
              <a:defRPr/>
            </a:pPr>
            <a:endParaRPr lang="en-US" dirty="0">
              <a:latin typeface="Arial" charset="0"/>
            </a:endParaRPr>
          </a:p>
        </p:txBody>
      </p:sp>
      <p:sp>
        <p:nvSpPr>
          <p:cNvPr id="6148"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5754113E-99A0-2148-B24A-D6A65592EDB0}" type="datetime1">
              <a:rPr lang="en-CA" smtClean="0">
                <a:solidFill>
                  <a:schemeClr val="tx1"/>
                </a:solidFill>
              </a:rPr>
              <a:pPr eaLnBrk="1" hangingPunct="1">
                <a:defRPr/>
              </a:pPr>
              <a:t>2018-09-06</a:t>
            </a:fld>
            <a:endParaRPr lang="en-US">
              <a:solidFill>
                <a:schemeClr val="tx1"/>
              </a:solidFill>
            </a:endParaRPr>
          </a:p>
        </p:txBody>
      </p:sp>
      <p:sp>
        <p:nvSpPr>
          <p:cNvPr id="6149"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946536A5-0D50-974E-902C-F536CCEC9620}" type="slidenum">
              <a:rPr lang="en-US" smtClean="0">
                <a:solidFill>
                  <a:schemeClr val="tx1"/>
                </a:solidFill>
              </a:rPr>
              <a:pPr eaLnBrk="1" hangingPunct="1">
                <a:defRPr/>
              </a:pPr>
              <a:t>33</a:t>
            </a:fld>
            <a:endParaRPr lang="en-US">
              <a:solidFill>
                <a:schemeClr val="tx1"/>
              </a:solidFill>
            </a:endParaRPr>
          </a:p>
        </p:txBody>
      </p:sp>
    </p:spTree>
    <p:extLst>
      <p:ext uri="{BB962C8B-B14F-4D97-AF65-F5344CB8AC3E}">
        <p14:creationId xmlns:p14="http://schemas.microsoft.com/office/powerpoint/2010/main" val="2914593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JEE and Databases</a:t>
            </a:r>
          </a:p>
        </p:txBody>
      </p:sp>
      <p:sp>
        <p:nvSpPr>
          <p:cNvPr id="3" name="Content Placeholder 2"/>
          <p:cNvSpPr>
            <a:spLocks noGrp="1"/>
          </p:cNvSpPr>
          <p:nvPr>
            <p:ph idx="1"/>
          </p:nvPr>
        </p:nvSpPr>
        <p:spPr/>
        <p:txBody>
          <a:bodyPr/>
          <a:lstStyle/>
          <a:p>
            <a:r>
              <a:rPr lang="en-US" dirty="0"/>
              <a:t>We can set up a MySQL database as a </a:t>
            </a:r>
            <a:r>
              <a:rPr lang="en-US" dirty="0" err="1"/>
              <a:t>datasource</a:t>
            </a:r>
            <a:r>
              <a:rPr lang="en-US" dirty="0"/>
              <a:t> for Glassfish:</a:t>
            </a:r>
          </a:p>
          <a:p>
            <a:pPr lvl="1"/>
            <a:r>
              <a:rPr lang="en-US" dirty="0"/>
              <a:t>http://computingat40s.wordpress.com/how-to-setup-a-</a:t>
            </a:r>
            <a:r>
              <a:rPr lang="en-US" dirty="0" err="1"/>
              <a:t>jdbc</a:t>
            </a:r>
            <a:r>
              <a:rPr lang="en-US" dirty="0"/>
              <a:t>-connection-in-glassfish/</a:t>
            </a:r>
          </a:p>
          <a:p>
            <a:pPr lvl="1"/>
            <a:endParaRPr lang="en-US" dirty="0"/>
          </a:p>
          <a:p>
            <a:r>
              <a:rPr lang="en-US" dirty="0"/>
              <a:t>Glassfish also comes with a built</a:t>
            </a:r>
            <a:r>
              <a:rPr lang="en-US"/>
              <a:t>-in database </a:t>
            </a:r>
            <a:r>
              <a:rPr lang="en-US" dirty="0"/>
              <a:t>engine called Derby</a:t>
            </a:r>
          </a:p>
        </p:txBody>
      </p:sp>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34</a:t>
            </a:fld>
            <a:endParaRPr lang="en-US"/>
          </a:p>
        </p:txBody>
      </p:sp>
    </p:spTree>
    <p:extLst>
      <p:ext uri="{BB962C8B-B14F-4D97-AF65-F5344CB8AC3E}">
        <p14:creationId xmlns:p14="http://schemas.microsoft.com/office/powerpoint/2010/main" val="1157784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atin typeface="Garamond" charset="0"/>
              </a:rPr>
              <a:t>Derby</a:t>
            </a:r>
          </a:p>
        </p:txBody>
      </p:sp>
      <p:sp>
        <p:nvSpPr>
          <p:cNvPr id="18434" name="Content Placeholder 2"/>
          <p:cNvSpPr>
            <a:spLocks noGrp="1"/>
          </p:cNvSpPr>
          <p:nvPr>
            <p:ph idx="1"/>
          </p:nvPr>
        </p:nvSpPr>
        <p:spPr/>
        <p:txBody>
          <a:bodyPr/>
          <a:lstStyle/>
          <a:p>
            <a:r>
              <a:rPr lang="en-US">
                <a:latin typeface="Arial" charset="0"/>
              </a:rPr>
              <a:t>Starting/Stopping the database:</a:t>
            </a:r>
          </a:p>
          <a:p>
            <a:pPr lvl="1"/>
            <a:r>
              <a:rPr lang="en-US">
                <a:latin typeface="Arial" charset="0"/>
              </a:rPr>
              <a:t>as-install/bin/asadmin start-database --dbhome as-install-parent/javadb</a:t>
            </a:r>
          </a:p>
          <a:p>
            <a:pPr lvl="2"/>
            <a:r>
              <a:rPr lang="en-US">
                <a:latin typeface="Arial" charset="0"/>
              </a:rPr>
              <a:t>example: asadmin start-database –dbhome C:\glasfish4\javadb</a:t>
            </a:r>
          </a:p>
          <a:p>
            <a:pPr lvl="1"/>
            <a:r>
              <a:rPr lang="en-US">
                <a:latin typeface="Arial" charset="0"/>
              </a:rPr>
              <a:t>as-install/bin/asadmin stop-database</a:t>
            </a:r>
          </a:p>
          <a:p>
            <a:endParaRPr lang="en-US">
              <a:latin typeface="Arial" charset="0"/>
            </a:endParaRPr>
          </a:p>
          <a:p>
            <a:r>
              <a:rPr lang="en-US">
                <a:latin typeface="Arial" charset="0"/>
              </a:rPr>
              <a:t>Where is the database?  </a:t>
            </a:r>
          </a:p>
          <a:p>
            <a:r>
              <a:rPr lang="en-US">
                <a:latin typeface="Arial" charset="0"/>
              </a:rPr>
              <a:t>Properties of Netbeans-&gt;Services-&gt;Databases-&gt;Java DB</a:t>
            </a:r>
          </a:p>
          <a:p>
            <a:pPr lvl="1"/>
            <a:endParaRPr lang="en-US">
              <a:latin typeface="Arial" charset="0"/>
            </a:endParaRPr>
          </a:p>
          <a:p>
            <a:endParaRPr lang="en-US">
              <a:latin typeface="Arial" charset="0"/>
            </a:endParaRPr>
          </a:p>
        </p:txBody>
      </p:sp>
      <p:sp>
        <p:nvSpPr>
          <p:cNvPr id="7172"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4758281A-4CE2-8643-BE77-C963F9169EE7}" type="datetime1">
              <a:rPr lang="en-CA" smtClean="0">
                <a:solidFill>
                  <a:schemeClr val="tx1"/>
                </a:solidFill>
              </a:rPr>
              <a:pPr eaLnBrk="1" hangingPunct="1">
                <a:defRPr/>
              </a:pPr>
              <a:t>2018-09-06</a:t>
            </a:fld>
            <a:endParaRPr lang="en-US">
              <a:solidFill>
                <a:schemeClr val="tx1"/>
              </a:solidFill>
            </a:endParaRPr>
          </a:p>
        </p:txBody>
      </p:sp>
      <p:sp>
        <p:nvSpPr>
          <p:cNvPr id="7173"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3BFF6BA7-A233-6C46-9069-2D089D907DC6}" type="slidenum">
              <a:rPr lang="en-US" smtClean="0">
                <a:solidFill>
                  <a:schemeClr val="tx1"/>
                </a:solidFill>
              </a:rPr>
              <a:pPr eaLnBrk="1" hangingPunct="1">
                <a:defRPr/>
              </a:pPr>
              <a:t>35</a:t>
            </a:fld>
            <a:endParaRPr lang="en-US">
              <a:solidFill>
                <a:schemeClr val="tx1"/>
              </a:solidFill>
            </a:endParaRPr>
          </a:p>
        </p:txBody>
      </p:sp>
      <p:pic>
        <p:nvPicPr>
          <p:cNvPr id="18437" name="Picture 5" descr="database-properties-smal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005263"/>
            <a:ext cx="2768600" cy="250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62671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atin typeface="Garamond" charset="0"/>
              </a:rPr>
              <a:t>Glassfish</a:t>
            </a:r>
          </a:p>
        </p:txBody>
      </p:sp>
      <p:sp>
        <p:nvSpPr>
          <p:cNvPr id="19458" name="Content Placeholder 2"/>
          <p:cNvSpPr>
            <a:spLocks noGrp="1"/>
          </p:cNvSpPr>
          <p:nvPr>
            <p:ph idx="1"/>
          </p:nvPr>
        </p:nvSpPr>
        <p:spPr/>
        <p:txBody>
          <a:bodyPr>
            <a:normAutofit lnSpcReduction="10000"/>
          </a:bodyPr>
          <a:lstStyle/>
          <a:p>
            <a:r>
              <a:rPr lang="en-US">
                <a:latin typeface="Arial" charset="0"/>
              </a:rPr>
              <a:t>Admin Console of running server:</a:t>
            </a:r>
          </a:p>
          <a:p>
            <a:pPr lvl="1"/>
            <a:r>
              <a:rPr lang="en-US">
                <a:latin typeface="Arial" charset="0"/>
              </a:rPr>
              <a:t>http://localhost:4848</a:t>
            </a:r>
          </a:p>
          <a:p>
            <a:r>
              <a:rPr lang="en-US">
                <a:latin typeface="Arial" charset="0"/>
              </a:rPr>
              <a:t>Deploying war files:</a:t>
            </a:r>
          </a:p>
          <a:p>
            <a:pPr lvl="1"/>
            <a:r>
              <a:rPr lang="en-US">
                <a:latin typeface="Arial" charset="0"/>
              </a:rPr>
              <a:t>as-install/bin/asadmin deploy war-name    (war-name=path of hello.war)</a:t>
            </a:r>
          </a:p>
          <a:p>
            <a:pPr lvl="1"/>
            <a:r>
              <a:rPr lang="en-US">
                <a:latin typeface="Arial" charset="0"/>
              </a:rPr>
              <a:t>as-install/bin/asadmin list-applications</a:t>
            </a:r>
          </a:p>
          <a:p>
            <a:pPr lvl="1"/>
            <a:r>
              <a:rPr lang="en-US">
                <a:latin typeface="Arial" charset="0"/>
              </a:rPr>
              <a:t>as-install/bin/asadmin undeploy appname          (e.g. appname = hello)</a:t>
            </a:r>
          </a:p>
          <a:p>
            <a:pPr lvl="1">
              <a:buFont typeface="Wingdings" charset="0"/>
              <a:buNone/>
            </a:pPr>
            <a:endParaRPr lang="en-US">
              <a:latin typeface="Arial" charset="0"/>
            </a:endParaRPr>
          </a:p>
          <a:p>
            <a:r>
              <a:rPr lang="en-US">
                <a:latin typeface="Arial" charset="0"/>
              </a:rPr>
              <a:t>To Deploy automatically to a domain (e.g. domain1):</a:t>
            </a:r>
          </a:p>
          <a:p>
            <a:pPr lvl="1"/>
            <a:r>
              <a:rPr lang="en-US">
                <a:latin typeface="Arial" charset="0"/>
              </a:rPr>
              <a:t>as-install/domains/domain1/autodeploy</a:t>
            </a:r>
          </a:p>
          <a:p>
            <a:pPr lvl="1"/>
            <a:r>
              <a:rPr lang="en-US">
                <a:latin typeface="Arial" charset="0"/>
              </a:rPr>
              <a:t>any applications placed in the autodeploy directory will be deployed</a:t>
            </a:r>
          </a:p>
          <a:p>
            <a:pPr lvl="1">
              <a:buFont typeface="Wingdings" charset="0"/>
              <a:buNone/>
            </a:pPr>
            <a:endParaRPr lang="en-US">
              <a:latin typeface="Arial" charset="0"/>
            </a:endParaRPr>
          </a:p>
          <a:p>
            <a:r>
              <a:rPr lang="en-US">
                <a:latin typeface="Arial" charset="0"/>
              </a:rPr>
              <a:t>Launching the graphical update tool:</a:t>
            </a:r>
          </a:p>
          <a:p>
            <a:pPr lvl="1"/>
            <a:r>
              <a:rPr lang="en-US">
                <a:latin typeface="Arial" charset="0"/>
              </a:rPr>
              <a:t>as-install-parent/bin/updatetool</a:t>
            </a:r>
          </a:p>
          <a:p>
            <a:pPr lvl="1"/>
            <a:endParaRPr lang="en-US">
              <a:latin typeface="Arial" charset="0"/>
            </a:endParaRPr>
          </a:p>
        </p:txBody>
      </p:sp>
      <p:sp>
        <p:nvSpPr>
          <p:cNvPr id="8196"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C786E252-85F1-9B4C-8689-DEAD6EB81018}" type="datetime1">
              <a:rPr lang="en-CA" smtClean="0">
                <a:solidFill>
                  <a:schemeClr val="tx1"/>
                </a:solidFill>
              </a:rPr>
              <a:pPr eaLnBrk="1" hangingPunct="1">
                <a:defRPr/>
              </a:pPr>
              <a:t>2018-09-06</a:t>
            </a:fld>
            <a:endParaRPr lang="en-US">
              <a:solidFill>
                <a:schemeClr val="tx1"/>
              </a:solidFill>
            </a:endParaRPr>
          </a:p>
        </p:txBody>
      </p:sp>
      <p:sp>
        <p:nvSpPr>
          <p:cNvPr id="8197"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01D665E5-84C2-0F42-9193-C7EC7BCB6416}" type="slidenum">
              <a:rPr lang="en-US" smtClean="0">
                <a:solidFill>
                  <a:schemeClr val="tx1"/>
                </a:solidFill>
              </a:rPr>
              <a:pPr eaLnBrk="1" hangingPunct="1">
                <a:defRPr/>
              </a:pPr>
              <a:t>36</a:t>
            </a:fld>
            <a:endParaRPr lang="en-US">
              <a:solidFill>
                <a:schemeClr val="tx1"/>
              </a:solidFill>
            </a:endParaRPr>
          </a:p>
        </p:txBody>
      </p:sp>
    </p:spTree>
    <p:extLst>
      <p:ext uri="{BB962C8B-B14F-4D97-AF65-F5344CB8AC3E}">
        <p14:creationId xmlns:p14="http://schemas.microsoft.com/office/powerpoint/2010/main" val="4235544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atin typeface="Garamond" charset="0"/>
              </a:rPr>
              <a:t>Java EE Annotations</a:t>
            </a:r>
          </a:p>
        </p:txBody>
      </p:sp>
      <p:sp>
        <p:nvSpPr>
          <p:cNvPr id="3" name="Content Placeholder 2"/>
          <p:cNvSpPr>
            <a:spLocks noGrp="1"/>
          </p:cNvSpPr>
          <p:nvPr>
            <p:ph idx="1"/>
          </p:nvPr>
        </p:nvSpPr>
        <p:spPr/>
        <p:txBody>
          <a:bodyPr>
            <a:normAutofit lnSpcReduction="10000"/>
          </a:bodyPr>
          <a:lstStyle/>
          <a:p>
            <a:pPr>
              <a:buFont typeface="Wingdings" pitchFamily="2" charset="2"/>
              <a:buChar char="l"/>
              <a:defRPr/>
            </a:pPr>
            <a:r>
              <a:rPr lang="en-US" dirty="0">
                <a:ea typeface="+mn-ea"/>
              </a:rPr>
              <a:t>What are Annotations?</a:t>
            </a:r>
          </a:p>
          <a:p>
            <a:pPr>
              <a:buFont typeface="Wingdings" pitchFamily="2" charset="2"/>
              <a:buChar char="l"/>
              <a:defRPr/>
            </a:pPr>
            <a:r>
              <a:rPr lang="en-US" dirty="0">
                <a:ea typeface="+mn-ea"/>
              </a:rPr>
              <a:t>Java EE 5 and later support annotations in your source code, so that you can embed </a:t>
            </a:r>
          </a:p>
          <a:p>
            <a:pPr lvl="1">
              <a:buFont typeface="Wingdings" pitchFamily="2" charset="2"/>
              <a:buChar char="l"/>
              <a:defRPr/>
            </a:pPr>
            <a:r>
              <a:rPr lang="en-US" dirty="0">
                <a:ea typeface="+mn-ea"/>
                <a:cs typeface="+mn-cs"/>
              </a:rPr>
              <a:t>resources, dependencies, services, and life-cycle notifications</a:t>
            </a:r>
          </a:p>
          <a:p>
            <a:pPr lvl="1">
              <a:buFont typeface="Wingdings" pitchFamily="2" charset="2"/>
              <a:buNone/>
              <a:defRPr/>
            </a:pPr>
            <a:r>
              <a:rPr lang="en-US" dirty="0">
                <a:ea typeface="+mn-ea"/>
                <a:cs typeface="+mn-cs"/>
              </a:rPr>
              <a:t> </a:t>
            </a:r>
            <a:r>
              <a:rPr lang="en-US" sz="2000" dirty="0">
                <a:ea typeface="+mn-ea"/>
                <a:cs typeface="+mn-cs"/>
              </a:rPr>
              <a:t>in your source code, without having to maintain these artifacts elsewhere in an xml file</a:t>
            </a:r>
            <a:r>
              <a:rPr lang="en-US" dirty="0">
                <a:ea typeface="+mn-ea"/>
                <a:cs typeface="+mn-cs"/>
              </a:rPr>
              <a:t>.</a:t>
            </a:r>
          </a:p>
          <a:p>
            <a:pPr>
              <a:buFont typeface="Wingdings" pitchFamily="2" charset="2"/>
              <a:buChar char="l"/>
              <a:defRPr/>
            </a:pPr>
            <a:r>
              <a:rPr lang="en-US" dirty="0">
                <a:ea typeface="+mn-ea"/>
              </a:rPr>
              <a:t>An annotation is a modifier or Metadata tag that provides additional data to Java </a:t>
            </a:r>
          </a:p>
          <a:p>
            <a:pPr lvl="1">
              <a:buFont typeface="Wingdings" pitchFamily="2" charset="2"/>
              <a:buChar char="l"/>
              <a:defRPr/>
            </a:pPr>
            <a:r>
              <a:rPr lang="en-US" dirty="0">
                <a:ea typeface="+mn-ea"/>
                <a:cs typeface="+mn-cs"/>
              </a:rPr>
              <a:t>classes, interfaces, constructors, methods, fields, parameters, and local variables.</a:t>
            </a:r>
          </a:p>
          <a:p>
            <a:pPr>
              <a:buFont typeface="Wingdings" pitchFamily="2" charset="2"/>
              <a:buChar char="l"/>
              <a:defRPr/>
            </a:pPr>
            <a:r>
              <a:rPr lang="en-US" dirty="0">
                <a:ea typeface="+mn-ea"/>
              </a:rPr>
              <a:t>Annotations</a:t>
            </a:r>
          </a:p>
          <a:p>
            <a:pPr lvl="1">
              <a:buFont typeface="Wingdings" pitchFamily="2" charset="2"/>
              <a:buChar char="l"/>
              <a:defRPr/>
            </a:pPr>
            <a:r>
              <a:rPr lang="en-US" dirty="0">
                <a:ea typeface="+mn-ea"/>
                <a:cs typeface="+mn-cs"/>
              </a:rPr>
              <a:t>Replace XML descriptors for most purposes</a:t>
            </a:r>
          </a:p>
          <a:p>
            <a:pPr lvl="1">
              <a:buFont typeface="Wingdings" pitchFamily="2" charset="2"/>
              <a:buChar char="l"/>
              <a:defRPr/>
            </a:pPr>
            <a:r>
              <a:rPr lang="en-US" dirty="0">
                <a:ea typeface="+mn-ea"/>
                <a:cs typeface="+mn-cs"/>
              </a:rPr>
              <a:t>Remove the need for marker interfaces (like </a:t>
            </a:r>
            <a:r>
              <a:rPr lang="en-US" dirty="0" err="1">
                <a:ea typeface="+mn-ea"/>
                <a:cs typeface="+mn-cs"/>
              </a:rPr>
              <a:t>java.rmi.Remote</a:t>
            </a:r>
            <a:r>
              <a:rPr lang="en-US" dirty="0">
                <a:ea typeface="+mn-ea"/>
                <a:cs typeface="+mn-cs"/>
              </a:rPr>
              <a:t>)</a:t>
            </a:r>
          </a:p>
          <a:p>
            <a:pPr lvl="1">
              <a:buFont typeface="Wingdings" pitchFamily="2" charset="2"/>
              <a:buChar char="l"/>
              <a:defRPr/>
            </a:pPr>
            <a:r>
              <a:rPr lang="en-US" dirty="0">
                <a:ea typeface="+mn-ea"/>
                <a:cs typeface="+mn-cs"/>
              </a:rPr>
              <a:t>Allow application settings to be visible in the component they affect</a:t>
            </a:r>
          </a:p>
        </p:txBody>
      </p:sp>
      <p:sp>
        <p:nvSpPr>
          <p:cNvPr id="9220"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49F687E9-5BD7-C944-A3DE-C838D2342F54}" type="datetime1">
              <a:rPr lang="en-CA" smtClean="0">
                <a:solidFill>
                  <a:schemeClr val="tx1"/>
                </a:solidFill>
              </a:rPr>
              <a:pPr eaLnBrk="1" hangingPunct="1">
                <a:defRPr/>
              </a:pPr>
              <a:t>2018-09-06</a:t>
            </a:fld>
            <a:endParaRPr lang="en-US">
              <a:solidFill>
                <a:schemeClr val="tx1"/>
              </a:solidFill>
            </a:endParaRPr>
          </a:p>
        </p:txBody>
      </p:sp>
      <p:sp>
        <p:nvSpPr>
          <p:cNvPr id="9221"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A5D21EA7-93C0-E74D-8589-C3F885CA3E25}" type="slidenum">
              <a:rPr lang="en-US" smtClean="0">
                <a:solidFill>
                  <a:schemeClr val="tx1"/>
                </a:solidFill>
              </a:rPr>
              <a:pPr eaLnBrk="1" hangingPunct="1">
                <a:defRPr/>
              </a:pPr>
              <a:t>37</a:t>
            </a:fld>
            <a:endParaRPr lang="en-US">
              <a:solidFill>
                <a:schemeClr val="tx1"/>
              </a:solidFill>
            </a:endParaRPr>
          </a:p>
        </p:txBody>
      </p:sp>
    </p:spTree>
    <p:extLst>
      <p:ext uri="{BB962C8B-B14F-4D97-AF65-F5344CB8AC3E}">
        <p14:creationId xmlns:p14="http://schemas.microsoft.com/office/powerpoint/2010/main" val="2015822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normAutofit/>
          </a:bodyPr>
          <a:lstStyle/>
          <a:p>
            <a:r>
              <a:rPr lang="en-US">
                <a:latin typeface="Garamond" charset="0"/>
              </a:rPr>
              <a:t>Finding out about Annotations</a:t>
            </a:r>
          </a:p>
        </p:txBody>
      </p:sp>
      <p:sp>
        <p:nvSpPr>
          <p:cNvPr id="12291" name="Content Placeholder 2"/>
          <p:cNvSpPr>
            <a:spLocks noGrp="1"/>
          </p:cNvSpPr>
          <p:nvPr>
            <p:ph idx="1"/>
          </p:nvPr>
        </p:nvSpPr>
        <p:spPr/>
        <p:txBody>
          <a:bodyPr>
            <a:normAutofit lnSpcReduction="10000"/>
          </a:bodyPr>
          <a:lstStyle/>
          <a:p>
            <a:pPr>
              <a:defRPr/>
            </a:pPr>
            <a:r>
              <a:rPr lang="en-US" dirty="0">
                <a:latin typeface="Arial" charset="0"/>
              </a:rPr>
              <a:t>The JEE Tutorial examples use and explain the annotations we'll need.</a:t>
            </a:r>
          </a:p>
          <a:p>
            <a:pPr>
              <a:defRPr/>
            </a:pPr>
            <a:r>
              <a:rPr lang="en-US" dirty="0">
                <a:latin typeface="Arial" charset="0"/>
              </a:rPr>
              <a:t>For more depth -- JSRs: Java Specification Requests</a:t>
            </a:r>
          </a:p>
          <a:p>
            <a:pPr>
              <a:defRPr/>
            </a:pPr>
            <a:r>
              <a:rPr lang="en-US" dirty="0">
                <a:latin typeface="Arial" charset="0"/>
              </a:rPr>
              <a:t>JSR 342: </a:t>
            </a:r>
            <a:r>
              <a:rPr lang="en-US" dirty="0" err="1">
                <a:latin typeface="Arial" charset="0"/>
              </a:rPr>
              <a:t>Java</a:t>
            </a:r>
            <a:r>
              <a:rPr lang="en-US" baseline="30000" dirty="0" err="1">
                <a:latin typeface="Arial" charset="0"/>
              </a:rPr>
              <a:t>TM</a:t>
            </a:r>
            <a:r>
              <a:rPr lang="en-US" dirty="0">
                <a:latin typeface="Arial" charset="0"/>
              </a:rPr>
              <a:t> Platform, Enterprise Edition 7 (Java EE 7) Specification  at</a:t>
            </a:r>
            <a:r>
              <a:rPr lang="en-US" b="1" dirty="0">
                <a:latin typeface="Arial" charset="0"/>
              </a:rPr>
              <a:t>	</a:t>
            </a:r>
            <a:r>
              <a:rPr lang="en-US" dirty="0">
                <a:latin typeface="Arial" charset="0"/>
              </a:rPr>
              <a:t>http://</a:t>
            </a:r>
            <a:r>
              <a:rPr lang="en-US" dirty="0" err="1">
                <a:latin typeface="Arial" charset="0"/>
              </a:rPr>
              <a:t>jcp.org</a:t>
            </a:r>
            <a:r>
              <a:rPr lang="en-US" dirty="0">
                <a:latin typeface="Arial" charset="0"/>
              </a:rPr>
              <a:t>/en/</a:t>
            </a:r>
            <a:r>
              <a:rPr lang="en-US" dirty="0" err="1">
                <a:latin typeface="Arial" charset="0"/>
              </a:rPr>
              <a:t>jsr</a:t>
            </a:r>
            <a:r>
              <a:rPr lang="en-US" dirty="0">
                <a:latin typeface="Arial" charset="0"/>
              </a:rPr>
              <a:t>/</a:t>
            </a:r>
            <a:r>
              <a:rPr lang="en-US" dirty="0" err="1">
                <a:latin typeface="Arial" charset="0"/>
              </a:rPr>
              <a:t>detail?id</a:t>
            </a:r>
            <a:r>
              <a:rPr lang="en-US" dirty="0">
                <a:latin typeface="Arial" charset="0"/>
              </a:rPr>
              <a:t>=342</a:t>
            </a:r>
          </a:p>
          <a:p>
            <a:pPr marL="0" indent="0">
              <a:buFont typeface="Wingdings" charset="0"/>
              <a:buNone/>
              <a:defRPr/>
            </a:pPr>
            <a:endParaRPr lang="en-US" dirty="0">
              <a:latin typeface="Arial" charset="0"/>
            </a:endParaRPr>
          </a:p>
          <a:p>
            <a:pPr>
              <a:defRPr/>
            </a:pPr>
            <a:r>
              <a:rPr lang="en-US" dirty="0">
                <a:latin typeface="Arial" charset="0"/>
              </a:rPr>
              <a:t>JSR 250: Common annotations</a:t>
            </a:r>
          </a:p>
          <a:p>
            <a:pPr>
              <a:defRPr/>
            </a:pPr>
            <a:r>
              <a:rPr lang="en-US" dirty="0">
                <a:latin typeface="Arial" charset="0"/>
              </a:rPr>
              <a:t>JSR-220: EJB 3.0 annotations</a:t>
            </a:r>
          </a:p>
          <a:p>
            <a:pPr>
              <a:defRPr/>
            </a:pPr>
            <a:r>
              <a:rPr lang="en-US" dirty="0">
                <a:latin typeface="Arial" charset="0"/>
              </a:rPr>
              <a:t>JSR-181: Web Services annotations</a:t>
            </a:r>
          </a:p>
          <a:p>
            <a:pPr>
              <a:defRPr/>
            </a:pPr>
            <a:r>
              <a:rPr lang="en-US" dirty="0">
                <a:latin typeface="Arial" charset="0"/>
              </a:rPr>
              <a:t>JSR-220: Java Persistence API annotations</a:t>
            </a:r>
          </a:p>
          <a:p>
            <a:pPr>
              <a:defRPr/>
            </a:pPr>
            <a:r>
              <a:rPr lang="en-US" dirty="0">
                <a:latin typeface="Arial" charset="0"/>
              </a:rPr>
              <a:t>JSR-222: </a:t>
            </a:r>
            <a:r>
              <a:rPr lang="en-US" dirty="0" err="1">
                <a:latin typeface="Arial" charset="0"/>
              </a:rPr>
              <a:t>JaxB</a:t>
            </a:r>
            <a:r>
              <a:rPr lang="en-US" dirty="0">
                <a:latin typeface="Arial" charset="0"/>
              </a:rPr>
              <a:t> annotations   (Java arch for XML binding)</a:t>
            </a:r>
          </a:p>
          <a:p>
            <a:pPr>
              <a:defRPr/>
            </a:pPr>
            <a:r>
              <a:rPr lang="en-US" dirty="0">
                <a:latin typeface="Arial" charset="0"/>
              </a:rPr>
              <a:t>JSR-224: WS2 annotations    (XML-based web services)</a:t>
            </a:r>
          </a:p>
        </p:txBody>
      </p:sp>
      <p:sp>
        <p:nvSpPr>
          <p:cNvPr id="12292"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6FDD9C5A-87A5-8043-9259-E6A6B9BDA39D}" type="datetime1">
              <a:rPr lang="en-CA" smtClean="0">
                <a:solidFill>
                  <a:schemeClr val="tx1"/>
                </a:solidFill>
              </a:rPr>
              <a:pPr eaLnBrk="1" hangingPunct="1">
                <a:defRPr/>
              </a:pPr>
              <a:t>2018-09-06</a:t>
            </a:fld>
            <a:endParaRPr lang="en-US">
              <a:solidFill>
                <a:schemeClr val="tx1"/>
              </a:solidFill>
            </a:endParaRPr>
          </a:p>
        </p:txBody>
      </p:sp>
      <p:sp>
        <p:nvSpPr>
          <p:cNvPr id="12293"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6E65DF55-A89F-1845-B4D7-428E96AC5553}" type="slidenum">
              <a:rPr lang="en-US" smtClean="0">
                <a:solidFill>
                  <a:schemeClr val="tx1"/>
                </a:solidFill>
              </a:rPr>
              <a:pPr eaLnBrk="1" hangingPunct="1">
                <a:defRPr/>
              </a:pPr>
              <a:t>38</a:t>
            </a:fld>
            <a:endParaRPr lang="en-US">
              <a:solidFill>
                <a:schemeClr val="tx1"/>
              </a:solidFill>
            </a:endParaRPr>
          </a:p>
        </p:txBody>
      </p:sp>
    </p:spTree>
    <p:extLst>
      <p:ext uri="{BB962C8B-B14F-4D97-AF65-F5344CB8AC3E}">
        <p14:creationId xmlns:p14="http://schemas.microsoft.com/office/powerpoint/2010/main" val="852850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Garamond" charset="0"/>
              </a:rPr>
              <a:t>Servlets</a:t>
            </a:r>
          </a:p>
        </p:txBody>
      </p:sp>
      <p:sp>
        <p:nvSpPr>
          <p:cNvPr id="22530" name="Content Placeholder 2"/>
          <p:cNvSpPr>
            <a:spLocks noGrp="1"/>
          </p:cNvSpPr>
          <p:nvPr>
            <p:ph idx="1"/>
          </p:nvPr>
        </p:nvSpPr>
        <p:spPr/>
        <p:txBody>
          <a:bodyPr/>
          <a:lstStyle/>
          <a:p>
            <a:r>
              <a:rPr lang="en-US">
                <a:latin typeface="Arial" charset="0"/>
              </a:rPr>
              <a:t>Servlets are server-side programming technology for dynamic content</a:t>
            </a:r>
          </a:p>
          <a:p>
            <a:r>
              <a:rPr lang="en-US">
                <a:latin typeface="Arial" charset="0"/>
              </a:rPr>
              <a:t>A Servlet extends the capability of the server in the request-response programming model</a:t>
            </a:r>
          </a:p>
          <a:p>
            <a:r>
              <a:rPr lang="en-US">
                <a:latin typeface="Arial" charset="0"/>
              </a:rPr>
              <a:t>javax.servlet and javax.servlet.http packages provide interfaces and classes for writing servlets</a:t>
            </a:r>
          </a:p>
          <a:p>
            <a:r>
              <a:rPr lang="en-US">
                <a:latin typeface="Arial" charset="0"/>
              </a:rPr>
              <a:t>All servlets must implement the Servlet interface, which defines lifecycle methods</a:t>
            </a:r>
          </a:p>
          <a:p>
            <a:endParaRPr lang="en-US">
              <a:latin typeface="Arial" charset="0"/>
            </a:endParaRPr>
          </a:p>
        </p:txBody>
      </p:sp>
      <p:sp>
        <p:nvSpPr>
          <p:cNvPr id="14340"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5D855AB8-2FFB-FA4F-8874-FDFDB6CD5DB7}" type="datetime1">
              <a:rPr lang="en-CA" smtClean="0">
                <a:solidFill>
                  <a:schemeClr val="tx1"/>
                </a:solidFill>
              </a:rPr>
              <a:pPr eaLnBrk="1" hangingPunct="1">
                <a:defRPr/>
              </a:pPr>
              <a:t>2018-09-06</a:t>
            </a:fld>
            <a:endParaRPr lang="en-US">
              <a:solidFill>
                <a:schemeClr val="tx1"/>
              </a:solidFill>
            </a:endParaRPr>
          </a:p>
        </p:txBody>
      </p:sp>
      <p:sp>
        <p:nvSpPr>
          <p:cNvPr id="14341"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34D16382-8403-D64C-A09A-C4A4C1F2A13A}" type="slidenum">
              <a:rPr lang="en-US" smtClean="0">
                <a:solidFill>
                  <a:schemeClr val="tx1"/>
                </a:solidFill>
              </a:rPr>
              <a:pPr eaLnBrk="1" hangingPunct="1">
                <a:defRPr/>
              </a:pPr>
              <a:t>39</a:t>
            </a:fld>
            <a:endParaRPr lang="en-US">
              <a:solidFill>
                <a:schemeClr val="tx1"/>
              </a:solidFill>
            </a:endParaRPr>
          </a:p>
        </p:txBody>
      </p:sp>
    </p:spTree>
    <p:extLst>
      <p:ext uri="{BB962C8B-B14F-4D97-AF65-F5344CB8AC3E}">
        <p14:creationId xmlns:p14="http://schemas.microsoft.com/office/powerpoint/2010/main" val="375703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br>
              <a:rPr lang="en-US">
                <a:latin typeface="Garamond" charset="0"/>
              </a:rPr>
            </a:br>
            <a:r>
              <a:rPr lang="en-US" sz="3200">
                <a:latin typeface="Garamond" charset="0"/>
              </a:rPr>
              <a:t>Distributed Multitiered Applications</a:t>
            </a:r>
            <a:endParaRPr lang="en-US">
              <a:latin typeface="Garamond" charset="0"/>
            </a:endParaRPr>
          </a:p>
        </p:txBody>
      </p:sp>
      <p:sp>
        <p:nvSpPr>
          <p:cNvPr id="18434" name="Content Placeholder 2"/>
          <p:cNvSpPr>
            <a:spLocks noGrp="1"/>
          </p:cNvSpPr>
          <p:nvPr>
            <p:ph idx="1"/>
          </p:nvPr>
        </p:nvSpPr>
        <p:spPr>
          <a:xfrm>
            <a:off x="457200" y="1735138"/>
            <a:ext cx="8229600" cy="4718050"/>
          </a:xfrm>
        </p:spPr>
        <p:txBody>
          <a:bodyPr/>
          <a:lstStyle/>
          <a:p>
            <a:r>
              <a:rPr lang="en-US">
                <a:latin typeface="Arial" charset="0"/>
              </a:rPr>
              <a:t>Application logic is divided into components according to function</a:t>
            </a:r>
          </a:p>
          <a:p>
            <a:r>
              <a:rPr lang="en-US">
                <a:latin typeface="Arial" charset="0"/>
              </a:rPr>
              <a:t>applications are generally considered to be three-tiered applications because they are distributed over three locations:</a:t>
            </a:r>
          </a:p>
          <a:p>
            <a:pPr lvl="1"/>
            <a:r>
              <a:rPr lang="en-US">
                <a:latin typeface="Arial" charset="0"/>
              </a:rPr>
              <a:t>client machines, </a:t>
            </a:r>
          </a:p>
          <a:p>
            <a:pPr lvl="1"/>
            <a:r>
              <a:rPr lang="en-US">
                <a:latin typeface="Arial" charset="0"/>
              </a:rPr>
              <a:t>the Java EE server machine, </a:t>
            </a:r>
          </a:p>
          <a:p>
            <a:pPr lvl="1"/>
            <a:r>
              <a:rPr lang="en-US">
                <a:latin typeface="Arial" charset="0"/>
              </a:rPr>
              <a:t>and the database or legacy machines at the back end.</a:t>
            </a:r>
          </a:p>
          <a:p>
            <a:endParaRPr lang="en-US">
              <a:latin typeface="Arial" charset="0"/>
            </a:endParaRPr>
          </a:p>
        </p:txBody>
      </p:sp>
      <p:sp>
        <p:nvSpPr>
          <p:cNvPr id="18435"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FDAB593A-B7F8-9646-8E00-15B4C608F1F5}" type="datetime1">
              <a:rPr lang="en-CA" sz="1000">
                <a:solidFill>
                  <a:schemeClr val="tx1"/>
                </a:solidFill>
              </a:rPr>
              <a:pPr eaLnBrk="1" hangingPunct="1"/>
              <a:t>2018-09-06</a:t>
            </a:fld>
            <a:endParaRPr lang="en-US" sz="1000">
              <a:solidFill>
                <a:schemeClr val="tx1"/>
              </a:solidFill>
            </a:endParaRPr>
          </a:p>
        </p:txBody>
      </p:sp>
      <p:sp>
        <p:nvSpPr>
          <p:cNvPr id="18436"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C353C925-60E6-EB4B-8F86-BF8C236A513B}" type="slidenum">
              <a:rPr lang="en-US" sz="1000">
                <a:solidFill>
                  <a:schemeClr val="tx1"/>
                </a:solidFill>
              </a:rPr>
              <a:pPr eaLnBrk="1" hangingPunct="1"/>
              <a:t>4</a:t>
            </a:fld>
            <a:endParaRPr lang="en-US" sz="1000">
              <a:solidFill>
                <a:schemeClr val="tx1"/>
              </a:solidFill>
            </a:endParaRPr>
          </a:p>
        </p:txBody>
      </p:sp>
    </p:spTree>
    <p:extLst>
      <p:ext uri="{BB962C8B-B14F-4D97-AF65-F5344CB8AC3E}">
        <p14:creationId xmlns:p14="http://schemas.microsoft.com/office/powerpoint/2010/main" val="358393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Garamond" charset="0"/>
              </a:rPr>
              <a:t>Servlet Lifecycle</a:t>
            </a:r>
          </a:p>
        </p:txBody>
      </p:sp>
      <p:sp>
        <p:nvSpPr>
          <p:cNvPr id="23554" name="Content Placeholder 2"/>
          <p:cNvSpPr>
            <a:spLocks noGrp="1"/>
          </p:cNvSpPr>
          <p:nvPr>
            <p:ph idx="1"/>
          </p:nvPr>
        </p:nvSpPr>
        <p:spPr/>
        <p:txBody>
          <a:bodyPr/>
          <a:lstStyle/>
          <a:p>
            <a:r>
              <a:rPr lang="en-US">
                <a:latin typeface="Arial" charset="0"/>
              </a:rPr>
              <a:t>Servlet Lifecycle is controlled by the container in which the servlet has been deployed</a:t>
            </a:r>
          </a:p>
          <a:p>
            <a:r>
              <a:rPr lang="en-US">
                <a:latin typeface="Arial" charset="0"/>
              </a:rPr>
              <a:t>When a request is mapped to a servlet, the container performs the following:</a:t>
            </a:r>
          </a:p>
          <a:p>
            <a:pPr lvl="1"/>
            <a:r>
              <a:rPr lang="en-US">
                <a:latin typeface="Arial" charset="0"/>
              </a:rPr>
              <a:t>If an instance of the servlet does not exist, the web container</a:t>
            </a:r>
          </a:p>
          <a:p>
            <a:pPr lvl="2">
              <a:buFont typeface="Garamond" charset="0"/>
              <a:buAutoNum type="arabicPeriod"/>
            </a:pPr>
            <a:r>
              <a:rPr lang="en-US">
                <a:latin typeface="Arial" charset="0"/>
              </a:rPr>
              <a:t>Loads the servlet class.</a:t>
            </a:r>
          </a:p>
          <a:p>
            <a:pPr lvl="2">
              <a:buFont typeface="Garamond" charset="0"/>
              <a:buAutoNum type="arabicPeriod"/>
            </a:pPr>
            <a:r>
              <a:rPr lang="en-US">
                <a:latin typeface="Arial" charset="0"/>
              </a:rPr>
              <a:t>Creates an instance of the servlet class.</a:t>
            </a:r>
          </a:p>
          <a:p>
            <a:pPr lvl="2">
              <a:buFont typeface="Garamond" charset="0"/>
              <a:buAutoNum type="arabicPeriod"/>
            </a:pPr>
            <a:r>
              <a:rPr lang="en-US">
                <a:latin typeface="Arial" charset="0"/>
              </a:rPr>
              <a:t>Initializes the servlet instance by calling the init method. </a:t>
            </a:r>
          </a:p>
          <a:p>
            <a:pPr lvl="1"/>
            <a:r>
              <a:rPr lang="en-US">
                <a:latin typeface="Arial" charset="0"/>
              </a:rPr>
              <a:t>Invokes the service method, passing request and response objects.</a:t>
            </a:r>
          </a:p>
          <a:p>
            <a:r>
              <a:rPr lang="en-US">
                <a:latin typeface="Arial" charset="0"/>
              </a:rPr>
              <a:t>If it needs to remove the servlet, the container finalizes the servlet by calling the servlet</a:t>
            </a:r>
            <a:r>
              <a:rPr lang="ja-JP" altLang="en-US">
                <a:latin typeface="Arial" charset="0"/>
              </a:rPr>
              <a:t>’</a:t>
            </a:r>
            <a:r>
              <a:rPr lang="en-US" altLang="ja-JP">
                <a:latin typeface="Arial" charset="0"/>
              </a:rPr>
              <a:t>s destroy method</a:t>
            </a:r>
            <a:endParaRPr lang="en-US">
              <a:latin typeface="Arial" charset="0"/>
            </a:endParaRPr>
          </a:p>
        </p:txBody>
      </p:sp>
      <p:sp>
        <p:nvSpPr>
          <p:cNvPr id="15364"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CEB92336-7B6C-E949-813F-899189A1159B}" type="datetime1">
              <a:rPr lang="en-CA" smtClean="0">
                <a:solidFill>
                  <a:schemeClr val="tx1"/>
                </a:solidFill>
              </a:rPr>
              <a:pPr eaLnBrk="1" hangingPunct="1">
                <a:defRPr/>
              </a:pPr>
              <a:t>2018-09-06</a:t>
            </a:fld>
            <a:endParaRPr lang="en-US">
              <a:solidFill>
                <a:schemeClr val="tx1"/>
              </a:solidFill>
            </a:endParaRPr>
          </a:p>
        </p:txBody>
      </p:sp>
      <p:sp>
        <p:nvSpPr>
          <p:cNvPr id="15365"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D0D4117A-9FC1-394B-B8DB-142927CAC808}" type="slidenum">
              <a:rPr lang="en-US" smtClean="0">
                <a:solidFill>
                  <a:schemeClr val="tx1"/>
                </a:solidFill>
              </a:rPr>
              <a:pPr eaLnBrk="1" hangingPunct="1">
                <a:defRPr/>
              </a:pPr>
              <a:t>40</a:t>
            </a:fld>
            <a:endParaRPr lang="en-US">
              <a:solidFill>
                <a:schemeClr val="tx1"/>
              </a:solidFill>
            </a:endParaRPr>
          </a:p>
        </p:txBody>
      </p:sp>
    </p:spTree>
    <p:extLst>
      <p:ext uri="{BB962C8B-B14F-4D97-AF65-F5344CB8AC3E}">
        <p14:creationId xmlns:p14="http://schemas.microsoft.com/office/powerpoint/2010/main" val="3647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normAutofit/>
          </a:bodyPr>
          <a:lstStyle/>
          <a:p>
            <a:r>
              <a:rPr lang="en-US">
                <a:latin typeface="Garamond" charset="0"/>
              </a:rPr>
              <a:t>Creating and Initializing a Servlet</a:t>
            </a:r>
          </a:p>
        </p:txBody>
      </p:sp>
      <p:sp>
        <p:nvSpPr>
          <p:cNvPr id="24578" name="Content Placeholder 2"/>
          <p:cNvSpPr>
            <a:spLocks noGrp="1"/>
          </p:cNvSpPr>
          <p:nvPr>
            <p:ph idx="1"/>
          </p:nvPr>
        </p:nvSpPr>
        <p:spPr/>
        <p:txBody>
          <a:bodyPr>
            <a:normAutofit lnSpcReduction="10000"/>
          </a:bodyPr>
          <a:lstStyle/>
          <a:p>
            <a:r>
              <a:rPr lang="en-US">
                <a:latin typeface="Arial" charset="0"/>
              </a:rPr>
              <a:t>Use the @WebServlet annotation to define a servlet component in a web application</a:t>
            </a:r>
          </a:p>
          <a:p>
            <a:r>
              <a:rPr lang="en-US">
                <a:latin typeface="Arial" charset="0"/>
              </a:rPr>
              <a:t>The annotated servlet must specify at least one URL pattern</a:t>
            </a:r>
          </a:p>
          <a:p>
            <a:r>
              <a:rPr lang="en-US">
                <a:latin typeface="Arial" charset="0"/>
              </a:rPr>
              <a:t>This is done by using the urlPatterns or value attribute on the annotation</a:t>
            </a:r>
          </a:p>
          <a:p>
            <a:r>
              <a:rPr lang="en-US">
                <a:latin typeface="Arial" charset="0"/>
              </a:rPr>
              <a:t>Classes annotated with @WebServlet must extend the javax.servlet.http.HttpServlet class</a:t>
            </a:r>
          </a:p>
          <a:p>
            <a:r>
              <a:rPr lang="en-US">
                <a:latin typeface="Arial" charset="0"/>
              </a:rPr>
              <a:t>Example (mood):</a:t>
            </a:r>
          </a:p>
          <a:p>
            <a:pPr>
              <a:buFont typeface="Wingdings" charset="0"/>
              <a:buNone/>
            </a:pPr>
            <a:r>
              <a:rPr lang="en-US">
                <a:latin typeface="Arial" charset="0"/>
              </a:rPr>
              <a:t>       import javax.servlet.annotation.WebServlet;</a:t>
            </a:r>
          </a:p>
          <a:p>
            <a:pPr>
              <a:buFont typeface="Wingdings" charset="0"/>
              <a:buNone/>
            </a:pPr>
            <a:r>
              <a:rPr lang="en-US">
                <a:latin typeface="Arial" charset="0"/>
              </a:rPr>
              <a:t>       import javax.servlet.http.HttpServlet; </a:t>
            </a:r>
          </a:p>
          <a:p>
            <a:pPr>
              <a:buFont typeface="Wingdings" charset="0"/>
              <a:buNone/>
            </a:pPr>
            <a:r>
              <a:rPr lang="en-US">
                <a:latin typeface="Arial" charset="0"/>
              </a:rPr>
              <a:t>       @WebServlet("/report")</a:t>
            </a:r>
          </a:p>
          <a:p>
            <a:pPr>
              <a:buFont typeface="Wingdings" charset="0"/>
              <a:buNone/>
            </a:pPr>
            <a:r>
              <a:rPr lang="en-US">
                <a:latin typeface="Arial" charset="0"/>
              </a:rPr>
              <a:t>       public class MoodServlet extends HttpServlet {</a:t>
            </a:r>
          </a:p>
          <a:p>
            <a:pPr>
              <a:buFont typeface="Wingdings" charset="0"/>
              <a:buNone/>
            </a:pPr>
            <a:r>
              <a:rPr lang="en-US">
                <a:latin typeface="Arial" charset="0"/>
              </a:rPr>
              <a:t>          …</a:t>
            </a:r>
          </a:p>
        </p:txBody>
      </p:sp>
      <p:sp>
        <p:nvSpPr>
          <p:cNvPr id="16388"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63F88C3B-67AA-1948-953B-9DAE65C511FC}" type="datetime1">
              <a:rPr lang="en-CA" smtClean="0">
                <a:solidFill>
                  <a:schemeClr val="tx1"/>
                </a:solidFill>
              </a:rPr>
              <a:pPr eaLnBrk="1" hangingPunct="1">
                <a:defRPr/>
              </a:pPr>
              <a:t>2018-09-06</a:t>
            </a:fld>
            <a:endParaRPr lang="en-US">
              <a:solidFill>
                <a:schemeClr val="tx1"/>
              </a:solidFill>
            </a:endParaRPr>
          </a:p>
        </p:txBody>
      </p:sp>
      <p:sp>
        <p:nvSpPr>
          <p:cNvPr id="16389"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597D526E-A796-1F42-86F7-CA690B60735B}" type="slidenum">
              <a:rPr lang="en-US" smtClean="0">
                <a:solidFill>
                  <a:schemeClr val="tx1"/>
                </a:solidFill>
              </a:rPr>
              <a:pPr eaLnBrk="1" hangingPunct="1">
                <a:defRPr/>
              </a:pPr>
              <a:t>41</a:t>
            </a:fld>
            <a:endParaRPr lang="en-US">
              <a:solidFill>
                <a:schemeClr val="tx1"/>
              </a:solidFill>
            </a:endParaRPr>
          </a:p>
        </p:txBody>
      </p:sp>
    </p:spTree>
    <p:extLst>
      <p:ext uri="{BB962C8B-B14F-4D97-AF65-F5344CB8AC3E}">
        <p14:creationId xmlns:p14="http://schemas.microsoft.com/office/powerpoint/2010/main" val="3750764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normAutofit/>
          </a:bodyPr>
          <a:lstStyle/>
          <a:p>
            <a:r>
              <a:rPr lang="en-US">
                <a:latin typeface="Garamond" charset="0"/>
              </a:rPr>
              <a:t>Creating and Initializing (cont</a:t>
            </a:r>
            <a:r>
              <a:rPr lang="ja-JP" altLang="en-US">
                <a:latin typeface="Garamond" charset="0"/>
              </a:rPr>
              <a:t>’</a:t>
            </a:r>
            <a:r>
              <a:rPr lang="en-US" altLang="ja-JP">
                <a:latin typeface="Garamond" charset="0"/>
              </a:rPr>
              <a:t>d)</a:t>
            </a:r>
            <a:endParaRPr lang="en-US">
              <a:latin typeface="Garamond" charset="0"/>
            </a:endParaRPr>
          </a:p>
        </p:txBody>
      </p:sp>
      <p:sp>
        <p:nvSpPr>
          <p:cNvPr id="25602" name="Content Placeholder 2"/>
          <p:cNvSpPr>
            <a:spLocks noGrp="1"/>
          </p:cNvSpPr>
          <p:nvPr>
            <p:ph idx="1"/>
          </p:nvPr>
        </p:nvSpPr>
        <p:spPr/>
        <p:txBody>
          <a:bodyPr/>
          <a:lstStyle/>
          <a:p>
            <a:r>
              <a:rPr lang="en-US">
                <a:latin typeface="Arial" charset="0"/>
              </a:rPr>
              <a:t>The web container initializes a servlet after loading and instantiating the servlet class and before delivering requests from clients</a:t>
            </a:r>
          </a:p>
          <a:p>
            <a:r>
              <a:rPr lang="en-US">
                <a:latin typeface="Arial" charset="0"/>
              </a:rPr>
              <a:t>To customize this process, you can either override the init method of the Servlet interface or specify the initParams attribute of the @WebServlet annotation (see Mood filter, Programming Filters Slide below) to</a:t>
            </a:r>
          </a:p>
          <a:p>
            <a:pPr lvl="1"/>
            <a:r>
              <a:rPr lang="en-US">
                <a:latin typeface="Arial" charset="0"/>
              </a:rPr>
              <a:t>read persistent configuration data</a:t>
            </a:r>
          </a:p>
          <a:p>
            <a:pPr lvl="1"/>
            <a:r>
              <a:rPr lang="en-US">
                <a:latin typeface="Arial" charset="0"/>
              </a:rPr>
              <a:t>Initialize resources</a:t>
            </a:r>
          </a:p>
          <a:p>
            <a:pPr lvl="1"/>
            <a:r>
              <a:rPr lang="en-US">
                <a:latin typeface="Arial" charset="0"/>
              </a:rPr>
              <a:t>Any other one-time activities</a:t>
            </a:r>
          </a:p>
          <a:p>
            <a:r>
              <a:rPr lang="en-US">
                <a:latin typeface="Arial" charset="0"/>
              </a:rPr>
              <a:t>The initParams attribute contains a @WebInitParam annotation</a:t>
            </a:r>
          </a:p>
          <a:p>
            <a:r>
              <a:rPr lang="en-US">
                <a:latin typeface="Arial" charset="0"/>
              </a:rPr>
              <a:t>If it cannot complete its initialization process, a servlet throws an UnavailableException</a:t>
            </a:r>
          </a:p>
        </p:txBody>
      </p:sp>
      <p:sp>
        <p:nvSpPr>
          <p:cNvPr id="17412"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A20051EC-B3C0-4C45-B2C2-57B2E640BA0B}" type="datetime1">
              <a:rPr lang="en-CA" smtClean="0">
                <a:solidFill>
                  <a:schemeClr val="tx1"/>
                </a:solidFill>
              </a:rPr>
              <a:pPr eaLnBrk="1" hangingPunct="1">
                <a:defRPr/>
              </a:pPr>
              <a:t>2018-09-06</a:t>
            </a:fld>
            <a:endParaRPr lang="en-US">
              <a:solidFill>
                <a:schemeClr val="tx1"/>
              </a:solidFill>
            </a:endParaRPr>
          </a:p>
        </p:txBody>
      </p:sp>
      <p:sp>
        <p:nvSpPr>
          <p:cNvPr id="17413"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B940673F-7865-7449-9762-019126FBB723}" type="slidenum">
              <a:rPr lang="en-US" smtClean="0">
                <a:solidFill>
                  <a:schemeClr val="tx1"/>
                </a:solidFill>
              </a:rPr>
              <a:pPr eaLnBrk="1" hangingPunct="1">
                <a:defRPr/>
              </a:pPr>
              <a:t>42</a:t>
            </a:fld>
            <a:endParaRPr lang="en-US">
              <a:solidFill>
                <a:schemeClr val="tx1"/>
              </a:solidFill>
            </a:endParaRPr>
          </a:p>
        </p:txBody>
      </p:sp>
    </p:spTree>
    <p:extLst>
      <p:ext uri="{BB962C8B-B14F-4D97-AF65-F5344CB8AC3E}">
        <p14:creationId xmlns:p14="http://schemas.microsoft.com/office/powerpoint/2010/main" val="2914321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Garamond" charset="0"/>
              </a:rPr>
              <a:t>Maintaining Client State</a:t>
            </a:r>
          </a:p>
        </p:txBody>
      </p:sp>
      <p:sp>
        <p:nvSpPr>
          <p:cNvPr id="34818" name="Content Placeholder 2"/>
          <p:cNvSpPr>
            <a:spLocks noGrp="1"/>
          </p:cNvSpPr>
          <p:nvPr>
            <p:ph idx="1"/>
          </p:nvPr>
        </p:nvSpPr>
        <p:spPr/>
        <p:txBody>
          <a:bodyPr/>
          <a:lstStyle/>
          <a:p>
            <a:r>
              <a:rPr lang="en-US">
                <a:latin typeface="Arial" charset="0"/>
              </a:rPr>
              <a:t>Many applications require that a series of requests from a client be associated with one another (e.g. state of shopping cart)</a:t>
            </a:r>
          </a:p>
          <a:p>
            <a:r>
              <a:rPr lang="en-US">
                <a:latin typeface="Arial" charset="0"/>
              </a:rPr>
              <a:t>Java Servlet technology provides an API for managing sessions and allows several mechanisms for implementing sessions</a:t>
            </a:r>
          </a:p>
          <a:p>
            <a:r>
              <a:rPr lang="en-US">
                <a:latin typeface="Arial" charset="0"/>
              </a:rPr>
              <a:t>Sessions are represented by an HttpSession object</a:t>
            </a:r>
          </a:p>
          <a:p>
            <a:r>
              <a:rPr lang="en-US">
                <a:latin typeface="Arial" charset="0"/>
              </a:rPr>
              <a:t>You access a session by calling the getSession method of a request object</a:t>
            </a:r>
          </a:p>
        </p:txBody>
      </p:sp>
      <p:sp>
        <p:nvSpPr>
          <p:cNvPr id="26628"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8CFC8655-5653-374F-AD8A-9798228272B9}" type="datetime1">
              <a:rPr lang="en-CA" smtClean="0">
                <a:solidFill>
                  <a:schemeClr val="tx1"/>
                </a:solidFill>
              </a:rPr>
              <a:pPr eaLnBrk="1" hangingPunct="1">
                <a:defRPr/>
              </a:pPr>
              <a:t>2018-09-06</a:t>
            </a:fld>
            <a:endParaRPr lang="en-US">
              <a:solidFill>
                <a:schemeClr val="tx1"/>
              </a:solidFill>
            </a:endParaRPr>
          </a:p>
        </p:txBody>
      </p:sp>
      <p:sp>
        <p:nvSpPr>
          <p:cNvPr id="26629"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F447AB60-47A8-0D43-A64F-DC0505D0D9BA}" type="slidenum">
              <a:rPr lang="en-US" smtClean="0">
                <a:solidFill>
                  <a:schemeClr val="tx1"/>
                </a:solidFill>
              </a:rPr>
              <a:pPr eaLnBrk="1" hangingPunct="1">
                <a:defRPr/>
              </a:pPr>
              <a:t>43</a:t>
            </a:fld>
            <a:endParaRPr lang="en-US">
              <a:solidFill>
                <a:schemeClr val="tx1"/>
              </a:solidFill>
            </a:endParaRPr>
          </a:p>
        </p:txBody>
      </p:sp>
    </p:spTree>
    <p:extLst>
      <p:ext uri="{BB962C8B-B14F-4D97-AF65-F5344CB8AC3E}">
        <p14:creationId xmlns:p14="http://schemas.microsoft.com/office/powerpoint/2010/main" val="558802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atin typeface="Garamond" charset="0"/>
              </a:rPr>
              <a:t>The Mood Example</a:t>
            </a:r>
          </a:p>
        </p:txBody>
      </p:sp>
      <p:sp>
        <p:nvSpPr>
          <p:cNvPr id="35842" name="Content Placeholder 2"/>
          <p:cNvSpPr>
            <a:spLocks noGrp="1"/>
          </p:cNvSpPr>
          <p:nvPr>
            <p:ph idx="1"/>
          </p:nvPr>
        </p:nvSpPr>
        <p:spPr/>
        <p:txBody>
          <a:bodyPr>
            <a:normAutofit lnSpcReduction="10000"/>
          </a:bodyPr>
          <a:lstStyle/>
          <a:p>
            <a:r>
              <a:rPr lang="en-US">
                <a:latin typeface="Arial" charset="0"/>
              </a:rPr>
              <a:t>The example shows how to develop a simple application by using the @WebServlet, @WebFilter, and @WebListener annotations to create a servlet, a listener, and a filter.</a:t>
            </a:r>
          </a:p>
          <a:p>
            <a:r>
              <a:rPr lang="en-US">
                <a:latin typeface="Arial" charset="0"/>
              </a:rPr>
              <a:t>The mood example application is comprised of three components:</a:t>
            </a:r>
          </a:p>
          <a:p>
            <a:pPr lvl="1"/>
            <a:r>
              <a:rPr lang="en-US">
                <a:latin typeface="Arial" charset="0"/>
              </a:rPr>
              <a:t>mood.web.MoodServlet</a:t>
            </a:r>
          </a:p>
          <a:p>
            <a:pPr lvl="1"/>
            <a:r>
              <a:rPr lang="en-US">
                <a:latin typeface="Arial" charset="0"/>
              </a:rPr>
              <a:t>mood.web.TimeOfDayFilter</a:t>
            </a:r>
          </a:p>
          <a:p>
            <a:pPr lvl="1"/>
            <a:r>
              <a:rPr lang="en-US">
                <a:latin typeface="Arial" charset="0"/>
              </a:rPr>
              <a:t>mood.web.SimpleServletListener</a:t>
            </a:r>
          </a:p>
          <a:p>
            <a:r>
              <a:rPr lang="en-US">
                <a:latin typeface="Arial" charset="0"/>
              </a:rPr>
              <a:t>Operation:</a:t>
            </a:r>
          </a:p>
          <a:p>
            <a:pPr lvl="1"/>
            <a:r>
              <a:rPr lang="en-US">
                <a:latin typeface="Arial" charset="0"/>
              </a:rPr>
              <a:t>Request comes in</a:t>
            </a:r>
          </a:p>
          <a:p>
            <a:pPr lvl="1"/>
            <a:r>
              <a:rPr lang="en-US">
                <a:latin typeface="Arial" charset="0"/>
              </a:rPr>
              <a:t>TimeOfDayFilter sets a mood attribute in the request</a:t>
            </a:r>
          </a:p>
          <a:p>
            <a:pPr lvl="1"/>
            <a:r>
              <a:rPr lang="en-US">
                <a:latin typeface="Arial" charset="0"/>
              </a:rPr>
              <a:t>MoodServlet then processes the request</a:t>
            </a:r>
          </a:p>
          <a:p>
            <a:pPr lvl="1"/>
            <a:r>
              <a:rPr lang="en-US">
                <a:latin typeface="Arial" charset="0"/>
              </a:rPr>
              <a:t>All the while, SimpleServletListener is responding to events by logging to the server</a:t>
            </a:r>
            <a:r>
              <a:rPr lang="ja-JP" altLang="en-US">
                <a:latin typeface="Arial" charset="0"/>
              </a:rPr>
              <a:t>’</a:t>
            </a:r>
            <a:r>
              <a:rPr lang="en-US" altLang="ja-JP">
                <a:latin typeface="Arial" charset="0"/>
              </a:rPr>
              <a:t>s log</a:t>
            </a:r>
            <a:endParaRPr lang="en-US">
              <a:latin typeface="Arial" charset="0"/>
            </a:endParaRPr>
          </a:p>
        </p:txBody>
      </p:sp>
      <p:sp>
        <p:nvSpPr>
          <p:cNvPr id="27652"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61E39464-18D3-9240-A77E-0BA09D6655E0}" type="datetime1">
              <a:rPr lang="en-CA" smtClean="0">
                <a:solidFill>
                  <a:schemeClr val="tx1"/>
                </a:solidFill>
              </a:rPr>
              <a:pPr eaLnBrk="1" hangingPunct="1">
                <a:defRPr/>
              </a:pPr>
              <a:t>2018-09-06</a:t>
            </a:fld>
            <a:endParaRPr lang="en-US">
              <a:solidFill>
                <a:schemeClr val="tx1"/>
              </a:solidFill>
            </a:endParaRPr>
          </a:p>
        </p:txBody>
      </p:sp>
      <p:sp>
        <p:nvSpPr>
          <p:cNvPr id="27653"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A50E8CE4-22B2-9C45-AD0C-7FF2D767CAC7}" type="slidenum">
              <a:rPr lang="en-US" smtClean="0">
                <a:solidFill>
                  <a:schemeClr val="tx1"/>
                </a:solidFill>
              </a:rPr>
              <a:pPr eaLnBrk="1" hangingPunct="1">
                <a:defRPr/>
              </a:pPr>
              <a:t>44</a:t>
            </a:fld>
            <a:endParaRPr lang="en-US">
              <a:solidFill>
                <a:schemeClr val="tx1"/>
              </a:solidFill>
            </a:endParaRPr>
          </a:p>
        </p:txBody>
      </p:sp>
    </p:spTree>
    <p:extLst>
      <p:ext uri="{BB962C8B-B14F-4D97-AF65-F5344CB8AC3E}">
        <p14:creationId xmlns:p14="http://schemas.microsoft.com/office/powerpoint/2010/main" val="1567381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atin typeface="Garamond" charset="0"/>
              </a:rPr>
              <a:t>MoodServlet</a:t>
            </a:r>
          </a:p>
        </p:txBody>
      </p:sp>
      <p:sp>
        <p:nvSpPr>
          <p:cNvPr id="36866" name="Content Placeholder 2"/>
          <p:cNvSpPr>
            <a:spLocks noGrp="1"/>
          </p:cNvSpPr>
          <p:nvPr>
            <p:ph idx="1"/>
          </p:nvPr>
        </p:nvSpPr>
        <p:spPr/>
        <p:txBody>
          <a:bodyPr/>
          <a:lstStyle/>
          <a:p>
            <a:r>
              <a:rPr lang="en-US">
                <a:latin typeface="Arial" charset="0"/>
              </a:rPr>
              <a:t>MoodServlet, the presentation layer of the application, displays Duke</a:t>
            </a:r>
            <a:r>
              <a:rPr lang="ja-JP" altLang="en-US">
                <a:latin typeface="Arial" charset="0"/>
              </a:rPr>
              <a:t>’</a:t>
            </a:r>
            <a:r>
              <a:rPr lang="en-US" altLang="ja-JP">
                <a:latin typeface="Arial" charset="0"/>
              </a:rPr>
              <a:t>s mood in a graphic, based on the time of day.</a:t>
            </a:r>
          </a:p>
          <a:p>
            <a:r>
              <a:rPr lang="en-US">
                <a:latin typeface="Arial" charset="0"/>
              </a:rPr>
              <a:t>The @WebServlet annotation specifies the URL pattern:</a:t>
            </a:r>
          </a:p>
          <a:p>
            <a:pPr>
              <a:buFont typeface="Wingdings" charset="0"/>
              <a:buNone/>
            </a:pPr>
            <a:r>
              <a:rPr lang="en-US">
                <a:latin typeface="Arial" charset="0"/>
              </a:rPr>
              <a:t>@WebServlet("/report")</a:t>
            </a:r>
          </a:p>
          <a:p>
            <a:pPr>
              <a:buFont typeface="Wingdings" charset="0"/>
              <a:buNone/>
            </a:pPr>
            <a:r>
              <a:rPr lang="en-US">
                <a:latin typeface="Arial" charset="0"/>
              </a:rPr>
              <a:t>public class MoodServlet extends HttpServlet { ...</a:t>
            </a:r>
          </a:p>
        </p:txBody>
      </p:sp>
      <p:sp>
        <p:nvSpPr>
          <p:cNvPr id="28676"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C24E9511-ECD0-2444-B0E5-C41C3F9E7960}" type="datetime1">
              <a:rPr lang="en-CA" smtClean="0">
                <a:solidFill>
                  <a:schemeClr val="tx1"/>
                </a:solidFill>
              </a:rPr>
              <a:pPr eaLnBrk="1" hangingPunct="1">
                <a:defRPr/>
              </a:pPr>
              <a:t>2018-09-06</a:t>
            </a:fld>
            <a:endParaRPr lang="en-US">
              <a:solidFill>
                <a:schemeClr val="tx1"/>
              </a:solidFill>
            </a:endParaRPr>
          </a:p>
        </p:txBody>
      </p:sp>
      <p:sp>
        <p:nvSpPr>
          <p:cNvPr id="28677"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4FC24D8B-4130-AF46-ACED-F30DBB22477C}" type="slidenum">
              <a:rPr lang="en-US" smtClean="0">
                <a:solidFill>
                  <a:schemeClr val="tx1"/>
                </a:solidFill>
              </a:rPr>
              <a:pPr eaLnBrk="1" hangingPunct="1">
                <a:defRPr/>
              </a:pPr>
              <a:t>45</a:t>
            </a:fld>
            <a:endParaRPr lang="en-US">
              <a:solidFill>
                <a:schemeClr val="tx1"/>
              </a:solidFill>
            </a:endParaRPr>
          </a:p>
        </p:txBody>
      </p:sp>
    </p:spTree>
    <p:extLst>
      <p:ext uri="{BB962C8B-B14F-4D97-AF65-F5344CB8AC3E}">
        <p14:creationId xmlns:p14="http://schemas.microsoft.com/office/powerpoint/2010/main" val="887375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atin typeface="Garamond" charset="0"/>
              </a:rPr>
              <a:t>TimeOfDayFilter</a:t>
            </a:r>
          </a:p>
        </p:txBody>
      </p:sp>
      <p:sp>
        <p:nvSpPr>
          <p:cNvPr id="37890" name="Content Placeholder 2"/>
          <p:cNvSpPr>
            <a:spLocks noGrp="1"/>
          </p:cNvSpPr>
          <p:nvPr>
            <p:ph idx="1"/>
          </p:nvPr>
        </p:nvSpPr>
        <p:spPr/>
        <p:txBody>
          <a:bodyPr>
            <a:normAutofit lnSpcReduction="10000"/>
          </a:bodyPr>
          <a:lstStyle/>
          <a:p>
            <a:r>
              <a:rPr lang="en-US">
                <a:latin typeface="Arial" charset="0"/>
              </a:rPr>
              <a:t>TimeOfDayFilter sets an initialization parameter indicating that Duke is awake:</a:t>
            </a:r>
          </a:p>
          <a:p>
            <a:pPr>
              <a:buFont typeface="Wingdings" charset="0"/>
              <a:buNone/>
            </a:pPr>
            <a:endParaRPr lang="en-US">
              <a:latin typeface="Arial" charset="0"/>
            </a:endParaRPr>
          </a:p>
          <a:p>
            <a:pPr>
              <a:buFont typeface="Wingdings" charset="0"/>
              <a:buNone/>
            </a:pPr>
            <a:r>
              <a:rPr lang="en-US">
                <a:latin typeface="Arial" charset="0"/>
              </a:rPr>
              <a:t>@WebFilter(filterName = "TimeOfDayFilter",</a:t>
            </a:r>
          </a:p>
          <a:p>
            <a:pPr>
              <a:buFont typeface="Wingdings" charset="0"/>
              <a:buNone/>
            </a:pPr>
            <a:r>
              <a:rPr lang="en-US">
                <a:latin typeface="Arial" charset="0"/>
              </a:rPr>
              <a:t> urlPatterns = {"/*"},</a:t>
            </a:r>
          </a:p>
          <a:p>
            <a:pPr>
              <a:buFont typeface="Wingdings" charset="0"/>
              <a:buNone/>
            </a:pPr>
            <a:r>
              <a:rPr lang="en-US">
                <a:latin typeface="Arial" charset="0"/>
              </a:rPr>
              <a:t> initParams = { </a:t>
            </a:r>
          </a:p>
          <a:p>
            <a:pPr>
              <a:buFont typeface="Wingdings" charset="0"/>
              <a:buNone/>
            </a:pPr>
            <a:r>
              <a:rPr lang="en-US">
                <a:latin typeface="Arial" charset="0"/>
              </a:rPr>
              <a:t>         @WebInitParam(name = "mood", value = "awake")})</a:t>
            </a:r>
          </a:p>
          <a:p>
            <a:pPr>
              <a:buFont typeface="Wingdings" charset="0"/>
              <a:buNone/>
            </a:pPr>
            <a:r>
              <a:rPr lang="en-US">
                <a:latin typeface="Arial" charset="0"/>
              </a:rPr>
              <a:t>public class TimeOfDayFilter implements Filter { ...</a:t>
            </a:r>
          </a:p>
          <a:p>
            <a:pPr>
              <a:buFont typeface="Wingdings" charset="0"/>
              <a:buNone/>
            </a:pPr>
            <a:endParaRPr lang="en-US">
              <a:latin typeface="Arial" charset="0"/>
            </a:endParaRPr>
          </a:p>
          <a:p>
            <a:r>
              <a:rPr lang="en-US">
                <a:latin typeface="Arial" charset="0"/>
              </a:rPr>
              <a:t>The filter calls the doFilter method, which contains a switch statement that sets Duke</a:t>
            </a:r>
            <a:r>
              <a:rPr lang="ja-JP" altLang="en-US">
                <a:latin typeface="Arial" charset="0"/>
              </a:rPr>
              <a:t>’</a:t>
            </a:r>
            <a:r>
              <a:rPr lang="en-US" altLang="ja-JP">
                <a:latin typeface="Arial" charset="0"/>
              </a:rPr>
              <a:t>s mood based on the current time.</a:t>
            </a:r>
          </a:p>
          <a:p>
            <a:r>
              <a:rPr lang="en-US">
                <a:latin typeface="Arial" charset="0"/>
              </a:rPr>
              <a:t>SimpleServletListener logs changes in the servlet</a:t>
            </a:r>
            <a:r>
              <a:rPr lang="ja-JP" altLang="en-US">
                <a:latin typeface="Arial" charset="0"/>
              </a:rPr>
              <a:t>’</a:t>
            </a:r>
            <a:r>
              <a:rPr lang="en-US" altLang="ja-JP">
                <a:latin typeface="Arial" charset="0"/>
              </a:rPr>
              <a:t>s lifecycle. The log entries appear in the server log.</a:t>
            </a:r>
            <a:endParaRPr lang="en-US">
              <a:latin typeface="Arial" charset="0"/>
            </a:endParaRPr>
          </a:p>
        </p:txBody>
      </p:sp>
      <p:sp>
        <p:nvSpPr>
          <p:cNvPr id="29700"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0C6E15A2-AD9C-4F47-8AF0-DD185D88B7DB}" type="datetime1">
              <a:rPr lang="en-CA" smtClean="0">
                <a:solidFill>
                  <a:schemeClr val="tx1"/>
                </a:solidFill>
              </a:rPr>
              <a:pPr eaLnBrk="1" hangingPunct="1">
                <a:defRPr/>
              </a:pPr>
              <a:t>2018-09-06</a:t>
            </a:fld>
            <a:endParaRPr lang="en-US">
              <a:solidFill>
                <a:schemeClr val="tx1"/>
              </a:solidFill>
            </a:endParaRPr>
          </a:p>
        </p:txBody>
      </p:sp>
      <p:sp>
        <p:nvSpPr>
          <p:cNvPr id="29701"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D3622EB6-F9BC-654F-AF46-BCE204B39010}" type="slidenum">
              <a:rPr lang="en-US" smtClean="0">
                <a:solidFill>
                  <a:schemeClr val="tx1"/>
                </a:solidFill>
              </a:rPr>
              <a:pPr eaLnBrk="1" hangingPunct="1">
                <a:defRPr/>
              </a:pPr>
              <a:t>46</a:t>
            </a:fld>
            <a:endParaRPr lang="en-US">
              <a:solidFill>
                <a:schemeClr val="tx1"/>
              </a:solidFill>
            </a:endParaRPr>
          </a:p>
        </p:txBody>
      </p:sp>
    </p:spTree>
    <p:extLst>
      <p:ext uri="{BB962C8B-B14F-4D97-AF65-F5344CB8AC3E}">
        <p14:creationId xmlns:p14="http://schemas.microsoft.com/office/powerpoint/2010/main" val="4266485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latin typeface="Garamond" charset="0"/>
              </a:rPr>
              <a:t>Hello1 example</a:t>
            </a:r>
          </a:p>
        </p:txBody>
      </p:sp>
      <p:sp>
        <p:nvSpPr>
          <p:cNvPr id="38914" name="Content Placeholder 2"/>
          <p:cNvSpPr>
            <a:spLocks noGrp="1"/>
          </p:cNvSpPr>
          <p:nvPr>
            <p:ph idx="1"/>
          </p:nvPr>
        </p:nvSpPr>
        <p:spPr/>
        <p:txBody>
          <a:bodyPr/>
          <a:lstStyle/>
          <a:p>
            <a:r>
              <a:rPr lang="en-US">
                <a:latin typeface="Arial" charset="0"/>
              </a:rPr>
              <a:t>Example of JavaServer Faces technology</a:t>
            </a:r>
          </a:p>
          <a:p>
            <a:r>
              <a:rPr lang="en-US">
                <a:latin typeface="Arial" charset="0"/>
              </a:rPr>
              <a:t>index.html is the default landing page for a Facelets application</a:t>
            </a:r>
          </a:p>
          <a:p>
            <a:r>
              <a:rPr lang="en-US">
                <a:latin typeface="Arial" charset="0"/>
              </a:rPr>
              <a:t>For this application, the page uses simple tag markup to display a form with a graphic image, a header, a text field, and two command buttons</a:t>
            </a:r>
          </a:p>
          <a:p>
            <a:r>
              <a:rPr lang="en-US">
                <a:latin typeface="Arial" charset="0"/>
              </a:rPr>
              <a:t>Notice the Submit commandButton element specifies the action as response, meaning that when the button is clicked, the response.xhtml page is displayed</a:t>
            </a:r>
          </a:p>
          <a:p>
            <a:r>
              <a:rPr lang="en-US">
                <a:latin typeface="Arial" charset="0"/>
              </a:rPr>
              <a:t>Hello object is a named bean</a:t>
            </a:r>
          </a:p>
          <a:p>
            <a:r>
              <a:rPr lang="en-US">
                <a:latin typeface="Arial" charset="0"/>
              </a:rPr>
              <a:t>The web.xml file contains several elements that are required for a Facelets application. All these are created automatically when you use NetBeans</a:t>
            </a:r>
          </a:p>
        </p:txBody>
      </p:sp>
      <p:sp>
        <p:nvSpPr>
          <p:cNvPr id="30724"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A207C190-C01A-4740-8E50-ABDD99133A72}" type="datetime1">
              <a:rPr lang="en-CA" smtClean="0">
                <a:solidFill>
                  <a:schemeClr val="tx1"/>
                </a:solidFill>
              </a:rPr>
              <a:pPr eaLnBrk="1" hangingPunct="1">
                <a:defRPr/>
              </a:pPr>
              <a:t>2018-09-06</a:t>
            </a:fld>
            <a:endParaRPr lang="en-US">
              <a:solidFill>
                <a:schemeClr val="tx1"/>
              </a:solidFill>
            </a:endParaRPr>
          </a:p>
        </p:txBody>
      </p:sp>
      <p:sp>
        <p:nvSpPr>
          <p:cNvPr id="30725"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53FD7291-BDF7-8341-970F-994E774A0522}" type="slidenum">
              <a:rPr lang="en-US" smtClean="0">
                <a:solidFill>
                  <a:schemeClr val="tx1"/>
                </a:solidFill>
              </a:rPr>
              <a:pPr eaLnBrk="1" hangingPunct="1">
                <a:defRPr/>
              </a:pPr>
              <a:t>47</a:t>
            </a:fld>
            <a:endParaRPr lang="en-US">
              <a:solidFill>
                <a:schemeClr val="tx1"/>
              </a:solidFill>
            </a:endParaRPr>
          </a:p>
        </p:txBody>
      </p:sp>
    </p:spTree>
    <p:extLst>
      <p:ext uri="{BB962C8B-B14F-4D97-AF65-F5344CB8AC3E}">
        <p14:creationId xmlns:p14="http://schemas.microsoft.com/office/powerpoint/2010/main" val="2547607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atin typeface="Garamond" charset="0"/>
              </a:rPr>
              <a:t>Hello2 example</a:t>
            </a:r>
          </a:p>
        </p:txBody>
      </p:sp>
      <p:sp>
        <p:nvSpPr>
          <p:cNvPr id="39938" name="Content Placeholder 2"/>
          <p:cNvSpPr>
            <a:spLocks noGrp="1"/>
          </p:cNvSpPr>
          <p:nvPr>
            <p:ph idx="1"/>
          </p:nvPr>
        </p:nvSpPr>
        <p:spPr/>
        <p:txBody>
          <a:bodyPr/>
          <a:lstStyle/>
          <a:p>
            <a:r>
              <a:rPr lang="en-US">
                <a:latin typeface="Arial" charset="0"/>
              </a:rPr>
              <a:t>The hello2 application behaves almost identically to the hello1 application, but it is implemented using Java Servlet technology instead of JavaServer Faces technology</a:t>
            </a:r>
          </a:p>
          <a:p>
            <a:r>
              <a:rPr lang="en-US">
                <a:latin typeface="Arial" charset="0"/>
              </a:rPr>
              <a:t>This servlet overrides the doGet method, implementing the GET method of HTTP</a:t>
            </a:r>
          </a:p>
        </p:txBody>
      </p:sp>
      <p:sp>
        <p:nvSpPr>
          <p:cNvPr id="31748"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E67486C9-2020-074F-828F-265AE070A3DC}" type="datetime1">
              <a:rPr lang="en-CA" smtClean="0">
                <a:solidFill>
                  <a:schemeClr val="tx1"/>
                </a:solidFill>
              </a:rPr>
              <a:pPr eaLnBrk="1" hangingPunct="1">
                <a:defRPr/>
              </a:pPr>
              <a:t>2018-09-06</a:t>
            </a:fld>
            <a:endParaRPr lang="en-US">
              <a:solidFill>
                <a:schemeClr val="tx1"/>
              </a:solidFill>
            </a:endParaRPr>
          </a:p>
        </p:txBody>
      </p:sp>
      <p:sp>
        <p:nvSpPr>
          <p:cNvPr id="31749"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43E16CBE-FC50-134F-82FA-DF1EEB458831}" type="slidenum">
              <a:rPr lang="en-US" smtClean="0">
                <a:solidFill>
                  <a:schemeClr val="tx1"/>
                </a:solidFill>
              </a:rPr>
              <a:pPr eaLnBrk="1" hangingPunct="1">
                <a:defRPr/>
              </a:pPr>
              <a:t>48</a:t>
            </a:fld>
            <a:endParaRPr lang="en-US">
              <a:solidFill>
                <a:schemeClr val="tx1"/>
              </a:solidFill>
            </a:endParaRPr>
          </a:p>
        </p:txBody>
      </p:sp>
    </p:spTree>
    <p:extLst>
      <p:ext uri="{BB962C8B-B14F-4D97-AF65-F5344CB8AC3E}">
        <p14:creationId xmlns:p14="http://schemas.microsoft.com/office/powerpoint/2010/main" val="3994862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atin typeface="Garamond" charset="0"/>
              </a:rPr>
              <a:t>Simple Persistence Example</a:t>
            </a:r>
          </a:p>
        </p:txBody>
      </p:sp>
      <p:sp>
        <p:nvSpPr>
          <p:cNvPr id="40962" name="Content Placeholder 2"/>
          <p:cNvSpPr>
            <a:spLocks noGrp="1"/>
          </p:cNvSpPr>
          <p:nvPr>
            <p:ph idx="1"/>
          </p:nvPr>
        </p:nvSpPr>
        <p:spPr/>
        <p:txBody>
          <a:bodyPr>
            <a:normAutofit fontScale="92500"/>
          </a:bodyPr>
          <a:lstStyle/>
          <a:p>
            <a:r>
              <a:rPr lang="en-US" dirty="0">
                <a:latin typeface="Arial" charset="0"/>
              </a:rPr>
              <a:t>We will study the </a:t>
            </a:r>
            <a:r>
              <a:rPr lang="en-US" dirty="0" err="1">
                <a:latin typeface="Arial" charset="0"/>
              </a:rPr>
              <a:t>addressbook</a:t>
            </a:r>
            <a:r>
              <a:rPr lang="en-US" dirty="0">
                <a:latin typeface="Arial" charset="0"/>
              </a:rPr>
              <a:t> JSF example, and implement something similar in our JEE Sprite Application</a:t>
            </a:r>
          </a:p>
          <a:p>
            <a:r>
              <a:rPr lang="en-US" dirty="0">
                <a:latin typeface="Arial" charset="0"/>
              </a:rPr>
              <a:t>To create this kind of application from scratch:</a:t>
            </a:r>
          </a:p>
          <a:p>
            <a:r>
              <a:rPr lang="en-US" dirty="0">
                <a:latin typeface="Arial" charset="0"/>
                <a:hlinkClick r:id="rId2"/>
              </a:rPr>
              <a:t>http://netbeans.org/kb/docs/javaee/javaee-gettingstarted.html</a:t>
            </a:r>
            <a:endParaRPr lang="en-US" dirty="0">
              <a:latin typeface="Arial" charset="0"/>
            </a:endParaRPr>
          </a:p>
          <a:p>
            <a:r>
              <a:rPr lang="en-US" dirty="0">
                <a:latin typeface="Arial" charset="0"/>
              </a:rPr>
              <a:t>Simple Java EE 7 web application that contains an EJB 3.1 stateless session bean façade for an entity class (just like address-book)</a:t>
            </a:r>
          </a:p>
          <a:p>
            <a:r>
              <a:rPr lang="en-US" altLang="ja-JP" dirty="0">
                <a:latin typeface="Arial" charset="0"/>
              </a:rPr>
              <a:t>use the IDE to generate the entity class and session bean</a:t>
            </a:r>
          </a:p>
          <a:p>
            <a:r>
              <a:rPr lang="en-US" dirty="0">
                <a:latin typeface="Arial" charset="0"/>
              </a:rPr>
              <a:t>The code generated uses queries defined in the Criteria API part of Java Persistence API 2.0</a:t>
            </a:r>
          </a:p>
          <a:p>
            <a:r>
              <a:rPr lang="en-US" altLang="ja-JP" dirty="0">
                <a:latin typeface="Arial" charset="0"/>
              </a:rPr>
              <a:t>create a named managed bean that accesses the session façade and </a:t>
            </a:r>
          </a:p>
          <a:p>
            <a:r>
              <a:rPr lang="en-US" altLang="ja-JP" dirty="0">
                <a:latin typeface="Arial" charset="0"/>
              </a:rPr>
              <a:t>create a presentation layer that uses the </a:t>
            </a:r>
            <a:r>
              <a:rPr lang="en-US" altLang="ja-JP" dirty="0" err="1">
                <a:latin typeface="Arial" charset="0"/>
              </a:rPr>
              <a:t>Facelets</a:t>
            </a:r>
            <a:r>
              <a:rPr lang="en-US" altLang="ja-JP" dirty="0">
                <a:latin typeface="Arial" charset="0"/>
              </a:rPr>
              <a:t> view framework as specified in JSF 2.0</a:t>
            </a:r>
          </a:p>
          <a:p>
            <a:pPr>
              <a:buFont typeface="Wingdings" charset="0"/>
              <a:buNone/>
            </a:pPr>
            <a:endParaRPr lang="en-US" dirty="0">
              <a:latin typeface="Arial" charset="0"/>
            </a:endParaRPr>
          </a:p>
        </p:txBody>
      </p:sp>
      <p:sp>
        <p:nvSpPr>
          <p:cNvPr id="13316"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4BCCC754-C9FF-4E44-864A-7B42A4E03BAE}" type="datetime1">
              <a:rPr lang="en-CA" smtClean="0">
                <a:solidFill>
                  <a:schemeClr val="tx1"/>
                </a:solidFill>
              </a:rPr>
              <a:pPr eaLnBrk="1" hangingPunct="1">
                <a:defRPr/>
              </a:pPr>
              <a:t>2018-09-06</a:t>
            </a:fld>
            <a:endParaRPr lang="en-US">
              <a:solidFill>
                <a:schemeClr val="tx1"/>
              </a:solidFill>
            </a:endParaRPr>
          </a:p>
        </p:txBody>
      </p:sp>
      <p:sp>
        <p:nvSpPr>
          <p:cNvPr id="13317"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E4E2ECB2-316F-B942-A5A6-96E24AF8A1E5}" type="slidenum">
              <a:rPr lang="en-US" smtClean="0">
                <a:solidFill>
                  <a:schemeClr val="tx1"/>
                </a:solidFill>
              </a:rPr>
              <a:pPr eaLnBrk="1" hangingPunct="1">
                <a:defRPr/>
              </a:pPr>
              <a:t>49</a:t>
            </a:fld>
            <a:endParaRPr lang="en-US">
              <a:solidFill>
                <a:schemeClr val="tx1"/>
              </a:solidFill>
            </a:endParaRPr>
          </a:p>
        </p:txBody>
      </p:sp>
    </p:spTree>
    <p:extLst>
      <p:ext uri="{BB962C8B-B14F-4D97-AF65-F5344CB8AC3E}">
        <p14:creationId xmlns:p14="http://schemas.microsoft.com/office/powerpoint/2010/main" val="231011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atin typeface="Garamond" charset="0"/>
              </a:rPr>
              <a:t>Multitiered Applications</a:t>
            </a:r>
          </a:p>
        </p:txBody>
      </p:sp>
      <p:pic>
        <p:nvPicPr>
          <p:cNvPr id="19458" name="Content Placeholder 5" descr="overview-multitieredApplications.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39975" y="1341438"/>
            <a:ext cx="4699000" cy="5118100"/>
          </a:xfrm>
        </p:spPr>
      </p:pic>
      <p:sp>
        <p:nvSpPr>
          <p:cNvPr id="19459"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98D67837-34AA-4840-A3D0-B431FCAD10C5}" type="datetime1">
              <a:rPr lang="en-CA" sz="1000">
                <a:solidFill>
                  <a:schemeClr val="tx1"/>
                </a:solidFill>
              </a:rPr>
              <a:pPr eaLnBrk="1" hangingPunct="1"/>
              <a:t>2018-09-06</a:t>
            </a:fld>
            <a:endParaRPr lang="en-US" sz="1000">
              <a:solidFill>
                <a:schemeClr val="tx1"/>
              </a:solidFill>
            </a:endParaRPr>
          </a:p>
        </p:txBody>
      </p:sp>
      <p:sp>
        <p:nvSpPr>
          <p:cNvPr id="1946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DB0F9A4E-98CF-0644-8253-69C644CEC845}" type="slidenum">
              <a:rPr lang="en-US" sz="1000">
                <a:solidFill>
                  <a:schemeClr val="tx1"/>
                </a:solidFill>
              </a:rPr>
              <a:pPr eaLnBrk="1" hangingPunct="1"/>
              <a:t>5</a:t>
            </a:fld>
            <a:endParaRPr lang="en-US" sz="1000">
              <a:solidFill>
                <a:schemeClr val="tx1"/>
              </a:solidFill>
            </a:endParaRPr>
          </a:p>
        </p:txBody>
      </p:sp>
    </p:spTree>
    <p:extLst>
      <p:ext uri="{BB962C8B-B14F-4D97-AF65-F5344CB8AC3E}">
        <p14:creationId xmlns:p14="http://schemas.microsoft.com/office/powerpoint/2010/main" val="1354551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atin typeface="Garamond" charset="0"/>
              </a:rPr>
              <a:t>Addressbook application</a:t>
            </a:r>
          </a:p>
        </p:txBody>
      </p:sp>
      <p:sp>
        <p:nvSpPr>
          <p:cNvPr id="5123"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AA6C6D4F-DC31-F94A-9029-AFE90668785E}" type="datetime1">
              <a:rPr lang="en-CA" smtClean="0">
                <a:solidFill>
                  <a:schemeClr val="tx1"/>
                </a:solidFill>
              </a:rPr>
              <a:pPr eaLnBrk="1" hangingPunct="1">
                <a:defRPr/>
              </a:pPr>
              <a:t>2018-09-06</a:t>
            </a:fld>
            <a:endParaRPr lang="en-US">
              <a:solidFill>
                <a:schemeClr val="tx1"/>
              </a:solidFill>
            </a:endParaRPr>
          </a:p>
        </p:txBody>
      </p:sp>
      <p:sp>
        <p:nvSpPr>
          <p:cNvPr id="5124"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9D6B3FA6-5713-AC46-B6F4-CB12C078B701}" type="slidenum">
              <a:rPr lang="en-US" smtClean="0">
                <a:solidFill>
                  <a:schemeClr val="tx1"/>
                </a:solidFill>
              </a:rPr>
              <a:pPr eaLnBrk="1" hangingPunct="1">
                <a:defRPr/>
              </a:pPr>
              <a:t>50</a:t>
            </a:fld>
            <a:endParaRPr lang="en-US">
              <a:solidFill>
                <a:schemeClr val="tx1"/>
              </a:solidFill>
            </a:endParaRPr>
          </a:p>
        </p:txBody>
      </p:sp>
      <p:sp>
        <p:nvSpPr>
          <p:cNvPr id="6" name="Rectangle 5"/>
          <p:cNvSpPr/>
          <p:nvPr/>
        </p:nvSpPr>
        <p:spPr bwMode="auto">
          <a:xfrm>
            <a:off x="900113" y="4292600"/>
            <a:ext cx="1223962" cy="1439863"/>
          </a:xfrm>
          <a:prstGeom prst="rect">
            <a:avLst/>
          </a:prstGeom>
          <a:noFill/>
          <a:ln w="19050" cap="flat" cmpd="sng" algn="ctr">
            <a:solidFill>
              <a:schemeClr val="tx2">
                <a:lumMod val="60000"/>
                <a:lumOff val="40000"/>
              </a:schemeClr>
            </a:solidFill>
            <a:prstDash val="solid"/>
            <a:round/>
            <a:headEnd type="none" w="med" len="med"/>
            <a:tailEnd type="none" w="med" len="med"/>
          </a:ln>
          <a:effectLst/>
        </p:spPr>
        <p:txBody>
          <a:bodyPr anchor="b"/>
          <a:lstStyle/>
          <a:p>
            <a:pPr>
              <a:defRPr/>
            </a:pPr>
            <a:endParaRPr lang="en-US">
              <a:ea typeface="+mn-ea"/>
            </a:endParaRPr>
          </a:p>
        </p:txBody>
      </p:sp>
      <p:sp>
        <p:nvSpPr>
          <p:cNvPr id="41989" name="TextBox 6"/>
          <p:cNvSpPr txBox="1">
            <a:spLocks noChangeArrowheads="1"/>
          </p:cNvSpPr>
          <p:nvPr/>
        </p:nvSpPr>
        <p:spPr bwMode="auto">
          <a:xfrm>
            <a:off x="971550" y="4365625"/>
            <a:ext cx="10318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algn="l" eaLnBrk="1" hangingPunct="1"/>
            <a:r>
              <a:rPr lang="en-US" sz="1800"/>
              <a:t>Browser</a:t>
            </a:r>
          </a:p>
        </p:txBody>
      </p:sp>
      <p:sp>
        <p:nvSpPr>
          <p:cNvPr id="8" name="Rectangle 7"/>
          <p:cNvSpPr/>
          <p:nvPr/>
        </p:nvSpPr>
        <p:spPr bwMode="auto">
          <a:xfrm>
            <a:off x="3132138" y="1773238"/>
            <a:ext cx="5543550" cy="4464050"/>
          </a:xfrm>
          <a:prstGeom prst="rect">
            <a:avLst/>
          </a:prstGeom>
          <a:noFill/>
          <a:ln w="22225" cap="flat" cmpd="sng" algn="ctr">
            <a:solidFill>
              <a:schemeClr val="tx2">
                <a:lumMod val="60000"/>
                <a:lumOff val="40000"/>
              </a:schemeClr>
            </a:solidFill>
            <a:prstDash val="solid"/>
            <a:round/>
            <a:headEnd type="none" w="med" len="med"/>
            <a:tailEnd type="none" w="med" len="med"/>
          </a:ln>
          <a:effectLst/>
        </p:spPr>
        <p:txBody>
          <a:bodyPr anchor="b"/>
          <a:lstStyle/>
          <a:p>
            <a:pPr>
              <a:defRPr/>
            </a:pPr>
            <a:endParaRPr lang="en-US">
              <a:ea typeface="+mn-ea"/>
            </a:endParaRPr>
          </a:p>
        </p:txBody>
      </p:sp>
      <p:sp>
        <p:nvSpPr>
          <p:cNvPr id="9" name="Rectangle 8"/>
          <p:cNvSpPr/>
          <p:nvPr/>
        </p:nvSpPr>
        <p:spPr bwMode="auto">
          <a:xfrm>
            <a:off x="3132138" y="4221163"/>
            <a:ext cx="1655762" cy="1871662"/>
          </a:xfrm>
          <a:prstGeom prst="rect">
            <a:avLst/>
          </a:prstGeom>
          <a:noFill/>
          <a:ln w="15875" cap="flat" cmpd="sng" algn="ctr">
            <a:solidFill>
              <a:schemeClr val="tx2">
                <a:lumMod val="60000"/>
                <a:lumOff val="40000"/>
              </a:schemeClr>
            </a:solidFill>
            <a:prstDash val="solid"/>
            <a:round/>
            <a:headEnd type="none" w="med" len="med"/>
            <a:tailEnd type="none" w="med" len="med"/>
          </a:ln>
          <a:effectLst/>
        </p:spPr>
        <p:txBody>
          <a:bodyPr anchor="b"/>
          <a:lstStyle/>
          <a:p>
            <a:pPr>
              <a:defRPr/>
            </a:pPr>
            <a:endParaRPr lang="en-US">
              <a:ea typeface="+mn-ea"/>
            </a:endParaRPr>
          </a:p>
        </p:txBody>
      </p:sp>
      <p:sp>
        <p:nvSpPr>
          <p:cNvPr id="41992" name="TextBox 9"/>
          <p:cNvSpPr txBox="1">
            <a:spLocks noChangeArrowheads="1"/>
          </p:cNvSpPr>
          <p:nvPr/>
        </p:nvSpPr>
        <p:spPr bwMode="auto">
          <a:xfrm>
            <a:off x="5580063" y="1700213"/>
            <a:ext cx="11334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algn="l" eaLnBrk="1" hangingPunct="1"/>
            <a:r>
              <a:rPr lang="en-US" sz="1800"/>
              <a:t>Glassfish</a:t>
            </a:r>
          </a:p>
        </p:txBody>
      </p:sp>
      <p:sp>
        <p:nvSpPr>
          <p:cNvPr id="41993" name="TextBox 10"/>
          <p:cNvSpPr txBox="1">
            <a:spLocks noChangeArrowheads="1"/>
          </p:cNvSpPr>
          <p:nvPr/>
        </p:nvSpPr>
        <p:spPr bwMode="auto">
          <a:xfrm>
            <a:off x="3276600" y="4365625"/>
            <a:ext cx="13716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r>
              <a:rPr lang="en-US" sz="1800"/>
              <a:t>Web Pages</a:t>
            </a:r>
          </a:p>
        </p:txBody>
      </p:sp>
      <p:cxnSp>
        <p:nvCxnSpPr>
          <p:cNvPr id="13" name="Straight Arrow Connector 12"/>
          <p:cNvCxnSpPr/>
          <p:nvPr/>
        </p:nvCxnSpPr>
        <p:spPr bwMode="auto">
          <a:xfrm flipV="1">
            <a:off x="2124075" y="4437063"/>
            <a:ext cx="1008063" cy="71437"/>
          </a:xfrm>
          <a:prstGeom prst="straightConnector1">
            <a:avLst/>
          </a:prstGeom>
          <a:noFill/>
          <a:ln w="19050" cap="flat" cmpd="sng" algn="ctr">
            <a:solidFill>
              <a:schemeClr val="tx2">
                <a:lumMod val="60000"/>
                <a:lumOff val="40000"/>
              </a:schemeClr>
            </a:solidFill>
            <a:prstDash val="solid"/>
            <a:round/>
            <a:headEnd type="arrow"/>
            <a:tailEnd type="arrow"/>
          </a:ln>
          <a:effectLst/>
        </p:spPr>
      </p:cxnSp>
      <p:grpSp>
        <p:nvGrpSpPr>
          <p:cNvPr id="41995" name="Group 15"/>
          <p:cNvGrpSpPr>
            <a:grpSpLocks/>
          </p:cNvGrpSpPr>
          <p:nvPr/>
        </p:nvGrpSpPr>
        <p:grpSpPr bwMode="auto">
          <a:xfrm>
            <a:off x="3348038" y="2060575"/>
            <a:ext cx="1749425" cy="1873250"/>
            <a:chOff x="4932040" y="3212976"/>
            <a:chExt cx="1749197" cy="1872208"/>
          </a:xfrm>
        </p:grpSpPr>
        <p:sp>
          <p:nvSpPr>
            <p:cNvPr id="14" name="Rectangle 13"/>
            <p:cNvSpPr/>
            <p:nvPr/>
          </p:nvSpPr>
          <p:spPr bwMode="auto">
            <a:xfrm>
              <a:off x="4932040" y="3212976"/>
              <a:ext cx="1728562" cy="1872208"/>
            </a:xfrm>
            <a:prstGeom prst="rect">
              <a:avLst/>
            </a:prstGeom>
            <a:noFill/>
            <a:ln w="15875" cap="flat" cmpd="sng" algn="ctr">
              <a:solidFill>
                <a:schemeClr val="tx2">
                  <a:lumMod val="60000"/>
                  <a:lumOff val="40000"/>
                </a:schemeClr>
              </a:solidFill>
              <a:prstDash val="solid"/>
              <a:round/>
              <a:headEnd type="none" w="med" len="med"/>
              <a:tailEnd type="none" w="med" len="med"/>
            </a:ln>
            <a:effectLst/>
          </p:spPr>
          <p:txBody>
            <a:bodyPr anchor="b"/>
            <a:lstStyle/>
            <a:p>
              <a:pPr>
                <a:defRPr/>
              </a:pPr>
              <a:endParaRPr lang="en-US">
                <a:ea typeface="+mn-ea"/>
              </a:endParaRPr>
            </a:p>
          </p:txBody>
        </p:sp>
        <p:sp>
          <p:nvSpPr>
            <p:cNvPr id="42005" name="TextBox 14"/>
            <p:cNvSpPr txBox="1">
              <a:spLocks noChangeArrowheads="1"/>
            </p:cNvSpPr>
            <p:nvPr/>
          </p:nvSpPr>
          <p:spPr bwMode="auto">
            <a:xfrm>
              <a:off x="4932040" y="3212976"/>
              <a:ext cx="174919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r>
                <a:rPr lang="en-US" sz="1800"/>
                <a:t>Managed Bean</a:t>
              </a:r>
            </a:p>
          </p:txBody>
        </p:sp>
      </p:grpSp>
      <p:sp>
        <p:nvSpPr>
          <p:cNvPr id="17" name="Rectangle 16"/>
          <p:cNvSpPr/>
          <p:nvPr/>
        </p:nvSpPr>
        <p:spPr bwMode="auto">
          <a:xfrm>
            <a:off x="6011863" y="2565400"/>
            <a:ext cx="1944687" cy="1223963"/>
          </a:xfrm>
          <a:prstGeom prst="rect">
            <a:avLst/>
          </a:prstGeom>
          <a:noFill/>
          <a:ln w="19050" cap="flat" cmpd="sng" algn="ctr">
            <a:solidFill>
              <a:schemeClr val="tx2">
                <a:lumMod val="60000"/>
                <a:lumOff val="40000"/>
              </a:schemeClr>
            </a:solidFill>
            <a:prstDash val="solid"/>
            <a:round/>
            <a:headEnd type="none" w="med" len="med"/>
            <a:tailEnd type="none" w="med" len="med"/>
          </a:ln>
          <a:effectLst/>
        </p:spPr>
        <p:txBody>
          <a:bodyPr anchor="b"/>
          <a:lstStyle/>
          <a:p>
            <a:pPr>
              <a:defRPr/>
            </a:pPr>
            <a:endParaRPr lang="en-US">
              <a:ea typeface="+mn-ea"/>
            </a:endParaRPr>
          </a:p>
        </p:txBody>
      </p:sp>
      <p:sp>
        <p:nvSpPr>
          <p:cNvPr id="41997" name="TextBox 17"/>
          <p:cNvSpPr txBox="1">
            <a:spLocks noChangeArrowheads="1"/>
          </p:cNvSpPr>
          <p:nvPr/>
        </p:nvSpPr>
        <p:spPr bwMode="auto">
          <a:xfrm>
            <a:off x="6156325" y="2565400"/>
            <a:ext cx="151606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algn="l" eaLnBrk="1" hangingPunct="1"/>
            <a:r>
              <a:rPr lang="en-US" sz="1800"/>
              <a:t>EJB</a:t>
            </a:r>
          </a:p>
          <a:p>
            <a:pPr algn="l" eaLnBrk="1" hangingPunct="1"/>
            <a:r>
              <a:rPr lang="en-US" sz="1400"/>
              <a:t>(ContactFacade)</a:t>
            </a:r>
            <a:endParaRPr lang="en-US" sz="1800"/>
          </a:p>
        </p:txBody>
      </p:sp>
      <p:sp>
        <p:nvSpPr>
          <p:cNvPr id="19" name="Flowchart: Magnetic Disk 18"/>
          <p:cNvSpPr/>
          <p:nvPr/>
        </p:nvSpPr>
        <p:spPr bwMode="auto">
          <a:xfrm>
            <a:off x="6516688" y="4437063"/>
            <a:ext cx="1511300" cy="1439862"/>
          </a:xfrm>
          <a:prstGeom prst="flowChartMagneticDisk">
            <a:avLst/>
          </a:prstGeom>
          <a:noFill/>
          <a:ln w="19050" cap="flat" cmpd="sng" algn="ctr">
            <a:solidFill>
              <a:schemeClr val="tx2">
                <a:lumMod val="60000"/>
                <a:lumOff val="40000"/>
              </a:schemeClr>
            </a:solidFill>
            <a:prstDash val="solid"/>
            <a:round/>
            <a:headEnd type="none" w="med" len="med"/>
            <a:tailEnd type="none" w="med" len="med"/>
          </a:ln>
          <a:effectLst/>
        </p:spPr>
        <p:txBody>
          <a:bodyPr anchor="b"/>
          <a:lstStyle/>
          <a:p>
            <a:pPr>
              <a:defRPr/>
            </a:pPr>
            <a:endParaRPr lang="en-US">
              <a:ea typeface="+mn-ea"/>
            </a:endParaRPr>
          </a:p>
        </p:txBody>
      </p:sp>
      <p:sp>
        <p:nvSpPr>
          <p:cNvPr id="41999" name="TextBox 19"/>
          <p:cNvSpPr txBox="1">
            <a:spLocks noChangeArrowheads="1"/>
          </p:cNvSpPr>
          <p:nvPr/>
        </p:nvSpPr>
        <p:spPr bwMode="auto">
          <a:xfrm>
            <a:off x="6659563" y="5229225"/>
            <a:ext cx="117316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r>
              <a:rPr lang="en-US" sz="1800"/>
              <a:t>Database</a:t>
            </a:r>
          </a:p>
        </p:txBody>
      </p:sp>
      <p:cxnSp>
        <p:nvCxnSpPr>
          <p:cNvPr id="22" name="Straight Arrow Connector 21"/>
          <p:cNvCxnSpPr>
            <a:endCxn id="9" idx="0"/>
          </p:cNvCxnSpPr>
          <p:nvPr/>
        </p:nvCxnSpPr>
        <p:spPr bwMode="auto">
          <a:xfrm flipH="1">
            <a:off x="3959225" y="3933825"/>
            <a:ext cx="36513" cy="287338"/>
          </a:xfrm>
          <a:prstGeom prst="straightConnector1">
            <a:avLst/>
          </a:prstGeom>
          <a:noFill/>
          <a:ln w="19050" cap="flat" cmpd="sng" algn="ctr">
            <a:solidFill>
              <a:schemeClr val="tx2">
                <a:lumMod val="60000"/>
                <a:lumOff val="40000"/>
              </a:schemeClr>
            </a:solidFill>
            <a:prstDash val="solid"/>
            <a:round/>
            <a:headEnd type="arrow"/>
            <a:tailEnd type="arrow"/>
          </a:ln>
          <a:effectLst/>
        </p:spPr>
      </p:cxnSp>
      <p:cxnSp>
        <p:nvCxnSpPr>
          <p:cNvPr id="24" name="Straight Arrow Connector 23"/>
          <p:cNvCxnSpPr/>
          <p:nvPr/>
        </p:nvCxnSpPr>
        <p:spPr bwMode="auto">
          <a:xfrm>
            <a:off x="5076825" y="3357563"/>
            <a:ext cx="935038" cy="0"/>
          </a:xfrm>
          <a:prstGeom prst="straightConnector1">
            <a:avLst/>
          </a:prstGeom>
          <a:noFill/>
          <a:ln w="19050" cap="flat" cmpd="sng" algn="ctr">
            <a:solidFill>
              <a:schemeClr val="tx2">
                <a:lumMod val="60000"/>
                <a:lumOff val="40000"/>
              </a:schemeClr>
            </a:solidFill>
            <a:prstDash val="solid"/>
            <a:round/>
            <a:headEnd type="arrow"/>
            <a:tailEnd type="arrow"/>
          </a:ln>
          <a:effectLst/>
        </p:spPr>
      </p:cxnSp>
      <p:cxnSp>
        <p:nvCxnSpPr>
          <p:cNvPr id="26" name="Straight Arrow Connector 25"/>
          <p:cNvCxnSpPr>
            <a:endCxn id="19" idx="1"/>
          </p:cNvCxnSpPr>
          <p:nvPr/>
        </p:nvCxnSpPr>
        <p:spPr bwMode="auto">
          <a:xfrm>
            <a:off x="7235825" y="3789363"/>
            <a:ext cx="36513" cy="647700"/>
          </a:xfrm>
          <a:prstGeom prst="straightConnector1">
            <a:avLst/>
          </a:prstGeom>
          <a:noFill/>
          <a:ln w="19050" cap="flat" cmpd="sng" algn="ctr">
            <a:solidFill>
              <a:schemeClr val="tx2">
                <a:lumMod val="60000"/>
                <a:lumOff val="40000"/>
              </a:schemeClr>
            </a:solidFill>
            <a:prstDash val="solid"/>
            <a:round/>
            <a:headEnd type="arrow"/>
            <a:tailEnd type="arrow"/>
          </a:ln>
          <a:effectLst/>
        </p:spPr>
      </p:cxnSp>
      <p:sp>
        <p:nvSpPr>
          <p:cNvPr id="27" name="TextBox 26"/>
          <p:cNvSpPr txBox="1"/>
          <p:nvPr/>
        </p:nvSpPr>
        <p:spPr>
          <a:xfrm>
            <a:off x="5364163" y="3716338"/>
            <a:ext cx="1570037" cy="369887"/>
          </a:xfrm>
          <a:prstGeom prst="rect">
            <a:avLst/>
          </a:prstGeom>
          <a:noFill/>
          <a:ln>
            <a:solidFill>
              <a:schemeClr val="tx2">
                <a:lumMod val="60000"/>
                <a:lumOff val="40000"/>
              </a:schemeClr>
            </a:solidFill>
          </a:ln>
        </p:spPr>
        <p:txBody>
          <a:bodyPr wrap="none">
            <a:spAutoFit/>
          </a:bodyPr>
          <a:lstStyle/>
          <a:p>
            <a:pPr>
              <a:defRPr/>
            </a:pPr>
            <a:r>
              <a:rPr lang="en-US" dirty="0" err="1">
                <a:ea typeface="+mn-ea"/>
              </a:rPr>
              <a:t>Contact.class</a:t>
            </a:r>
            <a:endParaRPr lang="en-US" dirty="0">
              <a:ea typeface="+mn-ea"/>
            </a:endParaRPr>
          </a:p>
        </p:txBody>
      </p:sp>
    </p:spTree>
    <p:extLst>
      <p:ext uri="{BB962C8B-B14F-4D97-AF65-F5344CB8AC3E}">
        <p14:creationId xmlns:p14="http://schemas.microsoft.com/office/powerpoint/2010/main" val="17607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539750" y="0"/>
            <a:ext cx="7199313" cy="938213"/>
          </a:xfrm>
        </p:spPr>
        <p:txBody>
          <a:bodyPr/>
          <a:lstStyle/>
          <a:p>
            <a:r>
              <a:rPr lang="en-US">
                <a:latin typeface="Garamond" charset="0"/>
              </a:rPr>
              <a:t>AddressBook mechanisms</a:t>
            </a:r>
          </a:p>
        </p:txBody>
      </p:sp>
      <p:sp>
        <p:nvSpPr>
          <p:cNvPr id="3" name="Content Placeholder 2"/>
          <p:cNvSpPr>
            <a:spLocks noGrp="1"/>
          </p:cNvSpPr>
          <p:nvPr>
            <p:ph idx="1"/>
          </p:nvPr>
        </p:nvSpPr>
        <p:spPr>
          <a:xfrm>
            <a:off x="468313" y="1268413"/>
            <a:ext cx="8229600" cy="5400675"/>
          </a:xfrm>
        </p:spPr>
        <p:txBody>
          <a:bodyPr/>
          <a:lstStyle/>
          <a:p>
            <a:pPr>
              <a:defRPr/>
            </a:pPr>
            <a:r>
              <a:rPr lang="en-US" dirty="0"/>
              <a:t>Entity Class: </a:t>
            </a:r>
            <a:r>
              <a:rPr lang="en-US" dirty="0" err="1"/>
              <a:t>Contact.java</a:t>
            </a:r>
            <a:r>
              <a:rPr lang="en-US" dirty="0"/>
              <a:t> </a:t>
            </a:r>
          </a:p>
          <a:p>
            <a:pPr lvl="1">
              <a:defRPr/>
            </a:pPr>
            <a:r>
              <a:rPr lang="en-US" dirty="0"/>
              <a:t>contains annotations for ORM</a:t>
            </a:r>
          </a:p>
          <a:p>
            <a:pPr lvl="1">
              <a:defRPr/>
            </a:pPr>
            <a:r>
              <a:rPr lang="en-US" dirty="0"/>
              <a:t>Contact table created in Derby database engine</a:t>
            </a:r>
          </a:p>
          <a:p>
            <a:pPr>
              <a:defRPr/>
            </a:pPr>
            <a:r>
              <a:rPr lang="en-US" dirty="0"/>
              <a:t>Stateless Session Bean: </a:t>
            </a:r>
            <a:r>
              <a:rPr lang="en-US" dirty="0" err="1"/>
              <a:t>ContactFacade.java</a:t>
            </a:r>
            <a:endParaRPr lang="en-US" dirty="0"/>
          </a:p>
          <a:p>
            <a:pPr lvl="1">
              <a:defRPr/>
            </a:pPr>
            <a:r>
              <a:rPr lang="en-US" dirty="0"/>
              <a:t>database session, not user's session</a:t>
            </a:r>
          </a:p>
          <a:p>
            <a:pPr lvl="1">
              <a:defRPr/>
            </a:pPr>
            <a:r>
              <a:rPr lang="en-US" dirty="0"/>
              <a:t>interacts with and queries the database</a:t>
            </a:r>
          </a:p>
          <a:p>
            <a:pPr>
              <a:defRPr/>
            </a:pPr>
            <a:r>
              <a:rPr lang="en-US" dirty="0"/>
              <a:t>Named Managed Bean: </a:t>
            </a:r>
            <a:r>
              <a:rPr lang="en-US" dirty="0" err="1"/>
              <a:t>ContactController.java</a:t>
            </a:r>
            <a:endParaRPr lang="en-US" dirty="0"/>
          </a:p>
          <a:p>
            <a:pPr lvl="1">
              <a:defRPr/>
            </a:pPr>
            <a:r>
              <a:rPr lang="en-US" dirty="0"/>
              <a:t>session scoped (the user's session)</a:t>
            </a:r>
          </a:p>
          <a:p>
            <a:pPr lvl="1">
              <a:defRPr/>
            </a:pPr>
            <a:r>
              <a:rPr lang="en-US" dirty="0"/>
              <a:t>connects the presentation layer (JSF) with the EJB</a:t>
            </a:r>
          </a:p>
          <a:p>
            <a:pPr lvl="1">
              <a:defRPr/>
            </a:pPr>
            <a:r>
              <a:rPr lang="en-US" dirty="0"/>
              <a:t>Obtains an instance of </a:t>
            </a:r>
            <a:r>
              <a:rPr lang="en-US" dirty="0" err="1"/>
              <a:t>ContactFacade</a:t>
            </a:r>
            <a:r>
              <a:rPr lang="en-US" dirty="0"/>
              <a:t> through dependency injection</a:t>
            </a:r>
          </a:p>
          <a:p>
            <a:pPr lvl="2">
              <a:defRPr/>
            </a:pPr>
            <a:r>
              <a:rPr lang="en-US" dirty="0"/>
              <a:t>@EJB private </a:t>
            </a:r>
            <a:r>
              <a:rPr lang="en-US" dirty="0" err="1"/>
              <a:t>ContactFacade</a:t>
            </a:r>
            <a:r>
              <a:rPr lang="en-US" dirty="0"/>
              <a:t> </a:t>
            </a:r>
            <a:r>
              <a:rPr lang="en-US" dirty="0" err="1"/>
              <a:t>ejbFacade</a:t>
            </a:r>
            <a:r>
              <a:rPr lang="en-US" dirty="0"/>
              <a:t>;</a:t>
            </a:r>
          </a:p>
          <a:p>
            <a:pPr lvl="1">
              <a:defRPr/>
            </a:pPr>
            <a:r>
              <a:rPr lang="en-US" dirty="0"/>
              <a:t>Example: </a:t>
            </a:r>
            <a:r>
              <a:rPr lang="en-US" dirty="0" err="1"/>
              <a:t>prepareEdit</a:t>
            </a:r>
            <a:r>
              <a:rPr lang="en-US" dirty="0"/>
              <a:t> and edit methods</a:t>
            </a:r>
          </a:p>
          <a:p>
            <a:pPr lvl="2">
              <a:defRPr/>
            </a:pPr>
            <a:r>
              <a:rPr lang="en-US" dirty="0"/>
              <a:t>when the user clicks the "Edit" button, it calls the </a:t>
            </a:r>
            <a:r>
              <a:rPr lang="en-US" dirty="0" err="1"/>
              <a:t>prepareEdit</a:t>
            </a:r>
            <a:r>
              <a:rPr lang="en-US" dirty="0"/>
              <a:t> function, which gets the data through the </a:t>
            </a:r>
            <a:r>
              <a:rPr lang="en-US" dirty="0" err="1"/>
              <a:t>ContactFacade</a:t>
            </a:r>
            <a:r>
              <a:rPr lang="en-US" dirty="0"/>
              <a:t> and forwards to the Edit view, a JSF page</a:t>
            </a:r>
          </a:p>
          <a:p>
            <a:pPr lvl="2">
              <a:defRPr/>
            </a:pPr>
            <a:r>
              <a:rPr lang="en-US" dirty="0"/>
              <a:t>user enters data and clicks Submit, EL calls the update method, saving updated data through the </a:t>
            </a:r>
            <a:r>
              <a:rPr lang="en-US" dirty="0" err="1"/>
              <a:t>ContactFacade</a:t>
            </a:r>
            <a:endParaRPr lang="en-US" dirty="0"/>
          </a:p>
          <a:p>
            <a:pPr marL="344487" lvl="1" indent="0">
              <a:buFont typeface="Wingdings" charset="0"/>
              <a:buNone/>
              <a:defRPr/>
            </a:pPr>
            <a:endParaRPr lang="en-US" dirty="0"/>
          </a:p>
        </p:txBody>
      </p:sp>
      <p:sp>
        <p:nvSpPr>
          <p:cNvPr id="4" name="Date Placeholder 3"/>
          <p:cNvSpPr>
            <a:spLocks noGrp="1"/>
          </p:cNvSpPr>
          <p:nvPr>
            <p:ph type="dt" sz="half" idx="10"/>
          </p:nvPr>
        </p:nvSpPr>
        <p:spPr/>
        <p:txBody>
          <a:bodyPr/>
          <a:lstStyle/>
          <a:p>
            <a:pPr>
              <a:defRPr/>
            </a:pPr>
            <a:fld id="{B7E146E7-C600-AE4E-9C55-6E8CF913A26F}"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20D58F15-80CD-7B4F-BB7C-41708CBA8B5C}" type="slidenum">
              <a:rPr lang="en-US" smtClean="0"/>
              <a:pPr>
                <a:defRPr/>
              </a:pPr>
              <a:t>51</a:t>
            </a:fld>
            <a:endParaRPr lang="en-US"/>
          </a:p>
        </p:txBody>
      </p:sp>
    </p:spTree>
    <p:extLst>
      <p:ext uri="{BB962C8B-B14F-4D97-AF65-F5344CB8AC3E}">
        <p14:creationId xmlns:p14="http://schemas.microsoft.com/office/powerpoint/2010/main" val="1938755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atin typeface="Garamond" charset="0"/>
              </a:rPr>
              <a:t>AddressBook Cont'd</a:t>
            </a:r>
          </a:p>
        </p:txBody>
      </p:sp>
      <p:sp>
        <p:nvSpPr>
          <p:cNvPr id="61442" name="Content Placeholder 2"/>
          <p:cNvSpPr>
            <a:spLocks noGrp="1"/>
          </p:cNvSpPr>
          <p:nvPr>
            <p:ph idx="1"/>
          </p:nvPr>
        </p:nvSpPr>
        <p:spPr/>
        <p:txBody>
          <a:bodyPr>
            <a:normAutofit lnSpcReduction="10000"/>
          </a:bodyPr>
          <a:lstStyle/>
          <a:p>
            <a:r>
              <a:rPr lang="en-US" dirty="0">
                <a:latin typeface="Arial" charset="0"/>
              </a:rPr>
              <a:t>JSF presentation layer: </a:t>
            </a:r>
            <a:r>
              <a:rPr lang="en-US" dirty="0" err="1">
                <a:latin typeface="Arial" charset="0"/>
              </a:rPr>
              <a:t>xhtml</a:t>
            </a:r>
            <a:r>
              <a:rPr lang="en-US" dirty="0">
                <a:latin typeface="Arial" charset="0"/>
              </a:rPr>
              <a:t> pages that contain Expression Language expressions used to communicate with the Named bean</a:t>
            </a:r>
          </a:p>
          <a:p>
            <a:r>
              <a:rPr lang="en-US" dirty="0">
                <a:latin typeface="Arial" charset="0"/>
              </a:rPr>
              <a:t>Expression Language</a:t>
            </a:r>
          </a:p>
          <a:p>
            <a:pPr lvl="1"/>
            <a:r>
              <a:rPr lang="en-US" dirty="0">
                <a:latin typeface="Arial" charset="0"/>
              </a:rPr>
              <a:t>#{</a:t>
            </a:r>
            <a:r>
              <a:rPr lang="en-US" dirty="0" err="1">
                <a:latin typeface="Arial" charset="0"/>
              </a:rPr>
              <a:t>bean.method</a:t>
            </a:r>
            <a:r>
              <a:rPr lang="en-US" dirty="0">
                <a:latin typeface="Arial" charset="0"/>
              </a:rPr>
              <a:t>}</a:t>
            </a:r>
          </a:p>
          <a:p>
            <a:pPr lvl="1"/>
            <a:r>
              <a:rPr lang="en-US" dirty="0">
                <a:latin typeface="Arial" charset="0"/>
              </a:rPr>
              <a:t>EL example:</a:t>
            </a:r>
          </a:p>
          <a:p>
            <a:pPr marL="344487" lvl="1" indent="0">
              <a:buNone/>
            </a:pPr>
            <a:r>
              <a:rPr lang="en-US" dirty="0">
                <a:latin typeface="Arial" charset="0"/>
              </a:rPr>
              <a:t>#{</a:t>
            </a:r>
            <a:r>
              <a:rPr lang="en-US" dirty="0" err="1">
                <a:latin typeface="Arial" charset="0"/>
              </a:rPr>
              <a:t>customer.name</a:t>
            </a:r>
            <a:r>
              <a:rPr lang="en-US" dirty="0">
                <a:latin typeface="Arial" charset="0"/>
              </a:rPr>
              <a:t>}</a:t>
            </a:r>
          </a:p>
          <a:p>
            <a:pPr marL="344487" lvl="1" indent="0">
              <a:buNone/>
            </a:pPr>
            <a:r>
              <a:rPr lang="en-US" dirty="0">
                <a:latin typeface="Arial" charset="0"/>
              </a:rPr>
              <a:t>When reading, this would be the result of the </a:t>
            </a:r>
            <a:r>
              <a:rPr lang="en-US" b="1" dirty="0" err="1">
                <a:latin typeface="Arial" charset="0"/>
              </a:rPr>
              <a:t>getName</a:t>
            </a:r>
            <a:r>
              <a:rPr lang="en-US" dirty="0">
                <a:latin typeface="Arial" charset="0"/>
              </a:rPr>
              <a:t> method of the named bean called "customer"</a:t>
            </a:r>
          </a:p>
          <a:p>
            <a:pPr marL="344487" lvl="1" indent="0">
              <a:buNone/>
            </a:pPr>
            <a:r>
              <a:rPr lang="en-US" dirty="0">
                <a:latin typeface="Arial" charset="0"/>
              </a:rPr>
              <a:t>When writing, this would call </a:t>
            </a:r>
            <a:r>
              <a:rPr lang="en-US" b="1" dirty="0" err="1">
                <a:latin typeface="Arial" charset="0"/>
              </a:rPr>
              <a:t>setName</a:t>
            </a:r>
            <a:r>
              <a:rPr lang="en-US" dirty="0">
                <a:latin typeface="Arial" charset="0"/>
              </a:rPr>
              <a:t> method of the bean called "customer"</a:t>
            </a:r>
            <a:endParaRPr lang="en-US" b="1" dirty="0">
              <a:latin typeface="Arial" charset="0"/>
            </a:endParaRPr>
          </a:p>
          <a:p>
            <a:pPr lvl="1"/>
            <a:r>
              <a:rPr lang="en-US" dirty="0">
                <a:latin typeface="Arial" charset="0"/>
              </a:rPr>
              <a:t>https://</a:t>
            </a:r>
            <a:r>
              <a:rPr lang="en-US" dirty="0" err="1">
                <a:latin typeface="Arial" charset="0"/>
              </a:rPr>
              <a:t>docs.oracle.com</a:t>
            </a:r>
            <a:r>
              <a:rPr lang="en-US" dirty="0">
                <a:latin typeface="Arial" charset="0"/>
              </a:rPr>
              <a:t>/</a:t>
            </a:r>
            <a:r>
              <a:rPr lang="en-US" dirty="0" err="1">
                <a:latin typeface="Arial" charset="0"/>
              </a:rPr>
              <a:t>javaee</a:t>
            </a:r>
            <a:r>
              <a:rPr lang="en-US" dirty="0">
                <a:latin typeface="Arial" charset="0"/>
              </a:rPr>
              <a:t>/7/tutorial/</a:t>
            </a:r>
            <a:r>
              <a:rPr lang="en-US" dirty="0" err="1">
                <a:latin typeface="Arial" charset="0"/>
              </a:rPr>
              <a:t>jsf-el.htm#GJDDD</a:t>
            </a:r>
            <a:endParaRPr lang="en-US" dirty="0">
              <a:latin typeface="Arial" charset="0"/>
            </a:endParaRPr>
          </a:p>
          <a:p>
            <a:r>
              <a:rPr lang="en-US" dirty="0">
                <a:latin typeface="Arial" charset="0"/>
              </a:rPr>
              <a:t>Uses JSF tag libraries:</a:t>
            </a:r>
          </a:p>
          <a:p>
            <a:pPr lvl="1"/>
            <a:r>
              <a:rPr lang="en-US" dirty="0">
                <a:latin typeface="Arial" charset="0"/>
              </a:rPr>
              <a:t> </a:t>
            </a:r>
            <a:r>
              <a:rPr lang="en-US" dirty="0" err="1">
                <a:latin typeface="Arial" charset="0"/>
              </a:rPr>
              <a:t>xmlns:h</a:t>
            </a:r>
            <a:r>
              <a:rPr lang="en-US" dirty="0">
                <a:latin typeface="Arial" charset="0"/>
              </a:rPr>
              <a:t>="http://</a:t>
            </a:r>
            <a:r>
              <a:rPr lang="en-US" dirty="0" err="1">
                <a:latin typeface="Arial" charset="0"/>
              </a:rPr>
              <a:t>xmlns.jcp.org</a:t>
            </a:r>
            <a:r>
              <a:rPr lang="en-US" dirty="0">
                <a:latin typeface="Arial" charset="0"/>
              </a:rPr>
              <a:t>/</a:t>
            </a:r>
            <a:r>
              <a:rPr lang="en-US" dirty="0" err="1">
                <a:latin typeface="Arial" charset="0"/>
              </a:rPr>
              <a:t>jsf</a:t>
            </a:r>
            <a:r>
              <a:rPr lang="en-US" dirty="0">
                <a:latin typeface="Arial" charset="0"/>
              </a:rPr>
              <a:t>/html"</a:t>
            </a:r>
          </a:p>
          <a:p>
            <a:pPr lvl="1"/>
            <a:r>
              <a:rPr lang="en-US" dirty="0">
                <a:latin typeface="Arial" charset="0"/>
              </a:rPr>
              <a:t> </a:t>
            </a:r>
            <a:r>
              <a:rPr lang="en-US" dirty="0" err="1">
                <a:latin typeface="Arial" charset="0"/>
              </a:rPr>
              <a:t>xmlns:f</a:t>
            </a:r>
            <a:r>
              <a:rPr lang="en-US" dirty="0">
                <a:latin typeface="Arial" charset="0"/>
              </a:rPr>
              <a:t>="http://</a:t>
            </a:r>
            <a:r>
              <a:rPr lang="en-US" dirty="0" err="1">
                <a:latin typeface="Arial" charset="0"/>
              </a:rPr>
              <a:t>xmlns.jcp.org</a:t>
            </a:r>
            <a:r>
              <a:rPr lang="en-US" dirty="0">
                <a:latin typeface="Arial" charset="0"/>
              </a:rPr>
              <a:t>/</a:t>
            </a:r>
            <a:r>
              <a:rPr lang="en-US" dirty="0" err="1">
                <a:latin typeface="Arial" charset="0"/>
              </a:rPr>
              <a:t>jsf</a:t>
            </a:r>
            <a:r>
              <a:rPr lang="en-US" dirty="0">
                <a:latin typeface="Arial" charset="0"/>
              </a:rPr>
              <a:t>/core"&gt;</a:t>
            </a:r>
          </a:p>
          <a:p>
            <a:endParaRPr lang="en-US" dirty="0">
              <a:latin typeface="Arial" charset="0"/>
            </a:endParaRPr>
          </a:p>
        </p:txBody>
      </p:sp>
      <p:sp>
        <p:nvSpPr>
          <p:cNvPr id="4" name="Date Placeholder 3"/>
          <p:cNvSpPr>
            <a:spLocks noGrp="1"/>
          </p:cNvSpPr>
          <p:nvPr>
            <p:ph type="dt" sz="half" idx="10"/>
          </p:nvPr>
        </p:nvSpPr>
        <p:spPr/>
        <p:txBody>
          <a:bodyPr/>
          <a:lstStyle/>
          <a:p>
            <a:pPr>
              <a:defRPr/>
            </a:pPr>
            <a:fld id="{B7E146E7-C600-AE4E-9C55-6E8CF913A26F}"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1FB4E528-5320-C64C-B465-68394160544C}" type="slidenum">
              <a:rPr lang="en-US" smtClean="0"/>
              <a:pPr>
                <a:defRPr/>
              </a:pPr>
              <a:t>52</a:t>
            </a:fld>
            <a:endParaRPr lang="en-US"/>
          </a:p>
        </p:txBody>
      </p:sp>
    </p:spTree>
    <p:extLst>
      <p:ext uri="{BB962C8B-B14F-4D97-AF65-F5344CB8AC3E}">
        <p14:creationId xmlns:p14="http://schemas.microsoft.com/office/powerpoint/2010/main" val="28078241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atin typeface="Garamond" charset="0"/>
              </a:rPr>
              <a:t>Derby</a:t>
            </a:r>
          </a:p>
        </p:txBody>
      </p:sp>
      <p:sp>
        <p:nvSpPr>
          <p:cNvPr id="43010" name="Content Placeholder 2"/>
          <p:cNvSpPr>
            <a:spLocks noGrp="1"/>
          </p:cNvSpPr>
          <p:nvPr>
            <p:ph idx="1"/>
          </p:nvPr>
        </p:nvSpPr>
        <p:spPr/>
        <p:txBody>
          <a:bodyPr/>
          <a:lstStyle/>
          <a:p>
            <a:r>
              <a:rPr lang="en-US">
                <a:latin typeface="Arial" charset="0"/>
              </a:rPr>
              <a:t>creating a database</a:t>
            </a:r>
          </a:p>
          <a:p>
            <a:pPr lvl="1"/>
            <a:r>
              <a:rPr lang="en-US">
                <a:latin typeface="Arial" charset="0"/>
              </a:rPr>
              <a:t>rightclick on JavaDB in Netbeans</a:t>
            </a:r>
          </a:p>
          <a:p>
            <a:pPr lvl="1">
              <a:buFont typeface="Wingdings" charset="0"/>
              <a:buNone/>
            </a:pPr>
            <a:r>
              <a:rPr lang="en-US">
                <a:latin typeface="Arial" charset="0"/>
              </a:rPr>
              <a:t>or</a:t>
            </a:r>
          </a:p>
          <a:p>
            <a:pPr lvl="1"/>
            <a:r>
              <a:rPr lang="en-US">
                <a:latin typeface="Arial" charset="0"/>
              </a:rPr>
              <a:t>;create=true; in connect statement in commandline ij</a:t>
            </a:r>
          </a:p>
        </p:txBody>
      </p:sp>
      <p:sp>
        <p:nvSpPr>
          <p:cNvPr id="6148"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93F647B1-4DB1-F440-A9FF-AFCC43DD2EC7}" type="datetime1">
              <a:rPr lang="en-CA" smtClean="0">
                <a:solidFill>
                  <a:schemeClr val="tx1"/>
                </a:solidFill>
              </a:rPr>
              <a:pPr eaLnBrk="1" hangingPunct="1">
                <a:defRPr/>
              </a:pPr>
              <a:t>2018-09-06</a:t>
            </a:fld>
            <a:endParaRPr lang="en-US">
              <a:solidFill>
                <a:schemeClr val="tx1"/>
              </a:solidFill>
            </a:endParaRPr>
          </a:p>
        </p:txBody>
      </p:sp>
      <p:sp>
        <p:nvSpPr>
          <p:cNvPr id="6149"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922A056E-22AB-DA41-8CE8-A0909051C659}" type="slidenum">
              <a:rPr lang="en-US" smtClean="0">
                <a:solidFill>
                  <a:schemeClr val="tx1"/>
                </a:solidFill>
              </a:rPr>
              <a:pPr eaLnBrk="1" hangingPunct="1">
                <a:defRPr/>
              </a:pPr>
              <a:t>53</a:t>
            </a:fld>
            <a:endParaRPr lang="en-US">
              <a:solidFill>
                <a:schemeClr val="tx1"/>
              </a:solidFill>
            </a:endParaRPr>
          </a:p>
        </p:txBody>
      </p:sp>
    </p:spTree>
    <p:extLst>
      <p:ext uri="{BB962C8B-B14F-4D97-AF65-F5344CB8AC3E}">
        <p14:creationId xmlns:p14="http://schemas.microsoft.com/office/powerpoint/2010/main" val="641216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atin typeface="Garamond" charset="0"/>
              </a:rPr>
              <a:t>Derby (command line)</a:t>
            </a:r>
          </a:p>
        </p:txBody>
      </p:sp>
      <p:sp>
        <p:nvSpPr>
          <p:cNvPr id="44034" name="Content Placeholder 2"/>
          <p:cNvSpPr>
            <a:spLocks noGrp="1"/>
          </p:cNvSpPr>
          <p:nvPr>
            <p:ph idx="1"/>
          </p:nvPr>
        </p:nvSpPr>
        <p:spPr>
          <a:xfrm>
            <a:off x="468313" y="1519238"/>
            <a:ext cx="8229600" cy="4718050"/>
          </a:xfrm>
        </p:spPr>
        <p:txBody>
          <a:bodyPr/>
          <a:lstStyle/>
          <a:p>
            <a:r>
              <a:rPr lang="en-US" dirty="0" err="1">
                <a:latin typeface="Arial" charset="0"/>
              </a:rPr>
              <a:t>ij</a:t>
            </a:r>
            <a:r>
              <a:rPr lang="en-US" dirty="0">
                <a:latin typeface="Arial" charset="0"/>
              </a:rPr>
              <a:t> is Derby</a:t>
            </a:r>
            <a:r>
              <a:rPr lang="ja-JP" altLang="en-US" dirty="0">
                <a:latin typeface="Arial" charset="0"/>
              </a:rPr>
              <a:t>’</a:t>
            </a:r>
            <a:r>
              <a:rPr lang="en-US" altLang="ja-JP" dirty="0">
                <a:latin typeface="Arial" charset="0"/>
              </a:rPr>
              <a:t>s command line SQL client</a:t>
            </a:r>
          </a:p>
          <a:p>
            <a:r>
              <a:rPr lang="en-US" dirty="0">
                <a:latin typeface="Arial" charset="0"/>
              </a:rPr>
              <a:t>run from windows command line:</a:t>
            </a:r>
          </a:p>
          <a:p>
            <a:pPr lvl="1"/>
            <a:r>
              <a:rPr lang="en-US" dirty="0">
                <a:latin typeface="Arial" charset="0"/>
              </a:rPr>
              <a:t>cd c:\program files\glassfish-3.1.1\</a:t>
            </a:r>
            <a:r>
              <a:rPr lang="en-US" dirty="0" err="1">
                <a:latin typeface="Arial" charset="0"/>
              </a:rPr>
              <a:t>javadb</a:t>
            </a:r>
            <a:r>
              <a:rPr lang="en-US" dirty="0">
                <a:latin typeface="Arial" charset="0"/>
              </a:rPr>
              <a:t>\bin\</a:t>
            </a:r>
            <a:r>
              <a:rPr lang="en-US" dirty="0" err="1">
                <a:latin typeface="Arial" charset="0"/>
              </a:rPr>
              <a:t>ij</a:t>
            </a:r>
            <a:endParaRPr lang="en-US" dirty="0">
              <a:latin typeface="Arial" charset="0"/>
            </a:endParaRPr>
          </a:p>
          <a:p>
            <a:pPr lvl="1"/>
            <a:r>
              <a:rPr lang="en-US" dirty="0" err="1">
                <a:latin typeface="Arial" charset="0"/>
              </a:rPr>
              <a:t>ij</a:t>
            </a:r>
            <a:r>
              <a:rPr lang="en-US" dirty="0">
                <a:latin typeface="Arial" charset="0"/>
              </a:rPr>
              <a:t>&gt; connect </a:t>
            </a:r>
            <a:r>
              <a:rPr lang="ja-JP" altLang="en-US" dirty="0">
                <a:latin typeface="Arial" charset="0"/>
              </a:rPr>
              <a:t>‘</a:t>
            </a:r>
            <a:r>
              <a:rPr lang="en-US" altLang="ja-JP" dirty="0" err="1">
                <a:latin typeface="Arial" charset="0"/>
              </a:rPr>
              <a:t>jdbc:derby</a:t>
            </a:r>
            <a:r>
              <a:rPr lang="en-US" altLang="ja-JP" dirty="0">
                <a:latin typeface="Arial" charset="0"/>
              </a:rPr>
              <a:t>://localhost:1527/</a:t>
            </a:r>
            <a:r>
              <a:rPr lang="en-US" altLang="ja-JP" dirty="0" err="1">
                <a:latin typeface="Arial" charset="0"/>
              </a:rPr>
              <a:t>sun-appserv-samples;user</a:t>
            </a:r>
            <a:r>
              <a:rPr lang="en-US" altLang="ja-JP" dirty="0">
                <a:latin typeface="Arial" charset="0"/>
              </a:rPr>
              <a:t>=</a:t>
            </a:r>
            <a:r>
              <a:rPr lang="en-US" altLang="ja-JP" dirty="0" err="1">
                <a:latin typeface="Arial" charset="0"/>
              </a:rPr>
              <a:t>app;password</a:t>
            </a:r>
            <a:r>
              <a:rPr lang="en-US" altLang="ja-JP" dirty="0">
                <a:latin typeface="Arial" charset="0"/>
              </a:rPr>
              <a:t>=app</a:t>
            </a:r>
            <a:r>
              <a:rPr lang="ja-JP" altLang="en-US" dirty="0">
                <a:latin typeface="Arial" charset="0"/>
              </a:rPr>
              <a:t>’</a:t>
            </a:r>
            <a:r>
              <a:rPr lang="en-US" altLang="ja-JP" dirty="0">
                <a:latin typeface="Arial" charset="0"/>
              </a:rPr>
              <a:t>;</a:t>
            </a:r>
          </a:p>
          <a:p>
            <a:pPr lvl="1"/>
            <a:r>
              <a:rPr lang="en-US" dirty="0" err="1">
                <a:latin typeface="Arial" charset="0"/>
              </a:rPr>
              <a:t>ij</a:t>
            </a:r>
            <a:r>
              <a:rPr lang="en-US" dirty="0">
                <a:latin typeface="Arial" charset="0"/>
              </a:rPr>
              <a:t>&gt; select * from </a:t>
            </a:r>
            <a:r>
              <a:rPr lang="en-US" dirty="0" err="1">
                <a:latin typeface="Arial" charset="0"/>
              </a:rPr>
              <a:t>app.contact</a:t>
            </a:r>
            <a:r>
              <a:rPr lang="en-US" dirty="0">
                <a:latin typeface="Arial" charset="0"/>
              </a:rPr>
              <a:t>;</a:t>
            </a:r>
          </a:p>
          <a:p>
            <a:pPr lvl="1"/>
            <a:r>
              <a:rPr lang="en-US" dirty="0" err="1">
                <a:latin typeface="Arial" charset="0"/>
              </a:rPr>
              <a:t>ij</a:t>
            </a:r>
            <a:r>
              <a:rPr lang="en-US" dirty="0">
                <a:latin typeface="Arial" charset="0"/>
              </a:rPr>
              <a:t>&gt; insert into </a:t>
            </a:r>
            <a:r>
              <a:rPr lang="en-US" dirty="0" err="1">
                <a:latin typeface="Arial" charset="0"/>
              </a:rPr>
              <a:t>app.contact</a:t>
            </a:r>
            <a:r>
              <a:rPr lang="en-US" dirty="0">
                <a:latin typeface="Arial" charset="0"/>
              </a:rPr>
              <a:t> (id,Birthcity,birthday,email,firstname,homephone,lastname,mobilephone) values (7,'Ottawa','10/10/2000','sample@algonquincollege.com','Bubbie','123-123-1234','Lu','123-123-1234');</a:t>
            </a:r>
          </a:p>
          <a:p>
            <a:pPr lvl="1"/>
            <a:endParaRPr lang="en-US" dirty="0">
              <a:latin typeface="Arial" charset="0"/>
            </a:endParaRPr>
          </a:p>
        </p:txBody>
      </p:sp>
      <p:sp>
        <p:nvSpPr>
          <p:cNvPr id="7172"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76DEA1F9-6FEE-4545-BD71-4488BED4CD9B}" type="slidenum">
              <a:rPr lang="en-US" smtClean="0">
                <a:solidFill>
                  <a:schemeClr val="tx1"/>
                </a:solidFill>
              </a:rPr>
              <a:pPr eaLnBrk="1" hangingPunct="1">
                <a:defRPr/>
              </a:pPr>
              <a:t>54</a:t>
            </a:fld>
            <a:endParaRPr lang="en-US">
              <a:solidFill>
                <a:schemeClr val="tx1"/>
              </a:solidFill>
            </a:endParaRPr>
          </a:p>
        </p:txBody>
      </p:sp>
    </p:spTree>
    <p:extLst>
      <p:ext uri="{BB962C8B-B14F-4D97-AF65-F5344CB8AC3E}">
        <p14:creationId xmlns:p14="http://schemas.microsoft.com/office/powerpoint/2010/main" val="3896291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atin typeface="Garamond" charset="0"/>
              </a:rPr>
              <a:t>Derby (Netbeans)</a:t>
            </a:r>
          </a:p>
        </p:txBody>
      </p:sp>
      <p:pic>
        <p:nvPicPr>
          <p:cNvPr id="45058" name="Content Placeholder 5" descr="Picture1.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90775" y="1412875"/>
            <a:ext cx="4702175" cy="5083175"/>
          </a:xfrm>
        </p:spPr>
      </p:pic>
      <p:sp>
        <p:nvSpPr>
          <p:cNvPr id="8196"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CB1BE9CE-353D-504F-A049-74513103A51D}" type="datetime1">
              <a:rPr lang="en-CA" smtClean="0">
                <a:solidFill>
                  <a:schemeClr val="tx1"/>
                </a:solidFill>
              </a:rPr>
              <a:pPr eaLnBrk="1" hangingPunct="1">
                <a:defRPr/>
              </a:pPr>
              <a:t>2018-09-06</a:t>
            </a:fld>
            <a:endParaRPr lang="en-US">
              <a:solidFill>
                <a:schemeClr val="tx1"/>
              </a:solidFill>
            </a:endParaRPr>
          </a:p>
        </p:txBody>
      </p:sp>
      <p:sp>
        <p:nvSpPr>
          <p:cNvPr id="8197"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2937A692-D8F8-5C4A-9EE0-7B397E64DABA}" type="slidenum">
              <a:rPr lang="en-US" smtClean="0">
                <a:solidFill>
                  <a:schemeClr val="tx1"/>
                </a:solidFill>
              </a:rPr>
              <a:pPr eaLnBrk="1" hangingPunct="1">
                <a:defRPr/>
              </a:pPr>
              <a:t>55</a:t>
            </a:fld>
            <a:endParaRPr lang="en-US">
              <a:solidFill>
                <a:schemeClr val="tx1"/>
              </a:solidFill>
            </a:endParaRPr>
          </a:p>
        </p:txBody>
      </p:sp>
    </p:spTree>
    <p:extLst>
      <p:ext uri="{BB962C8B-B14F-4D97-AF65-F5344CB8AC3E}">
        <p14:creationId xmlns:p14="http://schemas.microsoft.com/office/powerpoint/2010/main" val="2978361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atin typeface="Garamond" charset="0"/>
              </a:rPr>
              <a:t>Derby (Netbeans)</a:t>
            </a:r>
          </a:p>
        </p:txBody>
      </p:sp>
      <p:pic>
        <p:nvPicPr>
          <p:cNvPr id="46084" name="Content Placeholder 7" descr="Picture2.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58975" y="1412875"/>
            <a:ext cx="5226050" cy="4718050"/>
          </a:xfrm>
        </p:spPr>
      </p:pic>
      <p:sp>
        <p:nvSpPr>
          <p:cNvPr id="9219"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E8E62802-3D83-8044-8F3A-5089E5939733}" type="datetime1">
              <a:rPr lang="en-CA" smtClean="0">
                <a:solidFill>
                  <a:schemeClr val="tx1"/>
                </a:solidFill>
              </a:rPr>
              <a:pPr eaLnBrk="1" hangingPunct="1">
                <a:defRPr/>
              </a:pPr>
              <a:t>2018-09-06</a:t>
            </a:fld>
            <a:endParaRPr lang="en-US">
              <a:solidFill>
                <a:schemeClr val="tx1"/>
              </a:solidFill>
            </a:endParaRPr>
          </a:p>
        </p:txBody>
      </p:sp>
      <p:sp>
        <p:nvSpPr>
          <p:cNvPr id="9220"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94AC2E39-F4C8-CF4F-8C91-B011DFA5EFD4}" type="slidenum">
              <a:rPr lang="en-US" smtClean="0">
                <a:solidFill>
                  <a:schemeClr val="tx1"/>
                </a:solidFill>
              </a:rPr>
              <a:pPr eaLnBrk="1" hangingPunct="1">
                <a:defRPr/>
              </a:pPr>
              <a:t>56</a:t>
            </a:fld>
            <a:endParaRPr lang="en-US">
              <a:solidFill>
                <a:schemeClr val="tx1"/>
              </a:solidFill>
            </a:endParaRPr>
          </a:p>
        </p:txBody>
      </p:sp>
    </p:spTree>
    <p:extLst>
      <p:ext uri="{BB962C8B-B14F-4D97-AF65-F5344CB8AC3E}">
        <p14:creationId xmlns:p14="http://schemas.microsoft.com/office/powerpoint/2010/main" val="2551556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atin typeface="Garamond" charset="0"/>
              </a:rPr>
              <a:t>Derby (Netbeans)</a:t>
            </a:r>
          </a:p>
        </p:txBody>
      </p:sp>
      <p:pic>
        <p:nvPicPr>
          <p:cNvPr id="47106" name="Content Placeholder 5" descr="Screen Shot 2011-11-29 at 4.13.10 PM.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24050" y="1412875"/>
            <a:ext cx="5295900" cy="4718050"/>
          </a:xfrm>
        </p:spPr>
      </p:pic>
      <p:sp>
        <p:nvSpPr>
          <p:cNvPr id="10244"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6A3A4BCE-0D41-914E-9610-038C44D9E482}" type="datetime1">
              <a:rPr lang="en-CA" smtClean="0">
                <a:solidFill>
                  <a:schemeClr val="tx1"/>
                </a:solidFill>
              </a:rPr>
              <a:pPr eaLnBrk="1" hangingPunct="1">
                <a:defRPr/>
              </a:pPr>
              <a:t>2018-09-06</a:t>
            </a:fld>
            <a:endParaRPr lang="en-US">
              <a:solidFill>
                <a:schemeClr val="tx1"/>
              </a:solidFill>
            </a:endParaRPr>
          </a:p>
        </p:txBody>
      </p:sp>
      <p:sp>
        <p:nvSpPr>
          <p:cNvPr id="10245"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2"/>
                </a:solidFill>
                <a:latin typeface="Arial" charset="0"/>
                <a:ea typeface="ＭＳ Ｐゴシック" charset="0"/>
              </a:defRPr>
            </a:lvl1pPr>
            <a:lvl2pPr marL="742950" indent="-285750" eaLnBrk="0" hangingPunct="0">
              <a:defRPr>
                <a:solidFill>
                  <a:schemeClr val="tx2"/>
                </a:solidFill>
                <a:latin typeface="Arial" charset="0"/>
                <a:ea typeface="ＭＳ Ｐゴシック" charset="0"/>
              </a:defRPr>
            </a:lvl2pPr>
            <a:lvl3pPr marL="1143000" indent="-228600" eaLnBrk="0" hangingPunct="0">
              <a:defRPr>
                <a:solidFill>
                  <a:schemeClr val="tx2"/>
                </a:solidFill>
                <a:latin typeface="Arial" charset="0"/>
                <a:ea typeface="ＭＳ Ｐゴシック" charset="0"/>
              </a:defRPr>
            </a:lvl3pPr>
            <a:lvl4pPr marL="1600200" indent="-228600" eaLnBrk="0" hangingPunct="0">
              <a:defRPr>
                <a:solidFill>
                  <a:schemeClr val="tx2"/>
                </a:solidFill>
                <a:latin typeface="Arial" charset="0"/>
                <a:ea typeface="ＭＳ Ｐゴシック" charset="0"/>
              </a:defRPr>
            </a:lvl4pPr>
            <a:lvl5pPr marL="2057400" indent="-228600" eaLnBrk="0" hangingPunct="0">
              <a:defRPr>
                <a:solidFill>
                  <a:schemeClr val="tx2"/>
                </a:solidFill>
                <a:latin typeface="Arial" charset="0"/>
                <a:ea typeface="ＭＳ Ｐゴシック" charset="0"/>
              </a:defRPr>
            </a:lvl5pPr>
            <a:lvl6pPr marL="2514600" indent="-228600" algn="r" eaLnBrk="0" fontAlgn="base" hangingPunct="0">
              <a:spcBef>
                <a:spcPct val="0"/>
              </a:spcBef>
              <a:spcAft>
                <a:spcPct val="0"/>
              </a:spcAft>
              <a:defRPr>
                <a:solidFill>
                  <a:schemeClr val="tx2"/>
                </a:solidFill>
                <a:latin typeface="Arial" charset="0"/>
                <a:ea typeface="ＭＳ Ｐゴシック" charset="0"/>
              </a:defRPr>
            </a:lvl6pPr>
            <a:lvl7pPr marL="2971800" indent="-228600" algn="r" eaLnBrk="0" fontAlgn="base" hangingPunct="0">
              <a:spcBef>
                <a:spcPct val="0"/>
              </a:spcBef>
              <a:spcAft>
                <a:spcPct val="0"/>
              </a:spcAft>
              <a:defRPr>
                <a:solidFill>
                  <a:schemeClr val="tx2"/>
                </a:solidFill>
                <a:latin typeface="Arial" charset="0"/>
                <a:ea typeface="ＭＳ Ｐゴシック" charset="0"/>
              </a:defRPr>
            </a:lvl7pPr>
            <a:lvl8pPr marL="3429000" indent="-228600" algn="r" eaLnBrk="0" fontAlgn="base" hangingPunct="0">
              <a:spcBef>
                <a:spcPct val="0"/>
              </a:spcBef>
              <a:spcAft>
                <a:spcPct val="0"/>
              </a:spcAft>
              <a:defRPr>
                <a:solidFill>
                  <a:schemeClr val="tx2"/>
                </a:solidFill>
                <a:latin typeface="Arial" charset="0"/>
                <a:ea typeface="ＭＳ Ｐゴシック" charset="0"/>
              </a:defRPr>
            </a:lvl8pPr>
            <a:lvl9pPr marL="3886200" indent="-228600" algn="r" eaLnBrk="0" fontAlgn="base" hangingPunct="0">
              <a:spcBef>
                <a:spcPct val="0"/>
              </a:spcBef>
              <a:spcAft>
                <a:spcPct val="0"/>
              </a:spcAft>
              <a:defRPr>
                <a:solidFill>
                  <a:schemeClr val="tx2"/>
                </a:solidFill>
                <a:latin typeface="Arial" charset="0"/>
                <a:ea typeface="ＭＳ Ｐゴシック" charset="0"/>
              </a:defRPr>
            </a:lvl9pPr>
          </a:lstStyle>
          <a:p>
            <a:pPr eaLnBrk="1" hangingPunct="1">
              <a:defRPr/>
            </a:pPr>
            <a:fld id="{358C2770-B948-174A-A75D-7AE5CE367222}" type="slidenum">
              <a:rPr lang="en-US" smtClean="0">
                <a:solidFill>
                  <a:schemeClr val="tx1"/>
                </a:solidFill>
              </a:rPr>
              <a:pPr eaLnBrk="1" hangingPunct="1">
                <a:defRPr/>
              </a:pPr>
              <a:t>57</a:t>
            </a:fld>
            <a:endParaRPr lang="en-US">
              <a:solidFill>
                <a:schemeClr val="tx1"/>
              </a:solidFill>
            </a:endParaRPr>
          </a:p>
        </p:txBody>
      </p:sp>
    </p:spTree>
    <p:extLst>
      <p:ext uri="{BB962C8B-B14F-4D97-AF65-F5344CB8AC3E}">
        <p14:creationId xmlns:p14="http://schemas.microsoft.com/office/powerpoint/2010/main" val="38773436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JPA (Java Persistence API)</a:t>
            </a:r>
          </a:p>
        </p:txBody>
      </p:sp>
      <p:sp>
        <p:nvSpPr>
          <p:cNvPr id="3" name="Content Placeholder 2"/>
          <p:cNvSpPr>
            <a:spLocks noGrp="1"/>
          </p:cNvSpPr>
          <p:nvPr>
            <p:ph idx="1"/>
          </p:nvPr>
        </p:nvSpPr>
        <p:spPr/>
        <p:txBody>
          <a:bodyPr/>
          <a:lstStyle/>
          <a:p>
            <a:r>
              <a:rPr lang="en-US" dirty="0"/>
              <a:t>Both Hibernate and </a:t>
            </a:r>
            <a:r>
              <a:rPr lang="en-US" dirty="0" err="1"/>
              <a:t>EclipseLink</a:t>
            </a:r>
            <a:r>
              <a:rPr lang="en-US" dirty="0"/>
              <a:t> implement the JPA -- annotations supported can be different, with different options</a:t>
            </a:r>
          </a:p>
          <a:p>
            <a:r>
              <a:rPr lang="en-US" dirty="0"/>
              <a:t>Persistence with JEE versus without JEE: The overall creation and management of persistent objects is basically the same (annotate the Entity class(</a:t>
            </a:r>
            <a:r>
              <a:rPr lang="en-US" dirty="0" err="1"/>
              <a:t>es</a:t>
            </a:r>
            <a:r>
              <a:rPr lang="en-US" dirty="0"/>
              <a:t>), carry out transactions)</a:t>
            </a:r>
          </a:p>
          <a:p>
            <a:r>
              <a:rPr lang="en-US" dirty="0"/>
              <a:t>In both we annotate the entity class (examples: Employee, Contact)</a:t>
            </a:r>
          </a:p>
          <a:p>
            <a:pPr marL="344487" lvl="1" indent="0">
              <a:buNone/>
            </a:pPr>
            <a:endParaRPr lang="en-US" dirty="0"/>
          </a:p>
          <a:p>
            <a:pPr lvl="1"/>
            <a:endParaRPr lang="en-US" dirty="0"/>
          </a:p>
          <a:p>
            <a:pPr lvl="1"/>
            <a:endParaRPr lang="en-US" dirty="0"/>
          </a:p>
          <a:p>
            <a:pPr lvl="1"/>
            <a:endParaRPr lang="en-US" dirty="0"/>
          </a:p>
        </p:txBody>
      </p:sp>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58</a:t>
            </a:fld>
            <a:endParaRPr lang="en-US"/>
          </a:p>
        </p:txBody>
      </p:sp>
    </p:spTree>
    <p:extLst>
      <p:ext uri="{BB962C8B-B14F-4D97-AF65-F5344CB8AC3E}">
        <p14:creationId xmlns:p14="http://schemas.microsoft.com/office/powerpoint/2010/main" val="898746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without JEE versus with JEE</a:t>
            </a:r>
          </a:p>
        </p:txBody>
      </p:sp>
      <p:sp>
        <p:nvSpPr>
          <p:cNvPr id="3" name="Content Placeholder 2"/>
          <p:cNvSpPr>
            <a:spLocks noGrp="1"/>
          </p:cNvSpPr>
          <p:nvPr>
            <p:ph idx="1"/>
          </p:nvPr>
        </p:nvSpPr>
        <p:spPr/>
        <p:txBody>
          <a:bodyPr/>
          <a:lstStyle/>
          <a:p>
            <a:r>
              <a:rPr lang="en-US" dirty="0"/>
              <a:t>Hibernate without JEE:</a:t>
            </a:r>
          </a:p>
          <a:p>
            <a:pPr lvl="1"/>
            <a:r>
              <a:rPr lang="en-US" dirty="0"/>
              <a:t>load configuration (</a:t>
            </a:r>
            <a:r>
              <a:rPr lang="en-US" b="1" dirty="0" err="1"/>
              <a:t>hibernate.cfg.xml</a:t>
            </a:r>
            <a:r>
              <a:rPr lang="en-US" dirty="0"/>
              <a:t>), create session factory (once)</a:t>
            </a:r>
          </a:p>
          <a:p>
            <a:pPr lvl="1"/>
            <a:r>
              <a:rPr lang="en-US" dirty="0"/>
              <a:t>(as needed) </a:t>
            </a:r>
            <a:r>
              <a:rPr lang="en-US" b="1" dirty="0" err="1"/>
              <a:t>getCurrentSession</a:t>
            </a:r>
            <a:r>
              <a:rPr lang="en-US" dirty="0"/>
              <a:t>, </a:t>
            </a:r>
            <a:r>
              <a:rPr lang="en-US" b="1" dirty="0" err="1"/>
              <a:t>beginTransaction</a:t>
            </a:r>
            <a:r>
              <a:rPr lang="en-US" dirty="0"/>
              <a:t>, do work, </a:t>
            </a:r>
            <a:r>
              <a:rPr lang="en-US" b="1" dirty="0"/>
              <a:t>commit</a:t>
            </a:r>
          </a:p>
          <a:p>
            <a:r>
              <a:rPr lang="en-US" dirty="0"/>
              <a:t>with JEE:</a:t>
            </a:r>
          </a:p>
          <a:p>
            <a:pPr lvl="1"/>
            <a:r>
              <a:rPr lang="en-US" b="1" dirty="0" err="1"/>
              <a:t>persistence.xml</a:t>
            </a:r>
            <a:r>
              <a:rPr lang="en-US" dirty="0"/>
              <a:t>  specifies a </a:t>
            </a:r>
            <a:r>
              <a:rPr lang="en-US" b="1" dirty="0"/>
              <a:t>persistence-unit</a:t>
            </a:r>
            <a:r>
              <a:rPr lang="en-US" dirty="0"/>
              <a:t> which specifies a </a:t>
            </a:r>
            <a:r>
              <a:rPr lang="en-US" b="1" dirty="0" err="1"/>
              <a:t>jta</a:t>
            </a:r>
            <a:r>
              <a:rPr lang="en-US" b="1" dirty="0"/>
              <a:t>-data-source</a:t>
            </a:r>
          </a:p>
          <a:p>
            <a:pPr lvl="1"/>
            <a:r>
              <a:rPr lang="en-US" dirty="0" err="1"/>
              <a:t>Netbeans</a:t>
            </a:r>
            <a:r>
              <a:rPr lang="en-US" dirty="0"/>
              <a:t> creates the </a:t>
            </a:r>
            <a:r>
              <a:rPr lang="en-US" b="1" i="1" dirty="0" err="1"/>
              <a:t>Entity</a:t>
            </a:r>
            <a:r>
              <a:rPr lang="en-US" b="1" dirty="0" err="1"/>
              <a:t>Facade</a:t>
            </a:r>
            <a:r>
              <a:rPr lang="en-US" dirty="0"/>
              <a:t> for us where </a:t>
            </a:r>
            <a:r>
              <a:rPr lang="en-US" b="1" i="1" dirty="0"/>
              <a:t>Entity</a:t>
            </a:r>
            <a:r>
              <a:rPr lang="en-US" dirty="0"/>
              <a:t> is the name of the entity class (example, </a:t>
            </a:r>
            <a:r>
              <a:rPr lang="en-US" b="1" dirty="0" err="1"/>
              <a:t>ContactFacade</a:t>
            </a:r>
            <a:r>
              <a:rPr lang="en-US" dirty="0"/>
              <a:t>) </a:t>
            </a:r>
          </a:p>
          <a:p>
            <a:pPr lvl="1"/>
            <a:r>
              <a:rPr lang="en-US" b="1" dirty="0"/>
              <a:t>@</a:t>
            </a:r>
            <a:r>
              <a:rPr lang="en-US" b="1" dirty="0" err="1"/>
              <a:t>PersistenceContext</a:t>
            </a:r>
            <a:r>
              <a:rPr lang="en-US" dirty="0"/>
              <a:t>  annotation on the </a:t>
            </a:r>
            <a:r>
              <a:rPr lang="en-US" b="1" dirty="0" err="1"/>
              <a:t>EntityManager</a:t>
            </a:r>
            <a:r>
              <a:rPr lang="en-US" dirty="0"/>
              <a:t> in the </a:t>
            </a:r>
            <a:r>
              <a:rPr lang="en-US" b="1" i="1" dirty="0" err="1"/>
              <a:t>Entity</a:t>
            </a:r>
            <a:r>
              <a:rPr lang="en-US" b="1" dirty="0" err="1"/>
              <a:t>Facade</a:t>
            </a:r>
            <a:r>
              <a:rPr lang="en-US" dirty="0"/>
              <a:t> ties the </a:t>
            </a:r>
            <a:r>
              <a:rPr lang="en-US" b="1" dirty="0" err="1"/>
              <a:t>EntityManager</a:t>
            </a:r>
            <a:r>
              <a:rPr lang="en-US" dirty="0"/>
              <a:t> to the </a:t>
            </a:r>
            <a:r>
              <a:rPr lang="en-US" b="1" dirty="0"/>
              <a:t>persistence-unit</a:t>
            </a:r>
          </a:p>
          <a:p>
            <a:pPr lvl="1"/>
            <a:r>
              <a:rPr lang="en-US" dirty="0"/>
              <a:t>The bean that deals with persistent objects (example </a:t>
            </a:r>
            <a:r>
              <a:rPr lang="en-US" b="1" dirty="0" err="1"/>
              <a:t>ContactController</a:t>
            </a:r>
            <a:r>
              <a:rPr lang="en-US" dirty="0"/>
              <a:t>) obtains a reference to the </a:t>
            </a:r>
            <a:r>
              <a:rPr lang="en-US" b="1" dirty="0" err="1"/>
              <a:t>ContactFacade</a:t>
            </a:r>
            <a:r>
              <a:rPr lang="en-US" dirty="0"/>
              <a:t> through Dependency Injection: </a:t>
            </a:r>
            <a:r>
              <a:rPr lang="en-US" b="1" dirty="0"/>
              <a:t>@EJB private </a:t>
            </a:r>
            <a:r>
              <a:rPr lang="en-US" b="1" dirty="0" err="1"/>
              <a:t>ContactFacade</a:t>
            </a:r>
            <a:r>
              <a:rPr lang="en-US" b="1" dirty="0"/>
              <a:t> </a:t>
            </a:r>
            <a:r>
              <a:rPr lang="en-US" b="1" dirty="0" err="1"/>
              <a:t>ejbFacade</a:t>
            </a:r>
            <a:r>
              <a:rPr lang="en-US" b="1" dirty="0"/>
              <a:t>; </a:t>
            </a:r>
          </a:p>
          <a:p>
            <a:endParaRPr lang="en-US" dirty="0"/>
          </a:p>
        </p:txBody>
      </p:sp>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59</a:t>
            </a:fld>
            <a:endParaRPr lang="en-US"/>
          </a:p>
        </p:txBody>
      </p:sp>
    </p:spTree>
    <p:extLst>
      <p:ext uri="{BB962C8B-B14F-4D97-AF65-F5344CB8AC3E}">
        <p14:creationId xmlns:p14="http://schemas.microsoft.com/office/powerpoint/2010/main" val="77676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a:bodyPr>
          <a:lstStyle/>
          <a:p>
            <a:br>
              <a:rPr lang="en-US">
                <a:latin typeface="Garamond" charset="0"/>
              </a:rPr>
            </a:br>
            <a:endParaRPr lang="en-US">
              <a:latin typeface="Garamond" charset="0"/>
            </a:endParaRPr>
          </a:p>
        </p:txBody>
      </p:sp>
      <p:sp>
        <p:nvSpPr>
          <p:cNvPr id="20482" name="Content Placeholder 2"/>
          <p:cNvSpPr>
            <a:spLocks noGrp="1"/>
          </p:cNvSpPr>
          <p:nvPr>
            <p:ph idx="1"/>
          </p:nvPr>
        </p:nvSpPr>
        <p:spPr/>
        <p:txBody>
          <a:bodyPr/>
          <a:lstStyle/>
          <a:p>
            <a:r>
              <a:rPr lang="en-US">
                <a:latin typeface="Arial" charset="0"/>
              </a:rPr>
              <a:t>Java EE security environment enables security constraints to be defined at deployment time</a:t>
            </a:r>
          </a:p>
          <a:p>
            <a:r>
              <a:rPr lang="en-US">
                <a:latin typeface="Arial" charset="0"/>
              </a:rPr>
              <a:t>Java EE platform makes applications portable to a wide variety of security implementations by shielding application developers from the complexity of implementing security features</a:t>
            </a:r>
          </a:p>
          <a:p>
            <a:r>
              <a:rPr lang="en-US">
                <a:latin typeface="Arial" charset="0"/>
              </a:rPr>
              <a:t>provides standard declarative access control rules that are defined by the developer and interpreted when the application is deployed on the server</a:t>
            </a:r>
          </a:p>
          <a:p>
            <a:r>
              <a:rPr lang="en-US">
                <a:latin typeface="Arial" charset="0"/>
              </a:rPr>
              <a:t>same application works in a variety of security environments without changing the source code</a:t>
            </a:r>
          </a:p>
        </p:txBody>
      </p:sp>
      <p:sp>
        <p:nvSpPr>
          <p:cNvPr id="20483"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A62E582E-C23A-6549-BC06-7DD01A8C60CF}" type="datetime1">
              <a:rPr lang="en-CA" sz="1000">
                <a:solidFill>
                  <a:schemeClr val="tx1"/>
                </a:solidFill>
              </a:rPr>
              <a:pPr eaLnBrk="1" hangingPunct="1"/>
              <a:t>2018-09-06</a:t>
            </a:fld>
            <a:endParaRPr lang="en-US" sz="1000">
              <a:solidFill>
                <a:schemeClr val="tx1"/>
              </a:solidFill>
            </a:endParaRPr>
          </a:p>
        </p:txBody>
      </p:sp>
      <p:sp>
        <p:nvSpPr>
          <p:cNvPr id="20484"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986B10CA-D314-F944-A390-1A887E1D6AD7}" type="slidenum">
              <a:rPr lang="en-US" sz="1000">
                <a:solidFill>
                  <a:schemeClr val="tx1"/>
                </a:solidFill>
              </a:rPr>
              <a:pPr eaLnBrk="1" hangingPunct="1"/>
              <a:t>6</a:t>
            </a:fld>
            <a:endParaRPr lang="en-US" sz="1000">
              <a:solidFill>
                <a:schemeClr val="tx1"/>
              </a:solidFill>
            </a:endParaRPr>
          </a:p>
        </p:txBody>
      </p:sp>
      <p:sp>
        <p:nvSpPr>
          <p:cNvPr id="6" name="Rectangle 5"/>
          <p:cNvSpPr/>
          <p:nvPr/>
        </p:nvSpPr>
        <p:spPr>
          <a:xfrm>
            <a:off x="539750" y="549275"/>
            <a:ext cx="1757363" cy="646113"/>
          </a:xfrm>
          <a:prstGeom prst="rect">
            <a:avLst/>
          </a:prstGeom>
        </p:spPr>
        <p:txBody>
          <a:bodyPr wrap="none">
            <a:spAutoFit/>
          </a:bodyPr>
          <a:lstStyle/>
          <a:p>
            <a:pPr>
              <a:defRPr/>
            </a:pPr>
            <a:r>
              <a:rPr lang="en-US" sz="3600" b="1" kern="0" dirty="0">
                <a:solidFill>
                  <a:srgbClr val="330066"/>
                </a:solidFill>
                <a:latin typeface="Garamond"/>
                <a:ea typeface="+mj-ea"/>
                <a:cs typeface="+mj-cs"/>
              </a:rPr>
              <a:t>Security</a:t>
            </a:r>
            <a:endParaRPr lang="en-US" dirty="0">
              <a:ea typeface="+mn-ea"/>
              <a:cs typeface="+mn-cs"/>
            </a:endParaRPr>
          </a:p>
        </p:txBody>
      </p:sp>
    </p:spTree>
    <p:extLst>
      <p:ext uri="{BB962C8B-B14F-4D97-AF65-F5344CB8AC3E}">
        <p14:creationId xmlns:p14="http://schemas.microsoft.com/office/powerpoint/2010/main" val="493136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this </a:t>
            </a:r>
            <a:r>
              <a:rPr lang="en-US" i="1" dirty="0" err="1"/>
              <a:t>Entity</a:t>
            </a:r>
            <a:r>
              <a:rPr lang="en-US" dirty="0" err="1"/>
              <a:t>Facade</a:t>
            </a:r>
            <a:r>
              <a:rPr lang="en-US" dirty="0"/>
              <a:t>?</a:t>
            </a:r>
          </a:p>
        </p:txBody>
      </p:sp>
      <p:sp>
        <p:nvSpPr>
          <p:cNvPr id="3" name="Content Placeholder 2"/>
          <p:cNvSpPr>
            <a:spLocks noGrp="1"/>
          </p:cNvSpPr>
          <p:nvPr>
            <p:ph idx="1"/>
          </p:nvPr>
        </p:nvSpPr>
        <p:spPr/>
        <p:txBody>
          <a:bodyPr/>
          <a:lstStyle/>
          <a:p>
            <a:r>
              <a:rPr lang="en-US" dirty="0"/>
              <a:t>The </a:t>
            </a:r>
            <a:r>
              <a:rPr lang="en-US" b="1" dirty="0" err="1"/>
              <a:t>ContactFacade</a:t>
            </a:r>
            <a:r>
              <a:rPr lang="en-US" dirty="0"/>
              <a:t> is the DAO (Data Access Object) for the </a:t>
            </a:r>
            <a:r>
              <a:rPr lang="en-US" b="1" dirty="0"/>
              <a:t>Contact</a:t>
            </a:r>
            <a:r>
              <a:rPr lang="en-US" dirty="0"/>
              <a:t> Entity (a </a:t>
            </a:r>
            <a:r>
              <a:rPr lang="en-US" b="1" dirty="0"/>
              <a:t>Contact</a:t>
            </a:r>
            <a:r>
              <a:rPr lang="en-US" dirty="0"/>
              <a:t> is a persistent object)</a:t>
            </a:r>
          </a:p>
          <a:p>
            <a:r>
              <a:rPr lang="en-US" dirty="0"/>
              <a:t>A DAO is the go-to object for doing CRUD operations on an Entity</a:t>
            </a:r>
          </a:p>
          <a:p>
            <a:pPr lvl="1"/>
            <a:r>
              <a:rPr lang="en-US" dirty="0"/>
              <a:t>Create</a:t>
            </a:r>
          </a:p>
          <a:p>
            <a:pPr lvl="1"/>
            <a:r>
              <a:rPr lang="en-US" dirty="0"/>
              <a:t>Read</a:t>
            </a:r>
          </a:p>
          <a:p>
            <a:pPr lvl="1"/>
            <a:r>
              <a:rPr lang="en-US" dirty="0"/>
              <a:t>Update</a:t>
            </a:r>
          </a:p>
          <a:p>
            <a:pPr lvl="1"/>
            <a:r>
              <a:rPr lang="en-US" dirty="0"/>
              <a:t>Delete</a:t>
            </a:r>
          </a:p>
          <a:p>
            <a:endParaRPr lang="en-US" dirty="0"/>
          </a:p>
          <a:p>
            <a:r>
              <a:rPr lang="en-US" dirty="0"/>
              <a:t>Sessions and Transactions of the </a:t>
            </a:r>
            <a:r>
              <a:rPr lang="en-US" b="1" dirty="0" err="1"/>
              <a:t>EntityManager</a:t>
            </a:r>
            <a:r>
              <a:rPr lang="en-US" dirty="0"/>
              <a:t> in the </a:t>
            </a:r>
            <a:r>
              <a:rPr lang="en-US" b="1" dirty="0" err="1"/>
              <a:t>ContactFacade</a:t>
            </a:r>
            <a:r>
              <a:rPr lang="en-US" dirty="0"/>
              <a:t> are handled for us by the </a:t>
            </a:r>
            <a:r>
              <a:rPr lang="en-US" b="1" dirty="0"/>
              <a:t>JTA </a:t>
            </a:r>
            <a:r>
              <a:rPr lang="en-US" dirty="0"/>
              <a:t>(see </a:t>
            </a:r>
            <a:r>
              <a:rPr lang="en-US" dirty="0" err="1"/>
              <a:t>persistence.xml</a:t>
            </a:r>
            <a:r>
              <a:rPr lang="en-US" dirty="0"/>
              <a:t>):</a:t>
            </a:r>
          </a:p>
          <a:p>
            <a:pPr marL="0" indent="0">
              <a:buNone/>
            </a:pPr>
            <a:r>
              <a:rPr lang="en-US" sz="1800" b="1" dirty="0"/>
              <a:t>&lt;persistence-unit name="address-</a:t>
            </a:r>
            <a:r>
              <a:rPr lang="en-US" sz="1800" b="1" dirty="0" err="1"/>
              <a:t>bookPU</a:t>
            </a:r>
            <a:r>
              <a:rPr lang="en-US" sz="1800" b="1" dirty="0"/>
              <a:t>" transaction-type="JTA"&gt;</a:t>
            </a:r>
          </a:p>
          <a:p>
            <a:pPr marL="0" indent="0">
              <a:buNone/>
            </a:pPr>
            <a:r>
              <a:rPr lang="en-US" sz="1800" b="1" dirty="0"/>
              <a:t>    &lt;</a:t>
            </a:r>
            <a:r>
              <a:rPr lang="en-US" sz="1800" b="1" dirty="0" err="1"/>
              <a:t>jta</a:t>
            </a:r>
            <a:r>
              <a:rPr lang="en-US" sz="1800" b="1" dirty="0"/>
              <a:t>-data-source&gt;</a:t>
            </a:r>
            <a:r>
              <a:rPr lang="en-US" sz="1800" b="1" dirty="0" err="1"/>
              <a:t>MySQLDB</a:t>
            </a:r>
            <a:r>
              <a:rPr lang="en-US" sz="1800" b="1" dirty="0"/>
              <a:t>&lt;/</a:t>
            </a:r>
            <a:r>
              <a:rPr lang="en-US" sz="1800" b="1" dirty="0" err="1"/>
              <a:t>jta</a:t>
            </a:r>
            <a:r>
              <a:rPr lang="en-US" sz="1800" b="1" dirty="0"/>
              <a:t>-data-source&gt;</a:t>
            </a:r>
          </a:p>
          <a:p>
            <a:pPr marL="0" indent="0">
              <a:buNone/>
            </a:pPr>
            <a:endParaRPr lang="en-US" dirty="0"/>
          </a:p>
        </p:txBody>
      </p:sp>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60</a:t>
            </a:fld>
            <a:endParaRPr lang="en-US"/>
          </a:p>
        </p:txBody>
      </p:sp>
    </p:spTree>
    <p:extLst>
      <p:ext uri="{BB962C8B-B14F-4D97-AF65-F5344CB8AC3E}">
        <p14:creationId xmlns:p14="http://schemas.microsoft.com/office/powerpoint/2010/main" val="21716295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User to Database (address-book app)</a:t>
            </a:r>
          </a:p>
        </p:txBody>
      </p:sp>
      <p:sp>
        <p:nvSpPr>
          <p:cNvPr id="3" name="Content Placeholder 2"/>
          <p:cNvSpPr>
            <a:spLocks noGrp="1"/>
          </p:cNvSpPr>
          <p:nvPr>
            <p:ph idx="1"/>
          </p:nvPr>
        </p:nvSpPr>
        <p:spPr/>
        <p:txBody>
          <a:bodyPr/>
          <a:lstStyle/>
          <a:p>
            <a:pPr marL="457200" indent="-457200">
              <a:buFont typeface="+mj-lt"/>
              <a:buAutoNum type="arabicPeriod"/>
            </a:pPr>
            <a:r>
              <a:rPr lang="en-US" dirty="0"/>
              <a:t>User's Browser submits the form to Glassfish when the user clicks </a:t>
            </a:r>
            <a:r>
              <a:rPr lang="en-US" b="1" dirty="0"/>
              <a:t>save</a:t>
            </a:r>
          </a:p>
          <a:p>
            <a:pPr marL="457200" indent="-457200">
              <a:buFont typeface="+mj-lt"/>
              <a:buAutoNum type="arabicPeriod"/>
            </a:pPr>
            <a:r>
              <a:rPr lang="en-US" dirty="0"/>
              <a:t>JSF pages are implemented with JSP and Servlets behind the scenes</a:t>
            </a:r>
          </a:p>
          <a:p>
            <a:pPr marL="457200" indent="-457200">
              <a:buFont typeface="+mj-lt"/>
              <a:buAutoNum type="arabicPeriod"/>
            </a:pPr>
            <a:r>
              <a:rPr lang="en-US" dirty="0"/>
              <a:t>EL (Expression Language) expressions use the getters and setters on the properties of the Named Bean</a:t>
            </a:r>
          </a:p>
          <a:p>
            <a:pPr marL="349250" lvl="1" indent="0">
              <a:buNone/>
            </a:pPr>
            <a:r>
              <a:rPr lang="en-US" dirty="0"/>
              <a:t>  example from </a:t>
            </a:r>
            <a:r>
              <a:rPr lang="en-US" dirty="0" err="1"/>
              <a:t>Create.xhtml</a:t>
            </a:r>
            <a:endParaRPr lang="en-US" dirty="0"/>
          </a:p>
          <a:p>
            <a:pPr marL="349250" lvl="1" indent="0">
              <a:buNone/>
            </a:pPr>
            <a:r>
              <a:rPr lang="en-US" sz="1200" dirty="0"/>
              <a:t>                        &lt;td&gt;&lt;</a:t>
            </a:r>
            <a:r>
              <a:rPr lang="en-US" sz="1200" dirty="0" err="1"/>
              <a:t>h:inputText</a:t>
            </a:r>
            <a:r>
              <a:rPr lang="en-US" sz="1200" dirty="0"/>
              <a:t> id="</a:t>
            </a:r>
            <a:r>
              <a:rPr lang="en-US" sz="1200" dirty="0" err="1"/>
              <a:t>firstName</a:t>
            </a:r>
            <a:r>
              <a:rPr lang="en-US" sz="1200" dirty="0"/>
              <a:t>" </a:t>
            </a:r>
          </a:p>
          <a:p>
            <a:pPr marL="349250" lvl="1" indent="0">
              <a:buNone/>
            </a:pPr>
            <a:r>
              <a:rPr lang="en-US" sz="1200" dirty="0"/>
              <a:t>                                         value="#{</a:t>
            </a:r>
            <a:r>
              <a:rPr lang="en-US" sz="1200" dirty="0" err="1"/>
              <a:t>contactController.selected.firstName</a:t>
            </a:r>
            <a:r>
              <a:rPr lang="en-US" sz="1200" dirty="0"/>
              <a:t>}" </a:t>
            </a:r>
          </a:p>
          <a:p>
            <a:pPr marL="349250" lvl="1" indent="0">
              <a:buNone/>
            </a:pPr>
            <a:r>
              <a:rPr lang="en-US" sz="1200" dirty="0"/>
              <a:t>                                         title="#{</a:t>
            </a:r>
            <a:r>
              <a:rPr lang="en-US" sz="1200" dirty="0" err="1"/>
              <a:t>bundle.CreateContactTitle_firstName</a:t>
            </a:r>
            <a:r>
              <a:rPr lang="en-US" sz="1200" dirty="0"/>
              <a:t>}" /&gt;</a:t>
            </a:r>
          </a:p>
          <a:p>
            <a:pPr marL="349250" lvl="1" indent="0">
              <a:buNone/>
            </a:pPr>
            <a:r>
              <a:rPr lang="en-US" sz="1200" dirty="0"/>
              <a:t>                        &lt;/td&gt;</a:t>
            </a:r>
          </a:p>
          <a:p>
            <a:pPr marL="349250" lvl="1" indent="0">
              <a:buNone/>
            </a:pPr>
            <a:r>
              <a:rPr lang="en-US" sz="1200" dirty="0"/>
              <a:t>          to display the value, on the </a:t>
            </a:r>
            <a:r>
              <a:rPr lang="en-US" sz="1200" dirty="0" err="1"/>
              <a:t>ContactController</a:t>
            </a:r>
            <a:r>
              <a:rPr lang="en-US" sz="1200" dirty="0"/>
              <a:t> object, call </a:t>
            </a:r>
            <a:r>
              <a:rPr lang="en-US" sz="1200" dirty="0" err="1"/>
              <a:t>getSelected</a:t>
            </a:r>
            <a:r>
              <a:rPr lang="en-US" sz="1200" dirty="0"/>
              <a:t>(), then on that, call </a:t>
            </a:r>
            <a:r>
              <a:rPr lang="en-US" sz="1200" dirty="0" err="1"/>
              <a:t>getFirstName</a:t>
            </a:r>
            <a:r>
              <a:rPr lang="en-US" sz="1200" dirty="0"/>
              <a:t>()</a:t>
            </a:r>
          </a:p>
          <a:p>
            <a:pPr marL="349250" lvl="1" indent="0">
              <a:buNone/>
            </a:pPr>
            <a:r>
              <a:rPr lang="en-US" sz="1200" dirty="0"/>
              <a:t>          to update the value upon submission, call </a:t>
            </a:r>
            <a:r>
              <a:rPr lang="en-US" sz="1200" dirty="0" err="1"/>
              <a:t>getSelected</a:t>
            </a:r>
            <a:r>
              <a:rPr lang="en-US" sz="1200" dirty="0"/>
              <a:t>(), then on that, call </a:t>
            </a:r>
            <a:r>
              <a:rPr lang="en-US" sz="1200" dirty="0" err="1"/>
              <a:t>setFirstName</a:t>
            </a:r>
            <a:r>
              <a:rPr lang="en-US" sz="1200" dirty="0"/>
              <a:t>()</a:t>
            </a:r>
          </a:p>
          <a:p>
            <a:pPr marL="349250" lvl="1" indent="0">
              <a:buNone/>
            </a:pPr>
            <a:r>
              <a:rPr lang="en-US" sz="1200" dirty="0"/>
              <a:t>          the </a:t>
            </a:r>
            <a:r>
              <a:rPr lang="en-US" sz="1200" dirty="0" err="1"/>
              <a:t>bundle.CreateContactTitle_firstName</a:t>
            </a:r>
            <a:r>
              <a:rPr lang="en-US" sz="1200" dirty="0"/>
              <a:t> is the string that should label the field on the User's webpage (this is Internationalization support – the string can be English, French, Chinese, </a:t>
            </a:r>
            <a:r>
              <a:rPr lang="en-US" sz="1200" dirty="0" err="1"/>
              <a:t>etc</a:t>
            </a:r>
            <a:r>
              <a:rPr lang="en-US" sz="1200" dirty="0"/>
              <a:t>)</a:t>
            </a:r>
          </a:p>
        </p:txBody>
      </p:sp>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61</a:t>
            </a:fld>
            <a:endParaRPr lang="en-US"/>
          </a:p>
        </p:txBody>
      </p:sp>
    </p:spTree>
    <p:extLst>
      <p:ext uri="{BB962C8B-B14F-4D97-AF65-F5344CB8AC3E}">
        <p14:creationId xmlns:p14="http://schemas.microsoft.com/office/powerpoint/2010/main" val="11989028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to Database (cont'd)</a:t>
            </a:r>
          </a:p>
        </p:txBody>
      </p:sp>
      <p:sp>
        <p:nvSpPr>
          <p:cNvPr id="3" name="Content Placeholder 2"/>
          <p:cNvSpPr>
            <a:spLocks noGrp="1"/>
          </p:cNvSpPr>
          <p:nvPr>
            <p:ph idx="1"/>
          </p:nvPr>
        </p:nvSpPr>
        <p:spPr/>
        <p:txBody>
          <a:bodyPr>
            <a:normAutofit fontScale="92500"/>
          </a:bodyPr>
          <a:lstStyle/>
          <a:p>
            <a:pPr marL="457200" indent="-457200">
              <a:buFont typeface="+mj-lt"/>
              <a:buAutoNum type="arabicPeriod" startAt="4"/>
            </a:pPr>
            <a:r>
              <a:rPr lang="en-US" dirty="0"/>
              <a:t>EL expression on save button:</a:t>
            </a:r>
          </a:p>
          <a:p>
            <a:pPr marL="0" indent="0">
              <a:buNone/>
            </a:pPr>
            <a:r>
              <a:rPr lang="en-US" dirty="0"/>
              <a:t>       &lt;</a:t>
            </a:r>
            <a:r>
              <a:rPr lang="en-US" dirty="0" err="1"/>
              <a:t>h:commandLink</a:t>
            </a:r>
            <a:r>
              <a:rPr lang="en-US" dirty="0"/>
              <a:t> action="#{</a:t>
            </a:r>
            <a:r>
              <a:rPr lang="en-US" dirty="0" err="1"/>
              <a:t>contactController.create</a:t>
            </a:r>
            <a:r>
              <a:rPr lang="en-US" dirty="0"/>
              <a:t>}"   </a:t>
            </a:r>
          </a:p>
          <a:p>
            <a:pPr marL="0" indent="0">
              <a:buNone/>
            </a:pPr>
            <a:r>
              <a:rPr lang="en-US" dirty="0"/>
              <a:t>                                    value="#{</a:t>
            </a:r>
            <a:r>
              <a:rPr lang="en-US" dirty="0" err="1"/>
              <a:t>bundle.CreateContactSaveLink</a:t>
            </a:r>
            <a:r>
              <a:rPr lang="en-US" dirty="0"/>
              <a:t>}" /&gt;</a:t>
            </a:r>
          </a:p>
          <a:p>
            <a:pPr marL="0" indent="0">
              <a:buNone/>
            </a:pPr>
            <a:r>
              <a:rPr lang="en-US" dirty="0"/>
              <a:t>         </a:t>
            </a:r>
            <a:r>
              <a:rPr lang="en-US" dirty="0" err="1"/>
              <a:t>contactController</a:t>
            </a:r>
            <a:r>
              <a:rPr lang="en-US" dirty="0"/>
              <a:t> object create() method gets called</a:t>
            </a:r>
          </a:p>
          <a:p>
            <a:pPr marL="457200" indent="-457200">
              <a:buFont typeface="+mj-lt"/>
              <a:buAutoNum type="arabicPeriod" startAt="5"/>
            </a:pPr>
            <a:r>
              <a:rPr lang="en-US" b="1" dirty="0"/>
              <a:t>create()</a:t>
            </a:r>
            <a:r>
              <a:rPr lang="en-US" dirty="0"/>
              <a:t> calls </a:t>
            </a:r>
            <a:r>
              <a:rPr lang="en-US" b="1" dirty="0" err="1"/>
              <a:t>getFacade</a:t>
            </a:r>
            <a:r>
              <a:rPr lang="en-US" b="1" dirty="0"/>
              <a:t>().create(current);</a:t>
            </a:r>
          </a:p>
          <a:p>
            <a:pPr marL="457200" indent="-457200">
              <a:buFont typeface="+mj-lt"/>
              <a:buAutoNum type="arabicPeriod" startAt="5"/>
            </a:pPr>
            <a:r>
              <a:rPr lang="en-US" dirty="0"/>
              <a:t>The Facade's create method calls </a:t>
            </a:r>
            <a:r>
              <a:rPr lang="en-US" b="1" dirty="0" err="1"/>
              <a:t>getEntityManager</a:t>
            </a:r>
            <a:r>
              <a:rPr lang="en-US" b="1" dirty="0"/>
              <a:t>().persist(entity);</a:t>
            </a:r>
          </a:p>
          <a:p>
            <a:pPr marL="0" indent="0">
              <a:buNone/>
            </a:pPr>
            <a:r>
              <a:rPr lang="en-US" b="1" dirty="0"/>
              <a:t>       </a:t>
            </a:r>
            <a:r>
              <a:rPr lang="en-US" dirty="0"/>
              <a:t>analogous to </a:t>
            </a:r>
            <a:r>
              <a:rPr lang="en-US" b="1" dirty="0" err="1"/>
              <a:t>session.save</a:t>
            </a:r>
            <a:r>
              <a:rPr lang="en-US" b="1" dirty="0"/>
              <a:t>(entity) </a:t>
            </a:r>
            <a:r>
              <a:rPr lang="en-US" dirty="0"/>
              <a:t>with Hibernate</a:t>
            </a:r>
            <a:endParaRPr lang="en-US" b="1" dirty="0"/>
          </a:p>
          <a:p>
            <a:pPr marL="457200" indent="-457200">
              <a:buFont typeface="+mj-lt"/>
              <a:buAutoNum type="arabicPeriod" startAt="5"/>
            </a:pPr>
            <a:r>
              <a:rPr lang="en-US" dirty="0"/>
              <a:t>JTA carries out the transaction to update the database</a:t>
            </a:r>
          </a:p>
          <a:p>
            <a:pPr marL="457200" indent="-457200">
              <a:buFont typeface="+mj-lt"/>
              <a:buAutoNum type="arabicPeriod" startAt="5"/>
            </a:pPr>
            <a:endParaRPr lang="en-US" dirty="0"/>
          </a:p>
          <a:p>
            <a:pPr marL="0" indent="0">
              <a:buNone/>
            </a:pPr>
            <a:r>
              <a:rPr lang="en-US" dirty="0"/>
              <a:t>For you </a:t>
            </a:r>
            <a:r>
              <a:rPr lang="en-US" b="1" dirty="0"/>
              <a:t>TODO</a:t>
            </a:r>
            <a:r>
              <a:rPr lang="en-US" dirty="0"/>
              <a:t>:</a:t>
            </a:r>
          </a:p>
          <a:p>
            <a:pPr marL="0" indent="0">
              <a:buNone/>
            </a:pPr>
            <a:r>
              <a:rPr lang="en-US" dirty="0"/>
              <a:t>look at the </a:t>
            </a:r>
            <a:r>
              <a:rPr lang="en-US" dirty="0" err="1"/>
              <a:t>AddressBook</a:t>
            </a:r>
            <a:r>
              <a:rPr lang="en-US" dirty="0"/>
              <a:t> application and trace through this process yourself (follow the method calls)</a:t>
            </a:r>
          </a:p>
        </p:txBody>
      </p:sp>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62</a:t>
            </a:fld>
            <a:endParaRPr lang="en-US"/>
          </a:p>
        </p:txBody>
      </p:sp>
    </p:spTree>
    <p:extLst>
      <p:ext uri="{BB962C8B-B14F-4D97-AF65-F5344CB8AC3E}">
        <p14:creationId xmlns:p14="http://schemas.microsoft.com/office/powerpoint/2010/main" val="2875391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MySQL </a:t>
            </a:r>
            <a:r>
              <a:rPr lang="en-US" dirty="0" err="1"/>
              <a:t>datasource</a:t>
            </a:r>
            <a:endParaRPr lang="en-US" dirty="0"/>
          </a:p>
        </p:txBody>
      </p:sp>
      <p:sp>
        <p:nvSpPr>
          <p:cNvPr id="3" name="Content Placeholder 2"/>
          <p:cNvSpPr>
            <a:spLocks noGrp="1"/>
          </p:cNvSpPr>
          <p:nvPr>
            <p:ph idx="1"/>
          </p:nvPr>
        </p:nvSpPr>
        <p:spPr/>
        <p:txBody>
          <a:bodyPr/>
          <a:lstStyle/>
          <a:p>
            <a:r>
              <a:rPr lang="en-US" dirty="0"/>
              <a:t>Using </a:t>
            </a:r>
            <a:r>
              <a:rPr lang="en-US" dirty="0" err="1"/>
              <a:t>Netbeans</a:t>
            </a:r>
            <a:r>
              <a:rPr lang="en-US" dirty="0"/>
              <a:t>, in the Design tab of </a:t>
            </a:r>
            <a:r>
              <a:rPr lang="en-US" dirty="0" err="1"/>
              <a:t>persistence.xml</a:t>
            </a:r>
            <a:r>
              <a:rPr lang="en-US" dirty="0"/>
              <a:t> file</a:t>
            </a:r>
          </a:p>
        </p:txBody>
      </p:sp>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63</a:t>
            </a:fld>
            <a:endParaRPr lang="en-US"/>
          </a:p>
        </p:txBody>
      </p:sp>
      <p:pic>
        <p:nvPicPr>
          <p:cNvPr id="6" name="Picture 5" descr="Screen Shot 2014-11-18 at 2.44.0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060848"/>
            <a:ext cx="9144000" cy="3806028"/>
          </a:xfrm>
          <a:prstGeom prst="rect">
            <a:avLst/>
          </a:prstGeom>
        </p:spPr>
      </p:pic>
      <p:cxnSp>
        <p:nvCxnSpPr>
          <p:cNvPr id="8" name="Straight Arrow Connector 7"/>
          <p:cNvCxnSpPr/>
          <p:nvPr/>
        </p:nvCxnSpPr>
        <p:spPr bwMode="auto">
          <a:xfrm flipV="1">
            <a:off x="5580112" y="3717032"/>
            <a:ext cx="2880320" cy="2808312"/>
          </a:xfrm>
          <a:prstGeom prst="straightConnector1">
            <a:avLst/>
          </a:prstGeom>
          <a:no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71325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a </a:t>
            </a:r>
            <a:r>
              <a:rPr lang="en-US" dirty="0" err="1"/>
              <a:t>datasource</a:t>
            </a:r>
            <a:r>
              <a:rPr lang="en-US" dirty="0"/>
              <a:t> (MySQL)</a:t>
            </a:r>
          </a:p>
        </p:txBody>
      </p:sp>
      <p:pic>
        <p:nvPicPr>
          <p:cNvPr id="6" name="Content Placeholder 5" descr="Screen Shot 2014-11-18 at 1.49.02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57" t="-6475" r="76" b="-1240"/>
          <a:stretch/>
        </p:blipFill>
        <p:spPr>
          <a:xfrm>
            <a:off x="457200" y="2180151"/>
            <a:ext cx="8218488" cy="3950773"/>
          </a:xfrm>
        </p:spPr>
      </p:pic>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64</a:t>
            </a:fld>
            <a:endParaRPr lang="en-US"/>
          </a:p>
        </p:txBody>
      </p:sp>
      <p:sp>
        <p:nvSpPr>
          <p:cNvPr id="7" name="TextBox 6"/>
          <p:cNvSpPr txBox="1"/>
          <p:nvPr/>
        </p:nvSpPr>
        <p:spPr>
          <a:xfrm>
            <a:off x="683568" y="1628800"/>
            <a:ext cx="5018734" cy="369332"/>
          </a:xfrm>
          <a:prstGeom prst="rect">
            <a:avLst/>
          </a:prstGeom>
          <a:noFill/>
        </p:spPr>
        <p:txBody>
          <a:bodyPr wrap="none" rtlCol="0">
            <a:spAutoFit/>
          </a:bodyPr>
          <a:lstStyle/>
          <a:p>
            <a:r>
              <a:rPr lang="en-US" dirty="0"/>
              <a:t>Select "New Data Source..." to get this window: </a:t>
            </a:r>
          </a:p>
        </p:txBody>
      </p:sp>
      <p:cxnSp>
        <p:nvCxnSpPr>
          <p:cNvPr id="9" name="Straight Arrow Connector 8"/>
          <p:cNvCxnSpPr/>
          <p:nvPr/>
        </p:nvCxnSpPr>
        <p:spPr bwMode="auto">
          <a:xfrm flipV="1">
            <a:off x="3131840" y="4005064"/>
            <a:ext cx="4824536" cy="2592288"/>
          </a:xfrm>
          <a:prstGeom prst="straightConnector1">
            <a:avLst/>
          </a:prstGeom>
          <a:no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733395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 Shot 2014-11-18 at 1.47.0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582" b="11364"/>
          <a:stretch/>
        </p:blipFill>
        <p:spPr>
          <a:xfrm>
            <a:off x="457200" y="1042681"/>
            <a:ext cx="8229600" cy="5088243"/>
          </a:xfrm>
        </p:spPr>
      </p:pic>
      <p:sp>
        <p:nvSpPr>
          <p:cNvPr id="4" name="Date Placeholder 3"/>
          <p:cNvSpPr>
            <a:spLocks noGrp="1"/>
          </p:cNvSpPr>
          <p:nvPr>
            <p:ph type="dt" sz="half" idx="10"/>
          </p:nvPr>
        </p:nvSpPr>
        <p:spPr/>
        <p:txBody>
          <a:bodyPr/>
          <a:lstStyle/>
          <a:p>
            <a:pPr>
              <a:defRPr/>
            </a:pPr>
            <a:fld id="{BC0D2481-A5F7-0147-B9B6-D344F899E310}" type="datetime1">
              <a:rPr lang="en-CA" smtClean="0"/>
              <a:pPr>
                <a:defRPr/>
              </a:pPr>
              <a:t>2018-09-06</a:t>
            </a:fld>
            <a:endParaRPr lang="en-US"/>
          </a:p>
        </p:txBody>
      </p:sp>
      <p:sp>
        <p:nvSpPr>
          <p:cNvPr id="5" name="Slide Number Placeholder 4"/>
          <p:cNvSpPr>
            <a:spLocks noGrp="1"/>
          </p:cNvSpPr>
          <p:nvPr>
            <p:ph type="sldNum" sz="quarter" idx="12"/>
          </p:nvPr>
        </p:nvSpPr>
        <p:spPr/>
        <p:txBody>
          <a:bodyPr/>
          <a:lstStyle/>
          <a:p>
            <a:pPr>
              <a:defRPr/>
            </a:pPr>
            <a:fld id="{D0EEE397-21B7-6843-A299-3745F381D43B}" type="slidenum">
              <a:rPr lang="en-US" smtClean="0"/>
              <a:pPr>
                <a:defRPr/>
              </a:pPr>
              <a:t>65</a:t>
            </a:fld>
            <a:endParaRPr lang="en-US"/>
          </a:p>
        </p:txBody>
      </p:sp>
      <p:cxnSp>
        <p:nvCxnSpPr>
          <p:cNvPr id="8" name="Straight Arrow Connector 7"/>
          <p:cNvCxnSpPr/>
          <p:nvPr/>
        </p:nvCxnSpPr>
        <p:spPr bwMode="auto">
          <a:xfrm flipV="1">
            <a:off x="8100392" y="2276872"/>
            <a:ext cx="144016" cy="2376264"/>
          </a:xfrm>
          <a:prstGeom prst="straightConnector1">
            <a:avLst/>
          </a:prstGeom>
          <a:noFill/>
          <a:ln w="9525"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flipV="1">
            <a:off x="3275856" y="2708920"/>
            <a:ext cx="4976936" cy="2096616"/>
          </a:xfrm>
          <a:prstGeom prst="straightConnector1">
            <a:avLst/>
          </a:prstGeom>
          <a:noFill/>
          <a:ln w="9525"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flipH="1" flipV="1">
            <a:off x="2267744" y="2996952"/>
            <a:ext cx="6137448" cy="1960984"/>
          </a:xfrm>
          <a:prstGeom prst="straightConnector1">
            <a:avLst/>
          </a:prstGeom>
          <a:noFill/>
          <a:ln w="9525"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flipH="1" flipV="1">
            <a:off x="2195736" y="3573016"/>
            <a:ext cx="6120680" cy="1440160"/>
          </a:xfrm>
          <a:prstGeom prst="straightConnector1">
            <a:avLst/>
          </a:prstGeom>
          <a:noFill/>
          <a:ln w="9525" cap="flat" cmpd="sng" algn="ctr">
            <a:solidFill>
              <a:srgbClr val="FF0000"/>
            </a:solidFill>
            <a:prstDash val="solid"/>
            <a:round/>
            <a:headEnd type="none" w="med" len="med"/>
            <a:tailEnd type="arrow"/>
          </a:ln>
          <a:effectLst/>
        </p:spPr>
      </p:cxnSp>
      <p:cxnSp>
        <p:nvCxnSpPr>
          <p:cNvPr id="15" name="Straight Arrow Connector 14"/>
          <p:cNvCxnSpPr/>
          <p:nvPr/>
        </p:nvCxnSpPr>
        <p:spPr bwMode="auto">
          <a:xfrm flipH="1" flipV="1">
            <a:off x="2771800" y="3933056"/>
            <a:ext cx="5938192" cy="1329680"/>
          </a:xfrm>
          <a:prstGeom prst="straightConnector1">
            <a:avLst/>
          </a:prstGeom>
          <a:no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26715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539750" y="0"/>
            <a:ext cx="7199313" cy="938213"/>
          </a:xfrm>
        </p:spPr>
        <p:txBody>
          <a:bodyPr/>
          <a:lstStyle/>
          <a:p>
            <a:r>
              <a:rPr lang="en-US">
                <a:latin typeface="Garamond" charset="0"/>
              </a:rPr>
              <a:t>Java EE Components</a:t>
            </a:r>
          </a:p>
        </p:txBody>
      </p:sp>
      <p:sp>
        <p:nvSpPr>
          <p:cNvPr id="21506" name="Content Placeholder 2"/>
          <p:cNvSpPr>
            <a:spLocks noGrp="1"/>
          </p:cNvSpPr>
          <p:nvPr>
            <p:ph idx="1"/>
          </p:nvPr>
        </p:nvSpPr>
        <p:spPr>
          <a:xfrm>
            <a:off x="457200" y="1231900"/>
            <a:ext cx="8229600" cy="5076825"/>
          </a:xfrm>
        </p:spPr>
        <p:txBody>
          <a:bodyPr/>
          <a:lstStyle/>
          <a:p>
            <a:r>
              <a:rPr lang="en-US">
                <a:latin typeface="Arial" charset="0"/>
              </a:rPr>
              <a:t>A </a:t>
            </a:r>
            <a:r>
              <a:rPr lang="en-US" b="1">
                <a:latin typeface="Arial" charset="0"/>
              </a:rPr>
              <a:t>Java EE component</a:t>
            </a:r>
            <a:r>
              <a:rPr lang="en-US">
                <a:latin typeface="Arial" charset="0"/>
              </a:rPr>
              <a:t> is a self-contained functional software unit</a:t>
            </a:r>
          </a:p>
          <a:p>
            <a:r>
              <a:rPr lang="en-US">
                <a:latin typeface="Arial" charset="0"/>
              </a:rPr>
              <a:t>A Component is assembled into a Java EE application with its related classes and files and it communicates with other components</a:t>
            </a:r>
          </a:p>
          <a:p>
            <a:r>
              <a:rPr lang="en-US">
                <a:latin typeface="Arial" charset="0"/>
              </a:rPr>
              <a:t>Application clients and applets are components that run on the client.</a:t>
            </a:r>
          </a:p>
          <a:p>
            <a:r>
              <a:rPr lang="en-US">
                <a:latin typeface="Arial" charset="0"/>
              </a:rPr>
              <a:t>Web components that run on the server:</a:t>
            </a:r>
          </a:p>
          <a:p>
            <a:pPr lvl="1"/>
            <a:r>
              <a:rPr lang="en-US">
                <a:latin typeface="Arial" charset="0"/>
              </a:rPr>
              <a:t>Java Servlet</a:t>
            </a:r>
          </a:p>
          <a:p>
            <a:pPr lvl="1"/>
            <a:r>
              <a:rPr lang="en-US">
                <a:latin typeface="Arial" charset="0"/>
              </a:rPr>
              <a:t>JavaServer Faces</a:t>
            </a:r>
          </a:p>
          <a:p>
            <a:pPr lvl="1"/>
            <a:r>
              <a:rPr lang="en-US">
                <a:latin typeface="Arial" charset="0"/>
              </a:rPr>
              <a:t>JavaServer Pages (JSP)</a:t>
            </a:r>
          </a:p>
          <a:p>
            <a:r>
              <a:rPr lang="en-US">
                <a:latin typeface="Arial" charset="0"/>
              </a:rPr>
              <a:t> Enterprise JavaBeans (EJB) components (enterprise beans) are business components that run on the server</a:t>
            </a:r>
          </a:p>
        </p:txBody>
      </p:sp>
      <p:sp>
        <p:nvSpPr>
          <p:cNvPr id="21507"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5E6419E9-FA59-B94E-AC5F-F52CF92797BD}" type="datetime1">
              <a:rPr lang="en-CA" sz="1000">
                <a:solidFill>
                  <a:schemeClr val="tx1"/>
                </a:solidFill>
              </a:rPr>
              <a:pPr eaLnBrk="1" hangingPunct="1"/>
              <a:t>2018-09-06</a:t>
            </a:fld>
            <a:endParaRPr lang="en-US" sz="1000">
              <a:solidFill>
                <a:schemeClr val="tx1"/>
              </a:solidFill>
            </a:endParaRPr>
          </a:p>
        </p:txBody>
      </p:sp>
      <p:sp>
        <p:nvSpPr>
          <p:cNvPr id="21508"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3EA6178D-6BDE-9440-869F-C202BF73FE08}" type="slidenum">
              <a:rPr lang="en-US" sz="1000">
                <a:solidFill>
                  <a:schemeClr val="tx1"/>
                </a:solidFill>
              </a:rPr>
              <a:pPr eaLnBrk="1" hangingPunct="1"/>
              <a:t>7</a:t>
            </a:fld>
            <a:endParaRPr lang="en-US" sz="1000">
              <a:solidFill>
                <a:schemeClr val="tx1"/>
              </a:solidFill>
            </a:endParaRPr>
          </a:p>
        </p:txBody>
      </p:sp>
    </p:spTree>
    <p:extLst>
      <p:ext uri="{BB962C8B-B14F-4D97-AF65-F5344CB8AC3E}">
        <p14:creationId xmlns:p14="http://schemas.microsoft.com/office/powerpoint/2010/main" val="140343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Garamond" charset="0"/>
              </a:rPr>
              <a:t>Java EE versus Java SE</a:t>
            </a:r>
          </a:p>
        </p:txBody>
      </p:sp>
      <p:sp>
        <p:nvSpPr>
          <p:cNvPr id="22530" name="Content Placeholder 2"/>
          <p:cNvSpPr>
            <a:spLocks noGrp="1"/>
          </p:cNvSpPr>
          <p:nvPr>
            <p:ph idx="1"/>
          </p:nvPr>
        </p:nvSpPr>
        <p:spPr/>
        <p:txBody>
          <a:bodyPr/>
          <a:lstStyle/>
          <a:p>
            <a:r>
              <a:rPr lang="en-US" dirty="0">
                <a:latin typeface="Arial" charset="0"/>
              </a:rPr>
              <a:t>difference between Java EE components and </a:t>
            </a:r>
            <a:r>
              <a:rPr lang="ja-JP" altLang="en-US" dirty="0">
                <a:latin typeface="Arial" charset="0"/>
              </a:rPr>
              <a:t>“</a:t>
            </a:r>
            <a:r>
              <a:rPr lang="en-US" altLang="ja-JP" dirty="0">
                <a:latin typeface="Arial" charset="0"/>
              </a:rPr>
              <a:t>standard</a:t>
            </a:r>
            <a:r>
              <a:rPr lang="ja-JP" altLang="en-US" dirty="0">
                <a:latin typeface="Arial" charset="0"/>
              </a:rPr>
              <a:t>”</a:t>
            </a:r>
            <a:r>
              <a:rPr lang="en-US" altLang="ja-JP" dirty="0">
                <a:latin typeface="Arial" charset="0"/>
              </a:rPr>
              <a:t> Java classes is that EE components are</a:t>
            </a:r>
          </a:p>
          <a:p>
            <a:pPr lvl="1"/>
            <a:r>
              <a:rPr lang="en-US" dirty="0">
                <a:latin typeface="Arial" charset="0"/>
              </a:rPr>
              <a:t>assembled into a Java EE application </a:t>
            </a:r>
          </a:p>
          <a:p>
            <a:pPr lvl="1"/>
            <a:r>
              <a:rPr lang="en-US" dirty="0">
                <a:latin typeface="Arial" charset="0"/>
              </a:rPr>
              <a:t>verified to be well formed and in compliance with the Java EE specification</a:t>
            </a:r>
          </a:p>
          <a:p>
            <a:pPr lvl="1"/>
            <a:r>
              <a:rPr lang="en-US" dirty="0">
                <a:latin typeface="Arial" charset="0"/>
              </a:rPr>
              <a:t>deployed to production (IT </a:t>
            </a:r>
            <a:r>
              <a:rPr lang="en-US" dirty="0" err="1">
                <a:latin typeface="Arial" charset="0"/>
              </a:rPr>
              <a:t>dept</a:t>
            </a:r>
            <a:r>
              <a:rPr lang="en-US" dirty="0">
                <a:latin typeface="Arial" charset="0"/>
              </a:rPr>
              <a:t> can focus on production)</a:t>
            </a:r>
          </a:p>
          <a:p>
            <a:pPr lvl="1"/>
            <a:r>
              <a:rPr lang="en-US" dirty="0">
                <a:latin typeface="Arial" charset="0"/>
              </a:rPr>
              <a:t>run and managed by the Java EE Application Server</a:t>
            </a:r>
          </a:p>
          <a:p>
            <a:r>
              <a:rPr lang="en-US" dirty="0">
                <a:latin typeface="Arial" charset="0"/>
              </a:rPr>
              <a:t>Application Server containers manage the lifecycle of JEE components</a:t>
            </a:r>
          </a:p>
          <a:p>
            <a:endParaRPr lang="en-US" dirty="0">
              <a:latin typeface="Arial" charset="0"/>
            </a:endParaRPr>
          </a:p>
        </p:txBody>
      </p:sp>
      <p:sp>
        <p:nvSpPr>
          <p:cNvPr id="22531" name="Date Placeholder 3"/>
          <p:cNvSpPr>
            <a:spLocks noGrp="1"/>
          </p:cNvSpPr>
          <p:nvPr>
            <p:ph type="dt" sz="half"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C4E4B3F0-8079-8F47-A6C9-A24BD91AF1CA}" type="datetime1">
              <a:rPr lang="en-CA" sz="1000">
                <a:solidFill>
                  <a:schemeClr val="tx1"/>
                </a:solidFill>
              </a:rPr>
              <a:pPr eaLnBrk="1" hangingPunct="1"/>
              <a:t>2018-09-06</a:t>
            </a:fld>
            <a:endParaRPr lang="en-US" sz="1000">
              <a:solidFill>
                <a:schemeClr val="tx1"/>
              </a:solidFill>
            </a:endParaRPr>
          </a:p>
        </p:txBody>
      </p:sp>
      <p:sp>
        <p:nvSpPr>
          <p:cNvPr id="22532"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0F59BBBB-1109-2A45-BE7D-1B9542FEAF3C}" type="slidenum">
              <a:rPr lang="en-US" sz="1000">
                <a:solidFill>
                  <a:schemeClr val="tx1"/>
                </a:solidFill>
              </a:rPr>
              <a:pPr eaLnBrk="1" hangingPunct="1"/>
              <a:t>8</a:t>
            </a:fld>
            <a:endParaRPr lang="en-US" sz="1000">
              <a:solidFill>
                <a:schemeClr val="tx1"/>
              </a:solidFill>
            </a:endParaRPr>
          </a:p>
        </p:txBody>
      </p:sp>
    </p:spTree>
    <p:extLst>
      <p:ext uri="{BB962C8B-B14F-4D97-AF65-F5344CB8AC3E}">
        <p14:creationId xmlns:p14="http://schemas.microsoft.com/office/powerpoint/2010/main" val="143574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Garamond" charset="0"/>
              </a:rPr>
              <a:t>Java EE Clients</a:t>
            </a:r>
          </a:p>
        </p:txBody>
      </p:sp>
      <p:sp>
        <p:nvSpPr>
          <p:cNvPr id="23554" name="Content Placeholder 2"/>
          <p:cNvSpPr>
            <a:spLocks noGrp="1"/>
          </p:cNvSpPr>
          <p:nvPr>
            <p:ph idx="1"/>
          </p:nvPr>
        </p:nvSpPr>
        <p:spPr>
          <a:xfrm>
            <a:off x="457200" y="1268413"/>
            <a:ext cx="8229600" cy="5329237"/>
          </a:xfrm>
        </p:spPr>
        <p:txBody>
          <a:bodyPr/>
          <a:lstStyle/>
          <a:p>
            <a:r>
              <a:rPr lang="en-US" b="1">
                <a:latin typeface="Arial" charset="0"/>
              </a:rPr>
              <a:t>Web Clients </a:t>
            </a:r>
            <a:r>
              <a:rPr lang="en-US">
                <a:latin typeface="Arial" charset="0"/>
              </a:rPr>
              <a:t>(two parts)</a:t>
            </a:r>
            <a:r>
              <a:rPr lang="en-US" b="1">
                <a:latin typeface="Arial" charset="0"/>
              </a:rPr>
              <a:t>:</a:t>
            </a:r>
          </a:p>
          <a:p>
            <a:pPr lvl="1"/>
            <a:r>
              <a:rPr lang="en-US">
                <a:latin typeface="Arial" charset="0"/>
              </a:rPr>
              <a:t>Dynamic web pages containing various types of markup language (HTML, XML, etc), which are generated by web components running in the web tier</a:t>
            </a:r>
            <a:endParaRPr lang="en-US" b="1">
              <a:latin typeface="Arial" charset="0"/>
            </a:endParaRPr>
          </a:p>
          <a:p>
            <a:pPr lvl="1"/>
            <a:r>
              <a:rPr lang="en-US">
                <a:latin typeface="Arial" charset="0"/>
              </a:rPr>
              <a:t>A web browser, which renders the pages received from the server</a:t>
            </a:r>
          </a:p>
          <a:p>
            <a:r>
              <a:rPr lang="en-US">
                <a:latin typeface="Arial" charset="0"/>
              </a:rPr>
              <a:t>A web client is sometimes called a </a:t>
            </a:r>
            <a:r>
              <a:rPr lang="en-US" b="1">
                <a:latin typeface="Arial" charset="0"/>
              </a:rPr>
              <a:t>thin client</a:t>
            </a:r>
          </a:p>
          <a:p>
            <a:r>
              <a:rPr lang="en-US">
                <a:latin typeface="Arial" charset="0"/>
              </a:rPr>
              <a:t>With thin clients, heavyweight operations are usually handled by enterprise beans executing on the Java EE server, ie</a:t>
            </a:r>
          </a:p>
          <a:p>
            <a:pPr lvl="1"/>
            <a:r>
              <a:rPr lang="en-US">
                <a:latin typeface="Arial" charset="0"/>
              </a:rPr>
              <a:t>query databases</a:t>
            </a:r>
          </a:p>
          <a:p>
            <a:pPr lvl="1"/>
            <a:r>
              <a:rPr lang="en-US">
                <a:latin typeface="Arial" charset="0"/>
              </a:rPr>
              <a:t>execute complex business rules</a:t>
            </a:r>
          </a:p>
          <a:p>
            <a:pPr lvl="1"/>
            <a:r>
              <a:rPr lang="en-US">
                <a:latin typeface="Arial" charset="0"/>
              </a:rPr>
              <a:t>connect to legacy applications</a:t>
            </a:r>
          </a:p>
          <a:p>
            <a:pPr lvl="1"/>
            <a:r>
              <a:rPr lang="en-US">
                <a:latin typeface="Arial" charset="0"/>
              </a:rPr>
              <a:t>On the server side (Java EE), these can leverage</a:t>
            </a:r>
          </a:p>
          <a:p>
            <a:pPr lvl="2"/>
            <a:r>
              <a:rPr lang="en-US">
                <a:latin typeface="Arial" charset="0"/>
              </a:rPr>
              <a:t>Security</a:t>
            </a:r>
          </a:p>
          <a:p>
            <a:pPr lvl="2"/>
            <a:r>
              <a:rPr lang="en-US">
                <a:latin typeface="Arial" charset="0"/>
              </a:rPr>
              <a:t>Speed</a:t>
            </a:r>
          </a:p>
          <a:p>
            <a:pPr lvl="2"/>
            <a:r>
              <a:rPr lang="en-US">
                <a:latin typeface="Arial" charset="0"/>
              </a:rPr>
              <a:t>Services</a:t>
            </a:r>
          </a:p>
          <a:p>
            <a:pPr lvl="2"/>
            <a:r>
              <a:rPr lang="en-US">
                <a:latin typeface="Arial" charset="0"/>
              </a:rPr>
              <a:t>Reliability</a:t>
            </a:r>
          </a:p>
        </p:txBody>
      </p:sp>
      <p:sp>
        <p:nvSpPr>
          <p:cNvPr id="23555"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2"/>
                </a:solidFill>
                <a:latin typeface="Arial" charset="0"/>
                <a:ea typeface="ＭＳ Ｐゴシック" charset="0"/>
                <a:cs typeface="ＭＳ Ｐゴシック" charset="0"/>
              </a:defRPr>
            </a:lvl1pPr>
            <a:lvl2pPr marL="742950" indent="-285750" eaLnBrk="0" hangingPunct="0">
              <a:defRPr sz="2400">
                <a:solidFill>
                  <a:schemeClr val="tx2"/>
                </a:solidFill>
                <a:latin typeface="Arial" charset="0"/>
                <a:ea typeface="ＭＳ Ｐゴシック" charset="0"/>
              </a:defRPr>
            </a:lvl2pPr>
            <a:lvl3pPr marL="1143000" indent="-228600" eaLnBrk="0" hangingPunct="0">
              <a:defRPr sz="2400">
                <a:solidFill>
                  <a:schemeClr val="tx2"/>
                </a:solidFill>
                <a:latin typeface="Arial" charset="0"/>
                <a:ea typeface="ＭＳ Ｐゴシック" charset="0"/>
              </a:defRPr>
            </a:lvl3pPr>
            <a:lvl4pPr marL="1600200" indent="-228600" eaLnBrk="0" hangingPunct="0">
              <a:defRPr sz="2400">
                <a:solidFill>
                  <a:schemeClr val="tx2"/>
                </a:solidFill>
                <a:latin typeface="Arial" charset="0"/>
                <a:ea typeface="ＭＳ Ｐゴシック" charset="0"/>
              </a:defRPr>
            </a:lvl4pPr>
            <a:lvl5pPr marL="2057400" indent="-228600" eaLnBrk="0" hangingPunct="0">
              <a:defRPr sz="2400">
                <a:solidFill>
                  <a:schemeClr val="tx2"/>
                </a:solidFill>
                <a:latin typeface="Arial" charset="0"/>
                <a:ea typeface="ＭＳ Ｐゴシック" charset="0"/>
              </a:defRPr>
            </a:lvl5pPr>
            <a:lvl6pPr marL="2514600" indent="-228600" algn="r" eaLnBrk="0" fontAlgn="base" hangingPunct="0">
              <a:spcBef>
                <a:spcPct val="0"/>
              </a:spcBef>
              <a:spcAft>
                <a:spcPct val="0"/>
              </a:spcAft>
              <a:defRPr sz="2400">
                <a:solidFill>
                  <a:schemeClr val="tx2"/>
                </a:solidFill>
                <a:latin typeface="Arial" charset="0"/>
                <a:ea typeface="ＭＳ Ｐゴシック" charset="0"/>
              </a:defRPr>
            </a:lvl6pPr>
            <a:lvl7pPr marL="2971800" indent="-228600" algn="r" eaLnBrk="0" fontAlgn="base" hangingPunct="0">
              <a:spcBef>
                <a:spcPct val="0"/>
              </a:spcBef>
              <a:spcAft>
                <a:spcPct val="0"/>
              </a:spcAft>
              <a:defRPr sz="2400">
                <a:solidFill>
                  <a:schemeClr val="tx2"/>
                </a:solidFill>
                <a:latin typeface="Arial" charset="0"/>
                <a:ea typeface="ＭＳ Ｐゴシック" charset="0"/>
              </a:defRPr>
            </a:lvl7pPr>
            <a:lvl8pPr marL="3429000" indent="-228600" algn="r" eaLnBrk="0" fontAlgn="base" hangingPunct="0">
              <a:spcBef>
                <a:spcPct val="0"/>
              </a:spcBef>
              <a:spcAft>
                <a:spcPct val="0"/>
              </a:spcAft>
              <a:defRPr sz="2400">
                <a:solidFill>
                  <a:schemeClr val="tx2"/>
                </a:solidFill>
                <a:latin typeface="Arial" charset="0"/>
                <a:ea typeface="ＭＳ Ｐゴシック" charset="0"/>
              </a:defRPr>
            </a:lvl8pPr>
            <a:lvl9pPr marL="3886200" indent="-228600" algn="r" eaLnBrk="0" fontAlgn="base" hangingPunct="0">
              <a:spcBef>
                <a:spcPct val="0"/>
              </a:spcBef>
              <a:spcAft>
                <a:spcPct val="0"/>
              </a:spcAft>
              <a:defRPr sz="2400">
                <a:solidFill>
                  <a:schemeClr val="tx2"/>
                </a:solidFill>
                <a:latin typeface="Arial" charset="0"/>
                <a:ea typeface="ＭＳ Ｐゴシック" charset="0"/>
              </a:defRPr>
            </a:lvl9pPr>
          </a:lstStyle>
          <a:p>
            <a:pPr eaLnBrk="1" hangingPunct="1"/>
            <a:fld id="{8C41D3D6-D93A-3E49-B6F4-AE443C94E17C}" type="slidenum">
              <a:rPr lang="en-US" sz="1000">
                <a:solidFill>
                  <a:schemeClr val="tx1"/>
                </a:solidFill>
              </a:rPr>
              <a:pPr eaLnBrk="1" hangingPunct="1"/>
              <a:t>9</a:t>
            </a:fld>
            <a:endParaRPr lang="en-US" sz="1000">
              <a:solidFill>
                <a:schemeClr val="tx1"/>
              </a:solidFill>
            </a:endParaRPr>
          </a:p>
        </p:txBody>
      </p:sp>
    </p:spTree>
    <p:extLst>
      <p:ext uri="{BB962C8B-B14F-4D97-AF65-F5344CB8AC3E}">
        <p14:creationId xmlns:p14="http://schemas.microsoft.com/office/powerpoint/2010/main" val="2321422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33238</TotalTime>
  <Words>4944</Words>
  <Application>Microsoft Macintosh PowerPoint</Application>
  <PresentationFormat>On-screen Show (4:3)</PresentationFormat>
  <Paragraphs>604</Paragraphs>
  <Slides>65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ＭＳ Ｐゴシック</vt:lpstr>
      <vt:lpstr>游ゴシック</vt:lpstr>
      <vt:lpstr>游ゴシック Light</vt:lpstr>
      <vt:lpstr>Arial</vt:lpstr>
      <vt:lpstr>Calibri</vt:lpstr>
      <vt:lpstr>Calibri Light</vt:lpstr>
      <vt:lpstr>Courier New</vt:lpstr>
      <vt:lpstr>Garamond</vt:lpstr>
      <vt:lpstr>Times New Roman</vt:lpstr>
      <vt:lpstr>Wingdings</vt:lpstr>
      <vt:lpstr>Office Theme</vt:lpstr>
      <vt:lpstr>Java EE Resources</vt:lpstr>
      <vt:lpstr>Java EE</vt:lpstr>
      <vt:lpstr>Java EE programming model</vt:lpstr>
      <vt:lpstr> Distributed Multitiered Applications</vt:lpstr>
      <vt:lpstr>Multitiered Applications</vt:lpstr>
      <vt:lpstr> </vt:lpstr>
      <vt:lpstr>Java EE Components</vt:lpstr>
      <vt:lpstr>Java EE versus Java SE</vt:lpstr>
      <vt:lpstr>Java EE Clients</vt:lpstr>
      <vt:lpstr>Java EE Clients</vt:lpstr>
      <vt:lpstr>Applets</vt:lpstr>
      <vt:lpstr>JavaBeans Components</vt:lpstr>
      <vt:lpstr>Java EE Server Communications</vt:lpstr>
      <vt:lpstr>Java EE Web Components</vt:lpstr>
      <vt:lpstr>Business Components</vt:lpstr>
      <vt:lpstr>Business and EIS Tiers</vt:lpstr>
      <vt:lpstr>Enterprise Information System Tier</vt:lpstr>
      <vt:lpstr>Implementations of JEE Application Server Specification</vt:lpstr>
      <vt:lpstr>Java EE Containers</vt:lpstr>
      <vt:lpstr>Java EE Containers</vt:lpstr>
      <vt:lpstr>Container Types</vt:lpstr>
      <vt:lpstr>Packaging Java EE Applications</vt:lpstr>
      <vt:lpstr>Enterprise JavaBeans</vt:lpstr>
      <vt:lpstr>Java Servlet Technology</vt:lpstr>
      <vt:lpstr>JavaServer Faces Technology</vt:lpstr>
      <vt:lpstr>JavaServer Pages Technology</vt:lpstr>
      <vt:lpstr>Java Persistence API (JPA)</vt:lpstr>
      <vt:lpstr>Java Transaction API</vt:lpstr>
      <vt:lpstr>Java API for RESTful Web Services</vt:lpstr>
      <vt:lpstr>Named Beans</vt:lpstr>
      <vt:lpstr>Named bean scopes</vt:lpstr>
      <vt:lpstr>GlassFish (http://glassfish.java.net/docs/index.html)</vt:lpstr>
      <vt:lpstr>Glassfish Application Server</vt:lpstr>
      <vt:lpstr>JEE and Databases</vt:lpstr>
      <vt:lpstr>Derby</vt:lpstr>
      <vt:lpstr>Glassfish</vt:lpstr>
      <vt:lpstr>Java EE Annotations</vt:lpstr>
      <vt:lpstr>Finding out about Annotations</vt:lpstr>
      <vt:lpstr>Servlets</vt:lpstr>
      <vt:lpstr>Servlet Lifecycle</vt:lpstr>
      <vt:lpstr>Creating and Initializing a Servlet</vt:lpstr>
      <vt:lpstr>Creating and Initializing (cont’d)</vt:lpstr>
      <vt:lpstr>Maintaining Client State</vt:lpstr>
      <vt:lpstr>The Mood Example</vt:lpstr>
      <vt:lpstr>MoodServlet</vt:lpstr>
      <vt:lpstr>TimeOfDayFilter</vt:lpstr>
      <vt:lpstr>Hello1 example</vt:lpstr>
      <vt:lpstr>Hello2 example</vt:lpstr>
      <vt:lpstr>Simple Persistence Example</vt:lpstr>
      <vt:lpstr>Addressbook application</vt:lpstr>
      <vt:lpstr>AddressBook mechanisms</vt:lpstr>
      <vt:lpstr>AddressBook Cont'd</vt:lpstr>
      <vt:lpstr>Derby</vt:lpstr>
      <vt:lpstr>Derby (command line)</vt:lpstr>
      <vt:lpstr>Derby (Netbeans)</vt:lpstr>
      <vt:lpstr>Derby (Netbeans)</vt:lpstr>
      <vt:lpstr>Derby (Netbeans)</vt:lpstr>
      <vt:lpstr>JPA (Java Persistence API)</vt:lpstr>
      <vt:lpstr>without JEE versus with JEE</vt:lpstr>
      <vt:lpstr>What's this EntityFacade?</vt:lpstr>
      <vt:lpstr>User to Database (address-book app)</vt:lpstr>
      <vt:lpstr>User to Database (cont'd)</vt:lpstr>
      <vt:lpstr>Adding a MySQL datasource</vt:lpstr>
      <vt:lpstr>Adding a datasource (MySQL)</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Frames and Threads</dc:title>
  <dc:creator>Reg Dyer</dc:creator>
  <cp:lastModifiedBy>Todd Kelley</cp:lastModifiedBy>
  <cp:revision>109</cp:revision>
  <dcterms:created xsi:type="dcterms:W3CDTF">2000-06-26T04:30:01Z</dcterms:created>
  <dcterms:modified xsi:type="dcterms:W3CDTF">2018-09-06T19:37:07Z</dcterms:modified>
</cp:coreProperties>
</file>