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8" r:id="rId1"/>
  </p:sldMasterIdLst>
  <p:notesMasterIdLst>
    <p:notesMasterId r:id="rId63"/>
  </p:notesMasterIdLst>
  <p:handoutMasterIdLst>
    <p:handoutMasterId r:id="rId64"/>
  </p:handoutMasterIdLst>
  <p:sldIdLst>
    <p:sldId id="368" r:id="rId2"/>
    <p:sldId id="549" r:id="rId3"/>
    <p:sldId id="582" r:id="rId4"/>
    <p:sldId id="619" r:id="rId5"/>
    <p:sldId id="620" r:id="rId6"/>
    <p:sldId id="618" r:id="rId7"/>
    <p:sldId id="583" r:id="rId8"/>
    <p:sldId id="584" r:id="rId9"/>
    <p:sldId id="585" r:id="rId10"/>
    <p:sldId id="586" r:id="rId11"/>
    <p:sldId id="587" r:id="rId12"/>
    <p:sldId id="588" r:id="rId13"/>
    <p:sldId id="589" r:id="rId14"/>
    <p:sldId id="590" r:id="rId15"/>
    <p:sldId id="591" r:id="rId16"/>
    <p:sldId id="592" r:id="rId17"/>
    <p:sldId id="594" r:id="rId18"/>
    <p:sldId id="595" r:id="rId19"/>
    <p:sldId id="596" r:id="rId20"/>
    <p:sldId id="621" r:id="rId21"/>
    <p:sldId id="597" r:id="rId22"/>
    <p:sldId id="603" r:id="rId23"/>
    <p:sldId id="604" r:id="rId24"/>
    <p:sldId id="612" r:id="rId25"/>
    <p:sldId id="613" r:id="rId26"/>
    <p:sldId id="550" r:id="rId27"/>
    <p:sldId id="551" r:id="rId28"/>
    <p:sldId id="552" r:id="rId29"/>
    <p:sldId id="553" r:id="rId30"/>
    <p:sldId id="561" r:id="rId31"/>
    <p:sldId id="554" r:id="rId32"/>
    <p:sldId id="555" r:id="rId33"/>
    <p:sldId id="557" r:id="rId34"/>
    <p:sldId id="558" r:id="rId35"/>
    <p:sldId id="559" r:id="rId36"/>
    <p:sldId id="560" r:id="rId37"/>
    <p:sldId id="562" r:id="rId38"/>
    <p:sldId id="564" r:id="rId39"/>
    <p:sldId id="565" r:id="rId40"/>
    <p:sldId id="566" r:id="rId41"/>
    <p:sldId id="576" r:id="rId42"/>
    <p:sldId id="577" r:id="rId43"/>
    <p:sldId id="578" r:id="rId44"/>
    <p:sldId id="579" r:id="rId45"/>
    <p:sldId id="580" r:id="rId46"/>
    <p:sldId id="581" r:id="rId47"/>
    <p:sldId id="622" r:id="rId48"/>
    <p:sldId id="623" r:id="rId49"/>
    <p:sldId id="625" r:id="rId50"/>
    <p:sldId id="624" r:id="rId51"/>
    <p:sldId id="626" r:id="rId52"/>
    <p:sldId id="627" r:id="rId53"/>
    <p:sldId id="628" r:id="rId54"/>
    <p:sldId id="629" r:id="rId55"/>
    <p:sldId id="630" r:id="rId56"/>
    <p:sldId id="631" r:id="rId57"/>
    <p:sldId id="632" r:id="rId58"/>
    <p:sldId id="633" r:id="rId59"/>
    <p:sldId id="634" r:id="rId60"/>
    <p:sldId id="636" r:id="rId61"/>
    <p:sldId id="635" r:id="rId62"/>
  </p:sldIdLst>
  <p:sldSz cx="9144000" cy="6858000" type="screen4x3"/>
  <p:notesSz cx="7315200" cy="9601200"/>
  <p:defaultTextStyle>
    <a:defPPr>
      <a:defRPr lang="en-US"/>
    </a:defPPr>
    <a:lvl1pPr algn="r" rtl="0" fontAlgn="base">
      <a:spcBef>
        <a:spcPct val="0"/>
      </a:spcBef>
      <a:spcAft>
        <a:spcPct val="0"/>
      </a:spcAft>
      <a:defRPr kern="1200">
        <a:solidFill>
          <a:schemeClr val="tx2"/>
        </a:solidFill>
        <a:latin typeface="Arial" panose="020B0604020202020204" pitchFamily="34" charset="0"/>
        <a:ea typeface="ＭＳ Ｐゴシック" panose="020B0600070205080204" pitchFamily="34" charset="-128"/>
        <a:cs typeface="+mn-cs"/>
      </a:defRPr>
    </a:lvl1pPr>
    <a:lvl2pPr marL="457200" algn="r" rtl="0" fontAlgn="base">
      <a:spcBef>
        <a:spcPct val="0"/>
      </a:spcBef>
      <a:spcAft>
        <a:spcPct val="0"/>
      </a:spcAft>
      <a:defRPr kern="1200">
        <a:solidFill>
          <a:schemeClr val="tx2"/>
        </a:solidFill>
        <a:latin typeface="Arial" panose="020B0604020202020204" pitchFamily="34" charset="0"/>
        <a:ea typeface="ＭＳ Ｐゴシック" panose="020B0600070205080204" pitchFamily="34" charset="-128"/>
        <a:cs typeface="+mn-cs"/>
      </a:defRPr>
    </a:lvl2pPr>
    <a:lvl3pPr marL="914400" algn="r" rtl="0" fontAlgn="base">
      <a:spcBef>
        <a:spcPct val="0"/>
      </a:spcBef>
      <a:spcAft>
        <a:spcPct val="0"/>
      </a:spcAft>
      <a:defRPr kern="1200">
        <a:solidFill>
          <a:schemeClr val="tx2"/>
        </a:solidFill>
        <a:latin typeface="Arial" panose="020B0604020202020204" pitchFamily="34" charset="0"/>
        <a:ea typeface="ＭＳ Ｐゴシック" panose="020B0600070205080204" pitchFamily="34" charset="-128"/>
        <a:cs typeface="+mn-cs"/>
      </a:defRPr>
    </a:lvl3pPr>
    <a:lvl4pPr marL="1371600" algn="r" rtl="0" fontAlgn="base">
      <a:spcBef>
        <a:spcPct val="0"/>
      </a:spcBef>
      <a:spcAft>
        <a:spcPct val="0"/>
      </a:spcAft>
      <a:defRPr kern="1200">
        <a:solidFill>
          <a:schemeClr val="tx2"/>
        </a:solidFill>
        <a:latin typeface="Arial" panose="020B0604020202020204" pitchFamily="34" charset="0"/>
        <a:ea typeface="ＭＳ Ｐゴシック" panose="020B0600070205080204" pitchFamily="34" charset="-128"/>
        <a:cs typeface="+mn-cs"/>
      </a:defRPr>
    </a:lvl4pPr>
    <a:lvl5pPr marL="1828800" algn="r" rtl="0" fontAlgn="base">
      <a:spcBef>
        <a:spcPct val="0"/>
      </a:spcBef>
      <a:spcAft>
        <a:spcPct val="0"/>
      </a:spcAft>
      <a:defRPr kern="1200">
        <a:solidFill>
          <a:schemeClr val="tx2"/>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2"/>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2"/>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2"/>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2"/>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6"/>
  </p:normalViewPr>
  <p:slideViewPr>
    <p:cSldViewPr>
      <p:cViewPr varScale="1">
        <p:scale>
          <a:sx n="102" d="100"/>
          <a:sy n="102" d="100"/>
        </p:scale>
        <p:origin x="1384" y="184"/>
      </p:cViewPr>
      <p:guideLst>
        <p:guide orient="horz" pos="2160"/>
        <p:guide pos="2880"/>
      </p:guideLst>
    </p:cSldViewPr>
  </p:slideViewPr>
  <p:outlineViewPr>
    <p:cViewPr>
      <p:scale>
        <a:sx n="33" d="100"/>
        <a:sy n="33" d="100"/>
      </p:scale>
      <p:origin x="48" y="259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a:extLst>
              <a:ext uri="{FF2B5EF4-FFF2-40B4-BE49-F238E27FC236}">
                <a16:creationId xmlns:a16="http://schemas.microsoft.com/office/drawing/2014/main" id="{66AB65D2-7090-9A49-848B-CBD56B91104C}"/>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solidFill>
                  <a:schemeClr val="tx1"/>
                </a:solidFill>
                <a:latin typeface="Times New Roman" pitchFamily="18" charset="0"/>
                <a:ea typeface="+mn-ea"/>
                <a:cs typeface="+mn-cs"/>
              </a:defRPr>
            </a:lvl1pPr>
          </a:lstStyle>
          <a:p>
            <a:pPr>
              <a:defRPr/>
            </a:pPr>
            <a:endParaRPr lang="en-US"/>
          </a:p>
        </p:txBody>
      </p:sp>
      <p:sp>
        <p:nvSpPr>
          <p:cNvPr id="125955" name="Rectangle 1027">
            <a:extLst>
              <a:ext uri="{FF2B5EF4-FFF2-40B4-BE49-F238E27FC236}">
                <a16:creationId xmlns:a16="http://schemas.microsoft.com/office/drawing/2014/main" id="{1D28561C-30B3-FD40-BBA1-EF89D61E67D4}"/>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solidFill>
                  <a:schemeClr val="tx1"/>
                </a:solidFill>
                <a:latin typeface="Times New Roman" panose="02020603050405020304" pitchFamily="18" charset="0"/>
              </a:defRPr>
            </a:lvl1pPr>
          </a:lstStyle>
          <a:p>
            <a:fld id="{320EE022-E947-0A40-9E70-63F2BB4A3E3B}" type="datetime1">
              <a:rPr lang="en-CA" altLang="en-US"/>
              <a:pPr/>
              <a:t>2018-10-24</a:t>
            </a:fld>
            <a:endParaRPr lang="en-US" altLang="en-US"/>
          </a:p>
        </p:txBody>
      </p:sp>
      <p:sp>
        <p:nvSpPr>
          <p:cNvPr id="125956" name="Rectangle 1028">
            <a:extLst>
              <a:ext uri="{FF2B5EF4-FFF2-40B4-BE49-F238E27FC236}">
                <a16:creationId xmlns:a16="http://schemas.microsoft.com/office/drawing/2014/main" id="{D1FC8636-E19C-B247-8904-994CFCD46AB3}"/>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solidFill>
                  <a:schemeClr val="tx1"/>
                </a:solidFill>
                <a:latin typeface="Times New Roman" panose="02020603050405020304" pitchFamily="18" charset="0"/>
              </a:defRPr>
            </a:lvl1pPr>
          </a:lstStyle>
          <a:p>
            <a:r>
              <a:rPr lang="en-US" altLang="en-US"/>
              <a:t>Rev1.0  CST8265 - IT Security Basics  ©2007 Reg Dyer</a:t>
            </a:r>
          </a:p>
        </p:txBody>
      </p:sp>
      <p:sp>
        <p:nvSpPr>
          <p:cNvPr id="125957" name="Rectangle 1029">
            <a:extLst>
              <a:ext uri="{FF2B5EF4-FFF2-40B4-BE49-F238E27FC236}">
                <a16:creationId xmlns:a16="http://schemas.microsoft.com/office/drawing/2014/main" id="{4AD73784-413F-AE4F-AA9B-346EBDA73555}"/>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solidFill>
                  <a:schemeClr val="tx1"/>
                </a:solidFill>
                <a:latin typeface="Times New Roman" panose="02020603050405020304" pitchFamily="18" charset="0"/>
              </a:defRPr>
            </a:lvl1pPr>
          </a:lstStyle>
          <a:p>
            <a:fld id="{A125AB47-7527-3846-A9BE-25DDF707959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1026">
            <a:extLst>
              <a:ext uri="{FF2B5EF4-FFF2-40B4-BE49-F238E27FC236}">
                <a16:creationId xmlns:a16="http://schemas.microsoft.com/office/drawing/2014/main" id="{8C9C9B83-4BA4-FF43-8F12-246839C79437}"/>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solidFill>
                  <a:schemeClr val="tx1"/>
                </a:solidFill>
                <a:latin typeface="Times New Roman" pitchFamily="18" charset="0"/>
                <a:ea typeface="+mn-ea"/>
                <a:cs typeface="+mn-cs"/>
              </a:defRPr>
            </a:lvl1pPr>
          </a:lstStyle>
          <a:p>
            <a:pPr>
              <a:defRPr/>
            </a:pPr>
            <a:endParaRPr lang="en-US"/>
          </a:p>
        </p:txBody>
      </p:sp>
      <p:sp>
        <p:nvSpPr>
          <p:cNvPr id="123907" name="Rectangle 1027">
            <a:extLst>
              <a:ext uri="{FF2B5EF4-FFF2-40B4-BE49-F238E27FC236}">
                <a16:creationId xmlns:a16="http://schemas.microsoft.com/office/drawing/2014/main" id="{E4A369D5-2B9D-3F47-9604-5A885E33625D}"/>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solidFill>
                  <a:schemeClr val="tx1"/>
                </a:solidFill>
                <a:latin typeface="Times New Roman" panose="02020603050405020304" pitchFamily="18" charset="0"/>
              </a:defRPr>
            </a:lvl1pPr>
          </a:lstStyle>
          <a:p>
            <a:fld id="{959C94E2-3FE9-AF42-A125-8671C1E7813F}" type="datetime1">
              <a:rPr lang="en-CA" altLang="en-US"/>
              <a:pPr/>
              <a:t>2018-10-24</a:t>
            </a:fld>
            <a:endParaRPr lang="en-US" altLang="en-US"/>
          </a:p>
        </p:txBody>
      </p:sp>
      <p:sp>
        <p:nvSpPr>
          <p:cNvPr id="14340" name="Rectangle 1028">
            <a:extLst>
              <a:ext uri="{FF2B5EF4-FFF2-40B4-BE49-F238E27FC236}">
                <a16:creationId xmlns:a16="http://schemas.microsoft.com/office/drawing/2014/main" id="{2337F650-0DF5-6C49-A9D4-6124F9DD05A1}"/>
              </a:ext>
            </a:extLst>
          </p:cNvPr>
          <p:cNvSpPr>
            <a:spLocks noChangeArrowheads="1" noTextEdit="1"/>
          </p:cNvSpPr>
          <p:nvPr>
            <p:ph type="sldImg" idx="2"/>
          </p:nvPr>
        </p:nvSpPr>
        <p:spPr bwMode="auto">
          <a:xfrm>
            <a:off x="1258888" y="719138"/>
            <a:ext cx="4802187" cy="36020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9" name="Rectangle 1029">
            <a:extLst>
              <a:ext uri="{FF2B5EF4-FFF2-40B4-BE49-F238E27FC236}">
                <a16:creationId xmlns:a16="http://schemas.microsoft.com/office/drawing/2014/main" id="{8A3DC429-C9B1-2F4D-96AA-A679A1711B78}"/>
              </a:ext>
            </a:extLst>
          </p:cNvPr>
          <p:cNvSpPr>
            <a:spLocks noGrp="1" noChangeArrowheads="1"/>
          </p:cNvSpPr>
          <p:nvPr>
            <p:ph type="body" sz="quarter" idx="3"/>
          </p:nvPr>
        </p:nvSpPr>
        <p:spPr bwMode="auto">
          <a:xfrm>
            <a:off x="974725" y="4560888"/>
            <a:ext cx="5365750" cy="432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3910" name="Rectangle 1030">
            <a:extLst>
              <a:ext uri="{FF2B5EF4-FFF2-40B4-BE49-F238E27FC236}">
                <a16:creationId xmlns:a16="http://schemas.microsoft.com/office/drawing/2014/main" id="{9686A252-3DA7-264D-8DCB-FC4B58E92FD5}"/>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solidFill>
                  <a:schemeClr val="tx1"/>
                </a:solidFill>
                <a:latin typeface="Times New Roman" panose="02020603050405020304" pitchFamily="18" charset="0"/>
              </a:defRPr>
            </a:lvl1pPr>
          </a:lstStyle>
          <a:p>
            <a:r>
              <a:rPr lang="en-US" altLang="en-US"/>
              <a:t>Rev1.0  CST8265 - IT Security Basics  ©2007 Reg Dyer</a:t>
            </a:r>
          </a:p>
        </p:txBody>
      </p:sp>
      <p:sp>
        <p:nvSpPr>
          <p:cNvPr id="123911" name="Rectangle 1031">
            <a:extLst>
              <a:ext uri="{FF2B5EF4-FFF2-40B4-BE49-F238E27FC236}">
                <a16:creationId xmlns:a16="http://schemas.microsoft.com/office/drawing/2014/main" id="{5F0DF388-976B-B44F-B013-E6ADEC6254B4}"/>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solidFill>
                  <a:schemeClr val="tx1"/>
                </a:solidFill>
                <a:latin typeface="Times New Roman" panose="02020603050405020304" pitchFamily="18" charset="0"/>
              </a:defRPr>
            </a:lvl1pPr>
          </a:lstStyle>
          <a:p>
            <a:fld id="{7ACC5606-79A3-1542-92A4-E2B54894B11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27">
            <a:extLst>
              <a:ext uri="{FF2B5EF4-FFF2-40B4-BE49-F238E27FC236}">
                <a16:creationId xmlns:a16="http://schemas.microsoft.com/office/drawing/2014/main" id="{0D954ED8-8206-4A40-BC1D-0078C152C66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fld id="{5B94FB64-2EF9-694F-AAA1-A5A2EA000E20}" type="datetime1">
              <a:rPr lang="en-CA" altLang="en-US" sz="1200">
                <a:solidFill>
                  <a:schemeClr val="tx1"/>
                </a:solidFill>
                <a:latin typeface="Times New Roman" panose="02020603050405020304" pitchFamily="18" charset="0"/>
              </a:rPr>
              <a:pPr/>
              <a:t>2018-10-24</a:t>
            </a:fld>
            <a:endParaRPr lang="en-US" altLang="en-US" sz="1200">
              <a:solidFill>
                <a:schemeClr val="tx1"/>
              </a:solidFill>
              <a:latin typeface="Times New Roman" panose="02020603050405020304" pitchFamily="18" charset="0"/>
            </a:endParaRPr>
          </a:p>
        </p:txBody>
      </p:sp>
      <p:sp>
        <p:nvSpPr>
          <p:cNvPr id="16386" name="Rectangle 1030">
            <a:extLst>
              <a:ext uri="{FF2B5EF4-FFF2-40B4-BE49-F238E27FC236}">
                <a16:creationId xmlns:a16="http://schemas.microsoft.com/office/drawing/2014/main" id="{224973E4-BFDF-4740-B3F2-C0A6C83FE12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r>
              <a:rPr lang="en-US" altLang="en-US" sz="1200">
                <a:solidFill>
                  <a:schemeClr val="tx1"/>
                </a:solidFill>
                <a:latin typeface="Times New Roman" panose="02020603050405020304" pitchFamily="18" charset="0"/>
              </a:rPr>
              <a:t>Rev1.0  CST8265 - IT Security Basics  ©2007 Reg Dyer</a:t>
            </a:r>
          </a:p>
        </p:txBody>
      </p:sp>
      <p:sp>
        <p:nvSpPr>
          <p:cNvPr id="16387" name="Rectangle 1031">
            <a:extLst>
              <a:ext uri="{FF2B5EF4-FFF2-40B4-BE49-F238E27FC236}">
                <a16:creationId xmlns:a16="http://schemas.microsoft.com/office/drawing/2014/main" id="{9F6251E3-2293-4149-8CAA-0201E0351A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fld id="{223215A1-D7D7-CE40-B17F-A9FC91E006C4}" type="slidenum">
              <a:rPr lang="en-US" altLang="en-US" sz="1200">
                <a:solidFill>
                  <a:schemeClr val="tx1"/>
                </a:solidFill>
                <a:latin typeface="Times New Roman" panose="02020603050405020304" pitchFamily="18" charset="0"/>
              </a:rPr>
              <a:pPr/>
              <a:t>1</a:t>
            </a:fld>
            <a:endParaRPr lang="en-US" altLang="en-US" sz="1200">
              <a:solidFill>
                <a:schemeClr val="tx1"/>
              </a:solidFill>
              <a:latin typeface="Times New Roman" panose="02020603050405020304" pitchFamily="18" charset="0"/>
            </a:endParaRPr>
          </a:p>
        </p:txBody>
      </p:sp>
      <p:sp>
        <p:nvSpPr>
          <p:cNvPr id="16388" name="Rectangle 2">
            <a:extLst>
              <a:ext uri="{FF2B5EF4-FFF2-40B4-BE49-F238E27FC236}">
                <a16:creationId xmlns:a16="http://schemas.microsoft.com/office/drawing/2014/main" id="{97320317-D354-4740-86EC-19991960D9BA}"/>
              </a:ext>
            </a:extLst>
          </p:cNvPr>
          <p:cNvSpPr>
            <a:spLocks noChangeArrowheads="1" noTextEdit="1"/>
          </p:cNvSpPr>
          <p:nvPr>
            <p:ph type="sldImg"/>
          </p:nvPr>
        </p:nvSpPr>
        <p:spPr>
          <a:ln/>
        </p:spPr>
      </p:sp>
      <p:sp>
        <p:nvSpPr>
          <p:cNvPr id="16389" name="Rectangle 3">
            <a:extLst>
              <a:ext uri="{FF2B5EF4-FFF2-40B4-BE49-F238E27FC236}">
                <a16:creationId xmlns:a16="http://schemas.microsoft.com/office/drawing/2014/main" id="{05A7DF39-50F6-2346-8BA5-3FE829C4EA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027">
            <a:extLst>
              <a:ext uri="{FF2B5EF4-FFF2-40B4-BE49-F238E27FC236}">
                <a16:creationId xmlns:a16="http://schemas.microsoft.com/office/drawing/2014/main" id="{5629ED5F-F640-7949-873D-951D02751DF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fld id="{8B6DE333-A624-B04C-9557-31C24061A25C}" type="datetime1">
              <a:rPr lang="en-CA" altLang="en-US" sz="1200">
                <a:solidFill>
                  <a:schemeClr val="tx1"/>
                </a:solidFill>
                <a:latin typeface="Times New Roman" panose="02020603050405020304" pitchFamily="18" charset="0"/>
              </a:rPr>
              <a:pPr/>
              <a:t>2018-10-24</a:t>
            </a:fld>
            <a:endParaRPr lang="en-US" altLang="en-US" sz="1200">
              <a:solidFill>
                <a:schemeClr val="tx1"/>
              </a:solidFill>
              <a:latin typeface="Times New Roman" panose="02020603050405020304" pitchFamily="18" charset="0"/>
            </a:endParaRPr>
          </a:p>
        </p:txBody>
      </p:sp>
      <p:sp>
        <p:nvSpPr>
          <p:cNvPr id="31746" name="Rectangle 1030">
            <a:extLst>
              <a:ext uri="{FF2B5EF4-FFF2-40B4-BE49-F238E27FC236}">
                <a16:creationId xmlns:a16="http://schemas.microsoft.com/office/drawing/2014/main" id="{D33E7ED7-26C9-5046-A952-A18F42DF54F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r>
              <a:rPr lang="en-US" altLang="en-US" sz="1200">
                <a:solidFill>
                  <a:schemeClr val="tx1"/>
                </a:solidFill>
                <a:latin typeface="Times New Roman" panose="02020603050405020304" pitchFamily="18" charset="0"/>
              </a:rPr>
              <a:t>Rev1.0  CST8265 - IT Security Basics  ©2007 Reg Dyer</a:t>
            </a:r>
          </a:p>
        </p:txBody>
      </p:sp>
      <p:sp>
        <p:nvSpPr>
          <p:cNvPr id="31747" name="Rectangle 1031">
            <a:extLst>
              <a:ext uri="{FF2B5EF4-FFF2-40B4-BE49-F238E27FC236}">
                <a16:creationId xmlns:a16="http://schemas.microsoft.com/office/drawing/2014/main" id="{E91F23A1-9590-5A44-9384-4C85F342C5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fld id="{69D34243-B8D7-3E4C-BEB0-A62E3B0B203A}" type="slidenum">
              <a:rPr lang="en-US" altLang="en-US" sz="1200">
                <a:solidFill>
                  <a:schemeClr val="tx1"/>
                </a:solidFill>
                <a:latin typeface="Times New Roman" panose="02020603050405020304" pitchFamily="18" charset="0"/>
              </a:rPr>
              <a:pPr/>
              <a:t>15</a:t>
            </a:fld>
            <a:endParaRPr lang="en-US" altLang="en-US" sz="1200">
              <a:solidFill>
                <a:schemeClr val="tx1"/>
              </a:solidFill>
              <a:latin typeface="Times New Roman" panose="02020603050405020304" pitchFamily="18" charset="0"/>
            </a:endParaRPr>
          </a:p>
        </p:txBody>
      </p:sp>
      <p:sp>
        <p:nvSpPr>
          <p:cNvPr id="31748" name="Rectangle 2">
            <a:extLst>
              <a:ext uri="{FF2B5EF4-FFF2-40B4-BE49-F238E27FC236}">
                <a16:creationId xmlns:a16="http://schemas.microsoft.com/office/drawing/2014/main" id="{45F8461B-8FB1-DC42-ACD4-9C8B160A2E8B}"/>
              </a:ext>
            </a:extLst>
          </p:cNvPr>
          <p:cNvSpPr>
            <a:spLocks noChangeArrowheads="1" noTextEdit="1"/>
          </p:cNvSpPr>
          <p:nvPr>
            <p:ph type="sldImg"/>
          </p:nvPr>
        </p:nvSpPr>
        <p:spPr>
          <a:ln/>
        </p:spPr>
      </p:sp>
      <p:sp>
        <p:nvSpPr>
          <p:cNvPr id="31749" name="Rectangle 3">
            <a:extLst>
              <a:ext uri="{FF2B5EF4-FFF2-40B4-BE49-F238E27FC236}">
                <a16:creationId xmlns:a16="http://schemas.microsoft.com/office/drawing/2014/main" id="{7D710054-D821-5440-9450-7C2651DEBF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027">
            <a:extLst>
              <a:ext uri="{FF2B5EF4-FFF2-40B4-BE49-F238E27FC236}">
                <a16:creationId xmlns:a16="http://schemas.microsoft.com/office/drawing/2014/main" id="{E5AD2A78-19A3-9745-A19A-1334AE8A7BC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fld id="{042416E0-18EC-EF45-96C1-E4E8393D7D5E}" type="datetime1">
              <a:rPr lang="en-CA" altLang="en-US" sz="1200">
                <a:solidFill>
                  <a:schemeClr val="tx1"/>
                </a:solidFill>
                <a:latin typeface="Times New Roman" panose="02020603050405020304" pitchFamily="18" charset="0"/>
              </a:rPr>
              <a:pPr/>
              <a:t>2018-10-24</a:t>
            </a:fld>
            <a:endParaRPr lang="en-US" altLang="en-US" sz="1200">
              <a:solidFill>
                <a:schemeClr val="tx1"/>
              </a:solidFill>
              <a:latin typeface="Times New Roman" panose="02020603050405020304" pitchFamily="18" charset="0"/>
            </a:endParaRPr>
          </a:p>
        </p:txBody>
      </p:sp>
      <p:sp>
        <p:nvSpPr>
          <p:cNvPr id="38914" name="Rectangle 1030">
            <a:extLst>
              <a:ext uri="{FF2B5EF4-FFF2-40B4-BE49-F238E27FC236}">
                <a16:creationId xmlns:a16="http://schemas.microsoft.com/office/drawing/2014/main" id="{70BE30E4-98B3-8443-A0A6-03D57216B7F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r>
              <a:rPr lang="en-US" altLang="en-US" sz="1200">
                <a:solidFill>
                  <a:schemeClr val="tx1"/>
                </a:solidFill>
                <a:latin typeface="Times New Roman" panose="02020603050405020304" pitchFamily="18" charset="0"/>
              </a:rPr>
              <a:t>Rev1.0  CST8265 - IT Security Basics  ©2007 Reg Dyer</a:t>
            </a:r>
          </a:p>
        </p:txBody>
      </p:sp>
      <p:sp>
        <p:nvSpPr>
          <p:cNvPr id="38915" name="Rectangle 1031">
            <a:extLst>
              <a:ext uri="{FF2B5EF4-FFF2-40B4-BE49-F238E27FC236}">
                <a16:creationId xmlns:a16="http://schemas.microsoft.com/office/drawing/2014/main" id="{9F653251-1BFA-EF41-B4AD-BEA4589CCF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fld id="{09DE9154-338F-304A-B08A-A57C99007AAA}" type="slidenum">
              <a:rPr lang="en-US" altLang="en-US" sz="1200">
                <a:solidFill>
                  <a:schemeClr val="tx1"/>
                </a:solidFill>
                <a:latin typeface="Times New Roman" panose="02020603050405020304" pitchFamily="18" charset="0"/>
              </a:rPr>
              <a:pPr/>
              <a:t>22</a:t>
            </a:fld>
            <a:endParaRPr lang="en-US" altLang="en-US" sz="1200">
              <a:solidFill>
                <a:schemeClr val="tx1"/>
              </a:solidFill>
              <a:latin typeface="Times New Roman" panose="02020603050405020304" pitchFamily="18" charset="0"/>
            </a:endParaRPr>
          </a:p>
        </p:txBody>
      </p:sp>
      <p:sp>
        <p:nvSpPr>
          <p:cNvPr id="38916" name="Rectangle 2">
            <a:extLst>
              <a:ext uri="{FF2B5EF4-FFF2-40B4-BE49-F238E27FC236}">
                <a16:creationId xmlns:a16="http://schemas.microsoft.com/office/drawing/2014/main" id="{0D7C67F5-895B-A449-A5B6-9CD0F7AFB563}"/>
              </a:ext>
            </a:extLst>
          </p:cNvPr>
          <p:cNvSpPr>
            <a:spLocks noChangeArrowheads="1" noTextEdit="1"/>
          </p:cNvSpPr>
          <p:nvPr>
            <p:ph type="sldImg"/>
          </p:nvPr>
        </p:nvSpPr>
        <p:spPr>
          <a:ln/>
        </p:spPr>
      </p:sp>
      <p:sp>
        <p:nvSpPr>
          <p:cNvPr id="38917" name="Rectangle 3">
            <a:extLst>
              <a:ext uri="{FF2B5EF4-FFF2-40B4-BE49-F238E27FC236}">
                <a16:creationId xmlns:a16="http://schemas.microsoft.com/office/drawing/2014/main" id="{251EBF2E-FF76-324F-83CE-D4B36768D7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027">
            <a:extLst>
              <a:ext uri="{FF2B5EF4-FFF2-40B4-BE49-F238E27FC236}">
                <a16:creationId xmlns:a16="http://schemas.microsoft.com/office/drawing/2014/main" id="{42C07912-C525-AA44-B5ED-68816581542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fld id="{26A6A5C4-25FA-F343-88C0-84A3B5B6A75A}" type="datetime1">
              <a:rPr lang="en-CA" altLang="en-US" sz="1200">
                <a:solidFill>
                  <a:schemeClr val="tx1"/>
                </a:solidFill>
                <a:latin typeface="Times New Roman" panose="02020603050405020304" pitchFamily="18" charset="0"/>
              </a:rPr>
              <a:pPr/>
              <a:t>2018-10-24</a:t>
            </a:fld>
            <a:endParaRPr lang="en-US" altLang="en-US" sz="1200">
              <a:solidFill>
                <a:schemeClr val="tx1"/>
              </a:solidFill>
              <a:latin typeface="Times New Roman" panose="02020603050405020304" pitchFamily="18" charset="0"/>
            </a:endParaRPr>
          </a:p>
        </p:txBody>
      </p:sp>
      <p:sp>
        <p:nvSpPr>
          <p:cNvPr id="40962" name="Rectangle 1030">
            <a:extLst>
              <a:ext uri="{FF2B5EF4-FFF2-40B4-BE49-F238E27FC236}">
                <a16:creationId xmlns:a16="http://schemas.microsoft.com/office/drawing/2014/main" id="{F5AA369C-DFD7-3647-B000-660C8E86A0B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r>
              <a:rPr lang="en-US" altLang="en-US" sz="1200">
                <a:solidFill>
                  <a:schemeClr val="tx1"/>
                </a:solidFill>
                <a:latin typeface="Times New Roman" panose="02020603050405020304" pitchFamily="18" charset="0"/>
              </a:rPr>
              <a:t>Rev1.0  CST8265 - IT Security Basics  ©2007 Reg Dyer</a:t>
            </a:r>
          </a:p>
        </p:txBody>
      </p:sp>
      <p:sp>
        <p:nvSpPr>
          <p:cNvPr id="40963" name="Rectangle 1031">
            <a:extLst>
              <a:ext uri="{FF2B5EF4-FFF2-40B4-BE49-F238E27FC236}">
                <a16:creationId xmlns:a16="http://schemas.microsoft.com/office/drawing/2014/main" id="{B79E9F29-EB0E-4846-A7D1-257E944734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fld id="{0885FEA9-7074-D44F-9087-9958E306B14A}" type="slidenum">
              <a:rPr lang="en-US" altLang="en-US" sz="1200">
                <a:solidFill>
                  <a:schemeClr val="tx1"/>
                </a:solidFill>
                <a:latin typeface="Times New Roman" panose="02020603050405020304" pitchFamily="18" charset="0"/>
              </a:rPr>
              <a:pPr/>
              <a:t>23</a:t>
            </a:fld>
            <a:endParaRPr lang="en-US" altLang="en-US" sz="1200">
              <a:solidFill>
                <a:schemeClr val="tx1"/>
              </a:solidFill>
              <a:latin typeface="Times New Roman" panose="02020603050405020304" pitchFamily="18" charset="0"/>
            </a:endParaRPr>
          </a:p>
        </p:txBody>
      </p:sp>
      <p:sp>
        <p:nvSpPr>
          <p:cNvPr id="40964" name="Rectangle 2">
            <a:extLst>
              <a:ext uri="{FF2B5EF4-FFF2-40B4-BE49-F238E27FC236}">
                <a16:creationId xmlns:a16="http://schemas.microsoft.com/office/drawing/2014/main" id="{8EA2F555-F3F0-8340-A9FD-832828029DF9}"/>
              </a:ext>
            </a:extLst>
          </p:cNvPr>
          <p:cNvSpPr>
            <a:spLocks noChangeArrowheads="1" noTextEdit="1"/>
          </p:cNvSpPr>
          <p:nvPr>
            <p:ph type="sldImg"/>
          </p:nvPr>
        </p:nvSpPr>
        <p:spPr>
          <a:ln/>
        </p:spPr>
      </p:sp>
      <p:sp>
        <p:nvSpPr>
          <p:cNvPr id="40965" name="Rectangle 3">
            <a:extLst>
              <a:ext uri="{FF2B5EF4-FFF2-40B4-BE49-F238E27FC236}">
                <a16:creationId xmlns:a16="http://schemas.microsoft.com/office/drawing/2014/main" id="{448A346B-307B-9841-B8AF-D0D23243C3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027">
            <a:extLst>
              <a:ext uri="{FF2B5EF4-FFF2-40B4-BE49-F238E27FC236}">
                <a16:creationId xmlns:a16="http://schemas.microsoft.com/office/drawing/2014/main" id="{DD5FC310-9540-474F-9F97-53C4D2B5969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fld id="{8093CC4C-B7F4-0044-A97C-5B0E171C1137}" type="datetime1">
              <a:rPr lang="en-CA" altLang="en-US" sz="1200">
                <a:solidFill>
                  <a:schemeClr val="tx1"/>
                </a:solidFill>
                <a:latin typeface="Times New Roman" panose="02020603050405020304" pitchFamily="18" charset="0"/>
              </a:rPr>
              <a:pPr/>
              <a:t>2018-10-24</a:t>
            </a:fld>
            <a:endParaRPr lang="en-US" altLang="en-US" sz="1200">
              <a:solidFill>
                <a:schemeClr val="tx1"/>
              </a:solidFill>
              <a:latin typeface="Times New Roman" panose="02020603050405020304" pitchFamily="18" charset="0"/>
            </a:endParaRPr>
          </a:p>
        </p:txBody>
      </p:sp>
      <p:sp>
        <p:nvSpPr>
          <p:cNvPr id="43010" name="Rectangle 1030">
            <a:extLst>
              <a:ext uri="{FF2B5EF4-FFF2-40B4-BE49-F238E27FC236}">
                <a16:creationId xmlns:a16="http://schemas.microsoft.com/office/drawing/2014/main" id="{FD5451E5-80CA-E94F-937D-19DCE238DCD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r>
              <a:rPr lang="en-US" altLang="en-US" sz="1200">
                <a:solidFill>
                  <a:schemeClr val="tx1"/>
                </a:solidFill>
                <a:latin typeface="Times New Roman" panose="02020603050405020304" pitchFamily="18" charset="0"/>
              </a:rPr>
              <a:t>Rev1.0  CST8265 - IT Security Basics  ©2007 Reg Dyer</a:t>
            </a:r>
          </a:p>
        </p:txBody>
      </p:sp>
      <p:sp>
        <p:nvSpPr>
          <p:cNvPr id="43011" name="Rectangle 1031">
            <a:extLst>
              <a:ext uri="{FF2B5EF4-FFF2-40B4-BE49-F238E27FC236}">
                <a16:creationId xmlns:a16="http://schemas.microsoft.com/office/drawing/2014/main" id="{6C4183B5-54D4-234A-A442-4120AB7DF5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fld id="{EC86FAB4-622D-4549-B1EF-2DB6F427F6EA}" type="slidenum">
              <a:rPr lang="en-US" altLang="en-US" sz="1200">
                <a:solidFill>
                  <a:schemeClr val="tx1"/>
                </a:solidFill>
                <a:latin typeface="Times New Roman" panose="02020603050405020304" pitchFamily="18" charset="0"/>
              </a:rPr>
              <a:pPr/>
              <a:t>24</a:t>
            </a:fld>
            <a:endParaRPr lang="en-US" altLang="en-US" sz="1200">
              <a:solidFill>
                <a:schemeClr val="tx1"/>
              </a:solidFill>
              <a:latin typeface="Times New Roman" panose="02020603050405020304" pitchFamily="18" charset="0"/>
            </a:endParaRPr>
          </a:p>
        </p:txBody>
      </p:sp>
      <p:sp>
        <p:nvSpPr>
          <p:cNvPr id="43012" name="Rectangle 2">
            <a:extLst>
              <a:ext uri="{FF2B5EF4-FFF2-40B4-BE49-F238E27FC236}">
                <a16:creationId xmlns:a16="http://schemas.microsoft.com/office/drawing/2014/main" id="{D9F20017-FF93-1B4E-B0E9-ADC164832A43}"/>
              </a:ext>
            </a:extLst>
          </p:cNvPr>
          <p:cNvSpPr>
            <a:spLocks noChangeArrowheads="1" noTextEdit="1"/>
          </p:cNvSpPr>
          <p:nvPr>
            <p:ph type="sldImg"/>
          </p:nvPr>
        </p:nvSpPr>
        <p:spPr>
          <a:ln/>
        </p:spPr>
      </p:sp>
      <p:sp>
        <p:nvSpPr>
          <p:cNvPr id="43013" name="Rectangle 3">
            <a:extLst>
              <a:ext uri="{FF2B5EF4-FFF2-40B4-BE49-F238E27FC236}">
                <a16:creationId xmlns:a16="http://schemas.microsoft.com/office/drawing/2014/main" id="{7662831D-46F9-2942-8D7A-BE0973588B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027">
            <a:extLst>
              <a:ext uri="{FF2B5EF4-FFF2-40B4-BE49-F238E27FC236}">
                <a16:creationId xmlns:a16="http://schemas.microsoft.com/office/drawing/2014/main" id="{EF1FE305-15CB-8A43-ACE0-DB71EAA0759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fld id="{A000E67C-D422-6143-B779-843C9A35B23B}" type="datetime1">
              <a:rPr lang="en-CA" altLang="en-US" sz="1200">
                <a:solidFill>
                  <a:schemeClr val="tx1"/>
                </a:solidFill>
                <a:latin typeface="Times New Roman" panose="02020603050405020304" pitchFamily="18" charset="0"/>
              </a:rPr>
              <a:pPr/>
              <a:t>2018-10-24</a:t>
            </a:fld>
            <a:endParaRPr lang="en-US" altLang="en-US" sz="1200">
              <a:solidFill>
                <a:schemeClr val="tx1"/>
              </a:solidFill>
              <a:latin typeface="Times New Roman" panose="02020603050405020304" pitchFamily="18" charset="0"/>
            </a:endParaRPr>
          </a:p>
        </p:txBody>
      </p:sp>
      <p:sp>
        <p:nvSpPr>
          <p:cNvPr id="45058" name="Rectangle 1030">
            <a:extLst>
              <a:ext uri="{FF2B5EF4-FFF2-40B4-BE49-F238E27FC236}">
                <a16:creationId xmlns:a16="http://schemas.microsoft.com/office/drawing/2014/main" id="{7255F420-B153-8543-B0DD-8BE9FB9CB96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r>
              <a:rPr lang="en-US" altLang="en-US" sz="1200">
                <a:solidFill>
                  <a:schemeClr val="tx1"/>
                </a:solidFill>
                <a:latin typeface="Times New Roman" panose="02020603050405020304" pitchFamily="18" charset="0"/>
              </a:rPr>
              <a:t>Rev1.0  CST8265 - IT Security Basics  ©2007 Reg Dyer</a:t>
            </a:r>
          </a:p>
        </p:txBody>
      </p:sp>
      <p:sp>
        <p:nvSpPr>
          <p:cNvPr id="45059" name="Rectangle 1031">
            <a:extLst>
              <a:ext uri="{FF2B5EF4-FFF2-40B4-BE49-F238E27FC236}">
                <a16:creationId xmlns:a16="http://schemas.microsoft.com/office/drawing/2014/main" id="{EC96ADCC-BDC5-9A42-A7A9-9BD56952BD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fld id="{4ED6DFA0-0039-EB4B-8CD8-AB93B7B364D1}" type="slidenum">
              <a:rPr lang="en-US" altLang="en-US" sz="1200">
                <a:solidFill>
                  <a:schemeClr val="tx1"/>
                </a:solidFill>
                <a:latin typeface="Times New Roman" panose="02020603050405020304" pitchFamily="18" charset="0"/>
              </a:rPr>
              <a:pPr/>
              <a:t>25</a:t>
            </a:fld>
            <a:endParaRPr lang="en-US" altLang="en-US" sz="1200">
              <a:solidFill>
                <a:schemeClr val="tx1"/>
              </a:solidFill>
              <a:latin typeface="Times New Roman" panose="02020603050405020304" pitchFamily="18" charset="0"/>
            </a:endParaRPr>
          </a:p>
        </p:txBody>
      </p:sp>
      <p:sp>
        <p:nvSpPr>
          <p:cNvPr id="45060" name="Rectangle 2">
            <a:extLst>
              <a:ext uri="{FF2B5EF4-FFF2-40B4-BE49-F238E27FC236}">
                <a16:creationId xmlns:a16="http://schemas.microsoft.com/office/drawing/2014/main" id="{6B4888EB-B48F-EB43-BFFA-BB8F14A1237B}"/>
              </a:ext>
            </a:extLst>
          </p:cNvPr>
          <p:cNvSpPr>
            <a:spLocks noChangeArrowheads="1" noTextEdit="1"/>
          </p:cNvSpPr>
          <p:nvPr>
            <p:ph type="sldImg"/>
          </p:nvPr>
        </p:nvSpPr>
        <p:spPr>
          <a:ln/>
        </p:spPr>
      </p:sp>
      <p:sp>
        <p:nvSpPr>
          <p:cNvPr id="45061" name="Rectangle 3">
            <a:extLst>
              <a:ext uri="{FF2B5EF4-FFF2-40B4-BE49-F238E27FC236}">
                <a16:creationId xmlns:a16="http://schemas.microsoft.com/office/drawing/2014/main" id="{E11E95B7-3826-0B4A-8D2E-949EF2A6F5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0">
            <a:extLst>
              <a:ext uri="{FF2B5EF4-FFF2-40B4-BE49-F238E27FC236}">
                <a16:creationId xmlns:a16="http://schemas.microsoft.com/office/drawing/2014/main" id="{9846706E-6F29-BC4B-9A40-39CDAD2AE0CB}"/>
              </a:ext>
            </a:extLst>
          </p:cNvPr>
          <p:cNvSpPr>
            <a:spLocks noChangeShapeType="1"/>
          </p:cNvSpPr>
          <p:nvPr/>
        </p:nvSpPr>
        <p:spPr bwMode="auto">
          <a:xfrm>
            <a:off x="250825" y="2133600"/>
            <a:ext cx="8569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 name="Picture 48" descr="duke_wave_shadow">
            <a:extLst>
              <a:ext uri="{FF2B5EF4-FFF2-40B4-BE49-F238E27FC236}">
                <a16:creationId xmlns:a16="http://schemas.microsoft.com/office/drawing/2014/main" id="{7FA50A53-9706-774D-965F-F8EE22657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620713"/>
            <a:ext cx="14763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179" name="Rectangle 3"/>
          <p:cNvSpPr>
            <a:spLocks noGrp="1" noChangeArrowheads="1"/>
          </p:cNvSpPr>
          <p:nvPr>
            <p:ph type="ctrTitle"/>
          </p:nvPr>
        </p:nvSpPr>
        <p:spPr>
          <a:xfrm>
            <a:off x="315913" y="466725"/>
            <a:ext cx="7208837" cy="1449388"/>
          </a:xfrm>
        </p:spPr>
        <p:txBody>
          <a:bodyPr/>
          <a:lstStyle>
            <a:lvl1pPr algn="r">
              <a:defRPr sz="4400"/>
            </a:lvl1pPr>
          </a:lstStyle>
          <a:p>
            <a:r>
              <a:rPr lang="en-US" altLang="en-US"/>
              <a:t>Click to edit Master title style</a:t>
            </a:r>
          </a:p>
        </p:txBody>
      </p:sp>
      <p:sp>
        <p:nvSpPr>
          <p:cNvPr id="306180" name="Rectangle 4"/>
          <p:cNvSpPr>
            <a:spLocks noGrp="1" noChangeArrowheads="1"/>
          </p:cNvSpPr>
          <p:nvPr>
            <p:ph type="subTitle" idx="1"/>
          </p:nvPr>
        </p:nvSpPr>
        <p:spPr>
          <a:xfrm>
            <a:off x="323850" y="2349500"/>
            <a:ext cx="8424863" cy="3671888"/>
          </a:xfrm>
        </p:spPr>
        <p:txBody>
          <a:bodyPr/>
          <a:lstStyle>
            <a:lvl1pPr marL="0" indent="0" algn="r">
              <a:buFont typeface="Wingdings" pitchFamily="2" charset="2"/>
              <a:buNone/>
              <a:defRPr sz="2200"/>
            </a:lvl1pPr>
          </a:lstStyle>
          <a:p>
            <a:r>
              <a:rPr lang="en-US" altLang="en-US"/>
              <a:t>Click to edit Master subtitle style</a:t>
            </a:r>
          </a:p>
        </p:txBody>
      </p:sp>
      <p:sp>
        <p:nvSpPr>
          <p:cNvPr id="6" name="Date Placeholder 5">
            <a:extLst>
              <a:ext uri="{FF2B5EF4-FFF2-40B4-BE49-F238E27FC236}">
                <a16:creationId xmlns:a16="http://schemas.microsoft.com/office/drawing/2014/main" id="{15FD3D7C-FFA3-334D-A55F-3C8582FDC33C}"/>
              </a:ext>
            </a:extLst>
          </p:cNvPr>
          <p:cNvSpPr>
            <a:spLocks noGrp="1" noChangeArrowheads="1"/>
          </p:cNvSpPr>
          <p:nvPr>
            <p:ph type="dt" sz="half" idx="10"/>
          </p:nvPr>
        </p:nvSpPr>
        <p:spPr/>
        <p:txBody>
          <a:bodyPr/>
          <a:lstStyle>
            <a:lvl1pPr>
              <a:defRPr/>
            </a:lvl1pPr>
          </a:lstStyle>
          <a:p>
            <a:fld id="{50486F32-4BD5-6D4B-A669-F58FB7C2DC71}" type="datetime1">
              <a:rPr lang="en-CA" altLang="en-US"/>
              <a:pPr/>
              <a:t>2018-10-24</a:t>
            </a:fld>
            <a:endParaRPr lang="en-US" altLang="en-US"/>
          </a:p>
        </p:txBody>
      </p:sp>
      <p:sp>
        <p:nvSpPr>
          <p:cNvPr id="7" name="Footer Placeholder 6">
            <a:extLst>
              <a:ext uri="{FF2B5EF4-FFF2-40B4-BE49-F238E27FC236}">
                <a16:creationId xmlns:a16="http://schemas.microsoft.com/office/drawing/2014/main" id="{6550844D-2B08-A845-AC08-E2C4627F5206}"/>
              </a:ext>
            </a:extLst>
          </p:cNvPr>
          <p:cNvSpPr>
            <a:spLocks noGrp="1" noChangeArrowheads="1"/>
          </p:cNvSpPr>
          <p:nvPr>
            <p:ph type="ftr" sz="quarter" idx="11"/>
          </p:nvPr>
        </p:nvSpPr>
        <p:spPr>
          <a:xfrm>
            <a:off x="3124200" y="6248400"/>
            <a:ext cx="2895600" cy="457200"/>
          </a:xfrm>
        </p:spPr>
        <p:txBody>
          <a:bodyPr/>
          <a:lstStyle>
            <a:lvl1pPr>
              <a:defRPr/>
            </a:lvl1pPr>
          </a:lstStyle>
          <a:p>
            <a:r>
              <a:rPr lang="en-US" altLang="en-US"/>
              <a:t>Rev1.0  CST8288 - Object Oriented Programming ©2007 Reg Dyer</a:t>
            </a:r>
          </a:p>
        </p:txBody>
      </p:sp>
      <p:sp>
        <p:nvSpPr>
          <p:cNvPr id="8" name="Slide Number Placeholder 7">
            <a:extLst>
              <a:ext uri="{FF2B5EF4-FFF2-40B4-BE49-F238E27FC236}">
                <a16:creationId xmlns:a16="http://schemas.microsoft.com/office/drawing/2014/main" id="{6F044D97-8238-DA4B-BD18-7105118D5A95}"/>
              </a:ext>
            </a:extLst>
          </p:cNvPr>
          <p:cNvSpPr>
            <a:spLocks noGrp="1" noChangeArrowheads="1"/>
          </p:cNvSpPr>
          <p:nvPr>
            <p:ph type="sldNum" sz="quarter" idx="12"/>
          </p:nvPr>
        </p:nvSpPr>
        <p:spPr/>
        <p:txBody>
          <a:bodyPr/>
          <a:lstStyle>
            <a:lvl1pPr>
              <a:defRPr/>
            </a:lvl1pPr>
          </a:lstStyle>
          <a:p>
            <a:fld id="{22E1974C-8C46-6144-8764-3D76859166E0}" type="slidenum">
              <a:rPr lang="en-US" altLang="en-US"/>
              <a:pPr/>
              <a:t>‹#›</a:t>
            </a:fld>
            <a:endParaRPr lang="en-US" altLang="en-US"/>
          </a:p>
        </p:txBody>
      </p:sp>
    </p:spTree>
    <p:extLst>
      <p:ext uri="{BB962C8B-B14F-4D97-AF65-F5344CB8AC3E}">
        <p14:creationId xmlns:p14="http://schemas.microsoft.com/office/powerpoint/2010/main" val="148291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AE26E187-4962-ED49-B099-860C0810569A}"/>
              </a:ext>
            </a:extLst>
          </p:cNvPr>
          <p:cNvSpPr>
            <a:spLocks noGrp="1" noChangeArrowheads="1"/>
          </p:cNvSpPr>
          <p:nvPr>
            <p:ph type="dt" sz="half" idx="10"/>
          </p:nvPr>
        </p:nvSpPr>
        <p:spPr>
          <a:ln/>
        </p:spPr>
        <p:txBody>
          <a:bodyPr/>
          <a:lstStyle>
            <a:lvl1pPr>
              <a:defRPr/>
            </a:lvl1pPr>
          </a:lstStyle>
          <a:p>
            <a:fld id="{DCAB34B5-6053-8942-AB7A-ED617D6D24DB}" type="datetime1">
              <a:rPr lang="en-CA" altLang="en-US"/>
              <a:pPr/>
              <a:t>2018-10-24</a:t>
            </a:fld>
            <a:endParaRPr lang="en-US" altLang="en-US"/>
          </a:p>
        </p:txBody>
      </p:sp>
      <p:sp>
        <p:nvSpPr>
          <p:cNvPr id="5" name="Rectangle 6">
            <a:extLst>
              <a:ext uri="{FF2B5EF4-FFF2-40B4-BE49-F238E27FC236}">
                <a16:creationId xmlns:a16="http://schemas.microsoft.com/office/drawing/2014/main" id="{C6F12310-3542-9241-937C-B4B2199D79D1}"/>
              </a:ext>
            </a:extLst>
          </p:cNvPr>
          <p:cNvSpPr>
            <a:spLocks noGrp="1" noChangeArrowheads="1"/>
          </p:cNvSpPr>
          <p:nvPr>
            <p:ph type="ftr" sz="quarter" idx="11"/>
          </p:nvPr>
        </p:nvSpPr>
        <p:spPr>
          <a:ln/>
        </p:spPr>
        <p:txBody>
          <a:bodyPr/>
          <a:lstStyle>
            <a:lvl1pPr>
              <a:defRPr/>
            </a:lvl1pPr>
          </a:lstStyle>
          <a:p>
            <a:r>
              <a:rPr lang="en-US" altLang="en-US"/>
              <a:t>Rev1.0  CST8288 - Object Oriented Programming ©2007 Reg Dyer</a:t>
            </a:r>
          </a:p>
        </p:txBody>
      </p:sp>
      <p:sp>
        <p:nvSpPr>
          <p:cNvPr id="6" name="Rectangle 7">
            <a:extLst>
              <a:ext uri="{FF2B5EF4-FFF2-40B4-BE49-F238E27FC236}">
                <a16:creationId xmlns:a16="http://schemas.microsoft.com/office/drawing/2014/main" id="{E42CF754-7473-864C-A73C-D50ACAE55433}"/>
              </a:ext>
            </a:extLst>
          </p:cNvPr>
          <p:cNvSpPr>
            <a:spLocks noGrp="1" noChangeArrowheads="1"/>
          </p:cNvSpPr>
          <p:nvPr>
            <p:ph type="sldNum" sz="quarter" idx="12"/>
          </p:nvPr>
        </p:nvSpPr>
        <p:spPr>
          <a:ln/>
        </p:spPr>
        <p:txBody>
          <a:bodyPr/>
          <a:lstStyle>
            <a:lvl1pPr>
              <a:defRPr/>
            </a:lvl1pPr>
          </a:lstStyle>
          <a:p>
            <a:fld id="{0FB03638-ADB6-B94D-A902-593F2AC572FF}" type="slidenum">
              <a:rPr lang="en-US" altLang="en-US"/>
              <a:pPr/>
              <a:t>‹#›</a:t>
            </a:fld>
            <a:endParaRPr lang="en-US" altLang="en-US"/>
          </a:p>
        </p:txBody>
      </p:sp>
    </p:spTree>
    <p:extLst>
      <p:ext uri="{BB962C8B-B14F-4D97-AF65-F5344CB8AC3E}">
        <p14:creationId xmlns:p14="http://schemas.microsoft.com/office/powerpoint/2010/main" val="495952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5888"/>
            <a:ext cx="2057400" cy="601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15888"/>
            <a:ext cx="6019800" cy="601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83D0E4B-A629-404D-A8AE-65F791A7FBFD}"/>
              </a:ext>
            </a:extLst>
          </p:cNvPr>
          <p:cNvSpPr>
            <a:spLocks noGrp="1" noChangeArrowheads="1"/>
          </p:cNvSpPr>
          <p:nvPr>
            <p:ph type="dt" sz="half" idx="10"/>
          </p:nvPr>
        </p:nvSpPr>
        <p:spPr>
          <a:ln/>
        </p:spPr>
        <p:txBody>
          <a:bodyPr/>
          <a:lstStyle>
            <a:lvl1pPr>
              <a:defRPr/>
            </a:lvl1pPr>
          </a:lstStyle>
          <a:p>
            <a:fld id="{6ED822C4-78A2-C34B-9C16-7F035D555C6E}" type="datetime1">
              <a:rPr lang="en-CA" altLang="en-US"/>
              <a:pPr/>
              <a:t>2018-10-24</a:t>
            </a:fld>
            <a:endParaRPr lang="en-US" altLang="en-US"/>
          </a:p>
        </p:txBody>
      </p:sp>
      <p:sp>
        <p:nvSpPr>
          <p:cNvPr id="5" name="Rectangle 6">
            <a:extLst>
              <a:ext uri="{FF2B5EF4-FFF2-40B4-BE49-F238E27FC236}">
                <a16:creationId xmlns:a16="http://schemas.microsoft.com/office/drawing/2014/main" id="{CA8D8E1E-2525-284E-AAB9-7DB67A327F46}"/>
              </a:ext>
            </a:extLst>
          </p:cNvPr>
          <p:cNvSpPr>
            <a:spLocks noGrp="1" noChangeArrowheads="1"/>
          </p:cNvSpPr>
          <p:nvPr>
            <p:ph type="ftr" sz="quarter" idx="11"/>
          </p:nvPr>
        </p:nvSpPr>
        <p:spPr>
          <a:ln/>
        </p:spPr>
        <p:txBody>
          <a:bodyPr/>
          <a:lstStyle>
            <a:lvl1pPr>
              <a:defRPr/>
            </a:lvl1pPr>
          </a:lstStyle>
          <a:p>
            <a:r>
              <a:rPr lang="en-US" altLang="en-US"/>
              <a:t>Rev1.0  CST8288 - Object Oriented Programming ©2007 Reg Dyer</a:t>
            </a:r>
          </a:p>
        </p:txBody>
      </p:sp>
      <p:sp>
        <p:nvSpPr>
          <p:cNvPr id="6" name="Rectangle 7">
            <a:extLst>
              <a:ext uri="{FF2B5EF4-FFF2-40B4-BE49-F238E27FC236}">
                <a16:creationId xmlns:a16="http://schemas.microsoft.com/office/drawing/2014/main" id="{6BE3D439-0002-924D-8F28-4E11AF2CA129}"/>
              </a:ext>
            </a:extLst>
          </p:cNvPr>
          <p:cNvSpPr>
            <a:spLocks noGrp="1" noChangeArrowheads="1"/>
          </p:cNvSpPr>
          <p:nvPr>
            <p:ph type="sldNum" sz="quarter" idx="12"/>
          </p:nvPr>
        </p:nvSpPr>
        <p:spPr>
          <a:ln/>
        </p:spPr>
        <p:txBody>
          <a:bodyPr/>
          <a:lstStyle>
            <a:lvl1pPr>
              <a:defRPr/>
            </a:lvl1pPr>
          </a:lstStyle>
          <a:p>
            <a:fld id="{D5065A5D-701A-DE47-935A-FEFD90615B7E}" type="slidenum">
              <a:rPr lang="en-US" altLang="en-US"/>
              <a:pPr/>
              <a:t>‹#›</a:t>
            </a:fld>
            <a:endParaRPr lang="en-US" altLang="en-US"/>
          </a:p>
        </p:txBody>
      </p:sp>
    </p:spTree>
    <p:extLst>
      <p:ext uri="{BB962C8B-B14F-4D97-AF65-F5344CB8AC3E}">
        <p14:creationId xmlns:p14="http://schemas.microsoft.com/office/powerpoint/2010/main" val="178204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C45151F-D672-4444-B8D7-B55BA1EC2ABD}"/>
              </a:ext>
            </a:extLst>
          </p:cNvPr>
          <p:cNvSpPr>
            <a:spLocks noGrp="1" noChangeArrowheads="1"/>
          </p:cNvSpPr>
          <p:nvPr>
            <p:ph type="dt" sz="half" idx="10"/>
          </p:nvPr>
        </p:nvSpPr>
        <p:spPr>
          <a:ln/>
        </p:spPr>
        <p:txBody>
          <a:bodyPr/>
          <a:lstStyle>
            <a:lvl1pPr>
              <a:defRPr/>
            </a:lvl1pPr>
          </a:lstStyle>
          <a:p>
            <a:fld id="{34C311C9-6621-E446-BB9E-F4D1E9DEED22}" type="datetime1">
              <a:rPr lang="en-CA" altLang="en-US"/>
              <a:pPr/>
              <a:t>2018-10-24</a:t>
            </a:fld>
            <a:endParaRPr lang="en-US" altLang="en-US"/>
          </a:p>
        </p:txBody>
      </p:sp>
      <p:sp>
        <p:nvSpPr>
          <p:cNvPr id="5" name="Rectangle 6">
            <a:extLst>
              <a:ext uri="{FF2B5EF4-FFF2-40B4-BE49-F238E27FC236}">
                <a16:creationId xmlns:a16="http://schemas.microsoft.com/office/drawing/2014/main" id="{3C644808-C7D0-C940-8965-74EA0B5EFCA2}"/>
              </a:ext>
            </a:extLst>
          </p:cNvPr>
          <p:cNvSpPr>
            <a:spLocks noGrp="1" noChangeArrowheads="1"/>
          </p:cNvSpPr>
          <p:nvPr>
            <p:ph type="ftr" sz="quarter" idx="11"/>
          </p:nvPr>
        </p:nvSpPr>
        <p:spPr>
          <a:ln/>
        </p:spPr>
        <p:txBody>
          <a:bodyPr/>
          <a:lstStyle>
            <a:lvl1pPr>
              <a:defRPr/>
            </a:lvl1pPr>
          </a:lstStyle>
          <a:p>
            <a:r>
              <a:rPr lang="en-US" altLang="en-US"/>
              <a:t>Rev1.0  CST8288 - Object Oriented Programming ©2007 Reg Dyer</a:t>
            </a:r>
          </a:p>
        </p:txBody>
      </p:sp>
      <p:sp>
        <p:nvSpPr>
          <p:cNvPr id="6" name="Rectangle 7">
            <a:extLst>
              <a:ext uri="{FF2B5EF4-FFF2-40B4-BE49-F238E27FC236}">
                <a16:creationId xmlns:a16="http://schemas.microsoft.com/office/drawing/2014/main" id="{2516ACC4-B0F6-6C41-B872-6BE5521C8C6E}"/>
              </a:ext>
            </a:extLst>
          </p:cNvPr>
          <p:cNvSpPr>
            <a:spLocks noGrp="1" noChangeArrowheads="1"/>
          </p:cNvSpPr>
          <p:nvPr>
            <p:ph type="sldNum" sz="quarter" idx="12"/>
          </p:nvPr>
        </p:nvSpPr>
        <p:spPr>
          <a:ln/>
        </p:spPr>
        <p:txBody>
          <a:bodyPr/>
          <a:lstStyle>
            <a:lvl1pPr>
              <a:defRPr/>
            </a:lvl1pPr>
          </a:lstStyle>
          <a:p>
            <a:fld id="{05B6615A-C4AF-FD40-96E4-845CAFB92F0E}" type="slidenum">
              <a:rPr lang="en-US" altLang="en-US"/>
              <a:pPr/>
              <a:t>‹#›</a:t>
            </a:fld>
            <a:endParaRPr lang="en-US" altLang="en-US"/>
          </a:p>
        </p:txBody>
      </p:sp>
    </p:spTree>
    <p:extLst>
      <p:ext uri="{BB962C8B-B14F-4D97-AF65-F5344CB8AC3E}">
        <p14:creationId xmlns:p14="http://schemas.microsoft.com/office/powerpoint/2010/main" val="161615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3A3C8747-EB87-EB4D-A345-F889C7AA5C3C}"/>
              </a:ext>
            </a:extLst>
          </p:cNvPr>
          <p:cNvSpPr>
            <a:spLocks noGrp="1" noChangeArrowheads="1"/>
          </p:cNvSpPr>
          <p:nvPr>
            <p:ph type="dt" sz="half" idx="10"/>
          </p:nvPr>
        </p:nvSpPr>
        <p:spPr>
          <a:ln/>
        </p:spPr>
        <p:txBody>
          <a:bodyPr/>
          <a:lstStyle>
            <a:lvl1pPr>
              <a:defRPr/>
            </a:lvl1pPr>
          </a:lstStyle>
          <a:p>
            <a:fld id="{D86BE90C-E3DB-5D4E-AC62-91B95274B4BA}" type="datetime1">
              <a:rPr lang="en-CA" altLang="en-US"/>
              <a:pPr/>
              <a:t>2018-10-24</a:t>
            </a:fld>
            <a:endParaRPr lang="en-US" altLang="en-US"/>
          </a:p>
        </p:txBody>
      </p:sp>
      <p:sp>
        <p:nvSpPr>
          <p:cNvPr id="5" name="Rectangle 6">
            <a:extLst>
              <a:ext uri="{FF2B5EF4-FFF2-40B4-BE49-F238E27FC236}">
                <a16:creationId xmlns:a16="http://schemas.microsoft.com/office/drawing/2014/main" id="{A2E4EAAD-7FFF-1540-BC0C-F90D08056C96}"/>
              </a:ext>
            </a:extLst>
          </p:cNvPr>
          <p:cNvSpPr>
            <a:spLocks noGrp="1" noChangeArrowheads="1"/>
          </p:cNvSpPr>
          <p:nvPr>
            <p:ph type="ftr" sz="quarter" idx="11"/>
          </p:nvPr>
        </p:nvSpPr>
        <p:spPr>
          <a:ln/>
        </p:spPr>
        <p:txBody>
          <a:bodyPr/>
          <a:lstStyle>
            <a:lvl1pPr>
              <a:defRPr/>
            </a:lvl1pPr>
          </a:lstStyle>
          <a:p>
            <a:r>
              <a:rPr lang="en-US" altLang="en-US"/>
              <a:t>Rev1.0  CST8288 - Object Oriented Programming ©2007 Reg Dyer</a:t>
            </a:r>
          </a:p>
        </p:txBody>
      </p:sp>
      <p:sp>
        <p:nvSpPr>
          <p:cNvPr id="6" name="Rectangle 7">
            <a:extLst>
              <a:ext uri="{FF2B5EF4-FFF2-40B4-BE49-F238E27FC236}">
                <a16:creationId xmlns:a16="http://schemas.microsoft.com/office/drawing/2014/main" id="{7C599F53-257D-B344-BF2A-6DCA196C6392}"/>
              </a:ext>
            </a:extLst>
          </p:cNvPr>
          <p:cNvSpPr>
            <a:spLocks noGrp="1" noChangeArrowheads="1"/>
          </p:cNvSpPr>
          <p:nvPr>
            <p:ph type="sldNum" sz="quarter" idx="12"/>
          </p:nvPr>
        </p:nvSpPr>
        <p:spPr>
          <a:ln/>
        </p:spPr>
        <p:txBody>
          <a:bodyPr/>
          <a:lstStyle>
            <a:lvl1pPr>
              <a:defRPr/>
            </a:lvl1pPr>
          </a:lstStyle>
          <a:p>
            <a:fld id="{C364D808-20B6-0B40-8AAA-F36063EED056}" type="slidenum">
              <a:rPr lang="en-US" altLang="en-US"/>
              <a:pPr/>
              <a:t>‹#›</a:t>
            </a:fld>
            <a:endParaRPr lang="en-US" altLang="en-US"/>
          </a:p>
        </p:txBody>
      </p:sp>
    </p:spTree>
    <p:extLst>
      <p:ext uri="{BB962C8B-B14F-4D97-AF65-F5344CB8AC3E}">
        <p14:creationId xmlns:p14="http://schemas.microsoft.com/office/powerpoint/2010/main" val="60364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12875"/>
            <a:ext cx="4038600" cy="471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2875"/>
            <a:ext cx="4038600" cy="471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2B15BD88-F63E-1246-8CC9-E8EF5B8FDDC7}"/>
              </a:ext>
            </a:extLst>
          </p:cNvPr>
          <p:cNvSpPr>
            <a:spLocks noGrp="1" noChangeArrowheads="1"/>
          </p:cNvSpPr>
          <p:nvPr>
            <p:ph type="dt" sz="half" idx="10"/>
          </p:nvPr>
        </p:nvSpPr>
        <p:spPr>
          <a:ln/>
        </p:spPr>
        <p:txBody>
          <a:bodyPr/>
          <a:lstStyle>
            <a:lvl1pPr>
              <a:defRPr/>
            </a:lvl1pPr>
          </a:lstStyle>
          <a:p>
            <a:fld id="{743ACCBF-4A18-914B-8860-295893B70E9F}" type="datetime1">
              <a:rPr lang="en-CA" altLang="en-US"/>
              <a:pPr/>
              <a:t>2018-10-24</a:t>
            </a:fld>
            <a:endParaRPr lang="en-US" altLang="en-US"/>
          </a:p>
        </p:txBody>
      </p:sp>
      <p:sp>
        <p:nvSpPr>
          <p:cNvPr id="6" name="Rectangle 6">
            <a:extLst>
              <a:ext uri="{FF2B5EF4-FFF2-40B4-BE49-F238E27FC236}">
                <a16:creationId xmlns:a16="http://schemas.microsoft.com/office/drawing/2014/main" id="{646ED301-508C-F842-A34A-F1BA1FA685B7}"/>
              </a:ext>
            </a:extLst>
          </p:cNvPr>
          <p:cNvSpPr>
            <a:spLocks noGrp="1" noChangeArrowheads="1"/>
          </p:cNvSpPr>
          <p:nvPr>
            <p:ph type="ftr" sz="quarter" idx="11"/>
          </p:nvPr>
        </p:nvSpPr>
        <p:spPr>
          <a:ln/>
        </p:spPr>
        <p:txBody>
          <a:bodyPr/>
          <a:lstStyle>
            <a:lvl1pPr>
              <a:defRPr/>
            </a:lvl1pPr>
          </a:lstStyle>
          <a:p>
            <a:r>
              <a:rPr lang="en-US" altLang="en-US"/>
              <a:t>Rev1.0  CST8288 - Object Oriented Programming ©2007 Reg Dyer</a:t>
            </a:r>
          </a:p>
        </p:txBody>
      </p:sp>
      <p:sp>
        <p:nvSpPr>
          <p:cNvPr id="7" name="Rectangle 7">
            <a:extLst>
              <a:ext uri="{FF2B5EF4-FFF2-40B4-BE49-F238E27FC236}">
                <a16:creationId xmlns:a16="http://schemas.microsoft.com/office/drawing/2014/main" id="{33036BCA-0F7A-034E-89AD-A2DCB0B4A8F7}"/>
              </a:ext>
            </a:extLst>
          </p:cNvPr>
          <p:cNvSpPr>
            <a:spLocks noGrp="1" noChangeArrowheads="1"/>
          </p:cNvSpPr>
          <p:nvPr>
            <p:ph type="sldNum" sz="quarter" idx="12"/>
          </p:nvPr>
        </p:nvSpPr>
        <p:spPr>
          <a:ln/>
        </p:spPr>
        <p:txBody>
          <a:bodyPr/>
          <a:lstStyle>
            <a:lvl1pPr>
              <a:defRPr/>
            </a:lvl1pPr>
          </a:lstStyle>
          <a:p>
            <a:fld id="{12D36374-3E59-1B4E-A1F6-3FCE1E1C4D69}" type="slidenum">
              <a:rPr lang="en-US" altLang="en-US"/>
              <a:pPr/>
              <a:t>‹#›</a:t>
            </a:fld>
            <a:endParaRPr lang="en-US" altLang="en-US"/>
          </a:p>
        </p:txBody>
      </p:sp>
    </p:spTree>
    <p:extLst>
      <p:ext uri="{BB962C8B-B14F-4D97-AF65-F5344CB8AC3E}">
        <p14:creationId xmlns:p14="http://schemas.microsoft.com/office/powerpoint/2010/main" val="2111348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32433146-7AF7-254F-A3CA-34A92D68E7A7}"/>
              </a:ext>
            </a:extLst>
          </p:cNvPr>
          <p:cNvSpPr>
            <a:spLocks noGrp="1" noChangeArrowheads="1"/>
          </p:cNvSpPr>
          <p:nvPr>
            <p:ph type="dt" sz="half" idx="10"/>
          </p:nvPr>
        </p:nvSpPr>
        <p:spPr>
          <a:ln/>
        </p:spPr>
        <p:txBody>
          <a:bodyPr/>
          <a:lstStyle>
            <a:lvl1pPr>
              <a:defRPr/>
            </a:lvl1pPr>
          </a:lstStyle>
          <a:p>
            <a:fld id="{5AB5D1C6-5F6E-9044-A70D-98E52C3E0BBA}" type="datetime1">
              <a:rPr lang="en-CA" altLang="en-US"/>
              <a:pPr/>
              <a:t>2018-10-24</a:t>
            </a:fld>
            <a:endParaRPr lang="en-US" altLang="en-US"/>
          </a:p>
        </p:txBody>
      </p:sp>
      <p:sp>
        <p:nvSpPr>
          <p:cNvPr id="8" name="Rectangle 6">
            <a:extLst>
              <a:ext uri="{FF2B5EF4-FFF2-40B4-BE49-F238E27FC236}">
                <a16:creationId xmlns:a16="http://schemas.microsoft.com/office/drawing/2014/main" id="{8670F9F8-3600-DC49-B9A7-DF4438B0BE79}"/>
              </a:ext>
            </a:extLst>
          </p:cNvPr>
          <p:cNvSpPr>
            <a:spLocks noGrp="1" noChangeArrowheads="1"/>
          </p:cNvSpPr>
          <p:nvPr>
            <p:ph type="ftr" sz="quarter" idx="11"/>
          </p:nvPr>
        </p:nvSpPr>
        <p:spPr>
          <a:ln/>
        </p:spPr>
        <p:txBody>
          <a:bodyPr/>
          <a:lstStyle>
            <a:lvl1pPr>
              <a:defRPr/>
            </a:lvl1pPr>
          </a:lstStyle>
          <a:p>
            <a:r>
              <a:rPr lang="en-US" altLang="en-US"/>
              <a:t>Rev1.0  CST8288 - Object Oriented Programming ©2007 Reg Dyer</a:t>
            </a:r>
          </a:p>
        </p:txBody>
      </p:sp>
      <p:sp>
        <p:nvSpPr>
          <p:cNvPr id="9" name="Rectangle 7">
            <a:extLst>
              <a:ext uri="{FF2B5EF4-FFF2-40B4-BE49-F238E27FC236}">
                <a16:creationId xmlns:a16="http://schemas.microsoft.com/office/drawing/2014/main" id="{004D7D12-F638-5F42-855B-3F5F9ACEAF6B}"/>
              </a:ext>
            </a:extLst>
          </p:cNvPr>
          <p:cNvSpPr>
            <a:spLocks noGrp="1" noChangeArrowheads="1"/>
          </p:cNvSpPr>
          <p:nvPr>
            <p:ph type="sldNum" sz="quarter" idx="12"/>
          </p:nvPr>
        </p:nvSpPr>
        <p:spPr>
          <a:ln/>
        </p:spPr>
        <p:txBody>
          <a:bodyPr/>
          <a:lstStyle>
            <a:lvl1pPr>
              <a:defRPr/>
            </a:lvl1pPr>
          </a:lstStyle>
          <a:p>
            <a:fld id="{A3EC9F56-D0D0-C743-9A89-DC7005A6D3B2}" type="slidenum">
              <a:rPr lang="en-US" altLang="en-US"/>
              <a:pPr/>
              <a:t>‹#›</a:t>
            </a:fld>
            <a:endParaRPr lang="en-US" altLang="en-US"/>
          </a:p>
        </p:txBody>
      </p:sp>
    </p:spTree>
    <p:extLst>
      <p:ext uri="{BB962C8B-B14F-4D97-AF65-F5344CB8AC3E}">
        <p14:creationId xmlns:p14="http://schemas.microsoft.com/office/powerpoint/2010/main" val="322411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7BA063C0-86C2-C74D-BDCA-CBC931BC4BBE}"/>
              </a:ext>
            </a:extLst>
          </p:cNvPr>
          <p:cNvSpPr>
            <a:spLocks noGrp="1" noChangeArrowheads="1"/>
          </p:cNvSpPr>
          <p:nvPr>
            <p:ph type="dt" sz="half" idx="10"/>
          </p:nvPr>
        </p:nvSpPr>
        <p:spPr>
          <a:ln/>
        </p:spPr>
        <p:txBody>
          <a:bodyPr/>
          <a:lstStyle>
            <a:lvl1pPr>
              <a:defRPr/>
            </a:lvl1pPr>
          </a:lstStyle>
          <a:p>
            <a:fld id="{792E96CB-BEB0-714C-BC68-ABC80AE7C534}" type="datetime1">
              <a:rPr lang="en-CA" altLang="en-US"/>
              <a:pPr/>
              <a:t>2018-10-24</a:t>
            </a:fld>
            <a:endParaRPr lang="en-US" altLang="en-US"/>
          </a:p>
        </p:txBody>
      </p:sp>
      <p:sp>
        <p:nvSpPr>
          <p:cNvPr id="4" name="Rectangle 6">
            <a:extLst>
              <a:ext uri="{FF2B5EF4-FFF2-40B4-BE49-F238E27FC236}">
                <a16:creationId xmlns:a16="http://schemas.microsoft.com/office/drawing/2014/main" id="{C0380DF0-3782-5C48-8017-2329165C27E4}"/>
              </a:ext>
            </a:extLst>
          </p:cNvPr>
          <p:cNvSpPr>
            <a:spLocks noGrp="1" noChangeArrowheads="1"/>
          </p:cNvSpPr>
          <p:nvPr>
            <p:ph type="ftr" sz="quarter" idx="11"/>
          </p:nvPr>
        </p:nvSpPr>
        <p:spPr>
          <a:ln/>
        </p:spPr>
        <p:txBody>
          <a:bodyPr/>
          <a:lstStyle>
            <a:lvl1pPr>
              <a:defRPr/>
            </a:lvl1pPr>
          </a:lstStyle>
          <a:p>
            <a:r>
              <a:rPr lang="en-US" altLang="en-US"/>
              <a:t>Rev1.0  CST8288 - Object Oriented Programming ©2007 Reg Dyer</a:t>
            </a:r>
          </a:p>
        </p:txBody>
      </p:sp>
      <p:sp>
        <p:nvSpPr>
          <p:cNvPr id="5" name="Rectangle 7">
            <a:extLst>
              <a:ext uri="{FF2B5EF4-FFF2-40B4-BE49-F238E27FC236}">
                <a16:creationId xmlns:a16="http://schemas.microsoft.com/office/drawing/2014/main" id="{8583A1FA-24F6-F041-B744-B233376792B1}"/>
              </a:ext>
            </a:extLst>
          </p:cNvPr>
          <p:cNvSpPr>
            <a:spLocks noGrp="1" noChangeArrowheads="1"/>
          </p:cNvSpPr>
          <p:nvPr>
            <p:ph type="sldNum" sz="quarter" idx="12"/>
          </p:nvPr>
        </p:nvSpPr>
        <p:spPr>
          <a:ln/>
        </p:spPr>
        <p:txBody>
          <a:bodyPr/>
          <a:lstStyle>
            <a:lvl1pPr>
              <a:defRPr/>
            </a:lvl1pPr>
          </a:lstStyle>
          <a:p>
            <a:fld id="{C8F61A8E-D706-1945-85AF-9E6074F61365}" type="slidenum">
              <a:rPr lang="en-US" altLang="en-US"/>
              <a:pPr/>
              <a:t>‹#›</a:t>
            </a:fld>
            <a:endParaRPr lang="en-US" altLang="en-US"/>
          </a:p>
        </p:txBody>
      </p:sp>
    </p:spTree>
    <p:extLst>
      <p:ext uri="{BB962C8B-B14F-4D97-AF65-F5344CB8AC3E}">
        <p14:creationId xmlns:p14="http://schemas.microsoft.com/office/powerpoint/2010/main" val="391151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1AD7429E-84A6-C84D-B514-F8708ED9E0C4}"/>
              </a:ext>
            </a:extLst>
          </p:cNvPr>
          <p:cNvSpPr>
            <a:spLocks noGrp="1" noChangeArrowheads="1"/>
          </p:cNvSpPr>
          <p:nvPr>
            <p:ph type="dt" sz="half" idx="10"/>
          </p:nvPr>
        </p:nvSpPr>
        <p:spPr>
          <a:ln/>
        </p:spPr>
        <p:txBody>
          <a:bodyPr/>
          <a:lstStyle>
            <a:lvl1pPr>
              <a:defRPr/>
            </a:lvl1pPr>
          </a:lstStyle>
          <a:p>
            <a:fld id="{775202F7-F67A-794F-863D-4412B10D4E08}" type="datetime1">
              <a:rPr lang="en-CA" altLang="en-US"/>
              <a:pPr/>
              <a:t>2018-10-24</a:t>
            </a:fld>
            <a:endParaRPr lang="en-US" altLang="en-US"/>
          </a:p>
        </p:txBody>
      </p:sp>
      <p:sp>
        <p:nvSpPr>
          <p:cNvPr id="3" name="Rectangle 6">
            <a:extLst>
              <a:ext uri="{FF2B5EF4-FFF2-40B4-BE49-F238E27FC236}">
                <a16:creationId xmlns:a16="http://schemas.microsoft.com/office/drawing/2014/main" id="{BC0CE5FF-8029-6941-912D-D8BE6591D516}"/>
              </a:ext>
            </a:extLst>
          </p:cNvPr>
          <p:cNvSpPr>
            <a:spLocks noGrp="1" noChangeArrowheads="1"/>
          </p:cNvSpPr>
          <p:nvPr>
            <p:ph type="ftr" sz="quarter" idx="11"/>
          </p:nvPr>
        </p:nvSpPr>
        <p:spPr>
          <a:ln/>
        </p:spPr>
        <p:txBody>
          <a:bodyPr/>
          <a:lstStyle>
            <a:lvl1pPr>
              <a:defRPr/>
            </a:lvl1pPr>
          </a:lstStyle>
          <a:p>
            <a:r>
              <a:rPr lang="en-US" altLang="en-US"/>
              <a:t>Rev1.0  CST8288 - Object Oriented Programming ©2007 Reg Dyer</a:t>
            </a:r>
          </a:p>
        </p:txBody>
      </p:sp>
      <p:sp>
        <p:nvSpPr>
          <p:cNvPr id="4" name="Rectangle 7">
            <a:extLst>
              <a:ext uri="{FF2B5EF4-FFF2-40B4-BE49-F238E27FC236}">
                <a16:creationId xmlns:a16="http://schemas.microsoft.com/office/drawing/2014/main" id="{BC63C385-95CA-D245-BD5C-2F7BD50F1979}"/>
              </a:ext>
            </a:extLst>
          </p:cNvPr>
          <p:cNvSpPr>
            <a:spLocks noGrp="1" noChangeArrowheads="1"/>
          </p:cNvSpPr>
          <p:nvPr>
            <p:ph type="sldNum" sz="quarter" idx="12"/>
          </p:nvPr>
        </p:nvSpPr>
        <p:spPr>
          <a:ln/>
        </p:spPr>
        <p:txBody>
          <a:bodyPr/>
          <a:lstStyle>
            <a:lvl1pPr>
              <a:defRPr/>
            </a:lvl1pPr>
          </a:lstStyle>
          <a:p>
            <a:fld id="{1482A5E6-32FC-CD41-B738-94223FED7B79}" type="slidenum">
              <a:rPr lang="en-US" altLang="en-US"/>
              <a:pPr/>
              <a:t>‹#›</a:t>
            </a:fld>
            <a:endParaRPr lang="en-US" altLang="en-US"/>
          </a:p>
        </p:txBody>
      </p:sp>
    </p:spTree>
    <p:extLst>
      <p:ext uri="{BB962C8B-B14F-4D97-AF65-F5344CB8AC3E}">
        <p14:creationId xmlns:p14="http://schemas.microsoft.com/office/powerpoint/2010/main" val="41952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87A760A7-40F6-E94D-86F9-1BAD0E66B0E9}"/>
              </a:ext>
            </a:extLst>
          </p:cNvPr>
          <p:cNvSpPr>
            <a:spLocks noGrp="1" noChangeArrowheads="1"/>
          </p:cNvSpPr>
          <p:nvPr>
            <p:ph type="dt" sz="half" idx="10"/>
          </p:nvPr>
        </p:nvSpPr>
        <p:spPr>
          <a:ln/>
        </p:spPr>
        <p:txBody>
          <a:bodyPr/>
          <a:lstStyle>
            <a:lvl1pPr>
              <a:defRPr/>
            </a:lvl1pPr>
          </a:lstStyle>
          <a:p>
            <a:fld id="{31790580-88FF-564B-B0DF-C456791C689A}" type="datetime1">
              <a:rPr lang="en-CA" altLang="en-US"/>
              <a:pPr/>
              <a:t>2018-10-24</a:t>
            </a:fld>
            <a:endParaRPr lang="en-US" altLang="en-US"/>
          </a:p>
        </p:txBody>
      </p:sp>
      <p:sp>
        <p:nvSpPr>
          <p:cNvPr id="6" name="Rectangle 6">
            <a:extLst>
              <a:ext uri="{FF2B5EF4-FFF2-40B4-BE49-F238E27FC236}">
                <a16:creationId xmlns:a16="http://schemas.microsoft.com/office/drawing/2014/main" id="{6F495CC5-7A7B-8247-BDA0-C564F811F299}"/>
              </a:ext>
            </a:extLst>
          </p:cNvPr>
          <p:cNvSpPr>
            <a:spLocks noGrp="1" noChangeArrowheads="1"/>
          </p:cNvSpPr>
          <p:nvPr>
            <p:ph type="ftr" sz="quarter" idx="11"/>
          </p:nvPr>
        </p:nvSpPr>
        <p:spPr>
          <a:ln/>
        </p:spPr>
        <p:txBody>
          <a:bodyPr/>
          <a:lstStyle>
            <a:lvl1pPr>
              <a:defRPr/>
            </a:lvl1pPr>
          </a:lstStyle>
          <a:p>
            <a:r>
              <a:rPr lang="en-US" altLang="en-US"/>
              <a:t>Rev1.0  CST8288 - Object Oriented Programming ©2007 Reg Dyer</a:t>
            </a:r>
          </a:p>
        </p:txBody>
      </p:sp>
      <p:sp>
        <p:nvSpPr>
          <p:cNvPr id="7" name="Rectangle 7">
            <a:extLst>
              <a:ext uri="{FF2B5EF4-FFF2-40B4-BE49-F238E27FC236}">
                <a16:creationId xmlns:a16="http://schemas.microsoft.com/office/drawing/2014/main" id="{81D52D45-BC3F-D149-AEF3-4EE4DB4053CD}"/>
              </a:ext>
            </a:extLst>
          </p:cNvPr>
          <p:cNvSpPr>
            <a:spLocks noGrp="1" noChangeArrowheads="1"/>
          </p:cNvSpPr>
          <p:nvPr>
            <p:ph type="sldNum" sz="quarter" idx="12"/>
          </p:nvPr>
        </p:nvSpPr>
        <p:spPr>
          <a:ln/>
        </p:spPr>
        <p:txBody>
          <a:bodyPr/>
          <a:lstStyle>
            <a:lvl1pPr>
              <a:defRPr/>
            </a:lvl1pPr>
          </a:lstStyle>
          <a:p>
            <a:fld id="{AAA4A32D-9F6C-9448-B13A-6966902D878D}" type="slidenum">
              <a:rPr lang="en-US" altLang="en-US"/>
              <a:pPr/>
              <a:t>‹#›</a:t>
            </a:fld>
            <a:endParaRPr lang="en-US" altLang="en-US"/>
          </a:p>
        </p:txBody>
      </p:sp>
    </p:spTree>
    <p:extLst>
      <p:ext uri="{BB962C8B-B14F-4D97-AF65-F5344CB8AC3E}">
        <p14:creationId xmlns:p14="http://schemas.microsoft.com/office/powerpoint/2010/main" val="197821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1097CE4-919B-5A4F-80F1-BD3A9DD0D61B}"/>
              </a:ext>
            </a:extLst>
          </p:cNvPr>
          <p:cNvSpPr>
            <a:spLocks noGrp="1" noChangeArrowheads="1"/>
          </p:cNvSpPr>
          <p:nvPr>
            <p:ph type="dt" sz="half" idx="10"/>
          </p:nvPr>
        </p:nvSpPr>
        <p:spPr>
          <a:ln/>
        </p:spPr>
        <p:txBody>
          <a:bodyPr/>
          <a:lstStyle>
            <a:lvl1pPr>
              <a:defRPr/>
            </a:lvl1pPr>
          </a:lstStyle>
          <a:p>
            <a:fld id="{32EA5C8F-12AF-8A44-AEF2-E1D2B2717657}" type="datetime1">
              <a:rPr lang="en-CA" altLang="en-US"/>
              <a:pPr/>
              <a:t>2018-10-24</a:t>
            </a:fld>
            <a:endParaRPr lang="en-US" altLang="en-US"/>
          </a:p>
        </p:txBody>
      </p:sp>
      <p:sp>
        <p:nvSpPr>
          <p:cNvPr id="6" name="Rectangle 6">
            <a:extLst>
              <a:ext uri="{FF2B5EF4-FFF2-40B4-BE49-F238E27FC236}">
                <a16:creationId xmlns:a16="http://schemas.microsoft.com/office/drawing/2014/main" id="{ABA310A9-B653-424E-B7A1-E022DD16F220}"/>
              </a:ext>
            </a:extLst>
          </p:cNvPr>
          <p:cNvSpPr>
            <a:spLocks noGrp="1" noChangeArrowheads="1"/>
          </p:cNvSpPr>
          <p:nvPr>
            <p:ph type="ftr" sz="quarter" idx="11"/>
          </p:nvPr>
        </p:nvSpPr>
        <p:spPr>
          <a:ln/>
        </p:spPr>
        <p:txBody>
          <a:bodyPr/>
          <a:lstStyle>
            <a:lvl1pPr>
              <a:defRPr/>
            </a:lvl1pPr>
          </a:lstStyle>
          <a:p>
            <a:r>
              <a:rPr lang="en-US" altLang="en-US"/>
              <a:t>Rev1.0  CST8288 - Object Oriented Programming ©2007 Reg Dyer</a:t>
            </a:r>
          </a:p>
        </p:txBody>
      </p:sp>
      <p:sp>
        <p:nvSpPr>
          <p:cNvPr id="7" name="Rectangle 7">
            <a:extLst>
              <a:ext uri="{FF2B5EF4-FFF2-40B4-BE49-F238E27FC236}">
                <a16:creationId xmlns:a16="http://schemas.microsoft.com/office/drawing/2014/main" id="{6D1B1D94-DD9A-A64A-84D6-CBF83208A23A}"/>
              </a:ext>
            </a:extLst>
          </p:cNvPr>
          <p:cNvSpPr>
            <a:spLocks noGrp="1" noChangeArrowheads="1"/>
          </p:cNvSpPr>
          <p:nvPr>
            <p:ph type="sldNum" sz="quarter" idx="12"/>
          </p:nvPr>
        </p:nvSpPr>
        <p:spPr>
          <a:ln/>
        </p:spPr>
        <p:txBody>
          <a:bodyPr/>
          <a:lstStyle>
            <a:lvl1pPr>
              <a:defRPr/>
            </a:lvl1pPr>
          </a:lstStyle>
          <a:p>
            <a:fld id="{1169D862-2040-9444-AD0D-98908A0FC045}" type="slidenum">
              <a:rPr lang="en-US" altLang="en-US"/>
              <a:pPr/>
              <a:t>‹#›</a:t>
            </a:fld>
            <a:endParaRPr lang="en-US" altLang="en-US"/>
          </a:p>
        </p:txBody>
      </p:sp>
    </p:spTree>
    <p:extLst>
      <p:ext uri="{BB962C8B-B14F-4D97-AF65-F5344CB8AC3E}">
        <p14:creationId xmlns:p14="http://schemas.microsoft.com/office/powerpoint/2010/main" val="3437195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EBE25486-57B6-9741-8F22-4D11DC673243}"/>
              </a:ext>
            </a:extLst>
          </p:cNvPr>
          <p:cNvSpPr>
            <a:spLocks noGrp="1" noChangeArrowheads="1"/>
          </p:cNvSpPr>
          <p:nvPr>
            <p:ph type="title"/>
          </p:nvPr>
        </p:nvSpPr>
        <p:spPr bwMode="auto">
          <a:xfrm>
            <a:off x="468313" y="115888"/>
            <a:ext cx="7199312"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4">
            <a:extLst>
              <a:ext uri="{FF2B5EF4-FFF2-40B4-BE49-F238E27FC236}">
                <a16:creationId xmlns:a16="http://schemas.microsoft.com/office/drawing/2014/main" id="{960440D5-5507-9C4E-98F2-39388600AABF}"/>
              </a:ext>
            </a:extLst>
          </p:cNvPr>
          <p:cNvSpPr>
            <a:spLocks noGrp="1" noChangeArrowheads="1"/>
          </p:cNvSpPr>
          <p:nvPr>
            <p:ph type="body" idx="1"/>
          </p:nvPr>
        </p:nvSpPr>
        <p:spPr bwMode="auto">
          <a:xfrm>
            <a:off x="457200" y="1412875"/>
            <a:ext cx="82296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5157" name="Rectangle 5">
            <a:extLst>
              <a:ext uri="{FF2B5EF4-FFF2-40B4-BE49-F238E27FC236}">
                <a16:creationId xmlns:a16="http://schemas.microsoft.com/office/drawing/2014/main" id="{2CB0D3F0-7C7E-0C46-ADB7-09F498239FE0}"/>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chemeClr val="tx1"/>
                </a:solidFill>
              </a:defRPr>
            </a:lvl1pPr>
          </a:lstStyle>
          <a:p>
            <a:fld id="{B6D19F5C-6812-8D40-8073-5F740D5CBF82}" type="datetime1">
              <a:rPr lang="en-CA" altLang="en-US"/>
              <a:pPr/>
              <a:t>2018-10-24</a:t>
            </a:fld>
            <a:endParaRPr lang="en-US" altLang="en-US"/>
          </a:p>
        </p:txBody>
      </p:sp>
      <p:sp>
        <p:nvSpPr>
          <p:cNvPr id="305158" name="Rectangle 6">
            <a:extLst>
              <a:ext uri="{FF2B5EF4-FFF2-40B4-BE49-F238E27FC236}">
                <a16:creationId xmlns:a16="http://schemas.microsoft.com/office/drawing/2014/main" id="{17860417-B078-6146-85E4-7A8B1C9EC70C}"/>
              </a:ext>
            </a:extLst>
          </p:cNvPr>
          <p:cNvSpPr>
            <a:spLocks noGrp="1" noChangeArrowheads="1"/>
          </p:cNvSpPr>
          <p:nvPr>
            <p:ph type="ftr" sz="quarter" idx="3"/>
          </p:nvPr>
        </p:nvSpPr>
        <p:spPr bwMode="auto">
          <a:xfrm>
            <a:off x="2555875" y="6248400"/>
            <a:ext cx="39608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1"/>
                </a:solidFill>
              </a:defRPr>
            </a:lvl1pPr>
          </a:lstStyle>
          <a:p>
            <a:r>
              <a:rPr lang="en-US" altLang="en-US"/>
              <a:t>Rev1.0  CST8288 - Object Oriented Programming ©2007 Reg Dyer</a:t>
            </a:r>
          </a:p>
        </p:txBody>
      </p:sp>
      <p:sp>
        <p:nvSpPr>
          <p:cNvPr id="305159" name="Rectangle 7">
            <a:extLst>
              <a:ext uri="{FF2B5EF4-FFF2-40B4-BE49-F238E27FC236}">
                <a16:creationId xmlns:a16="http://schemas.microsoft.com/office/drawing/2014/main" id="{F9F73597-9950-8447-B085-80DF20CEFD01}"/>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tx1"/>
                </a:solidFill>
              </a:defRPr>
            </a:lvl1pPr>
          </a:lstStyle>
          <a:p>
            <a:fld id="{B88DA1E1-E64E-ED46-B232-B9A03818322F}" type="slidenum">
              <a:rPr lang="en-US" altLang="en-US"/>
              <a:pPr/>
              <a:t>‹#›</a:t>
            </a:fld>
            <a:endParaRPr lang="en-US" altLang="en-US"/>
          </a:p>
        </p:txBody>
      </p:sp>
      <p:sp>
        <p:nvSpPr>
          <p:cNvPr id="1031" name="Line 41">
            <a:extLst>
              <a:ext uri="{FF2B5EF4-FFF2-40B4-BE49-F238E27FC236}">
                <a16:creationId xmlns:a16="http://schemas.microsoft.com/office/drawing/2014/main" id="{E4C62081-A78A-BD4C-B4C4-0190D963A8CA}"/>
              </a:ext>
            </a:extLst>
          </p:cNvPr>
          <p:cNvSpPr>
            <a:spLocks noChangeShapeType="1"/>
          </p:cNvSpPr>
          <p:nvPr/>
        </p:nvSpPr>
        <p:spPr bwMode="auto">
          <a:xfrm>
            <a:off x="468313" y="1268413"/>
            <a:ext cx="82073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2" name="Picture 44" descr="duke_wave_shadow">
            <a:extLst>
              <a:ext uri="{FF2B5EF4-FFF2-40B4-BE49-F238E27FC236}">
                <a16:creationId xmlns:a16="http://schemas.microsoft.com/office/drawing/2014/main" id="{42CB2F73-F769-B340-BE69-59184D5624D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12088" y="333375"/>
            <a:ext cx="115252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hdr="0"/>
  <p:txStyles>
    <p:titleStyle>
      <a:lvl1pPr algn="l" rtl="0" eaLnBrk="0" fontAlgn="base" hangingPunct="0">
        <a:spcBef>
          <a:spcPct val="0"/>
        </a:spcBef>
        <a:spcAft>
          <a:spcPct val="0"/>
        </a:spcAft>
        <a:defRPr sz="3600" b="1">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3600" b="1">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3600" b="1">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3600" b="1">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3600" b="1">
          <a:solidFill>
            <a:schemeClr val="tx2"/>
          </a:solidFill>
          <a:latin typeface="Garamond" pitchFamily="18" charset="0"/>
        </a:defRPr>
      </a:lvl6pPr>
      <a:lvl7pPr marL="914400" algn="l" rtl="0" fontAlgn="base">
        <a:spcBef>
          <a:spcPct val="0"/>
        </a:spcBef>
        <a:spcAft>
          <a:spcPct val="0"/>
        </a:spcAft>
        <a:defRPr sz="3600" b="1">
          <a:solidFill>
            <a:schemeClr val="tx2"/>
          </a:solidFill>
          <a:latin typeface="Garamond" pitchFamily="18" charset="0"/>
        </a:defRPr>
      </a:lvl7pPr>
      <a:lvl8pPr marL="1371600" algn="l" rtl="0" fontAlgn="base">
        <a:spcBef>
          <a:spcPct val="0"/>
        </a:spcBef>
        <a:spcAft>
          <a:spcPct val="0"/>
        </a:spcAft>
        <a:defRPr sz="3600" b="1">
          <a:solidFill>
            <a:schemeClr val="tx2"/>
          </a:solidFill>
          <a:latin typeface="Garamond" pitchFamily="18" charset="0"/>
        </a:defRPr>
      </a:lvl8pPr>
      <a:lvl9pPr marL="1828800" algn="l" rtl="0" fontAlgn="base">
        <a:spcBef>
          <a:spcPct val="0"/>
        </a:spcBef>
        <a:spcAft>
          <a:spcPct val="0"/>
        </a:spcAft>
        <a:defRPr sz="3600" b="1">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2000">
          <a:solidFill>
            <a:schemeClr val="tx1"/>
          </a:solidFill>
          <a:latin typeface="+mn-lt"/>
          <a:ea typeface="ＭＳ Ｐゴシック" charset="0"/>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a:solidFill>
            <a:schemeClr val="tx1"/>
          </a:solidFill>
          <a:latin typeface="+mn-lt"/>
          <a:ea typeface="ＭＳ Ｐゴシック" charset="0"/>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1600">
          <a:solidFill>
            <a:schemeClr val="tx1"/>
          </a:solidFill>
          <a:latin typeface="+mn-lt"/>
          <a:ea typeface="ＭＳ Ｐゴシック" charset="0"/>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1400">
          <a:solidFill>
            <a:schemeClr val="tx1"/>
          </a:solidFill>
          <a:latin typeface="+mn-lt"/>
          <a:ea typeface="ＭＳ Ｐゴシック" charset="0"/>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1200">
          <a:solidFill>
            <a:schemeClr val="tx1"/>
          </a:solidFill>
          <a:latin typeface="+mn-lt"/>
          <a:ea typeface="ＭＳ Ｐゴシック" charset="0"/>
        </a:defRPr>
      </a:lvl5pPr>
      <a:lvl6pPr marL="2055813" indent="-315913" algn="l" rtl="0" fontAlgn="base">
        <a:spcBef>
          <a:spcPct val="20000"/>
        </a:spcBef>
        <a:spcAft>
          <a:spcPct val="0"/>
        </a:spcAft>
        <a:buClr>
          <a:schemeClr val="folHlink"/>
        </a:buClr>
        <a:buSzPct val="80000"/>
        <a:buFont typeface="Wingdings" pitchFamily="2" charset="2"/>
        <a:buChar char="§"/>
        <a:defRPr sz="12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12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12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cybercrime.gov/usamay2001_7.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ctv.ca/CTVNews/TopStories/20100219/forbes_defense_10022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docs.oracle.com/javaee/7/tutorial/security-intro005.ht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a:extLst>
              <a:ext uri="{FF2B5EF4-FFF2-40B4-BE49-F238E27FC236}">
                <a16:creationId xmlns:a16="http://schemas.microsoft.com/office/drawing/2014/main" id="{40AE0DFF-B17F-2D43-B531-C2A8AD2BF24D}"/>
              </a:ext>
            </a:extLst>
          </p:cNvPr>
          <p:cNvSpPr>
            <a:spLocks noGrp="1" noChangeArrowheads="1"/>
          </p:cNvSpPr>
          <p:nvPr>
            <p:ph type="ctrTitle"/>
          </p:nvPr>
        </p:nvSpPr>
        <p:spPr>
          <a:xfrm>
            <a:off x="323850" y="620713"/>
            <a:ext cx="7208838" cy="1449387"/>
          </a:xfrm>
        </p:spPr>
        <p:txBody>
          <a:bodyPr/>
          <a:lstStyle/>
          <a:p>
            <a:pPr eaLnBrk="1" hangingPunct="1"/>
            <a:r>
              <a:rPr lang="en-US" altLang="en-US">
                <a:ea typeface="ＭＳ Ｐゴシック" panose="020B0600070205080204" pitchFamily="34" charset="-128"/>
              </a:rPr>
              <a:t>Enterprise Application</a:t>
            </a:r>
            <a:br>
              <a:rPr lang="en-US" altLang="en-US">
                <a:ea typeface="ＭＳ Ｐゴシック" panose="020B0600070205080204" pitchFamily="34" charset="-128"/>
              </a:rPr>
            </a:br>
            <a:r>
              <a:rPr lang="en-US" altLang="en-US">
                <a:ea typeface="ＭＳ Ｐゴシック" panose="020B0600070205080204" pitchFamily="34" charset="-128"/>
              </a:rPr>
              <a:t>Programming</a:t>
            </a:r>
          </a:p>
        </p:txBody>
      </p:sp>
      <p:sp>
        <p:nvSpPr>
          <p:cNvPr id="15362" name="Rectangle 6">
            <a:extLst>
              <a:ext uri="{FF2B5EF4-FFF2-40B4-BE49-F238E27FC236}">
                <a16:creationId xmlns:a16="http://schemas.microsoft.com/office/drawing/2014/main" id="{F69B9FE3-565F-4F42-90F3-B6E96D8DFC2A}"/>
              </a:ext>
            </a:extLst>
          </p:cNvPr>
          <p:cNvSpPr>
            <a:spLocks noGrp="1" noChangeArrowheads="1"/>
          </p:cNvSpPr>
          <p:nvPr>
            <p:ph type="subTitle" idx="1"/>
          </p:nvPr>
        </p:nvSpPr>
        <p:spPr/>
        <p:txBody>
          <a:bodyPr/>
          <a:lstStyle/>
          <a:p>
            <a:pPr algn="l" eaLnBrk="1" hangingPunct="1"/>
            <a:r>
              <a:rPr lang="en-US" altLang="en-US" b="1">
                <a:ea typeface="ＭＳ Ｐゴシック" panose="020B0600070205080204" pitchFamily="34" charset="-128"/>
              </a:rPr>
              <a:t>Security</a:t>
            </a:r>
            <a:endParaRPr lang="en-US" altLang="en-US">
              <a:ea typeface="ＭＳ Ｐゴシック" panose="020B0600070205080204" pitchFamily="34"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01C38297-3D3A-7940-8BE9-6B4867948446}"/>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By the way…</a:t>
            </a:r>
          </a:p>
        </p:txBody>
      </p:sp>
      <p:sp>
        <p:nvSpPr>
          <p:cNvPr id="25602" name="Content Placeholder 2">
            <a:extLst>
              <a:ext uri="{FF2B5EF4-FFF2-40B4-BE49-F238E27FC236}">
                <a16:creationId xmlns:a16="http://schemas.microsoft.com/office/drawing/2014/main" id="{A049F398-D8F7-5B4A-9938-FA9A6959B01C}"/>
              </a:ext>
            </a:extLst>
          </p:cNvPr>
          <p:cNvSpPr>
            <a:spLocks noGrp="1"/>
          </p:cNvSpPr>
          <p:nvPr>
            <p:ph idx="1"/>
          </p:nvPr>
        </p:nvSpPr>
        <p:spPr/>
        <p:txBody>
          <a:bodyPr/>
          <a:lstStyle/>
          <a:p>
            <a:pPr eaLnBrk="1" hangingPunct="1"/>
            <a:r>
              <a:rPr lang="en-US" altLang="en-US">
                <a:ea typeface="ＭＳ Ｐゴシック" panose="020B0600070205080204" pitchFamily="34" charset="-128"/>
                <a:hlinkClick r:id="rId2"/>
              </a:rPr>
              <a:t>http://www.cybercrime.gov/usamay2001_7.htm</a:t>
            </a:r>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A juvenile in Massachusetts pleads guilty to charges he disabled a key telephone company computer servicing the Worcester airport control tower, thereby disabling both the main radio transmitter, as well as a circuit which enabled aircraft on approach to send signals activating the runway lights.</a:t>
            </a:r>
          </a:p>
        </p:txBody>
      </p:sp>
      <p:sp>
        <p:nvSpPr>
          <p:cNvPr id="25603" name="Date Placeholder 3">
            <a:extLst>
              <a:ext uri="{FF2B5EF4-FFF2-40B4-BE49-F238E27FC236}">
                <a16:creationId xmlns:a16="http://schemas.microsoft.com/office/drawing/2014/main" id="{EBBA890B-4782-D24B-B0FE-E29F34920EC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C92146AF-D5E8-4A4D-A14B-D96E5A2B7EB8}" type="datetime1">
              <a:rPr lang="en-CA" altLang="en-US" sz="1000">
                <a:solidFill>
                  <a:schemeClr val="tx1"/>
                </a:solidFill>
              </a:rPr>
              <a:pPr eaLnBrk="1" hangingPunct="1"/>
              <a:t>2018-10-24</a:t>
            </a:fld>
            <a:endParaRPr lang="en-US" altLang="en-US" sz="1000">
              <a:solidFill>
                <a:schemeClr val="tx1"/>
              </a:solidFill>
            </a:endParaRPr>
          </a:p>
        </p:txBody>
      </p:sp>
      <p:sp>
        <p:nvSpPr>
          <p:cNvPr id="25604" name="Slide Number Placeholder 4">
            <a:extLst>
              <a:ext uri="{FF2B5EF4-FFF2-40B4-BE49-F238E27FC236}">
                <a16:creationId xmlns:a16="http://schemas.microsoft.com/office/drawing/2014/main" id="{43245B8D-FF2E-DC41-8AEC-D2AD6EC870F0}"/>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19F629D8-B810-C643-A7C6-5302F8254E43}" type="slidenum">
              <a:rPr lang="en-US" altLang="en-US" sz="1000">
                <a:solidFill>
                  <a:schemeClr val="tx1"/>
                </a:solidFill>
              </a:rPr>
              <a:pPr algn="ctr" eaLnBrk="1" hangingPunct="1"/>
              <a:t>10</a:t>
            </a:fld>
            <a:endParaRPr lang="en-US" altLang="en-US" sz="1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745C9FE-59E0-164F-A5EA-47E1216BD8AD}"/>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By the way…</a:t>
            </a:r>
          </a:p>
        </p:txBody>
      </p:sp>
      <p:sp>
        <p:nvSpPr>
          <p:cNvPr id="26626" name="Content Placeholder 2">
            <a:extLst>
              <a:ext uri="{FF2B5EF4-FFF2-40B4-BE49-F238E27FC236}">
                <a16:creationId xmlns:a16="http://schemas.microsoft.com/office/drawing/2014/main" id="{3E47272A-53C1-694F-B3B7-28D4B23F8016}"/>
              </a:ext>
            </a:extLst>
          </p:cNvPr>
          <p:cNvSpPr>
            <a:spLocks noGrp="1"/>
          </p:cNvSpPr>
          <p:nvPr>
            <p:ph idx="1"/>
          </p:nvPr>
        </p:nvSpPr>
        <p:spPr/>
        <p:txBody>
          <a:bodyPr/>
          <a:lstStyle/>
          <a:p>
            <a:pPr eaLnBrk="1" hangingPunct="1"/>
            <a:r>
              <a:rPr lang="en-US" altLang="en-US">
                <a:ea typeface="ＭＳ Ｐゴシック" panose="020B0600070205080204" pitchFamily="34" charset="-128"/>
              </a:rPr>
              <a:t>A 16-year-old from Florida pleads guilty and is sentenced to six months in a detention facility for intercepting electronic communications on military computer networks and for illegally obtaining information from a NASA computer network.</a:t>
            </a:r>
          </a:p>
        </p:txBody>
      </p:sp>
      <p:sp>
        <p:nvSpPr>
          <p:cNvPr id="26627" name="Date Placeholder 3">
            <a:extLst>
              <a:ext uri="{FF2B5EF4-FFF2-40B4-BE49-F238E27FC236}">
                <a16:creationId xmlns:a16="http://schemas.microsoft.com/office/drawing/2014/main" id="{1DB89FDA-467D-D643-96D5-6DB08AE989B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9DFB6CC4-CD74-3B44-8E0A-F0000BF5CD98}" type="datetime1">
              <a:rPr lang="en-CA" altLang="en-US" sz="1000">
                <a:solidFill>
                  <a:schemeClr val="tx1"/>
                </a:solidFill>
              </a:rPr>
              <a:pPr eaLnBrk="1" hangingPunct="1"/>
              <a:t>2018-10-24</a:t>
            </a:fld>
            <a:endParaRPr lang="en-US" altLang="en-US" sz="1000">
              <a:solidFill>
                <a:schemeClr val="tx1"/>
              </a:solidFill>
            </a:endParaRPr>
          </a:p>
        </p:txBody>
      </p:sp>
      <p:sp>
        <p:nvSpPr>
          <p:cNvPr id="26628" name="Slide Number Placeholder 4">
            <a:extLst>
              <a:ext uri="{FF2B5EF4-FFF2-40B4-BE49-F238E27FC236}">
                <a16:creationId xmlns:a16="http://schemas.microsoft.com/office/drawing/2014/main" id="{7803CCC8-8E9B-994A-B83F-480A61CB9EFF}"/>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D334B0E3-FBD6-5848-9030-C5FAD66C1C22}" type="slidenum">
              <a:rPr lang="en-US" altLang="en-US" sz="1000">
                <a:solidFill>
                  <a:schemeClr val="tx1"/>
                </a:solidFill>
              </a:rPr>
              <a:pPr algn="ctr" eaLnBrk="1" hangingPunct="1"/>
              <a:t>11</a:t>
            </a:fld>
            <a:endParaRPr lang="en-US" altLang="en-US" sz="10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EFAE507F-A4D4-3A45-BAE2-A28D8DCD1CC8}"/>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By the way…</a:t>
            </a:r>
          </a:p>
        </p:txBody>
      </p:sp>
      <p:sp>
        <p:nvSpPr>
          <p:cNvPr id="27650" name="Content Placeholder 2">
            <a:extLst>
              <a:ext uri="{FF2B5EF4-FFF2-40B4-BE49-F238E27FC236}">
                <a16:creationId xmlns:a16="http://schemas.microsoft.com/office/drawing/2014/main" id="{E5C5BB56-0F69-2F47-9B9F-07E9B9DCC30F}"/>
              </a:ext>
            </a:extLst>
          </p:cNvPr>
          <p:cNvSpPr>
            <a:spLocks noGrp="1"/>
          </p:cNvSpPr>
          <p:nvPr>
            <p:ph idx="1"/>
          </p:nvPr>
        </p:nvSpPr>
        <p:spPr/>
        <p:txBody>
          <a:bodyPr/>
          <a:lstStyle/>
          <a:p>
            <a:pPr eaLnBrk="1" hangingPunct="1"/>
            <a:r>
              <a:rPr lang="en-US" altLang="en-US">
                <a:ea typeface="ＭＳ Ｐゴシック" panose="020B0600070205080204" pitchFamily="34" charset="-128"/>
              </a:rPr>
              <a:t>A 16-year-old in Virginia pleads guilty to computer trespassing after hacking into a Massachusetts Internet service provider's (ISPs) computer system, causing $20,000 in damages.</a:t>
            </a:r>
          </a:p>
          <a:p>
            <a:pPr eaLnBrk="1" hangingPunct="1">
              <a:buFont typeface="Wingdings" pitchFamily="2" charset="2"/>
              <a:buNone/>
            </a:pPr>
            <a:endParaRPr lang="en-US" altLang="en-US">
              <a:ea typeface="ＭＳ Ｐゴシック" panose="020B0600070205080204" pitchFamily="34" charset="-128"/>
            </a:endParaRPr>
          </a:p>
        </p:txBody>
      </p:sp>
      <p:sp>
        <p:nvSpPr>
          <p:cNvPr id="27651" name="Date Placeholder 3">
            <a:extLst>
              <a:ext uri="{FF2B5EF4-FFF2-40B4-BE49-F238E27FC236}">
                <a16:creationId xmlns:a16="http://schemas.microsoft.com/office/drawing/2014/main" id="{C765B5C7-9235-4143-99CD-B887DA0F22B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5EF63D94-C5FD-B842-ADA1-6F49C204156A}" type="datetime1">
              <a:rPr lang="en-CA" altLang="en-US" sz="1000">
                <a:solidFill>
                  <a:schemeClr val="tx1"/>
                </a:solidFill>
              </a:rPr>
              <a:pPr eaLnBrk="1" hangingPunct="1"/>
              <a:t>2018-10-24</a:t>
            </a:fld>
            <a:endParaRPr lang="en-US" altLang="en-US" sz="1000">
              <a:solidFill>
                <a:schemeClr val="tx1"/>
              </a:solidFill>
            </a:endParaRPr>
          </a:p>
        </p:txBody>
      </p:sp>
      <p:sp>
        <p:nvSpPr>
          <p:cNvPr id="27652" name="Slide Number Placeholder 4">
            <a:extLst>
              <a:ext uri="{FF2B5EF4-FFF2-40B4-BE49-F238E27FC236}">
                <a16:creationId xmlns:a16="http://schemas.microsoft.com/office/drawing/2014/main" id="{33186377-6992-264D-95CC-BA84C113D90A}"/>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450BB691-3959-7146-AC16-0F52F4CB816D}" type="slidenum">
              <a:rPr lang="en-US" altLang="en-US" sz="1000">
                <a:solidFill>
                  <a:schemeClr val="tx1"/>
                </a:solidFill>
              </a:rPr>
              <a:pPr algn="ctr" eaLnBrk="1" hangingPunct="1"/>
              <a:t>12</a:t>
            </a:fld>
            <a:endParaRPr lang="en-US" altLang="en-US" sz="10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78A8AAD4-D98C-284B-A773-367CE3C45044}"/>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Military Security</a:t>
            </a:r>
          </a:p>
        </p:txBody>
      </p:sp>
      <p:sp>
        <p:nvSpPr>
          <p:cNvPr id="28674" name="Content Placeholder 2">
            <a:extLst>
              <a:ext uri="{FF2B5EF4-FFF2-40B4-BE49-F238E27FC236}">
                <a16:creationId xmlns:a16="http://schemas.microsoft.com/office/drawing/2014/main" id="{A265C891-A0C4-5B44-A7A4-6CC4D3786146}"/>
              </a:ext>
            </a:extLst>
          </p:cNvPr>
          <p:cNvSpPr>
            <a:spLocks noGrp="1"/>
          </p:cNvSpPr>
          <p:nvPr>
            <p:ph idx="1"/>
          </p:nvPr>
        </p:nvSpPr>
        <p:spPr/>
        <p:txBody>
          <a:bodyPr/>
          <a:lstStyle/>
          <a:p>
            <a:pPr eaLnBrk="1" hangingPunct="1"/>
            <a:r>
              <a:rPr lang="en-US" altLang="en-US">
                <a:ea typeface="ＭＳ Ｐゴシック" panose="020B0600070205080204" pitchFamily="34" charset="-128"/>
              </a:rPr>
              <a:t>After all these years, with large security budgets and great advances in computer technology, and with obvious motivation to solve the security problem well, how are </a:t>
            </a:r>
            <a:r>
              <a:rPr lang="ja-JP" altLang="en-US">
                <a:ea typeface="ＭＳ Ｐゴシック" panose="020B0600070205080204" pitchFamily="34" charset="-128"/>
              </a:rPr>
              <a:t>“</a:t>
            </a:r>
            <a:r>
              <a:rPr lang="en-US" altLang="ja-JP">
                <a:ea typeface="ＭＳ Ｐゴシック" panose="020B0600070205080204" pitchFamily="34" charset="-128"/>
              </a:rPr>
              <a:t>the military</a:t>
            </a:r>
            <a:r>
              <a:rPr lang="ja-JP" altLang="en-US">
                <a:ea typeface="ＭＳ Ｐゴシック" panose="020B0600070205080204" pitchFamily="34" charset="-128"/>
              </a:rPr>
              <a:t>”</a:t>
            </a:r>
            <a:r>
              <a:rPr lang="en-US" altLang="ja-JP">
                <a:ea typeface="ＭＳ Ｐゴシック" panose="020B0600070205080204" pitchFamily="34" charset="-128"/>
              </a:rPr>
              <a:t> doing?</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From CBC news (2011): </a:t>
            </a:r>
            <a:r>
              <a:rPr lang="ja-JP" altLang="en-US">
                <a:ea typeface="ＭＳ Ｐゴシック" panose="020B0600070205080204" pitchFamily="34" charset="-128"/>
              </a:rPr>
              <a:t>“</a:t>
            </a:r>
            <a:r>
              <a:rPr lang="en-US" altLang="ja-JP">
                <a:ea typeface="ＭＳ Ｐゴシック" panose="020B0600070205080204" pitchFamily="34" charset="-128"/>
              </a:rPr>
              <a:t>An unprecedented cyberattack on the Canadian government also targeted Defence Research and Development Canada, making it the third key department compromised by hackers, CBC News has learned.The attack, apparently from China, also gave foreign hackers access to highly classified federal information and also forced the Finance Department and Treasury Board — the federal government's two main economic nerve centres — off the internet.</a:t>
            </a:r>
            <a:r>
              <a:rPr lang="ja-JP" altLang="en-US">
                <a:ea typeface="ＭＳ Ｐゴシック" panose="020B0600070205080204" pitchFamily="34" charset="-128"/>
              </a:rPr>
              <a:t>”</a:t>
            </a:r>
            <a:endParaRPr lang="en-US" altLang="ja-JP">
              <a:ea typeface="ＭＳ Ｐゴシック" panose="020B0600070205080204" pitchFamily="34" charset="-128"/>
            </a:endParaRPr>
          </a:p>
          <a:p>
            <a:pPr lvl="1" eaLnBrk="1" hangingPunct="1"/>
            <a:r>
              <a:rPr lang="en-US" altLang="en-US">
                <a:ea typeface="ＭＳ Ｐゴシック" panose="020B0600070205080204" pitchFamily="34" charset="-128"/>
              </a:rPr>
              <a:t>http://www.cbc.ca/news/politics/story/2011/02/16/pol-weston-hacking.html</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
        <p:nvSpPr>
          <p:cNvPr id="28675" name="Date Placeholder 3">
            <a:extLst>
              <a:ext uri="{FF2B5EF4-FFF2-40B4-BE49-F238E27FC236}">
                <a16:creationId xmlns:a16="http://schemas.microsoft.com/office/drawing/2014/main" id="{9E0E3B54-AED2-EA49-929F-0FD56EC6DB4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385D9C20-D087-EC42-A4BA-8D78CC18F48E}" type="datetime1">
              <a:rPr lang="en-CA" altLang="en-US" sz="1000">
                <a:solidFill>
                  <a:schemeClr val="tx1"/>
                </a:solidFill>
              </a:rPr>
              <a:pPr eaLnBrk="1" hangingPunct="1"/>
              <a:t>2018-10-24</a:t>
            </a:fld>
            <a:endParaRPr lang="en-US" altLang="en-US" sz="1000">
              <a:solidFill>
                <a:schemeClr val="tx1"/>
              </a:solidFill>
            </a:endParaRPr>
          </a:p>
        </p:txBody>
      </p:sp>
      <p:sp>
        <p:nvSpPr>
          <p:cNvPr id="28676" name="Slide Number Placeholder 4">
            <a:extLst>
              <a:ext uri="{FF2B5EF4-FFF2-40B4-BE49-F238E27FC236}">
                <a16:creationId xmlns:a16="http://schemas.microsoft.com/office/drawing/2014/main" id="{AD995B79-B362-8641-A919-DA60DAA6B7C4}"/>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DD0B61F9-6D95-F64C-8DD3-7511F15CB127}" type="slidenum">
              <a:rPr lang="en-US" altLang="en-US" sz="1000">
                <a:solidFill>
                  <a:schemeClr val="tx1"/>
                </a:solidFill>
              </a:rPr>
              <a:pPr algn="ctr" eaLnBrk="1" hangingPunct="1"/>
              <a:t>13</a:t>
            </a:fld>
            <a:endParaRPr lang="en-US" altLang="en-US" sz="10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479006B8-AE45-1A46-9D68-492B29703F75}"/>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Military Security (cont</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d)</a:t>
            </a:r>
            <a:endParaRPr lang="en-US" altLang="en-US">
              <a:latin typeface="Arial" panose="020B0604020202020204" pitchFamily="34" charset="0"/>
              <a:ea typeface="ＭＳ Ｐゴシック" panose="020B0600070205080204" pitchFamily="34" charset="-128"/>
            </a:endParaRPr>
          </a:p>
        </p:txBody>
      </p:sp>
      <p:sp>
        <p:nvSpPr>
          <p:cNvPr id="29698" name="Content Placeholder 2">
            <a:extLst>
              <a:ext uri="{FF2B5EF4-FFF2-40B4-BE49-F238E27FC236}">
                <a16:creationId xmlns:a16="http://schemas.microsoft.com/office/drawing/2014/main" id="{B17D2C4D-8D7A-C542-8C87-366B80FF0CE5}"/>
              </a:ext>
            </a:extLst>
          </p:cNvPr>
          <p:cNvSpPr>
            <a:spLocks noGrp="1"/>
          </p:cNvSpPr>
          <p:nvPr>
            <p:ph idx="1"/>
          </p:nvPr>
        </p:nvSpPr>
        <p:spPr/>
        <p:txBody>
          <a:bodyPr/>
          <a:lstStyle/>
          <a:p>
            <a:pPr eaLnBrk="1" hangingPunct="1"/>
            <a:r>
              <a:rPr lang="en-US" altLang="en-US">
                <a:ea typeface="ＭＳ Ｐゴシック" panose="020B0600070205080204" pitchFamily="34" charset="-128"/>
                <a:hlinkClick r:id="rId2"/>
              </a:rPr>
              <a:t>http://www.ctv.ca/CTVNews/TopStories/20100219/forbes_defense_100221/</a:t>
            </a:r>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The Pentagon's forensics-focused Cyber Crime Center, where [Steven] Shirley is executive director, found that between August 2007 and August 2009, 71 government agencies, contractors, universities and think tanks with connections to the U.S. military had been penetrated by foreign hackers, in some cases multiple times. In total, Shirley told Forbes, the center performed 116 investigations following spying breaches and found that in all but 14 of those cases the intruders had gained complete administrator-level access to the victim's network.  Read more: http://www.ctv.ca/CTVNews/TopStories/20100219/forbes_defense_100221/#ixzz1l2SU9lMA</a:t>
            </a:r>
          </a:p>
        </p:txBody>
      </p:sp>
      <p:sp>
        <p:nvSpPr>
          <p:cNvPr id="29699" name="Date Placeholder 3">
            <a:extLst>
              <a:ext uri="{FF2B5EF4-FFF2-40B4-BE49-F238E27FC236}">
                <a16:creationId xmlns:a16="http://schemas.microsoft.com/office/drawing/2014/main" id="{0E79E022-A73C-D84F-82F8-BC6A1E78DCE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4002E31D-1572-904C-ACCC-5B5529289B4E}" type="datetime1">
              <a:rPr lang="en-CA" altLang="en-US" sz="1000">
                <a:solidFill>
                  <a:schemeClr val="tx1"/>
                </a:solidFill>
              </a:rPr>
              <a:pPr eaLnBrk="1" hangingPunct="1"/>
              <a:t>2018-10-24</a:t>
            </a:fld>
            <a:endParaRPr lang="en-US" altLang="en-US" sz="1000">
              <a:solidFill>
                <a:schemeClr val="tx1"/>
              </a:solidFill>
            </a:endParaRPr>
          </a:p>
        </p:txBody>
      </p:sp>
      <p:sp>
        <p:nvSpPr>
          <p:cNvPr id="29700" name="Slide Number Placeholder 4">
            <a:extLst>
              <a:ext uri="{FF2B5EF4-FFF2-40B4-BE49-F238E27FC236}">
                <a16:creationId xmlns:a16="http://schemas.microsoft.com/office/drawing/2014/main" id="{7D597631-78A9-CD40-8956-7B21E55ED49A}"/>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38E7789D-500F-1E40-8AC9-42EC5D72FCDE}" type="slidenum">
              <a:rPr lang="en-US" altLang="en-US" sz="1000">
                <a:solidFill>
                  <a:schemeClr val="tx1"/>
                </a:solidFill>
              </a:rPr>
              <a:pPr algn="ctr" eaLnBrk="1" hangingPunct="1"/>
              <a:t>14</a:t>
            </a:fld>
            <a:endParaRPr lang="en-US" altLang="en-US" sz="100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Date Placeholder 3">
            <a:extLst>
              <a:ext uri="{FF2B5EF4-FFF2-40B4-BE49-F238E27FC236}">
                <a16:creationId xmlns:a16="http://schemas.microsoft.com/office/drawing/2014/main" id="{9EF12C4E-73B4-AA42-AD3C-98569F16B92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3F797196-4109-7B42-AAB4-D1FBB3132BB9}" type="datetime1">
              <a:rPr lang="en-CA" altLang="en-US" sz="1000">
                <a:solidFill>
                  <a:schemeClr val="tx1"/>
                </a:solidFill>
              </a:rPr>
              <a:pPr eaLnBrk="1" hangingPunct="1"/>
              <a:t>2018-10-24</a:t>
            </a:fld>
            <a:endParaRPr lang="en-US" altLang="en-US" sz="1000">
              <a:solidFill>
                <a:schemeClr val="tx1"/>
              </a:solidFill>
            </a:endParaRPr>
          </a:p>
        </p:txBody>
      </p:sp>
      <p:sp>
        <p:nvSpPr>
          <p:cNvPr id="30722" name="Slide Number Placeholder 5">
            <a:extLst>
              <a:ext uri="{FF2B5EF4-FFF2-40B4-BE49-F238E27FC236}">
                <a16:creationId xmlns:a16="http://schemas.microsoft.com/office/drawing/2014/main" id="{8A70250C-9B1B-D445-B89F-B94B9C8B247F}"/>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C918F032-566A-F54E-932D-68AACA753067}" type="slidenum">
              <a:rPr lang="en-US" altLang="en-US" sz="1000">
                <a:solidFill>
                  <a:schemeClr val="tx1"/>
                </a:solidFill>
              </a:rPr>
              <a:pPr algn="ctr" eaLnBrk="1" hangingPunct="1"/>
              <a:t>15</a:t>
            </a:fld>
            <a:endParaRPr lang="en-US" altLang="en-US" sz="1000">
              <a:solidFill>
                <a:schemeClr val="tx1"/>
              </a:solidFill>
            </a:endParaRPr>
          </a:p>
        </p:txBody>
      </p:sp>
      <p:sp>
        <p:nvSpPr>
          <p:cNvPr id="30723" name="Rectangle 2">
            <a:extLst>
              <a:ext uri="{FF2B5EF4-FFF2-40B4-BE49-F238E27FC236}">
                <a16:creationId xmlns:a16="http://schemas.microsoft.com/office/drawing/2014/main" id="{79E84605-6F3C-AC4B-9EA4-C24D79FC3B79}"/>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Who</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 been compromised?</a:t>
            </a:r>
            <a:endParaRPr lang="en-US" altLang="en-US">
              <a:latin typeface="Arial" panose="020B0604020202020204" pitchFamily="34" charset="0"/>
              <a:ea typeface="ＭＳ Ｐゴシック" panose="020B0600070205080204" pitchFamily="34" charset="-128"/>
            </a:endParaRPr>
          </a:p>
        </p:txBody>
      </p:sp>
      <p:sp>
        <p:nvSpPr>
          <p:cNvPr id="30724" name="Rectangle 3">
            <a:extLst>
              <a:ext uri="{FF2B5EF4-FFF2-40B4-BE49-F238E27FC236}">
                <a16:creationId xmlns:a16="http://schemas.microsoft.com/office/drawing/2014/main" id="{235FA85A-74BF-394E-9A9E-01985FFB56A3}"/>
              </a:ext>
            </a:extLst>
          </p:cNvPr>
          <p:cNvSpPr>
            <a:spLocks noGrp="1" noChangeArrowheads="1"/>
          </p:cNvSpPr>
          <p:nvPr>
            <p:ph type="body" idx="1"/>
          </p:nvPr>
        </p:nvSpPr>
        <p:spPr>
          <a:xfrm>
            <a:off x="539750" y="1484313"/>
            <a:ext cx="8070850" cy="4651375"/>
          </a:xfrm>
        </p:spPr>
        <p:txBody>
          <a:bodyPr/>
          <a:lstStyle/>
          <a:p>
            <a:pPr eaLnBrk="1" hangingPunct="1">
              <a:lnSpc>
                <a:spcPct val="90000"/>
              </a:lnSpc>
            </a:pPr>
            <a:r>
              <a:rPr lang="en-US" altLang="en-US" sz="1800">
                <a:ea typeface="ＭＳ Ｐゴシック" panose="020B0600070205080204" pitchFamily="34" charset="-128"/>
              </a:rPr>
              <a:t>Pentagon deems major cyber attacks as acts of war (May 2011)</a:t>
            </a:r>
          </a:p>
          <a:p>
            <a:pPr eaLnBrk="1" hangingPunct="1">
              <a:lnSpc>
                <a:spcPct val="90000"/>
              </a:lnSpc>
            </a:pPr>
            <a:r>
              <a:rPr lang="en-US" altLang="en-US" sz="1800">
                <a:ea typeface="ＭＳ Ｐゴシック" panose="020B0600070205080204" pitchFamily="34" charset="-128"/>
              </a:rPr>
              <a:t>Many systems have been compromised:</a:t>
            </a:r>
          </a:p>
          <a:p>
            <a:pPr lvl="1" eaLnBrk="1" hangingPunct="1">
              <a:lnSpc>
                <a:spcPct val="90000"/>
              </a:lnSpc>
            </a:pPr>
            <a:r>
              <a:rPr lang="en-US" altLang="en-US" sz="1600">
                <a:ea typeface="ＭＳ Ｐゴシック" panose="020B0600070205080204" pitchFamily="34" charset="-128"/>
              </a:rPr>
              <a:t>U.S.:</a:t>
            </a:r>
          </a:p>
          <a:p>
            <a:pPr lvl="2" eaLnBrk="1" hangingPunct="1">
              <a:lnSpc>
                <a:spcPct val="90000"/>
              </a:lnSpc>
            </a:pPr>
            <a:r>
              <a:rPr lang="en-US" altLang="en-US" sz="1400">
                <a:ea typeface="ＭＳ Ｐゴシック" panose="020B0600070205080204" pitchFamily="34" charset="-128"/>
              </a:rPr>
              <a:t>Defence Department</a:t>
            </a:r>
          </a:p>
          <a:p>
            <a:pPr lvl="2" eaLnBrk="1" hangingPunct="1">
              <a:lnSpc>
                <a:spcPct val="90000"/>
              </a:lnSpc>
            </a:pPr>
            <a:r>
              <a:rPr lang="en-US" altLang="en-US" sz="1400">
                <a:ea typeface="ＭＳ Ｐゴシック" panose="020B0600070205080204" pitchFamily="34" charset="-128"/>
              </a:rPr>
              <a:t>U.S. Dept of Commerce</a:t>
            </a:r>
          </a:p>
          <a:p>
            <a:pPr lvl="1" eaLnBrk="1" hangingPunct="1">
              <a:lnSpc>
                <a:spcPct val="90000"/>
              </a:lnSpc>
            </a:pPr>
            <a:r>
              <a:rPr lang="en-US" altLang="en-US" sz="1600">
                <a:ea typeface="ＭＳ Ｐゴシック" panose="020B0600070205080204" pitchFamily="34" charset="-128"/>
              </a:rPr>
              <a:t>Canadian:</a:t>
            </a:r>
          </a:p>
          <a:p>
            <a:pPr lvl="2" eaLnBrk="1" hangingPunct="1">
              <a:lnSpc>
                <a:spcPct val="90000"/>
              </a:lnSpc>
            </a:pPr>
            <a:r>
              <a:rPr lang="en-US" altLang="en-US" sz="1400">
                <a:ea typeface="ＭＳ Ｐゴシック" panose="020B0600070205080204" pitchFamily="34" charset="-128"/>
              </a:rPr>
              <a:t>Defence Research and Development Canada</a:t>
            </a:r>
          </a:p>
          <a:p>
            <a:pPr lvl="2" eaLnBrk="1" hangingPunct="1">
              <a:lnSpc>
                <a:spcPct val="90000"/>
              </a:lnSpc>
            </a:pPr>
            <a:r>
              <a:rPr lang="en-US" altLang="en-US" sz="1400">
                <a:ea typeface="ＭＳ Ｐゴシック" panose="020B0600070205080204" pitchFamily="34" charset="-128"/>
              </a:rPr>
              <a:t>Finance Dept</a:t>
            </a:r>
          </a:p>
          <a:p>
            <a:pPr lvl="2" eaLnBrk="1" hangingPunct="1">
              <a:lnSpc>
                <a:spcPct val="90000"/>
              </a:lnSpc>
            </a:pPr>
            <a:r>
              <a:rPr lang="en-US" altLang="en-US" sz="1400">
                <a:ea typeface="ＭＳ Ｐゴシック" panose="020B0600070205080204" pitchFamily="34" charset="-128"/>
              </a:rPr>
              <a:t>Treasury Board</a:t>
            </a:r>
          </a:p>
          <a:p>
            <a:pPr lvl="1" eaLnBrk="1" hangingPunct="1">
              <a:lnSpc>
                <a:spcPct val="90000"/>
              </a:lnSpc>
            </a:pPr>
            <a:r>
              <a:rPr lang="en-US" altLang="en-US" sz="1600">
                <a:ea typeface="ＭＳ Ｐゴシック" panose="020B0600070205080204" pitchFamily="34" charset="-128"/>
              </a:rPr>
              <a:t>Sony</a:t>
            </a:r>
          </a:p>
          <a:p>
            <a:pPr lvl="1" eaLnBrk="1" hangingPunct="1">
              <a:lnSpc>
                <a:spcPct val="90000"/>
              </a:lnSpc>
            </a:pPr>
            <a:r>
              <a:rPr lang="en-US" altLang="en-US" sz="1600">
                <a:ea typeface="ＭＳ Ｐゴシック" panose="020B0600070205080204" pitchFamily="34" charset="-128"/>
              </a:rPr>
              <a:t>ValuJet</a:t>
            </a:r>
          </a:p>
          <a:p>
            <a:pPr lvl="1" eaLnBrk="1" hangingPunct="1">
              <a:lnSpc>
                <a:spcPct val="90000"/>
              </a:lnSpc>
            </a:pPr>
            <a:r>
              <a:rPr lang="en-US" altLang="en-US" sz="1600">
                <a:ea typeface="ＭＳ Ｐゴシック" panose="020B0600070205080204" pitchFamily="34" charset="-128"/>
              </a:rPr>
              <a:t>NASA</a:t>
            </a:r>
          </a:p>
          <a:p>
            <a:pPr lvl="1" eaLnBrk="1" hangingPunct="1">
              <a:lnSpc>
                <a:spcPct val="90000"/>
              </a:lnSpc>
            </a:pPr>
            <a:r>
              <a:rPr lang="en-US" altLang="en-US" sz="1600">
                <a:ea typeface="ＭＳ Ｐゴシック" panose="020B0600070205080204" pitchFamily="34" charset="-128"/>
              </a:rPr>
              <a:t>CIA</a:t>
            </a:r>
          </a:p>
          <a:p>
            <a:pPr lvl="1" eaLnBrk="1" hangingPunct="1">
              <a:lnSpc>
                <a:spcPct val="90000"/>
              </a:lnSpc>
            </a:pPr>
            <a:r>
              <a:rPr lang="en-US" altLang="en-US" sz="1600">
                <a:ea typeface="ＭＳ Ｐゴシック" panose="020B0600070205080204" pitchFamily="34" charset="-128"/>
              </a:rPr>
              <a:t>Malaysian Government</a:t>
            </a:r>
          </a:p>
          <a:p>
            <a:pPr lvl="1" eaLnBrk="1" hangingPunct="1">
              <a:lnSpc>
                <a:spcPct val="90000"/>
              </a:lnSpc>
            </a:pPr>
            <a:r>
              <a:rPr lang="en-US" altLang="en-US" sz="1600">
                <a:ea typeface="ＭＳ Ｐゴシック" panose="020B0600070205080204" pitchFamily="34" charset="-128"/>
              </a:rPr>
              <a:t>Six Flags</a:t>
            </a:r>
          </a:p>
          <a:p>
            <a:pPr lvl="1" eaLnBrk="1" hangingPunct="1">
              <a:lnSpc>
                <a:spcPct val="90000"/>
              </a:lnSpc>
            </a:pPr>
            <a:r>
              <a:rPr lang="en-US" altLang="en-US" sz="1600">
                <a:ea typeface="ＭＳ Ｐゴシック" panose="020B0600070205080204" pitchFamily="34" charset="-128"/>
              </a:rPr>
              <a:t>NY Times</a:t>
            </a:r>
          </a:p>
          <a:p>
            <a:pPr lvl="1" eaLnBrk="1" hangingPunct="1">
              <a:lnSpc>
                <a:spcPct val="90000"/>
              </a:lnSpc>
            </a:pPr>
            <a:r>
              <a:rPr lang="en-US" altLang="en-US" sz="1600">
                <a:ea typeface="ＭＳ Ｐゴシック" panose="020B0600070205080204" pitchFamily="34" charset="-128"/>
              </a:rPr>
              <a:t>FOX</a:t>
            </a:r>
          </a:p>
          <a:p>
            <a:pPr lvl="1" eaLnBrk="1" hangingPunct="1">
              <a:lnSpc>
                <a:spcPct val="90000"/>
              </a:lnSpc>
            </a:pPr>
            <a:r>
              <a:rPr lang="en-US" altLang="en-US" sz="1600" i="1">
                <a:ea typeface="ＭＳ Ｐゴシック" panose="020B0600070205080204" pitchFamily="34" charset="-128"/>
              </a:rPr>
              <a:t>Etc… Adobe, Google?, Microsoft?, Apple?...</a:t>
            </a:r>
          </a:p>
          <a:p>
            <a:pPr lvl="1" eaLnBrk="1" hangingPunct="1">
              <a:lnSpc>
                <a:spcPct val="90000"/>
              </a:lnSpc>
            </a:pPr>
            <a:endParaRPr lang="en-US" altLang="en-US">
              <a:ea typeface="ＭＳ Ｐゴシック" panose="020B0600070205080204" pitchFamily="34" charset="-128"/>
            </a:endParaRPr>
          </a:p>
        </p:txBody>
      </p:sp>
    </p:spTree>
  </p:cSld>
  <p:clrMapOvr>
    <a:masterClrMapping/>
  </p:clrMapOvr>
  <p:transition advTm="83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926E8170-B437-9244-8CBC-801AE6024930}"/>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The Security Problem</a:t>
            </a:r>
          </a:p>
        </p:txBody>
      </p:sp>
      <p:sp>
        <p:nvSpPr>
          <p:cNvPr id="32770" name="Content Placeholder 2">
            <a:extLst>
              <a:ext uri="{FF2B5EF4-FFF2-40B4-BE49-F238E27FC236}">
                <a16:creationId xmlns:a16="http://schemas.microsoft.com/office/drawing/2014/main" id="{204B6E50-40D1-8647-ABDD-04919D402EBB}"/>
              </a:ext>
            </a:extLst>
          </p:cNvPr>
          <p:cNvSpPr>
            <a:spLocks noGrp="1"/>
          </p:cNvSpPr>
          <p:nvPr>
            <p:ph idx="1"/>
          </p:nvPr>
        </p:nvSpPr>
        <p:spPr/>
        <p:txBody>
          <a:bodyPr/>
          <a:lstStyle/>
          <a:p>
            <a:pPr eaLnBrk="1" hangingPunct="1"/>
            <a:r>
              <a:rPr lang="en-US" altLang="en-US">
                <a:ea typeface="ＭＳ Ｐゴシック" panose="020B0600070205080204" pitchFamily="34" charset="-128"/>
              </a:rPr>
              <a:t>Optimistic view: From a Cisco textbook:</a:t>
            </a:r>
          </a:p>
          <a:p>
            <a:pPr lvl="1" eaLnBrk="1" hangingPunct="1"/>
            <a:r>
              <a:rPr lang="ja-JP" altLang="en-US">
                <a:ea typeface="ＭＳ Ｐゴシック" panose="020B0600070205080204" pitchFamily="34" charset="-128"/>
              </a:rPr>
              <a:t>“</a:t>
            </a:r>
            <a:r>
              <a:rPr lang="en-US" altLang="ja-JP">
                <a:ea typeface="ＭＳ Ｐゴシック" panose="020B0600070205080204" pitchFamily="34" charset="-128"/>
              </a:rPr>
              <a:t>New research from Gartner indicates that most information technology security breaches take advantage of known, patchable flaws that exist because of </a:t>
            </a:r>
            <a:r>
              <a:rPr lang="en-US" altLang="ja-JP" b="1">
                <a:ea typeface="ＭＳ Ｐゴシック" panose="020B0600070205080204" pitchFamily="34" charset="-128"/>
              </a:rPr>
              <a:t>poor enterprise security practices </a:t>
            </a:r>
            <a:r>
              <a:rPr lang="en-US" altLang="ja-JP">
                <a:ea typeface="ＭＳ Ｐゴシック" panose="020B0600070205080204" pitchFamily="34" charset="-128"/>
              </a:rPr>
              <a:t>and </a:t>
            </a:r>
            <a:r>
              <a:rPr lang="en-US" altLang="ja-JP" b="1">
                <a:ea typeface="ＭＳ Ｐゴシック" panose="020B0600070205080204" pitchFamily="34" charset="-128"/>
              </a:rPr>
              <a:t>lack of investment </a:t>
            </a:r>
            <a:r>
              <a:rPr lang="en-US" altLang="ja-JP">
                <a:ea typeface="ＭＳ Ｐゴシック" panose="020B0600070205080204" pitchFamily="34" charset="-128"/>
              </a:rPr>
              <a:t>in system protection.</a:t>
            </a:r>
            <a:r>
              <a:rPr lang="ja-JP" altLang="en-US">
                <a:ea typeface="ＭＳ Ｐゴシック" panose="020B0600070205080204" pitchFamily="34" charset="-128"/>
              </a:rPr>
              <a:t>”</a:t>
            </a:r>
            <a:endParaRPr lang="en-US" altLang="ja-JP">
              <a:ea typeface="ＭＳ Ｐゴシック" panose="020B0600070205080204" pitchFamily="34" charset="-128"/>
            </a:endParaRPr>
          </a:p>
          <a:p>
            <a:pPr lvl="1" eaLnBrk="1" hangingPunct="1"/>
            <a:r>
              <a:rPr lang="ja-JP" altLang="en-US">
                <a:ea typeface="ＭＳ Ｐゴシック" panose="020B0600070205080204" pitchFamily="34" charset="-128"/>
              </a:rPr>
              <a:t>“</a:t>
            </a:r>
            <a:r>
              <a:rPr lang="en-US" altLang="ja-JP">
                <a:ea typeface="ＭＳ Ｐゴシック" panose="020B0600070205080204" pitchFamily="34" charset="-128"/>
              </a:rPr>
              <a:t>Gartner places the blame primarily on </a:t>
            </a:r>
            <a:r>
              <a:rPr lang="en-US" altLang="ja-JP" b="1">
                <a:ea typeface="ＭＳ Ｐゴシック" panose="020B0600070205080204" pitchFamily="34" charset="-128"/>
              </a:rPr>
              <a:t>poor security practices</a:t>
            </a:r>
            <a:r>
              <a:rPr lang="en-US" altLang="ja-JP">
                <a:ea typeface="ＭＳ Ｐゴシック" panose="020B0600070205080204" pitchFamily="34" charset="-128"/>
              </a:rPr>
              <a:t> and IT departments that are overworked and lacking in trained security professionals</a:t>
            </a:r>
            <a:r>
              <a:rPr lang="ja-JP" altLang="en-US">
                <a:ea typeface="ＭＳ Ｐゴシック" panose="020B0600070205080204" pitchFamily="34" charset="-128"/>
              </a:rPr>
              <a:t>”</a:t>
            </a:r>
            <a:endParaRPr lang="en-US" altLang="ja-JP">
              <a:ea typeface="ＭＳ Ｐゴシック" panose="020B0600070205080204" pitchFamily="34" charset="-128"/>
            </a:endParaRPr>
          </a:p>
          <a:p>
            <a:pPr eaLnBrk="1" hangingPunct="1"/>
            <a:r>
              <a:rPr lang="en-US" altLang="en-US">
                <a:ea typeface="ＭＳ Ｐゴシック" panose="020B0600070205080204" pitchFamily="34" charset="-128"/>
              </a:rPr>
              <a:t>On the other hand…</a:t>
            </a:r>
          </a:p>
          <a:p>
            <a:pPr lvl="1" eaLnBrk="1" hangingPunct="1"/>
            <a:r>
              <a:rPr lang="ja-JP" altLang="en-US">
                <a:ea typeface="ＭＳ Ｐゴシック" panose="020B0600070205080204" pitchFamily="34" charset="-128"/>
              </a:rPr>
              <a:t>“</a:t>
            </a:r>
            <a:r>
              <a:rPr lang="en-US" altLang="ja-JP">
                <a:ea typeface="ＭＳ Ｐゴシック" panose="020B0600070205080204" pitchFamily="34" charset="-128"/>
              </a:rPr>
              <a:t>I don</a:t>
            </a:r>
            <a:r>
              <a:rPr lang="ja-JP" altLang="en-US">
                <a:ea typeface="ＭＳ Ｐゴシック" panose="020B0600070205080204" pitchFamily="34" charset="-128"/>
              </a:rPr>
              <a:t>’</a:t>
            </a:r>
            <a:r>
              <a:rPr lang="en-US" altLang="ja-JP">
                <a:ea typeface="ＭＳ Ｐゴシック" panose="020B0600070205080204" pitchFamily="34" charset="-128"/>
              </a:rPr>
              <a:t>t believe </a:t>
            </a:r>
            <a:r>
              <a:rPr lang="en-US" altLang="ja-JP" b="1">
                <a:ea typeface="ＭＳ Ｐゴシック" panose="020B0600070205080204" pitchFamily="34" charset="-128"/>
              </a:rPr>
              <a:t>any</a:t>
            </a:r>
            <a:r>
              <a:rPr lang="en-US" altLang="ja-JP">
                <a:ea typeface="ＭＳ Ｐゴシック" panose="020B0600070205080204" pitchFamily="34" charset="-128"/>
              </a:rPr>
              <a:t> system is totally secure</a:t>
            </a:r>
            <a:r>
              <a:rPr lang="ja-JP" altLang="en-US">
                <a:ea typeface="ＭＳ Ｐゴシック" panose="020B0600070205080204" pitchFamily="34" charset="-128"/>
              </a:rPr>
              <a:t>”</a:t>
            </a:r>
            <a:r>
              <a:rPr lang="en-US" altLang="ja-JP">
                <a:ea typeface="ＭＳ Ｐゴシック" panose="020B0600070205080204" pitchFamily="34" charset="-128"/>
              </a:rPr>
              <a:t>  -- David Lightman (WarGames movie)</a:t>
            </a:r>
          </a:p>
          <a:p>
            <a:pPr lvl="1"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lvl="1" eaLnBrk="1" hangingPunct="1"/>
            <a:endParaRPr lang="en-US" altLang="en-US">
              <a:ea typeface="ＭＳ Ｐゴシック" panose="020B0600070205080204" pitchFamily="34" charset="-128"/>
            </a:endParaRPr>
          </a:p>
        </p:txBody>
      </p:sp>
      <p:sp>
        <p:nvSpPr>
          <p:cNvPr id="32771" name="Date Placeholder 3">
            <a:extLst>
              <a:ext uri="{FF2B5EF4-FFF2-40B4-BE49-F238E27FC236}">
                <a16:creationId xmlns:a16="http://schemas.microsoft.com/office/drawing/2014/main" id="{3AB1BE77-C62B-BA4F-A3E1-A9AD323FDC9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4E90320D-5589-1743-824A-55E286633191}" type="datetime1">
              <a:rPr lang="en-CA" altLang="en-US" sz="1000">
                <a:solidFill>
                  <a:schemeClr val="tx1"/>
                </a:solidFill>
              </a:rPr>
              <a:pPr eaLnBrk="1" hangingPunct="1"/>
              <a:t>2018-10-24</a:t>
            </a:fld>
            <a:endParaRPr lang="en-US" altLang="en-US" sz="1000">
              <a:solidFill>
                <a:schemeClr val="tx1"/>
              </a:solidFill>
            </a:endParaRPr>
          </a:p>
        </p:txBody>
      </p:sp>
      <p:sp>
        <p:nvSpPr>
          <p:cNvPr id="32772" name="Slide Number Placeholder 4">
            <a:extLst>
              <a:ext uri="{FF2B5EF4-FFF2-40B4-BE49-F238E27FC236}">
                <a16:creationId xmlns:a16="http://schemas.microsoft.com/office/drawing/2014/main" id="{51E89F54-C90C-0341-83AA-633D8E1DFD5B}"/>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38AC89BC-1A6D-C44D-87D5-F91695130202}" type="slidenum">
              <a:rPr lang="en-US" altLang="en-US" sz="1000">
                <a:solidFill>
                  <a:schemeClr val="tx1"/>
                </a:solidFill>
              </a:rPr>
              <a:pPr algn="ctr" eaLnBrk="1" hangingPunct="1"/>
              <a:t>16</a:t>
            </a:fld>
            <a:endParaRPr lang="en-US" altLang="en-US" sz="10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F1BB6AA1-C0D0-674C-8F01-BB574A38EA8C}"/>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Why is security so difficult </a:t>
            </a:r>
          </a:p>
        </p:txBody>
      </p:sp>
      <p:sp>
        <p:nvSpPr>
          <p:cNvPr id="33794" name="Content Placeholder 2">
            <a:extLst>
              <a:ext uri="{FF2B5EF4-FFF2-40B4-BE49-F238E27FC236}">
                <a16:creationId xmlns:a16="http://schemas.microsoft.com/office/drawing/2014/main" id="{24BEF75D-7A98-7A45-BB51-B7E19089C0C6}"/>
              </a:ext>
            </a:extLst>
          </p:cNvPr>
          <p:cNvSpPr>
            <a:spLocks noGrp="1"/>
          </p:cNvSpPr>
          <p:nvPr>
            <p:ph idx="1"/>
          </p:nvPr>
        </p:nvSpPr>
        <p:spPr/>
        <p:txBody>
          <a:bodyPr/>
          <a:lstStyle/>
          <a:p>
            <a:pPr eaLnBrk="1" hangingPunct="1"/>
            <a:r>
              <a:rPr lang="en-US" altLang="en-US">
                <a:ea typeface="ＭＳ Ｐゴシック" panose="020B0600070205080204" pitchFamily="34" charset="-128"/>
              </a:rPr>
              <a:t>layers:  How about Transport Layer Security? (SSL)</a:t>
            </a:r>
          </a:p>
          <a:p>
            <a:pPr lvl="1" eaLnBrk="1" hangingPunct="1"/>
            <a:r>
              <a:rPr lang="en-US" altLang="en-US" sz="1400">
                <a:ea typeface="ＭＳ Ｐゴシック" panose="020B0600070205080204" pitchFamily="34" charset="-128"/>
              </a:rPr>
              <a:t>Debian Security AdvisoryDSA-1571-1</a:t>
            </a:r>
          </a:p>
          <a:p>
            <a:pPr lvl="1" eaLnBrk="1" hangingPunct="1"/>
            <a:r>
              <a:rPr lang="en-US" altLang="en-US" sz="1400">
                <a:ea typeface="ＭＳ Ｐゴシック" panose="020B0600070205080204" pitchFamily="34" charset="-128"/>
              </a:rPr>
              <a:t> openssl -- predictable random number generator</a:t>
            </a:r>
          </a:p>
          <a:p>
            <a:pPr lvl="1" eaLnBrk="1" hangingPunct="1"/>
            <a:r>
              <a:rPr lang="en-US" altLang="en-US" sz="1400">
                <a:ea typeface="ＭＳ Ｐゴシック" panose="020B0600070205080204" pitchFamily="34" charset="-128"/>
              </a:rPr>
              <a:t>Date Reported:13 May 2008  (Since September 2006)</a:t>
            </a:r>
          </a:p>
          <a:p>
            <a:pPr lvl="1" eaLnBrk="1" hangingPunct="1"/>
            <a:r>
              <a:rPr lang="en-US" altLang="en-US" sz="1400">
                <a:ea typeface="ＭＳ Ｐゴシック" panose="020B0600070205080204" pitchFamily="34" charset="-128"/>
              </a:rPr>
              <a:t>Affected Packages:openssl</a:t>
            </a:r>
          </a:p>
          <a:p>
            <a:pPr lvl="1" eaLnBrk="1" hangingPunct="1"/>
            <a:r>
              <a:rPr lang="en-US" altLang="en-US" sz="1400">
                <a:ea typeface="ＭＳ Ｐゴシック" panose="020B0600070205080204" pitchFamily="34" charset="-128"/>
              </a:rPr>
              <a:t>Vulnerable:Yes</a:t>
            </a:r>
          </a:p>
          <a:p>
            <a:pPr lvl="1" eaLnBrk="1" hangingPunct="1"/>
            <a:r>
              <a:rPr lang="en-US" altLang="en-US" sz="1400">
                <a:ea typeface="ＭＳ Ｐゴシック" panose="020B0600070205080204" pitchFamily="34" charset="-128"/>
              </a:rPr>
              <a:t>Security database references:In Mitre's CVE dictionary: CVE-2008-0166.</a:t>
            </a:r>
          </a:p>
          <a:p>
            <a:pPr lvl="1" eaLnBrk="1" hangingPunct="1"/>
            <a:r>
              <a:rPr lang="en-US" altLang="en-US" sz="1400">
                <a:ea typeface="ＭＳ Ｐゴシック" panose="020B0600070205080204" pitchFamily="34" charset="-128"/>
              </a:rPr>
              <a:t>More information:Luciano Bello discovered that the random number generator in Debian's openssl package is predictable. </a:t>
            </a:r>
          </a:p>
          <a:p>
            <a:pPr lvl="1" eaLnBrk="1" hangingPunct="1"/>
            <a:r>
              <a:rPr lang="en-US" altLang="en-US" sz="1400">
                <a:ea typeface="ＭＳ Ｐゴシック" panose="020B0600070205080204" pitchFamily="34" charset="-128"/>
              </a:rPr>
              <a:t>This is caused by an incorrect Debian-specific change to the openssl package (CVE-2008-0166). As a result, cryptographic key material may be guessable.This is a Debian-specific vulnerability which does not affect other operating systems which are not based on Debian. However, other systems can be indirectly affected if weak keys are imported into them.It is strongly recommended that all cryptographic key material which has been generated by OpenSSL versions starting with 0.9.8c-1 on Debian systems is recreated from scratch. Furthermore, all DSA keys ever used on affected Debian systems for signing or authentication purposes should be considered compromised; the Digital Signature Algorithm relies on a secret random value used during signature generation.</a:t>
            </a:r>
          </a:p>
          <a:p>
            <a:pPr eaLnBrk="1" hangingPunct="1"/>
            <a:r>
              <a:rPr lang="en-US" altLang="en-US" sz="1600">
                <a:ea typeface="ＭＳ Ｐゴシック" panose="020B0600070205080204" pitchFamily="34" charset="-128"/>
              </a:rPr>
              <a:t>See also: http://www.schneier.com/blog/archives/2008/05/random_number_b.html</a:t>
            </a:r>
          </a:p>
        </p:txBody>
      </p:sp>
      <p:sp>
        <p:nvSpPr>
          <p:cNvPr id="33795" name="Date Placeholder 3">
            <a:extLst>
              <a:ext uri="{FF2B5EF4-FFF2-40B4-BE49-F238E27FC236}">
                <a16:creationId xmlns:a16="http://schemas.microsoft.com/office/drawing/2014/main" id="{13B80502-349D-564F-9EE5-29E4F3F16D6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69701320-C11A-1A48-8F95-D176455FB2E4}" type="datetime1">
              <a:rPr lang="en-CA" altLang="en-US" sz="1000">
                <a:solidFill>
                  <a:schemeClr val="tx1"/>
                </a:solidFill>
              </a:rPr>
              <a:pPr eaLnBrk="1" hangingPunct="1"/>
              <a:t>2018-10-24</a:t>
            </a:fld>
            <a:endParaRPr lang="en-US" altLang="en-US" sz="1000">
              <a:solidFill>
                <a:schemeClr val="tx1"/>
              </a:solidFill>
            </a:endParaRPr>
          </a:p>
        </p:txBody>
      </p:sp>
      <p:sp>
        <p:nvSpPr>
          <p:cNvPr id="33796" name="Slide Number Placeholder 4">
            <a:extLst>
              <a:ext uri="{FF2B5EF4-FFF2-40B4-BE49-F238E27FC236}">
                <a16:creationId xmlns:a16="http://schemas.microsoft.com/office/drawing/2014/main" id="{82ADCAD4-50C2-8D43-88E1-882D54784E69}"/>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6E7839D9-51A6-5246-B471-297C9A45133B}" type="slidenum">
              <a:rPr lang="en-US" altLang="en-US" sz="1000">
                <a:solidFill>
                  <a:schemeClr val="tx1"/>
                </a:solidFill>
              </a:rPr>
              <a:pPr algn="ctr" eaLnBrk="1" hangingPunct="1"/>
              <a:t>17</a:t>
            </a:fld>
            <a:endParaRPr lang="en-US" altLang="en-US" sz="10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599B5B3-31D2-9340-93D5-F85FC54F5AD3}"/>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TCP/IP attacks</a:t>
            </a:r>
          </a:p>
        </p:txBody>
      </p:sp>
      <p:sp>
        <p:nvSpPr>
          <p:cNvPr id="34818" name="Content Placeholder 2">
            <a:extLst>
              <a:ext uri="{FF2B5EF4-FFF2-40B4-BE49-F238E27FC236}">
                <a16:creationId xmlns:a16="http://schemas.microsoft.com/office/drawing/2014/main" id="{BA099A8E-1CDD-E64A-8E67-CFAEDE9B0829}"/>
              </a:ext>
            </a:extLst>
          </p:cNvPr>
          <p:cNvSpPr>
            <a:spLocks noGrp="1"/>
          </p:cNvSpPr>
          <p:nvPr>
            <p:ph idx="1"/>
          </p:nvPr>
        </p:nvSpPr>
        <p:spPr/>
        <p:txBody>
          <a:bodyPr/>
          <a:lstStyle/>
          <a:p>
            <a:r>
              <a:rPr lang="en-US" altLang="en-US" sz="1800">
                <a:ea typeface="ＭＳ Ｐゴシック" panose="020B0600070205080204" pitchFamily="34" charset="-128"/>
              </a:rPr>
              <a:t>TCP/IP, the protocol on which the WWW depends, is vulnerable to attack</a:t>
            </a:r>
          </a:p>
          <a:p>
            <a:r>
              <a:rPr lang="en-US" altLang="en-US" sz="1800">
                <a:ea typeface="ＭＳ Ｐゴシック" panose="020B0600070205080204" pitchFamily="34" charset="-128"/>
              </a:rPr>
              <a:t>IP Address Spoofing</a:t>
            </a:r>
          </a:p>
          <a:p>
            <a:r>
              <a:rPr lang="en-US" altLang="en-US" sz="1800">
                <a:ea typeface="ＭＳ Ｐゴシック" panose="020B0600070205080204" pitchFamily="34" charset="-128"/>
              </a:rPr>
              <a:t>ICMP abuse</a:t>
            </a:r>
          </a:p>
          <a:p>
            <a:pPr lvl="1"/>
            <a:r>
              <a:rPr lang="en-US" altLang="en-US" sz="1600">
                <a:ea typeface="ＭＳ Ｐゴシック" panose="020B0600070205080204" pitchFamily="34" charset="-128"/>
              </a:rPr>
              <a:t>carrying secret information in an ICMP packet payload</a:t>
            </a:r>
          </a:p>
          <a:p>
            <a:r>
              <a:rPr lang="en-US" altLang="en-US" sz="1800">
                <a:ea typeface="ＭＳ Ｐゴシック" panose="020B0600070205080204" pitchFamily="34" charset="-128"/>
              </a:rPr>
              <a:t>IP Fragment Attacks</a:t>
            </a:r>
          </a:p>
          <a:p>
            <a:pPr lvl="1"/>
            <a:r>
              <a:rPr lang="en-US" altLang="en-US" sz="1600">
                <a:ea typeface="ＭＳ Ｐゴシック" panose="020B0600070205080204" pitchFamily="34" charset="-128"/>
              </a:rPr>
              <a:t>attackers can artificially fragment packets to mislead routers/firewalls</a:t>
            </a:r>
          </a:p>
          <a:p>
            <a:pPr lvl="1"/>
            <a:r>
              <a:rPr lang="en-US" altLang="en-US" sz="1600">
                <a:ea typeface="ＭＳ Ｐゴシック" panose="020B0600070205080204" pitchFamily="34" charset="-128"/>
              </a:rPr>
              <a:t>ping of death: create fragments that when assembled at the other end, are larger than the maximum permissible length</a:t>
            </a:r>
          </a:p>
          <a:p>
            <a:r>
              <a:rPr lang="en-US" altLang="en-US" sz="1800">
                <a:ea typeface="ＭＳ Ｐゴシック" panose="020B0600070205080204" pitchFamily="34" charset="-128"/>
              </a:rPr>
              <a:t>TCP Flags</a:t>
            </a:r>
          </a:p>
          <a:p>
            <a:pPr lvl="1"/>
            <a:r>
              <a:rPr lang="en-US" altLang="en-US" sz="1600">
                <a:ea typeface="ＭＳ Ｐゴシック" panose="020B0600070205080204" pitchFamily="34" charset="-128"/>
              </a:rPr>
              <a:t>illegal combinations can be used in a DOS attack</a:t>
            </a:r>
          </a:p>
          <a:p>
            <a:r>
              <a:rPr lang="en-US" altLang="en-US" sz="1800">
                <a:ea typeface="ＭＳ Ｐゴシック" panose="020B0600070205080204" pitchFamily="34" charset="-128"/>
              </a:rPr>
              <a:t>SYN Flood</a:t>
            </a:r>
          </a:p>
          <a:p>
            <a:pPr lvl="1"/>
            <a:r>
              <a:rPr lang="en-US" altLang="en-US" sz="1600">
                <a:ea typeface="ＭＳ Ｐゴシック" panose="020B0600070205080204" pitchFamily="34" charset="-128"/>
              </a:rPr>
              <a:t>can try to have many open connections and disable a platform</a:t>
            </a:r>
          </a:p>
          <a:p>
            <a:r>
              <a:rPr lang="en-US" altLang="en-US" sz="1800">
                <a:ea typeface="ＭＳ Ｐゴシック" panose="020B0600070205080204" pitchFamily="34" charset="-128"/>
              </a:rPr>
              <a:t>Closing a connection by FIN</a:t>
            </a:r>
          </a:p>
          <a:p>
            <a:pPr lvl="1"/>
            <a:r>
              <a:rPr lang="en-US" altLang="en-US" sz="1600">
                <a:ea typeface="ＭＳ Ｐゴシック" panose="020B0600070205080204" pitchFamily="34" charset="-128"/>
              </a:rPr>
              <a:t>spoofed FIN packet to kill a connection</a:t>
            </a:r>
          </a:p>
          <a:p>
            <a:r>
              <a:rPr lang="en-US" altLang="en-US" sz="1800">
                <a:ea typeface="ＭＳ Ｐゴシック" panose="020B0600070205080204" pitchFamily="34" charset="-128"/>
              </a:rPr>
              <a:t>Connection Hijacking</a:t>
            </a:r>
          </a:p>
          <a:p>
            <a:pPr lvl="1"/>
            <a:r>
              <a:rPr lang="en-US" altLang="en-US" sz="1600">
                <a:ea typeface="ＭＳ Ｐゴシック" panose="020B0600070205080204" pitchFamily="34" charset="-128"/>
              </a:rPr>
              <a:t>take over a connection with spoofed Seq numbers</a:t>
            </a:r>
          </a:p>
          <a:p>
            <a:endParaRPr lang="en-US" altLang="en-US">
              <a:ea typeface="ＭＳ Ｐゴシック" panose="020B0600070205080204" pitchFamily="34" charset="-128"/>
            </a:endParaRPr>
          </a:p>
        </p:txBody>
      </p:sp>
      <p:sp>
        <p:nvSpPr>
          <p:cNvPr id="34819" name="Date Placeholder 3">
            <a:extLst>
              <a:ext uri="{FF2B5EF4-FFF2-40B4-BE49-F238E27FC236}">
                <a16:creationId xmlns:a16="http://schemas.microsoft.com/office/drawing/2014/main" id="{1CAAF047-CF55-CC49-8B4B-01E0C2BF060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D923FD16-C208-8B4F-8F7A-BFC659CA8040}" type="datetime1">
              <a:rPr lang="en-CA" altLang="en-US" sz="1000">
                <a:solidFill>
                  <a:schemeClr val="tx1"/>
                </a:solidFill>
              </a:rPr>
              <a:pPr eaLnBrk="1" hangingPunct="1"/>
              <a:t>2018-10-24</a:t>
            </a:fld>
            <a:endParaRPr lang="en-US" altLang="en-US" sz="1000">
              <a:solidFill>
                <a:schemeClr val="tx1"/>
              </a:solidFill>
            </a:endParaRPr>
          </a:p>
        </p:txBody>
      </p:sp>
      <p:sp>
        <p:nvSpPr>
          <p:cNvPr id="34820" name="Slide Number Placeholder 4">
            <a:extLst>
              <a:ext uri="{FF2B5EF4-FFF2-40B4-BE49-F238E27FC236}">
                <a16:creationId xmlns:a16="http://schemas.microsoft.com/office/drawing/2014/main" id="{E81573F0-3BD7-9148-B592-CDB051703370}"/>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5CE04CF4-68F1-FF46-BC7F-193B7F770A33}" type="slidenum">
              <a:rPr lang="en-US" altLang="en-US" sz="1000">
                <a:solidFill>
                  <a:schemeClr val="tx1"/>
                </a:solidFill>
              </a:rPr>
              <a:pPr algn="ctr" eaLnBrk="1" hangingPunct="1"/>
              <a:t>18</a:t>
            </a:fld>
            <a:endParaRPr lang="en-US" altLang="en-US" sz="100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3C83BDAA-C4F3-8E4B-8880-199DFB17C9F4}"/>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Trust</a:t>
            </a:r>
          </a:p>
        </p:txBody>
      </p:sp>
      <p:sp>
        <p:nvSpPr>
          <p:cNvPr id="35842" name="Content Placeholder 2">
            <a:extLst>
              <a:ext uri="{FF2B5EF4-FFF2-40B4-BE49-F238E27FC236}">
                <a16:creationId xmlns:a16="http://schemas.microsoft.com/office/drawing/2014/main" id="{C20D48A9-90A1-8948-95D1-9DBF66EF181A}"/>
              </a:ext>
            </a:extLst>
          </p:cNvPr>
          <p:cNvSpPr>
            <a:spLocks noGrp="1"/>
          </p:cNvSpPr>
          <p:nvPr>
            <p:ph idx="1"/>
          </p:nvPr>
        </p:nvSpPr>
        <p:spPr>
          <a:xfrm>
            <a:off x="395288" y="1412875"/>
            <a:ext cx="8229600" cy="4718050"/>
          </a:xfrm>
        </p:spPr>
        <p:txBody>
          <a:bodyPr/>
          <a:lstStyle/>
          <a:p>
            <a:pPr eaLnBrk="1" hangingPunct="1"/>
            <a:r>
              <a:rPr lang="ja-JP" altLang="en-US" b="1">
                <a:ea typeface="ＭＳ Ｐゴシック" panose="020B0600070205080204" pitchFamily="34" charset="-128"/>
              </a:rPr>
              <a:t>“</a:t>
            </a:r>
            <a:r>
              <a:rPr lang="en-US" altLang="ja-JP" b="1">
                <a:ea typeface="ＭＳ Ｐゴシック" panose="020B0600070205080204" pitchFamily="34" charset="-128"/>
              </a:rPr>
              <a:t>Trust</a:t>
            </a:r>
            <a:r>
              <a:rPr lang="en-US" altLang="ja-JP">
                <a:ea typeface="ＭＳ Ｐゴシック" panose="020B0600070205080204" pitchFamily="34" charset="-128"/>
              </a:rPr>
              <a:t> is the likelihood that people will act how you expect them to act</a:t>
            </a:r>
            <a:r>
              <a:rPr lang="ja-JP" altLang="en-US">
                <a:ea typeface="ＭＳ Ｐゴシック" panose="020B0600070205080204" pitchFamily="34" charset="-128"/>
              </a:rPr>
              <a:t>”</a:t>
            </a:r>
            <a:r>
              <a:rPr lang="en-US" altLang="ja-JP">
                <a:ea typeface="ＭＳ Ｐゴシック" panose="020B0600070205080204" pitchFamily="34" charset="-128"/>
              </a:rPr>
              <a:t> (De Laet and Schauwers)</a:t>
            </a:r>
          </a:p>
          <a:p>
            <a:pPr lvl="1" eaLnBrk="1" hangingPunct="1"/>
            <a:r>
              <a:rPr lang="en-US" altLang="en-US">
                <a:ea typeface="ＭＳ Ｐゴシック" panose="020B0600070205080204" pitchFamily="34" charset="-128"/>
              </a:rPr>
              <a:t>Certificates and Public Key Infrastructure (PKI) allow us to trust strangers</a:t>
            </a:r>
          </a:p>
          <a:p>
            <a:pPr lvl="1" eaLnBrk="1" hangingPunct="1"/>
            <a:r>
              <a:rPr lang="en-US" altLang="en-US">
                <a:ea typeface="ＭＳ Ｐゴシック" panose="020B0600070205080204" pitchFamily="34" charset="-128"/>
              </a:rPr>
              <a:t>most trusted: the internal network that only a few well-known people have access to</a:t>
            </a:r>
          </a:p>
          <a:p>
            <a:pPr lvl="1" eaLnBrk="1" hangingPunct="1"/>
            <a:r>
              <a:rPr lang="en-US" altLang="en-US">
                <a:ea typeface="ＭＳ Ｐゴシック" panose="020B0600070205080204" pitchFamily="34" charset="-128"/>
              </a:rPr>
              <a:t>less trusted: internal users and authenticated remote users</a:t>
            </a:r>
          </a:p>
          <a:p>
            <a:pPr lvl="1" eaLnBrk="1" hangingPunct="1"/>
            <a:r>
              <a:rPr lang="en-US" altLang="en-US">
                <a:ea typeface="ＭＳ Ｐゴシック" panose="020B0600070205080204" pitchFamily="34" charset="-128"/>
              </a:rPr>
              <a:t>least trusted: the Internet (Internet servers and remote unauthenticated users)</a:t>
            </a:r>
          </a:p>
          <a:p>
            <a:pPr eaLnBrk="1" hangingPunct="1"/>
            <a:r>
              <a:rPr lang="en-US" altLang="en-US">
                <a:ea typeface="ＭＳ Ｐゴシック" panose="020B0600070205080204" pitchFamily="34" charset="-128"/>
              </a:rPr>
              <a:t>Who can we trust?</a:t>
            </a:r>
          </a:p>
          <a:p>
            <a:pPr eaLnBrk="1" hangingPunct="1"/>
            <a:r>
              <a:rPr lang="en-US" altLang="en-US">
                <a:ea typeface="ＭＳ Ｐゴシック" panose="020B0600070205080204" pitchFamily="34" charset="-128"/>
              </a:rPr>
              <a:t>What can we trust?</a:t>
            </a:r>
          </a:p>
          <a:p>
            <a:pPr eaLnBrk="1" hangingPunct="1"/>
            <a:r>
              <a:rPr lang="en-US" altLang="en-US">
                <a:ea typeface="ＭＳ Ｐゴシック" panose="020B0600070205080204" pitchFamily="34" charset="-128"/>
              </a:rPr>
              <a:t>What parts of a computer system can we trust?</a:t>
            </a:r>
          </a:p>
          <a:p>
            <a:pPr lvl="1" eaLnBrk="1" hangingPunct="1"/>
            <a:r>
              <a:rPr lang="en-US" altLang="en-US">
                <a:ea typeface="ＭＳ Ｐゴシック" panose="020B0600070205080204" pitchFamily="34" charset="-128"/>
              </a:rPr>
              <a:t>http://www.securityweek.com/los-alamos-pulls-networking-gear-because-it-was-created-china</a:t>
            </a:r>
          </a:p>
        </p:txBody>
      </p:sp>
      <p:sp>
        <p:nvSpPr>
          <p:cNvPr id="35843" name="Date Placeholder 3">
            <a:extLst>
              <a:ext uri="{FF2B5EF4-FFF2-40B4-BE49-F238E27FC236}">
                <a16:creationId xmlns:a16="http://schemas.microsoft.com/office/drawing/2014/main" id="{EFECE17D-BD28-6744-A97A-D1DB8DF5D65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8F09ED6C-5B4D-4C46-86C0-916B5DD11772}" type="datetime1">
              <a:rPr lang="en-CA" altLang="en-US" sz="1000">
                <a:solidFill>
                  <a:schemeClr val="tx1"/>
                </a:solidFill>
              </a:rPr>
              <a:pPr eaLnBrk="1" hangingPunct="1"/>
              <a:t>2018-10-24</a:t>
            </a:fld>
            <a:endParaRPr lang="en-US" altLang="en-US" sz="1000">
              <a:solidFill>
                <a:schemeClr val="tx1"/>
              </a:solidFill>
            </a:endParaRPr>
          </a:p>
        </p:txBody>
      </p:sp>
      <p:sp>
        <p:nvSpPr>
          <p:cNvPr id="35844" name="Slide Number Placeholder 4">
            <a:extLst>
              <a:ext uri="{FF2B5EF4-FFF2-40B4-BE49-F238E27FC236}">
                <a16:creationId xmlns:a16="http://schemas.microsoft.com/office/drawing/2014/main" id="{E46E1AD2-2D11-EE4D-82F1-5778191F1115}"/>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63F46B85-DE52-BC41-AEC9-55DEAF16445D}" type="slidenum">
              <a:rPr lang="en-US" altLang="en-US" sz="1000">
                <a:solidFill>
                  <a:schemeClr val="tx1"/>
                </a:solidFill>
              </a:rPr>
              <a:pPr algn="ctr" eaLnBrk="1" hangingPunct="1"/>
              <a:t>19</a:t>
            </a:fld>
            <a:endParaRPr lang="en-US" altLang="en-US" sz="10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DBCCA4B4-6037-2248-B655-6400BB6393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D6D1E8C8-74CC-FB40-B9E6-6F2D81366E29}" type="slidenum">
              <a:rPr lang="en-US" altLang="en-US" sz="1000">
                <a:solidFill>
                  <a:schemeClr val="tx1"/>
                </a:solidFill>
              </a:rPr>
              <a:pPr eaLnBrk="1" hangingPunct="1"/>
              <a:t>2</a:t>
            </a:fld>
            <a:endParaRPr lang="en-US" altLang="en-US" sz="1000">
              <a:solidFill>
                <a:schemeClr val="tx1"/>
              </a:solidFill>
            </a:endParaRPr>
          </a:p>
        </p:txBody>
      </p:sp>
      <p:sp>
        <p:nvSpPr>
          <p:cNvPr id="17410" name="Rectangle 2">
            <a:extLst>
              <a:ext uri="{FF2B5EF4-FFF2-40B4-BE49-F238E27FC236}">
                <a16:creationId xmlns:a16="http://schemas.microsoft.com/office/drawing/2014/main" id="{9CC153CC-08C9-FC4E-B3D1-7E6199A488AC}"/>
              </a:ext>
            </a:extLst>
          </p:cNvPr>
          <p:cNvSpPr>
            <a:spLocks noGrp="1" noChangeArrowheads="1"/>
          </p:cNvSpPr>
          <p:nvPr>
            <p:ph type="title"/>
          </p:nvPr>
        </p:nvSpPr>
        <p:spPr>
          <a:xfrm>
            <a:off x="539750" y="115888"/>
            <a:ext cx="7199313" cy="938212"/>
          </a:xfrm>
        </p:spPr>
        <p:txBody>
          <a:bodyPr/>
          <a:lstStyle/>
          <a:p>
            <a:pPr eaLnBrk="1" hangingPunct="1"/>
            <a:r>
              <a:rPr lang="en-US" altLang="en-US" sz="4000" b="0">
                <a:ea typeface="ＭＳ Ｐゴシック" panose="020B0600070205080204" pitchFamily="34" charset="-128"/>
              </a:rPr>
              <a:t>Security Topics</a:t>
            </a:r>
          </a:p>
        </p:txBody>
      </p:sp>
      <p:sp>
        <p:nvSpPr>
          <p:cNvPr id="17411" name="Rectangle 3">
            <a:extLst>
              <a:ext uri="{FF2B5EF4-FFF2-40B4-BE49-F238E27FC236}">
                <a16:creationId xmlns:a16="http://schemas.microsoft.com/office/drawing/2014/main" id="{D5F42D40-1ADD-2E40-85E7-602BECC67248}"/>
              </a:ext>
            </a:extLst>
          </p:cNvPr>
          <p:cNvSpPr>
            <a:spLocks noGrp="1" noChangeArrowheads="1"/>
          </p:cNvSpPr>
          <p:nvPr>
            <p:ph type="body" idx="1"/>
          </p:nvPr>
        </p:nvSpPr>
        <p:spPr/>
        <p:txBody>
          <a:bodyPr/>
          <a:lstStyle/>
          <a:p>
            <a:pPr eaLnBrk="1" hangingPunct="1">
              <a:buFont typeface="Wingdings" pitchFamily="2" charset="2"/>
              <a:buNone/>
            </a:pPr>
            <a:r>
              <a:rPr lang="en-US" altLang="en-US">
                <a:solidFill>
                  <a:srgbClr val="000066"/>
                </a:solidFill>
                <a:ea typeface="ＭＳ Ｐゴシック" panose="020B0600070205080204" pitchFamily="34" charset="-128"/>
              </a:rPr>
              <a:t>What is Security?</a:t>
            </a:r>
          </a:p>
          <a:p>
            <a:pPr eaLnBrk="1" hangingPunct="1">
              <a:buFont typeface="Wingdings" pitchFamily="2" charset="2"/>
              <a:buNone/>
            </a:pPr>
            <a:endParaRPr lang="en-US" altLang="en-US">
              <a:solidFill>
                <a:srgbClr val="000066"/>
              </a:solidFill>
              <a:ea typeface="ＭＳ Ｐゴシック" panose="020B0600070205080204" pitchFamily="34" charset="-128"/>
            </a:endParaRPr>
          </a:p>
          <a:p>
            <a:pPr eaLnBrk="1" hangingPunct="1">
              <a:buFont typeface="Wingdings" pitchFamily="2" charset="2"/>
              <a:buNone/>
            </a:pPr>
            <a:r>
              <a:rPr lang="en-US" altLang="en-US">
                <a:solidFill>
                  <a:srgbClr val="000066"/>
                </a:solidFill>
                <a:ea typeface="ＭＳ Ｐゴシック" panose="020B0600070205080204" pitchFamily="34" charset="-128"/>
              </a:rPr>
              <a:t>What does Security mean to software development?</a:t>
            </a:r>
          </a:p>
          <a:p>
            <a:pPr eaLnBrk="1" hangingPunct="1">
              <a:buFont typeface="Wingdings" pitchFamily="2" charset="2"/>
              <a:buNone/>
            </a:pPr>
            <a:endParaRPr lang="en-US" altLang="en-US">
              <a:solidFill>
                <a:srgbClr val="000066"/>
              </a:solidFill>
              <a:ea typeface="ＭＳ Ｐゴシック" panose="020B0600070205080204" pitchFamily="34" charset="-128"/>
            </a:endParaRPr>
          </a:p>
          <a:p>
            <a:pPr eaLnBrk="1" hangingPunct="1">
              <a:buFont typeface="Wingdings" pitchFamily="2" charset="2"/>
              <a:buNone/>
            </a:pPr>
            <a:r>
              <a:rPr lang="en-US" altLang="en-US">
                <a:solidFill>
                  <a:srgbClr val="000066"/>
                </a:solidFill>
                <a:ea typeface="ＭＳ Ｐゴシック" panose="020B0600070205080204" pitchFamily="34" charset="-128"/>
              </a:rPr>
              <a:t>Common Client/Server attacks</a:t>
            </a:r>
          </a:p>
          <a:p>
            <a:pPr eaLnBrk="1" hangingPunct="1">
              <a:buFont typeface="Wingdings" pitchFamily="2" charset="2"/>
              <a:buNone/>
            </a:pPr>
            <a:endParaRPr lang="en-US" altLang="en-US">
              <a:solidFill>
                <a:srgbClr val="000066"/>
              </a:solidFill>
              <a:ea typeface="ＭＳ Ｐゴシック" panose="020B0600070205080204" pitchFamily="34" charset="-128"/>
            </a:endParaRPr>
          </a:p>
          <a:p>
            <a:pPr eaLnBrk="1" hangingPunct="1">
              <a:buFont typeface="Wingdings" pitchFamily="2" charset="2"/>
              <a:buNone/>
            </a:pPr>
            <a:r>
              <a:rPr lang="en-US" altLang="en-US">
                <a:solidFill>
                  <a:srgbClr val="000066"/>
                </a:solidFill>
                <a:ea typeface="ＭＳ Ｐゴシック" panose="020B0600070205080204" pitchFamily="34" charset="-128"/>
              </a:rPr>
              <a:t>The Security Policy Document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DC754740-9598-E542-B844-0B3525B4FC86}"/>
              </a:ext>
            </a:extLst>
          </p:cNvPr>
          <p:cNvSpPr>
            <a:spLocks noGrp="1"/>
          </p:cNvSpPr>
          <p:nvPr>
            <p:ph type="title"/>
          </p:nvPr>
        </p:nvSpPr>
        <p:spPr/>
        <p:txBody>
          <a:bodyPr/>
          <a:lstStyle/>
          <a:p>
            <a:r>
              <a:rPr lang="en-US" altLang="en-US">
                <a:ea typeface="ＭＳ Ｐゴシック" panose="020B0600070205080204" pitchFamily="34" charset="-128"/>
              </a:rPr>
              <a:t>Trust Frameworks</a:t>
            </a:r>
          </a:p>
        </p:txBody>
      </p:sp>
      <p:sp>
        <p:nvSpPr>
          <p:cNvPr id="68610" name="Content Placeholder 2">
            <a:extLst>
              <a:ext uri="{FF2B5EF4-FFF2-40B4-BE49-F238E27FC236}">
                <a16:creationId xmlns:a16="http://schemas.microsoft.com/office/drawing/2014/main" id="{A90C7BE4-5A94-7948-88E3-0317D611ED54}"/>
              </a:ext>
            </a:extLst>
          </p:cNvPr>
          <p:cNvSpPr>
            <a:spLocks noGrp="1"/>
          </p:cNvSpPr>
          <p:nvPr>
            <p:ph idx="1"/>
          </p:nvPr>
        </p:nvSpPr>
        <p:spPr>
          <a:xfrm>
            <a:off x="468313" y="1268413"/>
            <a:ext cx="8229600" cy="5113337"/>
          </a:xfrm>
        </p:spPr>
        <p:txBody>
          <a:bodyPr/>
          <a:lstStyle/>
          <a:p>
            <a:r>
              <a:rPr lang="en-US" altLang="en-US">
                <a:ea typeface="ＭＳ Ｐゴシック" panose="020B0600070205080204" pitchFamily="34" charset="-128"/>
              </a:rPr>
              <a:t>PKI</a:t>
            </a:r>
          </a:p>
          <a:p>
            <a:pPr lvl="1"/>
            <a:r>
              <a:rPr lang="en-US" altLang="en-US">
                <a:ea typeface="ＭＳ Ｐゴシック" panose="020B0600070205080204" pitchFamily="34" charset="-128"/>
              </a:rPr>
              <a:t>Certificate Authorities issue certificates (basically signed public keys) for organizations</a:t>
            </a:r>
          </a:p>
          <a:p>
            <a:pPr lvl="1"/>
            <a:r>
              <a:rPr lang="en-US" altLang="en-US">
                <a:ea typeface="ＭＳ Ｐゴシック" panose="020B0600070205080204" pitchFamily="34" charset="-128"/>
              </a:rPr>
              <a:t>When you browse (https) to a site of one of these organizations, your browser uses its copy of the public key of the CA to verify the signature in the certificate</a:t>
            </a:r>
          </a:p>
          <a:p>
            <a:pPr lvl="1"/>
            <a:r>
              <a:rPr lang="en-US" altLang="en-US">
                <a:ea typeface="ＭＳ Ｐゴシック" panose="020B0600070205080204" pitchFamily="34" charset="-128"/>
              </a:rPr>
              <a:t>If the certificate is valid, the organization was "vetted" by the CA</a:t>
            </a:r>
          </a:p>
          <a:p>
            <a:pPr lvl="1"/>
            <a:r>
              <a:rPr lang="en-US" altLang="en-US">
                <a:ea typeface="ＭＳ Ｐゴシック" panose="020B0600070205080204" pitchFamily="34" charset="-128"/>
              </a:rPr>
              <a:t>You can trust the organization if you trust the CA (and your browser)</a:t>
            </a:r>
          </a:p>
          <a:p>
            <a:r>
              <a:rPr lang="en-US" altLang="en-US">
                <a:ea typeface="ＭＳ Ｐゴシック" panose="020B0600070205080204" pitchFamily="34" charset="-128"/>
              </a:rPr>
              <a:t>Web of Trust</a:t>
            </a:r>
          </a:p>
          <a:p>
            <a:pPr lvl="1"/>
            <a:r>
              <a:rPr lang="en-US" altLang="en-US">
                <a:ea typeface="ＭＳ Ｐゴシック" panose="020B0600070205080204" pitchFamily="34" charset="-128"/>
              </a:rPr>
              <a:t>Everyone can generate a Private/Public key pair</a:t>
            </a:r>
          </a:p>
          <a:p>
            <a:pPr lvl="1"/>
            <a:r>
              <a:rPr lang="en-US" altLang="en-US">
                <a:ea typeface="ＭＳ Ｐゴシック" panose="020B0600070205080204" pitchFamily="34" charset="-128"/>
              </a:rPr>
              <a:t>When you validate that a Public key really belongs to the actual person (not a bad guy), you can sign that Public key</a:t>
            </a:r>
          </a:p>
          <a:p>
            <a:pPr lvl="1"/>
            <a:r>
              <a:rPr lang="en-US" altLang="en-US">
                <a:ea typeface="ＭＳ Ｐゴシック" panose="020B0600070205080204" pitchFamily="34" charset="-128"/>
              </a:rPr>
              <a:t>When someone has signed your Public key, they can opt to trust Public keys that you have signed</a:t>
            </a:r>
          </a:p>
          <a:p>
            <a:pPr lvl="1"/>
            <a:r>
              <a:rPr lang="en-US" altLang="en-US">
                <a:ea typeface="ＭＳ Ｐゴシック" panose="020B0600070205080204" pitchFamily="34" charset="-128"/>
              </a:rPr>
              <a:t>This forms a Web of Trust</a:t>
            </a:r>
          </a:p>
          <a:p>
            <a:pPr lvl="1"/>
            <a:r>
              <a:rPr lang="en-US" altLang="en-US">
                <a:ea typeface="ＭＳ Ｐゴシック" panose="020B0600070205080204" pitchFamily="34" charset="-128"/>
              </a:rPr>
              <a:t>You should not sign public keys without verifying them! (Key signing party)</a:t>
            </a:r>
          </a:p>
        </p:txBody>
      </p:sp>
      <p:sp>
        <p:nvSpPr>
          <p:cNvPr id="4" name="Date Placeholder 3">
            <a:extLst>
              <a:ext uri="{FF2B5EF4-FFF2-40B4-BE49-F238E27FC236}">
                <a16:creationId xmlns:a16="http://schemas.microsoft.com/office/drawing/2014/main" id="{E132F43C-8C05-DD43-8CB1-24ECDDE11FD8}"/>
              </a:ext>
            </a:extLst>
          </p:cNvPr>
          <p:cNvSpPr>
            <a:spLocks noGrp="1"/>
          </p:cNvSpPr>
          <p:nvPr>
            <p:ph type="dt" sz="quarter" idx="10"/>
          </p:nvPr>
        </p:nvSpPr>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630E2C26-6A15-F94A-AD4D-97D8520A9B9C}" type="datetime1">
              <a:rPr lang="en-CA" altLang="en-US" sz="1000">
                <a:solidFill>
                  <a:schemeClr val="tx1"/>
                </a:solidFill>
              </a:rPr>
              <a:pPr eaLnBrk="1" hangingPunct="1"/>
              <a:t>2018-10-24</a:t>
            </a:fld>
            <a:endParaRPr lang="en-US" altLang="en-US" sz="1000">
              <a:solidFill>
                <a:schemeClr val="tx1"/>
              </a:solidFill>
            </a:endParaRPr>
          </a:p>
        </p:txBody>
      </p:sp>
      <p:sp>
        <p:nvSpPr>
          <p:cNvPr id="6" name="Slide Number Placeholder 5">
            <a:extLst>
              <a:ext uri="{FF2B5EF4-FFF2-40B4-BE49-F238E27FC236}">
                <a16:creationId xmlns:a16="http://schemas.microsoft.com/office/drawing/2014/main" id="{C1DEEC5B-1495-DD44-8629-0721676198D3}"/>
              </a:ext>
            </a:extLst>
          </p:cNvPr>
          <p:cNvSpPr>
            <a:spLocks noGrp="1"/>
          </p:cNvSpPr>
          <p:nvPr>
            <p:ph type="sldNum" sz="quarter" idx="12"/>
          </p:nvPr>
        </p:nvSpPr>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1ABDF2C0-2699-0E46-BE2D-EAE1B18CE227}" type="slidenum">
              <a:rPr lang="en-US" altLang="en-US" sz="1000">
                <a:solidFill>
                  <a:schemeClr val="tx1"/>
                </a:solidFill>
              </a:rPr>
              <a:pPr eaLnBrk="1" hangingPunct="1"/>
              <a:t>20</a:t>
            </a:fld>
            <a:endParaRPr lang="en-US" altLang="en-US" sz="100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2ABDA96B-0B94-7941-8001-2A75E6C374CC}"/>
              </a:ext>
            </a:extLst>
          </p:cNvPr>
          <p:cNvSpPr>
            <a:spLocks noGrp="1"/>
          </p:cNvSpPr>
          <p:nvPr>
            <p:ph type="title"/>
          </p:nvPr>
        </p:nvSpPr>
        <p:spPr>
          <a:xfrm>
            <a:off x="468313" y="17463"/>
            <a:ext cx="7199312" cy="720725"/>
          </a:xfrm>
        </p:spPr>
        <p:txBody>
          <a:bodyPr/>
          <a:lstStyle/>
          <a:p>
            <a:pPr eaLnBrk="1" hangingPunct="1"/>
            <a:r>
              <a:rPr lang="en-US" altLang="en-US">
                <a:latin typeface="Arial" panose="020B0604020202020204" pitchFamily="34" charset="0"/>
                <a:ea typeface="ＭＳ Ｐゴシック" panose="020B0600070205080204" pitchFamily="34" charset="-128"/>
              </a:rPr>
              <a:t>Solution?</a:t>
            </a:r>
          </a:p>
        </p:txBody>
      </p:sp>
      <p:sp>
        <p:nvSpPr>
          <p:cNvPr id="36866" name="Content Placeholder 2">
            <a:extLst>
              <a:ext uri="{FF2B5EF4-FFF2-40B4-BE49-F238E27FC236}">
                <a16:creationId xmlns:a16="http://schemas.microsoft.com/office/drawing/2014/main" id="{88E23A55-7DAC-A944-A9BE-55E5D40003A7}"/>
              </a:ext>
            </a:extLst>
          </p:cNvPr>
          <p:cNvSpPr>
            <a:spLocks noGrp="1"/>
          </p:cNvSpPr>
          <p:nvPr>
            <p:ph idx="1"/>
          </p:nvPr>
        </p:nvSpPr>
        <p:spPr>
          <a:xfrm>
            <a:off x="395288" y="1196975"/>
            <a:ext cx="8229600" cy="4718050"/>
          </a:xfrm>
        </p:spPr>
        <p:txBody>
          <a:bodyPr/>
          <a:lstStyle/>
          <a:p>
            <a:pPr eaLnBrk="1" hangingPunct="1"/>
            <a:r>
              <a:rPr lang="en-US" altLang="en-US">
                <a:ea typeface="ＭＳ Ｐゴシック" panose="020B0600070205080204" pitchFamily="34" charset="-128"/>
              </a:rPr>
              <a:t>By now, hopefully you</a:t>
            </a:r>
            <a:r>
              <a:rPr lang="ja-JP" altLang="en-US">
                <a:ea typeface="ＭＳ Ｐゴシック" panose="020B0600070205080204" pitchFamily="34" charset="-128"/>
              </a:rPr>
              <a:t>’</a:t>
            </a:r>
            <a:r>
              <a:rPr lang="en-US" altLang="ja-JP">
                <a:ea typeface="ＭＳ Ｐゴシック" panose="020B0600070205080204" pitchFamily="34" charset="-128"/>
              </a:rPr>
              <a:t>re convinced that the Web Security problem is difficult to solve in general, and the current situation in the real world (not just movies) can be considered quite bad.</a:t>
            </a:r>
          </a:p>
          <a:p>
            <a:pPr eaLnBrk="1" hangingPunct="1"/>
            <a:r>
              <a:rPr lang="en-US" altLang="en-US">
                <a:ea typeface="ＭＳ Ｐゴシック" panose="020B0600070205080204" pitchFamily="34" charset="-128"/>
              </a:rPr>
              <a:t>What can be done?</a:t>
            </a:r>
          </a:p>
          <a:p>
            <a:pPr eaLnBrk="1" hangingPunct="1"/>
            <a:r>
              <a:rPr lang="en-US" altLang="en-US">
                <a:ea typeface="ＭＳ Ｐゴシック" panose="020B0600070205080204" pitchFamily="34" charset="-128"/>
              </a:rPr>
              <a:t>What are these </a:t>
            </a:r>
            <a:r>
              <a:rPr lang="ja-JP" altLang="en-US">
                <a:ea typeface="ＭＳ Ｐゴシック" panose="020B0600070205080204" pitchFamily="34" charset="-128"/>
              </a:rPr>
              <a:t>“</a:t>
            </a:r>
            <a:r>
              <a:rPr lang="en-US" altLang="ja-JP">
                <a:ea typeface="ＭＳ Ｐゴシック" panose="020B0600070205080204" pitchFamily="34" charset="-128"/>
              </a:rPr>
              <a:t>security practices</a:t>
            </a:r>
            <a:r>
              <a:rPr lang="ja-JP" altLang="en-US">
                <a:ea typeface="ＭＳ Ｐゴシック" panose="020B0600070205080204" pitchFamily="34" charset="-128"/>
              </a:rPr>
              <a:t>”</a:t>
            </a:r>
            <a:r>
              <a:rPr lang="en-US" altLang="ja-JP">
                <a:ea typeface="ＭＳ Ｐゴシック" panose="020B0600070205080204" pitchFamily="34" charset="-128"/>
              </a:rPr>
              <a:t> that Gartner refers to?</a:t>
            </a:r>
          </a:p>
          <a:p>
            <a:pPr eaLnBrk="1" hangingPunct="1"/>
            <a:r>
              <a:rPr lang="en-US" altLang="en-US">
                <a:ea typeface="ＭＳ Ｐゴシック" panose="020B0600070205080204" pitchFamily="34" charset="-128"/>
              </a:rPr>
              <a:t>We can't have perfect security, but we can implement best practices</a:t>
            </a:r>
          </a:p>
          <a:p>
            <a:pPr eaLnBrk="1" hangingPunct="1"/>
            <a:r>
              <a:rPr lang="en-US" altLang="en-US">
                <a:ea typeface="ＭＳ Ｐゴシック" panose="020B0600070205080204" pitchFamily="34" charset="-128"/>
              </a:rPr>
              <a:t>In a nutshell:  Security Policy and The Security Policy Document</a:t>
            </a:r>
          </a:p>
          <a:p>
            <a:pPr lvl="1" eaLnBrk="1" hangingPunct="1"/>
            <a:r>
              <a:rPr lang="en-US" altLang="en-US">
                <a:ea typeface="ＭＳ Ｐゴシック" panose="020B0600070205080204" pitchFamily="34" charset="-128"/>
              </a:rPr>
              <a:t>The goal is to formalize and document</a:t>
            </a:r>
          </a:p>
          <a:p>
            <a:pPr marL="1035050" lvl="2" indent="-342900" eaLnBrk="1" hangingPunct="1">
              <a:buClr>
                <a:srgbClr val="FF0000"/>
              </a:buClr>
              <a:buFont typeface="Arial" panose="020B0604020202020204" pitchFamily="34" charset="0"/>
              <a:buAutoNum type="arabicPeriod"/>
            </a:pPr>
            <a:r>
              <a:rPr lang="en-US" altLang="en-US">
                <a:ea typeface="ＭＳ Ｐゴシック" panose="020B0600070205080204" pitchFamily="34" charset="-128"/>
              </a:rPr>
              <a:t>The Security Policy that will result in the desired level of Safety at a tolerable level of inconvenience</a:t>
            </a:r>
          </a:p>
          <a:p>
            <a:pPr marL="1035050" lvl="2" indent="-342900" eaLnBrk="1" hangingPunct="1">
              <a:buClr>
                <a:srgbClr val="FF0000"/>
              </a:buClr>
              <a:buFont typeface="Arial" panose="020B0604020202020204" pitchFamily="34" charset="0"/>
              <a:buAutoNum type="arabicPeriod"/>
            </a:pPr>
            <a:r>
              <a:rPr lang="en-US" altLang="en-US">
                <a:ea typeface="ＭＳ Ｐゴシック" panose="020B0600070205080204" pitchFamily="34" charset="-128"/>
              </a:rPr>
              <a:t>Security Policy Compliance: enforcement, monitoring, logging, auditing</a:t>
            </a:r>
          </a:p>
          <a:p>
            <a:pPr marL="1035050" lvl="2" indent="-342900" eaLnBrk="1" hangingPunct="1">
              <a:buClr>
                <a:srgbClr val="FF0000"/>
              </a:buClr>
              <a:buFont typeface="Arial" panose="020B0604020202020204" pitchFamily="34" charset="0"/>
              <a:buAutoNum type="arabicPeriod"/>
            </a:pPr>
            <a:r>
              <a:rPr lang="en-US" altLang="en-US">
                <a:ea typeface="ＭＳ Ｐゴシック" panose="020B0600070205080204" pitchFamily="34" charset="-128"/>
              </a:rPr>
              <a:t>Security Policy Evolution: Security Policy is a moving target</a:t>
            </a:r>
          </a:p>
          <a:p>
            <a:pPr lvl="1" eaLnBrk="1" hangingPunct="1"/>
            <a:r>
              <a:rPr lang="en-US" altLang="en-US">
                <a:ea typeface="ＭＳ Ｐゴシック" panose="020B0600070205080204" pitchFamily="34" charset="-128"/>
              </a:rPr>
              <a:t>Analogous to writing a good computer program, writing and implementing a good Security Policy Document takes knowledge, experience, and skill</a:t>
            </a:r>
          </a:p>
        </p:txBody>
      </p:sp>
      <p:sp>
        <p:nvSpPr>
          <p:cNvPr id="36867" name="Date Placeholder 3">
            <a:extLst>
              <a:ext uri="{FF2B5EF4-FFF2-40B4-BE49-F238E27FC236}">
                <a16:creationId xmlns:a16="http://schemas.microsoft.com/office/drawing/2014/main" id="{061FDB4B-D117-3845-9679-5B3E09A9E06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8404829A-CAF6-EF4C-A697-681DB896C7A8}" type="datetime1">
              <a:rPr lang="en-CA" altLang="en-US" sz="1000">
                <a:solidFill>
                  <a:schemeClr val="tx1"/>
                </a:solidFill>
              </a:rPr>
              <a:pPr eaLnBrk="1" hangingPunct="1"/>
              <a:t>2018-10-24</a:t>
            </a:fld>
            <a:endParaRPr lang="en-US" altLang="en-US" sz="1000">
              <a:solidFill>
                <a:schemeClr val="tx1"/>
              </a:solidFill>
            </a:endParaRPr>
          </a:p>
        </p:txBody>
      </p:sp>
      <p:sp>
        <p:nvSpPr>
          <p:cNvPr id="36868" name="Slide Number Placeholder 4">
            <a:extLst>
              <a:ext uri="{FF2B5EF4-FFF2-40B4-BE49-F238E27FC236}">
                <a16:creationId xmlns:a16="http://schemas.microsoft.com/office/drawing/2014/main" id="{82D4749D-60BA-5E4B-8BF8-4B5204877799}"/>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BB5E0D40-1C36-9946-92DE-D2B90A2AF3C9}" type="slidenum">
              <a:rPr lang="en-US" altLang="en-US" sz="1000">
                <a:solidFill>
                  <a:schemeClr val="tx1"/>
                </a:solidFill>
              </a:rPr>
              <a:pPr algn="ctr" eaLnBrk="1" hangingPunct="1"/>
              <a:t>21</a:t>
            </a:fld>
            <a:endParaRPr lang="en-US" altLang="en-US" sz="100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Date Placeholder 3">
            <a:extLst>
              <a:ext uri="{FF2B5EF4-FFF2-40B4-BE49-F238E27FC236}">
                <a16:creationId xmlns:a16="http://schemas.microsoft.com/office/drawing/2014/main" id="{8A7BC38D-B187-2142-BBAD-24DF01E4BE5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C51DEBB9-5F3C-8341-87AA-F4F980AC83DD}" type="datetime1">
              <a:rPr lang="en-CA" altLang="en-US" sz="1000">
                <a:solidFill>
                  <a:schemeClr val="tx1"/>
                </a:solidFill>
              </a:rPr>
              <a:pPr eaLnBrk="1" hangingPunct="1"/>
              <a:t>2018-10-24</a:t>
            </a:fld>
            <a:endParaRPr lang="en-US" altLang="en-US" sz="1000">
              <a:solidFill>
                <a:schemeClr val="tx1"/>
              </a:solidFill>
            </a:endParaRPr>
          </a:p>
        </p:txBody>
      </p:sp>
      <p:sp>
        <p:nvSpPr>
          <p:cNvPr id="37890" name="Slide Number Placeholder 5">
            <a:extLst>
              <a:ext uri="{FF2B5EF4-FFF2-40B4-BE49-F238E27FC236}">
                <a16:creationId xmlns:a16="http://schemas.microsoft.com/office/drawing/2014/main" id="{082C64CB-8BD4-904C-B917-1EED25BAE8E3}"/>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20EA0836-1B4E-6044-A952-D85BADDF16E6}" type="slidenum">
              <a:rPr lang="en-US" altLang="en-US" sz="1000">
                <a:solidFill>
                  <a:schemeClr val="tx1"/>
                </a:solidFill>
              </a:rPr>
              <a:pPr algn="ctr" eaLnBrk="1" hangingPunct="1"/>
              <a:t>22</a:t>
            </a:fld>
            <a:endParaRPr lang="en-US" altLang="en-US" sz="1000">
              <a:solidFill>
                <a:schemeClr val="tx1"/>
              </a:solidFill>
            </a:endParaRPr>
          </a:p>
        </p:txBody>
      </p:sp>
      <p:sp>
        <p:nvSpPr>
          <p:cNvPr id="37891" name="Rectangle 2">
            <a:extLst>
              <a:ext uri="{FF2B5EF4-FFF2-40B4-BE49-F238E27FC236}">
                <a16:creationId xmlns:a16="http://schemas.microsoft.com/office/drawing/2014/main" id="{41424C47-4E76-9444-ABB7-E3FE4FC3C28E}"/>
              </a:ext>
            </a:extLst>
          </p:cNvPr>
          <p:cNvSpPr>
            <a:spLocks noGrp="1" noChangeArrowheads="1"/>
          </p:cNvSpPr>
          <p:nvPr>
            <p:ph type="title"/>
          </p:nvPr>
        </p:nvSpPr>
        <p:spPr>
          <a:xfrm>
            <a:off x="468313" y="152400"/>
            <a:ext cx="8066087" cy="973138"/>
          </a:xfrm>
        </p:spPr>
        <p:txBody>
          <a:bodyPr/>
          <a:lstStyle/>
          <a:p>
            <a:pPr eaLnBrk="1" hangingPunct="1"/>
            <a:r>
              <a:rPr lang="en-US" altLang="en-US">
                <a:latin typeface="Arial" panose="020B0604020202020204" pitchFamily="34" charset="0"/>
                <a:ea typeface="ＭＳ Ｐゴシック" panose="020B0600070205080204" pitchFamily="34" charset="-128"/>
              </a:rPr>
              <a:t> Security Goals</a:t>
            </a:r>
          </a:p>
        </p:txBody>
      </p:sp>
      <p:sp>
        <p:nvSpPr>
          <p:cNvPr id="930819" name="Rectangle 3">
            <a:extLst>
              <a:ext uri="{FF2B5EF4-FFF2-40B4-BE49-F238E27FC236}">
                <a16:creationId xmlns:a16="http://schemas.microsoft.com/office/drawing/2014/main" id="{3712716A-F3DD-4840-9066-E0FF3CE3C1D3}"/>
              </a:ext>
            </a:extLst>
          </p:cNvPr>
          <p:cNvSpPr>
            <a:spLocks noGrp="1" noChangeArrowheads="1"/>
          </p:cNvSpPr>
          <p:nvPr>
            <p:ph type="body" idx="1"/>
          </p:nvPr>
        </p:nvSpPr>
        <p:spPr>
          <a:xfrm>
            <a:off x="395288" y="1484313"/>
            <a:ext cx="8142287" cy="4608512"/>
          </a:xfrm>
        </p:spPr>
        <p:txBody>
          <a:bodyPr/>
          <a:lstStyle/>
          <a:p>
            <a:pPr eaLnBrk="1" hangingPunct="1"/>
            <a:r>
              <a:rPr lang="en-US" altLang="en-US">
                <a:ea typeface="ＭＳ Ｐゴシック" panose="020B0600070205080204" pitchFamily="34" charset="-128"/>
              </a:rPr>
              <a:t>In this day and age of </a:t>
            </a:r>
            <a:r>
              <a:rPr lang="ja-JP" altLang="en-US">
                <a:ea typeface="ＭＳ Ｐゴシック" panose="020B0600070205080204" pitchFamily="34" charset="-128"/>
              </a:rPr>
              <a:t>“</a:t>
            </a:r>
            <a:r>
              <a:rPr lang="en-US" altLang="ja-JP" i="1">
                <a:ea typeface="ＭＳ Ｐゴシック" panose="020B0600070205080204" pitchFamily="34" charset="-128"/>
              </a:rPr>
              <a:t>customer satisfaction</a:t>
            </a:r>
            <a:r>
              <a:rPr lang="ja-JP" altLang="en-US">
                <a:ea typeface="ＭＳ Ｐゴシック" panose="020B0600070205080204" pitchFamily="34" charset="-128"/>
              </a:rPr>
              <a:t>”</a:t>
            </a:r>
            <a:r>
              <a:rPr lang="en-US" altLang="ja-JP">
                <a:ea typeface="ＭＳ Ｐゴシック" panose="020B0600070205080204" pitchFamily="34" charset="-128"/>
              </a:rPr>
              <a:t>, Security is considered to be a balancing act between:</a:t>
            </a:r>
          </a:p>
          <a:p>
            <a:pPr lvl="1" eaLnBrk="1" hangingPunct="1"/>
            <a:r>
              <a:rPr lang="en-US" altLang="en-US" b="1">
                <a:effectLst>
                  <a:outerShdw blurRad="38100" dist="38100" dir="2700000" algn="tl">
                    <a:srgbClr val="C0C0C0"/>
                  </a:outerShdw>
                </a:effectLst>
                <a:ea typeface="ＭＳ Ｐゴシック" panose="020B0600070205080204" pitchFamily="34" charset="-128"/>
              </a:rPr>
              <a:t>Security Concerns</a:t>
            </a:r>
          </a:p>
          <a:p>
            <a:pPr lvl="1" eaLnBrk="1" hangingPunct="1"/>
            <a:r>
              <a:rPr lang="en-US" altLang="en-US" b="1">
                <a:effectLst>
                  <a:outerShdw blurRad="38100" dist="38100" dir="2700000" algn="tl">
                    <a:srgbClr val="C0C0C0"/>
                  </a:outerShdw>
                </a:effectLst>
                <a:ea typeface="ＭＳ Ｐゴシック" panose="020B0600070205080204" pitchFamily="34" charset="-128"/>
              </a:rPr>
              <a:t>Functionality</a:t>
            </a:r>
          </a:p>
          <a:p>
            <a:pPr lvl="1" eaLnBrk="1" hangingPunct="1"/>
            <a:r>
              <a:rPr lang="en-US" altLang="en-US" b="1">
                <a:effectLst>
                  <a:outerShdw blurRad="38100" dist="38100" dir="2700000" algn="tl">
                    <a:srgbClr val="C0C0C0"/>
                  </a:outerShdw>
                </a:effectLst>
                <a:ea typeface="ＭＳ Ｐゴシック" panose="020B0600070205080204" pitchFamily="34" charset="-128"/>
              </a:rPr>
              <a:t>Ease of Use</a:t>
            </a:r>
          </a:p>
          <a:p>
            <a:pPr lvl="1" eaLnBrk="1" hangingPunct="1"/>
            <a:endParaRPr lang="en-US" altLang="en-US" b="1">
              <a:effectLst>
                <a:outerShdw blurRad="38100" dist="38100" dir="2700000" algn="tl">
                  <a:srgbClr val="C0C0C0"/>
                </a:outerShdw>
              </a:effectLst>
              <a:ea typeface="ＭＳ Ｐゴシック" panose="020B0600070205080204" pitchFamily="34" charset="-128"/>
            </a:endParaRPr>
          </a:p>
          <a:p>
            <a:pPr lvl="1"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One of the main reasons organizations have security issues is that, as you increase security, you decrease functionality</a:t>
            </a:r>
          </a:p>
          <a:p>
            <a:pPr lvl="1" eaLnBrk="1" hangingPunct="1"/>
            <a:r>
              <a:rPr lang="en-US" altLang="en-US">
                <a:ea typeface="ＭＳ Ｐゴシック" panose="020B0600070205080204" pitchFamily="34" charset="-128"/>
              </a:rPr>
              <a:t>Functionality is what keeps companies in business</a:t>
            </a:r>
          </a:p>
          <a:p>
            <a:pPr lvl="1" eaLnBrk="1" hangingPunct="1"/>
            <a:r>
              <a:rPr lang="en-US" altLang="en-US">
                <a:ea typeface="ＭＳ Ｐゴシック" panose="020B0600070205080204" pitchFamily="34" charset="-128"/>
              </a:rPr>
              <a:t>However, these days, lack of security will help to ensure a company doesn</a:t>
            </a:r>
            <a:r>
              <a:rPr lang="ja-JP" altLang="en-US">
                <a:ea typeface="ＭＳ Ｐゴシック" panose="020B0600070205080204" pitchFamily="34" charset="-128"/>
              </a:rPr>
              <a:t>’</a:t>
            </a:r>
            <a:r>
              <a:rPr lang="en-US" altLang="ja-JP">
                <a:ea typeface="ＭＳ Ｐゴシック" panose="020B0600070205080204" pitchFamily="34" charset="-128"/>
              </a:rPr>
              <a:t>t STAY in business</a:t>
            </a:r>
            <a:endParaRPr lang="en-US" altLang="en-US">
              <a:ea typeface="ＭＳ Ｐゴシック" panose="020B0600070205080204" pitchFamily="34" charset="-128"/>
            </a:endParaRPr>
          </a:p>
        </p:txBody>
      </p:sp>
      <p:sp>
        <p:nvSpPr>
          <p:cNvPr id="37893" name="AutoShape 4">
            <a:extLst>
              <a:ext uri="{FF2B5EF4-FFF2-40B4-BE49-F238E27FC236}">
                <a16:creationId xmlns:a16="http://schemas.microsoft.com/office/drawing/2014/main" id="{F8ACEBC1-F580-F34A-8B0F-0720F95488A5}"/>
              </a:ext>
            </a:extLst>
          </p:cNvPr>
          <p:cNvSpPr>
            <a:spLocks noChangeArrowheads="1"/>
          </p:cNvSpPr>
          <p:nvPr/>
        </p:nvSpPr>
        <p:spPr bwMode="auto">
          <a:xfrm rot="8213043">
            <a:off x="4818063" y="2854325"/>
            <a:ext cx="1612900" cy="1520825"/>
          </a:xfrm>
          <a:prstGeom prst="rtTriangle">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7894" name="Text Box 5">
            <a:extLst>
              <a:ext uri="{FF2B5EF4-FFF2-40B4-BE49-F238E27FC236}">
                <a16:creationId xmlns:a16="http://schemas.microsoft.com/office/drawing/2014/main" id="{6712E2EE-3C72-474B-8BE5-976BCB0E1A34}"/>
              </a:ext>
            </a:extLst>
          </p:cNvPr>
          <p:cNvSpPr txBox="1">
            <a:spLocks noChangeArrowheads="1"/>
          </p:cNvSpPr>
          <p:nvPr/>
        </p:nvSpPr>
        <p:spPr bwMode="auto">
          <a:xfrm>
            <a:off x="2843213" y="3644900"/>
            <a:ext cx="172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b="1">
                <a:solidFill>
                  <a:srgbClr val="33CC33"/>
                </a:solidFill>
              </a:rPr>
              <a:t>Functionality</a:t>
            </a:r>
          </a:p>
        </p:txBody>
      </p:sp>
      <p:sp>
        <p:nvSpPr>
          <p:cNvPr id="37895" name="Text Box 6">
            <a:extLst>
              <a:ext uri="{FF2B5EF4-FFF2-40B4-BE49-F238E27FC236}">
                <a16:creationId xmlns:a16="http://schemas.microsoft.com/office/drawing/2014/main" id="{3B78E5E5-1035-3047-9B42-0D38DFE89184}"/>
              </a:ext>
            </a:extLst>
          </p:cNvPr>
          <p:cNvSpPr txBox="1">
            <a:spLocks noChangeArrowheads="1"/>
          </p:cNvSpPr>
          <p:nvPr/>
        </p:nvSpPr>
        <p:spPr bwMode="auto">
          <a:xfrm>
            <a:off x="6370638" y="3644900"/>
            <a:ext cx="1584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b="1">
                <a:solidFill>
                  <a:srgbClr val="33CC33"/>
                </a:solidFill>
              </a:rPr>
              <a:t>Ease of Use</a:t>
            </a:r>
          </a:p>
        </p:txBody>
      </p:sp>
      <p:sp>
        <p:nvSpPr>
          <p:cNvPr id="37896" name="Text Box 7">
            <a:extLst>
              <a:ext uri="{FF2B5EF4-FFF2-40B4-BE49-F238E27FC236}">
                <a16:creationId xmlns:a16="http://schemas.microsoft.com/office/drawing/2014/main" id="{1B19CDFD-7189-D240-B06D-027C34D6B0B7}"/>
              </a:ext>
            </a:extLst>
          </p:cNvPr>
          <p:cNvSpPr txBox="1">
            <a:spLocks noChangeArrowheads="1"/>
          </p:cNvSpPr>
          <p:nvPr/>
        </p:nvSpPr>
        <p:spPr bwMode="auto">
          <a:xfrm>
            <a:off x="4859338" y="2060575"/>
            <a:ext cx="1800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1800" b="1">
                <a:solidFill>
                  <a:srgbClr val="33CC33"/>
                </a:solidFill>
              </a:rPr>
              <a:t>Security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Date Placeholder 3">
            <a:extLst>
              <a:ext uri="{FF2B5EF4-FFF2-40B4-BE49-F238E27FC236}">
                <a16:creationId xmlns:a16="http://schemas.microsoft.com/office/drawing/2014/main" id="{DA34BE76-124B-F546-B622-26BB6B6DE27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C05DF1C9-2212-6B4B-9C95-CC55885DCB55}" type="datetime1">
              <a:rPr lang="en-CA" altLang="en-US" sz="1000">
                <a:solidFill>
                  <a:schemeClr val="tx1"/>
                </a:solidFill>
              </a:rPr>
              <a:pPr eaLnBrk="1" hangingPunct="1"/>
              <a:t>2018-10-24</a:t>
            </a:fld>
            <a:endParaRPr lang="en-US" altLang="en-US" sz="1000">
              <a:solidFill>
                <a:schemeClr val="tx1"/>
              </a:solidFill>
            </a:endParaRPr>
          </a:p>
        </p:txBody>
      </p:sp>
      <p:sp>
        <p:nvSpPr>
          <p:cNvPr id="39938" name="Slide Number Placeholder 5">
            <a:extLst>
              <a:ext uri="{FF2B5EF4-FFF2-40B4-BE49-F238E27FC236}">
                <a16:creationId xmlns:a16="http://schemas.microsoft.com/office/drawing/2014/main" id="{04070E9C-CC76-A041-965F-CE0059E3F20D}"/>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451E694A-0EE7-C046-B63E-0E4DE600015C}" type="slidenum">
              <a:rPr lang="en-US" altLang="en-US" sz="1000">
                <a:solidFill>
                  <a:schemeClr val="tx1"/>
                </a:solidFill>
              </a:rPr>
              <a:pPr algn="ctr" eaLnBrk="1" hangingPunct="1"/>
              <a:t>23</a:t>
            </a:fld>
            <a:endParaRPr lang="en-US" altLang="en-US" sz="1000">
              <a:solidFill>
                <a:schemeClr val="tx1"/>
              </a:solidFill>
            </a:endParaRPr>
          </a:p>
        </p:txBody>
      </p:sp>
      <p:sp>
        <p:nvSpPr>
          <p:cNvPr id="39939" name="Rectangle 2">
            <a:extLst>
              <a:ext uri="{FF2B5EF4-FFF2-40B4-BE49-F238E27FC236}">
                <a16:creationId xmlns:a16="http://schemas.microsoft.com/office/drawing/2014/main" id="{A1A70FCB-2BF1-644E-93E3-1C58FF5B0E04}"/>
              </a:ext>
            </a:extLst>
          </p:cNvPr>
          <p:cNvSpPr>
            <a:spLocks noGrp="1" noChangeArrowheads="1"/>
          </p:cNvSpPr>
          <p:nvPr>
            <p:ph type="title"/>
          </p:nvPr>
        </p:nvSpPr>
        <p:spPr>
          <a:xfrm>
            <a:off x="468313" y="152400"/>
            <a:ext cx="8066087" cy="973138"/>
          </a:xfrm>
        </p:spPr>
        <p:txBody>
          <a:bodyPr/>
          <a:lstStyle/>
          <a:p>
            <a:pPr eaLnBrk="1" hangingPunct="1"/>
            <a:r>
              <a:rPr lang="en-US" altLang="en-US">
                <a:latin typeface="Arial" panose="020B0604020202020204" pitchFamily="34" charset="0"/>
                <a:ea typeface="ＭＳ Ｐゴシック" panose="020B0600070205080204" pitchFamily="34" charset="-128"/>
              </a:rPr>
              <a:t>The CIA Triad</a:t>
            </a:r>
          </a:p>
        </p:txBody>
      </p:sp>
      <p:sp>
        <p:nvSpPr>
          <p:cNvPr id="932867" name="Rectangle 3">
            <a:extLst>
              <a:ext uri="{FF2B5EF4-FFF2-40B4-BE49-F238E27FC236}">
                <a16:creationId xmlns:a16="http://schemas.microsoft.com/office/drawing/2014/main" id="{880D3156-001B-5848-9110-61B28CF16DB0}"/>
              </a:ext>
            </a:extLst>
          </p:cNvPr>
          <p:cNvSpPr>
            <a:spLocks noGrp="1" noChangeArrowheads="1"/>
          </p:cNvSpPr>
          <p:nvPr>
            <p:ph type="body" idx="1"/>
          </p:nvPr>
        </p:nvSpPr>
        <p:spPr>
          <a:xfrm>
            <a:off x="468313" y="1557338"/>
            <a:ext cx="8142287" cy="4608512"/>
          </a:xfrm>
        </p:spPr>
        <p:txBody>
          <a:bodyPr/>
          <a:lstStyle/>
          <a:p>
            <a:pPr eaLnBrk="1" hangingPunct="1"/>
            <a:r>
              <a:rPr lang="en-US" altLang="en-US">
                <a:ea typeface="ＭＳ Ｐゴシック" panose="020B0600070205080204" pitchFamily="34" charset="-128"/>
              </a:rPr>
              <a:t>CIA helps to define what you are trying to protect using 3 elements</a:t>
            </a:r>
            <a:endParaRPr lang="en-US" altLang="en-US" baseline="30000">
              <a:ea typeface="ＭＳ Ｐゴシック" panose="020B0600070205080204" pitchFamily="34" charset="-128"/>
            </a:endParaRPr>
          </a:p>
          <a:p>
            <a:pPr lvl="1" eaLnBrk="1" hangingPunct="1"/>
            <a:r>
              <a:rPr lang="en-US" altLang="en-US" b="1">
                <a:effectLst>
                  <a:outerShdw blurRad="38100" dist="38100" dir="2700000" algn="tl">
                    <a:srgbClr val="C0C0C0"/>
                  </a:outerShdw>
                </a:effectLst>
                <a:ea typeface="ＭＳ Ｐゴシック" panose="020B0600070205080204" pitchFamily="34" charset="-128"/>
              </a:rPr>
              <a:t>Confidentiality</a:t>
            </a:r>
          </a:p>
          <a:p>
            <a:pPr lvl="1" eaLnBrk="1" hangingPunct="1"/>
            <a:r>
              <a:rPr lang="en-US" altLang="en-US" b="1">
                <a:effectLst>
                  <a:outerShdw blurRad="38100" dist="38100" dir="2700000" algn="tl">
                    <a:srgbClr val="C0C0C0"/>
                  </a:outerShdw>
                </a:effectLst>
                <a:ea typeface="ＭＳ Ｐゴシック" panose="020B0600070205080204" pitchFamily="34" charset="-128"/>
              </a:rPr>
              <a:t>Integrity</a:t>
            </a:r>
          </a:p>
          <a:p>
            <a:pPr lvl="1" eaLnBrk="1" hangingPunct="1"/>
            <a:r>
              <a:rPr lang="en-US" altLang="en-US" b="1">
                <a:effectLst>
                  <a:outerShdw blurRad="38100" dist="38100" dir="2700000" algn="tl">
                    <a:srgbClr val="C0C0C0"/>
                  </a:outerShdw>
                </a:effectLst>
                <a:ea typeface="ＭＳ Ｐゴシック" panose="020B0600070205080204" pitchFamily="34" charset="-128"/>
              </a:rPr>
              <a:t>Availability</a:t>
            </a:r>
            <a:br>
              <a:rPr lang="en-US" altLang="en-US" b="1">
                <a:effectLst>
                  <a:outerShdw blurRad="38100" dist="38100" dir="2700000" algn="tl">
                    <a:srgbClr val="C0C0C0"/>
                  </a:outerShdw>
                </a:effectLst>
                <a:ea typeface="ＭＳ Ｐゴシック" panose="020B0600070205080204" pitchFamily="34" charset="-128"/>
              </a:rPr>
            </a:br>
            <a:br>
              <a:rPr lang="en-US" altLang="en-US" b="1">
                <a:effectLst>
                  <a:outerShdw blurRad="38100" dist="38100" dir="2700000" algn="tl">
                    <a:srgbClr val="C0C0C0"/>
                  </a:outerShdw>
                </a:effectLst>
                <a:ea typeface="ＭＳ Ｐゴシック" panose="020B0600070205080204" pitchFamily="34" charset="-128"/>
              </a:rPr>
            </a:br>
            <a:br>
              <a:rPr lang="en-US" altLang="en-US" b="1">
                <a:effectLst>
                  <a:outerShdw blurRad="38100" dist="38100" dir="2700000" algn="tl">
                    <a:srgbClr val="C0C0C0"/>
                  </a:outerShdw>
                </a:effectLst>
                <a:ea typeface="ＭＳ Ｐゴシック" panose="020B0600070205080204" pitchFamily="34" charset="-128"/>
              </a:rPr>
            </a:br>
            <a:br>
              <a:rPr lang="en-US" altLang="en-US" b="1">
                <a:effectLst>
                  <a:outerShdw blurRad="38100" dist="38100" dir="2700000" algn="tl">
                    <a:srgbClr val="C0C0C0"/>
                  </a:outerShdw>
                </a:effectLst>
                <a:ea typeface="ＭＳ Ｐゴシック" panose="020B0600070205080204" pitchFamily="34" charset="-128"/>
              </a:rPr>
            </a:br>
            <a:endParaRPr lang="en-US" altLang="en-US" b="1">
              <a:effectLst>
                <a:outerShdw blurRad="38100" dist="38100" dir="2700000" algn="tl">
                  <a:srgbClr val="C0C0C0"/>
                </a:outerShdw>
              </a:effectLst>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All 3 elements are important, but there is usually one that</a:t>
            </a:r>
            <a:r>
              <a:rPr lang="ja-JP" altLang="en-US">
                <a:ea typeface="ＭＳ Ｐゴシック" panose="020B0600070205080204" pitchFamily="34" charset="-128"/>
              </a:rPr>
              <a:t>’</a:t>
            </a:r>
            <a:r>
              <a:rPr lang="en-US" altLang="ja-JP">
                <a:ea typeface="ＭＳ Ｐゴシック" panose="020B0600070205080204" pitchFamily="34" charset="-128"/>
              </a:rPr>
              <a:t>s more important than the rest for a given situation.</a:t>
            </a:r>
            <a:r>
              <a:rPr lang="en-US" altLang="ja-JP" b="1">
                <a:effectLst>
                  <a:outerShdw blurRad="38100" dist="38100" dir="2700000" algn="tl">
                    <a:srgbClr val="C0C0C0"/>
                  </a:outerShdw>
                </a:effectLst>
                <a:ea typeface="ＭＳ Ｐゴシック" panose="020B0600070205080204" pitchFamily="34" charset="-128"/>
              </a:rPr>
              <a:t> </a:t>
            </a:r>
          </a:p>
          <a:p>
            <a:pPr lvl="1" eaLnBrk="1" hangingPunct="1"/>
            <a:r>
              <a:rPr lang="en-US" altLang="en-US" i="1">
                <a:solidFill>
                  <a:srgbClr val="FF0000"/>
                </a:solidFill>
                <a:effectLst>
                  <a:outerShdw blurRad="38100" dist="38100" dir="2700000" algn="tl">
                    <a:srgbClr val="C0C0C0"/>
                  </a:outerShdw>
                </a:effectLst>
                <a:ea typeface="ＭＳ Ｐゴシック" panose="020B0600070205080204" pitchFamily="34" charset="-128"/>
              </a:rPr>
              <a:t>The balancing act involves moving the target within the triangle</a:t>
            </a:r>
          </a:p>
          <a:p>
            <a:pPr lvl="1" eaLnBrk="1" hangingPunct="1"/>
            <a:r>
              <a:rPr lang="en-US" altLang="en-US" b="1" i="1">
                <a:solidFill>
                  <a:schemeClr val="bg2"/>
                </a:solidFill>
                <a:effectLst>
                  <a:outerShdw blurRad="38100" dist="38100" dir="2700000" algn="tl">
                    <a:srgbClr val="C0C0C0"/>
                  </a:outerShdw>
                </a:effectLst>
                <a:ea typeface="ＭＳ Ｐゴシック" panose="020B0600070205080204" pitchFamily="34" charset="-128"/>
              </a:rPr>
              <a:t>CIA</a:t>
            </a:r>
            <a:r>
              <a:rPr lang="en-US" altLang="en-US" b="1" i="1" baseline="30000">
                <a:solidFill>
                  <a:schemeClr val="bg2"/>
                </a:solidFill>
                <a:effectLst>
                  <a:outerShdw blurRad="38100" dist="38100" dir="2700000" algn="tl">
                    <a:srgbClr val="C0C0C0"/>
                  </a:outerShdw>
                </a:effectLst>
                <a:ea typeface="ＭＳ Ｐゴシック" panose="020B0600070205080204" pitchFamily="34" charset="-128"/>
              </a:rPr>
              <a:t>2</a:t>
            </a:r>
            <a:r>
              <a:rPr lang="en-US" altLang="en-US" b="1" i="1">
                <a:solidFill>
                  <a:schemeClr val="bg2"/>
                </a:solidFill>
                <a:effectLst>
                  <a:outerShdw blurRad="38100" dist="38100" dir="2700000" algn="tl">
                    <a:srgbClr val="C0C0C0"/>
                  </a:outerShdw>
                </a:effectLst>
                <a:ea typeface="ＭＳ Ｐゴシック" panose="020B0600070205080204" pitchFamily="34" charset="-128"/>
              </a:rPr>
              <a:t> adds Accountability to the equation</a:t>
            </a:r>
          </a:p>
        </p:txBody>
      </p:sp>
      <p:sp>
        <p:nvSpPr>
          <p:cNvPr id="39941" name="AutoShape 4">
            <a:extLst>
              <a:ext uri="{FF2B5EF4-FFF2-40B4-BE49-F238E27FC236}">
                <a16:creationId xmlns:a16="http://schemas.microsoft.com/office/drawing/2014/main" id="{61ADFF90-6F59-F64F-823A-788F2FA018CC}"/>
              </a:ext>
            </a:extLst>
          </p:cNvPr>
          <p:cNvSpPr>
            <a:spLocks noChangeArrowheads="1"/>
          </p:cNvSpPr>
          <p:nvPr/>
        </p:nvSpPr>
        <p:spPr bwMode="auto">
          <a:xfrm rot="8213043">
            <a:off x="5292725" y="2852738"/>
            <a:ext cx="1612900" cy="1520825"/>
          </a:xfrm>
          <a:prstGeom prst="rtTriangle">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contourClr>
              <a:schemeClr val="folHlink"/>
            </a:contourClr>
          </a:sp3d>
        </p:spPr>
        <p:txBody>
          <a:bodyPr wrap="none" anchor="ctr">
            <a:flatTx/>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9942" name="Text Box 5">
            <a:extLst>
              <a:ext uri="{FF2B5EF4-FFF2-40B4-BE49-F238E27FC236}">
                <a16:creationId xmlns:a16="http://schemas.microsoft.com/office/drawing/2014/main" id="{1F177CA3-A68D-D04E-A81A-06EEBDF6B509}"/>
              </a:ext>
            </a:extLst>
          </p:cNvPr>
          <p:cNvSpPr txBox="1">
            <a:spLocks noChangeArrowheads="1"/>
          </p:cNvSpPr>
          <p:nvPr/>
        </p:nvSpPr>
        <p:spPr bwMode="auto">
          <a:xfrm>
            <a:off x="3892550" y="3643313"/>
            <a:ext cx="1152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b="1">
                <a:solidFill>
                  <a:srgbClr val="33CC33"/>
                </a:solidFill>
              </a:rPr>
              <a:t>Integrity</a:t>
            </a:r>
          </a:p>
        </p:txBody>
      </p:sp>
      <p:sp>
        <p:nvSpPr>
          <p:cNvPr id="39943" name="Text Box 6">
            <a:extLst>
              <a:ext uri="{FF2B5EF4-FFF2-40B4-BE49-F238E27FC236}">
                <a16:creationId xmlns:a16="http://schemas.microsoft.com/office/drawing/2014/main" id="{CF7E476B-56F8-2C41-B152-DB0CDA223FD0}"/>
              </a:ext>
            </a:extLst>
          </p:cNvPr>
          <p:cNvSpPr txBox="1">
            <a:spLocks noChangeArrowheads="1"/>
          </p:cNvSpPr>
          <p:nvPr/>
        </p:nvSpPr>
        <p:spPr bwMode="auto">
          <a:xfrm>
            <a:off x="6845300" y="3643313"/>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b="1">
                <a:solidFill>
                  <a:srgbClr val="33CC33"/>
                </a:solidFill>
              </a:rPr>
              <a:t>Availability</a:t>
            </a:r>
          </a:p>
        </p:txBody>
      </p:sp>
      <p:sp>
        <p:nvSpPr>
          <p:cNvPr id="39944" name="Text Box 7">
            <a:extLst>
              <a:ext uri="{FF2B5EF4-FFF2-40B4-BE49-F238E27FC236}">
                <a16:creationId xmlns:a16="http://schemas.microsoft.com/office/drawing/2014/main" id="{A447C34E-825F-9E40-8622-F1A103684277}"/>
              </a:ext>
            </a:extLst>
          </p:cNvPr>
          <p:cNvSpPr txBox="1">
            <a:spLocks noChangeArrowheads="1"/>
          </p:cNvSpPr>
          <p:nvPr/>
        </p:nvSpPr>
        <p:spPr bwMode="auto">
          <a:xfrm>
            <a:off x="5334000" y="2058988"/>
            <a:ext cx="1800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b="1">
                <a:solidFill>
                  <a:srgbClr val="33CC33"/>
                </a:solidFill>
              </a:rPr>
              <a:t>Confidentiality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Date Placeholder 3">
            <a:extLst>
              <a:ext uri="{FF2B5EF4-FFF2-40B4-BE49-F238E27FC236}">
                <a16:creationId xmlns:a16="http://schemas.microsoft.com/office/drawing/2014/main" id="{4C49C7D2-0FDC-F046-B13D-3D84F955B08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3EBBC927-FE26-3B41-AC92-EF905C78027D}" type="datetime1">
              <a:rPr lang="en-CA" altLang="en-US" sz="1000">
                <a:solidFill>
                  <a:schemeClr val="tx1"/>
                </a:solidFill>
              </a:rPr>
              <a:pPr eaLnBrk="1" hangingPunct="1"/>
              <a:t>2018-10-24</a:t>
            </a:fld>
            <a:endParaRPr lang="en-US" altLang="en-US" sz="1000">
              <a:solidFill>
                <a:schemeClr val="tx1"/>
              </a:solidFill>
            </a:endParaRPr>
          </a:p>
        </p:txBody>
      </p:sp>
      <p:sp>
        <p:nvSpPr>
          <p:cNvPr id="41986" name="Slide Number Placeholder 5">
            <a:extLst>
              <a:ext uri="{FF2B5EF4-FFF2-40B4-BE49-F238E27FC236}">
                <a16:creationId xmlns:a16="http://schemas.microsoft.com/office/drawing/2014/main" id="{7FA49619-4A11-054B-AFDE-81FD62932CA4}"/>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5BCF4B11-0003-AD43-B338-E17F635252E1}" type="slidenum">
              <a:rPr lang="en-US" altLang="en-US" sz="1000">
                <a:solidFill>
                  <a:schemeClr val="tx1"/>
                </a:solidFill>
              </a:rPr>
              <a:pPr algn="ctr" eaLnBrk="1" hangingPunct="1"/>
              <a:t>24</a:t>
            </a:fld>
            <a:endParaRPr lang="en-US" altLang="en-US" sz="1000">
              <a:solidFill>
                <a:schemeClr val="tx1"/>
              </a:solidFill>
            </a:endParaRPr>
          </a:p>
        </p:txBody>
      </p:sp>
      <p:sp>
        <p:nvSpPr>
          <p:cNvPr id="41987" name="Rectangle 2">
            <a:extLst>
              <a:ext uri="{FF2B5EF4-FFF2-40B4-BE49-F238E27FC236}">
                <a16:creationId xmlns:a16="http://schemas.microsoft.com/office/drawing/2014/main" id="{DC6D9889-35A0-0C4F-884E-2EEC230D9C07}"/>
              </a:ext>
            </a:extLst>
          </p:cNvPr>
          <p:cNvSpPr>
            <a:spLocks noGrp="1" noChangeArrowheads="1"/>
          </p:cNvSpPr>
          <p:nvPr>
            <p:ph type="title"/>
          </p:nvPr>
        </p:nvSpPr>
        <p:spPr>
          <a:xfrm>
            <a:off x="468313" y="152400"/>
            <a:ext cx="8066087" cy="973138"/>
          </a:xfrm>
        </p:spPr>
        <p:txBody>
          <a:bodyPr/>
          <a:lstStyle/>
          <a:p>
            <a:pPr eaLnBrk="1" hangingPunct="1"/>
            <a:r>
              <a:rPr lang="en-US" altLang="en-US">
                <a:latin typeface="Arial" panose="020B0604020202020204" pitchFamily="34" charset="0"/>
                <a:ea typeface="ＭＳ Ｐゴシック" panose="020B0600070205080204" pitchFamily="34" charset="-128"/>
              </a:rPr>
              <a:t>The Hacker</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 Triad</a:t>
            </a:r>
            <a:endParaRPr lang="en-US" altLang="en-US">
              <a:latin typeface="Arial" panose="020B0604020202020204" pitchFamily="34" charset="0"/>
              <a:ea typeface="ＭＳ Ｐゴシック" panose="020B0600070205080204" pitchFamily="34" charset="-128"/>
            </a:endParaRPr>
          </a:p>
        </p:txBody>
      </p:sp>
      <p:sp>
        <p:nvSpPr>
          <p:cNvPr id="949251" name="Rectangle 3">
            <a:extLst>
              <a:ext uri="{FF2B5EF4-FFF2-40B4-BE49-F238E27FC236}">
                <a16:creationId xmlns:a16="http://schemas.microsoft.com/office/drawing/2014/main" id="{8D203754-D62E-8F4E-8377-4FE4DA8D7579}"/>
              </a:ext>
            </a:extLst>
          </p:cNvPr>
          <p:cNvSpPr>
            <a:spLocks noGrp="1" noChangeArrowheads="1"/>
          </p:cNvSpPr>
          <p:nvPr>
            <p:ph type="body" idx="1"/>
          </p:nvPr>
        </p:nvSpPr>
        <p:spPr>
          <a:xfrm>
            <a:off x="468313" y="1557338"/>
            <a:ext cx="8142287" cy="4608512"/>
          </a:xfrm>
        </p:spPr>
        <p:txBody>
          <a:bodyPr/>
          <a:lstStyle/>
          <a:p>
            <a:pPr eaLnBrk="1" hangingPunct="1"/>
            <a:r>
              <a:rPr lang="en-US" altLang="en-US">
                <a:ea typeface="ＭＳ Ｐゴシック" panose="020B0600070205080204" pitchFamily="34" charset="-128"/>
              </a:rPr>
              <a:t>Hackers have created their own version of the triad called the DAD</a:t>
            </a:r>
            <a:br>
              <a:rPr lang="en-US" altLang="en-US">
                <a:ea typeface="ＭＳ Ｐゴシック" panose="020B0600070205080204" pitchFamily="34" charset="-128"/>
              </a:rPr>
            </a:br>
            <a:endParaRPr lang="en-US" altLang="en-US" baseline="30000">
              <a:ea typeface="ＭＳ Ｐゴシック" panose="020B0600070205080204" pitchFamily="34" charset="-128"/>
            </a:endParaRPr>
          </a:p>
          <a:p>
            <a:pPr lvl="1" eaLnBrk="1" hangingPunct="1"/>
            <a:r>
              <a:rPr lang="en-US" altLang="en-US" b="1">
                <a:effectLst>
                  <a:outerShdw blurRad="38100" dist="38100" dir="2700000" algn="tl">
                    <a:srgbClr val="C0C0C0"/>
                  </a:outerShdw>
                </a:effectLst>
                <a:ea typeface="ＭＳ Ｐゴシック" panose="020B0600070205080204" pitchFamily="34" charset="-128"/>
              </a:rPr>
              <a:t>Disclosure </a:t>
            </a:r>
          </a:p>
          <a:p>
            <a:pPr lvl="2" eaLnBrk="1" hangingPunct="1"/>
            <a:r>
              <a:rPr lang="en-US" altLang="en-US">
                <a:effectLst>
                  <a:outerShdw blurRad="38100" dist="38100" dir="2700000" algn="tl">
                    <a:srgbClr val="C0C0C0"/>
                  </a:outerShdw>
                </a:effectLst>
                <a:ea typeface="ＭＳ Ｐゴシック" panose="020B0600070205080204" pitchFamily="34" charset="-128"/>
              </a:rPr>
              <a:t>Attempts to defeat confidentiality</a:t>
            </a:r>
          </a:p>
          <a:p>
            <a:pPr lvl="1" eaLnBrk="1" hangingPunct="1"/>
            <a:r>
              <a:rPr lang="en-US" altLang="en-US" b="1">
                <a:effectLst>
                  <a:outerShdw blurRad="38100" dist="38100" dir="2700000" algn="tl">
                    <a:srgbClr val="C0C0C0"/>
                  </a:outerShdw>
                </a:effectLst>
                <a:ea typeface="ＭＳ Ｐゴシック" panose="020B0600070205080204" pitchFamily="34" charset="-128"/>
              </a:rPr>
              <a:t>Alteration </a:t>
            </a:r>
          </a:p>
          <a:p>
            <a:pPr lvl="2" eaLnBrk="1" hangingPunct="1"/>
            <a:r>
              <a:rPr lang="en-US" altLang="en-US">
                <a:effectLst>
                  <a:outerShdw blurRad="38100" dist="38100" dir="2700000" algn="tl">
                    <a:srgbClr val="C0C0C0"/>
                  </a:outerShdw>
                </a:effectLst>
                <a:ea typeface="ＭＳ Ｐゴシック" panose="020B0600070205080204" pitchFamily="34" charset="-128"/>
              </a:rPr>
              <a:t>Attempts to defeat integrity</a:t>
            </a:r>
          </a:p>
          <a:p>
            <a:pPr lvl="1" eaLnBrk="1" hangingPunct="1"/>
            <a:r>
              <a:rPr lang="en-US" altLang="en-US" b="1">
                <a:effectLst>
                  <a:outerShdw blurRad="38100" dist="38100" dir="2700000" algn="tl">
                    <a:srgbClr val="C0C0C0"/>
                  </a:outerShdw>
                </a:effectLst>
                <a:ea typeface="ＭＳ Ｐゴシック" panose="020B0600070205080204" pitchFamily="34" charset="-128"/>
              </a:rPr>
              <a:t>Destruction </a:t>
            </a:r>
          </a:p>
          <a:p>
            <a:pPr lvl="2" eaLnBrk="1" hangingPunct="1"/>
            <a:r>
              <a:rPr lang="en-US" altLang="en-US">
                <a:effectLst>
                  <a:outerShdw blurRad="38100" dist="38100" dir="2700000" algn="tl">
                    <a:srgbClr val="C0C0C0"/>
                  </a:outerShdw>
                </a:effectLst>
                <a:ea typeface="ＭＳ Ｐゴシック" panose="020B0600070205080204" pitchFamily="34" charset="-128"/>
              </a:rPr>
              <a:t>Attempts to defeat availability</a:t>
            </a:r>
          </a:p>
          <a:p>
            <a:pPr lvl="2" eaLnBrk="1" hangingPunct="1"/>
            <a:endParaRPr lang="en-US" altLang="en-US">
              <a:effectLst>
                <a:outerShdw blurRad="38100" dist="38100" dir="2700000" algn="tl">
                  <a:srgbClr val="C0C0C0"/>
                </a:outerShdw>
              </a:effectLst>
              <a:ea typeface="ＭＳ Ｐゴシック" panose="020B0600070205080204" pitchFamily="34" charset="-128"/>
            </a:endParaRPr>
          </a:p>
          <a:p>
            <a:pPr eaLnBrk="1" hangingPunct="1"/>
            <a:r>
              <a:rPr lang="en-US" altLang="en-US">
                <a:ea typeface="ＭＳ Ｐゴシック" panose="020B0600070205080204" pitchFamily="34" charset="-128"/>
              </a:rPr>
              <a:t>The security conundrum: </a:t>
            </a:r>
          </a:p>
          <a:p>
            <a:pPr lvl="1" eaLnBrk="1" hangingPunct="1"/>
            <a:r>
              <a:rPr lang="en-US" altLang="en-US" b="1" i="1">
                <a:ea typeface="ＭＳ Ｐゴシック" panose="020B0600070205080204" pitchFamily="34" charset="-128"/>
              </a:rPr>
              <a:t>If I don</a:t>
            </a:r>
            <a:r>
              <a:rPr lang="ja-JP" altLang="en-US" b="1" i="1">
                <a:ea typeface="ＭＳ Ｐゴシック" panose="020B0600070205080204" pitchFamily="34" charset="-128"/>
              </a:rPr>
              <a:t>’</a:t>
            </a:r>
            <a:r>
              <a:rPr lang="en-US" altLang="ja-JP" b="1" i="1">
                <a:ea typeface="ＭＳ Ｐゴシック" panose="020B0600070205080204" pitchFamily="34" charset="-128"/>
              </a:rPr>
              <a:t>t protect it, they can get to it.</a:t>
            </a:r>
          </a:p>
          <a:p>
            <a:pPr lvl="1" eaLnBrk="1" hangingPunct="1"/>
            <a:r>
              <a:rPr lang="en-US" altLang="en-US" b="1" i="1">
                <a:ea typeface="ＭＳ Ｐゴシック" panose="020B0600070205080204" pitchFamily="34" charset="-128"/>
              </a:rPr>
              <a:t>But if I protect it, it might identify something worth getting to !</a:t>
            </a:r>
            <a:br>
              <a:rPr lang="en-US" altLang="en-US" b="1" i="1">
                <a:ea typeface="ＭＳ Ｐゴシック" panose="020B0600070205080204" pitchFamily="34" charset="-128"/>
              </a:rPr>
            </a:br>
            <a:endParaRPr lang="en-US" altLang="en-US" b="1" i="1">
              <a:ea typeface="ＭＳ Ｐゴシック" panose="020B0600070205080204" pitchFamily="34" charset="-128"/>
            </a:endParaRPr>
          </a:p>
          <a:p>
            <a:pPr lvl="1" eaLnBrk="1" hangingPunct="1"/>
            <a:endParaRPr lang="en-US" altLang="en-US" b="1" i="1">
              <a:solidFill>
                <a:schemeClr val="bg2"/>
              </a:solidFill>
              <a:ea typeface="ＭＳ Ｐゴシック"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3">
            <a:extLst>
              <a:ext uri="{FF2B5EF4-FFF2-40B4-BE49-F238E27FC236}">
                <a16:creationId xmlns:a16="http://schemas.microsoft.com/office/drawing/2014/main" id="{7B5E85E5-9CF0-D541-B053-635429B2EF8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9B554C25-FB4D-6E4A-A3E0-319E1FE792FA}" type="datetime1">
              <a:rPr lang="en-CA" altLang="en-US" sz="1000">
                <a:solidFill>
                  <a:schemeClr val="tx1"/>
                </a:solidFill>
              </a:rPr>
              <a:pPr eaLnBrk="1" hangingPunct="1"/>
              <a:t>2018-10-24</a:t>
            </a:fld>
            <a:endParaRPr lang="en-US" altLang="en-US" sz="1000">
              <a:solidFill>
                <a:schemeClr val="tx1"/>
              </a:solidFill>
            </a:endParaRPr>
          </a:p>
        </p:txBody>
      </p:sp>
      <p:sp>
        <p:nvSpPr>
          <p:cNvPr id="44034" name="Slide Number Placeholder 5">
            <a:extLst>
              <a:ext uri="{FF2B5EF4-FFF2-40B4-BE49-F238E27FC236}">
                <a16:creationId xmlns:a16="http://schemas.microsoft.com/office/drawing/2014/main" id="{0E83AA70-5D03-514C-906C-C5758B0C6EEF}"/>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B2A07655-037B-BD41-A6CE-90B1CFDB4B43}" type="slidenum">
              <a:rPr lang="en-US" altLang="en-US" sz="1000">
                <a:solidFill>
                  <a:schemeClr val="tx1"/>
                </a:solidFill>
              </a:rPr>
              <a:pPr algn="ctr" eaLnBrk="1" hangingPunct="1"/>
              <a:t>25</a:t>
            </a:fld>
            <a:endParaRPr lang="en-US" altLang="en-US" sz="1000">
              <a:solidFill>
                <a:schemeClr val="tx1"/>
              </a:solidFill>
            </a:endParaRPr>
          </a:p>
        </p:txBody>
      </p:sp>
      <p:sp>
        <p:nvSpPr>
          <p:cNvPr id="44035" name="Rectangle 2">
            <a:extLst>
              <a:ext uri="{FF2B5EF4-FFF2-40B4-BE49-F238E27FC236}">
                <a16:creationId xmlns:a16="http://schemas.microsoft.com/office/drawing/2014/main" id="{435106E0-772C-184B-B6A0-9CF19A7CAC96}"/>
              </a:ext>
            </a:extLst>
          </p:cNvPr>
          <p:cNvSpPr>
            <a:spLocks noGrp="1" noChangeArrowheads="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Security Services </a:t>
            </a:r>
          </a:p>
        </p:txBody>
      </p:sp>
      <p:sp>
        <p:nvSpPr>
          <p:cNvPr id="951299" name="Rectangle 3">
            <a:extLst>
              <a:ext uri="{FF2B5EF4-FFF2-40B4-BE49-F238E27FC236}">
                <a16:creationId xmlns:a16="http://schemas.microsoft.com/office/drawing/2014/main" id="{6653556C-4700-4A48-9826-B2F5CF5A6A2F}"/>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To support the 3 elements of the CIA Triad, security professionals require mechanisms to perform:</a:t>
            </a:r>
            <a:br>
              <a:rPr lang="en-US" altLang="en-US">
                <a:ea typeface="ＭＳ Ｐゴシック" panose="020B0600070205080204" pitchFamily="34" charset="-128"/>
              </a:rPr>
            </a:br>
            <a:endParaRPr lang="en-US" altLang="en-US">
              <a:ea typeface="ＭＳ Ｐゴシック" panose="020B0600070205080204" pitchFamily="34" charset="-128"/>
            </a:endParaRPr>
          </a:p>
          <a:p>
            <a:pPr lvl="1" eaLnBrk="1" hangingPunct="1"/>
            <a:r>
              <a:rPr lang="en-US" altLang="en-US">
                <a:ea typeface="ＭＳ Ｐゴシック" panose="020B0600070205080204" pitchFamily="34" charset="-128"/>
              </a:rPr>
              <a:t>Identification</a:t>
            </a:r>
          </a:p>
          <a:p>
            <a:pPr lvl="2" eaLnBrk="1" hangingPunct="1"/>
            <a:r>
              <a:rPr lang="en-US" altLang="en-US">
                <a:ea typeface="ＭＳ Ｐゴシック" panose="020B0600070205080204" pitchFamily="34" charset="-128"/>
              </a:rPr>
              <a:t>Mechanism to provide identity (</a:t>
            </a:r>
            <a:r>
              <a:rPr lang="en-US" altLang="en-US" i="1">
                <a:ea typeface="ＭＳ Ｐゴシック" panose="020B0600070205080204" pitchFamily="34" charset="-128"/>
              </a:rPr>
              <a:t>without validation</a:t>
            </a:r>
            <a:r>
              <a:rPr lang="en-US" altLang="en-US">
                <a:ea typeface="ＭＳ Ｐゴシック" panose="020B0600070205080204" pitchFamily="34" charset="-128"/>
              </a:rPr>
              <a:t>)</a:t>
            </a:r>
            <a:br>
              <a:rPr lang="en-US" altLang="en-US">
                <a:ea typeface="ＭＳ Ｐゴシック" panose="020B0600070205080204" pitchFamily="34" charset="-128"/>
              </a:rPr>
            </a:br>
            <a:endParaRPr lang="en-US" altLang="en-US">
              <a:ea typeface="ＭＳ Ｐゴシック" panose="020B0600070205080204" pitchFamily="34" charset="-128"/>
            </a:endParaRPr>
          </a:p>
          <a:p>
            <a:pPr lvl="1" eaLnBrk="1" hangingPunct="1"/>
            <a:r>
              <a:rPr lang="en-US" altLang="en-US">
                <a:ea typeface="ＭＳ Ｐゴシック" panose="020B0600070205080204" pitchFamily="34" charset="-128"/>
              </a:rPr>
              <a:t>Authentication</a:t>
            </a:r>
          </a:p>
          <a:p>
            <a:pPr lvl="2" eaLnBrk="1" hangingPunct="1"/>
            <a:r>
              <a:rPr lang="en-US" altLang="en-US">
                <a:ea typeface="ＭＳ Ｐゴシック" panose="020B0600070205080204" pitchFamily="34" charset="-128"/>
              </a:rPr>
              <a:t>Proving you are who you say you are</a:t>
            </a:r>
          </a:p>
          <a:p>
            <a:pPr lvl="2" eaLnBrk="1" hangingPunct="1"/>
            <a:r>
              <a:rPr lang="en-US" altLang="en-US">
                <a:ea typeface="ＭＳ Ｐゴシック" panose="020B0600070205080204" pitchFamily="34" charset="-128"/>
              </a:rPr>
              <a:t>Based on something unique you know, have or are</a:t>
            </a:r>
            <a:br>
              <a:rPr lang="en-US" altLang="en-US">
                <a:ea typeface="ＭＳ Ｐゴシック" panose="020B0600070205080204" pitchFamily="34" charset="-128"/>
              </a:rPr>
            </a:br>
            <a:endParaRPr lang="en-US" altLang="en-US">
              <a:ea typeface="ＭＳ Ｐゴシック" panose="020B0600070205080204" pitchFamily="34" charset="-128"/>
            </a:endParaRPr>
          </a:p>
          <a:p>
            <a:pPr lvl="1" eaLnBrk="1" hangingPunct="1"/>
            <a:r>
              <a:rPr lang="en-US" altLang="en-US">
                <a:ea typeface="ＭＳ Ｐゴシック" panose="020B0600070205080204" pitchFamily="34" charset="-128"/>
              </a:rPr>
              <a:t>Authorization</a:t>
            </a:r>
          </a:p>
          <a:p>
            <a:pPr lvl="2" eaLnBrk="1" hangingPunct="1"/>
            <a:r>
              <a:rPr lang="en-US" altLang="en-US">
                <a:ea typeface="ＭＳ Ｐゴシック" panose="020B0600070205080204" pitchFamily="34" charset="-128"/>
              </a:rPr>
              <a:t>What you</a:t>
            </a:r>
            <a:r>
              <a:rPr lang="ja-JP" altLang="en-US">
                <a:ea typeface="ＭＳ Ｐゴシック" panose="020B0600070205080204" pitchFamily="34" charset="-128"/>
              </a:rPr>
              <a:t>’</a:t>
            </a:r>
            <a:r>
              <a:rPr lang="en-US" altLang="ja-JP">
                <a:ea typeface="ＭＳ Ｐゴシック" panose="020B0600070205080204" pitchFamily="34" charset="-128"/>
              </a:rPr>
              <a:t>re allowed to do once you</a:t>
            </a:r>
            <a:r>
              <a:rPr lang="ja-JP" altLang="en-US">
                <a:ea typeface="ＭＳ Ｐゴシック" panose="020B0600070205080204" pitchFamily="34" charset="-128"/>
              </a:rPr>
              <a:t>’</a:t>
            </a:r>
            <a:r>
              <a:rPr lang="en-US" altLang="ja-JP">
                <a:ea typeface="ＭＳ Ｐゴシック" panose="020B0600070205080204" pitchFamily="34" charset="-128"/>
              </a:rPr>
              <a:t>ve been authenticated</a:t>
            </a:r>
            <a:br>
              <a:rPr lang="en-US" altLang="ja-JP">
                <a:ea typeface="ＭＳ Ｐゴシック" panose="020B0600070205080204" pitchFamily="34" charset="-128"/>
              </a:rPr>
            </a:br>
            <a:endParaRPr lang="en-US" altLang="ja-JP">
              <a:ea typeface="ＭＳ Ｐゴシック" panose="020B0600070205080204" pitchFamily="34" charset="-128"/>
            </a:endParaRPr>
          </a:p>
          <a:p>
            <a:pPr lvl="1" eaLnBrk="1" hangingPunct="1"/>
            <a:r>
              <a:rPr lang="en-US" altLang="en-US">
                <a:ea typeface="ＭＳ Ｐゴシック" panose="020B0600070205080204" pitchFamily="34" charset="-128"/>
              </a:rPr>
              <a:t>Accountability (</a:t>
            </a:r>
            <a:r>
              <a:rPr lang="en-US" altLang="en-US" b="1" i="1">
                <a:effectLst>
                  <a:outerShdw blurRad="38100" dist="38100" dir="2700000" algn="tl">
                    <a:srgbClr val="C0C0C0"/>
                  </a:outerShdw>
                </a:effectLst>
                <a:ea typeface="ＭＳ Ｐゴシック" panose="020B0600070205080204" pitchFamily="34" charset="-128"/>
              </a:rPr>
              <a:t>CIA</a:t>
            </a:r>
            <a:r>
              <a:rPr lang="en-US" altLang="en-US" b="1" i="1" baseline="30000">
                <a:effectLst>
                  <a:outerShdw blurRad="38100" dist="38100" dir="2700000" algn="tl">
                    <a:srgbClr val="C0C0C0"/>
                  </a:outerShdw>
                </a:effectLst>
                <a:ea typeface="ＭＳ Ｐゴシック" panose="020B0600070205080204" pitchFamily="34" charset="-128"/>
              </a:rPr>
              <a:t>2</a:t>
            </a:r>
            <a:r>
              <a:rPr lang="en-US" altLang="en-US">
                <a:ea typeface="ＭＳ Ｐゴシック" panose="020B0600070205080204" pitchFamily="34" charset="-128"/>
              </a:rPr>
              <a:t>)</a:t>
            </a:r>
          </a:p>
          <a:p>
            <a:pPr lvl="2" eaLnBrk="1" hangingPunct="1"/>
            <a:r>
              <a:rPr lang="en-US" altLang="en-US">
                <a:ea typeface="ＭＳ Ｐゴシック" panose="020B0600070205080204" pitchFamily="34" charset="-128"/>
              </a:rPr>
              <a:t>Keeping track of what user(s) do across systems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56EAD27F-BFB8-8249-AD88-34EAC45E18F9}"/>
              </a:ext>
            </a:extLst>
          </p:cNvPr>
          <p:cNvSpPr>
            <a:spLocks noGrp="1"/>
          </p:cNvSpPr>
          <p:nvPr>
            <p:ph type="title"/>
          </p:nvPr>
        </p:nvSpPr>
        <p:spPr/>
        <p:txBody>
          <a:bodyPr/>
          <a:lstStyle/>
          <a:p>
            <a:r>
              <a:rPr lang="en-US" altLang="en-US">
                <a:ea typeface="ＭＳ Ｐゴシック" panose="020B0600070205080204" pitchFamily="34" charset="-128"/>
              </a:rPr>
              <a:t>What is Software Security?</a:t>
            </a:r>
          </a:p>
        </p:txBody>
      </p:sp>
      <p:sp>
        <p:nvSpPr>
          <p:cNvPr id="46082" name="Content Placeholder 2">
            <a:extLst>
              <a:ext uri="{FF2B5EF4-FFF2-40B4-BE49-F238E27FC236}">
                <a16:creationId xmlns:a16="http://schemas.microsoft.com/office/drawing/2014/main" id="{8DDA7A50-DD9B-704B-8529-BDF95862E948}"/>
              </a:ext>
            </a:extLst>
          </p:cNvPr>
          <p:cNvSpPr>
            <a:spLocks noGrp="1"/>
          </p:cNvSpPr>
          <p:nvPr>
            <p:ph idx="1"/>
          </p:nvPr>
        </p:nvSpPr>
        <p:spPr/>
        <p:txBody>
          <a:bodyPr/>
          <a:lstStyle/>
          <a:p>
            <a:r>
              <a:rPr lang="en-US" altLang="en-US">
                <a:ea typeface="ＭＳ Ｐゴシック" panose="020B0600070205080204" pitchFamily="34" charset="-128"/>
              </a:rPr>
              <a:t>A balance between Safety and Usability?</a:t>
            </a:r>
          </a:p>
          <a:p>
            <a:endParaRPr lang="en-US" altLang="en-US">
              <a:ea typeface="ＭＳ Ｐゴシック" panose="020B0600070205080204" pitchFamily="34" charset="-128"/>
            </a:endParaRPr>
          </a:p>
          <a:p>
            <a:r>
              <a:rPr lang="en-US" altLang="en-US">
                <a:ea typeface="ＭＳ Ｐゴシック" panose="020B0600070205080204" pitchFamily="34" charset="-128"/>
              </a:rPr>
              <a:t>Privacy and Access?</a:t>
            </a:r>
          </a:p>
          <a:p>
            <a:endParaRPr lang="en-US" altLang="en-US">
              <a:ea typeface="ＭＳ Ｐゴシック" panose="020B0600070205080204" pitchFamily="34" charset="-128"/>
            </a:endParaRPr>
          </a:p>
          <a:p>
            <a:r>
              <a:rPr lang="en-US" altLang="en-US">
                <a:ea typeface="ＭＳ Ｐゴシック" panose="020B0600070205080204" pitchFamily="34" charset="-128"/>
              </a:rPr>
              <a:t>In practice, practitioners (ie programmers) must manage vulnerabilities</a:t>
            </a:r>
          </a:p>
          <a:p>
            <a:pPr>
              <a:buFont typeface="Wingdings" pitchFamily="2" charset="2"/>
              <a:buNone/>
            </a:pPr>
            <a:endParaRPr lang="en-US" altLang="en-US">
              <a:ea typeface="ＭＳ Ｐゴシック" panose="020B0600070205080204" pitchFamily="34" charset="-128"/>
            </a:endParaRPr>
          </a:p>
          <a:p>
            <a:r>
              <a:rPr lang="en-US" altLang="en-US">
                <a:ea typeface="ＭＳ Ｐゴシック" panose="020B0600070205080204" pitchFamily="34" charset="-128"/>
              </a:rPr>
              <a:t>There are always vulnerabilities in Software</a:t>
            </a:r>
          </a:p>
          <a:p>
            <a:pPr lvl="1"/>
            <a:r>
              <a:rPr lang="en-US" altLang="en-US">
                <a:ea typeface="ＭＳ Ｐゴシック" panose="020B0600070205080204" pitchFamily="34" charset="-128"/>
              </a:rPr>
              <a:t>During its development</a:t>
            </a:r>
          </a:p>
          <a:p>
            <a:pPr lvl="1"/>
            <a:r>
              <a:rPr lang="en-US" altLang="en-US">
                <a:ea typeface="ＭＳ Ｐゴシック" panose="020B0600070205080204" pitchFamily="34" charset="-128"/>
              </a:rPr>
              <a:t>During its deployment</a:t>
            </a:r>
          </a:p>
          <a:p>
            <a:pPr lvl="1"/>
            <a:r>
              <a:rPr lang="en-US" altLang="en-US">
                <a:ea typeface="ＭＳ Ｐゴシック" panose="020B0600070205080204" pitchFamily="34" charset="-128"/>
              </a:rPr>
              <a:t>During its operation</a:t>
            </a:r>
          </a:p>
          <a:p>
            <a:pPr lvl="1"/>
            <a:r>
              <a:rPr lang="en-US" altLang="en-US">
                <a:ea typeface="ＭＳ Ｐゴシック" panose="020B0600070205080204" pitchFamily="34" charset="-128"/>
              </a:rPr>
              <a:t>During its maintenance</a:t>
            </a:r>
          </a:p>
          <a:p>
            <a:endParaRPr lang="en-US" altLang="en-US">
              <a:ea typeface="ＭＳ Ｐゴシック" panose="020B0600070205080204" pitchFamily="34" charset="-128"/>
            </a:endParaRPr>
          </a:p>
        </p:txBody>
      </p:sp>
      <p:sp>
        <p:nvSpPr>
          <p:cNvPr id="46083" name="Slide Number Placeholder 5">
            <a:extLst>
              <a:ext uri="{FF2B5EF4-FFF2-40B4-BE49-F238E27FC236}">
                <a16:creationId xmlns:a16="http://schemas.microsoft.com/office/drawing/2014/main" id="{714744AE-8C18-6543-BDBA-743BFA433A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10498162-769A-EB46-9D46-B6569ECD1216}" type="slidenum">
              <a:rPr lang="en-US" altLang="en-US" sz="1000">
                <a:solidFill>
                  <a:schemeClr val="tx1"/>
                </a:solidFill>
              </a:rPr>
              <a:pPr eaLnBrk="1" hangingPunct="1"/>
              <a:t>26</a:t>
            </a:fld>
            <a:endParaRPr lang="en-US" altLang="en-US" sz="100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0E18B045-A265-B84D-82C9-EC4A609E7830}"/>
              </a:ext>
            </a:extLst>
          </p:cNvPr>
          <p:cNvSpPr>
            <a:spLocks noGrp="1"/>
          </p:cNvSpPr>
          <p:nvPr>
            <p:ph type="title"/>
          </p:nvPr>
        </p:nvSpPr>
        <p:spPr/>
        <p:txBody>
          <a:bodyPr/>
          <a:lstStyle/>
          <a:p>
            <a:r>
              <a:rPr lang="en-US" altLang="en-US">
                <a:ea typeface="ＭＳ Ｐゴシック" panose="020B0600070205080204" pitchFamily="34" charset="-128"/>
              </a:rPr>
              <a:t>Development Vulnerabilities	</a:t>
            </a:r>
          </a:p>
        </p:txBody>
      </p:sp>
      <p:sp>
        <p:nvSpPr>
          <p:cNvPr id="47106" name="Content Placeholder 2">
            <a:extLst>
              <a:ext uri="{FF2B5EF4-FFF2-40B4-BE49-F238E27FC236}">
                <a16:creationId xmlns:a16="http://schemas.microsoft.com/office/drawing/2014/main" id="{9F6E6B32-DE98-B742-B25A-961DC10569AB}"/>
              </a:ext>
            </a:extLst>
          </p:cNvPr>
          <p:cNvSpPr>
            <a:spLocks noGrp="1"/>
          </p:cNvSpPr>
          <p:nvPr>
            <p:ph idx="1"/>
          </p:nvPr>
        </p:nvSpPr>
        <p:spPr/>
        <p:txBody>
          <a:bodyPr/>
          <a:lstStyle/>
          <a:p>
            <a:r>
              <a:rPr lang="en-US" altLang="en-US">
                <a:ea typeface="ＭＳ Ｐゴシック" panose="020B0600070205080204" pitchFamily="34" charset="-128"/>
              </a:rPr>
              <a:t>The original coder intentionally introduces a vulnerability</a:t>
            </a:r>
          </a:p>
          <a:p>
            <a:pPr lvl="1"/>
            <a:r>
              <a:rPr lang="en-US" altLang="en-US" b="1">
                <a:ea typeface="ＭＳ Ｐゴシック" panose="020B0600070205080204" pitchFamily="34" charset="-128"/>
              </a:rPr>
              <a:t>Back Door</a:t>
            </a:r>
            <a:r>
              <a:rPr lang="en-US" altLang="en-US">
                <a:ea typeface="ＭＳ Ｐゴシック" panose="020B0600070205080204" pitchFamily="34" charset="-128"/>
              </a:rPr>
              <a:t>: a mechanism where access can be obtained through bypassing normal security mechanisms</a:t>
            </a:r>
          </a:p>
          <a:p>
            <a:pPr lvl="1"/>
            <a:endParaRPr lang="en-US" altLang="en-US">
              <a:ea typeface="ＭＳ Ｐゴシック" panose="020B0600070205080204" pitchFamily="34" charset="-128"/>
            </a:endParaRPr>
          </a:p>
          <a:p>
            <a:pPr lvl="1"/>
            <a:endParaRPr lang="en-US" altLang="en-US">
              <a:ea typeface="ＭＳ Ｐゴシック" panose="020B0600070205080204" pitchFamily="34" charset="-128"/>
            </a:endParaRPr>
          </a:p>
          <a:p>
            <a:r>
              <a:rPr lang="en-US" altLang="en-US">
                <a:ea typeface="ＭＳ Ｐゴシック" panose="020B0600070205080204" pitchFamily="34" charset="-128"/>
              </a:rPr>
              <a:t>The original coder unintentionally introduces a vulnerability</a:t>
            </a:r>
          </a:p>
          <a:p>
            <a:pPr lvl="1"/>
            <a:r>
              <a:rPr lang="en-US" altLang="en-US">
                <a:ea typeface="ＭＳ Ｐゴシック" panose="020B0600070205080204" pitchFamily="34" charset="-128"/>
              </a:rPr>
              <a:t>Buffer Overflow possibilities</a:t>
            </a:r>
          </a:p>
          <a:p>
            <a:pPr lvl="1"/>
            <a:r>
              <a:rPr lang="en-US" altLang="en-US">
                <a:ea typeface="ＭＳ Ｐゴシック" panose="020B0600070205080204" pitchFamily="34" charset="-128"/>
              </a:rPr>
              <a:t>Poorly implemented security mechanisms</a:t>
            </a:r>
          </a:p>
          <a:p>
            <a:pPr lvl="1"/>
            <a:r>
              <a:rPr lang="en-US" altLang="en-US">
                <a:ea typeface="ＭＳ Ｐゴシック" panose="020B0600070205080204" pitchFamily="34" charset="-128"/>
              </a:rPr>
              <a:t>General Bugs leading to indeterminate (and insecure) behaviors</a:t>
            </a:r>
          </a:p>
          <a:p>
            <a:pPr lvl="1">
              <a:buFont typeface="Wingdings" pitchFamily="2" charset="2"/>
              <a:buNone/>
            </a:pPr>
            <a:endParaRPr lang="en-US" altLang="en-US">
              <a:ea typeface="ＭＳ Ｐゴシック" panose="020B0600070205080204" pitchFamily="34" charset="-128"/>
            </a:endParaRPr>
          </a:p>
          <a:p>
            <a:pPr lvl="1"/>
            <a:endParaRPr lang="en-US" altLang="en-US">
              <a:ea typeface="ＭＳ Ｐゴシック" panose="020B0600070205080204" pitchFamily="34" charset="-128"/>
            </a:endParaRPr>
          </a:p>
        </p:txBody>
      </p:sp>
      <p:sp>
        <p:nvSpPr>
          <p:cNvPr id="47107" name="Slide Number Placeholder 5">
            <a:extLst>
              <a:ext uri="{FF2B5EF4-FFF2-40B4-BE49-F238E27FC236}">
                <a16:creationId xmlns:a16="http://schemas.microsoft.com/office/drawing/2014/main" id="{E87E1185-D679-E84F-945C-7DD4DC4DD4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5436BA89-A32E-3748-8D1A-0C351FEC436F}" type="slidenum">
              <a:rPr lang="en-US" altLang="en-US" sz="1000">
                <a:solidFill>
                  <a:schemeClr val="tx1"/>
                </a:solidFill>
              </a:rPr>
              <a:pPr eaLnBrk="1" hangingPunct="1"/>
              <a:t>27</a:t>
            </a:fld>
            <a:endParaRPr lang="en-US" altLang="en-US" sz="100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F3436655-4509-174F-A7CE-4B0561F15734}"/>
              </a:ext>
            </a:extLst>
          </p:cNvPr>
          <p:cNvSpPr>
            <a:spLocks noGrp="1"/>
          </p:cNvSpPr>
          <p:nvPr>
            <p:ph type="title"/>
          </p:nvPr>
        </p:nvSpPr>
        <p:spPr/>
        <p:txBody>
          <a:bodyPr/>
          <a:lstStyle/>
          <a:p>
            <a:r>
              <a:rPr lang="en-US" altLang="en-US">
                <a:ea typeface="ＭＳ Ｐゴシック" panose="020B0600070205080204" pitchFamily="34" charset="-128"/>
              </a:rPr>
              <a:t>Deployment Vulnerabilities</a:t>
            </a:r>
          </a:p>
        </p:txBody>
      </p:sp>
      <p:sp>
        <p:nvSpPr>
          <p:cNvPr id="48130" name="Content Placeholder 2">
            <a:extLst>
              <a:ext uri="{FF2B5EF4-FFF2-40B4-BE49-F238E27FC236}">
                <a16:creationId xmlns:a16="http://schemas.microsoft.com/office/drawing/2014/main" id="{E51FA5D7-E955-7341-971C-D33EA554AEBB}"/>
              </a:ext>
            </a:extLst>
          </p:cNvPr>
          <p:cNvSpPr>
            <a:spLocks noGrp="1"/>
          </p:cNvSpPr>
          <p:nvPr>
            <p:ph idx="1"/>
          </p:nvPr>
        </p:nvSpPr>
        <p:spPr/>
        <p:txBody>
          <a:bodyPr/>
          <a:lstStyle/>
          <a:p>
            <a:r>
              <a:rPr lang="en-US" altLang="en-US">
                <a:ea typeface="ＭＳ Ｐゴシック" panose="020B0600070205080204" pitchFamily="34" charset="-128"/>
              </a:rPr>
              <a:t>Distribution </a:t>
            </a:r>
          </a:p>
          <a:p>
            <a:pPr lvl="1"/>
            <a:r>
              <a:rPr lang="en-US" altLang="en-US">
                <a:ea typeface="ＭＳ Ｐゴシック" panose="020B0600070205080204" pitchFamily="34" charset="-128"/>
              </a:rPr>
              <a:t>Distribution Package tampering</a:t>
            </a:r>
          </a:p>
          <a:p>
            <a:pPr lvl="1"/>
            <a:r>
              <a:rPr lang="en-US" altLang="en-US">
                <a:ea typeface="ＭＳ Ｐゴシック" panose="020B0600070205080204" pitchFamily="34" charset="-128"/>
              </a:rPr>
              <a:t>Distribution Channel tampering during transmission</a:t>
            </a:r>
          </a:p>
          <a:p>
            <a:pPr lvl="1"/>
            <a:r>
              <a:rPr lang="en-US" altLang="en-US">
                <a:ea typeface="ＭＳ Ｐゴシック" panose="020B0600070205080204" pitchFamily="34" charset="-128"/>
              </a:rPr>
              <a:t>Intentional (disgruntled employee?) or Accidental</a:t>
            </a:r>
          </a:p>
          <a:p>
            <a:pPr lvl="1"/>
            <a:endParaRPr lang="en-US" altLang="en-US">
              <a:ea typeface="ＭＳ Ｐゴシック" panose="020B0600070205080204" pitchFamily="34" charset="-128"/>
            </a:endParaRPr>
          </a:p>
          <a:p>
            <a:r>
              <a:rPr lang="en-US" altLang="en-US">
                <a:ea typeface="ＭＳ Ｐゴシック" panose="020B0600070205080204" pitchFamily="34" charset="-128"/>
              </a:rPr>
              <a:t>Installation</a:t>
            </a:r>
          </a:p>
          <a:p>
            <a:pPr lvl="1"/>
            <a:r>
              <a:rPr lang="en-US" altLang="en-US">
                <a:ea typeface="ＭＳ Ｐゴシック" panose="020B0600070205080204" pitchFamily="34" charset="-128"/>
              </a:rPr>
              <a:t>Target platform not locked down (host server vulnerable to attack)</a:t>
            </a:r>
          </a:p>
          <a:p>
            <a:pPr lvl="1"/>
            <a:r>
              <a:rPr lang="en-US" altLang="en-US">
                <a:ea typeface="ＭＳ Ｐゴシック" panose="020B0600070205080204" pitchFamily="34" charset="-128"/>
              </a:rPr>
              <a:t>Configuration not done properly (insecure configuration choices)</a:t>
            </a:r>
          </a:p>
          <a:p>
            <a:pPr lvl="1"/>
            <a:r>
              <a:rPr lang="en-US" altLang="en-US">
                <a:ea typeface="ＭＳ Ｐゴシック" panose="020B0600070205080204" pitchFamily="34" charset="-128"/>
              </a:rPr>
              <a:t>Intentional or Accidental</a:t>
            </a:r>
          </a:p>
        </p:txBody>
      </p:sp>
      <p:sp>
        <p:nvSpPr>
          <p:cNvPr id="48131" name="Date Placeholder 3">
            <a:extLst>
              <a:ext uri="{FF2B5EF4-FFF2-40B4-BE49-F238E27FC236}">
                <a16:creationId xmlns:a16="http://schemas.microsoft.com/office/drawing/2014/main" id="{62E8D276-0816-5645-99A9-A7A1D6E7231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AE2FCE62-933D-374E-8641-327AACF25027}" type="datetime1">
              <a:rPr lang="en-CA" altLang="en-US" sz="1000">
                <a:solidFill>
                  <a:schemeClr val="tx1"/>
                </a:solidFill>
              </a:rPr>
              <a:pPr eaLnBrk="1" hangingPunct="1"/>
              <a:t>2018-10-24</a:t>
            </a:fld>
            <a:endParaRPr lang="en-US" altLang="en-US" sz="1000">
              <a:solidFill>
                <a:schemeClr val="tx1"/>
              </a:solidFill>
            </a:endParaRPr>
          </a:p>
        </p:txBody>
      </p:sp>
      <p:sp>
        <p:nvSpPr>
          <p:cNvPr id="48132" name="Slide Number Placeholder 5">
            <a:extLst>
              <a:ext uri="{FF2B5EF4-FFF2-40B4-BE49-F238E27FC236}">
                <a16:creationId xmlns:a16="http://schemas.microsoft.com/office/drawing/2014/main" id="{A987A3D5-CDCF-EA44-8B38-C8F7FC5B95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D754026F-422F-A846-9870-61B8641B7B2F}" type="slidenum">
              <a:rPr lang="en-US" altLang="en-US" sz="1000">
                <a:solidFill>
                  <a:schemeClr val="tx1"/>
                </a:solidFill>
              </a:rPr>
              <a:pPr eaLnBrk="1" hangingPunct="1"/>
              <a:t>28</a:t>
            </a:fld>
            <a:endParaRPr lang="en-US" altLang="en-US" sz="100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EF97BDF1-5E10-4545-9DC6-84F463FF3733}"/>
              </a:ext>
            </a:extLst>
          </p:cNvPr>
          <p:cNvSpPr>
            <a:spLocks noGrp="1"/>
          </p:cNvSpPr>
          <p:nvPr>
            <p:ph type="title"/>
          </p:nvPr>
        </p:nvSpPr>
        <p:spPr/>
        <p:txBody>
          <a:bodyPr/>
          <a:lstStyle/>
          <a:p>
            <a:r>
              <a:rPr lang="en-US" altLang="en-US">
                <a:ea typeface="ＭＳ Ｐゴシック" panose="020B0600070205080204" pitchFamily="34" charset="-128"/>
              </a:rPr>
              <a:t>Operation Vulnerabilities</a:t>
            </a:r>
          </a:p>
        </p:txBody>
      </p:sp>
      <p:sp>
        <p:nvSpPr>
          <p:cNvPr id="49154" name="Content Placeholder 2">
            <a:extLst>
              <a:ext uri="{FF2B5EF4-FFF2-40B4-BE49-F238E27FC236}">
                <a16:creationId xmlns:a16="http://schemas.microsoft.com/office/drawing/2014/main" id="{B041B174-D65D-9444-A815-582C750152AC}"/>
              </a:ext>
            </a:extLst>
          </p:cNvPr>
          <p:cNvSpPr>
            <a:spLocks noGrp="1"/>
          </p:cNvSpPr>
          <p:nvPr>
            <p:ph idx="1"/>
          </p:nvPr>
        </p:nvSpPr>
        <p:spPr/>
        <p:txBody>
          <a:bodyPr/>
          <a:lstStyle/>
          <a:p>
            <a:r>
              <a:rPr lang="en-US" altLang="en-US">
                <a:ea typeface="ＭＳ Ｐゴシック" panose="020B0600070205080204" pitchFamily="34" charset="-128"/>
              </a:rPr>
              <a:t>Bugs discovered and slow to be fixed (cf Windows,Linux,OSX)</a:t>
            </a:r>
          </a:p>
          <a:p>
            <a:r>
              <a:rPr lang="en-US" altLang="en-US">
                <a:ea typeface="ＭＳ Ｐゴシック" panose="020B0600070205080204" pitchFamily="34" charset="-128"/>
              </a:rPr>
              <a:t>Bugs fixed but slow to be deployed</a:t>
            </a:r>
          </a:p>
          <a:p>
            <a:r>
              <a:rPr lang="en-US" altLang="en-US">
                <a:ea typeface="ＭＳ Ｐゴシック" panose="020B0600070205080204" pitchFamily="34" charset="-128"/>
              </a:rPr>
              <a:t>The older the version, the more vulnerable that version gets</a:t>
            </a:r>
          </a:p>
          <a:p>
            <a:r>
              <a:rPr lang="en-US" altLang="en-US">
                <a:ea typeface="ＭＳ Ｐゴシック" panose="020B0600070205080204" pitchFamily="34" charset="-128"/>
              </a:rPr>
              <a:t>Changes in load or stress cause untrustworthy behaviors</a:t>
            </a:r>
          </a:p>
          <a:p>
            <a:r>
              <a:rPr lang="en-US" altLang="en-US">
                <a:ea typeface="ＭＳ Ｐゴシック" panose="020B0600070205080204" pitchFamily="34" charset="-128"/>
              </a:rPr>
              <a:t>Operation environment different in a key way from Validation/Verification environment</a:t>
            </a:r>
          </a:p>
          <a:p>
            <a:r>
              <a:rPr lang="en-US" altLang="en-US">
                <a:ea typeface="ＭＳ Ｐゴシック" panose="020B0600070205080204" pitchFamily="34" charset="-128"/>
              </a:rPr>
              <a:t>Any networked system is vulnerable</a:t>
            </a:r>
          </a:p>
          <a:p>
            <a:pPr lvl="1"/>
            <a:r>
              <a:rPr lang="en-US" altLang="en-US">
                <a:ea typeface="ＭＳ Ｐゴシック" panose="020B0600070205080204" pitchFamily="34" charset="-128"/>
              </a:rPr>
              <a:t>Public or private network?</a:t>
            </a:r>
          </a:p>
          <a:p>
            <a:pPr lvl="1"/>
            <a:r>
              <a:rPr lang="en-US" altLang="en-US">
                <a:ea typeface="ＭＳ Ｐゴシック" panose="020B0600070205080204" pitchFamily="34" charset="-128"/>
              </a:rPr>
              <a:t>Internet connectivity?</a:t>
            </a:r>
          </a:p>
          <a:p>
            <a:r>
              <a:rPr lang="en-US" altLang="en-US">
                <a:ea typeface="ＭＳ Ｐゴシック" panose="020B0600070205080204" pitchFamily="34" charset="-128"/>
              </a:rPr>
              <a:t>Users, Administrators, Operators may be malicious</a:t>
            </a:r>
          </a:p>
          <a:p>
            <a:r>
              <a:rPr lang="en-US" altLang="en-US">
                <a:ea typeface="ＭＳ Ｐゴシック" panose="020B0600070205080204" pitchFamily="34" charset="-128"/>
              </a:rPr>
              <a:t>Backups not done (valuable data go missing, no disaster recovery)</a:t>
            </a:r>
          </a:p>
          <a:p>
            <a:r>
              <a:rPr lang="en-US" altLang="en-US">
                <a:ea typeface="ＭＳ Ｐゴシック" panose="020B0600070205080204" pitchFamily="34" charset="-128"/>
              </a:rPr>
              <a:t>Backups not carefully managed (tapes, disks </a:t>
            </a:r>
            <a:r>
              <a:rPr lang="ja-JP" altLang="en-US">
                <a:ea typeface="ＭＳ Ｐゴシック" panose="020B0600070205080204" pitchFamily="34" charset="-128"/>
              </a:rPr>
              <a:t>“</a:t>
            </a:r>
            <a:r>
              <a:rPr lang="en-US" altLang="ja-JP">
                <a:ea typeface="ＭＳ Ｐゴシック" panose="020B0600070205080204" pitchFamily="34" charset="-128"/>
              </a:rPr>
              <a:t>go missing</a:t>
            </a:r>
            <a:r>
              <a:rPr lang="ja-JP" altLang="en-US">
                <a:ea typeface="ＭＳ Ｐゴシック" panose="020B0600070205080204" pitchFamily="34" charset="-128"/>
              </a:rPr>
              <a:t>”</a:t>
            </a:r>
            <a:r>
              <a:rPr lang="en-US" altLang="ja-JP">
                <a:ea typeface="ＭＳ Ｐゴシック" panose="020B0600070205080204" pitchFamily="34" charset="-128"/>
              </a:rPr>
              <a:t>?)</a:t>
            </a:r>
          </a:p>
          <a:p>
            <a:r>
              <a:rPr lang="en-US" altLang="en-US">
                <a:ea typeface="ＭＳ Ｐゴシック" panose="020B0600070205080204" pitchFamily="34" charset="-128"/>
              </a:rPr>
              <a:t>Backup system itself operates at a very high privilege level (target)</a:t>
            </a:r>
          </a:p>
        </p:txBody>
      </p:sp>
      <p:sp>
        <p:nvSpPr>
          <p:cNvPr id="49155" name="Slide Number Placeholder 5">
            <a:extLst>
              <a:ext uri="{FF2B5EF4-FFF2-40B4-BE49-F238E27FC236}">
                <a16:creationId xmlns:a16="http://schemas.microsoft.com/office/drawing/2014/main" id="{F038CBC6-6147-B347-8FDE-3DB8218B1C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4BEF8C01-68AB-F54D-B0B7-006214C1E459}" type="slidenum">
              <a:rPr lang="en-US" altLang="en-US" sz="1000">
                <a:solidFill>
                  <a:schemeClr val="tx1"/>
                </a:solidFill>
              </a:rPr>
              <a:pPr eaLnBrk="1" hangingPunct="1"/>
              <a:t>29</a:t>
            </a:fld>
            <a:endParaRPr lang="en-US" altLang="en-US" sz="10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83AD2077-511F-5544-AE89-45A3BC237B61}"/>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HBGary case study</a:t>
            </a:r>
          </a:p>
        </p:txBody>
      </p:sp>
      <p:sp>
        <p:nvSpPr>
          <p:cNvPr id="18434" name="Content Placeholder 2">
            <a:extLst>
              <a:ext uri="{FF2B5EF4-FFF2-40B4-BE49-F238E27FC236}">
                <a16:creationId xmlns:a16="http://schemas.microsoft.com/office/drawing/2014/main" id="{7E35782C-17C3-4A45-A487-650836383E45}"/>
              </a:ext>
            </a:extLst>
          </p:cNvPr>
          <p:cNvSpPr>
            <a:spLocks noGrp="1"/>
          </p:cNvSpPr>
          <p:nvPr>
            <p:ph idx="1"/>
          </p:nvPr>
        </p:nvSpPr>
        <p:spPr>
          <a:xfrm>
            <a:off x="457200" y="1412875"/>
            <a:ext cx="8229600" cy="4968875"/>
          </a:xfrm>
        </p:spPr>
        <p:txBody>
          <a:bodyPr/>
          <a:lstStyle/>
          <a:p>
            <a:r>
              <a:rPr lang="en-US" altLang="en-US">
                <a:ea typeface="ＭＳ Ｐゴシック" panose="020B0600070205080204" pitchFamily="34" charset="-128"/>
              </a:rPr>
              <a:t>http://arstechnica.com/tech-policy/2011/02/anonymous-speaks-the-inside-story-of-the-hbgary-hack/</a:t>
            </a:r>
          </a:p>
          <a:p>
            <a:r>
              <a:rPr lang="en-US" altLang="en-US">
                <a:ea typeface="ＭＳ Ｐゴシック" panose="020B0600070205080204" pitchFamily="34" charset="-128"/>
              </a:rPr>
              <a:t>HBGary: security company</a:t>
            </a:r>
          </a:p>
          <a:p>
            <a:r>
              <a:rPr lang="en-US" altLang="en-US">
                <a:ea typeface="ＭＳ Ｐゴシック" panose="020B0600070205080204" pitchFamily="34" charset="-128"/>
              </a:rPr>
              <a:t>CEO was about to "expose" key figures of anonymous</a:t>
            </a:r>
          </a:p>
          <a:p>
            <a:r>
              <a:rPr lang="en-US" altLang="en-US">
                <a:ea typeface="ＭＳ Ｐゴシック" panose="020B0600070205080204" pitchFamily="34" charset="-128"/>
              </a:rPr>
              <a:t>hbgaryfederal.com was running a CMS susceptible to SQL injection</a:t>
            </a:r>
          </a:p>
          <a:p>
            <a:pPr lvl="1"/>
            <a:r>
              <a:rPr lang="en-US" altLang="en-US">
                <a:ea typeface="ＭＳ Ｐゴシック" panose="020B0600070205080204" pitchFamily="34" charset="-128"/>
              </a:rPr>
              <a:t>http://www.hbgaryfederal.com/pages.php?pageNav=2&amp;page=27.</a:t>
            </a:r>
          </a:p>
          <a:p>
            <a:pPr lvl="1"/>
            <a:r>
              <a:rPr lang="en-US" altLang="en-US">
                <a:ea typeface="ＭＳ Ｐゴシック" panose="020B0600070205080204" pitchFamily="34" charset="-128"/>
              </a:rPr>
              <a:t>attackers got the list of usernames, e-mail addresses, and password hashes for the HBGary employees authorized to make changes to the CMS</a:t>
            </a:r>
          </a:p>
          <a:p>
            <a:pPr lvl="1"/>
            <a:r>
              <a:rPr lang="en-US" altLang="en-US">
                <a:ea typeface="ＭＳ Ｐゴシック" panose="020B0600070205080204" pitchFamily="34" charset="-128"/>
              </a:rPr>
              <a:t>two HBGary Federal employees—CEO Aaron Barr and COO Ted Vera—used passwords that were very simple; each was just six lower case letters and two numbers.</a:t>
            </a:r>
          </a:p>
          <a:p>
            <a:pPr lvl="1"/>
            <a:r>
              <a:rPr lang="en-US" altLang="en-US">
                <a:ea typeface="ＭＳ Ｐゴシック" panose="020B0600070205080204" pitchFamily="34" charset="-128"/>
              </a:rPr>
              <a:t>It stored only hashed passwords, no salts, which hackers reversed with rainbow tables</a:t>
            </a:r>
          </a:p>
          <a:p>
            <a:pPr lvl="1"/>
            <a:endParaRPr lang="en-US" altLang="en-US">
              <a:ea typeface="ＭＳ Ｐゴシック" panose="020B0600070205080204" pitchFamily="34" charset="-128"/>
            </a:endParaRPr>
          </a:p>
          <a:p>
            <a:pPr lvl="1"/>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18435" name="Date Placeholder 3">
            <a:extLst>
              <a:ext uri="{FF2B5EF4-FFF2-40B4-BE49-F238E27FC236}">
                <a16:creationId xmlns:a16="http://schemas.microsoft.com/office/drawing/2014/main" id="{71CADDA5-F00E-7443-842B-4302F7A08B3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F0721571-4874-4946-8FD3-1D9C0833F84E}" type="datetime1">
              <a:rPr lang="en-CA" altLang="en-US" sz="1000">
                <a:solidFill>
                  <a:schemeClr val="tx1"/>
                </a:solidFill>
              </a:rPr>
              <a:pPr eaLnBrk="1" hangingPunct="1"/>
              <a:t>2018-10-24</a:t>
            </a:fld>
            <a:endParaRPr lang="en-US" altLang="en-US" sz="1000">
              <a:solidFill>
                <a:schemeClr val="tx1"/>
              </a:solidFill>
            </a:endParaRPr>
          </a:p>
        </p:txBody>
      </p:sp>
      <p:sp>
        <p:nvSpPr>
          <p:cNvPr id="18436" name="Slide Number Placeholder 4">
            <a:extLst>
              <a:ext uri="{FF2B5EF4-FFF2-40B4-BE49-F238E27FC236}">
                <a16:creationId xmlns:a16="http://schemas.microsoft.com/office/drawing/2014/main" id="{0D1AD841-DB30-3940-BF1C-BF47ADD43494}"/>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CA46F9A8-1123-1F46-8F21-62997B10CEA4}" type="slidenum">
              <a:rPr lang="en-US" altLang="en-US" sz="1000">
                <a:solidFill>
                  <a:schemeClr val="tx1"/>
                </a:solidFill>
              </a:rPr>
              <a:pPr algn="ctr" eaLnBrk="1" hangingPunct="1"/>
              <a:t>3</a:t>
            </a:fld>
            <a:endParaRPr lang="en-US" altLang="en-US" sz="100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0A16FD44-B63C-284E-8756-5FD1BC0C02C9}"/>
              </a:ext>
            </a:extLst>
          </p:cNvPr>
          <p:cNvSpPr>
            <a:spLocks noGrp="1"/>
          </p:cNvSpPr>
          <p:nvPr>
            <p:ph type="title"/>
          </p:nvPr>
        </p:nvSpPr>
        <p:spPr/>
        <p:txBody>
          <a:bodyPr/>
          <a:lstStyle/>
          <a:p>
            <a:r>
              <a:rPr lang="en-US" altLang="en-US">
                <a:ea typeface="ＭＳ Ｐゴシック" panose="020B0600070205080204" pitchFamily="34" charset="-128"/>
              </a:rPr>
              <a:t>Operation Vulnerabilities (cont</a:t>
            </a:r>
            <a:r>
              <a:rPr lang="ja-JP" altLang="en-US">
                <a:ea typeface="ＭＳ Ｐゴシック" panose="020B0600070205080204" pitchFamily="34" charset="-128"/>
              </a:rPr>
              <a:t>’</a:t>
            </a:r>
            <a:r>
              <a:rPr lang="en-US" altLang="ja-JP">
                <a:ea typeface="ＭＳ Ｐゴシック" panose="020B0600070205080204" pitchFamily="34" charset="-128"/>
              </a:rPr>
              <a:t>d)</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DC97FA8C-551B-DA44-AA70-34B838F1368D}"/>
              </a:ext>
            </a:extLst>
          </p:cNvPr>
          <p:cNvSpPr>
            <a:spLocks noGrp="1"/>
          </p:cNvSpPr>
          <p:nvPr>
            <p:ph idx="1"/>
          </p:nvPr>
        </p:nvSpPr>
        <p:spPr/>
        <p:txBody>
          <a:bodyPr/>
          <a:lstStyle/>
          <a:p>
            <a:pPr>
              <a:defRPr/>
            </a:pPr>
            <a:endParaRPr lang="en-US" dirty="0">
              <a:ea typeface="+mn-ea"/>
              <a:cs typeface="+mn-cs"/>
            </a:endParaRPr>
          </a:p>
          <a:p>
            <a:pPr>
              <a:defRPr/>
            </a:pPr>
            <a:r>
              <a:rPr lang="en-US" dirty="0">
                <a:ea typeface="+mn-ea"/>
                <a:cs typeface="+mn-cs"/>
              </a:rPr>
              <a:t>Centralized logging and monitoring</a:t>
            </a:r>
          </a:p>
          <a:p>
            <a:pPr lvl="1">
              <a:defRPr/>
            </a:pPr>
            <a:r>
              <a:rPr lang="en-US" dirty="0">
                <a:ea typeface="+mn-ea"/>
                <a:cs typeface="+mn-cs"/>
              </a:rPr>
              <a:t>Can be a vehicle for back doors</a:t>
            </a:r>
          </a:p>
          <a:p>
            <a:pPr>
              <a:defRPr/>
            </a:pPr>
            <a:r>
              <a:rPr lang="en-US" dirty="0">
                <a:ea typeface="+mn-ea"/>
                <a:cs typeface="+mn-cs"/>
              </a:rPr>
              <a:t>User account administration</a:t>
            </a:r>
          </a:p>
          <a:p>
            <a:pPr lvl="1">
              <a:defRPr/>
            </a:pPr>
            <a:r>
              <a:rPr lang="en-US" dirty="0">
                <a:ea typeface="+mn-ea"/>
                <a:cs typeface="+mn-cs"/>
              </a:rPr>
              <a:t>If sloppy, introduces back doors</a:t>
            </a:r>
          </a:p>
          <a:p>
            <a:pPr>
              <a:defRPr/>
            </a:pPr>
            <a:r>
              <a:rPr lang="en-US" dirty="0">
                <a:ea typeface="+mn-ea"/>
                <a:cs typeface="+mn-cs"/>
              </a:rPr>
              <a:t>Administrative remote access</a:t>
            </a:r>
          </a:p>
          <a:p>
            <a:pPr lvl="1">
              <a:defRPr/>
            </a:pPr>
            <a:r>
              <a:rPr lang="en-US" dirty="0">
                <a:ea typeface="+mn-ea"/>
                <a:cs typeface="+mn-cs"/>
              </a:rPr>
              <a:t>Can be a vehicle for back doors</a:t>
            </a:r>
            <a:endParaRPr lang="en-US" dirty="0"/>
          </a:p>
        </p:txBody>
      </p:sp>
      <p:sp>
        <p:nvSpPr>
          <p:cNvPr id="50179" name="Date Placeholder 3">
            <a:extLst>
              <a:ext uri="{FF2B5EF4-FFF2-40B4-BE49-F238E27FC236}">
                <a16:creationId xmlns:a16="http://schemas.microsoft.com/office/drawing/2014/main" id="{B55F986C-CE40-7D46-A6B6-0152881040C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8BFB2B25-AA74-2E45-9393-54D545E9E927}" type="datetime1">
              <a:rPr lang="en-CA" altLang="en-US" sz="1000">
                <a:solidFill>
                  <a:schemeClr val="tx1"/>
                </a:solidFill>
              </a:rPr>
              <a:pPr eaLnBrk="1" hangingPunct="1"/>
              <a:t>2018-10-24</a:t>
            </a:fld>
            <a:endParaRPr lang="en-US" altLang="en-US" sz="1000">
              <a:solidFill>
                <a:schemeClr val="tx1"/>
              </a:solidFill>
            </a:endParaRPr>
          </a:p>
        </p:txBody>
      </p:sp>
      <p:sp>
        <p:nvSpPr>
          <p:cNvPr id="50180" name="Slide Number Placeholder 5">
            <a:extLst>
              <a:ext uri="{FF2B5EF4-FFF2-40B4-BE49-F238E27FC236}">
                <a16:creationId xmlns:a16="http://schemas.microsoft.com/office/drawing/2014/main" id="{8AF041A0-6012-0940-9558-8516C3EA8F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83574D32-1D91-B345-A176-2F56715250C4}" type="slidenum">
              <a:rPr lang="en-US" altLang="en-US" sz="1000">
                <a:solidFill>
                  <a:schemeClr val="tx1"/>
                </a:solidFill>
              </a:rPr>
              <a:pPr eaLnBrk="1" hangingPunct="1"/>
              <a:t>30</a:t>
            </a:fld>
            <a:endParaRPr lang="en-US" altLang="en-US" sz="100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F13D1077-8387-CF4B-99E4-64B4528FD37F}"/>
              </a:ext>
            </a:extLst>
          </p:cNvPr>
          <p:cNvSpPr>
            <a:spLocks noGrp="1"/>
          </p:cNvSpPr>
          <p:nvPr>
            <p:ph type="title"/>
          </p:nvPr>
        </p:nvSpPr>
        <p:spPr/>
        <p:txBody>
          <a:bodyPr/>
          <a:lstStyle/>
          <a:p>
            <a:r>
              <a:rPr lang="en-US" altLang="en-US">
                <a:ea typeface="ＭＳ Ｐゴシック" panose="020B0600070205080204" pitchFamily="34" charset="-128"/>
              </a:rPr>
              <a:t>Maintenance Vulnerabilities</a:t>
            </a:r>
          </a:p>
        </p:txBody>
      </p:sp>
      <p:sp>
        <p:nvSpPr>
          <p:cNvPr id="51202" name="Content Placeholder 2">
            <a:extLst>
              <a:ext uri="{FF2B5EF4-FFF2-40B4-BE49-F238E27FC236}">
                <a16:creationId xmlns:a16="http://schemas.microsoft.com/office/drawing/2014/main" id="{17F66B55-E4E6-EE4A-83D1-A6072BB9C61C}"/>
              </a:ext>
            </a:extLst>
          </p:cNvPr>
          <p:cNvSpPr>
            <a:spLocks noGrp="1"/>
          </p:cNvSpPr>
          <p:nvPr>
            <p:ph idx="1"/>
          </p:nvPr>
        </p:nvSpPr>
        <p:spPr/>
        <p:txBody>
          <a:bodyPr/>
          <a:lstStyle/>
          <a:p>
            <a:r>
              <a:rPr lang="en-US" altLang="en-US">
                <a:ea typeface="ＭＳ Ｐゴシック" panose="020B0600070205080204" pitchFamily="34" charset="-128"/>
              </a:rPr>
              <a:t>Software</a:t>
            </a:r>
            <a:r>
              <a:rPr lang="ja-JP" altLang="en-US">
                <a:ea typeface="ＭＳ Ｐゴシック" panose="020B0600070205080204" pitchFamily="34" charset="-128"/>
              </a:rPr>
              <a:t>’</a:t>
            </a:r>
            <a:r>
              <a:rPr lang="en-US" altLang="ja-JP">
                <a:ea typeface="ＭＳ Ｐゴシック" panose="020B0600070205080204" pitchFamily="34" charset="-128"/>
              </a:rPr>
              <a:t>s maintainer may be malicious</a:t>
            </a:r>
          </a:p>
          <a:p>
            <a:pPr lvl="1"/>
            <a:r>
              <a:rPr lang="en-US" altLang="en-US">
                <a:ea typeface="ＭＳ Ｐゴシック" panose="020B0600070205080204" pitchFamily="34" charset="-128"/>
              </a:rPr>
              <a:t>Embed code or remove/circumvent fixes for security flaws</a:t>
            </a:r>
          </a:p>
          <a:p>
            <a:r>
              <a:rPr lang="en-US" altLang="en-US">
                <a:ea typeface="ＭＳ Ｐゴシック" panose="020B0600070205080204" pitchFamily="34" charset="-128"/>
              </a:rPr>
              <a:t>Configuration changes can undo security</a:t>
            </a:r>
          </a:p>
          <a:p>
            <a:pPr lvl="1"/>
            <a:r>
              <a:rPr lang="en-US" altLang="en-US">
                <a:ea typeface="ＭＳ Ｐゴシック" panose="020B0600070205080204" pitchFamily="34" charset="-128"/>
              </a:rPr>
              <a:t>Intentional changes</a:t>
            </a:r>
          </a:p>
          <a:p>
            <a:pPr lvl="1"/>
            <a:r>
              <a:rPr lang="en-US" altLang="en-US">
                <a:ea typeface="ＭＳ Ｐゴシック" panose="020B0600070205080204" pitchFamily="34" charset="-128"/>
              </a:rPr>
              <a:t>Unintentional changes</a:t>
            </a:r>
          </a:p>
          <a:p>
            <a:r>
              <a:rPr lang="en-US" altLang="en-US">
                <a:ea typeface="ＭＳ Ｐゴシック" panose="020B0600070205080204" pitchFamily="34" charset="-128"/>
              </a:rPr>
              <a:t>Patches or Updates are delayed</a:t>
            </a:r>
          </a:p>
          <a:p>
            <a:pPr lvl="1"/>
            <a:r>
              <a:rPr lang="en-US" altLang="en-US">
                <a:ea typeface="ＭＳ Ｐゴシック" panose="020B0600070205080204" pitchFamily="34" charset="-128"/>
              </a:rPr>
              <a:t>Many patches and updates directly address vulnerability exploits</a:t>
            </a:r>
          </a:p>
          <a:p>
            <a:pPr lvl="1"/>
            <a:r>
              <a:rPr lang="en-US" altLang="en-US">
                <a:ea typeface="ＭＳ Ｐゴシック" panose="020B0600070205080204" pitchFamily="34" charset="-128"/>
              </a:rPr>
              <a:t>Old version vulnerabilities get worse over time (more and more known)</a:t>
            </a:r>
          </a:p>
          <a:p>
            <a:r>
              <a:rPr lang="en-US" altLang="en-US">
                <a:ea typeface="ＭＳ Ｐゴシック" panose="020B0600070205080204" pitchFamily="34" charset="-128"/>
              </a:rPr>
              <a:t>A large part of security is to keep up-to-date with security patches</a:t>
            </a:r>
          </a:p>
          <a:p>
            <a:endParaRPr lang="en-US" altLang="en-US">
              <a:ea typeface="ＭＳ Ｐゴシック" panose="020B0600070205080204" pitchFamily="34" charset="-128"/>
            </a:endParaRPr>
          </a:p>
        </p:txBody>
      </p:sp>
      <p:sp>
        <p:nvSpPr>
          <p:cNvPr id="51203" name="Slide Number Placeholder 5">
            <a:extLst>
              <a:ext uri="{FF2B5EF4-FFF2-40B4-BE49-F238E27FC236}">
                <a16:creationId xmlns:a16="http://schemas.microsoft.com/office/drawing/2014/main" id="{32EB4847-4E86-3A48-A5BF-A260CE424B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F0D10B74-3779-1543-8726-3BD59579DC59}" type="slidenum">
              <a:rPr lang="en-US" altLang="en-US" sz="1000">
                <a:solidFill>
                  <a:schemeClr val="tx1"/>
                </a:solidFill>
              </a:rPr>
              <a:pPr eaLnBrk="1" hangingPunct="1"/>
              <a:t>31</a:t>
            </a:fld>
            <a:endParaRPr lang="en-US" altLang="en-US" sz="100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3A2B3DC9-F68F-A14C-BDF6-857AAA3277A4}"/>
              </a:ext>
            </a:extLst>
          </p:cNvPr>
          <p:cNvSpPr>
            <a:spLocks noGrp="1"/>
          </p:cNvSpPr>
          <p:nvPr>
            <p:ph type="title"/>
          </p:nvPr>
        </p:nvSpPr>
        <p:spPr>
          <a:xfrm>
            <a:off x="755650" y="404813"/>
            <a:ext cx="6769100" cy="938212"/>
          </a:xfrm>
        </p:spPr>
        <p:txBody>
          <a:bodyPr/>
          <a:lstStyle/>
          <a:p>
            <a:r>
              <a:rPr lang="en-US" altLang="en-US">
                <a:ea typeface="ＭＳ Ｐゴシック" panose="020B0600070205080204" pitchFamily="34" charset="-128"/>
              </a:rPr>
              <a:t>The problem is recursive! </a:t>
            </a:r>
            <a:br>
              <a:rPr lang="en-US" altLang="en-US">
                <a:ea typeface="ＭＳ Ｐゴシック" panose="020B0600070205080204" pitchFamily="34" charset="-128"/>
              </a:rPr>
            </a:br>
            <a:r>
              <a:rPr lang="en-US" altLang="en-US">
                <a:ea typeface="ＭＳ Ｐゴシック" panose="020B0600070205080204" pitchFamily="34" charset="-128"/>
              </a:rPr>
              <a:t>(it applies to the fixes too)</a:t>
            </a:r>
          </a:p>
        </p:txBody>
      </p:sp>
      <p:sp>
        <p:nvSpPr>
          <p:cNvPr id="52226" name="Content Placeholder 2">
            <a:extLst>
              <a:ext uri="{FF2B5EF4-FFF2-40B4-BE49-F238E27FC236}">
                <a16:creationId xmlns:a16="http://schemas.microsoft.com/office/drawing/2014/main" id="{9EF904C9-2064-364C-B35C-FD0F888ABCF3}"/>
              </a:ext>
            </a:extLst>
          </p:cNvPr>
          <p:cNvSpPr>
            <a:spLocks noGrp="1"/>
          </p:cNvSpPr>
          <p:nvPr>
            <p:ph idx="1"/>
          </p:nvPr>
        </p:nvSpPr>
        <p:spPr>
          <a:xfrm>
            <a:off x="395288" y="2133600"/>
            <a:ext cx="8220075" cy="3349625"/>
          </a:xfrm>
        </p:spPr>
        <p:txBody>
          <a:bodyPr/>
          <a:lstStyle/>
          <a:p>
            <a:r>
              <a:rPr lang="en-US" altLang="en-US">
                <a:ea typeface="ＭＳ Ｐゴシック" panose="020B0600070205080204" pitchFamily="34" charset="-128"/>
              </a:rPr>
              <a:t>Correcting vulnerabilities early in the software development lifecycle is cheaper (cost-effective) than developing and releasing frequent patches</a:t>
            </a:r>
          </a:p>
          <a:p>
            <a:r>
              <a:rPr lang="en-US" altLang="en-US">
                <a:ea typeface="ＭＳ Ｐゴシック" panose="020B0600070205080204" pitchFamily="34" charset="-128"/>
              </a:rPr>
              <a:t>The patches themselves are candidates for the same types of vulnerabilities (Development, Deployment, Operation, Maintenance)</a:t>
            </a:r>
          </a:p>
          <a:p>
            <a:r>
              <a:rPr lang="en-US" altLang="en-US">
                <a:ea typeface="ＭＳ Ｐゴシック" panose="020B0600070205080204" pitchFamily="34" charset="-128"/>
              </a:rPr>
              <a:t>security is a necessary property from the beginning of the system</a:t>
            </a:r>
            <a:r>
              <a:rPr lang="ja-JP" altLang="en-US">
                <a:ea typeface="ＭＳ Ｐゴシック" panose="020B0600070205080204" pitchFamily="34" charset="-128"/>
              </a:rPr>
              <a:t>’</a:t>
            </a:r>
            <a:r>
              <a:rPr lang="en-US" altLang="ja-JP">
                <a:ea typeface="ＭＳ Ｐゴシック" panose="020B0600070205080204" pitchFamily="34" charset="-128"/>
              </a:rPr>
              <a:t>s life cycle (i.e., needs and requirements definition) to its end (retirement). </a:t>
            </a:r>
            <a:endParaRPr lang="en-US" altLang="en-US">
              <a:ea typeface="ＭＳ Ｐゴシック" panose="020B0600070205080204" pitchFamily="34" charset="-128"/>
            </a:endParaRPr>
          </a:p>
        </p:txBody>
      </p:sp>
      <p:sp>
        <p:nvSpPr>
          <p:cNvPr id="52227" name="Slide Number Placeholder 5">
            <a:extLst>
              <a:ext uri="{FF2B5EF4-FFF2-40B4-BE49-F238E27FC236}">
                <a16:creationId xmlns:a16="http://schemas.microsoft.com/office/drawing/2014/main" id="{0A790D42-2716-CA49-91A4-9AF497B5DC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D759F0C0-3831-1140-96AC-92B0210C6C71}" type="slidenum">
              <a:rPr lang="en-US" altLang="en-US" sz="1000">
                <a:solidFill>
                  <a:schemeClr val="tx1"/>
                </a:solidFill>
              </a:rPr>
              <a:pPr eaLnBrk="1" hangingPunct="1"/>
              <a:t>32</a:t>
            </a:fld>
            <a:endParaRPr lang="en-US" altLang="en-US" sz="100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6B71B095-A32F-7744-B5D6-32B0563623FC}"/>
              </a:ext>
            </a:extLst>
          </p:cNvPr>
          <p:cNvSpPr>
            <a:spLocks noGrp="1"/>
          </p:cNvSpPr>
          <p:nvPr>
            <p:ph type="title"/>
          </p:nvPr>
        </p:nvSpPr>
        <p:spPr/>
        <p:txBody>
          <a:bodyPr/>
          <a:lstStyle/>
          <a:p>
            <a:r>
              <a:rPr lang="en-US" altLang="en-US" sz="2800">
                <a:ea typeface="ＭＳ Ｐゴシック" panose="020B0600070205080204" pitchFamily="34" charset="-128"/>
              </a:rPr>
              <a:t>Key Aspects of Development and Deployment</a:t>
            </a:r>
          </a:p>
        </p:txBody>
      </p:sp>
      <p:sp>
        <p:nvSpPr>
          <p:cNvPr id="53250" name="Content Placeholder 2">
            <a:extLst>
              <a:ext uri="{FF2B5EF4-FFF2-40B4-BE49-F238E27FC236}">
                <a16:creationId xmlns:a16="http://schemas.microsoft.com/office/drawing/2014/main" id="{3ECD6147-4DF7-D249-B42C-30E373C3FDB9}"/>
              </a:ext>
            </a:extLst>
          </p:cNvPr>
          <p:cNvSpPr>
            <a:spLocks noGrp="1"/>
          </p:cNvSpPr>
          <p:nvPr>
            <p:ph idx="1"/>
          </p:nvPr>
        </p:nvSpPr>
        <p:spPr/>
        <p:txBody>
          <a:bodyPr/>
          <a:lstStyle/>
          <a:p>
            <a:r>
              <a:rPr lang="en-US" altLang="en-US" b="1">
                <a:ea typeface="ＭＳ Ｐゴシック" panose="020B0600070205080204" pitchFamily="34" charset="-128"/>
              </a:rPr>
              <a:t>development principles and practices: </a:t>
            </a:r>
            <a:r>
              <a:rPr lang="en-US" altLang="en-US">
                <a:ea typeface="ＭＳ Ｐゴシック" panose="020B0600070205080204" pitchFamily="34" charset="-128"/>
              </a:rPr>
              <a:t>The practices used to develop the software and the principles that governed its development are expressly intended to encourage and support the consideration and evaluation of security in every phase of the software</a:t>
            </a:r>
            <a:r>
              <a:rPr lang="ja-JP" altLang="en-US">
                <a:ea typeface="ＭＳ Ｐゴシック" panose="020B0600070205080204" pitchFamily="34" charset="-128"/>
              </a:rPr>
              <a:t>’</a:t>
            </a:r>
            <a:r>
              <a:rPr lang="en-US" altLang="ja-JP">
                <a:ea typeface="ＭＳ Ｐゴシック" panose="020B0600070205080204" pitchFamily="34" charset="-128"/>
              </a:rPr>
              <a:t>s development life cycle. </a:t>
            </a:r>
          </a:p>
          <a:p>
            <a:r>
              <a:rPr lang="en-US" altLang="en-US" b="1">
                <a:ea typeface="ＭＳ Ｐゴシック" panose="020B0600070205080204" pitchFamily="34" charset="-128"/>
              </a:rPr>
              <a:t>development tools: </a:t>
            </a:r>
            <a:r>
              <a:rPr lang="en-US" altLang="en-US">
                <a:ea typeface="ＭＳ Ｐゴシック" panose="020B0600070205080204" pitchFamily="34" charset="-128"/>
              </a:rPr>
              <a:t>The programming language(s), libraries, and development tools used to design and implement the software are evaluated and selected for their ability to avoid security vulnerabilities and to support secure development practices and principles</a:t>
            </a:r>
            <a:r>
              <a:rPr lang="en-US" altLang="en-US" b="1">
                <a:ea typeface="ＭＳ Ｐゴシック" panose="020B0600070205080204" pitchFamily="34" charset="-128"/>
              </a:rPr>
              <a:t>.</a:t>
            </a:r>
          </a:p>
          <a:p>
            <a:r>
              <a:rPr lang="en-US" altLang="en-US" b="1">
                <a:ea typeface="ＭＳ Ｐゴシック" panose="020B0600070205080204" pitchFamily="34" charset="-128"/>
              </a:rPr>
              <a:t>testing practices and tools: </a:t>
            </a:r>
            <a:r>
              <a:rPr lang="en-US" altLang="en-US">
                <a:ea typeface="ＭＳ Ｐゴシック" panose="020B0600070205080204" pitchFamily="34" charset="-128"/>
              </a:rPr>
              <a:t>The software is expressly tested to verify its security, using tools that assist in such testing.</a:t>
            </a:r>
          </a:p>
        </p:txBody>
      </p:sp>
      <p:sp>
        <p:nvSpPr>
          <p:cNvPr id="53251" name="Slide Number Placeholder 5">
            <a:extLst>
              <a:ext uri="{FF2B5EF4-FFF2-40B4-BE49-F238E27FC236}">
                <a16:creationId xmlns:a16="http://schemas.microsoft.com/office/drawing/2014/main" id="{58C57F59-5C04-FB4E-83FC-79B1D00BDB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3E560E2A-DF39-7F42-99A3-F1F9A04C9DEF}" type="slidenum">
              <a:rPr lang="en-US" altLang="en-US" sz="1000">
                <a:solidFill>
                  <a:schemeClr val="tx1"/>
                </a:solidFill>
              </a:rPr>
              <a:pPr eaLnBrk="1" hangingPunct="1"/>
              <a:t>33</a:t>
            </a:fld>
            <a:endParaRPr lang="en-US" altLang="en-US" sz="100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1ED9738A-51BF-AE46-ACC8-657F142E3BFA}"/>
              </a:ext>
            </a:extLst>
          </p:cNvPr>
          <p:cNvSpPr>
            <a:spLocks noGrp="1"/>
          </p:cNvSpPr>
          <p:nvPr>
            <p:ph type="title"/>
          </p:nvPr>
        </p:nvSpPr>
        <p:spPr/>
        <p:txBody>
          <a:bodyPr/>
          <a:lstStyle/>
          <a:p>
            <a:r>
              <a:rPr lang="en-US" altLang="en-US" sz="2800">
                <a:ea typeface="ＭＳ Ｐゴシック" panose="020B0600070205080204" pitchFamily="34" charset="-128"/>
              </a:rPr>
              <a:t>Key Aspects of Development and Deployment</a:t>
            </a:r>
            <a:br>
              <a:rPr lang="en-US" altLang="en-US" sz="2800">
                <a:ea typeface="ＭＳ Ｐゴシック" panose="020B0600070205080204" pitchFamily="34" charset="-128"/>
              </a:rPr>
            </a:br>
            <a:r>
              <a:rPr lang="en-US" altLang="en-US" sz="2800">
                <a:ea typeface="ＭＳ Ｐゴシック" panose="020B0600070205080204" pitchFamily="34" charset="-128"/>
              </a:rPr>
              <a:t>(cont</a:t>
            </a:r>
            <a:r>
              <a:rPr lang="ja-JP" altLang="en-US" sz="2800">
                <a:ea typeface="ＭＳ Ｐゴシック" panose="020B0600070205080204" pitchFamily="34" charset="-128"/>
              </a:rPr>
              <a:t>’</a:t>
            </a:r>
            <a:r>
              <a:rPr lang="en-US" altLang="ja-JP" sz="2800">
                <a:ea typeface="ＭＳ Ｐゴシック" panose="020B0600070205080204" pitchFamily="34" charset="-128"/>
              </a:rPr>
              <a:t>d)</a:t>
            </a:r>
            <a:endParaRPr lang="en-US" altLang="en-US" sz="2800">
              <a:ea typeface="ＭＳ Ｐゴシック" panose="020B0600070205080204" pitchFamily="34" charset="-128"/>
            </a:endParaRPr>
          </a:p>
        </p:txBody>
      </p:sp>
      <p:sp>
        <p:nvSpPr>
          <p:cNvPr id="54274" name="Content Placeholder 2">
            <a:extLst>
              <a:ext uri="{FF2B5EF4-FFF2-40B4-BE49-F238E27FC236}">
                <a16:creationId xmlns:a16="http://schemas.microsoft.com/office/drawing/2014/main" id="{F26B636D-DD53-0C42-88D6-DC97A4FA5C77}"/>
              </a:ext>
            </a:extLst>
          </p:cNvPr>
          <p:cNvSpPr>
            <a:spLocks noGrp="1"/>
          </p:cNvSpPr>
          <p:nvPr>
            <p:ph idx="1"/>
          </p:nvPr>
        </p:nvSpPr>
        <p:spPr/>
        <p:txBody>
          <a:bodyPr/>
          <a:lstStyle/>
          <a:p>
            <a:r>
              <a:rPr lang="en-US" altLang="en-US" b="1">
                <a:ea typeface="ＭＳ Ｐゴシック" panose="020B0600070205080204" pitchFamily="34" charset="-128"/>
              </a:rPr>
              <a:t>acquired components: </a:t>
            </a:r>
            <a:r>
              <a:rPr lang="en-US" altLang="en-US">
                <a:ea typeface="ＭＳ Ｐゴシック" panose="020B0600070205080204" pitchFamily="34" charset="-128"/>
              </a:rPr>
              <a:t>Commercial off-the-shelf (COTS) and Operations System Support (OSS) components are evaluated to determine whether they contain vulnerabilities, and if so whether the vulnerabilities can be remediated through integration to minimize the risk they pose to the software system.</a:t>
            </a:r>
          </a:p>
          <a:p>
            <a:pPr lvl="1"/>
            <a:r>
              <a:rPr lang="en-US" altLang="en-US">
                <a:ea typeface="ＭＳ Ｐゴシック" panose="020B0600070205080204" pitchFamily="34" charset="-128"/>
              </a:rPr>
              <a:t>Cannot just trust it because you bought it</a:t>
            </a:r>
          </a:p>
          <a:p>
            <a:r>
              <a:rPr lang="en-US" altLang="en-US" b="1">
                <a:ea typeface="ＭＳ Ｐゴシック" panose="020B0600070205080204" pitchFamily="34" charset="-128"/>
              </a:rPr>
              <a:t>deployment configuration: </a:t>
            </a:r>
            <a:r>
              <a:rPr lang="en-US" altLang="en-US">
                <a:ea typeface="ＭＳ Ｐゴシック" panose="020B0600070205080204" pitchFamily="34" charset="-128"/>
              </a:rPr>
              <a:t>The installation configuration of the software minimizes the exposure of any residual vulnerabilities it contains.</a:t>
            </a:r>
          </a:p>
          <a:p>
            <a:pPr lvl="1"/>
            <a:r>
              <a:rPr lang="en-US" altLang="en-US">
                <a:ea typeface="ＭＳ Ｐゴシック" panose="020B0600070205080204" pitchFamily="34" charset="-128"/>
              </a:rPr>
              <a:t>Turning off javascript, turning off cookies – balance between safety and usability</a:t>
            </a:r>
          </a:p>
          <a:p>
            <a:r>
              <a:rPr lang="en-US" altLang="en-US" b="1">
                <a:ea typeface="ＭＳ Ｐゴシック" panose="020B0600070205080204" pitchFamily="34" charset="-128"/>
              </a:rPr>
              <a:t>execution environment: </a:t>
            </a:r>
            <a:r>
              <a:rPr lang="en-US" altLang="en-US">
                <a:ea typeface="ＭＳ Ｐゴシック" panose="020B0600070205080204" pitchFamily="34" charset="-128"/>
              </a:rPr>
              <a:t>Protections are provided by the execution environment that can be leveraged to protect the higher level software that operates in that environment.</a:t>
            </a:r>
          </a:p>
          <a:p>
            <a:pPr lvl="1"/>
            <a:r>
              <a:rPr lang="en-US" altLang="en-US">
                <a:ea typeface="ＭＳ Ｐゴシック" panose="020B0600070205080204" pitchFamily="34" charset="-128"/>
              </a:rPr>
              <a:t>Operating system protections, user management, etc.</a:t>
            </a:r>
          </a:p>
          <a:p>
            <a:endParaRPr lang="en-US" altLang="en-US">
              <a:ea typeface="ＭＳ Ｐゴシック" panose="020B0600070205080204" pitchFamily="34" charset="-128"/>
            </a:endParaRPr>
          </a:p>
        </p:txBody>
      </p:sp>
      <p:sp>
        <p:nvSpPr>
          <p:cNvPr id="54275" name="Slide Number Placeholder 5">
            <a:extLst>
              <a:ext uri="{FF2B5EF4-FFF2-40B4-BE49-F238E27FC236}">
                <a16:creationId xmlns:a16="http://schemas.microsoft.com/office/drawing/2014/main" id="{3998E894-4425-CF47-9404-0559757A40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EDF73C46-EC13-CC4E-85CE-7E4BAB1F82F1}" type="slidenum">
              <a:rPr lang="en-US" altLang="en-US" sz="1000">
                <a:solidFill>
                  <a:schemeClr val="tx1"/>
                </a:solidFill>
              </a:rPr>
              <a:pPr eaLnBrk="1" hangingPunct="1"/>
              <a:t>34</a:t>
            </a:fld>
            <a:endParaRPr lang="en-US" altLang="en-US" sz="100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BD2BB54C-05FD-FA4C-A311-1C366EE325B8}"/>
              </a:ext>
            </a:extLst>
          </p:cNvPr>
          <p:cNvSpPr>
            <a:spLocks noGrp="1"/>
          </p:cNvSpPr>
          <p:nvPr>
            <p:ph type="title"/>
          </p:nvPr>
        </p:nvSpPr>
        <p:spPr/>
        <p:txBody>
          <a:bodyPr/>
          <a:lstStyle/>
          <a:p>
            <a:r>
              <a:rPr lang="en-US" altLang="en-US" sz="2800">
                <a:ea typeface="ＭＳ Ｐゴシック" panose="020B0600070205080204" pitchFamily="34" charset="-128"/>
              </a:rPr>
              <a:t>Key Aspects of Development and Deployment (cont</a:t>
            </a:r>
            <a:r>
              <a:rPr lang="ja-JP" altLang="en-US" sz="2800">
                <a:ea typeface="ＭＳ Ｐゴシック" panose="020B0600070205080204" pitchFamily="34" charset="-128"/>
              </a:rPr>
              <a:t>’</a:t>
            </a:r>
            <a:r>
              <a:rPr lang="en-US" altLang="ja-JP" sz="2800">
                <a:ea typeface="ＭＳ Ｐゴシック" panose="020B0600070205080204" pitchFamily="34" charset="-128"/>
              </a:rPr>
              <a:t>d)</a:t>
            </a:r>
            <a:endParaRPr lang="en-US" altLang="en-US" sz="2800">
              <a:ea typeface="ＭＳ Ｐゴシック" panose="020B0600070205080204" pitchFamily="34" charset="-128"/>
            </a:endParaRPr>
          </a:p>
        </p:txBody>
      </p:sp>
      <p:sp>
        <p:nvSpPr>
          <p:cNvPr id="55298" name="Content Placeholder 2">
            <a:extLst>
              <a:ext uri="{FF2B5EF4-FFF2-40B4-BE49-F238E27FC236}">
                <a16:creationId xmlns:a16="http://schemas.microsoft.com/office/drawing/2014/main" id="{0F7845DF-DBFC-CE42-B9B4-C7D4D7FD8D34}"/>
              </a:ext>
            </a:extLst>
          </p:cNvPr>
          <p:cNvSpPr>
            <a:spLocks noGrp="1"/>
          </p:cNvSpPr>
          <p:nvPr>
            <p:ph idx="1"/>
          </p:nvPr>
        </p:nvSpPr>
        <p:spPr/>
        <p:txBody>
          <a:bodyPr/>
          <a:lstStyle/>
          <a:p>
            <a:r>
              <a:rPr lang="en-US" altLang="en-US" b="1">
                <a:ea typeface="ＭＳ Ｐゴシック" panose="020B0600070205080204" pitchFamily="34" charset="-128"/>
              </a:rPr>
              <a:t>practitioner knowledge: </a:t>
            </a:r>
            <a:r>
              <a:rPr lang="en-US" altLang="en-US">
                <a:ea typeface="ＭＳ Ｐゴシック" panose="020B0600070205080204" pitchFamily="34" charset="-128"/>
              </a:rPr>
              <a:t>The software</a:t>
            </a:r>
            <a:r>
              <a:rPr lang="ja-JP" altLang="en-US">
                <a:ea typeface="ＭＳ Ｐゴシック" panose="020B0600070205080204" pitchFamily="34" charset="-128"/>
              </a:rPr>
              <a:t>’</a:t>
            </a:r>
            <a:r>
              <a:rPr lang="en-US" altLang="ja-JP">
                <a:ea typeface="ＭＳ Ｐゴシック" panose="020B0600070205080204" pitchFamily="34" charset="-128"/>
              </a:rPr>
              <a:t>s analysts, designers, developers, testers, and maintainers are provided with the necessary information (e.g., through training and education) to give them sufficient security awareness and knowledge to understand, appreciate, and effectively adopt the principles and practices that will enable them to produce secure software.</a:t>
            </a:r>
          </a:p>
          <a:p>
            <a:pPr lvl="1"/>
            <a:r>
              <a:rPr lang="en-US" altLang="en-US">
                <a:ea typeface="ＭＳ Ｐゴシック" panose="020B0600070205080204" pitchFamily="34" charset="-128"/>
              </a:rPr>
              <a:t>Constant vigilance</a:t>
            </a:r>
          </a:p>
          <a:p>
            <a:pPr lvl="1"/>
            <a:r>
              <a:rPr lang="en-US" altLang="en-US">
                <a:ea typeface="ＭＳ Ｐゴシック" panose="020B0600070205080204" pitchFamily="34" charset="-128"/>
              </a:rPr>
              <a:t>Don</a:t>
            </a:r>
            <a:r>
              <a:rPr lang="ja-JP" altLang="en-US">
                <a:ea typeface="ＭＳ Ｐゴシック" panose="020B0600070205080204" pitchFamily="34" charset="-128"/>
              </a:rPr>
              <a:t>’</a:t>
            </a:r>
            <a:r>
              <a:rPr lang="en-US" altLang="ja-JP">
                <a:ea typeface="ＭＳ Ｐゴシック" panose="020B0600070205080204" pitchFamily="34" charset="-128"/>
              </a:rPr>
              <a:t>t say, hmm, </a:t>
            </a:r>
            <a:r>
              <a:rPr lang="ja-JP" altLang="en-US">
                <a:ea typeface="ＭＳ Ｐゴシック" panose="020B0600070205080204" pitchFamily="34" charset="-128"/>
              </a:rPr>
              <a:t>“</a:t>
            </a:r>
            <a:r>
              <a:rPr lang="en-US" altLang="ja-JP">
                <a:ea typeface="ＭＳ Ｐゴシック" panose="020B0600070205080204" pitchFamily="34" charset="-128"/>
              </a:rPr>
              <a:t>that</a:t>
            </a:r>
            <a:r>
              <a:rPr lang="ja-JP" altLang="en-US">
                <a:ea typeface="ＭＳ Ｐゴシック" panose="020B0600070205080204" pitchFamily="34" charset="-128"/>
              </a:rPr>
              <a:t>’</a:t>
            </a:r>
            <a:r>
              <a:rPr lang="en-US" altLang="ja-JP">
                <a:ea typeface="ＭＳ Ｐゴシック" panose="020B0600070205080204" pitchFamily="34" charset="-128"/>
              </a:rPr>
              <a:t>s strange, … probably nothing</a:t>
            </a:r>
            <a:r>
              <a:rPr lang="ja-JP" altLang="en-US">
                <a:ea typeface="ＭＳ Ｐゴシック" panose="020B0600070205080204" pitchFamily="34" charset="-128"/>
              </a:rPr>
              <a:t>”</a:t>
            </a:r>
            <a:endParaRPr lang="en-US" altLang="ja-JP">
              <a:ea typeface="ＭＳ Ｐゴシック" panose="020B0600070205080204" pitchFamily="34" charset="-128"/>
            </a:endParaRPr>
          </a:p>
          <a:p>
            <a:pPr lvl="1"/>
            <a:r>
              <a:rPr lang="en-US" altLang="en-US">
                <a:ea typeface="ＭＳ Ｐゴシック" panose="020B0600070205080204" pitchFamily="34" charset="-128"/>
              </a:rPr>
              <a:t>Resolve suspicious situations</a:t>
            </a:r>
          </a:p>
          <a:p>
            <a:endParaRPr lang="en-US" altLang="en-US">
              <a:ea typeface="ＭＳ Ｐゴシック" panose="020B0600070205080204" pitchFamily="34" charset="-128"/>
            </a:endParaRPr>
          </a:p>
        </p:txBody>
      </p:sp>
      <p:sp>
        <p:nvSpPr>
          <p:cNvPr id="55299" name="Slide Number Placeholder 5">
            <a:extLst>
              <a:ext uri="{FF2B5EF4-FFF2-40B4-BE49-F238E27FC236}">
                <a16:creationId xmlns:a16="http://schemas.microsoft.com/office/drawing/2014/main" id="{C781A963-5880-4D43-862D-FB7FF90993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BF3F8A20-908A-024F-8E61-32A4A7D54C84}" type="slidenum">
              <a:rPr lang="en-US" altLang="en-US" sz="1000">
                <a:solidFill>
                  <a:schemeClr val="tx1"/>
                </a:solidFill>
              </a:rPr>
              <a:pPr eaLnBrk="1" hangingPunct="1"/>
              <a:t>35</a:t>
            </a:fld>
            <a:endParaRPr lang="en-US" altLang="en-US" sz="100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F15F94A2-807D-0043-8447-0AF9FC4474B2}"/>
              </a:ext>
            </a:extLst>
          </p:cNvPr>
          <p:cNvSpPr>
            <a:spLocks noGrp="1"/>
          </p:cNvSpPr>
          <p:nvPr>
            <p:ph type="title"/>
          </p:nvPr>
        </p:nvSpPr>
        <p:spPr/>
        <p:txBody>
          <a:bodyPr/>
          <a:lstStyle/>
          <a:p>
            <a:r>
              <a:rPr lang="en-US" altLang="en-US">
                <a:ea typeface="ＭＳ Ｐゴシック" panose="020B0600070205080204" pitchFamily="34" charset="-128"/>
              </a:rPr>
              <a:t>Secure Software Development</a:t>
            </a:r>
          </a:p>
        </p:txBody>
      </p:sp>
      <p:sp>
        <p:nvSpPr>
          <p:cNvPr id="56322" name="Content Placeholder 2">
            <a:extLst>
              <a:ext uri="{FF2B5EF4-FFF2-40B4-BE49-F238E27FC236}">
                <a16:creationId xmlns:a16="http://schemas.microsoft.com/office/drawing/2014/main" id="{737AC220-D493-BF40-B2C9-8DF7691C72CA}"/>
              </a:ext>
            </a:extLst>
          </p:cNvPr>
          <p:cNvSpPr>
            <a:spLocks noGrp="1"/>
          </p:cNvSpPr>
          <p:nvPr>
            <p:ph idx="1"/>
          </p:nvPr>
        </p:nvSpPr>
        <p:spPr/>
        <p:txBody>
          <a:bodyPr/>
          <a:lstStyle/>
          <a:p>
            <a:r>
              <a:rPr lang="en-US" altLang="en-US">
                <a:ea typeface="ＭＳ Ｐゴシック" panose="020B0600070205080204" pitchFamily="34" charset="-128"/>
              </a:rPr>
              <a:t>Minimize the high-consequence components</a:t>
            </a:r>
          </a:p>
          <a:p>
            <a:pPr lvl="1"/>
            <a:r>
              <a:rPr lang="en-US" altLang="en-US">
                <a:ea typeface="ＭＳ Ｐゴシック" panose="020B0600070205080204" pitchFamily="34" charset="-128"/>
              </a:rPr>
              <a:t>The Fewer Critical and Trusted components the better</a:t>
            </a:r>
          </a:p>
          <a:p>
            <a:r>
              <a:rPr lang="en-US" altLang="en-US">
                <a:ea typeface="ＭＳ Ｐゴシック" panose="020B0600070205080204" pitchFamily="34" charset="-128"/>
              </a:rPr>
              <a:t>Hide the high-consequence components</a:t>
            </a:r>
          </a:p>
          <a:p>
            <a:pPr lvl="1"/>
            <a:r>
              <a:rPr lang="en-US" altLang="en-US">
                <a:ea typeface="ＭＳ Ｐゴシック" panose="020B0600070205080204" pitchFamily="34" charset="-128"/>
              </a:rPr>
              <a:t>Private and isolated Critical and Trusted components</a:t>
            </a:r>
          </a:p>
          <a:p>
            <a:r>
              <a:rPr lang="en-US" altLang="en-US">
                <a:ea typeface="ＭＳ Ｐゴシック" panose="020B0600070205080204" pitchFamily="34" charset="-128"/>
              </a:rPr>
              <a:t>No anonymous accesses</a:t>
            </a:r>
          </a:p>
          <a:p>
            <a:pPr lvl="1"/>
            <a:r>
              <a:rPr lang="en-US" altLang="en-US">
                <a:ea typeface="ＭＳ Ｐゴシック" panose="020B0600070205080204" pitchFamily="34" charset="-128"/>
              </a:rPr>
              <a:t>Detailed logging of accesses and activities (beware remote logging)</a:t>
            </a:r>
          </a:p>
          <a:p>
            <a:r>
              <a:rPr lang="en-US" altLang="en-US">
                <a:ea typeface="ＭＳ Ｐゴシック" panose="020B0600070205080204" pitchFamily="34" charset="-128"/>
              </a:rPr>
              <a:t>Always assume the worst</a:t>
            </a:r>
          </a:p>
          <a:p>
            <a:pPr lvl="1"/>
            <a:r>
              <a:rPr lang="en-US" altLang="en-US">
                <a:ea typeface="ＭＳ Ｐゴシック" panose="020B0600070205080204" pitchFamily="34" charset="-128"/>
              </a:rPr>
              <a:t>Unlikely is not the same as impossible</a:t>
            </a:r>
          </a:p>
          <a:p>
            <a:pPr lvl="1"/>
            <a:r>
              <a:rPr lang="en-US" altLang="en-US">
                <a:ea typeface="ＭＳ Ｐゴシック" panose="020B0600070205080204" pitchFamily="34" charset="-128"/>
              </a:rPr>
              <a:t>What are the chances someone will… (over time, the chances increase)</a:t>
            </a:r>
          </a:p>
          <a:p>
            <a:pPr lvl="1"/>
            <a:r>
              <a:rPr lang="en-US" altLang="en-US">
                <a:ea typeface="ＭＳ Ｐゴシック" panose="020B0600070205080204" pitchFamily="34" charset="-128"/>
              </a:rPr>
              <a:t>Do not rely on a firewall to provide protection (layers are good)</a:t>
            </a:r>
          </a:p>
          <a:p>
            <a:r>
              <a:rPr lang="en-US" altLang="en-US">
                <a:ea typeface="ＭＳ Ｐゴシック" panose="020B0600070205080204" pitchFamily="34" charset="-128"/>
              </a:rPr>
              <a:t>Do not assume </a:t>
            </a:r>
            <a:r>
              <a:rPr lang="ja-JP" altLang="en-US">
                <a:ea typeface="ＭＳ Ｐゴシック" panose="020B0600070205080204" pitchFamily="34" charset="-128"/>
              </a:rPr>
              <a:t>“</a:t>
            </a:r>
            <a:r>
              <a:rPr lang="en-US" altLang="ja-JP">
                <a:ea typeface="ＭＳ Ｐゴシック" panose="020B0600070205080204" pitchFamily="34" charset="-128"/>
              </a:rPr>
              <a:t>Security Software</a:t>
            </a:r>
            <a:r>
              <a:rPr lang="ja-JP" altLang="en-US">
                <a:ea typeface="ＭＳ Ｐゴシック" panose="020B0600070205080204" pitchFamily="34" charset="-128"/>
              </a:rPr>
              <a:t>”</a:t>
            </a:r>
            <a:r>
              <a:rPr lang="en-US" altLang="ja-JP">
                <a:ea typeface="ＭＳ Ｐゴシック" panose="020B0600070205080204" pitchFamily="34" charset="-128"/>
              </a:rPr>
              <a:t> is secure (it</a:t>
            </a:r>
            <a:r>
              <a:rPr lang="ja-JP" altLang="en-US">
                <a:ea typeface="ＭＳ Ｐゴシック" panose="020B0600070205080204" pitchFamily="34" charset="-128"/>
              </a:rPr>
              <a:t>’</a:t>
            </a:r>
            <a:r>
              <a:rPr lang="en-US" altLang="ja-JP">
                <a:ea typeface="ＭＳ Ｐゴシック" panose="020B0600070205080204" pitchFamily="34" charset="-128"/>
              </a:rPr>
              <a:t>s software too)</a:t>
            </a:r>
          </a:p>
          <a:p>
            <a:pPr lvl="1"/>
            <a:r>
              <a:rPr lang="en-US" altLang="en-US">
                <a:ea typeface="ＭＳ Ｐゴシック" panose="020B0600070205080204" pitchFamily="34" charset="-128"/>
              </a:rPr>
              <a:t>firewalls</a:t>
            </a:r>
          </a:p>
          <a:p>
            <a:pPr lvl="1"/>
            <a:r>
              <a:rPr lang="en-US" altLang="en-US">
                <a:ea typeface="ＭＳ Ｐゴシック" panose="020B0600070205080204" pitchFamily="34" charset="-128"/>
              </a:rPr>
              <a:t>Virus scanners</a:t>
            </a:r>
          </a:p>
          <a:p>
            <a:pPr lvl="1"/>
            <a:r>
              <a:rPr lang="en-US" altLang="en-US">
                <a:ea typeface="ＭＳ Ｐゴシック" panose="020B0600070205080204" pitchFamily="34" charset="-128"/>
              </a:rPr>
              <a:t>Intrusion detection software</a:t>
            </a:r>
          </a:p>
          <a:p>
            <a:pPr lvl="1"/>
            <a:endParaRPr lang="en-US" altLang="en-US">
              <a:ea typeface="ＭＳ Ｐゴシック" panose="020B0600070205080204" pitchFamily="34" charset="-128"/>
            </a:endParaRPr>
          </a:p>
        </p:txBody>
      </p:sp>
      <p:sp>
        <p:nvSpPr>
          <p:cNvPr id="56323" name="Date Placeholder 3">
            <a:extLst>
              <a:ext uri="{FF2B5EF4-FFF2-40B4-BE49-F238E27FC236}">
                <a16:creationId xmlns:a16="http://schemas.microsoft.com/office/drawing/2014/main" id="{F5E1E140-BC75-164F-9216-B1BF0C58E69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A61DDFE3-FE23-A341-AA1E-A1F153F39428}" type="datetime1">
              <a:rPr lang="en-CA" altLang="en-US" sz="1000">
                <a:solidFill>
                  <a:schemeClr val="tx1"/>
                </a:solidFill>
              </a:rPr>
              <a:pPr eaLnBrk="1" hangingPunct="1"/>
              <a:t>2018-10-24</a:t>
            </a:fld>
            <a:endParaRPr lang="en-US" altLang="en-US" sz="1000">
              <a:solidFill>
                <a:schemeClr val="tx1"/>
              </a:solidFill>
            </a:endParaRPr>
          </a:p>
        </p:txBody>
      </p:sp>
      <p:sp>
        <p:nvSpPr>
          <p:cNvPr id="56324" name="Slide Number Placeholder 5">
            <a:extLst>
              <a:ext uri="{FF2B5EF4-FFF2-40B4-BE49-F238E27FC236}">
                <a16:creationId xmlns:a16="http://schemas.microsoft.com/office/drawing/2014/main" id="{D23D83E5-0C14-2740-B955-25E9CFAB89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7744BE18-C66F-034E-BA5B-951257B933A0}" type="slidenum">
              <a:rPr lang="en-US" altLang="en-US" sz="1000">
                <a:solidFill>
                  <a:schemeClr val="tx1"/>
                </a:solidFill>
              </a:rPr>
              <a:pPr eaLnBrk="1" hangingPunct="1"/>
              <a:t>36</a:t>
            </a:fld>
            <a:endParaRPr lang="en-US" altLang="en-US" sz="100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B92885B6-C1E8-A748-AA38-495BE9028736}"/>
              </a:ext>
            </a:extLst>
          </p:cNvPr>
          <p:cNvSpPr>
            <a:spLocks noGrp="1"/>
          </p:cNvSpPr>
          <p:nvPr>
            <p:ph type="title"/>
          </p:nvPr>
        </p:nvSpPr>
        <p:spPr/>
        <p:txBody>
          <a:bodyPr/>
          <a:lstStyle/>
          <a:p>
            <a:r>
              <a:rPr lang="en-US" altLang="en-US">
                <a:ea typeface="ＭＳ Ｐゴシック" panose="020B0600070205080204" pitchFamily="34" charset="-128"/>
              </a:rPr>
              <a:t>Security Incidents Origins</a:t>
            </a:r>
          </a:p>
        </p:txBody>
      </p:sp>
      <p:pic>
        <p:nvPicPr>
          <p:cNvPr id="57346" name="Content Placeholder 6" descr="vulnerabilities1.gif">
            <a:extLst>
              <a:ext uri="{FF2B5EF4-FFF2-40B4-BE49-F238E27FC236}">
                <a16:creationId xmlns:a16="http://schemas.microsoft.com/office/drawing/2014/main" id="{196F1E9C-60C4-A54A-AA45-0925896E4C4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700213"/>
            <a:ext cx="6670675" cy="4300537"/>
          </a:xfrm>
        </p:spPr>
      </p:pic>
      <p:sp>
        <p:nvSpPr>
          <p:cNvPr id="57347" name="Slide Number Placeholder 5">
            <a:extLst>
              <a:ext uri="{FF2B5EF4-FFF2-40B4-BE49-F238E27FC236}">
                <a16:creationId xmlns:a16="http://schemas.microsoft.com/office/drawing/2014/main" id="{FBBEE099-FD1D-CD4A-B0A9-108882EA27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D89AD4B8-13A4-764C-95CA-1BBB88B2EE72}" type="slidenum">
              <a:rPr lang="en-US" altLang="en-US" sz="1000">
                <a:solidFill>
                  <a:schemeClr val="tx1"/>
                </a:solidFill>
              </a:rPr>
              <a:pPr eaLnBrk="1" hangingPunct="1"/>
              <a:t>37</a:t>
            </a:fld>
            <a:endParaRPr lang="en-US" altLang="en-US" sz="100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8596B753-967F-3948-91B6-8FFD1FDC184E}"/>
              </a:ext>
            </a:extLst>
          </p:cNvPr>
          <p:cNvSpPr>
            <a:spLocks noGrp="1"/>
          </p:cNvSpPr>
          <p:nvPr>
            <p:ph type="title"/>
          </p:nvPr>
        </p:nvSpPr>
        <p:spPr/>
        <p:txBody>
          <a:bodyPr/>
          <a:lstStyle/>
          <a:p>
            <a:r>
              <a:rPr lang="en-US" altLang="en-US">
                <a:ea typeface="ＭＳ Ｐゴシック" panose="020B0600070205080204" pitchFamily="34" charset="-128"/>
              </a:rPr>
              <a:t>The Client</a:t>
            </a:r>
          </a:p>
        </p:txBody>
      </p:sp>
      <p:sp>
        <p:nvSpPr>
          <p:cNvPr id="58370" name="Content Placeholder 2">
            <a:extLst>
              <a:ext uri="{FF2B5EF4-FFF2-40B4-BE49-F238E27FC236}">
                <a16:creationId xmlns:a16="http://schemas.microsoft.com/office/drawing/2014/main" id="{A68FE894-2E0F-474D-9755-2321448761F5}"/>
              </a:ext>
            </a:extLst>
          </p:cNvPr>
          <p:cNvSpPr>
            <a:spLocks noGrp="1"/>
          </p:cNvSpPr>
          <p:nvPr>
            <p:ph idx="1"/>
          </p:nvPr>
        </p:nvSpPr>
        <p:spPr/>
        <p:txBody>
          <a:bodyPr/>
          <a:lstStyle/>
          <a:p>
            <a:r>
              <a:rPr lang="en-US" altLang="en-US">
                <a:ea typeface="ＭＳ Ｐゴシック" panose="020B0600070205080204" pitchFamily="34" charset="-128"/>
              </a:rPr>
              <a:t>Clients are under the control of the user</a:t>
            </a:r>
          </a:p>
          <a:p>
            <a:r>
              <a:rPr lang="en-US" altLang="en-US">
                <a:ea typeface="ＭＳ Ｐゴシック" panose="020B0600070205080204" pitchFamily="34" charset="-128"/>
              </a:rPr>
              <a:t>A malicious user can tamper with all data that</a:t>
            </a:r>
            <a:r>
              <a:rPr lang="ja-JP" altLang="en-US">
                <a:ea typeface="ＭＳ Ｐゴシック" panose="020B0600070205080204" pitchFamily="34" charset="-128"/>
              </a:rPr>
              <a:t>’</a:t>
            </a:r>
            <a:r>
              <a:rPr lang="en-US" altLang="ja-JP">
                <a:ea typeface="ＭＳ Ｐゴシック" panose="020B0600070205080204" pitchFamily="34" charset="-128"/>
              </a:rPr>
              <a:t>s stored on the Client</a:t>
            </a:r>
          </a:p>
          <a:p>
            <a:r>
              <a:rPr lang="en-US" altLang="en-US">
                <a:ea typeface="ＭＳ Ｐゴシック" panose="020B0600070205080204" pitchFamily="34" charset="-128"/>
              </a:rPr>
              <a:t>Any sensitive information or implementation details that pass through the client are discoverable</a:t>
            </a:r>
          </a:p>
          <a:p>
            <a:r>
              <a:rPr lang="en-US" altLang="en-US">
                <a:ea typeface="ＭＳ Ｐゴシック" panose="020B0600070205080204" pitchFamily="34" charset="-128"/>
              </a:rPr>
              <a:t>Validation codes can be bypassed</a:t>
            </a:r>
          </a:p>
          <a:p>
            <a:r>
              <a:rPr lang="en-US" altLang="en-US">
                <a:ea typeface="ＭＳ Ｐゴシック" panose="020B0600070205080204" pitchFamily="34" charset="-128"/>
              </a:rPr>
              <a:t>All network traffic from the client must be treated as untrustworthy</a:t>
            </a:r>
          </a:p>
          <a:p>
            <a:pPr lvl="1"/>
            <a:r>
              <a:rPr lang="en-US" altLang="en-US">
                <a:ea typeface="ＭＳ Ｐゴシック" panose="020B0600070205080204" pitchFamily="34" charset="-128"/>
              </a:rPr>
              <a:t>The user can tamper with data after it leaves, for example, a browser</a:t>
            </a:r>
          </a:p>
          <a:p>
            <a:pPr lvl="1"/>
            <a:r>
              <a:rPr lang="en-US" altLang="en-US">
                <a:ea typeface="ＭＳ Ｐゴシック" panose="020B0600070205080204" pitchFamily="34" charset="-128"/>
              </a:rPr>
              <a:t>The user can create malicious client traffic to be sent to the server</a:t>
            </a:r>
          </a:p>
        </p:txBody>
      </p:sp>
      <p:sp>
        <p:nvSpPr>
          <p:cNvPr id="58371" name="Date Placeholder 3">
            <a:extLst>
              <a:ext uri="{FF2B5EF4-FFF2-40B4-BE49-F238E27FC236}">
                <a16:creationId xmlns:a16="http://schemas.microsoft.com/office/drawing/2014/main" id="{D354FEA9-CD4E-034D-9F56-5C480567871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307060FE-9D70-684E-82B8-EAE5159DB9F5}" type="datetime1">
              <a:rPr lang="en-CA" altLang="en-US" sz="1000">
                <a:solidFill>
                  <a:schemeClr val="tx1"/>
                </a:solidFill>
              </a:rPr>
              <a:pPr eaLnBrk="1" hangingPunct="1"/>
              <a:t>2018-10-24</a:t>
            </a:fld>
            <a:endParaRPr lang="en-US" altLang="en-US" sz="1000">
              <a:solidFill>
                <a:schemeClr val="tx1"/>
              </a:solidFill>
            </a:endParaRPr>
          </a:p>
        </p:txBody>
      </p:sp>
      <p:sp>
        <p:nvSpPr>
          <p:cNvPr id="58372" name="Slide Number Placeholder 5">
            <a:extLst>
              <a:ext uri="{FF2B5EF4-FFF2-40B4-BE49-F238E27FC236}">
                <a16:creationId xmlns:a16="http://schemas.microsoft.com/office/drawing/2014/main" id="{EC0E275C-3801-FE4A-81C8-7BD139E99D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B3E42617-50BE-3745-A3BD-E0C477DDD0C2}" type="slidenum">
              <a:rPr lang="en-US" altLang="en-US" sz="1000">
                <a:solidFill>
                  <a:schemeClr val="tx1"/>
                </a:solidFill>
              </a:rPr>
              <a:pPr eaLnBrk="1" hangingPunct="1"/>
              <a:t>38</a:t>
            </a:fld>
            <a:endParaRPr lang="en-US" altLang="en-US" sz="100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F6DC115D-D1DE-0444-B684-82BB7250CFC6}"/>
              </a:ext>
            </a:extLst>
          </p:cNvPr>
          <p:cNvSpPr>
            <a:spLocks noGrp="1"/>
          </p:cNvSpPr>
          <p:nvPr>
            <p:ph type="title"/>
          </p:nvPr>
        </p:nvSpPr>
        <p:spPr/>
        <p:txBody>
          <a:bodyPr/>
          <a:lstStyle/>
          <a:p>
            <a:r>
              <a:rPr lang="en-US" altLang="en-US">
                <a:ea typeface="ＭＳ Ｐゴシック" panose="020B0600070205080204" pitchFamily="34" charset="-128"/>
              </a:rPr>
              <a:t>The Network</a:t>
            </a:r>
          </a:p>
        </p:txBody>
      </p:sp>
      <p:sp>
        <p:nvSpPr>
          <p:cNvPr id="59394" name="Content Placeholder 2">
            <a:extLst>
              <a:ext uri="{FF2B5EF4-FFF2-40B4-BE49-F238E27FC236}">
                <a16:creationId xmlns:a16="http://schemas.microsoft.com/office/drawing/2014/main" id="{8E8AA5D6-F338-E440-8F17-31482DD48D09}"/>
              </a:ext>
            </a:extLst>
          </p:cNvPr>
          <p:cNvSpPr>
            <a:spLocks noGrp="1"/>
          </p:cNvSpPr>
          <p:nvPr>
            <p:ph idx="1"/>
          </p:nvPr>
        </p:nvSpPr>
        <p:spPr/>
        <p:txBody>
          <a:bodyPr/>
          <a:lstStyle/>
          <a:p>
            <a:r>
              <a:rPr lang="en-US" altLang="en-US">
                <a:ea typeface="ＭＳ Ｐゴシック" panose="020B0600070205080204" pitchFamily="34" charset="-128"/>
              </a:rPr>
              <a:t>Network traffic can be intercepted and tampered with when it is transmitted in plain text</a:t>
            </a:r>
          </a:p>
          <a:p>
            <a:r>
              <a:rPr lang="en-US" altLang="en-US">
                <a:ea typeface="ＭＳ Ｐゴシック" panose="020B0600070205080204" pitchFamily="34" charset="-128"/>
              </a:rPr>
              <a:t>Even HTTPS data may have been tampered with at the client end before it</a:t>
            </a:r>
            <a:r>
              <a:rPr lang="ja-JP" altLang="en-US">
                <a:ea typeface="ＭＳ Ｐゴシック" panose="020B0600070205080204" pitchFamily="34" charset="-128"/>
              </a:rPr>
              <a:t>’</a:t>
            </a:r>
            <a:r>
              <a:rPr lang="en-US" altLang="ja-JP">
                <a:ea typeface="ＭＳ Ｐゴシック" panose="020B0600070205080204" pitchFamily="34" charset="-128"/>
              </a:rPr>
              <a:t>s encrypted</a:t>
            </a:r>
          </a:p>
          <a:p>
            <a:r>
              <a:rPr lang="en-US" altLang="en-US">
                <a:ea typeface="ＭＳ Ｐゴシック" panose="020B0600070205080204" pitchFamily="34" charset="-128"/>
              </a:rPr>
              <a:t>Denial of Service Attacks take advantage of the network</a:t>
            </a:r>
            <a:r>
              <a:rPr lang="ja-JP" altLang="en-US">
                <a:ea typeface="ＭＳ Ｐゴシック" panose="020B0600070205080204" pitchFamily="34" charset="-128"/>
              </a:rPr>
              <a:t>’</a:t>
            </a:r>
            <a:r>
              <a:rPr lang="en-US" altLang="ja-JP">
                <a:ea typeface="ＭＳ Ｐゴシック" panose="020B0600070205080204" pitchFamily="34" charset="-128"/>
              </a:rPr>
              <a:t>s ubiquity</a:t>
            </a:r>
          </a:p>
          <a:p>
            <a:pPr lvl="1"/>
            <a:r>
              <a:rPr lang="en-US" altLang="en-US">
                <a:ea typeface="ＭＳ Ｐゴシック" panose="020B0600070205080204" pitchFamily="34" charset="-128"/>
              </a:rPr>
              <a:t>Distributed Denial of Service Attacks don</a:t>
            </a:r>
            <a:r>
              <a:rPr lang="ja-JP" altLang="en-US">
                <a:ea typeface="ＭＳ Ｐゴシック" panose="020B0600070205080204" pitchFamily="34" charset="-128"/>
              </a:rPr>
              <a:t>’</a:t>
            </a:r>
            <a:r>
              <a:rPr lang="en-US" altLang="ja-JP">
                <a:ea typeface="ＭＳ Ｐゴシック" panose="020B0600070205080204" pitchFamily="34" charset="-128"/>
              </a:rPr>
              <a:t>t come from any particular place – they come from </a:t>
            </a:r>
            <a:r>
              <a:rPr lang="ja-JP" altLang="en-US">
                <a:ea typeface="ＭＳ Ｐゴシック" panose="020B0600070205080204" pitchFamily="34" charset="-128"/>
              </a:rPr>
              <a:t>“</a:t>
            </a:r>
            <a:r>
              <a:rPr lang="en-US" altLang="ja-JP">
                <a:ea typeface="ＭＳ Ｐゴシック" panose="020B0600070205080204" pitchFamily="34" charset="-128"/>
              </a:rPr>
              <a:t>everywhere</a:t>
            </a:r>
            <a:r>
              <a:rPr lang="ja-JP" altLang="en-US">
                <a:ea typeface="ＭＳ Ｐゴシック" panose="020B0600070205080204" pitchFamily="34" charset="-128"/>
              </a:rPr>
              <a:t>”</a:t>
            </a:r>
            <a:endParaRPr lang="en-US" altLang="en-US">
              <a:ea typeface="ＭＳ Ｐゴシック" panose="020B0600070205080204" pitchFamily="34" charset="-128"/>
            </a:endParaRPr>
          </a:p>
        </p:txBody>
      </p:sp>
      <p:sp>
        <p:nvSpPr>
          <p:cNvPr id="59395" name="Slide Number Placeholder 5">
            <a:extLst>
              <a:ext uri="{FF2B5EF4-FFF2-40B4-BE49-F238E27FC236}">
                <a16:creationId xmlns:a16="http://schemas.microsoft.com/office/drawing/2014/main" id="{3E8AC5A2-895A-4346-AFFE-9DB2CB2A0C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AFB6D62D-40BE-1C43-BC1B-CE5B744153D0}" type="slidenum">
              <a:rPr lang="en-US" altLang="en-US" sz="1000">
                <a:solidFill>
                  <a:schemeClr val="tx1"/>
                </a:solidFill>
              </a:rPr>
              <a:pPr eaLnBrk="1" hangingPunct="1"/>
              <a:t>39</a:t>
            </a:fld>
            <a:endParaRPr lang="en-US" altLang="en-US" sz="10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DF38F6CD-F404-3640-B641-65D465BC6B43}"/>
              </a:ext>
            </a:extLst>
          </p:cNvPr>
          <p:cNvSpPr>
            <a:spLocks noGrp="1"/>
          </p:cNvSpPr>
          <p:nvPr>
            <p:ph type="title"/>
          </p:nvPr>
        </p:nvSpPr>
        <p:spPr/>
        <p:txBody>
          <a:bodyPr/>
          <a:lstStyle/>
          <a:p>
            <a:r>
              <a:rPr lang="en-US" altLang="en-US">
                <a:ea typeface="ＭＳ Ｐゴシック" panose="020B0600070205080204" pitchFamily="34" charset="-128"/>
              </a:rPr>
              <a:t>HBGary (cont'd)</a:t>
            </a:r>
          </a:p>
        </p:txBody>
      </p:sp>
      <p:sp>
        <p:nvSpPr>
          <p:cNvPr id="19458" name="Content Placeholder 2">
            <a:extLst>
              <a:ext uri="{FF2B5EF4-FFF2-40B4-BE49-F238E27FC236}">
                <a16:creationId xmlns:a16="http://schemas.microsoft.com/office/drawing/2014/main" id="{2859A762-2234-4543-B9D6-61DE25DF7E99}"/>
              </a:ext>
            </a:extLst>
          </p:cNvPr>
          <p:cNvSpPr>
            <a:spLocks noGrp="1"/>
          </p:cNvSpPr>
          <p:nvPr>
            <p:ph idx="1"/>
          </p:nvPr>
        </p:nvSpPr>
        <p:spPr/>
        <p:txBody>
          <a:bodyPr/>
          <a:lstStyle/>
          <a:p>
            <a:r>
              <a:rPr lang="en-US" altLang="en-US">
                <a:ea typeface="ＭＳ Ｐゴシック" panose="020B0600070205080204" pitchFamily="34" charset="-128"/>
              </a:rPr>
              <a:t>same passwords used across e-mail, Twitter accounts, and LinkedIn</a:t>
            </a:r>
          </a:p>
          <a:p>
            <a:r>
              <a:rPr lang="en-US" altLang="en-US">
                <a:ea typeface="ＭＳ Ｐゴシック" panose="020B0600070205080204" pitchFamily="34" charset="-128"/>
              </a:rPr>
              <a:t>attackers logged into support.hbgary.com with COO's password</a:t>
            </a:r>
          </a:p>
          <a:p>
            <a:r>
              <a:rPr lang="en-US" altLang="en-US">
                <a:ea typeface="ＭＳ Ｐゴシック" panose="020B0600070205080204" pitchFamily="34" charset="-128"/>
              </a:rPr>
              <a:t>used privilege escalation flaw to become root</a:t>
            </a:r>
          </a:p>
          <a:p>
            <a:pPr lvl="1"/>
            <a:r>
              <a:rPr lang="en-US" altLang="en-US">
                <a:ea typeface="ＭＳ Ｐゴシック" panose="020B0600070205080204" pitchFamily="34" charset="-128"/>
              </a:rPr>
              <a:t>deleted HBGary's backups</a:t>
            </a:r>
          </a:p>
          <a:p>
            <a:r>
              <a:rPr lang="en-US" altLang="en-US">
                <a:ea typeface="ＭＳ Ｐゴシック" panose="020B0600070205080204" pitchFamily="34" charset="-128"/>
              </a:rPr>
              <a:t>CEO's password used to access email system, for which he was administrator</a:t>
            </a:r>
          </a:p>
          <a:p>
            <a:r>
              <a:rPr lang="en-US" altLang="en-US">
                <a:ea typeface="ＭＳ Ｐゴシック" panose="020B0600070205080204" pitchFamily="34" charset="-128"/>
              </a:rPr>
              <a:t>Got access to another key employee's email (Greg Hoglund)</a:t>
            </a:r>
          </a:p>
          <a:p>
            <a:r>
              <a:rPr lang="en-US" altLang="en-US">
                <a:ea typeface="ＭＳ Ｐゴシック" panose="020B0600070205080204" pitchFamily="34" charset="-128"/>
              </a:rPr>
              <a:t>In that email was One: the root password to the machine running Greg's rootkit.com site was either "88j4bb3rw0cky88" or "88Scr3am3r88". Two: Jussi Jaakonaho, "Chief Security Specialist" at Nokia, had root access. Vandalizing the website stored on the machine was now within reach.</a:t>
            </a:r>
          </a:p>
        </p:txBody>
      </p:sp>
      <p:sp>
        <p:nvSpPr>
          <p:cNvPr id="19459" name="Date Placeholder 3">
            <a:extLst>
              <a:ext uri="{FF2B5EF4-FFF2-40B4-BE49-F238E27FC236}">
                <a16:creationId xmlns:a16="http://schemas.microsoft.com/office/drawing/2014/main" id="{523797DA-7E4F-B54F-A759-F8AF2C25A29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4C7C3139-C4E5-6F48-8FC3-F510F552703F}" type="datetime1">
              <a:rPr lang="en-CA" altLang="en-US" sz="1000">
                <a:solidFill>
                  <a:schemeClr val="tx1"/>
                </a:solidFill>
              </a:rPr>
              <a:pPr eaLnBrk="1" hangingPunct="1"/>
              <a:t>2018-10-24</a:t>
            </a:fld>
            <a:endParaRPr lang="en-US" altLang="en-US" sz="1000">
              <a:solidFill>
                <a:schemeClr val="tx1"/>
              </a:solidFill>
            </a:endParaRPr>
          </a:p>
        </p:txBody>
      </p:sp>
      <p:sp>
        <p:nvSpPr>
          <p:cNvPr id="19460" name="Slide Number Placeholder 5">
            <a:extLst>
              <a:ext uri="{FF2B5EF4-FFF2-40B4-BE49-F238E27FC236}">
                <a16:creationId xmlns:a16="http://schemas.microsoft.com/office/drawing/2014/main" id="{C9020A7B-193F-BE49-9715-270957DF5C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5CB81BDB-35A9-F044-ABCD-DF19411B805F}" type="slidenum">
              <a:rPr lang="en-US" altLang="en-US" sz="1000">
                <a:solidFill>
                  <a:schemeClr val="tx1"/>
                </a:solidFill>
              </a:rPr>
              <a:pPr eaLnBrk="1" hangingPunct="1"/>
              <a:t>4</a:t>
            </a:fld>
            <a:endParaRPr lang="en-US" altLang="en-US" sz="100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C7E6E32D-E8AE-8B4F-8E04-AE7DD664DAE0}"/>
              </a:ext>
            </a:extLst>
          </p:cNvPr>
          <p:cNvSpPr>
            <a:spLocks noGrp="1"/>
          </p:cNvSpPr>
          <p:nvPr>
            <p:ph type="title"/>
          </p:nvPr>
        </p:nvSpPr>
        <p:spPr/>
        <p:txBody>
          <a:bodyPr/>
          <a:lstStyle/>
          <a:p>
            <a:r>
              <a:rPr lang="en-US" altLang="en-US">
                <a:ea typeface="ＭＳ Ｐゴシック" panose="020B0600070205080204" pitchFamily="34" charset="-128"/>
              </a:rPr>
              <a:t>HTTPS: TLS/SSL</a:t>
            </a:r>
          </a:p>
        </p:txBody>
      </p:sp>
      <p:sp>
        <p:nvSpPr>
          <p:cNvPr id="60418" name="Content Placeholder 2">
            <a:extLst>
              <a:ext uri="{FF2B5EF4-FFF2-40B4-BE49-F238E27FC236}">
                <a16:creationId xmlns:a16="http://schemas.microsoft.com/office/drawing/2014/main" id="{6716F96C-C2E0-9B42-88F6-0F7BFDE367C3}"/>
              </a:ext>
            </a:extLst>
          </p:cNvPr>
          <p:cNvSpPr>
            <a:spLocks noGrp="1"/>
          </p:cNvSpPr>
          <p:nvPr>
            <p:ph idx="1"/>
          </p:nvPr>
        </p:nvSpPr>
        <p:spPr/>
        <p:txBody>
          <a:bodyPr/>
          <a:lstStyle/>
          <a:p>
            <a:r>
              <a:rPr lang="en-US" altLang="en-US">
                <a:ea typeface="ＭＳ Ｐゴシック" panose="020B0600070205080204" pitchFamily="34" charset="-128"/>
              </a:rPr>
              <a:t>HTTP with Transport Layer Security</a:t>
            </a:r>
          </a:p>
          <a:p>
            <a:r>
              <a:rPr lang="en-US" altLang="en-US">
                <a:ea typeface="ＭＳ Ｐゴシック" panose="020B0600070205080204" pitchFamily="34" charset="-128"/>
              </a:rPr>
              <a:t>Creates a secure channel over an insecure network</a:t>
            </a:r>
          </a:p>
          <a:p>
            <a:r>
              <a:rPr lang="en-US" altLang="en-US">
                <a:ea typeface="ＭＳ Ｐゴシック" panose="020B0600070205080204" pitchFamily="34" charset="-128"/>
              </a:rPr>
              <a:t>Provides protection from eavesdroppers and Man-In-The-Middle if…</a:t>
            </a:r>
          </a:p>
          <a:p>
            <a:pPr lvl="1"/>
            <a:r>
              <a:rPr lang="en-US" altLang="en-US">
                <a:ea typeface="ＭＳ Ｐゴシック" panose="020B0600070205080204" pitchFamily="34" charset="-128"/>
              </a:rPr>
              <a:t>The server certificate is validated and </a:t>
            </a:r>
            <a:r>
              <a:rPr lang="en-US" altLang="en-US" b="1">
                <a:ea typeface="ＭＳ Ｐゴシック" panose="020B0600070205080204" pitchFamily="34" charset="-128"/>
              </a:rPr>
              <a:t>trusted</a:t>
            </a:r>
          </a:p>
          <a:p>
            <a:pPr lvl="1"/>
            <a:r>
              <a:rPr lang="en-US" altLang="en-US">
                <a:ea typeface="ＭＳ Ｐゴシック" panose="020B0600070205080204" pitchFamily="34" charset="-128"/>
              </a:rPr>
              <a:t>The trust is provided by major certificate authorities</a:t>
            </a:r>
          </a:p>
          <a:p>
            <a:pPr lvl="1"/>
            <a:r>
              <a:rPr lang="en-US" altLang="en-US">
                <a:ea typeface="ＭＳ Ｐゴシック" panose="020B0600070205080204" pitchFamily="34" charset="-128"/>
              </a:rPr>
              <a:t>We must trust the certificate authorities, because we ask them in effect to </a:t>
            </a:r>
            <a:r>
              <a:rPr lang="en-US" altLang="en-US" b="1">
                <a:ea typeface="ＭＳ Ｐゴシック" panose="020B0600070205080204" pitchFamily="34" charset="-128"/>
              </a:rPr>
              <a:t>tell us </a:t>
            </a:r>
            <a:r>
              <a:rPr lang="en-US" altLang="en-US">
                <a:ea typeface="ＭＳ Ｐゴシック" panose="020B0600070205080204" pitchFamily="34" charset="-128"/>
              </a:rPr>
              <a:t>who to trust</a:t>
            </a:r>
          </a:p>
          <a:p>
            <a:r>
              <a:rPr lang="en-US" altLang="en-US">
                <a:ea typeface="ＭＳ Ｐゴシック" panose="020B0600070205080204" pitchFamily="34" charset="-128"/>
              </a:rPr>
              <a:t>How does it work?</a:t>
            </a:r>
          </a:p>
          <a:p>
            <a:pPr lvl="1"/>
            <a:r>
              <a:rPr lang="en-US" altLang="en-US">
                <a:ea typeface="ＭＳ Ｐゴシック" panose="020B0600070205080204" pitchFamily="34" charset="-128"/>
              </a:rPr>
              <a:t>Browser visits an https URL</a:t>
            </a:r>
          </a:p>
          <a:p>
            <a:pPr lvl="1"/>
            <a:r>
              <a:rPr lang="en-US" altLang="en-US">
                <a:ea typeface="ＭＳ Ｐゴシック" panose="020B0600070205080204" pitchFamily="34" charset="-128"/>
              </a:rPr>
              <a:t>Server provides a Certificate to the browser</a:t>
            </a:r>
          </a:p>
          <a:p>
            <a:pPr lvl="1"/>
            <a:r>
              <a:rPr lang="en-US" altLang="en-US">
                <a:ea typeface="ＭＳ Ｐゴシック" panose="020B0600070205080204" pitchFamily="34" charset="-128"/>
              </a:rPr>
              <a:t>Browser validates the Certificate based on its trusted authorities</a:t>
            </a:r>
          </a:p>
          <a:p>
            <a:pPr lvl="2"/>
            <a:r>
              <a:rPr lang="en-US" altLang="en-US">
                <a:ea typeface="ＭＳ Ｐゴシック" panose="020B0600070205080204" pitchFamily="34" charset="-128"/>
              </a:rPr>
              <a:t>Versign, Digicert, Globalsign, and many others</a:t>
            </a:r>
          </a:p>
          <a:p>
            <a:pPr lvl="1"/>
            <a:r>
              <a:rPr lang="en-US" altLang="en-US">
                <a:ea typeface="ＭＳ Ｐゴシック" panose="020B0600070205080204" pitchFamily="34" charset="-128"/>
              </a:rPr>
              <a:t>Browser ensures URL/site </a:t>
            </a:r>
            <a:r>
              <a:rPr lang="ja-JP" altLang="en-US">
                <a:ea typeface="ＭＳ Ｐゴシック" panose="020B0600070205080204" pitchFamily="34" charset="-128"/>
              </a:rPr>
              <a:t>“</a:t>
            </a:r>
            <a:r>
              <a:rPr lang="en-US" altLang="ja-JP">
                <a:ea typeface="ＭＳ Ｐゴシック" panose="020B0600070205080204" pitchFamily="34" charset="-128"/>
              </a:rPr>
              <a:t>matches</a:t>
            </a:r>
            <a:r>
              <a:rPr lang="ja-JP" altLang="en-US">
                <a:ea typeface="ＭＳ Ｐゴシック" panose="020B0600070205080204" pitchFamily="34" charset="-128"/>
              </a:rPr>
              <a:t>”</a:t>
            </a:r>
            <a:r>
              <a:rPr lang="en-US" altLang="ja-JP">
                <a:ea typeface="ＭＳ Ｐゴシック" panose="020B0600070205080204" pitchFamily="34" charset="-128"/>
              </a:rPr>
              <a:t> certificate</a:t>
            </a:r>
          </a:p>
          <a:p>
            <a:pPr lvl="1"/>
            <a:r>
              <a:rPr lang="en-US" altLang="en-US">
                <a:ea typeface="ＭＳ Ｐゴシック" panose="020B0600070205080204" pitchFamily="34" charset="-128"/>
              </a:rPr>
              <a:t>Browser and Server use the TLS/SSL encryption layer (which is trusted)</a:t>
            </a:r>
          </a:p>
        </p:txBody>
      </p:sp>
      <p:sp>
        <p:nvSpPr>
          <p:cNvPr id="60419" name="Slide Number Placeholder 5">
            <a:extLst>
              <a:ext uri="{FF2B5EF4-FFF2-40B4-BE49-F238E27FC236}">
                <a16:creationId xmlns:a16="http://schemas.microsoft.com/office/drawing/2014/main" id="{3B561845-4820-3541-A3C3-4295D94DF2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39A219D9-1B4C-7341-B794-4613311EAC7B}" type="slidenum">
              <a:rPr lang="en-US" altLang="en-US" sz="1000">
                <a:solidFill>
                  <a:schemeClr val="tx1"/>
                </a:solidFill>
              </a:rPr>
              <a:pPr eaLnBrk="1" hangingPunct="1"/>
              <a:t>40</a:t>
            </a:fld>
            <a:endParaRPr lang="en-US" altLang="en-US" sz="100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B9DA2C18-68F2-434A-A123-D5F8F86270E8}"/>
              </a:ext>
            </a:extLst>
          </p:cNvPr>
          <p:cNvSpPr>
            <a:spLocks noGrp="1"/>
          </p:cNvSpPr>
          <p:nvPr>
            <p:ph type="title"/>
          </p:nvPr>
        </p:nvSpPr>
        <p:spPr/>
        <p:txBody>
          <a:bodyPr/>
          <a:lstStyle/>
          <a:p>
            <a:r>
              <a:rPr lang="en-US" altLang="en-US">
                <a:ea typeface="ＭＳ Ｐゴシック" panose="020B0600070205080204" pitchFamily="34" charset="-128"/>
              </a:rPr>
              <a:t>Common Attacks</a:t>
            </a:r>
          </a:p>
        </p:txBody>
      </p:sp>
      <p:sp>
        <p:nvSpPr>
          <p:cNvPr id="61442" name="Content Placeholder 2">
            <a:extLst>
              <a:ext uri="{FF2B5EF4-FFF2-40B4-BE49-F238E27FC236}">
                <a16:creationId xmlns:a16="http://schemas.microsoft.com/office/drawing/2014/main" id="{44A610A2-E095-4C45-AD7F-CC2A39D409E2}"/>
              </a:ext>
            </a:extLst>
          </p:cNvPr>
          <p:cNvSpPr>
            <a:spLocks noGrp="1"/>
          </p:cNvSpPr>
          <p:nvPr>
            <p:ph idx="1"/>
          </p:nvPr>
        </p:nvSpPr>
        <p:spPr/>
        <p:txBody>
          <a:bodyPr/>
          <a:lstStyle/>
          <a:p>
            <a:r>
              <a:rPr lang="en-US" altLang="en-US" sz="2400">
                <a:ea typeface="ＭＳ Ｐゴシック" panose="020B0600070205080204" pitchFamily="34" charset="-128"/>
              </a:rPr>
              <a:t>Cross-Site Scripting  (XSS)</a:t>
            </a:r>
          </a:p>
          <a:p>
            <a:r>
              <a:rPr lang="en-US" altLang="en-US">
                <a:ea typeface="ＭＳ Ｐゴシック" panose="020B0600070205080204" pitchFamily="34" charset="-128"/>
              </a:rPr>
              <a:t>Scripts are entered into URLs or form fields of a vulnerable site</a:t>
            </a:r>
          </a:p>
          <a:p>
            <a:r>
              <a:rPr lang="en-US" altLang="en-US">
                <a:ea typeface="ＭＳ Ｐゴシック" panose="020B0600070205080204" pitchFamily="34" charset="-128"/>
              </a:rPr>
              <a:t>One user enters a script that is executed by another user</a:t>
            </a:r>
          </a:p>
          <a:p>
            <a:r>
              <a:rPr lang="en-US" altLang="en-US">
                <a:ea typeface="ＭＳ Ｐゴシック" panose="020B0600070205080204" pitchFamily="34" charset="-128"/>
              </a:rPr>
              <a:t>Message systems, book reviews, guestbook entries, blog comments</a:t>
            </a:r>
          </a:p>
          <a:p>
            <a:r>
              <a:rPr lang="en-US" altLang="en-US">
                <a:ea typeface="ＭＳ Ｐゴシック" panose="020B0600070205080204" pitchFamily="34" charset="-128"/>
              </a:rPr>
              <a:t>Maliciously Emailed URLs with tampered parameters</a:t>
            </a:r>
          </a:p>
          <a:p>
            <a:pPr lvl="1"/>
            <a:endParaRPr lang="en-US" altLang="en-US">
              <a:ea typeface="ＭＳ Ｐゴシック" panose="020B0600070205080204" pitchFamily="34" charset="-128"/>
            </a:endParaRPr>
          </a:p>
        </p:txBody>
      </p:sp>
      <p:sp>
        <p:nvSpPr>
          <p:cNvPr id="61443" name="Date Placeholder 3">
            <a:extLst>
              <a:ext uri="{FF2B5EF4-FFF2-40B4-BE49-F238E27FC236}">
                <a16:creationId xmlns:a16="http://schemas.microsoft.com/office/drawing/2014/main" id="{ACC1894C-8973-FF40-A5B1-B445BFBDCF5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CB4F23C7-1D51-B140-9758-72485B04A827}" type="datetime1">
              <a:rPr lang="en-CA" altLang="en-US" sz="1000">
                <a:solidFill>
                  <a:schemeClr val="tx1"/>
                </a:solidFill>
              </a:rPr>
              <a:pPr eaLnBrk="1" hangingPunct="1"/>
              <a:t>2018-10-24</a:t>
            </a:fld>
            <a:endParaRPr lang="en-US" altLang="en-US" sz="1000">
              <a:solidFill>
                <a:schemeClr val="tx1"/>
              </a:solidFill>
            </a:endParaRPr>
          </a:p>
        </p:txBody>
      </p:sp>
      <p:sp>
        <p:nvSpPr>
          <p:cNvPr id="61444" name="Slide Number Placeholder 5">
            <a:extLst>
              <a:ext uri="{FF2B5EF4-FFF2-40B4-BE49-F238E27FC236}">
                <a16:creationId xmlns:a16="http://schemas.microsoft.com/office/drawing/2014/main" id="{7145D18B-0E90-2D4D-B038-381F8698CD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AE52B983-9157-A647-8D67-FF7D7AD82AAB}" type="slidenum">
              <a:rPr lang="en-US" altLang="en-US" sz="1000">
                <a:solidFill>
                  <a:schemeClr val="tx1"/>
                </a:solidFill>
              </a:rPr>
              <a:pPr eaLnBrk="1" hangingPunct="1"/>
              <a:t>41</a:t>
            </a:fld>
            <a:endParaRPr lang="en-US" altLang="en-US" sz="100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CA729B20-6849-0742-8EB0-090DAEEDC431}"/>
              </a:ext>
            </a:extLst>
          </p:cNvPr>
          <p:cNvSpPr>
            <a:spLocks noGrp="1"/>
          </p:cNvSpPr>
          <p:nvPr>
            <p:ph type="title"/>
          </p:nvPr>
        </p:nvSpPr>
        <p:spPr/>
        <p:txBody>
          <a:bodyPr/>
          <a:lstStyle/>
          <a:p>
            <a:r>
              <a:rPr lang="en-US" altLang="en-US">
                <a:ea typeface="ＭＳ Ｐゴシック" panose="020B0600070205080204" pitchFamily="34" charset="-128"/>
              </a:rPr>
              <a:t>Common Attacks</a:t>
            </a:r>
          </a:p>
        </p:txBody>
      </p:sp>
      <p:sp>
        <p:nvSpPr>
          <p:cNvPr id="62466" name="Content Placeholder 2">
            <a:extLst>
              <a:ext uri="{FF2B5EF4-FFF2-40B4-BE49-F238E27FC236}">
                <a16:creationId xmlns:a16="http://schemas.microsoft.com/office/drawing/2014/main" id="{97056219-7494-D142-905B-14F708D0A1C7}"/>
              </a:ext>
            </a:extLst>
          </p:cNvPr>
          <p:cNvSpPr>
            <a:spLocks noGrp="1"/>
          </p:cNvSpPr>
          <p:nvPr>
            <p:ph idx="1"/>
          </p:nvPr>
        </p:nvSpPr>
        <p:spPr/>
        <p:txBody>
          <a:bodyPr/>
          <a:lstStyle/>
          <a:p>
            <a:r>
              <a:rPr lang="en-US" altLang="en-US" sz="2400">
                <a:ea typeface="ＭＳ Ｐゴシック" panose="020B0600070205080204" pitchFamily="34" charset="-128"/>
              </a:rPr>
              <a:t>SQL injection</a:t>
            </a:r>
          </a:p>
          <a:p>
            <a:r>
              <a:rPr lang="en-US" altLang="en-US">
                <a:ea typeface="ＭＳ Ｐゴシック" panose="020B0600070205080204" pitchFamily="34" charset="-128"/>
              </a:rPr>
              <a:t>User supplied fields end up in database queries on the server</a:t>
            </a:r>
          </a:p>
          <a:p>
            <a:r>
              <a:rPr lang="en-US" altLang="en-US">
                <a:ea typeface="ＭＳ Ｐゴシック" panose="020B0600070205080204" pitchFamily="34" charset="-128"/>
              </a:rPr>
              <a:t>Attacker arranges for unintended changes to the logic</a:t>
            </a:r>
          </a:p>
          <a:p>
            <a:pPr lvl="1"/>
            <a:r>
              <a:rPr lang="en-US" altLang="en-US">
                <a:ea typeface="ＭＳ Ｐゴシック" panose="020B0600070205080204" pitchFamily="34" charset="-128"/>
              </a:rPr>
              <a:t>Ex  WHERE id = &lt;userid&gt; and password = &lt;userpass&gt;</a:t>
            </a:r>
          </a:p>
          <a:p>
            <a:pPr lvl="2"/>
            <a:r>
              <a:rPr lang="en-US" altLang="en-US">
                <a:ea typeface="ＭＳ Ｐゴシック" panose="020B0600070205080204" pitchFamily="34" charset="-128"/>
              </a:rPr>
              <a:t>If userid is entered as </a:t>
            </a:r>
            <a:r>
              <a:rPr lang="ja-JP" altLang="en-US">
                <a:ea typeface="ＭＳ Ｐゴシック" panose="020B0600070205080204" pitchFamily="34" charset="-128"/>
              </a:rPr>
              <a:t>“</a:t>
            </a:r>
            <a:r>
              <a:rPr lang="en-US" altLang="ja-JP">
                <a:ea typeface="ＭＳ Ｐゴシック" panose="020B0600070205080204" pitchFamily="34" charset="-128"/>
              </a:rPr>
              <a:t>ceo</a:t>
            </a:r>
            <a:r>
              <a:rPr lang="ja-JP" altLang="en-US">
                <a:ea typeface="ＭＳ Ｐゴシック" panose="020B0600070205080204" pitchFamily="34" charset="-128"/>
              </a:rPr>
              <a:t>’</a:t>
            </a:r>
            <a:r>
              <a:rPr lang="en-US" altLang="ja-JP">
                <a:ea typeface="ＭＳ Ｐゴシック" panose="020B0600070205080204" pitchFamily="34" charset="-128"/>
              </a:rPr>
              <a:t> --</a:t>
            </a:r>
            <a:r>
              <a:rPr lang="ja-JP" altLang="en-US">
                <a:ea typeface="ＭＳ Ｐゴシック" panose="020B0600070205080204" pitchFamily="34" charset="-128"/>
              </a:rPr>
              <a:t>”</a:t>
            </a:r>
            <a:r>
              <a:rPr lang="en-US" altLang="ja-JP">
                <a:ea typeface="ＭＳ Ｐゴシック" panose="020B0600070205080204" pitchFamily="34" charset="-128"/>
              </a:rPr>
              <a:t> this can become</a:t>
            </a:r>
          </a:p>
          <a:p>
            <a:pPr lvl="2"/>
            <a:r>
              <a:rPr lang="en-US" altLang="en-US">
                <a:ea typeface="ＭＳ Ｐゴシック" panose="020B0600070205080204" pitchFamily="34" charset="-128"/>
              </a:rPr>
              <a:t>WHERE id = </a:t>
            </a:r>
            <a:r>
              <a:rPr lang="ja-JP" altLang="en-US">
                <a:ea typeface="ＭＳ Ｐゴシック" panose="020B0600070205080204" pitchFamily="34" charset="-128"/>
              </a:rPr>
              <a:t>‘</a:t>
            </a:r>
            <a:r>
              <a:rPr lang="en-US" altLang="ja-JP">
                <a:ea typeface="ＭＳ Ｐゴシック" panose="020B0600070205080204" pitchFamily="34" charset="-128"/>
              </a:rPr>
              <a:t>ceo</a:t>
            </a:r>
            <a:r>
              <a:rPr lang="ja-JP" altLang="en-US">
                <a:ea typeface="ＭＳ Ｐゴシック" panose="020B0600070205080204" pitchFamily="34" charset="-128"/>
              </a:rPr>
              <a:t>’</a:t>
            </a:r>
            <a:r>
              <a:rPr lang="en-US" altLang="ja-JP">
                <a:ea typeface="ＭＳ Ｐゴシック" panose="020B0600070205080204" pitchFamily="34" charset="-128"/>
              </a:rPr>
              <a:t> --</a:t>
            </a:r>
            <a:r>
              <a:rPr lang="ja-JP" altLang="en-US">
                <a:ea typeface="ＭＳ Ｐゴシック" panose="020B0600070205080204" pitchFamily="34" charset="-128"/>
              </a:rPr>
              <a:t>’</a:t>
            </a:r>
            <a:r>
              <a:rPr lang="en-US" altLang="ja-JP">
                <a:ea typeface="ＭＳ Ｐゴシック" panose="020B0600070205080204" pitchFamily="34" charset="-128"/>
              </a:rPr>
              <a:t> and password = &lt;whocares&gt;</a:t>
            </a:r>
          </a:p>
          <a:p>
            <a:pPr lvl="2"/>
            <a:r>
              <a:rPr lang="en-US" altLang="en-US">
                <a:ea typeface="ＭＳ Ｐゴシック" panose="020B0600070205080204" pitchFamily="34" charset="-128"/>
              </a:rPr>
              <a:t>Notice that everything after </a:t>
            </a:r>
            <a:r>
              <a:rPr lang="ja-JP" altLang="en-US">
                <a:ea typeface="ＭＳ Ｐゴシック" panose="020B0600070205080204" pitchFamily="34" charset="-128"/>
              </a:rPr>
              <a:t>‘</a:t>
            </a:r>
            <a:r>
              <a:rPr lang="en-US" altLang="ja-JP">
                <a:ea typeface="ＭＳ Ｐゴシック" panose="020B0600070205080204" pitchFamily="34" charset="-128"/>
              </a:rPr>
              <a:t>ceo</a:t>
            </a:r>
            <a:r>
              <a:rPr lang="ja-JP" altLang="en-US">
                <a:ea typeface="ＭＳ Ｐゴシック" panose="020B0600070205080204" pitchFamily="34" charset="-128"/>
              </a:rPr>
              <a:t>’</a:t>
            </a:r>
            <a:r>
              <a:rPr lang="en-US" altLang="ja-JP">
                <a:ea typeface="ＭＳ Ｐゴシック" panose="020B0600070205080204" pitchFamily="34" charset="-128"/>
              </a:rPr>
              <a:t> is commented out by comment --</a:t>
            </a:r>
            <a:endParaRPr lang="en-US" altLang="en-US">
              <a:ea typeface="ＭＳ Ｐゴシック" panose="020B0600070205080204" pitchFamily="34" charset="-128"/>
            </a:endParaRPr>
          </a:p>
        </p:txBody>
      </p:sp>
      <p:sp>
        <p:nvSpPr>
          <p:cNvPr id="62467" name="Date Placeholder 3">
            <a:extLst>
              <a:ext uri="{FF2B5EF4-FFF2-40B4-BE49-F238E27FC236}">
                <a16:creationId xmlns:a16="http://schemas.microsoft.com/office/drawing/2014/main" id="{AF76C3AF-6954-0F41-9876-B4AB2F47774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0E5F4CFA-0FDB-0140-8D71-8AE37D3C1639}" type="datetime1">
              <a:rPr lang="en-CA" altLang="en-US" sz="1000">
                <a:solidFill>
                  <a:schemeClr val="tx1"/>
                </a:solidFill>
              </a:rPr>
              <a:pPr eaLnBrk="1" hangingPunct="1"/>
              <a:t>2018-10-24</a:t>
            </a:fld>
            <a:endParaRPr lang="en-US" altLang="en-US" sz="1000">
              <a:solidFill>
                <a:schemeClr val="tx1"/>
              </a:solidFill>
            </a:endParaRPr>
          </a:p>
        </p:txBody>
      </p:sp>
      <p:sp>
        <p:nvSpPr>
          <p:cNvPr id="62468" name="Slide Number Placeholder 5">
            <a:extLst>
              <a:ext uri="{FF2B5EF4-FFF2-40B4-BE49-F238E27FC236}">
                <a16:creationId xmlns:a16="http://schemas.microsoft.com/office/drawing/2014/main" id="{202A43B5-BE75-BD48-888B-56FC9101DA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73DC23B1-09A0-B649-BE87-8FA65A0DEF0B}" type="slidenum">
              <a:rPr lang="en-US" altLang="en-US" sz="1000">
                <a:solidFill>
                  <a:schemeClr val="tx1"/>
                </a:solidFill>
              </a:rPr>
              <a:pPr eaLnBrk="1" hangingPunct="1"/>
              <a:t>42</a:t>
            </a:fld>
            <a:endParaRPr lang="en-US" altLang="en-US" sz="100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04915CCD-3414-BE4B-81D3-A6451108905E}"/>
              </a:ext>
            </a:extLst>
          </p:cNvPr>
          <p:cNvSpPr>
            <a:spLocks noGrp="1"/>
          </p:cNvSpPr>
          <p:nvPr>
            <p:ph type="title"/>
          </p:nvPr>
        </p:nvSpPr>
        <p:spPr/>
        <p:txBody>
          <a:bodyPr/>
          <a:lstStyle/>
          <a:p>
            <a:r>
              <a:rPr lang="en-US" altLang="en-US">
                <a:ea typeface="ＭＳ Ｐゴシック" panose="020B0600070205080204" pitchFamily="34" charset="-128"/>
              </a:rPr>
              <a:t>Common Attacks</a:t>
            </a:r>
          </a:p>
        </p:txBody>
      </p:sp>
      <p:sp>
        <p:nvSpPr>
          <p:cNvPr id="63490" name="Content Placeholder 2">
            <a:extLst>
              <a:ext uri="{FF2B5EF4-FFF2-40B4-BE49-F238E27FC236}">
                <a16:creationId xmlns:a16="http://schemas.microsoft.com/office/drawing/2014/main" id="{9414C041-6A46-C540-A946-D33EF8B75265}"/>
              </a:ext>
            </a:extLst>
          </p:cNvPr>
          <p:cNvSpPr>
            <a:spLocks noGrp="1"/>
          </p:cNvSpPr>
          <p:nvPr>
            <p:ph idx="1"/>
          </p:nvPr>
        </p:nvSpPr>
        <p:spPr/>
        <p:txBody>
          <a:bodyPr/>
          <a:lstStyle/>
          <a:p>
            <a:r>
              <a:rPr lang="en-US" altLang="en-US" sz="2400">
                <a:ea typeface="ＭＳ Ｐゴシック" panose="020B0600070205080204" pitchFamily="34" charset="-128"/>
              </a:rPr>
              <a:t>Buffer Overflows</a:t>
            </a:r>
          </a:p>
          <a:p>
            <a:r>
              <a:rPr lang="en-US" altLang="en-US">
                <a:ea typeface="ＭＳ Ｐゴシック" panose="020B0600070205080204" pitchFamily="34" charset="-128"/>
              </a:rPr>
              <a:t>Happen when size of input is not checked</a:t>
            </a:r>
          </a:p>
          <a:p>
            <a:r>
              <a:rPr lang="en-US" altLang="en-US">
                <a:ea typeface="ＭＳ Ｐゴシック" panose="020B0600070205080204" pitchFamily="34" charset="-128"/>
              </a:rPr>
              <a:t>When size is too large, it overflows into other variables/fields</a:t>
            </a:r>
          </a:p>
          <a:p>
            <a:r>
              <a:rPr lang="en-US" altLang="en-US">
                <a:ea typeface="ＭＳ Ｐゴシック" panose="020B0600070205080204" pitchFamily="34" charset="-128"/>
              </a:rPr>
              <a:t>Example field: the return address of the function executing</a:t>
            </a:r>
          </a:p>
          <a:p>
            <a:r>
              <a:rPr lang="en-US" altLang="en-US">
                <a:ea typeface="ＭＳ Ｐゴシック" panose="020B0600070205080204" pitchFamily="34" charset="-128"/>
              </a:rPr>
              <a:t>Very famous attack, and most good software accounts for it</a:t>
            </a:r>
          </a:p>
        </p:txBody>
      </p:sp>
      <p:sp>
        <p:nvSpPr>
          <p:cNvPr id="63491" name="Date Placeholder 3">
            <a:extLst>
              <a:ext uri="{FF2B5EF4-FFF2-40B4-BE49-F238E27FC236}">
                <a16:creationId xmlns:a16="http://schemas.microsoft.com/office/drawing/2014/main" id="{01B26680-0A74-7145-B2B4-840364E4BD5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42F0C61C-FA3B-DA4A-B0F6-847D1CF18B1D}" type="datetime1">
              <a:rPr lang="en-CA" altLang="en-US" sz="1000">
                <a:solidFill>
                  <a:schemeClr val="tx1"/>
                </a:solidFill>
              </a:rPr>
              <a:pPr eaLnBrk="1" hangingPunct="1"/>
              <a:t>2018-10-24</a:t>
            </a:fld>
            <a:endParaRPr lang="en-US" altLang="en-US" sz="1000">
              <a:solidFill>
                <a:schemeClr val="tx1"/>
              </a:solidFill>
            </a:endParaRPr>
          </a:p>
        </p:txBody>
      </p:sp>
      <p:sp>
        <p:nvSpPr>
          <p:cNvPr id="63492" name="Slide Number Placeholder 5">
            <a:extLst>
              <a:ext uri="{FF2B5EF4-FFF2-40B4-BE49-F238E27FC236}">
                <a16:creationId xmlns:a16="http://schemas.microsoft.com/office/drawing/2014/main" id="{C8BE6B7F-BEFB-F047-BC55-BE2F83A8DE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ACBC2D4E-0288-BB42-8FE6-613135525E7E}" type="slidenum">
              <a:rPr lang="en-US" altLang="en-US" sz="1000">
                <a:solidFill>
                  <a:schemeClr val="tx1"/>
                </a:solidFill>
              </a:rPr>
              <a:pPr eaLnBrk="1" hangingPunct="1"/>
              <a:t>43</a:t>
            </a:fld>
            <a:endParaRPr lang="en-US" altLang="en-US" sz="100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9A706223-BBD5-614F-9D8B-1170367DD62A}"/>
              </a:ext>
            </a:extLst>
          </p:cNvPr>
          <p:cNvSpPr>
            <a:spLocks noGrp="1"/>
          </p:cNvSpPr>
          <p:nvPr>
            <p:ph type="title"/>
          </p:nvPr>
        </p:nvSpPr>
        <p:spPr/>
        <p:txBody>
          <a:bodyPr/>
          <a:lstStyle/>
          <a:p>
            <a:r>
              <a:rPr lang="en-US" altLang="en-US">
                <a:ea typeface="ＭＳ Ｐゴシック" panose="020B0600070205080204" pitchFamily="34" charset="-128"/>
              </a:rPr>
              <a:t>Web Attacks</a:t>
            </a:r>
          </a:p>
        </p:txBody>
      </p:sp>
      <p:sp>
        <p:nvSpPr>
          <p:cNvPr id="64514" name="Content Placeholder 2">
            <a:extLst>
              <a:ext uri="{FF2B5EF4-FFF2-40B4-BE49-F238E27FC236}">
                <a16:creationId xmlns:a16="http://schemas.microsoft.com/office/drawing/2014/main" id="{ED2C3811-B647-5E43-A304-81AB8FA314F9}"/>
              </a:ext>
            </a:extLst>
          </p:cNvPr>
          <p:cNvSpPr>
            <a:spLocks noGrp="1"/>
          </p:cNvSpPr>
          <p:nvPr>
            <p:ph idx="1"/>
          </p:nvPr>
        </p:nvSpPr>
        <p:spPr/>
        <p:txBody>
          <a:bodyPr/>
          <a:lstStyle/>
          <a:p>
            <a:r>
              <a:rPr lang="en-US" altLang="en-US" sz="2400">
                <a:ea typeface="ＭＳ Ｐゴシック" panose="020B0600070205080204" pitchFamily="34" charset="-128"/>
              </a:rPr>
              <a:t>NULL string</a:t>
            </a:r>
          </a:p>
          <a:p>
            <a:r>
              <a:rPr lang="en-US" altLang="en-US">
                <a:ea typeface="ＭＳ Ｐゴシック" panose="020B0600070205080204" pitchFamily="34" charset="-128"/>
              </a:rPr>
              <a:t>Input validation code used to detect other attacks can be fooled by the null string character </a:t>
            </a:r>
            <a:r>
              <a:rPr lang="ja-JP" altLang="en-US">
                <a:ea typeface="ＭＳ Ｐゴシック" panose="020B0600070205080204" pitchFamily="34" charset="-128"/>
              </a:rPr>
              <a:t>‘</a:t>
            </a:r>
            <a:r>
              <a:rPr lang="en-US" altLang="ja-JP">
                <a:ea typeface="ＭＳ Ｐゴシック" panose="020B0600070205080204" pitchFamily="34" charset="-128"/>
              </a:rPr>
              <a:t>\0</a:t>
            </a:r>
            <a:r>
              <a:rPr lang="ja-JP" altLang="en-US">
                <a:ea typeface="ＭＳ Ｐゴシック" panose="020B0600070205080204" pitchFamily="34" charset="-128"/>
              </a:rPr>
              <a:t>’</a:t>
            </a:r>
            <a:r>
              <a:rPr lang="en-US" altLang="ja-JP">
                <a:ea typeface="ＭＳ Ｐゴシック" panose="020B0600070205080204" pitchFamily="34" charset="-128"/>
              </a:rPr>
              <a:t> or %00</a:t>
            </a:r>
          </a:p>
          <a:p>
            <a:r>
              <a:rPr lang="en-US" altLang="en-US">
                <a:ea typeface="ＭＳ Ｐゴシック" panose="020B0600070205080204" pitchFamily="34" charset="-128"/>
              </a:rPr>
              <a:t>May find &lt;script&gt; but fail to find &lt;%00script&gt;</a:t>
            </a:r>
          </a:p>
        </p:txBody>
      </p:sp>
      <p:sp>
        <p:nvSpPr>
          <p:cNvPr id="64515" name="Date Placeholder 3">
            <a:extLst>
              <a:ext uri="{FF2B5EF4-FFF2-40B4-BE49-F238E27FC236}">
                <a16:creationId xmlns:a16="http://schemas.microsoft.com/office/drawing/2014/main" id="{3FE393FE-0A51-FA4F-8A2F-C102805C980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3F85780D-675F-0343-9766-A52F5A193434}" type="datetime1">
              <a:rPr lang="en-CA" altLang="en-US" sz="1000">
                <a:solidFill>
                  <a:schemeClr val="tx1"/>
                </a:solidFill>
              </a:rPr>
              <a:pPr eaLnBrk="1" hangingPunct="1"/>
              <a:t>2018-10-24</a:t>
            </a:fld>
            <a:endParaRPr lang="en-US" altLang="en-US" sz="1000">
              <a:solidFill>
                <a:schemeClr val="tx1"/>
              </a:solidFill>
            </a:endParaRPr>
          </a:p>
        </p:txBody>
      </p:sp>
      <p:sp>
        <p:nvSpPr>
          <p:cNvPr id="64516" name="Slide Number Placeholder 5">
            <a:extLst>
              <a:ext uri="{FF2B5EF4-FFF2-40B4-BE49-F238E27FC236}">
                <a16:creationId xmlns:a16="http://schemas.microsoft.com/office/drawing/2014/main" id="{549C39C7-2D4E-0647-AD85-EF41EBF877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7B539DAC-3F8E-6C48-99D0-0E1CCEB01297}" type="slidenum">
              <a:rPr lang="en-US" altLang="en-US" sz="1000">
                <a:solidFill>
                  <a:schemeClr val="tx1"/>
                </a:solidFill>
              </a:rPr>
              <a:pPr eaLnBrk="1" hangingPunct="1"/>
              <a:t>44</a:t>
            </a:fld>
            <a:endParaRPr lang="en-US" altLang="en-US" sz="100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B94F4CB3-FD98-C042-90BE-0185C42D258F}"/>
              </a:ext>
            </a:extLst>
          </p:cNvPr>
          <p:cNvSpPr>
            <a:spLocks noGrp="1"/>
          </p:cNvSpPr>
          <p:nvPr>
            <p:ph type="title"/>
          </p:nvPr>
        </p:nvSpPr>
        <p:spPr/>
        <p:txBody>
          <a:bodyPr/>
          <a:lstStyle/>
          <a:p>
            <a:r>
              <a:rPr lang="en-US" altLang="en-US">
                <a:ea typeface="ＭＳ Ｐゴシック" panose="020B0600070205080204" pitchFamily="34" charset="-128"/>
              </a:rPr>
              <a:t>Common Attacks</a:t>
            </a:r>
          </a:p>
        </p:txBody>
      </p:sp>
      <p:sp>
        <p:nvSpPr>
          <p:cNvPr id="65538" name="Content Placeholder 2">
            <a:extLst>
              <a:ext uri="{FF2B5EF4-FFF2-40B4-BE49-F238E27FC236}">
                <a16:creationId xmlns:a16="http://schemas.microsoft.com/office/drawing/2014/main" id="{4CDFAC54-BDD2-C543-B9A3-E729EAF7E02A}"/>
              </a:ext>
            </a:extLst>
          </p:cNvPr>
          <p:cNvSpPr>
            <a:spLocks noGrp="1"/>
          </p:cNvSpPr>
          <p:nvPr>
            <p:ph idx="1"/>
          </p:nvPr>
        </p:nvSpPr>
        <p:spPr/>
        <p:txBody>
          <a:bodyPr/>
          <a:lstStyle/>
          <a:p>
            <a:r>
              <a:rPr lang="en-US" altLang="en-US" sz="2400">
                <a:ea typeface="ＭＳ Ｐゴシック" panose="020B0600070205080204" pitchFamily="34" charset="-128"/>
              </a:rPr>
              <a:t>Denial of Service</a:t>
            </a:r>
          </a:p>
          <a:p>
            <a:r>
              <a:rPr lang="en-US" altLang="en-US">
                <a:ea typeface="ＭＳ Ｐゴシック" panose="020B0600070205080204" pitchFamily="34" charset="-128"/>
              </a:rPr>
              <a:t>Flood a server with requests, overwhelming it</a:t>
            </a:r>
          </a:p>
          <a:p>
            <a:r>
              <a:rPr lang="en-US" altLang="en-US">
                <a:ea typeface="ＭＳ Ｐゴシック" panose="020B0600070205080204" pitchFamily="34" charset="-128"/>
              </a:rPr>
              <a:t>Browser should not make more than 2 connections to a webserver</a:t>
            </a:r>
          </a:p>
          <a:p>
            <a:r>
              <a:rPr lang="en-US" altLang="en-US">
                <a:ea typeface="ＭＳ Ｐゴシック" panose="020B0600070205080204" pitchFamily="34" charset="-128"/>
              </a:rPr>
              <a:t>A custom program (modified web browser) can violate that</a:t>
            </a:r>
          </a:p>
          <a:p>
            <a:r>
              <a:rPr lang="en-US" altLang="en-US">
                <a:ea typeface="ＭＳ Ｐゴシック" panose="020B0600070205080204" pitchFamily="34" charset="-128"/>
              </a:rPr>
              <a:t>Distributed Denial of Service Attacks come from many places at once  (botnets)</a:t>
            </a:r>
          </a:p>
          <a:p>
            <a:r>
              <a:rPr lang="en-US" altLang="en-US">
                <a:ea typeface="ＭＳ Ｐゴシック" panose="020B0600070205080204" pitchFamily="34" charset="-128"/>
              </a:rPr>
              <a:t>Sony, VISA, etc, attacked recently</a:t>
            </a:r>
          </a:p>
          <a:p>
            <a:endParaRPr lang="en-US" altLang="en-US">
              <a:ea typeface="ＭＳ Ｐゴシック" panose="020B0600070205080204" pitchFamily="34" charset="-128"/>
            </a:endParaRPr>
          </a:p>
        </p:txBody>
      </p:sp>
      <p:sp>
        <p:nvSpPr>
          <p:cNvPr id="65539" name="Date Placeholder 3">
            <a:extLst>
              <a:ext uri="{FF2B5EF4-FFF2-40B4-BE49-F238E27FC236}">
                <a16:creationId xmlns:a16="http://schemas.microsoft.com/office/drawing/2014/main" id="{0500524A-D1F2-C044-AD1D-01B122EB5C6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89975BCE-B5C2-BD4F-A613-1E26561FB369}" type="datetime1">
              <a:rPr lang="en-CA" altLang="en-US" sz="1000">
                <a:solidFill>
                  <a:schemeClr val="tx1"/>
                </a:solidFill>
              </a:rPr>
              <a:pPr eaLnBrk="1" hangingPunct="1"/>
              <a:t>2018-10-24</a:t>
            </a:fld>
            <a:endParaRPr lang="en-US" altLang="en-US" sz="1000">
              <a:solidFill>
                <a:schemeClr val="tx1"/>
              </a:solidFill>
            </a:endParaRPr>
          </a:p>
        </p:txBody>
      </p:sp>
      <p:sp>
        <p:nvSpPr>
          <p:cNvPr id="65540" name="Slide Number Placeholder 5">
            <a:extLst>
              <a:ext uri="{FF2B5EF4-FFF2-40B4-BE49-F238E27FC236}">
                <a16:creationId xmlns:a16="http://schemas.microsoft.com/office/drawing/2014/main" id="{51F06DBF-C832-F842-BD16-E6DBA385B3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31A09663-0D73-3E45-96A5-2140FD5F28CC}" type="slidenum">
              <a:rPr lang="en-US" altLang="en-US" sz="1000">
                <a:solidFill>
                  <a:schemeClr val="tx1"/>
                </a:solidFill>
              </a:rPr>
              <a:pPr eaLnBrk="1" hangingPunct="1"/>
              <a:t>45</a:t>
            </a:fld>
            <a:endParaRPr lang="en-US" altLang="en-US" sz="100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99A0D0DB-31AD-784A-AF3E-F8412002C55A}"/>
              </a:ext>
            </a:extLst>
          </p:cNvPr>
          <p:cNvSpPr>
            <a:spLocks noGrp="1"/>
          </p:cNvSpPr>
          <p:nvPr>
            <p:ph type="title"/>
          </p:nvPr>
        </p:nvSpPr>
        <p:spPr/>
        <p:txBody>
          <a:bodyPr/>
          <a:lstStyle/>
          <a:p>
            <a:r>
              <a:rPr lang="en-US" altLang="en-US">
                <a:ea typeface="ＭＳ Ｐゴシック" panose="020B0600070205080204" pitchFamily="34" charset="-128"/>
              </a:rPr>
              <a:t>Security Policy Document</a:t>
            </a:r>
          </a:p>
        </p:txBody>
      </p:sp>
      <p:sp>
        <p:nvSpPr>
          <p:cNvPr id="66562" name="Content Placeholder 2">
            <a:extLst>
              <a:ext uri="{FF2B5EF4-FFF2-40B4-BE49-F238E27FC236}">
                <a16:creationId xmlns:a16="http://schemas.microsoft.com/office/drawing/2014/main" id="{E2FB60F7-9CDC-5C47-B134-F8876CC544B8}"/>
              </a:ext>
            </a:extLst>
          </p:cNvPr>
          <p:cNvSpPr>
            <a:spLocks noGrp="1"/>
          </p:cNvSpPr>
          <p:nvPr>
            <p:ph idx="1"/>
          </p:nvPr>
        </p:nvSpPr>
        <p:spPr/>
        <p:txBody>
          <a:bodyPr/>
          <a:lstStyle/>
          <a:p>
            <a:r>
              <a:rPr lang="en-US" altLang="en-US" dirty="0">
                <a:ea typeface="ＭＳ Ｐゴシック" panose="020B0600070205080204" pitchFamily="34" charset="-128"/>
              </a:rPr>
              <a:t>One of the benefits that a service company like IBM can provide to its enterprise customers: a Security Policy Document</a:t>
            </a:r>
          </a:p>
          <a:p>
            <a:r>
              <a:rPr lang="en-US" altLang="en-US" dirty="0">
                <a:ea typeface="ＭＳ Ｐゴシック" panose="020B0600070205080204" pitchFamily="34" charset="-128"/>
              </a:rPr>
              <a:t>Security Policy is then formalized, and can be enforced (partially, to some extent) with server monitoring tools</a:t>
            </a:r>
          </a:p>
          <a:p>
            <a:r>
              <a:rPr lang="en-US" altLang="en-US" dirty="0">
                <a:ea typeface="ＭＳ Ｐゴシック" panose="020B0600070205080204" pitchFamily="34" charset="-128"/>
              </a:rPr>
              <a:t>Security Policy Document has three aspects:</a:t>
            </a:r>
          </a:p>
          <a:p>
            <a:pPr lvl="1"/>
            <a:r>
              <a:rPr lang="en-US" altLang="en-US" dirty="0">
                <a:ea typeface="ＭＳ Ｐゴシック" panose="020B0600070205080204" pitchFamily="34" charset="-128"/>
              </a:rPr>
              <a:t>Write down the Security Policy precisely</a:t>
            </a:r>
          </a:p>
          <a:p>
            <a:pPr lvl="1"/>
            <a:r>
              <a:rPr lang="en-US" altLang="en-US" dirty="0">
                <a:ea typeface="ＭＳ Ｐゴシック" panose="020B0600070205080204" pitchFamily="34" charset="-128"/>
              </a:rPr>
              <a:t>Write down how to verify the policy is being followed</a:t>
            </a:r>
          </a:p>
          <a:p>
            <a:pPr lvl="1"/>
            <a:r>
              <a:rPr lang="en-US" altLang="en-US" dirty="0">
                <a:ea typeface="ＭＳ Ｐゴシック" panose="020B0600070205080204" pitchFamily="34" charset="-128"/>
              </a:rPr>
              <a:t>Write down the process for keeping policy up to date</a:t>
            </a:r>
          </a:p>
        </p:txBody>
      </p:sp>
      <p:sp>
        <p:nvSpPr>
          <p:cNvPr id="66563" name="Date Placeholder 3">
            <a:extLst>
              <a:ext uri="{FF2B5EF4-FFF2-40B4-BE49-F238E27FC236}">
                <a16:creationId xmlns:a16="http://schemas.microsoft.com/office/drawing/2014/main" id="{8ED73D71-B2E6-C14C-9231-82C70B7CC9C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3578A0CF-B4DA-4642-A4BD-7196AD6141A9}" type="datetime1">
              <a:rPr lang="en-CA" altLang="en-US" sz="1000">
                <a:solidFill>
                  <a:schemeClr val="tx1"/>
                </a:solidFill>
              </a:rPr>
              <a:pPr eaLnBrk="1" hangingPunct="1"/>
              <a:t>2018-10-24</a:t>
            </a:fld>
            <a:endParaRPr lang="en-US" altLang="en-US" sz="1000">
              <a:solidFill>
                <a:schemeClr val="tx1"/>
              </a:solidFill>
            </a:endParaRPr>
          </a:p>
        </p:txBody>
      </p:sp>
      <p:sp>
        <p:nvSpPr>
          <p:cNvPr id="66564" name="Slide Number Placeholder 5">
            <a:extLst>
              <a:ext uri="{FF2B5EF4-FFF2-40B4-BE49-F238E27FC236}">
                <a16:creationId xmlns:a16="http://schemas.microsoft.com/office/drawing/2014/main" id="{3CF7634C-A947-F940-A7BB-C475EC1DCF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A8CEC2B0-8CC1-6C4E-8656-51BBC9DBEE93}" type="slidenum">
              <a:rPr lang="en-US" altLang="en-US" sz="1000">
                <a:solidFill>
                  <a:schemeClr val="tx1"/>
                </a:solidFill>
              </a:rPr>
              <a:pPr eaLnBrk="1" hangingPunct="1"/>
              <a:t>46</a:t>
            </a:fld>
            <a:endParaRPr lang="en-US" altLang="en-US" sz="100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39F6-09C0-0E41-B4EB-88D9F480CA91}"/>
              </a:ext>
            </a:extLst>
          </p:cNvPr>
          <p:cNvSpPr>
            <a:spLocks noGrp="1"/>
          </p:cNvSpPr>
          <p:nvPr>
            <p:ph type="title"/>
          </p:nvPr>
        </p:nvSpPr>
        <p:spPr/>
        <p:txBody>
          <a:bodyPr/>
          <a:lstStyle/>
          <a:p>
            <a:r>
              <a:rPr lang="en-US" dirty="0"/>
              <a:t>Securing JEE Web Apps</a:t>
            </a:r>
          </a:p>
        </p:txBody>
      </p:sp>
      <p:sp>
        <p:nvSpPr>
          <p:cNvPr id="3" name="Content Placeholder 2">
            <a:extLst>
              <a:ext uri="{FF2B5EF4-FFF2-40B4-BE49-F238E27FC236}">
                <a16:creationId xmlns:a16="http://schemas.microsoft.com/office/drawing/2014/main" id="{87918192-6024-2F4B-A486-E544DD9F1E83}"/>
              </a:ext>
            </a:extLst>
          </p:cNvPr>
          <p:cNvSpPr>
            <a:spLocks noGrp="1"/>
          </p:cNvSpPr>
          <p:nvPr>
            <p:ph idx="1"/>
          </p:nvPr>
        </p:nvSpPr>
        <p:spPr/>
        <p:txBody>
          <a:bodyPr/>
          <a:lstStyle/>
          <a:p>
            <a:r>
              <a:rPr lang="en-US" dirty="0"/>
              <a:t>RESOURCE: https://</a:t>
            </a:r>
            <a:r>
              <a:rPr lang="en-US" dirty="0" err="1"/>
              <a:t>docs.oracle.com</a:t>
            </a:r>
            <a:r>
              <a:rPr lang="en-US" dirty="0"/>
              <a:t>/</a:t>
            </a:r>
            <a:r>
              <a:rPr lang="en-US" dirty="0" err="1"/>
              <a:t>javaee</a:t>
            </a:r>
            <a:r>
              <a:rPr lang="en-US" dirty="0"/>
              <a:t>/7/tutorial/security-</a:t>
            </a:r>
            <a:r>
              <a:rPr lang="en-US" dirty="0" err="1"/>
              <a:t>intro.htm</a:t>
            </a:r>
            <a:endParaRPr lang="en-US" dirty="0"/>
          </a:p>
        </p:txBody>
      </p:sp>
      <p:sp>
        <p:nvSpPr>
          <p:cNvPr id="4" name="Date Placeholder 3">
            <a:extLst>
              <a:ext uri="{FF2B5EF4-FFF2-40B4-BE49-F238E27FC236}">
                <a16:creationId xmlns:a16="http://schemas.microsoft.com/office/drawing/2014/main" id="{60A57FB0-660F-FE44-BE34-97893E766FAF}"/>
              </a:ext>
            </a:extLst>
          </p:cNvPr>
          <p:cNvSpPr>
            <a:spLocks noGrp="1"/>
          </p:cNvSpPr>
          <p:nvPr>
            <p:ph type="dt" sz="half" idx="10"/>
          </p:nvPr>
        </p:nvSpPr>
        <p:spPr/>
        <p:txBody>
          <a:bodyPr/>
          <a:lstStyle/>
          <a:p>
            <a:fld id="{34C311C9-6621-E446-BB9E-F4D1E9DEED22}" type="datetime1">
              <a:rPr lang="en-CA" altLang="en-US" smtClean="0"/>
              <a:pPr/>
              <a:t>2018-10-24</a:t>
            </a:fld>
            <a:endParaRPr lang="en-US" altLang="en-US"/>
          </a:p>
        </p:txBody>
      </p:sp>
      <p:sp>
        <p:nvSpPr>
          <p:cNvPr id="6" name="Slide Number Placeholder 5">
            <a:extLst>
              <a:ext uri="{FF2B5EF4-FFF2-40B4-BE49-F238E27FC236}">
                <a16:creationId xmlns:a16="http://schemas.microsoft.com/office/drawing/2014/main" id="{2DE90471-856D-3D44-B420-8B0583A9FFA7}"/>
              </a:ext>
            </a:extLst>
          </p:cNvPr>
          <p:cNvSpPr>
            <a:spLocks noGrp="1"/>
          </p:cNvSpPr>
          <p:nvPr>
            <p:ph type="sldNum" sz="quarter" idx="12"/>
          </p:nvPr>
        </p:nvSpPr>
        <p:spPr/>
        <p:txBody>
          <a:bodyPr/>
          <a:lstStyle/>
          <a:p>
            <a:fld id="{05B6615A-C4AF-FD40-96E4-845CAFB92F0E}" type="slidenum">
              <a:rPr lang="en-US" altLang="en-US" smtClean="0"/>
              <a:pPr/>
              <a:t>47</a:t>
            </a:fld>
            <a:endParaRPr lang="en-US" altLang="en-US"/>
          </a:p>
        </p:txBody>
      </p:sp>
    </p:spTree>
    <p:extLst>
      <p:ext uri="{BB962C8B-B14F-4D97-AF65-F5344CB8AC3E}">
        <p14:creationId xmlns:p14="http://schemas.microsoft.com/office/powerpoint/2010/main" val="3027447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7659-3C5C-6445-9CEE-040683A00FF9}"/>
              </a:ext>
            </a:extLst>
          </p:cNvPr>
          <p:cNvSpPr>
            <a:spLocks noGrp="1"/>
          </p:cNvSpPr>
          <p:nvPr>
            <p:ph type="title"/>
          </p:nvPr>
        </p:nvSpPr>
        <p:spPr/>
        <p:txBody>
          <a:bodyPr/>
          <a:lstStyle/>
          <a:p>
            <a:r>
              <a:rPr lang="en-US" dirty="0"/>
              <a:t>Java Security Mechanisms</a:t>
            </a:r>
          </a:p>
        </p:txBody>
      </p:sp>
      <p:sp>
        <p:nvSpPr>
          <p:cNvPr id="3" name="Content Placeholder 2">
            <a:extLst>
              <a:ext uri="{FF2B5EF4-FFF2-40B4-BE49-F238E27FC236}">
                <a16:creationId xmlns:a16="http://schemas.microsoft.com/office/drawing/2014/main" id="{AF90ACF3-A0DC-444B-B3C5-51ED3087D186}"/>
              </a:ext>
            </a:extLst>
          </p:cNvPr>
          <p:cNvSpPr>
            <a:spLocks noGrp="1"/>
          </p:cNvSpPr>
          <p:nvPr>
            <p:ph idx="1"/>
          </p:nvPr>
        </p:nvSpPr>
        <p:spPr/>
        <p:txBody>
          <a:bodyPr/>
          <a:lstStyle/>
          <a:p>
            <a:r>
              <a:rPr lang="en-CA" b="1" dirty="0"/>
              <a:t>Java Authentication and Authorization Service (JAAS)</a:t>
            </a:r>
            <a:r>
              <a:rPr lang="en-CA" dirty="0"/>
              <a:t> is a set of APIs that enable services to authenticate and enforce access controls upon users. JAAS provides a pluggable and extensible framework for programmatic user authentication and authorization. JAAS is a core Java SE API and is an underlying technology for Java EE security mechanisms.</a:t>
            </a:r>
          </a:p>
          <a:p>
            <a:r>
              <a:rPr lang="en-CA" b="1" dirty="0"/>
              <a:t>Java Generic Security Services (Java GSS-API)</a:t>
            </a:r>
            <a:r>
              <a:rPr lang="en-CA" dirty="0"/>
              <a:t> is a token-based API used to securely exchange messages between communicating applications. The GSS-API offers application programmers uniform access to security services atop a variety of underlying security mechanisms, including Kerberos.</a:t>
            </a:r>
          </a:p>
          <a:p>
            <a:endParaRPr lang="en-US" dirty="0"/>
          </a:p>
        </p:txBody>
      </p:sp>
      <p:sp>
        <p:nvSpPr>
          <p:cNvPr id="4" name="Date Placeholder 3">
            <a:extLst>
              <a:ext uri="{FF2B5EF4-FFF2-40B4-BE49-F238E27FC236}">
                <a16:creationId xmlns:a16="http://schemas.microsoft.com/office/drawing/2014/main" id="{47FB725F-02CF-0D4C-8A28-1CEEBB8696F8}"/>
              </a:ext>
            </a:extLst>
          </p:cNvPr>
          <p:cNvSpPr>
            <a:spLocks noGrp="1"/>
          </p:cNvSpPr>
          <p:nvPr>
            <p:ph type="dt" sz="half" idx="10"/>
          </p:nvPr>
        </p:nvSpPr>
        <p:spPr/>
        <p:txBody>
          <a:bodyPr/>
          <a:lstStyle/>
          <a:p>
            <a:fld id="{34C311C9-6621-E446-BB9E-F4D1E9DEED22}" type="datetime1">
              <a:rPr lang="en-CA" altLang="en-US" smtClean="0"/>
              <a:pPr/>
              <a:t>2018-10-24</a:t>
            </a:fld>
            <a:endParaRPr lang="en-US" altLang="en-US"/>
          </a:p>
        </p:txBody>
      </p:sp>
      <p:sp>
        <p:nvSpPr>
          <p:cNvPr id="5" name="Footer Placeholder 4">
            <a:extLst>
              <a:ext uri="{FF2B5EF4-FFF2-40B4-BE49-F238E27FC236}">
                <a16:creationId xmlns:a16="http://schemas.microsoft.com/office/drawing/2014/main" id="{DE809DA3-5F3A-4F44-87C0-26415F91E999}"/>
              </a:ext>
            </a:extLst>
          </p:cNvPr>
          <p:cNvSpPr>
            <a:spLocks noGrp="1"/>
          </p:cNvSpPr>
          <p:nvPr>
            <p:ph type="ftr" sz="quarter" idx="11"/>
          </p:nvPr>
        </p:nvSpPr>
        <p:spPr/>
        <p:txBody>
          <a:bodyPr/>
          <a:lstStyle/>
          <a:p>
            <a:r>
              <a:rPr lang="en-US" altLang="en-US"/>
              <a:t>Rev1.0  CST8288 - Object Oriented Programming ©2007 Reg Dyer</a:t>
            </a:r>
          </a:p>
        </p:txBody>
      </p:sp>
      <p:sp>
        <p:nvSpPr>
          <p:cNvPr id="6" name="Slide Number Placeholder 5">
            <a:extLst>
              <a:ext uri="{FF2B5EF4-FFF2-40B4-BE49-F238E27FC236}">
                <a16:creationId xmlns:a16="http://schemas.microsoft.com/office/drawing/2014/main" id="{31E10D21-0E60-7541-82A9-D0345C3A01ED}"/>
              </a:ext>
            </a:extLst>
          </p:cNvPr>
          <p:cNvSpPr>
            <a:spLocks noGrp="1"/>
          </p:cNvSpPr>
          <p:nvPr>
            <p:ph type="sldNum" sz="quarter" idx="12"/>
          </p:nvPr>
        </p:nvSpPr>
        <p:spPr/>
        <p:txBody>
          <a:bodyPr/>
          <a:lstStyle/>
          <a:p>
            <a:fld id="{05B6615A-C4AF-FD40-96E4-845CAFB92F0E}" type="slidenum">
              <a:rPr lang="en-US" altLang="en-US" smtClean="0"/>
              <a:pPr/>
              <a:t>48</a:t>
            </a:fld>
            <a:endParaRPr lang="en-US" altLang="en-US"/>
          </a:p>
        </p:txBody>
      </p:sp>
    </p:spTree>
    <p:extLst>
      <p:ext uri="{BB962C8B-B14F-4D97-AF65-F5344CB8AC3E}">
        <p14:creationId xmlns:p14="http://schemas.microsoft.com/office/powerpoint/2010/main" val="2205877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C10D-546B-F244-8F4D-30CA66462140}"/>
              </a:ext>
            </a:extLst>
          </p:cNvPr>
          <p:cNvSpPr>
            <a:spLocks noGrp="1"/>
          </p:cNvSpPr>
          <p:nvPr>
            <p:ph type="title"/>
          </p:nvPr>
        </p:nvSpPr>
        <p:spPr/>
        <p:txBody>
          <a:bodyPr/>
          <a:lstStyle/>
          <a:p>
            <a:r>
              <a:rPr lang="en-US" dirty="0"/>
              <a:t>Java Security Mechanisms (cont’d)</a:t>
            </a:r>
          </a:p>
        </p:txBody>
      </p:sp>
      <p:sp>
        <p:nvSpPr>
          <p:cNvPr id="3" name="Content Placeholder 2">
            <a:extLst>
              <a:ext uri="{FF2B5EF4-FFF2-40B4-BE49-F238E27FC236}">
                <a16:creationId xmlns:a16="http://schemas.microsoft.com/office/drawing/2014/main" id="{C64CAA39-A138-9845-A6B4-E5ECFCF3AEAD}"/>
              </a:ext>
            </a:extLst>
          </p:cNvPr>
          <p:cNvSpPr>
            <a:spLocks noGrp="1"/>
          </p:cNvSpPr>
          <p:nvPr>
            <p:ph idx="1"/>
          </p:nvPr>
        </p:nvSpPr>
        <p:spPr/>
        <p:txBody>
          <a:bodyPr/>
          <a:lstStyle/>
          <a:p>
            <a:r>
              <a:rPr lang="en-CA" b="1" dirty="0"/>
              <a:t>Java Cryptography Extension (JCE)</a:t>
            </a:r>
            <a:r>
              <a:rPr lang="en-CA" dirty="0"/>
              <a:t> provides a framework and implementations for encryption, key generation and key agreement, and Message Authentication Code (MAC) algorithms. Support for encryption includes symmetric, asymmetric, block, and stream ciphers. Block ciphers operate on groups of bytes; stream ciphers operate on one byte at a time. The software also supports secure streams and sealed objects.</a:t>
            </a:r>
          </a:p>
          <a:p>
            <a:endParaRPr lang="en-US" dirty="0"/>
          </a:p>
        </p:txBody>
      </p:sp>
      <p:sp>
        <p:nvSpPr>
          <p:cNvPr id="4" name="Date Placeholder 3">
            <a:extLst>
              <a:ext uri="{FF2B5EF4-FFF2-40B4-BE49-F238E27FC236}">
                <a16:creationId xmlns:a16="http://schemas.microsoft.com/office/drawing/2014/main" id="{EE22BA1A-6306-3D48-969F-55B22A018443}"/>
              </a:ext>
            </a:extLst>
          </p:cNvPr>
          <p:cNvSpPr>
            <a:spLocks noGrp="1"/>
          </p:cNvSpPr>
          <p:nvPr>
            <p:ph type="dt" sz="half" idx="10"/>
          </p:nvPr>
        </p:nvSpPr>
        <p:spPr/>
        <p:txBody>
          <a:bodyPr/>
          <a:lstStyle/>
          <a:p>
            <a:fld id="{34C311C9-6621-E446-BB9E-F4D1E9DEED22}" type="datetime1">
              <a:rPr lang="en-CA" altLang="en-US" smtClean="0"/>
              <a:pPr/>
              <a:t>2018-10-24</a:t>
            </a:fld>
            <a:endParaRPr lang="en-US" altLang="en-US"/>
          </a:p>
        </p:txBody>
      </p:sp>
      <p:sp>
        <p:nvSpPr>
          <p:cNvPr id="6" name="Slide Number Placeholder 5">
            <a:extLst>
              <a:ext uri="{FF2B5EF4-FFF2-40B4-BE49-F238E27FC236}">
                <a16:creationId xmlns:a16="http://schemas.microsoft.com/office/drawing/2014/main" id="{DC6637FE-8A1E-8842-A8E6-3E6F22595AA1}"/>
              </a:ext>
            </a:extLst>
          </p:cNvPr>
          <p:cNvSpPr>
            <a:spLocks noGrp="1"/>
          </p:cNvSpPr>
          <p:nvPr>
            <p:ph type="sldNum" sz="quarter" idx="12"/>
          </p:nvPr>
        </p:nvSpPr>
        <p:spPr/>
        <p:txBody>
          <a:bodyPr/>
          <a:lstStyle/>
          <a:p>
            <a:fld id="{05B6615A-C4AF-FD40-96E4-845CAFB92F0E}" type="slidenum">
              <a:rPr lang="en-US" altLang="en-US" smtClean="0"/>
              <a:pPr/>
              <a:t>49</a:t>
            </a:fld>
            <a:endParaRPr lang="en-US" altLang="en-US"/>
          </a:p>
        </p:txBody>
      </p:sp>
    </p:spTree>
    <p:extLst>
      <p:ext uri="{BB962C8B-B14F-4D97-AF65-F5344CB8AC3E}">
        <p14:creationId xmlns:p14="http://schemas.microsoft.com/office/powerpoint/2010/main" val="69277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D6DDBEFA-3EBE-7644-93D3-8D298465C578}"/>
              </a:ext>
            </a:extLst>
          </p:cNvPr>
          <p:cNvSpPr>
            <a:spLocks noGrp="1"/>
          </p:cNvSpPr>
          <p:nvPr>
            <p:ph type="title"/>
          </p:nvPr>
        </p:nvSpPr>
        <p:spPr/>
        <p:txBody>
          <a:bodyPr/>
          <a:lstStyle/>
          <a:p>
            <a:r>
              <a:rPr lang="en-US" altLang="en-US">
                <a:ea typeface="ＭＳ Ｐゴシック" panose="020B0600070205080204" pitchFamily="34" charset="-128"/>
              </a:rPr>
              <a:t>HBGary (cont'd)</a:t>
            </a:r>
          </a:p>
        </p:txBody>
      </p:sp>
      <p:sp>
        <p:nvSpPr>
          <p:cNvPr id="20482" name="Content Placeholder 2">
            <a:extLst>
              <a:ext uri="{FF2B5EF4-FFF2-40B4-BE49-F238E27FC236}">
                <a16:creationId xmlns:a16="http://schemas.microsoft.com/office/drawing/2014/main" id="{4C9B5992-87C2-244F-803F-C1C7BD71A275}"/>
              </a:ext>
            </a:extLst>
          </p:cNvPr>
          <p:cNvSpPr>
            <a:spLocks noGrp="1"/>
          </p:cNvSpPr>
          <p:nvPr>
            <p:ph idx="1"/>
          </p:nvPr>
        </p:nvSpPr>
        <p:spPr/>
        <p:txBody>
          <a:bodyPr/>
          <a:lstStyle/>
          <a:p>
            <a:r>
              <a:rPr lang="en-US" altLang="en-US">
                <a:ea typeface="ＭＳ Ｐゴシック" panose="020B0600070205080204" pitchFamily="34" charset="-128"/>
              </a:rPr>
              <a:t>Couldn't login to rootkit.com as root (did one thing right?)</a:t>
            </a:r>
          </a:p>
          <a:p>
            <a:r>
              <a:rPr lang="en-US" altLang="en-US">
                <a:ea typeface="ＭＳ Ｐゴシック" panose="020B0600070205080204" pitchFamily="34" charset="-128"/>
              </a:rPr>
              <a:t>Emailed administrator using Gregs email: fake Greg appeared to know the root password and, well, the e-mails were coming from Greg's own e-mail address</a:t>
            </a:r>
          </a:p>
          <a:p>
            <a:r>
              <a:rPr lang="en-US" altLang="en-US">
                <a:ea typeface="ＭＳ Ｐゴシック" panose="020B0600070205080204" pitchFamily="34" charset="-128"/>
              </a:rPr>
              <a:t>administrator gave attackers the real root password for rootkit.com, a special port for ssh, reset the password on real Greg's account, and told attackers what real Greg's account name was</a:t>
            </a:r>
          </a:p>
          <a:p>
            <a:r>
              <a:rPr lang="en-US" altLang="en-US">
                <a:ea typeface="ＭＳ Ｐゴシック" panose="020B0600070205080204" pitchFamily="34" charset="-128"/>
              </a:rPr>
              <a:t>attackers now had remote root access on rootkit.com</a:t>
            </a:r>
          </a:p>
          <a:p>
            <a:endParaRPr lang="en-US" altLang="en-US">
              <a:ea typeface="ＭＳ Ｐゴシック" panose="020B0600070205080204" pitchFamily="34" charset="-128"/>
            </a:endParaRPr>
          </a:p>
        </p:txBody>
      </p:sp>
      <p:sp>
        <p:nvSpPr>
          <p:cNvPr id="20483" name="Date Placeholder 3">
            <a:extLst>
              <a:ext uri="{FF2B5EF4-FFF2-40B4-BE49-F238E27FC236}">
                <a16:creationId xmlns:a16="http://schemas.microsoft.com/office/drawing/2014/main" id="{8B10E7EF-1C74-1E4D-8FD7-9867F8CA351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0194F3AE-A371-6844-9D71-E254986CC6A1}" type="datetime1">
              <a:rPr lang="en-CA" altLang="en-US" sz="1000">
                <a:solidFill>
                  <a:schemeClr val="tx1"/>
                </a:solidFill>
              </a:rPr>
              <a:pPr eaLnBrk="1" hangingPunct="1"/>
              <a:t>2018-10-24</a:t>
            </a:fld>
            <a:endParaRPr lang="en-US" altLang="en-US" sz="1000">
              <a:solidFill>
                <a:schemeClr val="tx1"/>
              </a:solidFill>
            </a:endParaRPr>
          </a:p>
        </p:txBody>
      </p:sp>
      <p:sp>
        <p:nvSpPr>
          <p:cNvPr id="20484" name="Slide Number Placeholder 5">
            <a:extLst>
              <a:ext uri="{FF2B5EF4-FFF2-40B4-BE49-F238E27FC236}">
                <a16:creationId xmlns:a16="http://schemas.microsoft.com/office/drawing/2014/main" id="{B0B0E76D-4C7A-064A-A426-CDA37FBCEB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36298A8E-D2BD-D845-955E-B858924A49B8}" type="slidenum">
              <a:rPr lang="en-US" altLang="en-US" sz="1000">
                <a:solidFill>
                  <a:schemeClr val="tx1"/>
                </a:solidFill>
              </a:rPr>
              <a:pPr eaLnBrk="1" hangingPunct="1"/>
              <a:t>5</a:t>
            </a:fld>
            <a:endParaRPr lang="en-US" altLang="en-US" sz="100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1A6C-3A44-C342-A12A-B1DBF282D318}"/>
              </a:ext>
            </a:extLst>
          </p:cNvPr>
          <p:cNvSpPr>
            <a:spLocks noGrp="1"/>
          </p:cNvSpPr>
          <p:nvPr>
            <p:ph type="title"/>
          </p:nvPr>
        </p:nvSpPr>
        <p:spPr/>
        <p:txBody>
          <a:bodyPr/>
          <a:lstStyle/>
          <a:p>
            <a:r>
              <a:rPr lang="en-US" dirty="0"/>
              <a:t>Java Security Mechanisms (cont’d)</a:t>
            </a:r>
          </a:p>
        </p:txBody>
      </p:sp>
      <p:sp>
        <p:nvSpPr>
          <p:cNvPr id="3" name="Content Placeholder 2">
            <a:extLst>
              <a:ext uri="{FF2B5EF4-FFF2-40B4-BE49-F238E27FC236}">
                <a16:creationId xmlns:a16="http://schemas.microsoft.com/office/drawing/2014/main" id="{4944A40A-E42E-3A4F-96F4-BCA5AE188CDD}"/>
              </a:ext>
            </a:extLst>
          </p:cNvPr>
          <p:cNvSpPr>
            <a:spLocks noGrp="1"/>
          </p:cNvSpPr>
          <p:nvPr>
            <p:ph idx="1"/>
          </p:nvPr>
        </p:nvSpPr>
        <p:spPr/>
        <p:txBody>
          <a:bodyPr/>
          <a:lstStyle/>
          <a:p>
            <a:r>
              <a:rPr lang="en-CA" b="1" dirty="0"/>
              <a:t>Java Secure Sockets Extension (JSSE)</a:t>
            </a:r>
            <a:r>
              <a:rPr lang="en-CA" dirty="0"/>
              <a:t> provides a framework and an implementation for a Java version of the Secure Sockets Layer (SSL) and Transport Layer Security (TLS) protocols and includes functionality for data encryption, server authentication, message integrity, and optional client authentication to enable secure Internet communications.</a:t>
            </a:r>
          </a:p>
          <a:p>
            <a:r>
              <a:rPr lang="en-CA" b="1" dirty="0"/>
              <a:t>Simple Authentication and Security Layer (SASL)</a:t>
            </a:r>
            <a:r>
              <a:rPr lang="en-CA" dirty="0"/>
              <a:t> is an Internet standard (RFC 2222) that specifies a protocol for authentication and optional establishment of a security layer between client and server applications. SASL defines how authentication data is to be exchanged but does not itself specify the contents of that data. SASL is a framework into which specific authentication mechanisms that specify the contents and semantics of the authentication data can fit.</a:t>
            </a:r>
          </a:p>
          <a:p>
            <a:endParaRPr lang="en-US" dirty="0"/>
          </a:p>
        </p:txBody>
      </p:sp>
      <p:sp>
        <p:nvSpPr>
          <p:cNvPr id="4" name="Date Placeholder 3">
            <a:extLst>
              <a:ext uri="{FF2B5EF4-FFF2-40B4-BE49-F238E27FC236}">
                <a16:creationId xmlns:a16="http://schemas.microsoft.com/office/drawing/2014/main" id="{151F9B34-781C-304E-AC61-168A48AAA56A}"/>
              </a:ext>
            </a:extLst>
          </p:cNvPr>
          <p:cNvSpPr>
            <a:spLocks noGrp="1"/>
          </p:cNvSpPr>
          <p:nvPr>
            <p:ph type="dt" sz="half" idx="10"/>
          </p:nvPr>
        </p:nvSpPr>
        <p:spPr/>
        <p:txBody>
          <a:bodyPr/>
          <a:lstStyle/>
          <a:p>
            <a:fld id="{34C311C9-6621-E446-BB9E-F4D1E9DEED22}" type="datetime1">
              <a:rPr lang="en-CA" altLang="en-US" smtClean="0"/>
              <a:pPr/>
              <a:t>2018-10-24</a:t>
            </a:fld>
            <a:endParaRPr lang="en-US" altLang="en-US"/>
          </a:p>
        </p:txBody>
      </p:sp>
      <p:sp>
        <p:nvSpPr>
          <p:cNvPr id="6" name="Slide Number Placeholder 5">
            <a:extLst>
              <a:ext uri="{FF2B5EF4-FFF2-40B4-BE49-F238E27FC236}">
                <a16:creationId xmlns:a16="http://schemas.microsoft.com/office/drawing/2014/main" id="{AB639200-A22E-A249-9593-2B2BB8F63EBC}"/>
              </a:ext>
            </a:extLst>
          </p:cNvPr>
          <p:cNvSpPr>
            <a:spLocks noGrp="1"/>
          </p:cNvSpPr>
          <p:nvPr>
            <p:ph type="sldNum" sz="quarter" idx="12"/>
          </p:nvPr>
        </p:nvSpPr>
        <p:spPr/>
        <p:txBody>
          <a:bodyPr/>
          <a:lstStyle/>
          <a:p>
            <a:fld id="{05B6615A-C4AF-FD40-96E4-845CAFB92F0E}" type="slidenum">
              <a:rPr lang="en-US" altLang="en-US" smtClean="0"/>
              <a:pPr/>
              <a:t>50</a:t>
            </a:fld>
            <a:endParaRPr lang="en-US" altLang="en-US"/>
          </a:p>
        </p:txBody>
      </p:sp>
    </p:spTree>
    <p:extLst>
      <p:ext uri="{BB962C8B-B14F-4D97-AF65-F5344CB8AC3E}">
        <p14:creationId xmlns:p14="http://schemas.microsoft.com/office/powerpoint/2010/main" val="3021583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B23E-AF65-2E4F-9BF1-D0D417839B1D}"/>
              </a:ext>
            </a:extLst>
          </p:cNvPr>
          <p:cNvSpPr>
            <a:spLocks noGrp="1"/>
          </p:cNvSpPr>
          <p:nvPr>
            <p:ph type="title"/>
          </p:nvPr>
        </p:nvSpPr>
        <p:spPr/>
        <p:txBody>
          <a:bodyPr/>
          <a:lstStyle/>
          <a:p>
            <a:r>
              <a:rPr lang="en-US" dirty="0"/>
              <a:t>JEE Security</a:t>
            </a:r>
          </a:p>
        </p:txBody>
      </p:sp>
      <p:sp>
        <p:nvSpPr>
          <p:cNvPr id="3" name="Content Placeholder 2">
            <a:extLst>
              <a:ext uri="{FF2B5EF4-FFF2-40B4-BE49-F238E27FC236}">
                <a16:creationId xmlns:a16="http://schemas.microsoft.com/office/drawing/2014/main" id="{2C4E8655-11D0-AF4C-B6AC-F91B65424D16}"/>
              </a:ext>
            </a:extLst>
          </p:cNvPr>
          <p:cNvSpPr>
            <a:spLocks noGrp="1"/>
          </p:cNvSpPr>
          <p:nvPr>
            <p:ph idx="1"/>
          </p:nvPr>
        </p:nvSpPr>
        <p:spPr/>
        <p:txBody>
          <a:bodyPr/>
          <a:lstStyle/>
          <a:p>
            <a:r>
              <a:rPr lang="en-US" dirty="0"/>
              <a:t>Application Layer Security</a:t>
            </a:r>
          </a:p>
          <a:p>
            <a:pPr lvl="1"/>
            <a:r>
              <a:rPr lang="en-US" dirty="0"/>
              <a:t>Component containers</a:t>
            </a:r>
          </a:p>
          <a:p>
            <a:pPr lvl="1"/>
            <a:r>
              <a:rPr lang="en-US" dirty="0"/>
              <a:t>What about data traveling across network?</a:t>
            </a:r>
          </a:p>
          <a:p>
            <a:r>
              <a:rPr lang="en-US" dirty="0"/>
              <a:t>Transport Layer Security</a:t>
            </a:r>
          </a:p>
          <a:p>
            <a:pPr lvl="1"/>
            <a:r>
              <a:rPr lang="en-US" dirty="0"/>
              <a:t>TLS (was SSL)</a:t>
            </a:r>
          </a:p>
          <a:p>
            <a:pPr lvl="1"/>
            <a:r>
              <a:rPr lang="en-US" dirty="0"/>
              <a:t>https:// </a:t>
            </a:r>
            <a:r>
              <a:rPr lang="en-US" dirty="0" err="1"/>
              <a:t>urls</a:t>
            </a:r>
            <a:endParaRPr lang="en-US" dirty="0"/>
          </a:p>
          <a:p>
            <a:pPr lvl="1"/>
            <a:r>
              <a:rPr lang="en-US" dirty="0"/>
              <a:t>Involves on trusted Certificate Authorities</a:t>
            </a:r>
          </a:p>
          <a:p>
            <a:pPr lvl="1"/>
            <a:r>
              <a:rPr lang="en-US" dirty="0"/>
              <a:t>Not sufficient on its own – need Application Layer Security also</a:t>
            </a:r>
          </a:p>
          <a:p>
            <a:r>
              <a:rPr lang="en-US" dirty="0"/>
              <a:t>Message-Layer Security</a:t>
            </a:r>
          </a:p>
          <a:p>
            <a:pPr lvl="1"/>
            <a:r>
              <a:rPr lang="en-US" dirty="0"/>
              <a:t>SOAP related</a:t>
            </a:r>
          </a:p>
          <a:p>
            <a:endParaRPr lang="en-US" dirty="0"/>
          </a:p>
          <a:p>
            <a:endParaRPr lang="en-US" dirty="0"/>
          </a:p>
        </p:txBody>
      </p:sp>
      <p:sp>
        <p:nvSpPr>
          <p:cNvPr id="4" name="Date Placeholder 3">
            <a:extLst>
              <a:ext uri="{FF2B5EF4-FFF2-40B4-BE49-F238E27FC236}">
                <a16:creationId xmlns:a16="http://schemas.microsoft.com/office/drawing/2014/main" id="{505E58D0-23D2-C94C-B3FD-AF177847B2F6}"/>
              </a:ext>
            </a:extLst>
          </p:cNvPr>
          <p:cNvSpPr>
            <a:spLocks noGrp="1"/>
          </p:cNvSpPr>
          <p:nvPr>
            <p:ph type="dt" sz="half" idx="10"/>
          </p:nvPr>
        </p:nvSpPr>
        <p:spPr/>
        <p:txBody>
          <a:bodyPr/>
          <a:lstStyle/>
          <a:p>
            <a:fld id="{34C311C9-6621-E446-BB9E-F4D1E9DEED22}" type="datetime1">
              <a:rPr lang="en-CA" altLang="en-US" smtClean="0"/>
              <a:pPr/>
              <a:t>2018-10-24</a:t>
            </a:fld>
            <a:endParaRPr lang="en-US" altLang="en-US"/>
          </a:p>
        </p:txBody>
      </p:sp>
      <p:sp>
        <p:nvSpPr>
          <p:cNvPr id="6" name="Slide Number Placeholder 5">
            <a:extLst>
              <a:ext uri="{FF2B5EF4-FFF2-40B4-BE49-F238E27FC236}">
                <a16:creationId xmlns:a16="http://schemas.microsoft.com/office/drawing/2014/main" id="{73D9D3BF-21EA-4F43-938C-AC9BF888FD06}"/>
              </a:ext>
            </a:extLst>
          </p:cNvPr>
          <p:cNvSpPr>
            <a:spLocks noGrp="1"/>
          </p:cNvSpPr>
          <p:nvPr>
            <p:ph type="sldNum" sz="quarter" idx="12"/>
          </p:nvPr>
        </p:nvSpPr>
        <p:spPr/>
        <p:txBody>
          <a:bodyPr/>
          <a:lstStyle/>
          <a:p>
            <a:fld id="{05B6615A-C4AF-FD40-96E4-845CAFB92F0E}" type="slidenum">
              <a:rPr lang="en-US" altLang="en-US" smtClean="0"/>
              <a:pPr/>
              <a:t>51</a:t>
            </a:fld>
            <a:endParaRPr lang="en-US" altLang="en-US"/>
          </a:p>
        </p:txBody>
      </p:sp>
    </p:spTree>
    <p:extLst>
      <p:ext uri="{BB962C8B-B14F-4D97-AF65-F5344CB8AC3E}">
        <p14:creationId xmlns:p14="http://schemas.microsoft.com/office/powerpoint/2010/main" val="2064215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BC2C-2D07-4943-8350-16407982F686}"/>
              </a:ext>
            </a:extLst>
          </p:cNvPr>
          <p:cNvSpPr>
            <a:spLocks noGrp="1"/>
          </p:cNvSpPr>
          <p:nvPr>
            <p:ph type="title"/>
          </p:nvPr>
        </p:nvSpPr>
        <p:spPr/>
        <p:txBody>
          <a:bodyPr/>
          <a:lstStyle/>
          <a:p>
            <a:r>
              <a:rPr lang="en-US" dirty="0"/>
              <a:t>Login Security</a:t>
            </a:r>
          </a:p>
        </p:txBody>
      </p:sp>
      <p:sp>
        <p:nvSpPr>
          <p:cNvPr id="3" name="Content Placeholder 2">
            <a:extLst>
              <a:ext uri="{FF2B5EF4-FFF2-40B4-BE49-F238E27FC236}">
                <a16:creationId xmlns:a16="http://schemas.microsoft.com/office/drawing/2014/main" id="{78E84E75-CAA7-6546-89D1-35C065DA80DF}"/>
              </a:ext>
            </a:extLst>
          </p:cNvPr>
          <p:cNvSpPr>
            <a:spLocks noGrp="1"/>
          </p:cNvSpPr>
          <p:nvPr>
            <p:ph idx="1"/>
          </p:nvPr>
        </p:nvSpPr>
        <p:spPr/>
        <p:txBody>
          <a:bodyPr/>
          <a:lstStyle/>
          <a:p>
            <a:r>
              <a:rPr lang="en-US" dirty="0"/>
              <a:t>Login security is based on Realms, Users, Groups, and Roles</a:t>
            </a:r>
          </a:p>
          <a:p>
            <a:r>
              <a:rPr lang="en-US" dirty="0"/>
              <a:t>See </a:t>
            </a:r>
            <a:r>
              <a:rPr lang="en-US" dirty="0">
                <a:hlinkClick r:id="rId2"/>
              </a:rPr>
              <a:t>https://docs.oracle.com/javaee/7/tutorial/security-intro005.htm</a:t>
            </a:r>
            <a:endParaRPr lang="en-US" dirty="0"/>
          </a:p>
          <a:p>
            <a:endParaRPr lang="en-US" dirty="0"/>
          </a:p>
        </p:txBody>
      </p:sp>
      <p:sp>
        <p:nvSpPr>
          <p:cNvPr id="4" name="Date Placeholder 3">
            <a:extLst>
              <a:ext uri="{FF2B5EF4-FFF2-40B4-BE49-F238E27FC236}">
                <a16:creationId xmlns:a16="http://schemas.microsoft.com/office/drawing/2014/main" id="{661E10C6-C9DC-AE48-9752-B3EA91808E61}"/>
              </a:ext>
            </a:extLst>
          </p:cNvPr>
          <p:cNvSpPr>
            <a:spLocks noGrp="1"/>
          </p:cNvSpPr>
          <p:nvPr>
            <p:ph type="dt" sz="half" idx="10"/>
          </p:nvPr>
        </p:nvSpPr>
        <p:spPr/>
        <p:txBody>
          <a:bodyPr/>
          <a:lstStyle/>
          <a:p>
            <a:fld id="{34C311C9-6621-E446-BB9E-F4D1E9DEED22}" type="datetime1">
              <a:rPr lang="en-CA" altLang="en-US" smtClean="0"/>
              <a:pPr/>
              <a:t>2018-10-24</a:t>
            </a:fld>
            <a:endParaRPr lang="en-US" altLang="en-US"/>
          </a:p>
        </p:txBody>
      </p:sp>
      <p:sp>
        <p:nvSpPr>
          <p:cNvPr id="6" name="Slide Number Placeholder 5">
            <a:extLst>
              <a:ext uri="{FF2B5EF4-FFF2-40B4-BE49-F238E27FC236}">
                <a16:creationId xmlns:a16="http://schemas.microsoft.com/office/drawing/2014/main" id="{C6967E4B-3A59-7145-A2C0-CF4F413CF732}"/>
              </a:ext>
            </a:extLst>
          </p:cNvPr>
          <p:cNvSpPr>
            <a:spLocks noGrp="1"/>
          </p:cNvSpPr>
          <p:nvPr>
            <p:ph type="sldNum" sz="quarter" idx="12"/>
          </p:nvPr>
        </p:nvSpPr>
        <p:spPr/>
        <p:txBody>
          <a:bodyPr/>
          <a:lstStyle/>
          <a:p>
            <a:fld id="{05B6615A-C4AF-FD40-96E4-845CAFB92F0E}" type="slidenum">
              <a:rPr lang="en-US" altLang="en-US" smtClean="0"/>
              <a:pPr/>
              <a:t>52</a:t>
            </a:fld>
            <a:endParaRPr lang="en-US" altLang="en-US"/>
          </a:p>
        </p:txBody>
      </p:sp>
    </p:spTree>
    <p:extLst>
      <p:ext uri="{BB962C8B-B14F-4D97-AF65-F5344CB8AC3E}">
        <p14:creationId xmlns:p14="http://schemas.microsoft.com/office/powerpoint/2010/main" val="24199261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6954-C925-9144-86B9-F6862A500DBB}"/>
              </a:ext>
            </a:extLst>
          </p:cNvPr>
          <p:cNvSpPr>
            <a:spLocks noGrp="1"/>
          </p:cNvSpPr>
          <p:nvPr>
            <p:ph type="title"/>
          </p:nvPr>
        </p:nvSpPr>
        <p:spPr/>
        <p:txBody>
          <a:bodyPr/>
          <a:lstStyle/>
          <a:p>
            <a:r>
              <a:rPr lang="en-US" dirty="0"/>
              <a:t>Realms</a:t>
            </a:r>
          </a:p>
        </p:txBody>
      </p:sp>
      <p:sp>
        <p:nvSpPr>
          <p:cNvPr id="3" name="Content Placeholder 2">
            <a:extLst>
              <a:ext uri="{FF2B5EF4-FFF2-40B4-BE49-F238E27FC236}">
                <a16:creationId xmlns:a16="http://schemas.microsoft.com/office/drawing/2014/main" id="{7E0E76BF-9192-2B46-9ACD-01E706D89200}"/>
              </a:ext>
            </a:extLst>
          </p:cNvPr>
          <p:cNvSpPr>
            <a:spLocks noGrp="1"/>
          </p:cNvSpPr>
          <p:nvPr>
            <p:ph idx="1"/>
          </p:nvPr>
        </p:nvSpPr>
        <p:spPr/>
        <p:txBody>
          <a:bodyPr/>
          <a:lstStyle/>
          <a:p>
            <a:r>
              <a:rPr lang="en-US" dirty="0">
                <a:latin typeface="Courier" pitchFamily="2" charset="0"/>
              </a:rPr>
              <a:t>file</a:t>
            </a:r>
            <a:r>
              <a:rPr lang="en-US" dirty="0"/>
              <a:t> Realm: user credentials are stored locally in a </a:t>
            </a:r>
            <a:r>
              <a:rPr lang="en-US" dirty="0" err="1">
                <a:latin typeface="Courier" pitchFamily="2" charset="0"/>
              </a:rPr>
              <a:t>keyfile</a:t>
            </a:r>
            <a:endParaRPr lang="en-US" dirty="0">
              <a:latin typeface="Courier" pitchFamily="2" charset="0"/>
            </a:endParaRPr>
          </a:p>
          <a:p>
            <a:pPr lvl="1"/>
            <a:r>
              <a:rPr lang="en-US" dirty="0">
                <a:latin typeface="Courier" pitchFamily="2" charset="0"/>
              </a:rPr>
              <a:t>file </a:t>
            </a:r>
            <a:r>
              <a:rPr lang="en-US" dirty="0"/>
              <a:t>realm is what we added our test users to</a:t>
            </a:r>
          </a:p>
          <a:p>
            <a:r>
              <a:rPr lang="en-US" dirty="0">
                <a:latin typeface="Courier" pitchFamily="2" charset="0"/>
              </a:rPr>
              <a:t>certificate </a:t>
            </a:r>
            <a:r>
              <a:rPr lang="en-US" dirty="0"/>
              <a:t>Realm: server stores user credentials in a certificate database</a:t>
            </a:r>
          </a:p>
          <a:p>
            <a:pPr lvl="1"/>
            <a:r>
              <a:rPr lang="en-US" dirty="0"/>
              <a:t>X.509 certificates</a:t>
            </a:r>
          </a:p>
          <a:p>
            <a:r>
              <a:rPr lang="en-US" dirty="0">
                <a:latin typeface="Courier" pitchFamily="2" charset="0"/>
              </a:rPr>
              <a:t>admin-realm </a:t>
            </a:r>
            <a:r>
              <a:rPr lang="en-US" dirty="0"/>
              <a:t>Realm</a:t>
            </a:r>
          </a:p>
          <a:p>
            <a:pPr lvl="1"/>
            <a:r>
              <a:rPr lang="en-US" dirty="0"/>
              <a:t>Also a file realm</a:t>
            </a:r>
          </a:p>
          <a:p>
            <a:r>
              <a:rPr lang="en-US" dirty="0" err="1">
                <a:latin typeface="Courier" pitchFamily="2" charset="0"/>
              </a:rPr>
              <a:t>jdbc</a:t>
            </a:r>
            <a:r>
              <a:rPr lang="en-US" dirty="0">
                <a:latin typeface="Courier" pitchFamily="2" charset="0"/>
              </a:rPr>
              <a:t> </a:t>
            </a:r>
            <a:r>
              <a:rPr lang="en-US" dirty="0"/>
              <a:t>Realm: usernames, passwords, groups stored in DB</a:t>
            </a:r>
          </a:p>
          <a:p>
            <a:pPr lvl="1"/>
            <a:r>
              <a:rPr lang="en-US" dirty="0"/>
              <a:t>Good for us because we can add users programmatically</a:t>
            </a:r>
          </a:p>
          <a:p>
            <a:endParaRPr lang="en-US" dirty="0">
              <a:latin typeface="Courier" pitchFamily="2" charset="0"/>
            </a:endParaRPr>
          </a:p>
        </p:txBody>
      </p:sp>
      <p:sp>
        <p:nvSpPr>
          <p:cNvPr id="4" name="Date Placeholder 3">
            <a:extLst>
              <a:ext uri="{FF2B5EF4-FFF2-40B4-BE49-F238E27FC236}">
                <a16:creationId xmlns:a16="http://schemas.microsoft.com/office/drawing/2014/main" id="{F54C6C7E-F24A-FA47-AA9D-3B493CE3AB1B}"/>
              </a:ext>
            </a:extLst>
          </p:cNvPr>
          <p:cNvSpPr>
            <a:spLocks noGrp="1"/>
          </p:cNvSpPr>
          <p:nvPr>
            <p:ph type="dt" sz="half" idx="10"/>
          </p:nvPr>
        </p:nvSpPr>
        <p:spPr/>
        <p:txBody>
          <a:bodyPr/>
          <a:lstStyle/>
          <a:p>
            <a:fld id="{34C311C9-6621-E446-BB9E-F4D1E9DEED22}" type="datetime1">
              <a:rPr lang="en-CA" altLang="en-US" smtClean="0"/>
              <a:pPr/>
              <a:t>2018-10-24</a:t>
            </a:fld>
            <a:endParaRPr lang="en-US" altLang="en-US"/>
          </a:p>
        </p:txBody>
      </p:sp>
      <p:sp>
        <p:nvSpPr>
          <p:cNvPr id="6" name="Slide Number Placeholder 5">
            <a:extLst>
              <a:ext uri="{FF2B5EF4-FFF2-40B4-BE49-F238E27FC236}">
                <a16:creationId xmlns:a16="http://schemas.microsoft.com/office/drawing/2014/main" id="{213B8CE6-A087-DE4C-9BF5-CB458138AFBD}"/>
              </a:ext>
            </a:extLst>
          </p:cNvPr>
          <p:cNvSpPr>
            <a:spLocks noGrp="1"/>
          </p:cNvSpPr>
          <p:nvPr>
            <p:ph type="sldNum" sz="quarter" idx="12"/>
          </p:nvPr>
        </p:nvSpPr>
        <p:spPr/>
        <p:txBody>
          <a:bodyPr/>
          <a:lstStyle/>
          <a:p>
            <a:fld id="{05B6615A-C4AF-FD40-96E4-845CAFB92F0E}" type="slidenum">
              <a:rPr lang="en-US" altLang="en-US" smtClean="0"/>
              <a:pPr/>
              <a:t>53</a:t>
            </a:fld>
            <a:endParaRPr lang="en-US" altLang="en-US"/>
          </a:p>
        </p:txBody>
      </p:sp>
    </p:spTree>
    <p:extLst>
      <p:ext uri="{BB962C8B-B14F-4D97-AF65-F5344CB8AC3E}">
        <p14:creationId xmlns:p14="http://schemas.microsoft.com/office/powerpoint/2010/main" val="42321108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9943-7C4C-A142-B21B-E6B5C127D308}"/>
              </a:ext>
            </a:extLst>
          </p:cNvPr>
          <p:cNvSpPr>
            <a:spLocks noGrp="1"/>
          </p:cNvSpPr>
          <p:nvPr>
            <p:ph type="title"/>
          </p:nvPr>
        </p:nvSpPr>
        <p:spPr/>
        <p:txBody>
          <a:bodyPr/>
          <a:lstStyle/>
          <a:p>
            <a:r>
              <a:rPr lang="en-US" dirty="0"/>
              <a:t>Groups</a:t>
            </a:r>
          </a:p>
        </p:txBody>
      </p:sp>
      <p:sp>
        <p:nvSpPr>
          <p:cNvPr id="3" name="Content Placeholder 2">
            <a:extLst>
              <a:ext uri="{FF2B5EF4-FFF2-40B4-BE49-F238E27FC236}">
                <a16:creationId xmlns:a16="http://schemas.microsoft.com/office/drawing/2014/main" id="{0745C0F5-BB01-874C-BC40-F16C8A79E0DE}"/>
              </a:ext>
            </a:extLst>
          </p:cNvPr>
          <p:cNvSpPr>
            <a:spLocks noGrp="1"/>
          </p:cNvSpPr>
          <p:nvPr>
            <p:ph idx="1"/>
          </p:nvPr>
        </p:nvSpPr>
        <p:spPr/>
        <p:txBody>
          <a:bodyPr/>
          <a:lstStyle/>
          <a:p>
            <a:r>
              <a:rPr lang="en-US" dirty="0"/>
              <a:t>Can be used to group users that have traits in common</a:t>
            </a:r>
          </a:p>
          <a:p>
            <a:r>
              <a:rPr lang="en-US" dirty="0"/>
              <a:t>Cannot be used in Certificate Realm</a:t>
            </a:r>
          </a:p>
          <a:p>
            <a:r>
              <a:rPr lang="en-US" dirty="0"/>
              <a:t>A group is designated for the whole Glassfish Server</a:t>
            </a:r>
          </a:p>
        </p:txBody>
      </p:sp>
      <p:sp>
        <p:nvSpPr>
          <p:cNvPr id="4" name="Date Placeholder 3">
            <a:extLst>
              <a:ext uri="{FF2B5EF4-FFF2-40B4-BE49-F238E27FC236}">
                <a16:creationId xmlns:a16="http://schemas.microsoft.com/office/drawing/2014/main" id="{52296B5F-B674-D449-AF05-C8C4CAD3197A}"/>
              </a:ext>
            </a:extLst>
          </p:cNvPr>
          <p:cNvSpPr>
            <a:spLocks noGrp="1"/>
          </p:cNvSpPr>
          <p:nvPr>
            <p:ph type="dt" sz="half" idx="10"/>
          </p:nvPr>
        </p:nvSpPr>
        <p:spPr/>
        <p:txBody>
          <a:bodyPr/>
          <a:lstStyle/>
          <a:p>
            <a:fld id="{34C311C9-6621-E446-BB9E-F4D1E9DEED22}" type="datetime1">
              <a:rPr lang="en-CA" altLang="en-US" smtClean="0"/>
              <a:pPr/>
              <a:t>2018-10-24</a:t>
            </a:fld>
            <a:endParaRPr lang="en-US" altLang="en-US"/>
          </a:p>
        </p:txBody>
      </p:sp>
      <p:sp>
        <p:nvSpPr>
          <p:cNvPr id="6" name="Slide Number Placeholder 5">
            <a:extLst>
              <a:ext uri="{FF2B5EF4-FFF2-40B4-BE49-F238E27FC236}">
                <a16:creationId xmlns:a16="http://schemas.microsoft.com/office/drawing/2014/main" id="{1B86F9BD-CFA1-1D41-BD9F-9AF0E114C30F}"/>
              </a:ext>
            </a:extLst>
          </p:cNvPr>
          <p:cNvSpPr>
            <a:spLocks noGrp="1"/>
          </p:cNvSpPr>
          <p:nvPr>
            <p:ph type="sldNum" sz="quarter" idx="12"/>
          </p:nvPr>
        </p:nvSpPr>
        <p:spPr/>
        <p:txBody>
          <a:bodyPr/>
          <a:lstStyle/>
          <a:p>
            <a:fld id="{05B6615A-C4AF-FD40-96E4-845CAFB92F0E}" type="slidenum">
              <a:rPr lang="en-US" altLang="en-US" smtClean="0"/>
              <a:pPr/>
              <a:t>54</a:t>
            </a:fld>
            <a:endParaRPr lang="en-US" altLang="en-US"/>
          </a:p>
        </p:txBody>
      </p:sp>
    </p:spTree>
    <p:extLst>
      <p:ext uri="{BB962C8B-B14F-4D97-AF65-F5344CB8AC3E}">
        <p14:creationId xmlns:p14="http://schemas.microsoft.com/office/powerpoint/2010/main" val="12171960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0DB7-6F3D-964B-B5C4-601649EE01D5}"/>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id="{3437F27C-F9D1-2843-A2EC-9E15239CDFD8}"/>
              </a:ext>
            </a:extLst>
          </p:cNvPr>
          <p:cNvSpPr>
            <a:spLocks noGrp="1"/>
          </p:cNvSpPr>
          <p:nvPr>
            <p:ph idx="1"/>
          </p:nvPr>
        </p:nvSpPr>
        <p:spPr/>
        <p:txBody>
          <a:bodyPr/>
          <a:lstStyle/>
          <a:p>
            <a:r>
              <a:rPr lang="en-US" dirty="0"/>
              <a:t>A Role entails permission to access a set of resources</a:t>
            </a:r>
          </a:p>
          <a:p>
            <a:r>
              <a:rPr lang="en-US" dirty="0"/>
              <a:t>Users and groups are mapped to roles (giving those users permissions)</a:t>
            </a:r>
          </a:p>
          <a:p>
            <a:pPr lvl="1"/>
            <a:r>
              <a:rPr lang="en-US" dirty="0"/>
              <a:t>Done in </a:t>
            </a:r>
            <a:r>
              <a:rPr lang="en-US" dirty="0">
                <a:latin typeface="Courier" pitchFamily="2" charset="0"/>
              </a:rPr>
              <a:t>glassfish-</a:t>
            </a:r>
            <a:r>
              <a:rPr lang="en-US" dirty="0" err="1">
                <a:latin typeface="Courier" pitchFamily="2" charset="0"/>
              </a:rPr>
              <a:t>web.xml</a:t>
            </a:r>
            <a:endParaRPr lang="en-US" dirty="0">
              <a:latin typeface="Courier" pitchFamily="2" charset="0"/>
            </a:endParaRPr>
          </a:p>
          <a:p>
            <a:r>
              <a:rPr lang="en-US" dirty="0"/>
              <a:t>The default Role mapping is </a:t>
            </a:r>
            <a:r>
              <a:rPr lang="en-US" dirty="0" err="1"/>
              <a:t>Groupname</a:t>
            </a:r>
            <a:r>
              <a:rPr lang="en-US" dirty="0"/>
              <a:t> = </a:t>
            </a:r>
            <a:r>
              <a:rPr lang="en-US" dirty="0" err="1"/>
              <a:t>Rolename</a:t>
            </a:r>
            <a:endParaRPr lang="en-US" dirty="0"/>
          </a:p>
          <a:p>
            <a:pPr lvl="1"/>
            <a:r>
              <a:rPr lang="en-US" dirty="0"/>
              <a:t>Today we’ll use the default mapping</a:t>
            </a:r>
          </a:p>
        </p:txBody>
      </p:sp>
      <p:sp>
        <p:nvSpPr>
          <p:cNvPr id="4" name="Date Placeholder 3">
            <a:extLst>
              <a:ext uri="{FF2B5EF4-FFF2-40B4-BE49-F238E27FC236}">
                <a16:creationId xmlns:a16="http://schemas.microsoft.com/office/drawing/2014/main" id="{DE39BBBF-9EAB-CE49-B160-40990B72E598}"/>
              </a:ext>
            </a:extLst>
          </p:cNvPr>
          <p:cNvSpPr>
            <a:spLocks noGrp="1"/>
          </p:cNvSpPr>
          <p:nvPr>
            <p:ph type="dt" sz="half" idx="10"/>
          </p:nvPr>
        </p:nvSpPr>
        <p:spPr/>
        <p:txBody>
          <a:bodyPr/>
          <a:lstStyle/>
          <a:p>
            <a:fld id="{34C311C9-6621-E446-BB9E-F4D1E9DEED22}" type="datetime1">
              <a:rPr lang="en-CA" altLang="en-US" smtClean="0"/>
              <a:pPr/>
              <a:t>2018-10-24</a:t>
            </a:fld>
            <a:endParaRPr lang="en-US" altLang="en-US"/>
          </a:p>
        </p:txBody>
      </p:sp>
      <p:sp>
        <p:nvSpPr>
          <p:cNvPr id="6" name="Slide Number Placeholder 5">
            <a:extLst>
              <a:ext uri="{FF2B5EF4-FFF2-40B4-BE49-F238E27FC236}">
                <a16:creationId xmlns:a16="http://schemas.microsoft.com/office/drawing/2014/main" id="{E5B205E9-C4A6-484C-B721-004EBFEFB13F}"/>
              </a:ext>
            </a:extLst>
          </p:cNvPr>
          <p:cNvSpPr>
            <a:spLocks noGrp="1"/>
          </p:cNvSpPr>
          <p:nvPr>
            <p:ph type="sldNum" sz="quarter" idx="12"/>
          </p:nvPr>
        </p:nvSpPr>
        <p:spPr/>
        <p:txBody>
          <a:bodyPr/>
          <a:lstStyle/>
          <a:p>
            <a:fld id="{05B6615A-C4AF-FD40-96E4-845CAFB92F0E}" type="slidenum">
              <a:rPr lang="en-US" altLang="en-US" smtClean="0"/>
              <a:pPr/>
              <a:t>55</a:t>
            </a:fld>
            <a:endParaRPr lang="en-US" altLang="en-US"/>
          </a:p>
        </p:txBody>
      </p:sp>
    </p:spTree>
    <p:extLst>
      <p:ext uri="{BB962C8B-B14F-4D97-AF65-F5344CB8AC3E}">
        <p14:creationId xmlns:p14="http://schemas.microsoft.com/office/powerpoint/2010/main" val="2730013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BA78-F388-0A42-A3BB-D61C801E9894}"/>
              </a:ext>
            </a:extLst>
          </p:cNvPr>
          <p:cNvSpPr>
            <a:spLocks noGrp="1"/>
          </p:cNvSpPr>
          <p:nvPr>
            <p:ph type="title"/>
          </p:nvPr>
        </p:nvSpPr>
        <p:spPr/>
        <p:txBody>
          <a:bodyPr/>
          <a:lstStyle/>
          <a:p>
            <a:r>
              <a:rPr lang="en-US" dirty="0"/>
              <a:t>Steps to secure logins to our apps</a:t>
            </a:r>
          </a:p>
        </p:txBody>
      </p:sp>
      <p:sp>
        <p:nvSpPr>
          <p:cNvPr id="3" name="Content Placeholder 2">
            <a:extLst>
              <a:ext uri="{FF2B5EF4-FFF2-40B4-BE49-F238E27FC236}">
                <a16:creationId xmlns:a16="http://schemas.microsoft.com/office/drawing/2014/main" id="{8445E473-3158-0542-8E5D-610E68DB7AB0}"/>
              </a:ext>
            </a:extLst>
          </p:cNvPr>
          <p:cNvSpPr>
            <a:spLocks noGrp="1"/>
          </p:cNvSpPr>
          <p:nvPr>
            <p:ph idx="1"/>
          </p:nvPr>
        </p:nvSpPr>
        <p:spPr/>
        <p:txBody>
          <a:bodyPr/>
          <a:lstStyle/>
          <a:p>
            <a:r>
              <a:rPr lang="en-US" dirty="0"/>
              <a:t>Define and add a JDBC Realm </a:t>
            </a:r>
          </a:p>
          <a:p>
            <a:pPr lvl="1"/>
            <a:r>
              <a:rPr lang="en-US" dirty="0"/>
              <a:t>Specifies </a:t>
            </a:r>
            <a:r>
              <a:rPr lang="en-US" dirty="0" err="1"/>
              <a:t>datasource</a:t>
            </a:r>
            <a:endParaRPr lang="en-US" dirty="0"/>
          </a:p>
          <a:p>
            <a:pPr lvl="1"/>
            <a:r>
              <a:rPr lang="en-US" dirty="0"/>
              <a:t>Which table contains the username and password columns</a:t>
            </a:r>
          </a:p>
          <a:p>
            <a:pPr lvl="1"/>
            <a:r>
              <a:rPr lang="en-US" dirty="0"/>
              <a:t>Which table contains the group column</a:t>
            </a:r>
          </a:p>
          <a:p>
            <a:pPr lvl="1"/>
            <a:r>
              <a:rPr lang="en-US" dirty="0"/>
              <a:t>We’ll do this in </a:t>
            </a:r>
            <a:r>
              <a:rPr lang="en-US" dirty="0" err="1"/>
              <a:t>pom.xml</a:t>
            </a:r>
            <a:r>
              <a:rPr lang="en-US" dirty="0"/>
              <a:t> </a:t>
            </a:r>
          </a:p>
          <a:p>
            <a:r>
              <a:rPr lang="en-US" dirty="0"/>
              <a:t>Create a </a:t>
            </a:r>
            <a:r>
              <a:rPr lang="en-US" dirty="0" err="1"/>
              <a:t>java:global</a:t>
            </a:r>
            <a:r>
              <a:rPr lang="en-US" dirty="0"/>
              <a:t>/</a:t>
            </a:r>
            <a:r>
              <a:rPr lang="en-US" dirty="0" err="1"/>
              <a:t>DataSourceName</a:t>
            </a:r>
            <a:r>
              <a:rPr lang="en-US" dirty="0"/>
              <a:t> </a:t>
            </a:r>
            <a:r>
              <a:rPr lang="en-US" dirty="0" err="1"/>
              <a:t>datasource</a:t>
            </a:r>
            <a:r>
              <a:rPr lang="en-US" dirty="0"/>
              <a:t> </a:t>
            </a:r>
          </a:p>
          <a:p>
            <a:pPr lvl="1"/>
            <a:r>
              <a:rPr lang="en-US" dirty="0"/>
              <a:t>We do this in </a:t>
            </a:r>
            <a:r>
              <a:rPr lang="en-US" dirty="0" err="1"/>
              <a:t>web.xml</a:t>
            </a:r>
            <a:endParaRPr lang="en-US" dirty="0"/>
          </a:p>
          <a:p>
            <a:r>
              <a:rPr lang="en-US" dirty="0"/>
              <a:t>Specify which paths of the </a:t>
            </a:r>
            <a:r>
              <a:rPr lang="en-US" dirty="0" err="1"/>
              <a:t>webapp</a:t>
            </a:r>
            <a:r>
              <a:rPr lang="en-US" dirty="0"/>
              <a:t> are protected, and by which realm</a:t>
            </a:r>
          </a:p>
          <a:p>
            <a:pPr lvl="1"/>
            <a:r>
              <a:rPr lang="en-US" dirty="0"/>
              <a:t>We do this in </a:t>
            </a:r>
            <a:r>
              <a:rPr lang="en-US" dirty="0" err="1"/>
              <a:t>web.xml</a:t>
            </a:r>
            <a:endParaRPr lang="en-US" dirty="0"/>
          </a:p>
        </p:txBody>
      </p:sp>
      <p:sp>
        <p:nvSpPr>
          <p:cNvPr id="4" name="Date Placeholder 3">
            <a:extLst>
              <a:ext uri="{FF2B5EF4-FFF2-40B4-BE49-F238E27FC236}">
                <a16:creationId xmlns:a16="http://schemas.microsoft.com/office/drawing/2014/main" id="{E8FF900D-A1D8-734E-9CF3-F18E4293A8C2}"/>
              </a:ext>
            </a:extLst>
          </p:cNvPr>
          <p:cNvSpPr>
            <a:spLocks noGrp="1"/>
          </p:cNvSpPr>
          <p:nvPr>
            <p:ph type="dt" sz="half" idx="10"/>
          </p:nvPr>
        </p:nvSpPr>
        <p:spPr/>
        <p:txBody>
          <a:bodyPr/>
          <a:lstStyle/>
          <a:p>
            <a:fld id="{34C311C9-6621-E446-BB9E-F4D1E9DEED22}" type="datetime1">
              <a:rPr lang="en-CA" altLang="en-US" smtClean="0"/>
              <a:pPr/>
              <a:t>2018-10-24</a:t>
            </a:fld>
            <a:endParaRPr lang="en-US" altLang="en-US"/>
          </a:p>
        </p:txBody>
      </p:sp>
      <p:sp>
        <p:nvSpPr>
          <p:cNvPr id="6" name="Slide Number Placeholder 5">
            <a:extLst>
              <a:ext uri="{FF2B5EF4-FFF2-40B4-BE49-F238E27FC236}">
                <a16:creationId xmlns:a16="http://schemas.microsoft.com/office/drawing/2014/main" id="{4BBC52B3-211C-1E41-9661-FEF67D796B4A}"/>
              </a:ext>
            </a:extLst>
          </p:cNvPr>
          <p:cNvSpPr>
            <a:spLocks noGrp="1"/>
          </p:cNvSpPr>
          <p:nvPr>
            <p:ph type="sldNum" sz="quarter" idx="12"/>
          </p:nvPr>
        </p:nvSpPr>
        <p:spPr/>
        <p:txBody>
          <a:bodyPr/>
          <a:lstStyle/>
          <a:p>
            <a:fld id="{05B6615A-C4AF-FD40-96E4-845CAFB92F0E}" type="slidenum">
              <a:rPr lang="en-US" altLang="en-US" smtClean="0"/>
              <a:pPr/>
              <a:t>56</a:t>
            </a:fld>
            <a:endParaRPr lang="en-US" altLang="en-US"/>
          </a:p>
        </p:txBody>
      </p:sp>
    </p:spTree>
    <p:extLst>
      <p:ext uri="{BB962C8B-B14F-4D97-AF65-F5344CB8AC3E}">
        <p14:creationId xmlns:p14="http://schemas.microsoft.com/office/powerpoint/2010/main" val="41725362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C5B5-D392-9B4A-AA7B-C2383E07C42C}"/>
              </a:ext>
            </a:extLst>
          </p:cNvPr>
          <p:cNvSpPr>
            <a:spLocks noGrp="1"/>
          </p:cNvSpPr>
          <p:nvPr>
            <p:ph type="title"/>
          </p:nvPr>
        </p:nvSpPr>
        <p:spPr/>
        <p:txBody>
          <a:bodyPr/>
          <a:lstStyle/>
          <a:p>
            <a:r>
              <a:rPr lang="en-US" dirty="0"/>
              <a:t>Define and add a JDBC Realm </a:t>
            </a:r>
            <a:r>
              <a:rPr lang="en-US" dirty="0" err="1"/>
              <a:t>mysql</a:t>
            </a:r>
            <a:endParaRPr lang="en-US" dirty="0"/>
          </a:p>
        </p:txBody>
      </p:sp>
      <p:sp>
        <p:nvSpPr>
          <p:cNvPr id="3" name="Content Placeholder 2">
            <a:extLst>
              <a:ext uri="{FF2B5EF4-FFF2-40B4-BE49-F238E27FC236}">
                <a16:creationId xmlns:a16="http://schemas.microsoft.com/office/drawing/2014/main" id="{715465A9-F7EC-404D-85D2-7B81061659A0}"/>
              </a:ext>
            </a:extLst>
          </p:cNvPr>
          <p:cNvSpPr>
            <a:spLocks noGrp="1"/>
          </p:cNvSpPr>
          <p:nvPr>
            <p:ph idx="1"/>
          </p:nvPr>
        </p:nvSpPr>
        <p:spPr/>
        <p:txBody>
          <a:bodyPr/>
          <a:lstStyle/>
          <a:p>
            <a:pPr marL="0" indent="0">
              <a:buNone/>
            </a:pPr>
            <a:r>
              <a:rPr lang="en-US" sz="800" dirty="0"/>
              <a:t>&lt;plugin&gt;</a:t>
            </a:r>
          </a:p>
          <a:p>
            <a:pPr marL="0" indent="0">
              <a:buNone/>
            </a:pPr>
            <a:r>
              <a:rPr lang="en-US" sz="800" dirty="0"/>
              <a:t>                &lt;</a:t>
            </a:r>
            <a:r>
              <a:rPr lang="en-US" sz="800" dirty="0" err="1"/>
              <a:t>groupId</a:t>
            </a:r>
            <a:r>
              <a:rPr lang="en-US" sz="800" dirty="0"/>
              <a:t>&gt;</a:t>
            </a:r>
            <a:r>
              <a:rPr lang="en-US" sz="800" dirty="0" err="1"/>
              <a:t>org.codehaus.mojo</a:t>
            </a:r>
            <a:r>
              <a:rPr lang="en-US" sz="800" dirty="0"/>
              <a:t>&lt;/</a:t>
            </a:r>
            <a:r>
              <a:rPr lang="en-US" sz="800" dirty="0" err="1"/>
              <a:t>groupId</a:t>
            </a:r>
            <a:r>
              <a:rPr lang="en-US" sz="800" dirty="0"/>
              <a:t>&gt;</a:t>
            </a:r>
          </a:p>
          <a:p>
            <a:pPr marL="0" indent="0">
              <a:buNone/>
            </a:pPr>
            <a:r>
              <a:rPr lang="en-US" sz="800" dirty="0"/>
              <a:t>                &lt;</a:t>
            </a:r>
            <a:r>
              <a:rPr lang="en-US" sz="800" dirty="0" err="1"/>
              <a:t>artifactId</a:t>
            </a:r>
            <a:r>
              <a:rPr lang="en-US" sz="800" dirty="0"/>
              <a:t>&gt;exec-maven-plugin&lt;/</a:t>
            </a:r>
            <a:r>
              <a:rPr lang="en-US" sz="800" dirty="0" err="1"/>
              <a:t>artifactId</a:t>
            </a:r>
            <a:r>
              <a:rPr lang="en-US" sz="800" dirty="0"/>
              <a:t>&gt;</a:t>
            </a:r>
          </a:p>
          <a:p>
            <a:pPr marL="0" indent="0">
              <a:buNone/>
            </a:pPr>
            <a:r>
              <a:rPr lang="en-US" sz="800" dirty="0"/>
              <a:t>                &lt;version&gt;1.2.1&lt;/version&gt;</a:t>
            </a:r>
          </a:p>
          <a:p>
            <a:pPr marL="0" indent="0">
              <a:buNone/>
            </a:pPr>
            <a:r>
              <a:rPr lang="en-US" sz="800" dirty="0"/>
              <a:t>                &lt;executions&gt;</a:t>
            </a:r>
          </a:p>
          <a:p>
            <a:pPr marL="0" indent="0">
              <a:buNone/>
            </a:pPr>
            <a:r>
              <a:rPr lang="en-US" sz="800" dirty="0"/>
              <a:t>                    &lt;execution&gt;</a:t>
            </a:r>
          </a:p>
          <a:p>
            <a:pPr marL="0" indent="0">
              <a:buNone/>
            </a:pPr>
            <a:r>
              <a:rPr lang="en-US" sz="800" dirty="0"/>
              <a:t>                        &lt;id&gt;create-</a:t>
            </a:r>
            <a:r>
              <a:rPr lang="en-US" sz="800" dirty="0" err="1"/>
              <a:t>mariadb</a:t>
            </a:r>
            <a:r>
              <a:rPr lang="en-US" sz="800" dirty="0"/>
              <a:t>-realm&lt;/id&gt;</a:t>
            </a:r>
          </a:p>
          <a:p>
            <a:pPr marL="0" indent="0">
              <a:buNone/>
            </a:pPr>
            <a:r>
              <a:rPr lang="en-US" sz="800" dirty="0"/>
              <a:t>                        &lt;phase&gt;install&lt;/phase&gt;</a:t>
            </a:r>
          </a:p>
          <a:p>
            <a:pPr marL="0" indent="0">
              <a:buNone/>
            </a:pPr>
            <a:r>
              <a:rPr lang="en-US" sz="800" dirty="0"/>
              <a:t>                        &lt;goals&gt;</a:t>
            </a:r>
          </a:p>
          <a:p>
            <a:pPr marL="0" indent="0">
              <a:buNone/>
            </a:pPr>
            <a:r>
              <a:rPr lang="en-US" sz="800" dirty="0"/>
              <a:t>                            &lt;goal&gt;exec&lt;/goal&gt;</a:t>
            </a:r>
          </a:p>
          <a:p>
            <a:pPr marL="0" indent="0">
              <a:buNone/>
            </a:pPr>
            <a:r>
              <a:rPr lang="en-US" sz="800" dirty="0"/>
              <a:t>                        &lt;/goals&gt;</a:t>
            </a:r>
          </a:p>
          <a:p>
            <a:pPr marL="0" indent="0">
              <a:buNone/>
            </a:pPr>
            <a:r>
              <a:rPr lang="en-US" sz="800" dirty="0"/>
              <a:t>                    &lt;/execution&gt;</a:t>
            </a:r>
          </a:p>
          <a:p>
            <a:pPr marL="0" indent="0">
              <a:buNone/>
            </a:pPr>
            <a:r>
              <a:rPr lang="en-US" sz="800" dirty="0"/>
              <a:t>                &lt;/executions&gt;</a:t>
            </a:r>
          </a:p>
          <a:p>
            <a:pPr marL="0" indent="0">
              <a:buNone/>
            </a:pPr>
            <a:r>
              <a:rPr lang="en-US" sz="800" dirty="0"/>
              <a:t>                &lt;configuration&gt;</a:t>
            </a:r>
          </a:p>
          <a:p>
            <a:pPr marL="0" indent="0">
              <a:buNone/>
            </a:pPr>
            <a:r>
              <a:rPr lang="en-US" sz="800" dirty="0"/>
              <a:t>                    &lt;skip&gt;false&lt;/skip&gt;</a:t>
            </a:r>
          </a:p>
          <a:p>
            <a:pPr marL="0" indent="0">
              <a:buNone/>
            </a:pPr>
            <a:r>
              <a:rPr lang="en-US" sz="800" dirty="0"/>
              <a:t>                    &lt;executable&gt;C:/glassfish5/bin/</a:t>
            </a:r>
            <a:r>
              <a:rPr lang="en-US" sz="800" dirty="0" err="1"/>
              <a:t>asadmin.bat</a:t>
            </a:r>
            <a:r>
              <a:rPr lang="en-US" sz="800" dirty="0"/>
              <a:t>&lt;/executable&gt;</a:t>
            </a:r>
          </a:p>
          <a:p>
            <a:pPr marL="0" indent="0">
              <a:buNone/>
            </a:pPr>
            <a:r>
              <a:rPr lang="en-US" sz="800" dirty="0"/>
              <a:t>                    &lt;arguments&gt;</a:t>
            </a:r>
          </a:p>
          <a:p>
            <a:pPr marL="0" indent="0">
              <a:buNone/>
            </a:pPr>
            <a:r>
              <a:rPr lang="en-US" sz="800" dirty="0"/>
              <a:t>                        &lt;argument&gt;create-</a:t>
            </a:r>
            <a:r>
              <a:rPr lang="en-US" sz="800" dirty="0" err="1"/>
              <a:t>auth</a:t>
            </a:r>
            <a:r>
              <a:rPr lang="en-US" sz="800" dirty="0"/>
              <a:t>-realm&lt;/argument&gt;</a:t>
            </a:r>
          </a:p>
          <a:p>
            <a:pPr marL="0" indent="0">
              <a:buNone/>
            </a:pPr>
            <a:r>
              <a:rPr lang="en-US" sz="800" dirty="0"/>
              <a:t>                        &lt;argument&gt;--</a:t>
            </a:r>
            <a:r>
              <a:rPr lang="en-US" sz="800" dirty="0" err="1"/>
              <a:t>classname</a:t>
            </a:r>
            <a:r>
              <a:rPr lang="en-US" sz="800" dirty="0"/>
              <a:t>&lt;/argument&gt;</a:t>
            </a:r>
          </a:p>
          <a:p>
            <a:pPr marL="0" indent="0">
              <a:buNone/>
            </a:pPr>
            <a:r>
              <a:rPr lang="en-US" sz="800" dirty="0"/>
              <a:t>                        &lt;argument&gt;</a:t>
            </a:r>
            <a:r>
              <a:rPr lang="en-US" sz="800" dirty="0" err="1"/>
              <a:t>com.sun.enterprise.security.auth.realm.jdbc.JDBCRealm</a:t>
            </a:r>
            <a:r>
              <a:rPr lang="en-US" sz="800" dirty="0"/>
              <a:t>&lt;/argument&gt;</a:t>
            </a:r>
          </a:p>
          <a:p>
            <a:pPr marL="0" indent="0">
              <a:buNone/>
            </a:pPr>
            <a:r>
              <a:rPr lang="en-US" sz="800" dirty="0"/>
              <a:t>                        &lt;argument&gt;--property&lt;/argument&gt;</a:t>
            </a:r>
          </a:p>
          <a:p>
            <a:pPr marL="0" indent="0">
              <a:buNone/>
            </a:pPr>
            <a:r>
              <a:rPr lang="en-US" sz="800" dirty="0"/>
              <a:t>                        &lt;argument&gt;</a:t>
            </a:r>
            <a:r>
              <a:rPr lang="en-US" sz="800" dirty="0" err="1"/>
              <a:t>jaas</a:t>
            </a:r>
            <a:r>
              <a:rPr lang="en-US" sz="800" dirty="0"/>
              <a:t>-context=</a:t>
            </a:r>
            <a:r>
              <a:rPr lang="en-US" sz="800" dirty="0" err="1"/>
              <a:t>jdbcRealm:datasource-jndi</a:t>
            </a:r>
            <a:r>
              <a:rPr lang="en-US" sz="800" dirty="0"/>
              <a:t>='</a:t>
            </a:r>
            <a:r>
              <a:rPr lang="en-US" sz="800" dirty="0" err="1"/>
              <a:t>java:global</a:t>
            </a:r>
            <a:r>
              <a:rPr lang="en-US" sz="800" dirty="0"/>
              <a:t>/</a:t>
            </a:r>
            <a:r>
              <a:rPr lang="en-US" sz="800" dirty="0" err="1"/>
              <a:t>MariaDataSource</a:t>
            </a:r>
            <a:r>
              <a:rPr lang="en-US" sz="800" dirty="0"/>
              <a:t>':user-table=</a:t>
            </a:r>
            <a:r>
              <a:rPr lang="en-US" sz="800" dirty="0" err="1"/>
              <a:t>USER_INFO:user-name-column</a:t>
            </a:r>
            <a:r>
              <a:rPr lang="en-US" sz="800" dirty="0"/>
              <a:t>=</a:t>
            </a:r>
            <a:r>
              <a:rPr lang="en-US" sz="800" dirty="0" err="1"/>
              <a:t>NAME:password-column</a:t>
            </a:r>
            <a:r>
              <a:rPr lang="en-US" sz="800" dirty="0"/>
              <a:t>=</a:t>
            </a:r>
            <a:r>
              <a:rPr lang="en-US" sz="800" dirty="0" err="1"/>
              <a:t>PASSWORD:group-table</a:t>
            </a:r>
            <a:r>
              <a:rPr lang="en-US" sz="800" dirty="0"/>
              <a:t>=</a:t>
            </a:r>
            <a:r>
              <a:rPr lang="en-US" sz="800" dirty="0" err="1"/>
              <a:t>USER_INFO:group-name-column</a:t>
            </a:r>
            <a:r>
              <a:rPr lang="en-US" sz="800" dirty="0"/>
              <a:t>=</a:t>
            </a:r>
            <a:r>
              <a:rPr lang="en-US" sz="800" dirty="0" err="1"/>
              <a:t>GRPNAME:digest-algorithm</a:t>
            </a:r>
            <a:r>
              <a:rPr lang="en-US" sz="800" dirty="0"/>
              <a:t>=none&lt;/argument&gt;</a:t>
            </a:r>
          </a:p>
          <a:p>
            <a:pPr marL="0" indent="0">
              <a:buNone/>
            </a:pPr>
            <a:r>
              <a:rPr lang="en-US" sz="800" dirty="0"/>
              <a:t>                        &lt;argument&gt;</a:t>
            </a:r>
            <a:r>
              <a:rPr lang="en-US" sz="800" dirty="0" err="1"/>
              <a:t>mariaRealm</a:t>
            </a:r>
            <a:r>
              <a:rPr lang="en-US" sz="800" dirty="0"/>
              <a:t>&lt;/argument&gt;</a:t>
            </a:r>
          </a:p>
          <a:p>
            <a:pPr marL="0" indent="0">
              <a:buNone/>
            </a:pPr>
            <a:r>
              <a:rPr lang="en-US" sz="800" dirty="0"/>
              <a:t>                    &lt;/arguments&gt;</a:t>
            </a:r>
          </a:p>
          <a:p>
            <a:pPr marL="0" indent="0">
              <a:buNone/>
            </a:pPr>
            <a:r>
              <a:rPr lang="en-US" sz="800" dirty="0"/>
              <a:t>                    &lt;</a:t>
            </a:r>
            <a:r>
              <a:rPr lang="en-US" sz="800" dirty="0" err="1"/>
              <a:t>successCodes</a:t>
            </a:r>
            <a:r>
              <a:rPr lang="en-US" sz="800" dirty="0"/>
              <a:t>&gt;</a:t>
            </a:r>
          </a:p>
          <a:p>
            <a:pPr marL="0" indent="0">
              <a:buNone/>
            </a:pPr>
            <a:r>
              <a:rPr lang="en-US" sz="800" dirty="0"/>
              <a:t>                        &lt;</a:t>
            </a:r>
            <a:r>
              <a:rPr lang="en-US" sz="800" dirty="0" err="1"/>
              <a:t>successCode</a:t>
            </a:r>
            <a:r>
              <a:rPr lang="en-US" sz="800" dirty="0"/>
              <a:t>&gt;0&lt;/</a:t>
            </a:r>
            <a:r>
              <a:rPr lang="en-US" sz="800" dirty="0" err="1"/>
              <a:t>successCode</a:t>
            </a:r>
            <a:r>
              <a:rPr lang="en-US" sz="800" dirty="0"/>
              <a:t>&gt;</a:t>
            </a:r>
          </a:p>
          <a:p>
            <a:pPr marL="0" indent="0">
              <a:buNone/>
            </a:pPr>
            <a:r>
              <a:rPr lang="en-US" sz="800" dirty="0"/>
              <a:t>                        &lt;</a:t>
            </a:r>
            <a:r>
              <a:rPr lang="en-US" sz="800" dirty="0" err="1"/>
              <a:t>successCode</a:t>
            </a:r>
            <a:r>
              <a:rPr lang="en-US" sz="800" dirty="0"/>
              <a:t>&gt;1&lt;/</a:t>
            </a:r>
            <a:r>
              <a:rPr lang="en-US" sz="800" dirty="0" err="1"/>
              <a:t>successCode</a:t>
            </a:r>
            <a:r>
              <a:rPr lang="en-US" sz="800" dirty="0"/>
              <a:t>&gt;</a:t>
            </a:r>
          </a:p>
          <a:p>
            <a:pPr marL="0" indent="0">
              <a:buNone/>
            </a:pPr>
            <a:r>
              <a:rPr lang="en-US" sz="800" dirty="0"/>
              <a:t>                    &lt;/</a:t>
            </a:r>
            <a:r>
              <a:rPr lang="en-US" sz="800" dirty="0" err="1"/>
              <a:t>successCodes</a:t>
            </a:r>
            <a:r>
              <a:rPr lang="en-US" sz="800" dirty="0"/>
              <a:t>&gt;</a:t>
            </a:r>
          </a:p>
          <a:p>
            <a:pPr marL="0" indent="0">
              <a:buNone/>
            </a:pPr>
            <a:r>
              <a:rPr lang="en-US" sz="800" dirty="0"/>
              <a:t>                &lt;/configuration&gt;</a:t>
            </a:r>
          </a:p>
          <a:p>
            <a:pPr marL="0" indent="0">
              <a:buNone/>
            </a:pPr>
            <a:r>
              <a:rPr lang="en-US" sz="800" dirty="0"/>
              <a:t>            &lt;/plugin&gt;</a:t>
            </a:r>
          </a:p>
        </p:txBody>
      </p:sp>
      <p:sp>
        <p:nvSpPr>
          <p:cNvPr id="4" name="Date Placeholder 3">
            <a:extLst>
              <a:ext uri="{FF2B5EF4-FFF2-40B4-BE49-F238E27FC236}">
                <a16:creationId xmlns:a16="http://schemas.microsoft.com/office/drawing/2014/main" id="{92F3B3EC-C55E-2841-BA78-AC43DD630D1C}"/>
              </a:ext>
            </a:extLst>
          </p:cNvPr>
          <p:cNvSpPr>
            <a:spLocks noGrp="1"/>
          </p:cNvSpPr>
          <p:nvPr>
            <p:ph type="dt" sz="half" idx="10"/>
          </p:nvPr>
        </p:nvSpPr>
        <p:spPr/>
        <p:txBody>
          <a:bodyPr/>
          <a:lstStyle/>
          <a:p>
            <a:fld id="{34C311C9-6621-E446-BB9E-F4D1E9DEED22}" type="datetime1">
              <a:rPr lang="en-CA" altLang="en-US" smtClean="0"/>
              <a:pPr/>
              <a:t>2018-10-24</a:t>
            </a:fld>
            <a:endParaRPr lang="en-US" altLang="en-US"/>
          </a:p>
        </p:txBody>
      </p:sp>
      <p:sp>
        <p:nvSpPr>
          <p:cNvPr id="6" name="Slide Number Placeholder 5">
            <a:extLst>
              <a:ext uri="{FF2B5EF4-FFF2-40B4-BE49-F238E27FC236}">
                <a16:creationId xmlns:a16="http://schemas.microsoft.com/office/drawing/2014/main" id="{DD01B49F-6EBE-EA43-8F2E-81CC4161BA7E}"/>
              </a:ext>
            </a:extLst>
          </p:cNvPr>
          <p:cNvSpPr>
            <a:spLocks noGrp="1"/>
          </p:cNvSpPr>
          <p:nvPr>
            <p:ph type="sldNum" sz="quarter" idx="12"/>
          </p:nvPr>
        </p:nvSpPr>
        <p:spPr/>
        <p:txBody>
          <a:bodyPr/>
          <a:lstStyle/>
          <a:p>
            <a:fld id="{05B6615A-C4AF-FD40-96E4-845CAFB92F0E}" type="slidenum">
              <a:rPr lang="en-US" altLang="en-US" smtClean="0"/>
              <a:pPr/>
              <a:t>57</a:t>
            </a:fld>
            <a:endParaRPr lang="en-US" altLang="en-US"/>
          </a:p>
        </p:txBody>
      </p:sp>
    </p:spTree>
    <p:extLst>
      <p:ext uri="{BB962C8B-B14F-4D97-AF65-F5344CB8AC3E}">
        <p14:creationId xmlns:p14="http://schemas.microsoft.com/office/powerpoint/2010/main" val="3734680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66EA-4688-FC49-AD40-8551091D957B}"/>
              </a:ext>
            </a:extLst>
          </p:cNvPr>
          <p:cNvSpPr>
            <a:spLocks noGrp="1"/>
          </p:cNvSpPr>
          <p:nvPr>
            <p:ph type="title"/>
          </p:nvPr>
        </p:nvSpPr>
        <p:spPr/>
        <p:txBody>
          <a:bodyPr/>
          <a:lstStyle/>
          <a:p>
            <a:r>
              <a:rPr lang="en-US" dirty="0"/>
              <a:t>Define and Add a JDBC Realm derby</a:t>
            </a:r>
          </a:p>
        </p:txBody>
      </p:sp>
      <p:sp>
        <p:nvSpPr>
          <p:cNvPr id="3" name="Content Placeholder 2">
            <a:extLst>
              <a:ext uri="{FF2B5EF4-FFF2-40B4-BE49-F238E27FC236}">
                <a16:creationId xmlns:a16="http://schemas.microsoft.com/office/drawing/2014/main" id="{74BDCB3D-BF0A-1E48-BB11-A27DC3D1325B}"/>
              </a:ext>
            </a:extLst>
          </p:cNvPr>
          <p:cNvSpPr>
            <a:spLocks noGrp="1"/>
          </p:cNvSpPr>
          <p:nvPr>
            <p:ph idx="1"/>
          </p:nvPr>
        </p:nvSpPr>
        <p:spPr/>
        <p:txBody>
          <a:bodyPr/>
          <a:lstStyle/>
          <a:p>
            <a:pPr marL="0" indent="0">
              <a:buNone/>
            </a:pPr>
            <a:r>
              <a:rPr lang="en-CA" sz="800" dirty="0"/>
              <a:t>&lt;plugin&gt;</a:t>
            </a:r>
          </a:p>
          <a:p>
            <a:pPr marL="0" indent="0">
              <a:buNone/>
            </a:pPr>
            <a:r>
              <a:rPr lang="en-CA" sz="800" dirty="0"/>
              <a:t>                &lt;</a:t>
            </a:r>
            <a:r>
              <a:rPr lang="en-CA" sz="800" dirty="0" err="1"/>
              <a:t>groupId</a:t>
            </a:r>
            <a:r>
              <a:rPr lang="en-CA" sz="800" dirty="0"/>
              <a:t>&gt;</a:t>
            </a:r>
            <a:r>
              <a:rPr lang="en-CA" sz="800" dirty="0" err="1"/>
              <a:t>org.codehaus.mojo</a:t>
            </a:r>
            <a:r>
              <a:rPr lang="en-CA" sz="800" dirty="0"/>
              <a:t>&lt;/</a:t>
            </a:r>
            <a:r>
              <a:rPr lang="en-CA" sz="800" dirty="0" err="1"/>
              <a:t>groupId</a:t>
            </a:r>
            <a:r>
              <a:rPr lang="en-CA" sz="800" dirty="0"/>
              <a:t>&gt;</a:t>
            </a:r>
          </a:p>
          <a:p>
            <a:pPr marL="0" indent="0">
              <a:buNone/>
            </a:pPr>
            <a:r>
              <a:rPr lang="en-CA" sz="800" dirty="0"/>
              <a:t>                &lt;</a:t>
            </a:r>
            <a:r>
              <a:rPr lang="en-CA" sz="800" dirty="0" err="1"/>
              <a:t>artifactId</a:t>
            </a:r>
            <a:r>
              <a:rPr lang="en-CA" sz="800" dirty="0"/>
              <a:t>&gt;exec-maven-plugin&lt;/</a:t>
            </a:r>
            <a:r>
              <a:rPr lang="en-CA" sz="800" dirty="0" err="1"/>
              <a:t>artifactId</a:t>
            </a:r>
            <a:r>
              <a:rPr lang="en-CA" sz="800" dirty="0"/>
              <a:t>&gt;</a:t>
            </a:r>
          </a:p>
          <a:p>
            <a:pPr marL="0" indent="0">
              <a:buNone/>
            </a:pPr>
            <a:r>
              <a:rPr lang="en-CA" sz="800" dirty="0"/>
              <a:t>                &lt;version&gt;1.2.1&lt;/version&gt;</a:t>
            </a:r>
          </a:p>
          <a:p>
            <a:pPr marL="0" indent="0">
              <a:buNone/>
            </a:pPr>
            <a:r>
              <a:rPr lang="en-CA" sz="800" dirty="0"/>
              <a:t>                &lt;executions&gt;</a:t>
            </a:r>
          </a:p>
          <a:p>
            <a:pPr marL="0" indent="0">
              <a:buNone/>
            </a:pPr>
            <a:r>
              <a:rPr lang="en-CA" sz="800" dirty="0"/>
              <a:t>                    &lt;execution&gt;</a:t>
            </a:r>
          </a:p>
          <a:p>
            <a:pPr marL="0" indent="0">
              <a:buNone/>
            </a:pPr>
            <a:r>
              <a:rPr lang="en-CA" sz="800" dirty="0"/>
              <a:t>                        &lt;id&gt;create-derby-realm&lt;/id&gt;</a:t>
            </a:r>
          </a:p>
          <a:p>
            <a:pPr marL="0" indent="0">
              <a:buNone/>
            </a:pPr>
            <a:r>
              <a:rPr lang="en-CA" sz="800" dirty="0"/>
              <a:t>                        &lt;phase&gt;install&lt;/phase&gt;</a:t>
            </a:r>
          </a:p>
          <a:p>
            <a:pPr marL="0" indent="0">
              <a:buNone/>
            </a:pPr>
            <a:r>
              <a:rPr lang="en-CA" sz="800" dirty="0"/>
              <a:t>                        &lt;goals&gt;</a:t>
            </a:r>
          </a:p>
          <a:p>
            <a:pPr marL="0" indent="0">
              <a:buNone/>
            </a:pPr>
            <a:r>
              <a:rPr lang="en-CA" sz="800" dirty="0"/>
              <a:t>                            &lt;goal&gt;exec&lt;/goal&gt;</a:t>
            </a:r>
          </a:p>
          <a:p>
            <a:pPr marL="0" indent="0">
              <a:buNone/>
            </a:pPr>
            <a:r>
              <a:rPr lang="en-CA" sz="800" dirty="0"/>
              <a:t>                        &lt;/goals&gt;</a:t>
            </a:r>
          </a:p>
          <a:p>
            <a:pPr marL="0" indent="0">
              <a:buNone/>
            </a:pPr>
            <a:r>
              <a:rPr lang="en-CA" sz="800" dirty="0"/>
              <a:t>                    &lt;/execution&gt;</a:t>
            </a:r>
          </a:p>
          <a:p>
            <a:pPr marL="0" indent="0">
              <a:buNone/>
            </a:pPr>
            <a:r>
              <a:rPr lang="en-CA" sz="800" dirty="0"/>
              <a:t>                &lt;/executions&gt;</a:t>
            </a:r>
          </a:p>
          <a:p>
            <a:pPr marL="0" indent="0">
              <a:buNone/>
            </a:pPr>
            <a:r>
              <a:rPr lang="en-CA" sz="800" dirty="0"/>
              <a:t>                &lt;configuration&gt;</a:t>
            </a:r>
          </a:p>
          <a:p>
            <a:pPr marL="0" indent="0">
              <a:buNone/>
            </a:pPr>
            <a:r>
              <a:rPr lang="en-CA" sz="800" dirty="0"/>
              <a:t>                    &lt;skip&gt;false&lt;/skip&gt;</a:t>
            </a:r>
          </a:p>
          <a:p>
            <a:pPr marL="0" indent="0">
              <a:buNone/>
            </a:pPr>
            <a:r>
              <a:rPr lang="en-CA" sz="800" dirty="0"/>
              <a:t>                    &lt;executable&gt;C:/glassfish5/bin/</a:t>
            </a:r>
            <a:r>
              <a:rPr lang="en-CA" sz="800" dirty="0" err="1"/>
              <a:t>asadmin.bat</a:t>
            </a:r>
            <a:r>
              <a:rPr lang="en-CA" sz="800" dirty="0"/>
              <a:t>&lt;/executable&gt;</a:t>
            </a:r>
          </a:p>
          <a:p>
            <a:pPr marL="0" indent="0">
              <a:buNone/>
            </a:pPr>
            <a:r>
              <a:rPr lang="en-CA" sz="800" dirty="0"/>
              <a:t>                    &lt;arguments&gt;</a:t>
            </a:r>
          </a:p>
          <a:p>
            <a:pPr marL="0" indent="0">
              <a:buNone/>
            </a:pPr>
            <a:r>
              <a:rPr lang="en-CA" sz="800" dirty="0"/>
              <a:t>                        &lt;argument&gt;create-</a:t>
            </a:r>
            <a:r>
              <a:rPr lang="en-CA" sz="800" dirty="0" err="1"/>
              <a:t>auth</a:t>
            </a:r>
            <a:r>
              <a:rPr lang="en-CA" sz="800" dirty="0"/>
              <a:t>-realm&lt;/argument&gt;</a:t>
            </a:r>
          </a:p>
          <a:p>
            <a:pPr marL="0" indent="0">
              <a:buNone/>
            </a:pPr>
            <a:r>
              <a:rPr lang="en-CA" sz="800" dirty="0"/>
              <a:t>                        &lt;argument&gt;--</a:t>
            </a:r>
            <a:r>
              <a:rPr lang="en-CA" sz="800" dirty="0" err="1"/>
              <a:t>classname</a:t>
            </a:r>
            <a:r>
              <a:rPr lang="en-CA" sz="800" dirty="0"/>
              <a:t>&lt;/argument&gt;</a:t>
            </a:r>
          </a:p>
          <a:p>
            <a:pPr marL="0" indent="0">
              <a:buNone/>
            </a:pPr>
            <a:r>
              <a:rPr lang="en-CA" sz="800" dirty="0"/>
              <a:t>                        &lt;argument&gt;</a:t>
            </a:r>
            <a:r>
              <a:rPr lang="en-CA" sz="800" dirty="0" err="1"/>
              <a:t>com.sun.enterprise.security.auth.realm.jdbc.JDBCRealm</a:t>
            </a:r>
            <a:r>
              <a:rPr lang="en-CA" sz="800" dirty="0"/>
              <a:t>&lt;/argument&gt;</a:t>
            </a:r>
          </a:p>
          <a:p>
            <a:pPr marL="0" indent="0">
              <a:buNone/>
            </a:pPr>
            <a:r>
              <a:rPr lang="en-CA" sz="800" dirty="0"/>
              <a:t>                        &lt;argument&gt;--property&lt;/argument&gt;</a:t>
            </a:r>
          </a:p>
          <a:p>
            <a:pPr marL="0" indent="0">
              <a:buNone/>
            </a:pPr>
            <a:r>
              <a:rPr lang="en-CA" sz="800" dirty="0"/>
              <a:t>                        &lt;argument&gt;</a:t>
            </a:r>
            <a:r>
              <a:rPr lang="en-CA" sz="800" dirty="0" err="1"/>
              <a:t>jaas</a:t>
            </a:r>
            <a:r>
              <a:rPr lang="en-CA" sz="800" dirty="0"/>
              <a:t>-context=</a:t>
            </a:r>
            <a:r>
              <a:rPr lang="en-CA" sz="800" dirty="0" err="1"/>
              <a:t>jdbcRealm:datasource-jndi</a:t>
            </a:r>
            <a:r>
              <a:rPr lang="en-CA" sz="800" dirty="0"/>
              <a:t>='</a:t>
            </a:r>
            <a:r>
              <a:rPr lang="en-CA" sz="800" dirty="0" err="1"/>
              <a:t>java:global</a:t>
            </a:r>
            <a:r>
              <a:rPr lang="en-CA" sz="800" dirty="0"/>
              <a:t>/</a:t>
            </a:r>
            <a:r>
              <a:rPr lang="en-CA" sz="800" dirty="0" err="1"/>
              <a:t>TutoringDatabase</a:t>
            </a:r>
            <a:r>
              <a:rPr lang="en-CA" sz="800" dirty="0"/>
              <a:t>':user-table=</a:t>
            </a:r>
            <a:r>
              <a:rPr lang="en-CA" sz="800" dirty="0" err="1"/>
              <a:t>app.USER_INFO:user-name-column</a:t>
            </a:r>
            <a:r>
              <a:rPr lang="en-CA" sz="800" dirty="0"/>
              <a:t>=</a:t>
            </a:r>
            <a:r>
              <a:rPr lang="en-CA" sz="800" dirty="0" err="1"/>
              <a:t>name:password-column</a:t>
            </a:r>
            <a:r>
              <a:rPr lang="en-CA" sz="800" dirty="0"/>
              <a:t>=</a:t>
            </a:r>
            <a:r>
              <a:rPr lang="en-CA" sz="800" dirty="0" err="1"/>
              <a:t>password:group-table</a:t>
            </a:r>
            <a:r>
              <a:rPr lang="en-CA" sz="800" dirty="0"/>
              <a:t>=</a:t>
            </a:r>
            <a:r>
              <a:rPr lang="en-CA" sz="800" dirty="0" err="1"/>
              <a:t>app.USER_INFO:group-name-column</a:t>
            </a:r>
            <a:r>
              <a:rPr lang="en-CA" sz="800" dirty="0"/>
              <a:t>=</a:t>
            </a:r>
            <a:r>
              <a:rPr lang="en-CA" sz="800" dirty="0" err="1"/>
              <a:t>INGROUP:digest-algorithm</a:t>
            </a:r>
            <a:r>
              <a:rPr lang="en-CA" sz="800" dirty="0"/>
              <a:t>=none&lt;/argument&gt;</a:t>
            </a:r>
          </a:p>
          <a:p>
            <a:pPr marL="0" indent="0">
              <a:buNone/>
            </a:pPr>
            <a:r>
              <a:rPr lang="en-CA" sz="800" dirty="0"/>
              <a:t>                        &lt;argument&gt;</a:t>
            </a:r>
            <a:r>
              <a:rPr lang="en-CA" sz="800" dirty="0" err="1"/>
              <a:t>moviedbRealm</a:t>
            </a:r>
            <a:r>
              <a:rPr lang="en-CA" sz="800" dirty="0"/>
              <a:t>&lt;/argument&gt;</a:t>
            </a:r>
          </a:p>
          <a:p>
            <a:pPr marL="0" indent="0">
              <a:buNone/>
            </a:pPr>
            <a:r>
              <a:rPr lang="en-CA" sz="800" dirty="0"/>
              <a:t>                    &lt;/arguments&gt;</a:t>
            </a:r>
          </a:p>
          <a:p>
            <a:pPr marL="0" indent="0">
              <a:buNone/>
            </a:pPr>
            <a:r>
              <a:rPr lang="en-CA" sz="800" dirty="0"/>
              <a:t>                    &lt;</a:t>
            </a:r>
            <a:r>
              <a:rPr lang="en-CA" sz="800" dirty="0" err="1"/>
              <a:t>successCodes</a:t>
            </a:r>
            <a:r>
              <a:rPr lang="en-CA" sz="800" dirty="0"/>
              <a:t>&gt;</a:t>
            </a:r>
          </a:p>
          <a:p>
            <a:pPr marL="0" indent="0">
              <a:buNone/>
            </a:pPr>
            <a:r>
              <a:rPr lang="en-CA" sz="800" dirty="0"/>
              <a:t>                        &lt;</a:t>
            </a:r>
            <a:r>
              <a:rPr lang="en-CA" sz="800" dirty="0" err="1"/>
              <a:t>successCode</a:t>
            </a:r>
            <a:r>
              <a:rPr lang="en-CA" sz="800" dirty="0"/>
              <a:t>&gt;0&lt;/</a:t>
            </a:r>
            <a:r>
              <a:rPr lang="en-CA" sz="800" dirty="0" err="1"/>
              <a:t>successCode</a:t>
            </a:r>
            <a:r>
              <a:rPr lang="en-CA" sz="800" dirty="0"/>
              <a:t>&gt;</a:t>
            </a:r>
          </a:p>
          <a:p>
            <a:pPr marL="0" indent="0">
              <a:buNone/>
            </a:pPr>
            <a:r>
              <a:rPr lang="en-CA" sz="800" dirty="0"/>
              <a:t>                        &lt;</a:t>
            </a:r>
            <a:r>
              <a:rPr lang="en-CA" sz="800" dirty="0" err="1"/>
              <a:t>successCode</a:t>
            </a:r>
            <a:r>
              <a:rPr lang="en-CA" sz="800" dirty="0"/>
              <a:t>&gt;1&lt;/</a:t>
            </a:r>
            <a:r>
              <a:rPr lang="en-CA" sz="800" dirty="0" err="1"/>
              <a:t>successCode</a:t>
            </a:r>
            <a:r>
              <a:rPr lang="en-CA" sz="800" dirty="0"/>
              <a:t>&gt;</a:t>
            </a:r>
          </a:p>
          <a:p>
            <a:pPr marL="0" indent="0">
              <a:buNone/>
            </a:pPr>
            <a:r>
              <a:rPr lang="en-CA" sz="800" dirty="0"/>
              <a:t>                    &lt;/</a:t>
            </a:r>
            <a:r>
              <a:rPr lang="en-CA" sz="800" dirty="0" err="1"/>
              <a:t>successCodes</a:t>
            </a:r>
            <a:r>
              <a:rPr lang="en-CA" sz="800" dirty="0"/>
              <a:t>&gt;</a:t>
            </a:r>
          </a:p>
          <a:p>
            <a:pPr marL="0" indent="0">
              <a:buNone/>
            </a:pPr>
            <a:r>
              <a:rPr lang="en-CA" sz="800" dirty="0"/>
              <a:t>                &lt;/configuration&gt;</a:t>
            </a:r>
          </a:p>
          <a:p>
            <a:pPr marL="0" indent="0">
              <a:buNone/>
            </a:pPr>
            <a:r>
              <a:rPr lang="en-CA" sz="800" dirty="0"/>
              <a:t>            &lt;/plugin&gt;</a:t>
            </a:r>
          </a:p>
          <a:p>
            <a:pPr marL="0" indent="0">
              <a:buNone/>
            </a:pPr>
            <a:endParaRPr lang="en-US" sz="100" dirty="0"/>
          </a:p>
        </p:txBody>
      </p:sp>
      <p:sp>
        <p:nvSpPr>
          <p:cNvPr id="4" name="Date Placeholder 3">
            <a:extLst>
              <a:ext uri="{FF2B5EF4-FFF2-40B4-BE49-F238E27FC236}">
                <a16:creationId xmlns:a16="http://schemas.microsoft.com/office/drawing/2014/main" id="{67B59FBA-44C5-DD46-966E-E01C8EA10152}"/>
              </a:ext>
            </a:extLst>
          </p:cNvPr>
          <p:cNvSpPr>
            <a:spLocks noGrp="1"/>
          </p:cNvSpPr>
          <p:nvPr>
            <p:ph type="dt" sz="half" idx="10"/>
          </p:nvPr>
        </p:nvSpPr>
        <p:spPr/>
        <p:txBody>
          <a:bodyPr/>
          <a:lstStyle/>
          <a:p>
            <a:fld id="{34C311C9-6621-E446-BB9E-F4D1E9DEED22}" type="datetime1">
              <a:rPr lang="en-CA" altLang="en-US" smtClean="0"/>
              <a:pPr/>
              <a:t>2018-10-24</a:t>
            </a:fld>
            <a:endParaRPr lang="en-US" altLang="en-US"/>
          </a:p>
        </p:txBody>
      </p:sp>
      <p:sp>
        <p:nvSpPr>
          <p:cNvPr id="6" name="Slide Number Placeholder 5">
            <a:extLst>
              <a:ext uri="{FF2B5EF4-FFF2-40B4-BE49-F238E27FC236}">
                <a16:creationId xmlns:a16="http://schemas.microsoft.com/office/drawing/2014/main" id="{030EF566-BCC0-FB4C-879F-BBBBA78B59CE}"/>
              </a:ext>
            </a:extLst>
          </p:cNvPr>
          <p:cNvSpPr>
            <a:spLocks noGrp="1"/>
          </p:cNvSpPr>
          <p:nvPr>
            <p:ph type="sldNum" sz="quarter" idx="12"/>
          </p:nvPr>
        </p:nvSpPr>
        <p:spPr/>
        <p:txBody>
          <a:bodyPr/>
          <a:lstStyle/>
          <a:p>
            <a:fld id="{05B6615A-C4AF-FD40-96E4-845CAFB92F0E}" type="slidenum">
              <a:rPr lang="en-US" altLang="en-US" smtClean="0"/>
              <a:pPr/>
              <a:t>58</a:t>
            </a:fld>
            <a:endParaRPr lang="en-US" altLang="en-US"/>
          </a:p>
        </p:txBody>
      </p:sp>
    </p:spTree>
    <p:extLst>
      <p:ext uri="{BB962C8B-B14F-4D97-AF65-F5344CB8AC3E}">
        <p14:creationId xmlns:p14="http://schemas.microsoft.com/office/powerpoint/2010/main" val="19809101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B660-1E1B-0746-AC53-9B3DD09999F3}"/>
              </a:ext>
            </a:extLst>
          </p:cNvPr>
          <p:cNvSpPr>
            <a:spLocks noGrp="1"/>
          </p:cNvSpPr>
          <p:nvPr>
            <p:ph type="title"/>
          </p:nvPr>
        </p:nvSpPr>
        <p:spPr/>
        <p:txBody>
          <a:bodyPr/>
          <a:lstStyle/>
          <a:p>
            <a:r>
              <a:rPr lang="en-US" dirty="0"/>
              <a:t>Define </a:t>
            </a:r>
            <a:r>
              <a:rPr lang="en-US" dirty="0" err="1"/>
              <a:t>Datasource</a:t>
            </a:r>
            <a:r>
              <a:rPr lang="en-US" dirty="0"/>
              <a:t> Derby (</a:t>
            </a:r>
            <a:r>
              <a:rPr lang="en-US" dirty="0" err="1"/>
              <a:t>web.xml</a:t>
            </a:r>
            <a:r>
              <a:rPr lang="en-US" dirty="0"/>
              <a:t>)</a:t>
            </a:r>
          </a:p>
        </p:txBody>
      </p:sp>
      <p:sp>
        <p:nvSpPr>
          <p:cNvPr id="3" name="Content Placeholder 2">
            <a:extLst>
              <a:ext uri="{FF2B5EF4-FFF2-40B4-BE49-F238E27FC236}">
                <a16:creationId xmlns:a16="http://schemas.microsoft.com/office/drawing/2014/main" id="{B209BD20-E335-C043-A1E5-06529579FF6D}"/>
              </a:ext>
            </a:extLst>
          </p:cNvPr>
          <p:cNvSpPr>
            <a:spLocks noGrp="1"/>
          </p:cNvSpPr>
          <p:nvPr>
            <p:ph idx="1"/>
          </p:nvPr>
        </p:nvSpPr>
        <p:spPr/>
        <p:txBody>
          <a:bodyPr/>
          <a:lstStyle/>
          <a:p>
            <a:pPr marL="0" indent="0">
              <a:buNone/>
            </a:pPr>
            <a:r>
              <a:rPr lang="en-CA" sz="1600" dirty="0"/>
              <a:t>&lt;data-source&gt;</a:t>
            </a:r>
          </a:p>
          <a:p>
            <a:pPr marL="0" indent="0">
              <a:buNone/>
            </a:pPr>
            <a:r>
              <a:rPr lang="en-CA" sz="1600" dirty="0"/>
              <a:t>        &lt;description&gt;Todd's Tutoring data source.&lt;/description&gt;</a:t>
            </a:r>
          </a:p>
          <a:p>
            <a:pPr marL="0" indent="0">
              <a:buNone/>
            </a:pPr>
            <a:r>
              <a:rPr lang="en-CA" sz="1600" dirty="0"/>
              <a:t>        &lt;name&gt;</a:t>
            </a:r>
            <a:r>
              <a:rPr lang="en-CA" sz="1600" dirty="0" err="1"/>
              <a:t>java:global</a:t>
            </a:r>
            <a:r>
              <a:rPr lang="en-CA" sz="1600" dirty="0"/>
              <a:t>/</a:t>
            </a:r>
            <a:r>
              <a:rPr lang="en-CA" sz="1600" dirty="0" err="1"/>
              <a:t>TgkDataSource</a:t>
            </a:r>
            <a:r>
              <a:rPr lang="en-CA" sz="1600" dirty="0"/>
              <a:t>&lt;/name&gt;</a:t>
            </a:r>
          </a:p>
          <a:p>
            <a:pPr marL="0" indent="0">
              <a:buNone/>
            </a:pPr>
            <a:r>
              <a:rPr lang="en-CA" sz="1600" dirty="0"/>
              <a:t>        &lt;class-name&gt;</a:t>
            </a:r>
            <a:r>
              <a:rPr lang="en-CA" sz="1600" dirty="0" err="1"/>
              <a:t>org.apache.derby.jdbc.ClientDataSource</a:t>
            </a:r>
            <a:r>
              <a:rPr lang="en-CA" sz="1600" dirty="0"/>
              <a:t>&lt;/class-name&gt;</a:t>
            </a:r>
          </a:p>
          <a:p>
            <a:pPr marL="0" indent="0">
              <a:buNone/>
            </a:pPr>
            <a:r>
              <a:rPr lang="en-CA" sz="1600" dirty="0"/>
              <a:t>        &lt;server-name&gt;localhost&lt;/server-name&gt;</a:t>
            </a:r>
          </a:p>
          <a:p>
            <a:pPr marL="0" indent="0">
              <a:buNone/>
            </a:pPr>
            <a:r>
              <a:rPr lang="en-CA" sz="1600" dirty="0"/>
              <a:t>        &lt;port-number&gt;1527&lt;/port-number&gt;</a:t>
            </a:r>
          </a:p>
          <a:p>
            <a:pPr marL="0" indent="0">
              <a:buNone/>
            </a:pPr>
            <a:r>
              <a:rPr lang="en-CA" sz="1600" dirty="0"/>
              <a:t>        &lt;database-name&gt;sun-</a:t>
            </a:r>
            <a:r>
              <a:rPr lang="en-CA" sz="1600" dirty="0" err="1"/>
              <a:t>appserv</a:t>
            </a:r>
            <a:r>
              <a:rPr lang="en-CA" sz="1600" dirty="0"/>
              <a:t>-samples&lt;/database-name&gt;</a:t>
            </a:r>
          </a:p>
          <a:p>
            <a:pPr marL="0" indent="0">
              <a:buNone/>
            </a:pPr>
            <a:r>
              <a:rPr lang="en-CA" sz="1600" dirty="0"/>
              <a:t>        &lt;user&gt;app&lt;/user&gt;</a:t>
            </a:r>
          </a:p>
          <a:p>
            <a:pPr marL="0" indent="0">
              <a:buNone/>
            </a:pPr>
            <a:r>
              <a:rPr lang="en-CA" sz="1600" dirty="0"/>
              <a:t>        &lt;password&gt;app&lt;/password&gt;</a:t>
            </a:r>
          </a:p>
          <a:p>
            <a:pPr marL="0" indent="0">
              <a:buNone/>
            </a:pPr>
            <a:r>
              <a:rPr lang="en-CA" sz="1600" dirty="0"/>
              <a:t>        &lt;property&gt;</a:t>
            </a:r>
          </a:p>
          <a:p>
            <a:pPr marL="0" indent="0">
              <a:buNone/>
            </a:pPr>
            <a:r>
              <a:rPr lang="en-CA" sz="1600" dirty="0"/>
              <a:t>            &lt;name&gt;</a:t>
            </a:r>
            <a:r>
              <a:rPr lang="en-CA" sz="1600" dirty="0" err="1"/>
              <a:t>connectionAttributes</a:t>
            </a:r>
            <a:r>
              <a:rPr lang="en-CA" sz="1600" dirty="0"/>
              <a:t>&lt;/name&gt;</a:t>
            </a:r>
          </a:p>
          <a:p>
            <a:pPr marL="0" indent="0">
              <a:buNone/>
            </a:pPr>
            <a:r>
              <a:rPr lang="en-CA" sz="1600" dirty="0"/>
              <a:t>            &lt;value&gt;;create=true&lt;/value&gt;</a:t>
            </a:r>
          </a:p>
          <a:p>
            <a:pPr marL="0" indent="0">
              <a:buNone/>
            </a:pPr>
            <a:r>
              <a:rPr lang="en-CA" sz="1600" dirty="0"/>
              <a:t>        &lt;/property&gt;</a:t>
            </a:r>
          </a:p>
          <a:p>
            <a:pPr marL="0" indent="0">
              <a:buNone/>
            </a:pPr>
            <a:r>
              <a:rPr lang="en-CA" sz="1600" dirty="0"/>
              <a:t>       &lt;/data-source&gt;</a:t>
            </a:r>
          </a:p>
          <a:p>
            <a:endParaRPr lang="en-US" dirty="0"/>
          </a:p>
        </p:txBody>
      </p:sp>
      <p:sp>
        <p:nvSpPr>
          <p:cNvPr id="4" name="Date Placeholder 3">
            <a:extLst>
              <a:ext uri="{FF2B5EF4-FFF2-40B4-BE49-F238E27FC236}">
                <a16:creationId xmlns:a16="http://schemas.microsoft.com/office/drawing/2014/main" id="{9AA7703B-27E9-E84F-9A04-C43F4DD8173B}"/>
              </a:ext>
            </a:extLst>
          </p:cNvPr>
          <p:cNvSpPr>
            <a:spLocks noGrp="1"/>
          </p:cNvSpPr>
          <p:nvPr>
            <p:ph type="dt" sz="half" idx="10"/>
          </p:nvPr>
        </p:nvSpPr>
        <p:spPr/>
        <p:txBody>
          <a:bodyPr/>
          <a:lstStyle/>
          <a:p>
            <a:fld id="{34C311C9-6621-E446-BB9E-F4D1E9DEED22}" type="datetime1">
              <a:rPr lang="en-CA" altLang="en-US" smtClean="0"/>
              <a:pPr/>
              <a:t>2018-10-24</a:t>
            </a:fld>
            <a:endParaRPr lang="en-US" altLang="en-US"/>
          </a:p>
        </p:txBody>
      </p:sp>
      <p:sp>
        <p:nvSpPr>
          <p:cNvPr id="6" name="Slide Number Placeholder 5">
            <a:extLst>
              <a:ext uri="{FF2B5EF4-FFF2-40B4-BE49-F238E27FC236}">
                <a16:creationId xmlns:a16="http://schemas.microsoft.com/office/drawing/2014/main" id="{09E208AF-CD8C-C847-93DA-CE1FF1E4D19B}"/>
              </a:ext>
            </a:extLst>
          </p:cNvPr>
          <p:cNvSpPr>
            <a:spLocks noGrp="1"/>
          </p:cNvSpPr>
          <p:nvPr>
            <p:ph type="sldNum" sz="quarter" idx="12"/>
          </p:nvPr>
        </p:nvSpPr>
        <p:spPr/>
        <p:txBody>
          <a:bodyPr/>
          <a:lstStyle/>
          <a:p>
            <a:fld id="{05B6615A-C4AF-FD40-96E4-845CAFB92F0E}" type="slidenum">
              <a:rPr lang="en-US" altLang="en-US" smtClean="0"/>
              <a:pPr/>
              <a:t>59</a:t>
            </a:fld>
            <a:endParaRPr lang="en-US" altLang="en-US"/>
          </a:p>
        </p:txBody>
      </p:sp>
    </p:spTree>
    <p:extLst>
      <p:ext uri="{BB962C8B-B14F-4D97-AF65-F5344CB8AC3E}">
        <p14:creationId xmlns:p14="http://schemas.microsoft.com/office/powerpoint/2010/main" val="427110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0F8EF26B-86D0-5941-B390-E3268A1E70AC}"/>
              </a:ext>
            </a:extLst>
          </p:cNvPr>
          <p:cNvSpPr>
            <a:spLocks noGrp="1"/>
          </p:cNvSpPr>
          <p:nvPr>
            <p:ph type="title"/>
          </p:nvPr>
        </p:nvSpPr>
        <p:spPr/>
        <p:txBody>
          <a:bodyPr/>
          <a:lstStyle/>
          <a:p>
            <a:r>
              <a:rPr lang="en-US" altLang="en-US">
                <a:ea typeface="ＭＳ Ｐゴシック" panose="020B0600070205080204" pitchFamily="34" charset="-128"/>
              </a:rPr>
              <a:t>apache.org case study</a:t>
            </a:r>
          </a:p>
        </p:txBody>
      </p:sp>
      <p:sp>
        <p:nvSpPr>
          <p:cNvPr id="21506" name="Content Placeholder 2">
            <a:extLst>
              <a:ext uri="{FF2B5EF4-FFF2-40B4-BE49-F238E27FC236}">
                <a16:creationId xmlns:a16="http://schemas.microsoft.com/office/drawing/2014/main" id="{55FC3688-20C3-804D-BB5E-A4478300D95B}"/>
              </a:ext>
            </a:extLst>
          </p:cNvPr>
          <p:cNvSpPr>
            <a:spLocks noGrp="1"/>
          </p:cNvSpPr>
          <p:nvPr>
            <p:ph idx="1"/>
          </p:nvPr>
        </p:nvSpPr>
        <p:spPr/>
        <p:txBody>
          <a:bodyPr/>
          <a:lstStyle/>
          <a:p>
            <a:r>
              <a:rPr lang="en-US" altLang="en-US">
                <a:ea typeface="ＭＳ Ｐゴシック" panose="020B0600070205080204" pitchFamily="34" charset="-128"/>
              </a:rPr>
              <a:t>http://blog.sucuri.net/2010/03/apache-org-defaced-security-archive-case-study.html</a:t>
            </a:r>
          </a:p>
          <a:p>
            <a:r>
              <a:rPr lang="en-US" altLang="en-US">
                <a:ea typeface="ＭＳ Ｐゴシック" panose="020B0600070205080204" pitchFamily="34" charset="-128"/>
              </a:rPr>
              <a:t>http://www.dataloss.nl/papers/how.defaced.apache.org.txt</a:t>
            </a:r>
          </a:p>
        </p:txBody>
      </p:sp>
      <p:sp>
        <p:nvSpPr>
          <p:cNvPr id="21507" name="Date Placeholder 3">
            <a:extLst>
              <a:ext uri="{FF2B5EF4-FFF2-40B4-BE49-F238E27FC236}">
                <a16:creationId xmlns:a16="http://schemas.microsoft.com/office/drawing/2014/main" id="{8F01B27F-43BF-B94D-AA08-08D888D5E89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2EB6CC50-3411-4443-8256-E04A022F5169}" type="datetime1">
              <a:rPr lang="en-CA" altLang="en-US" sz="1000">
                <a:solidFill>
                  <a:schemeClr val="tx1"/>
                </a:solidFill>
              </a:rPr>
              <a:pPr eaLnBrk="1" hangingPunct="1"/>
              <a:t>2018-10-24</a:t>
            </a:fld>
            <a:endParaRPr lang="en-US" altLang="en-US" sz="1000">
              <a:solidFill>
                <a:schemeClr val="tx1"/>
              </a:solidFill>
            </a:endParaRPr>
          </a:p>
        </p:txBody>
      </p:sp>
      <p:sp>
        <p:nvSpPr>
          <p:cNvPr id="21508" name="Slide Number Placeholder 5">
            <a:extLst>
              <a:ext uri="{FF2B5EF4-FFF2-40B4-BE49-F238E27FC236}">
                <a16:creationId xmlns:a16="http://schemas.microsoft.com/office/drawing/2014/main" id="{2588199B-FED9-A042-A3C0-BBDEFEE569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060D2F9B-5D88-E24B-A446-C43BF86924FB}" type="slidenum">
              <a:rPr lang="en-US" altLang="en-US" sz="1000">
                <a:solidFill>
                  <a:schemeClr val="tx1"/>
                </a:solidFill>
              </a:rPr>
              <a:pPr eaLnBrk="1" hangingPunct="1"/>
              <a:t>6</a:t>
            </a:fld>
            <a:endParaRPr lang="en-US" altLang="en-US" sz="1000">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68B9-2B00-D044-81F1-2DAD09642C7E}"/>
              </a:ext>
            </a:extLst>
          </p:cNvPr>
          <p:cNvSpPr>
            <a:spLocks noGrp="1"/>
          </p:cNvSpPr>
          <p:nvPr>
            <p:ph type="title"/>
          </p:nvPr>
        </p:nvSpPr>
        <p:spPr/>
        <p:txBody>
          <a:bodyPr/>
          <a:lstStyle/>
          <a:p>
            <a:r>
              <a:rPr lang="en-US" sz="3200" dirty="0"/>
              <a:t>Define </a:t>
            </a:r>
            <a:r>
              <a:rPr lang="en-US" sz="3200" dirty="0" err="1"/>
              <a:t>DataSource</a:t>
            </a:r>
            <a:r>
              <a:rPr lang="en-US" sz="3200" dirty="0"/>
              <a:t> MySQL (</a:t>
            </a:r>
            <a:r>
              <a:rPr lang="en-US" sz="3200" dirty="0" err="1"/>
              <a:t>web.xml</a:t>
            </a:r>
            <a:r>
              <a:rPr lang="en-US" sz="3200" dirty="0"/>
              <a:t>)</a:t>
            </a:r>
          </a:p>
        </p:txBody>
      </p:sp>
      <p:sp>
        <p:nvSpPr>
          <p:cNvPr id="3" name="Content Placeholder 2">
            <a:extLst>
              <a:ext uri="{FF2B5EF4-FFF2-40B4-BE49-F238E27FC236}">
                <a16:creationId xmlns:a16="http://schemas.microsoft.com/office/drawing/2014/main" id="{9FA32407-29F4-C64F-8D11-8FC7D4DC1FC6}"/>
              </a:ext>
            </a:extLst>
          </p:cNvPr>
          <p:cNvSpPr>
            <a:spLocks noGrp="1"/>
          </p:cNvSpPr>
          <p:nvPr>
            <p:ph idx="1"/>
          </p:nvPr>
        </p:nvSpPr>
        <p:spPr>
          <a:xfrm>
            <a:off x="457200" y="1292225"/>
            <a:ext cx="8229600" cy="4718050"/>
          </a:xfrm>
        </p:spPr>
        <p:txBody>
          <a:bodyPr/>
          <a:lstStyle/>
          <a:p>
            <a:pPr marL="0" indent="0">
              <a:buNone/>
            </a:pPr>
            <a:r>
              <a:rPr lang="en-US" sz="1600" dirty="0"/>
              <a:t>&lt;data-source&gt;</a:t>
            </a:r>
          </a:p>
          <a:p>
            <a:pPr marL="0" indent="0">
              <a:buNone/>
            </a:pPr>
            <a:r>
              <a:rPr lang="en-US" sz="1600" dirty="0"/>
              <a:t>        &lt;description&gt;Todd's MariaDB data source.&lt;/description&gt;</a:t>
            </a:r>
          </a:p>
          <a:p>
            <a:pPr marL="0" indent="0">
              <a:buNone/>
            </a:pPr>
            <a:r>
              <a:rPr lang="en-US" sz="1600" dirty="0"/>
              <a:t>        &lt;name&gt;</a:t>
            </a:r>
            <a:r>
              <a:rPr lang="en-US" sz="1600" dirty="0" err="1"/>
              <a:t>java:global</a:t>
            </a:r>
            <a:r>
              <a:rPr lang="en-US" sz="1600" dirty="0"/>
              <a:t>/</a:t>
            </a:r>
            <a:r>
              <a:rPr lang="en-US" sz="1600" dirty="0" err="1"/>
              <a:t>MariaDataSource</a:t>
            </a:r>
            <a:r>
              <a:rPr lang="en-US" sz="1600" dirty="0"/>
              <a:t>&lt;/name&gt;</a:t>
            </a:r>
          </a:p>
          <a:p>
            <a:pPr marL="0" indent="0">
              <a:buNone/>
            </a:pPr>
            <a:r>
              <a:rPr lang="en-US" sz="1600" dirty="0"/>
              <a:t>        &lt;class-name&gt;com.mysql.jdbc.jdbc2.optional.MysqlDataSource&lt;/class-name&gt;</a:t>
            </a:r>
          </a:p>
          <a:p>
            <a:pPr marL="0" indent="0">
              <a:buNone/>
            </a:pPr>
            <a:r>
              <a:rPr lang="en-US" sz="1600" dirty="0"/>
              <a:t>        &lt;server-name&gt;192.168.124.134&lt;/server-name&gt;</a:t>
            </a:r>
          </a:p>
          <a:p>
            <a:pPr marL="0" indent="0">
              <a:buNone/>
            </a:pPr>
            <a:r>
              <a:rPr lang="en-US" sz="1600" dirty="0"/>
              <a:t>        &lt;port-number&gt;3306&lt;/port-number&gt;</a:t>
            </a:r>
          </a:p>
          <a:p>
            <a:pPr marL="0" indent="0">
              <a:buNone/>
            </a:pPr>
            <a:r>
              <a:rPr lang="en-US" sz="1600" dirty="0"/>
              <a:t>        &lt;database-name&gt;</a:t>
            </a:r>
            <a:r>
              <a:rPr lang="en-US" sz="1600" dirty="0" err="1"/>
              <a:t>myusers</a:t>
            </a:r>
            <a:r>
              <a:rPr lang="en-US" sz="1600" dirty="0"/>
              <a:t>&lt;/database-name&gt;</a:t>
            </a:r>
          </a:p>
          <a:p>
            <a:pPr marL="0" indent="0">
              <a:buNone/>
            </a:pPr>
            <a:r>
              <a:rPr lang="en-US" sz="1600" dirty="0"/>
              <a:t>        &lt;user&gt;</a:t>
            </a:r>
            <a:r>
              <a:rPr lang="en-US" sz="1600" dirty="0" err="1"/>
              <a:t>tgk</a:t>
            </a:r>
            <a:r>
              <a:rPr lang="en-US" sz="1600" dirty="0"/>
              <a:t>&lt;/user&gt;</a:t>
            </a:r>
          </a:p>
          <a:p>
            <a:pPr marL="0" indent="0">
              <a:buNone/>
            </a:pPr>
            <a:r>
              <a:rPr lang="en-US" sz="1600" dirty="0"/>
              <a:t>        &lt;password&gt;</a:t>
            </a:r>
            <a:r>
              <a:rPr lang="en-US" sz="1600" dirty="0" err="1"/>
              <a:t>tgkpass</a:t>
            </a:r>
            <a:r>
              <a:rPr lang="en-US" sz="1600" dirty="0"/>
              <a:t>&lt;/password&gt;</a:t>
            </a:r>
          </a:p>
          <a:p>
            <a:pPr marL="0" indent="0">
              <a:buNone/>
            </a:pPr>
            <a:r>
              <a:rPr lang="en-US" sz="1600" dirty="0"/>
              <a:t>        &lt;property&gt;</a:t>
            </a:r>
          </a:p>
          <a:p>
            <a:pPr marL="0" indent="0">
              <a:buNone/>
            </a:pPr>
            <a:r>
              <a:rPr lang="en-US" sz="1600" dirty="0"/>
              <a:t>            &lt;name&gt;</a:t>
            </a:r>
            <a:r>
              <a:rPr lang="en-US" sz="1600" dirty="0" err="1"/>
              <a:t>connectionAttributes</a:t>
            </a:r>
            <a:r>
              <a:rPr lang="en-US" sz="1600" dirty="0"/>
              <a:t>&lt;/name&gt;</a:t>
            </a:r>
          </a:p>
          <a:p>
            <a:pPr marL="0" indent="0">
              <a:buNone/>
            </a:pPr>
            <a:r>
              <a:rPr lang="en-US" sz="1600" dirty="0"/>
              <a:t>            &lt;value&gt;;create=true&lt;/value&gt;</a:t>
            </a:r>
          </a:p>
          <a:p>
            <a:pPr marL="0" indent="0">
              <a:buNone/>
            </a:pPr>
            <a:r>
              <a:rPr lang="en-US" sz="1600" dirty="0"/>
              <a:t>        &lt;/property&gt;</a:t>
            </a:r>
          </a:p>
          <a:p>
            <a:pPr marL="0" indent="0">
              <a:buNone/>
            </a:pPr>
            <a:r>
              <a:rPr lang="en-US" sz="1600" dirty="0"/>
              <a:t>&lt;/data-source&gt;</a:t>
            </a:r>
          </a:p>
        </p:txBody>
      </p:sp>
      <p:sp>
        <p:nvSpPr>
          <p:cNvPr id="6" name="Slide Number Placeholder 5">
            <a:extLst>
              <a:ext uri="{FF2B5EF4-FFF2-40B4-BE49-F238E27FC236}">
                <a16:creationId xmlns:a16="http://schemas.microsoft.com/office/drawing/2014/main" id="{EC3E3AD7-A0ED-4B46-8BEB-62C27B115018}"/>
              </a:ext>
            </a:extLst>
          </p:cNvPr>
          <p:cNvSpPr>
            <a:spLocks noGrp="1"/>
          </p:cNvSpPr>
          <p:nvPr>
            <p:ph type="sldNum" sz="quarter" idx="12"/>
          </p:nvPr>
        </p:nvSpPr>
        <p:spPr/>
        <p:txBody>
          <a:bodyPr/>
          <a:lstStyle/>
          <a:p>
            <a:fld id="{05B6615A-C4AF-FD40-96E4-845CAFB92F0E}" type="slidenum">
              <a:rPr lang="en-US" altLang="en-US" smtClean="0"/>
              <a:pPr/>
              <a:t>60</a:t>
            </a:fld>
            <a:endParaRPr lang="en-US" altLang="en-US"/>
          </a:p>
        </p:txBody>
      </p:sp>
    </p:spTree>
    <p:extLst>
      <p:ext uri="{BB962C8B-B14F-4D97-AF65-F5344CB8AC3E}">
        <p14:creationId xmlns:p14="http://schemas.microsoft.com/office/powerpoint/2010/main" val="32291527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F601-98CE-8445-AA85-687344A3A6DC}"/>
              </a:ext>
            </a:extLst>
          </p:cNvPr>
          <p:cNvSpPr>
            <a:spLocks noGrp="1"/>
          </p:cNvSpPr>
          <p:nvPr>
            <p:ph type="title"/>
          </p:nvPr>
        </p:nvSpPr>
        <p:spPr/>
        <p:txBody>
          <a:bodyPr/>
          <a:lstStyle/>
          <a:p>
            <a:r>
              <a:rPr lang="en-US" dirty="0"/>
              <a:t>Add Constraint to paths</a:t>
            </a:r>
          </a:p>
        </p:txBody>
      </p:sp>
      <p:sp>
        <p:nvSpPr>
          <p:cNvPr id="3" name="Content Placeholder 2">
            <a:extLst>
              <a:ext uri="{FF2B5EF4-FFF2-40B4-BE49-F238E27FC236}">
                <a16:creationId xmlns:a16="http://schemas.microsoft.com/office/drawing/2014/main" id="{5C137AEC-732D-A444-B892-2A43AE502A33}"/>
              </a:ext>
            </a:extLst>
          </p:cNvPr>
          <p:cNvSpPr>
            <a:spLocks noGrp="1"/>
          </p:cNvSpPr>
          <p:nvPr>
            <p:ph idx="1"/>
          </p:nvPr>
        </p:nvSpPr>
        <p:spPr/>
        <p:txBody>
          <a:bodyPr/>
          <a:lstStyle/>
          <a:p>
            <a:r>
              <a:rPr lang="en-US" dirty="0"/>
              <a:t>Edit </a:t>
            </a:r>
            <a:r>
              <a:rPr lang="en-US" dirty="0" err="1"/>
              <a:t>web.xml</a:t>
            </a:r>
            <a:r>
              <a:rPr lang="en-US" dirty="0"/>
              <a:t> and select security tab; or put the following in </a:t>
            </a:r>
            <a:r>
              <a:rPr lang="en-US" dirty="0" err="1"/>
              <a:t>web.xml</a:t>
            </a:r>
            <a:endParaRPr lang="en-US" dirty="0"/>
          </a:p>
          <a:p>
            <a:pPr marL="0" indent="0">
              <a:buNone/>
            </a:pPr>
            <a:r>
              <a:rPr lang="en-CA" sz="1600" dirty="0"/>
              <a:t>&lt;security-constraint&gt;</a:t>
            </a:r>
          </a:p>
          <a:p>
            <a:pPr marL="0" indent="0">
              <a:buNone/>
            </a:pPr>
            <a:r>
              <a:rPr lang="en-CA" sz="1600" dirty="0"/>
              <a:t>        &lt;display-name&gt;</a:t>
            </a:r>
            <a:r>
              <a:rPr lang="en-CA" sz="1600" dirty="0" err="1"/>
              <a:t>AdminConstraint</a:t>
            </a:r>
            <a:r>
              <a:rPr lang="en-CA" sz="1600" dirty="0"/>
              <a:t>&lt;/display-name&gt;</a:t>
            </a:r>
          </a:p>
          <a:p>
            <a:pPr marL="0" indent="0">
              <a:buNone/>
            </a:pPr>
            <a:r>
              <a:rPr lang="en-CA" sz="1600" dirty="0"/>
              <a:t>        &lt;web-resource-collection&gt;</a:t>
            </a:r>
          </a:p>
          <a:p>
            <a:pPr marL="0" indent="0">
              <a:buNone/>
            </a:pPr>
            <a:r>
              <a:rPr lang="en-CA" sz="1600" dirty="0"/>
              <a:t>            &lt;web-resource-name&gt;</a:t>
            </a:r>
            <a:r>
              <a:rPr lang="en-CA" sz="1600" dirty="0" err="1"/>
              <a:t>moviedbadmin</a:t>
            </a:r>
            <a:r>
              <a:rPr lang="en-CA" sz="1600" dirty="0"/>
              <a:t>&lt;/web-resource-name&gt;</a:t>
            </a:r>
          </a:p>
          <a:p>
            <a:pPr marL="0" indent="0">
              <a:buNone/>
            </a:pPr>
            <a:r>
              <a:rPr lang="en-CA" sz="1600" dirty="0"/>
              <a:t>            &lt;description&gt;Administration area&lt;/description&gt;</a:t>
            </a:r>
          </a:p>
          <a:p>
            <a:pPr marL="0" indent="0">
              <a:buNone/>
            </a:pPr>
            <a:r>
              <a:rPr lang="en-CA" sz="1600" dirty="0"/>
              <a:t>            &lt;</a:t>
            </a:r>
            <a:r>
              <a:rPr lang="en-CA" sz="1600" dirty="0" err="1"/>
              <a:t>url</a:t>
            </a:r>
            <a:r>
              <a:rPr lang="en-CA" sz="1600" dirty="0"/>
              <a:t>-pattern&gt;/test/*&lt;/</a:t>
            </a:r>
            <a:r>
              <a:rPr lang="en-CA" sz="1600" dirty="0" err="1"/>
              <a:t>url</a:t>
            </a:r>
            <a:r>
              <a:rPr lang="en-CA" sz="1600" dirty="0"/>
              <a:t>-pattern&gt;</a:t>
            </a:r>
          </a:p>
          <a:p>
            <a:pPr marL="0" indent="0">
              <a:buNone/>
            </a:pPr>
            <a:r>
              <a:rPr lang="en-CA" sz="1600" dirty="0"/>
              <a:t>        &lt;/web-resource-collection&gt;</a:t>
            </a:r>
          </a:p>
          <a:p>
            <a:pPr marL="0" indent="0">
              <a:buNone/>
            </a:pPr>
            <a:r>
              <a:rPr lang="en-CA" sz="1600" dirty="0"/>
              <a:t>        &lt;</a:t>
            </a:r>
            <a:r>
              <a:rPr lang="en-CA" sz="1600" dirty="0" err="1"/>
              <a:t>auth</a:t>
            </a:r>
            <a:r>
              <a:rPr lang="en-CA" sz="1600" dirty="0"/>
              <a:t>-constraint&gt;</a:t>
            </a:r>
          </a:p>
          <a:p>
            <a:pPr marL="0" indent="0">
              <a:buNone/>
            </a:pPr>
            <a:r>
              <a:rPr lang="en-CA" sz="1600" dirty="0"/>
              <a:t>            &lt;description&gt;Basic Constraint&lt;/description&gt;</a:t>
            </a:r>
          </a:p>
          <a:p>
            <a:pPr marL="0" indent="0">
              <a:buNone/>
            </a:pPr>
            <a:r>
              <a:rPr lang="en-CA" sz="1600" dirty="0"/>
              <a:t>            &lt;role-name&gt;Administrator&lt;/role-name&gt;</a:t>
            </a:r>
          </a:p>
          <a:p>
            <a:pPr marL="0" indent="0">
              <a:buNone/>
            </a:pPr>
            <a:r>
              <a:rPr lang="en-CA" sz="1600" dirty="0"/>
              <a:t>        &lt;/</a:t>
            </a:r>
            <a:r>
              <a:rPr lang="en-CA" sz="1600" dirty="0" err="1"/>
              <a:t>auth</a:t>
            </a:r>
            <a:r>
              <a:rPr lang="en-CA" sz="1600" dirty="0"/>
              <a:t>-constraint&gt;</a:t>
            </a:r>
          </a:p>
          <a:p>
            <a:pPr marL="0" indent="0">
              <a:buNone/>
            </a:pPr>
            <a:r>
              <a:rPr lang="en-CA" sz="1600" dirty="0"/>
              <a:t>    &lt;/security-constraint&gt;</a:t>
            </a:r>
          </a:p>
          <a:p>
            <a:pPr marL="0" indent="0">
              <a:buNone/>
            </a:pPr>
            <a:r>
              <a:rPr lang="en-CA" sz="1600" dirty="0"/>
              <a:t>    &lt;login-config&gt;</a:t>
            </a:r>
          </a:p>
          <a:p>
            <a:pPr marL="0" indent="0">
              <a:buNone/>
            </a:pPr>
            <a:r>
              <a:rPr lang="en-CA" sz="1600" dirty="0"/>
              <a:t>        &lt;</a:t>
            </a:r>
            <a:r>
              <a:rPr lang="en-CA" sz="1600" dirty="0" err="1"/>
              <a:t>auth</a:t>
            </a:r>
            <a:r>
              <a:rPr lang="en-CA" sz="1600" dirty="0"/>
              <a:t>-method&gt;BASIC&lt;/</a:t>
            </a:r>
            <a:r>
              <a:rPr lang="en-CA" sz="1600" dirty="0" err="1"/>
              <a:t>auth</a:t>
            </a:r>
            <a:r>
              <a:rPr lang="en-CA" sz="1600" dirty="0"/>
              <a:t>-method&gt;</a:t>
            </a:r>
          </a:p>
          <a:p>
            <a:pPr marL="0" indent="0">
              <a:buNone/>
            </a:pPr>
            <a:r>
              <a:rPr lang="en-CA" sz="1600" dirty="0"/>
              <a:t>        &lt;realm-name&gt;</a:t>
            </a:r>
            <a:r>
              <a:rPr lang="en-CA" sz="1600" dirty="0" err="1"/>
              <a:t>toddRealm</a:t>
            </a:r>
            <a:r>
              <a:rPr lang="en-CA" sz="1600" dirty="0"/>
              <a:t>&lt;/realm-name&gt;</a:t>
            </a:r>
          </a:p>
          <a:p>
            <a:pPr marL="0" indent="0">
              <a:buNone/>
            </a:pPr>
            <a:r>
              <a:rPr lang="en-CA" sz="1600" dirty="0"/>
              <a:t>    &lt;/login-config&gt;</a:t>
            </a:r>
          </a:p>
          <a:p>
            <a:pPr marL="0" indent="0">
              <a:buNone/>
            </a:pPr>
            <a:endParaRPr lang="en-US" dirty="0"/>
          </a:p>
        </p:txBody>
      </p:sp>
      <p:sp>
        <p:nvSpPr>
          <p:cNvPr id="6" name="Slide Number Placeholder 5">
            <a:extLst>
              <a:ext uri="{FF2B5EF4-FFF2-40B4-BE49-F238E27FC236}">
                <a16:creationId xmlns:a16="http://schemas.microsoft.com/office/drawing/2014/main" id="{71C3FD65-787C-8540-B0E5-72E951A6693F}"/>
              </a:ext>
            </a:extLst>
          </p:cNvPr>
          <p:cNvSpPr>
            <a:spLocks noGrp="1"/>
          </p:cNvSpPr>
          <p:nvPr>
            <p:ph type="sldNum" sz="quarter" idx="12"/>
          </p:nvPr>
        </p:nvSpPr>
        <p:spPr/>
        <p:txBody>
          <a:bodyPr/>
          <a:lstStyle/>
          <a:p>
            <a:fld id="{05B6615A-C4AF-FD40-96E4-845CAFB92F0E}" type="slidenum">
              <a:rPr lang="en-US" altLang="en-US" smtClean="0"/>
              <a:pPr/>
              <a:t>61</a:t>
            </a:fld>
            <a:endParaRPr lang="en-US" altLang="en-US"/>
          </a:p>
        </p:txBody>
      </p:sp>
    </p:spTree>
    <p:extLst>
      <p:ext uri="{BB962C8B-B14F-4D97-AF65-F5344CB8AC3E}">
        <p14:creationId xmlns:p14="http://schemas.microsoft.com/office/powerpoint/2010/main" val="177640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603C1F88-3D41-BC49-9BEA-A136C89556DB}"/>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What is Security?</a:t>
            </a:r>
          </a:p>
        </p:txBody>
      </p:sp>
      <p:sp>
        <p:nvSpPr>
          <p:cNvPr id="22530" name="Content Placeholder 2">
            <a:extLst>
              <a:ext uri="{FF2B5EF4-FFF2-40B4-BE49-F238E27FC236}">
                <a16:creationId xmlns:a16="http://schemas.microsoft.com/office/drawing/2014/main" id="{0F102564-346C-2A49-AAC3-3B2C9F24BD64}"/>
              </a:ext>
            </a:extLst>
          </p:cNvPr>
          <p:cNvSpPr>
            <a:spLocks noGrp="1"/>
          </p:cNvSpPr>
          <p:nvPr>
            <p:ph idx="1"/>
          </p:nvPr>
        </p:nvSpPr>
        <p:spPr/>
        <p:txBody>
          <a:bodyPr/>
          <a:lstStyle/>
          <a:p>
            <a:pPr eaLnBrk="1" hangingPunct="1"/>
            <a:r>
              <a:rPr lang="en-US" altLang="en-US">
                <a:ea typeface="ＭＳ Ｐゴシック" panose="020B0600070205080204" pitchFamily="34" charset="-128"/>
              </a:rPr>
              <a:t>Security can be defined as the </a:t>
            </a:r>
            <a:r>
              <a:rPr lang="en-US" altLang="en-US" b="1" i="1">
                <a:ea typeface="ＭＳ Ｐゴシック" panose="020B0600070205080204" pitchFamily="34" charset="-128"/>
              </a:rPr>
              <a:t>protection of personnel, physical resources, data, communication assets and associated infrastructure from loss, damage, modification or observation</a:t>
            </a:r>
            <a:r>
              <a:rPr lang="en-US" altLang="en-US">
                <a:ea typeface="ＭＳ Ｐゴシック" panose="020B0600070205080204" pitchFamily="34" charset="-128"/>
              </a:rPr>
              <a:t>.</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Why do we care so much about security?  People post all their information on Facebook anyway, who cares if the NSA is listening?</a:t>
            </a:r>
          </a:p>
        </p:txBody>
      </p:sp>
      <p:sp>
        <p:nvSpPr>
          <p:cNvPr id="22531" name="Date Placeholder 3">
            <a:extLst>
              <a:ext uri="{FF2B5EF4-FFF2-40B4-BE49-F238E27FC236}">
                <a16:creationId xmlns:a16="http://schemas.microsoft.com/office/drawing/2014/main" id="{18D3399D-3CED-8D47-BD6C-E0C4FDA2FEE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524217DD-E7ED-974C-BEE1-A5F67F526FD1}" type="datetime1">
              <a:rPr lang="en-CA" altLang="en-US" sz="1000">
                <a:solidFill>
                  <a:schemeClr val="tx1"/>
                </a:solidFill>
              </a:rPr>
              <a:pPr eaLnBrk="1" hangingPunct="1"/>
              <a:t>2018-10-24</a:t>
            </a:fld>
            <a:endParaRPr lang="en-US" altLang="en-US" sz="1000">
              <a:solidFill>
                <a:schemeClr val="tx1"/>
              </a:solidFill>
            </a:endParaRPr>
          </a:p>
        </p:txBody>
      </p:sp>
      <p:sp>
        <p:nvSpPr>
          <p:cNvPr id="22532" name="Slide Number Placeholder 4">
            <a:extLst>
              <a:ext uri="{FF2B5EF4-FFF2-40B4-BE49-F238E27FC236}">
                <a16:creationId xmlns:a16="http://schemas.microsoft.com/office/drawing/2014/main" id="{50D56AB2-CDDE-7342-95CF-AEB21A15F74F}"/>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A01EBF57-E138-4D4A-B6E4-4786A00B4A74}" type="slidenum">
              <a:rPr lang="en-US" altLang="en-US" sz="1000">
                <a:solidFill>
                  <a:schemeClr val="tx1"/>
                </a:solidFill>
              </a:rPr>
              <a:pPr algn="ctr" eaLnBrk="1" hangingPunct="1"/>
              <a:t>7</a:t>
            </a:fld>
            <a:endParaRPr lang="en-US" altLang="en-US"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20F34CF7-F7B8-4246-ADE7-E7C40596322E}"/>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Remember WarGames?</a:t>
            </a:r>
          </a:p>
        </p:txBody>
      </p:sp>
      <p:sp>
        <p:nvSpPr>
          <p:cNvPr id="23554" name="Content Placeholder 2">
            <a:extLst>
              <a:ext uri="{FF2B5EF4-FFF2-40B4-BE49-F238E27FC236}">
                <a16:creationId xmlns:a16="http://schemas.microsoft.com/office/drawing/2014/main" id="{96B83967-C41E-9146-A5AC-D75DE2F6F691}"/>
              </a:ext>
            </a:extLst>
          </p:cNvPr>
          <p:cNvSpPr>
            <a:spLocks noGrp="1"/>
          </p:cNvSpPr>
          <p:nvPr>
            <p:ph idx="1"/>
          </p:nvPr>
        </p:nvSpPr>
        <p:spPr/>
        <p:txBody>
          <a:bodyPr/>
          <a:lstStyle/>
          <a:p>
            <a:pPr eaLnBrk="1" hangingPunct="1"/>
            <a:r>
              <a:rPr lang="en-US" altLang="en-US">
                <a:ea typeface="ＭＳ Ｐゴシック" panose="020B0600070205080204" pitchFamily="34" charset="-128"/>
              </a:rPr>
              <a:t>WarGames is a movie in which a teenager hacks into a military computer and almost starts WWIII</a:t>
            </a:r>
          </a:p>
          <a:p>
            <a:pPr eaLnBrk="1" hangingPunct="1"/>
            <a:r>
              <a:rPr lang="en-US" altLang="en-US">
                <a:ea typeface="ＭＳ Ｐゴシック" panose="020B0600070205080204" pitchFamily="34" charset="-128"/>
              </a:rPr>
              <a:t>WarGames is just science fiction, or Hollywood drama, right?</a:t>
            </a:r>
          </a:p>
          <a:p>
            <a:pPr lvl="1" eaLnBrk="1" hangingPunct="1"/>
            <a:r>
              <a:rPr lang="en-US" altLang="en-US">
                <a:ea typeface="ＭＳ Ｐゴシック" panose="020B0600070205080204" pitchFamily="34" charset="-128"/>
              </a:rPr>
              <a:t>By the way… Peter Schwartz from SRI (Stanford Research Institute) was a consultant in the development of the movie WarGames</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lvl="1" eaLnBrk="1" hangingPunct="1"/>
            <a:endParaRPr lang="en-US" altLang="en-US">
              <a:ea typeface="ＭＳ Ｐゴシック" panose="020B0600070205080204" pitchFamily="34" charset="-128"/>
            </a:endParaRPr>
          </a:p>
        </p:txBody>
      </p:sp>
      <p:sp>
        <p:nvSpPr>
          <p:cNvPr id="23555" name="Date Placeholder 3">
            <a:extLst>
              <a:ext uri="{FF2B5EF4-FFF2-40B4-BE49-F238E27FC236}">
                <a16:creationId xmlns:a16="http://schemas.microsoft.com/office/drawing/2014/main" id="{6F73DDE0-A57E-104A-A483-F9001E89D53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58F007F4-2B8C-2946-9BF5-998B8BDDF4CF}" type="datetime1">
              <a:rPr lang="en-CA" altLang="en-US" sz="1000">
                <a:solidFill>
                  <a:schemeClr val="tx1"/>
                </a:solidFill>
              </a:rPr>
              <a:pPr eaLnBrk="1" hangingPunct="1"/>
              <a:t>2018-10-24</a:t>
            </a:fld>
            <a:endParaRPr lang="en-US" altLang="en-US" sz="1000">
              <a:solidFill>
                <a:schemeClr val="tx1"/>
              </a:solidFill>
            </a:endParaRPr>
          </a:p>
        </p:txBody>
      </p:sp>
      <p:sp>
        <p:nvSpPr>
          <p:cNvPr id="23556" name="Slide Number Placeholder 5">
            <a:extLst>
              <a:ext uri="{FF2B5EF4-FFF2-40B4-BE49-F238E27FC236}">
                <a16:creationId xmlns:a16="http://schemas.microsoft.com/office/drawing/2014/main" id="{AC2185E6-F81F-3541-B6CC-E46895C3055A}"/>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41C6E31F-5AD5-5C48-A90B-692A5FF1F70F}" type="slidenum">
              <a:rPr lang="en-US" altLang="en-US" sz="1000">
                <a:solidFill>
                  <a:schemeClr val="tx1"/>
                </a:solidFill>
              </a:rPr>
              <a:pPr algn="ctr" eaLnBrk="1" hangingPunct="1"/>
              <a:t>8</a:t>
            </a:fld>
            <a:endParaRPr lang="en-US" altLang="en-US"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235EB595-6718-034D-92C5-370924F1AB02}"/>
              </a:ext>
            </a:extLst>
          </p:cNvPr>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By the way…</a:t>
            </a:r>
          </a:p>
        </p:txBody>
      </p:sp>
      <p:sp>
        <p:nvSpPr>
          <p:cNvPr id="24578" name="Content Placeholder 2">
            <a:extLst>
              <a:ext uri="{FF2B5EF4-FFF2-40B4-BE49-F238E27FC236}">
                <a16:creationId xmlns:a16="http://schemas.microsoft.com/office/drawing/2014/main" id="{7D72430F-5E00-4E4B-80EE-C0E6E6F01DEF}"/>
              </a:ext>
            </a:extLst>
          </p:cNvPr>
          <p:cNvSpPr>
            <a:spLocks noGrp="1"/>
          </p:cNvSpPr>
          <p:nvPr>
            <p:ph idx="1"/>
          </p:nvPr>
        </p:nvSpPr>
        <p:spPr/>
        <p:txBody>
          <a:bodyPr/>
          <a:lstStyle/>
          <a:p>
            <a:pPr eaLnBrk="1" hangingPunct="1"/>
            <a:r>
              <a:rPr lang="en-US" altLang="en-US">
                <a:ea typeface="ＭＳ Ｐゴシック" panose="020B0600070205080204" pitchFamily="34" charset="-128"/>
              </a:rPr>
              <a:t>In 1983, the same year WarGames came out, Stanislav Petrov was the duty officer at the command center for the Oko nuclear early warning system when the system reported a small launch from the United States. Petrov judged that the report was a </a:t>
            </a:r>
            <a:r>
              <a:rPr lang="en-US" altLang="en-US" b="1">
                <a:ea typeface="ＭＳ Ｐゴシック" panose="020B0600070205080204" pitchFamily="34" charset="-128"/>
              </a:rPr>
              <a:t>false alarm</a:t>
            </a:r>
            <a:r>
              <a:rPr lang="en-US" altLang="en-US">
                <a:ea typeface="ＭＳ Ｐゴシック" panose="020B0600070205080204" pitchFamily="34" charset="-128"/>
              </a:rPr>
              <a:t>, later indicating the influences in this decision included the following:</a:t>
            </a:r>
          </a:p>
          <a:p>
            <a:pPr lvl="1" eaLnBrk="1" hangingPunct="1"/>
            <a:r>
              <a:rPr lang="en-US" altLang="en-US">
                <a:ea typeface="ＭＳ Ｐゴシック" panose="020B0600070205080204" pitchFamily="34" charset="-128"/>
              </a:rPr>
              <a:t> that he was informed a U.S. strike would be all-out, so five missiles seemed an illogical start, </a:t>
            </a:r>
          </a:p>
          <a:p>
            <a:pPr lvl="1" eaLnBrk="1" hangingPunct="1"/>
            <a:r>
              <a:rPr lang="en-US" altLang="en-US">
                <a:ea typeface="ＭＳ Ｐゴシック" panose="020B0600070205080204" pitchFamily="34" charset="-128"/>
              </a:rPr>
              <a:t>that the launch detection system was new and, in his view, not yet wholly trustworthy, and </a:t>
            </a:r>
          </a:p>
          <a:p>
            <a:pPr lvl="1" eaLnBrk="1" hangingPunct="1"/>
            <a:r>
              <a:rPr lang="en-US" altLang="en-US">
                <a:ea typeface="ＭＳ Ｐゴシック" panose="020B0600070205080204" pitchFamily="34" charset="-128"/>
              </a:rPr>
              <a:t>that ground radars failed to pick up corroborative evidence, even after minutes of delay.</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But that</a:t>
            </a:r>
            <a:r>
              <a:rPr lang="ja-JP" altLang="en-US">
                <a:ea typeface="ＭＳ Ｐゴシック" panose="020B0600070205080204" pitchFamily="34" charset="-128"/>
              </a:rPr>
              <a:t>’</a:t>
            </a:r>
            <a:r>
              <a:rPr lang="en-US" altLang="ja-JP">
                <a:ea typeface="ＭＳ Ｐゴシック" panose="020B0600070205080204" pitchFamily="34" charset="-128"/>
              </a:rPr>
              <a:t>s just a story about a launch detection system.   In real life, how much of a threat are teenagers?</a:t>
            </a:r>
          </a:p>
          <a:p>
            <a:pPr eaLnBrk="1" hangingPunct="1"/>
            <a:endParaRPr lang="en-US" altLang="en-US">
              <a:ea typeface="ＭＳ Ｐゴシック" panose="020B0600070205080204" pitchFamily="34" charset="-128"/>
            </a:endParaRPr>
          </a:p>
        </p:txBody>
      </p:sp>
      <p:sp>
        <p:nvSpPr>
          <p:cNvPr id="24579" name="Date Placeholder 3">
            <a:extLst>
              <a:ext uri="{FF2B5EF4-FFF2-40B4-BE49-F238E27FC236}">
                <a16:creationId xmlns:a16="http://schemas.microsoft.com/office/drawing/2014/main" id="{A96598A4-1DA0-6845-8152-A2AA4F2B796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eaLnBrk="1" hangingPunct="1"/>
            <a:fld id="{7D77684C-E966-2E42-A1C1-20A8CE21BE09}" type="datetime1">
              <a:rPr lang="en-CA" altLang="en-US" sz="1000">
                <a:solidFill>
                  <a:schemeClr val="tx1"/>
                </a:solidFill>
              </a:rPr>
              <a:pPr eaLnBrk="1" hangingPunct="1"/>
              <a:t>2018-10-24</a:t>
            </a:fld>
            <a:endParaRPr lang="en-US" altLang="en-US" sz="1000">
              <a:solidFill>
                <a:schemeClr val="tx1"/>
              </a:solidFill>
            </a:endParaRPr>
          </a:p>
        </p:txBody>
      </p:sp>
      <p:sp>
        <p:nvSpPr>
          <p:cNvPr id="24580" name="Slide Number Placeholder 4">
            <a:extLst>
              <a:ext uri="{FF2B5EF4-FFF2-40B4-BE49-F238E27FC236}">
                <a16:creationId xmlns:a16="http://schemas.microsoft.com/office/drawing/2014/main" id="{114E8AA0-BEBD-0848-87BE-7BA55D21CD19}"/>
              </a:ext>
            </a:extLst>
          </p:cNvPr>
          <p:cNvSpPr>
            <a:spLocks noGrp="1"/>
          </p:cNvSpPr>
          <p:nvPr>
            <p:ph type="sldNum" sz="quarter" idx="12"/>
          </p:nvPr>
        </p:nvSpPr>
        <p:spPr>
          <a:xfrm>
            <a:off x="2555875" y="6248400"/>
            <a:ext cx="396081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2"/>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2"/>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2"/>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2"/>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ＭＳ Ｐゴシック" panose="020B0600070205080204" pitchFamily="34" charset="-128"/>
              </a:defRPr>
            </a:lvl9pPr>
          </a:lstStyle>
          <a:p>
            <a:pPr algn="ctr" eaLnBrk="1" hangingPunct="1"/>
            <a:fld id="{C797490E-DFDC-974C-BFC1-6CDFA27132AF}" type="slidenum">
              <a:rPr lang="en-US" altLang="en-US" sz="1000">
                <a:solidFill>
                  <a:schemeClr val="tx1"/>
                </a:solidFill>
              </a:rPr>
              <a:pPr algn="ctr" eaLnBrk="1" hangingPunct="1"/>
              <a:t>9</a:t>
            </a:fld>
            <a:endParaRPr lang="en-US" altLang="en-US" sz="1000">
              <a:solidFill>
                <a:schemeClr val="tx1"/>
              </a:solidFill>
            </a:endParaRPr>
          </a:p>
        </p:txBody>
      </p:sp>
    </p:spTree>
  </p:cSld>
  <p:clrMapOvr>
    <a:masterClrMapping/>
  </p:clrMapOvr>
</p:sld>
</file>

<file path=ppt/theme/theme1.xml><?xml version="1.0" encoding="utf-8"?>
<a:theme xmlns:a="http://schemas.openxmlformats.org/drawingml/2006/main" name="OOP">
  <a:themeElements>
    <a:clrScheme name="OOP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OP">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2"/>
            </a:solidFill>
            <a:effectLst/>
            <a:latin typeface="Arial" charset="0"/>
          </a:defRPr>
        </a:defPPr>
      </a:lstStyle>
    </a:lnDef>
  </a:objectDefaults>
  <a:extraClrSchemeLst>
    <a:extraClrScheme>
      <a:clrScheme name="OOP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OP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OP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OP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OP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OP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OP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OP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OP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OP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14431</TotalTime>
  <Words>4551</Words>
  <Application>Microsoft Macintosh PowerPoint</Application>
  <PresentationFormat>On-screen Show (4:3)</PresentationFormat>
  <Paragraphs>657</Paragraphs>
  <Slides>61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ＭＳ Ｐゴシック</vt:lpstr>
      <vt:lpstr>Garamond</vt:lpstr>
      <vt:lpstr>Wingdings</vt:lpstr>
      <vt:lpstr>Times New Roman</vt:lpstr>
      <vt:lpstr>OOP</vt:lpstr>
      <vt:lpstr>Enterprise Application Programming</vt:lpstr>
      <vt:lpstr>Security Topics</vt:lpstr>
      <vt:lpstr>HBGary case study</vt:lpstr>
      <vt:lpstr>HBGary (cont'd)</vt:lpstr>
      <vt:lpstr>HBGary (cont'd)</vt:lpstr>
      <vt:lpstr>apache.org case study</vt:lpstr>
      <vt:lpstr>What is Security?</vt:lpstr>
      <vt:lpstr>Remember WarGames?</vt:lpstr>
      <vt:lpstr>By the way…</vt:lpstr>
      <vt:lpstr>By the way…</vt:lpstr>
      <vt:lpstr>By the way…</vt:lpstr>
      <vt:lpstr>By the way…</vt:lpstr>
      <vt:lpstr>Military Security</vt:lpstr>
      <vt:lpstr>Military Security (cont’d)</vt:lpstr>
      <vt:lpstr>Who’s been compromised?</vt:lpstr>
      <vt:lpstr>The Security Problem</vt:lpstr>
      <vt:lpstr>Why is security so difficult </vt:lpstr>
      <vt:lpstr>TCP/IP attacks</vt:lpstr>
      <vt:lpstr>Trust</vt:lpstr>
      <vt:lpstr>Trust Frameworks</vt:lpstr>
      <vt:lpstr>Solution?</vt:lpstr>
      <vt:lpstr> Security Goals</vt:lpstr>
      <vt:lpstr>The CIA Triad</vt:lpstr>
      <vt:lpstr>The Hacker’s Triad</vt:lpstr>
      <vt:lpstr>Security Services </vt:lpstr>
      <vt:lpstr>What is Software Security?</vt:lpstr>
      <vt:lpstr>Development Vulnerabilities </vt:lpstr>
      <vt:lpstr>Deployment Vulnerabilities</vt:lpstr>
      <vt:lpstr>Operation Vulnerabilities</vt:lpstr>
      <vt:lpstr>Operation Vulnerabilities (cont’d)</vt:lpstr>
      <vt:lpstr>Maintenance Vulnerabilities</vt:lpstr>
      <vt:lpstr>The problem is recursive!  (it applies to the fixes too)</vt:lpstr>
      <vt:lpstr>Key Aspects of Development and Deployment</vt:lpstr>
      <vt:lpstr>Key Aspects of Development and Deployment (cont’d)</vt:lpstr>
      <vt:lpstr>Key Aspects of Development and Deployment (cont’d)</vt:lpstr>
      <vt:lpstr>Secure Software Development</vt:lpstr>
      <vt:lpstr>Security Incidents Origins</vt:lpstr>
      <vt:lpstr>The Client</vt:lpstr>
      <vt:lpstr>The Network</vt:lpstr>
      <vt:lpstr>HTTPS: TLS/SSL</vt:lpstr>
      <vt:lpstr>Common Attacks</vt:lpstr>
      <vt:lpstr>Common Attacks</vt:lpstr>
      <vt:lpstr>Common Attacks</vt:lpstr>
      <vt:lpstr>Web Attacks</vt:lpstr>
      <vt:lpstr>Common Attacks</vt:lpstr>
      <vt:lpstr>Security Policy Document</vt:lpstr>
      <vt:lpstr>Securing JEE Web Apps</vt:lpstr>
      <vt:lpstr>Java Security Mechanisms</vt:lpstr>
      <vt:lpstr>Java Security Mechanisms (cont’d)</vt:lpstr>
      <vt:lpstr>Java Security Mechanisms (cont’d)</vt:lpstr>
      <vt:lpstr>JEE Security</vt:lpstr>
      <vt:lpstr>Login Security</vt:lpstr>
      <vt:lpstr>Realms</vt:lpstr>
      <vt:lpstr>Groups</vt:lpstr>
      <vt:lpstr>Roles</vt:lpstr>
      <vt:lpstr>Steps to secure logins to our apps</vt:lpstr>
      <vt:lpstr>Define and add a JDBC Realm mysql</vt:lpstr>
      <vt:lpstr>Define and Add a JDBC Realm derby</vt:lpstr>
      <vt:lpstr>Define Datasource Derby (web.xml)</vt:lpstr>
      <vt:lpstr>Define DataSource MySQL (web.xml)</vt:lpstr>
      <vt:lpstr>Add Constraint to paths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CST8288 Review of OO Concepts</dc:title>
  <dc:creator>Reg Dyer</dc:creator>
  <cp:lastModifiedBy>Todd Kelley</cp:lastModifiedBy>
  <cp:revision>197</cp:revision>
  <cp:lastPrinted>2018-10-24T20:21:37Z</cp:lastPrinted>
  <dcterms:created xsi:type="dcterms:W3CDTF">1999-10-06T14:38:06Z</dcterms:created>
  <dcterms:modified xsi:type="dcterms:W3CDTF">2018-10-30T11:38:19Z</dcterms:modified>
</cp:coreProperties>
</file>