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</p:sldMasterIdLst>
  <p:notesMasterIdLst>
    <p:notesMasterId r:id="rId21"/>
  </p:notesMasterIdLst>
  <p:handoutMasterIdLst>
    <p:handoutMasterId r:id="rId22"/>
  </p:handoutMasterIdLst>
  <p:sldIdLst>
    <p:sldId id="372" r:id="rId2"/>
    <p:sldId id="373" r:id="rId3"/>
    <p:sldId id="375" r:id="rId4"/>
    <p:sldId id="376" r:id="rId5"/>
    <p:sldId id="377" r:id="rId6"/>
    <p:sldId id="379" r:id="rId7"/>
    <p:sldId id="380" r:id="rId8"/>
    <p:sldId id="393" r:id="rId9"/>
    <p:sldId id="383" r:id="rId10"/>
    <p:sldId id="394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85" autoAdjust="0"/>
  </p:normalViewPr>
  <p:slideViewPr>
    <p:cSldViewPr>
      <p:cViewPr varScale="1">
        <p:scale>
          <a:sx n="92" d="100"/>
          <a:sy n="92" d="100"/>
        </p:scale>
        <p:origin x="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522075B-E038-4122-B397-6E51AC93F2D7}" type="datetime1">
              <a:rPr lang="en-CA"/>
              <a:pPr>
                <a:defRPr/>
              </a:pPr>
              <a:t>2018-10-29</a:t>
            </a:fld>
            <a:endParaRPr lang="en-US"/>
          </a:p>
        </p:txBody>
      </p:sp>
      <p:sp>
        <p:nvSpPr>
          <p:cNvPr id="1259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Rev1.0  CST8265 - IT Security Basics  ©2007 Reg Dyer</a:t>
            </a:r>
          </a:p>
        </p:txBody>
      </p:sp>
      <p:sp>
        <p:nvSpPr>
          <p:cNvPr id="1259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6EA472-0872-4ED8-AF84-AEF305ACA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9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C4130E4-6E42-4AE0-9562-DBF101878E9C}" type="datetime1">
              <a:rPr lang="en-CA"/>
              <a:pPr>
                <a:defRPr/>
              </a:pPr>
              <a:t>2018-10-29</a:t>
            </a:fld>
            <a:endParaRPr lang="en-US"/>
          </a:p>
        </p:txBody>
      </p:sp>
      <p:sp>
        <p:nvSpPr>
          <p:cNvPr id="1054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2187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39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Rev1.0  CST8265 - IT Security Basics  ©2007 Reg Dyer</a:t>
            </a:r>
          </a:p>
        </p:txBody>
      </p:sp>
      <p:sp>
        <p:nvSpPr>
          <p:cNvPr id="1239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2684AF-5647-4E84-8480-D5218ADBA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00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3DD896A-AB3F-4EAE-8E50-9E2E1267FADD}" type="datetime1">
              <a:rPr lang="en-CA" smtClean="0"/>
              <a:pPr/>
              <a:t>2018-10-29</a:t>
            </a:fld>
            <a:endParaRPr lang="en-US"/>
          </a:p>
        </p:txBody>
      </p:sp>
      <p:sp>
        <p:nvSpPr>
          <p:cNvPr id="106499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Rev1.0  CST8265 - IT Security Basics  ©2007 Reg Dyer</a:t>
            </a:r>
          </a:p>
        </p:txBody>
      </p:sp>
      <p:sp>
        <p:nvSpPr>
          <p:cNvPr id="10650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F1860-C7B4-4C91-9C7E-092ADF8DF9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250825" y="2133600"/>
            <a:ext cx="8569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7" descr="policy-256x256x8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7463" y="476250"/>
            <a:ext cx="13271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7208837" cy="1449388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349500"/>
            <a:ext cx="8424863" cy="3671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4EE2-206F-4A04-A6E8-A9B0BD66D671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Rev1.0  CST8265 - IT Security Basics  ©2010 </a:t>
            </a:r>
            <a:r>
              <a:rPr lang="en-US" altLang="en-US" err="1"/>
              <a:t>Reg</a:t>
            </a:r>
            <a:r>
              <a:rPr lang="en-US" altLang="en-US"/>
              <a:t> Dyer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03352-36C2-46CF-878E-CEF256616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BCFF6-866C-439F-8AFD-67F351870E1C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3EF43-50A9-4B99-8371-D5E2BC5B6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3375"/>
            <a:ext cx="2057400" cy="5797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19800" cy="5797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9501-ABD2-49F0-A825-CF26BD30BF8C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D5F7D-70D6-4CB8-BB81-0C5B674C2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E9914-3031-436B-B4EE-F40393312FF0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028D-DAB8-492A-BBD3-56852E551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E866-5899-452D-8058-050AAF320294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C5FB9-0463-41C1-A277-DE03F7C0C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8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3478-21A7-45B6-9091-4868207C4632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0D6C-296F-4563-8B1C-E06D63F3B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54F23-96FA-43D7-B242-0E650054AE5A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34C72-CE20-45C2-833D-40E2FFB6A9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8B486-5F2A-40BF-ABFA-200092E73A1B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06C89-F53E-44B6-9AD0-09E28FC10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AD4EA-CA45-4103-8F2D-299820C80513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CD1B-D857-407F-B053-39D410E980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8B52A-6DF7-4688-BF20-ADA8A33C8508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D74CB-96DA-4EC2-BB12-ED0125EA2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51D71-1B6C-42E9-A2CE-989E68A41299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Rev1.0  CST8265 - IT Security Basics  ©2007 Reg Dyer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D5560-034F-41CE-B743-B3B749A0F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71993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735253-BF96-4103-BFA9-BF47AA25D6C9}" type="datetime1">
              <a:rPr lang="en-CA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5" y="6248400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Rev1.0  CST8265 - IT Security Basics  ©2010 </a:t>
            </a:r>
            <a:r>
              <a:rPr lang="en-US" altLang="en-US" err="1"/>
              <a:t>Reg</a:t>
            </a:r>
            <a:r>
              <a:rPr lang="en-US" altLang="en-US"/>
              <a:t> Dyer</a:t>
            </a:r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90AC52-A7D3-45EB-B4A1-CA0E11EDB8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5193" name="Line 41"/>
          <p:cNvSpPr>
            <a:spLocks noChangeShapeType="1"/>
          </p:cNvSpPr>
          <p:nvPr userDrawn="1"/>
        </p:nvSpPr>
        <p:spPr bwMode="auto">
          <a:xfrm>
            <a:off x="468313" y="1268413"/>
            <a:ext cx="820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2" name="Picture 43" descr="policy-48x48x8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01013" y="4048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3875" y="1149350"/>
            <a:ext cx="6881813" cy="762000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Security Basics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sz="2800" b="1" dirty="0" err="1"/>
              <a:t>CounterMeasures</a:t>
            </a:r>
            <a:r>
              <a:rPr lang="en-CA" sz="2800" b="1" dirty="0"/>
              <a:t>: Encryption I</a:t>
            </a:r>
            <a:endParaRPr lang="en-US" sz="28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8209-F332-644C-BE25-3F2FD2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SHA-256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D3FD-6950-9947-998A-9B7A87ED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”SHA-256” instead of “MD5” in </a:t>
            </a:r>
            <a:r>
              <a:rPr lang="en-US"/>
              <a:t>above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1A65-2CFB-1B44-888F-6FCE1319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11D8B-B724-3545-B3AA-312F902C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30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and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originally developed by Netscape</a:t>
            </a:r>
          </a:p>
          <a:p>
            <a:r>
              <a:rPr lang="en-US" dirty="0"/>
              <a:t>now accepted by the WWW as the standard for authenticated and encrypted communication between clients and servers</a:t>
            </a:r>
          </a:p>
          <a:p>
            <a:r>
              <a:rPr lang="en-US" dirty="0"/>
              <a:t>SSL is application independent (</a:t>
            </a:r>
            <a:r>
              <a:rPr lang="en-US" dirty="0" err="1"/>
              <a:t>ie</a:t>
            </a:r>
            <a:r>
              <a:rPr lang="en-US" dirty="0"/>
              <a:t> HTTP, FTP, Telnet, etc, can be layered on top of it)</a:t>
            </a:r>
          </a:p>
          <a:p>
            <a:r>
              <a:rPr lang="en-US" dirty="0"/>
              <a:t>Negotiates encryption keys and authenticates the server before data is exchanged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Handshake (two phases)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Handshake first phase</a:t>
            </a:r>
          </a:p>
          <a:p>
            <a:pPr lvl="1"/>
            <a:r>
              <a:rPr lang="en-US" dirty="0"/>
              <a:t>In response to client request, server sends its certificate and its cipher preferences</a:t>
            </a:r>
          </a:p>
          <a:p>
            <a:pPr lvl="1"/>
            <a:r>
              <a:rPr lang="en-US" dirty="0"/>
              <a:t>Client then generates a master key, which it encrypts with the server’s public key, and transmits it to the server</a:t>
            </a:r>
          </a:p>
          <a:p>
            <a:pPr lvl="1"/>
            <a:r>
              <a:rPr lang="en-US" dirty="0"/>
              <a:t>Server recovers the master key and authenticates itself to the client by returning a message authenticated with the master key</a:t>
            </a:r>
          </a:p>
          <a:p>
            <a:pPr lvl="1"/>
            <a:r>
              <a:rPr lang="en-US" dirty="0"/>
              <a:t>Subsequent data is encrypted and authenticated with keys derived from this master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97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Handshake second phase (optional)</a:t>
            </a:r>
          </a:p>
          <a:p>
            <a:pPr lvl="1"/>
            <a:r>
              <a:rPr lang="en-US" dirty="0"/>
              <a:t>Server sends a challenge to the client</a:t>
            </a:r>
          </a:p>
          <a:p>
            <a:pPr lvl="1"/>
            <a:r>
              <a:rPr lang="en-US" dirty="0"/>
              <a:t>On the challenge, the client authenticates itself to the server by returning the clients digital signature and its public-key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Security is an improved version of SSL</a:t>
            </a:r>
          </a:p>
          <a:p>
            <a:r>
              <a:rPr lang="en-US" dirty="0"/>
              <a:t>SSL is still the method supported by all web servers and web browsers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88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management is often considered the most difficult task in designing and implementing cryptographic systems</a:t>
            </a:r>
          </a:p>
          <a:p>
            <a:r>
              <a:rPr lang="en-US" dirty="0"/>
              <a:t>Public Key Infrastructure (PKI) designed to help in this regard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8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primary security vulnerabilities in communicating over a public network:</a:t>
            </a:r>
          </a:p>
          <a:p>
            <a:pPr lvl="1"/>
            <a:r>
              <a:rPr lang="en-US" dirty="0"/>
              <a:t>Identity Theft – Intruder gains access by posing as an individual who can access secured resources</a:t>
            </a:r>
          </a:p>
          <a:p>
            <a:pPr lvl="1"/>
            <a:r>
              <a:rPr lang="en-US" dirty="0"/>
              <a:t>Eavesdropping – Intruder listens to the traffic between two parties during communications</a:t>
            </a:r>
          </a:p>
          <a:p>
            <a:pPr lvl="1"/>
            <a:r>
              <a:rPr lang="en-US" dirty="0"/>
              <a:t>Man in the Middle – Intruder interrupts a dialog and modifies the data between the two parties (or intruder takes over entire session)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06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Certificate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PKI provides a hierarchical framework for managing digital security attributes</a:t>
            </a:r>
          </a:p>
          <a:p>
            <a:r>
              <a:rPr lang="en-US" dirty="0"/>
              <a:t>Each PKI participant holds a digital certificate that has been issued by a Certificate Authority (CA)</a:t>
            </a:r>
          </a:p>
          <a:p>
            <a:r>
              <a:rPr lang="en-US" dirty="0"/>
              <a:t>The certificate contains a number of attributes</a:t>
            </a:r>
          </a:p>
          <a:p>
            <a:pPr lvl="1"/>
            <a:r>
              <a:rPr lang="en-US" dirty="0"/>
              <a:t>certificate validity period</a:t>
            </a:r>
          </a:p>
          <a:p>
            <a:pPr lvl="1"/>
            <a:r>
              <a:rPr lang="en-US" dirty="0"/>
              <a:t>end-host identity information</a:t>
            </a:r>
          </a:p>
          <a:p>
            <a:pPr lvl="1"/>
            <a:r>
              <a:rPr lang="en-US" dirty="0"/>
              <a:t>encryption keys that will be used</a:t>
            </a:r>
          </a:p>
          <a:p>
            <a:pPr lvl="1"/>
            <a:r>
              <a:rPr lang="en-US" dirty="0"/>
              <a:t>the signature of the issuing 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23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can be a trusted third party, such as VeriSign or Entrust, or a private in-house CA established within your organization</a:t>
            </a:r>
          </a:p>
          <a:p>
            <a:r>
              <a:rPr lang="en-US" dirty="0"/>
              <a:t>To validate the CA’s signature, the receiver must know the CA’s public key</a:t>
            </a:r>
          </a:p>
          <a:p>
            <a:r>
              <a:rPr lang="en-US" dirty="0"/>
              <a:t>Normally this is handled out-of-band</a:t>
            </a:r>
          </a:p>
          <a:p>
            <a:pPr lvl="1"/>
            <a:r>
              <a:rPr lang="en-US" dirty="0"/>
              <a:t>most web browsers are configured with the root certificates of the CA’s used for SSL/TLS</a:t>
            </a:r>
          </a:p>
          <a:p>
            <a:pPr lvl="1"/>
            <a:r>
              <a:rPr lang="en-US" dirty="0"/>
              <a:t>you can add certificates to your browser’s list of trusted certificates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9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Enrolling in a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Enrollment is enacted between the end host that needs the certificate, and the authority in the PKI that provides certificates</a:t>
            </a:r>
          </a:p>
          <a:p>
            <a:r>
              <a:rPr lang="en-US" sz="2400" dirty="0"/>
              <a:t>Step 1: the end host generates a private-public key pair</a:t>
            </a:r>
          </a:p>
          <a:p>
            <a:r>
              <a:rPr lang="en-US" sz="2400" dirty="0"/>
              <a:t>Step 2: the end host generates a certificate request to give to the CA</a:t>
            </a:r>
          </a:p>
          <a:p>
            <a:r>
              <a:rPr lang="en-US" sz="2400" dirty="0"/>
              <a:t>Step 3: Manual human intervention is required to approve the enrollment request</a:t>
            </a:r>
          </a:p>
          <a:p>
            <a:r>
              <a:rPr lang="en-US" sz="2400" dirty="0"/>
              <a:t>Step 4: After the CA operator approves the request, the CA signs the certificate request with its private key and returns the completed certificate to the end host</a:t>
            </a:r>
          </a:p>
          <a:p>
            <a:r>
              <a:rPr lang="en-US" sz="2400" dirty="0"/>
              <a:t>The end host installs </a:t>
            </a:r>
            <a:r>
              <a:rPr lang="en-US" sz="2400"/>
              <a:t>the certificate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3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algorithms</a:t>
            </a:r>
          </a:p>
          <a:p>
            <a:pPr lvl="1"/>
            <a:r>
              <a:rPr lang="en-US" dirty="0"/>
              <a:t>encrypt with a key</a:t>
            </a:r>
          </a:p>
          <a:p>
            <a:pPr lvl="1"/>
            <a:r>
              <a:rPr lang="en-US" dirty="0"/>
              <a:t>decrypt with the same key</a:t>
            </a:r>
          </a:p>
          <a:p>
            <a:pPr lvl="1"/>
            <a:r>
              <a:rPr lang="en-US" dirty="0"/>
              <a:t>Symmetric algorithms are strong</a:t>
            </a:r>
          </a:p>
          <a:p>
            <a:pPr lvl="1"/>
            <a:r>
              <a:rPr lang="en-US" dirty="0"/>
              <a:t>The problem is that you need a different key for each private conversation, and you have the problem of key exchange</a:t>
            </a:r>
          </a:p>
          <a:p>
            <a:pPr lvl="1"/>
            <a:r>
              <a:rPr lang="en-US" dirty="0"/>
              <a:t>DES (Data Encryption Standard) from IBM is an example</a:t>
            </a:r>
          </a:p>
          <a:p>
            <a:pPr lvl="1"/>
            <a:r>
              <a:rPr lang="en-US" dirty="0"/>
              <a:t>Fixed key length of 56 bits</a:t>
            </a:r>
          </a:p>
          <a:p>
            <a:pPr lvl="1"/>
            <a:r>
              <a:rPr lang="en-US" dirty="0"/>
              <a:t>DES now considered weak, but now have 3DES, AES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announced to replace DES</a:t>
            </a:r>
          </a:p>
          <a:p>
            <a:r>
              <a:rPr lang="en-US" dirty="0"/>
              <a:t>National Institute of Standards and Technology chose the </a:t>
            </a:r>
            <a:r>
              <a:rPr lang="en-US" dirty="0" err="1"/>
              <a:t>Rijndael</a:t>
            </a:r>
            <a:r>
              <a:rPr lang="en-US" dirty="0"/>
              <a:t> cipher as the AES algorithm</a:t>
            </a:r>
          </a:p>
          <a:p>
            <a:r>
              <a:rPr lang="en-US" dirty="0"/>
              <a:t>variable length keys 128, 192, or 256 bits</a:t>
            </a:r>
          </a:p>
          <a:p>
            <a:r>
              <a:rPr lang="en-US" dirty="0"/>
              <a:t>variable length blocks 128, 192, or 256 bits</a:t>
            </a:r>
          </a:p>
          <a:p>
            <a:r>
              <a:rPr lang="en-US" dirty="0"/>
              <a:t>AES is more efficient than DES</a:t>
            </a:r>
          </a:p>
          <a:p>
            <a:r>
              <a:rPr lang="en-US" dirty="0"/>
              <a:t>AES relatively young: 3DES is more trusted because of the maturity of the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matched keys: one to encrypt, the other to decrypt</a:t>
            </a:r>
          </a:p>
          <a:p>
            <a:r>
              <a:rPr lang="en-US" dirty="0"/>
              <a:t>Called private and public keys</a:t>
            </a:r>
          </a:p>
          <a:p>
            <a:r>
              <a:rPr lang="en-US" dirty="0"/>
              <a:t>To send private message, encrypt it with the recipient’s public key</a:t>
            </a:r>
          </a:p>
          <a:p>
            <a:r>
              <a:rPr lang="en-US" dirty="0"/>
              <a:t>To receive private message, decrypt it with your private key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Or, to send a private message, encrypt first with your (sender’s) private key, then encrypt with recipient’s public key</a:t>
            </a:r>
          </a:p>
          <a:p>
            <a:r>
              <a:rPr lang="en-US" dirty="0"/>
              <a:t>Recipient decrypts first with her private key, then with sender’s public key</a:t>
            </a:r>
          </a:p>
          <a:p>
            <a:r>
              <a:rPr lang="en-US" dirty="0"/>
              <a:t>What’s the advantage of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function easy to compute but hard to reverse</a:t>
            </a:r>
          </a:p>
          <a:p>
            <a:r>
              <a:rPr lang="en-US" dirty="0"/>
              <a:t>Hashing Algorithms compute a fixed-length digest (fingerprint) of output data</a:t>
            </a:r>
          </a:p>
          <a:p>
            <a:r>
              <a:rPr lang="en-US" dirty="0"/>
              <a:t>Cryptographically strong; that is, it is infeasible to recover original text from the digest</a:t>
            </a:r>
          </a:p>
          <a:p>
            <a:r>
              <a:rPr lang="en-US" dirty="0"/>
              <a:t>can ensure data didn’t change accidentally, but can’t ensure data wasn’t deliberately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Digest 5: MD5 </a:t>
            </a:r>
          </a:p>
          <a:p>
            <a:pPr lvl="1"/>
            <a:r>
              <a:rPr lang="en-US" dirty="0"/>
              <a:t>128 bit digest</a:t>
            </a:r>
          </a:p>
          <a:p>
            <a:pPr lvl="1"/>
            <a:r>
              <a:rPr lang="en-US" dirty="0"/>
              <a:t>considered strong until recently</a:t>
            </a:r>
          </a:p>
          <a:p>
            <a:pPr lvl="1"/>
            <a:r>
              <a:rPr lang="en-US" dirty="0"/>
              <a:t>collision resistant: two messages with same hash are very unlikely to occur</a:t>
            </a:r>
          </a:p>
          <a:p>
            <a:r>
              <a:rPr lang="en-US" dirty="0"/>
              <a:t>Secure Hash Algorithm 1: SHA-1</a:t>
            </a:r>
          </a:p>
          <a:p>
            <a:pPr lvl="1"/>
            <a:r>
              <a:rPr lang="en-US" dirty="0"/>
              <a:t>160 bit digest</a:t>
            </a:r>
          </a:p>
          <a:p>
            <a:pPr lvl="1"/>
            <a:r>
              <a:rPr lang="en-US" dirty="0"/>
              <a:t>published by NIST </a:t>
            </a:r>
            <a:r>
              <a:rPr lang="en-US" sz="1600" dirty="0"/>
              <a:t>(National Institute of Standards and Technology)</a:t>
            </a:r>
          </a:p>
          <a:p>
            <a:pPr lvl="1"/>
            <a:r>
              <a:rPr lang="en-US" dirty="0"/>
              <a:t>similar design to MD5, but stronger, not strong enough</a:t>
            </a:r>
          </a:p>
          <a:p>
            <a:pPr lvl="1"/>
            <a:r>
              <a:rPr lang="en-US" dirty="0"/>
              <a:t>slightly slower than MD5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62CB-B2A7-0A4F-9C4D-E2865304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Example </a:t>
            </a:r>
            <a:r>
              <a:rPr lang="en-US" sz="2000" b="0" dirty="0"/>
              <a:t>https://</a:t>
            </a:r>
            <a:r>
              <a:rPr lang="en-US" sz="2000" b="0" dirty="0" err="1"/>
              <a:t>www.mkyong.com</a:t>
            </a:r>
            <a:r>
              <a:rPr lang="en-US" sz="2000" b="0" dirty="0"/>
              <a:t>/java/java-md5-hashing-example/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2C10-3FC9-8848-BDA1-A3B29E69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600" dirty="0"/>
              <a:t>import </a:t>
            </a:r>
            <a:r>
              <a:rPr lang="en-CA" sz="1600" dirty="0" err="1"/>
              <a:t>java.nio.charset.StandardCharsets</a:t>
            </a:r>
            <a:r>
              <a:rPr lang="en-CA" sz="1600" dirty="0"/>
              <a:t>;</a:t>
            </a:r>
          </a:p>
          <a:p>
            <a:pPr marL="0" indent="0">
              <a:buNone/>
            </a:pPr>
            <a:r>
              <a:rPr lang="en-CA" sz="1600" dirty="0"/>
              <a:t>import </a:t>
            </a:r>
            <a:r>
              <a:rPr lang="en-CA" sz="1600" dirty="0" err="1"/>
              <a:t>java.security.MessageDigest</a:t>
            </a:r>
            <a:r>
              <a:rPr lang="en-CA" sz="1600" dirty="0"/>
              <a:t>;</a:t>
            </a:r>
          </a:p>
          <a:p>
            <a:pPr marL="0" indent="0">
              <a:buNone/>
            </a:pPr>
            <a:r>
              <a:rPr lang="en-CA" sz="1600" dirty="0"/>
              <a:t>import </a:t>
            </a:r>
            <a:r>
              <a:rPr lang="en-CA" sz="1600" dirty="0" err="1"/>
              <a:t>java.security.NoSuchAlgorithmException</a:t>
            </a:r>
            <a:r>
              <a:rPr lang="en-CA" sz="1600" dirty="0"/>
              <a:t>;</a:t>
            </a:r>
          </a:p>
          <a:p>
            <a:pPr marL="0" indent="0">
              <a:buNone/>
            </a:pPr>
            <a:r>
              <a:rPr lang="en-CA" sz="1600" dirty="0"/>
              <a:t>public class PasswordMD5 {</a:t>
            </a:r>
          </a:p>
          <a:p>
            <a:pPr marL="0" indent="0">
              <a:buNone/>
            </a:pPr>
            <a:r>
              <a:rPr lang="en-CA" sz="1600" dirty="0"/>
              <a:t>  public static void main(String[] </a:t>
            </a:r>
            <a:r>
              <a:rPr lang="en-CA" sz="1600" dirty="0" err="1"/>
              <a:t>args</a:t>
            </a:r>
            <a:r>
              <a:rPr lang="en-CA" sz="1600" dirty="0"/>
              <a:t>) throws </a:t>
            </a:r>
            <a:r>
              <a:rPr lang="en-CA" sz="1600" dirty="0" err="1"/>
              <a:t>NoSuchAlgorithmException</a:t>
            </a:r>
            <a:r>
              <a:rPr lang="en-CA" sz="1600" dirty="0"/>
              <a:t> { </a:t>
            </a:r>
          </a:p>
          <a:p>
            <a:pPr marL="0" indent="0">
              <a:buNone/>
            </a:pPr>
            <a:r>
              <a:rPr lang="en-CA" sz="1600" dirty="0"/>
              <a:t>    String password = "123456";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MessageDigest</a:t>
            </a:r>
            <a:r>
              <a:rPr lang="en-CA" sz="1600" dirty="0"/>
              <a:t> md = </a:t>
            </a:r>
            <a:r>
              <a:rPr lang="en-CA" sz="1600" dirty="0" err="1"/>
              <a:t>MessageDigest.getInstance</a:t>
            </a:r>
            <a:r>
              <a:rPr lang="en-CA" sz="1600" dirty="0"/>
              <a:t>("MD5");</a:t>
            </a:r>
          </a:p>
          <a:p>
            <a:pPr marL="0" indent="0">
              <a:buNone/>
            </a:pPr>
            <a:r>
              <a:rPr lang="en-CA" sz="1600" dirty="0"/>
              <a:t>    byte[] </a:t>
            </a:r>
            <a:r>
              <a:rPr lang="en-CA" sz="1600" dirty="0" err="1"/>
              <a:t>hashInBytes</a:t>
            </a:r>
            <a:r>
              <a:rPr lang="en-CA" sz="1600" dirty="0"/>
              <a:t> = </a:t>
            </a:r>
            <a:r>
              <a:rPr lang="en-CA" sz="1600" dirty="0" err="1"/>
              <a:t>md.digest</a:t>
            </a:r>
            <a:r>
              <a:rPr lang="en-CA" sz="1600" dirty="0"/>
              <a:t>(</a:t>
            </a:r>
            <a:r>
              <a:rPr lang="en-CA" sz="1600" dirty="0" err="1"/>
              <a:t>password.getBytes</a:t>
            </a:r>
            <a:r>
              <a:rPr lang="en-CA" sz="1600" dirty="0"/>
              <a:t>(StandardCharsets.UTF_8));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err="1"/>
              <a:t>StringBuilder</a:t>
            </a:r>
            <a:r>
              <a:rPr lang="en-CA" sz="1600" dirty="0"/>
              <a:t> </a:t>
            </a:r>
            <a:r>
              <a:rPr lang="en-CA" sz="1600" dirty="0" err="1"/>
              <a:t>sb</a:t>
            </a:r>
            <a:r>
              <a:rPr lang="en-CA" sz="1600" dirty="0"/>
              <a:t> = new </a:t>
            </a:r>
            <a:r>
              <a:rPr lang="en-CA" sz="1600" dirty="0" err="1"/>
              <a:t>StringBuilder</a:t>
            </a:r>
            <a:r>
              <a:rPr lang="en-CA" sz="1600" dirty="0"/>
              <a:t>();</a:t>
            </a:r>
          </a:p>
          <a:p>
            <a:pPr marL="0" indent="0">
              <a:buNone/>
            </a:pPr>
            <a:r>
              <a:rPr lang="en-CA" sz="1600" dirty="0"/>
              <a:t>    for (byte b : </a:t>
            </a:r>
            <a:r>
              <a:rPr lang="en-CA" sz="1600" dirty="0" err="1"/>
              <a:t>hashInBytes</a:t>
            </a:r>
            <a:r>
              <a:rPr lang="en-CA" sz="1600" dirty="0"/>
              <a:t>) {</a:t>
            </a:r>
          </a:p>
          <a:p>
            <a:pPr marL="0" indent="0">
              <a:buNone/>
            </a:pPr>
            <a:r>
              <a:rPr lang="en-CA" sz="1600" dirty="0"/>
              <a:t>         </a:t>
            </a:r>
            <a:r>
              <a:rPr lang="en-CA" sz="1600" dirty="0" err="1"/>
              <a:t>sb.append</a:t>
            </a:r>
            <a:r>
              <a:rPr lang="en-CA" sz="1600" dirty="0"/>
              <a:t>(</a:t>
            </a:r>
            <a:r>
              <a:rPr lang="en-CA" sz="1600" dirty="0" err="1"/>
              <a:t>String.format</a:t>
            </a:r>
            <a:r>
              <a:rPr lang="en-CA" sz="1600" dirty="0"/>
              <a:t>("%02x", b));</a:t>
            </a:r>
          </a:p>
          <a:p>
            <a:pPr marL="0" indent="0">
              <a:buNone/>
            </a:pPr>
            <a:r>
              <a:rPr lang="en-CA" sz="1600" dirty="0"/>
              <a:t>     }</a:t>
            </a:r>
          </a:p>
          <a:p>
            <a:pPr marL="0" indent="0">
              <a:buNone/>
            </a:pPr>
            <a:r>
              <a:rPr lang="en-CA" sz="1600" dirty="0"/>
              <a:t>     </a:t>
            </a:r>
            <a:r>
              <a:rPr lang="en-CA" sz="1600" dirty="0" err="1"/>
              <a:t>System.out.println</a:t>
            </a:r>
            <a:r>
              <a:rPr lang="en-CA" sz="1600" dirty="0"/>
              <a:t>(</a:t>
            </a:r>
            <a:r>
              <a:rPr lang="en-CA" sz="1600" dirty="0" err="1"/>
              <a:t>sb.toString</a:t>
            </a:r>
            <a:r>
              <a:rPr lang="en-CA" sz="1600" dirty="0"/>
              <a:t>());</a:t>
            </a:r>
          </a:p>
          <a:p>
            <a:pPr marL="0" indent="0">
              <a:buNone/>
            </a:pPr>
            <a:r>
              <a:rPr lang="en-CA" sz="1600" dirty="0"/>
              <a:t>   }</a:t>
            </a:r>
          </a:p>
          <a:p>
            <a:pPr marL="0" indent="0">
              <a:buNone/>
            </a:pPr>
            <a:r>
              <a:rPr lang="en-CA" sz="1600" dirty="0"/>
              <a:t> }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04D41-CE83-AF48-91F7-E8473DF7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97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SHA: Secure Hash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NSA developed this family of algorithms</a:t>
            </a:r>
          </a:p>
          <a:p>
            <a:r>
              <a:rPr lang="en-US" dirty="0"/>
              <a:t>SHA1 : not considered strong since 2010</a:t>
            </a:r>
          </a:p>
          <a:p>
            <a:r>
              <a:rPr lang="en-US" dirty="0"/>
              <a:t>SHA2: A family of two similar hash functions, with different block sizes, known as SHA-256 and SHA-512</a:t>
            </a:r>
          </a:p>
          <a:p>
            <a:pPr lvl="1"/>
            <a:r>
              <a:rPr lang="en-US" dirty="0"/>
              <a:t>SHA-256: 32-bit words</a:t>
            </a:r>
          </a:p>
          <a:p>
            <a:pPr lvl="1"/>
            <a:r>
              <a:rPr lang="en-US" dirty="0"/>
              <a:t>SHA-512: 64 bit 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2E9914-3031-436B-B4EE-F40393312FF0}" type="datetime1">
              <a:rPr lang="en-CA" smtClean="0"/>
              <a:pPr>
                <a:defRPr/>
              </a:pPr>
              <a:t>2018-10-29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2028D-DAB8-492A-BBD3-56852E55163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574229"/>
      </p:ext>
    </p:extLst>
  </p:cSld>
  <p:clrMapOvr>
    <a:masterClrMapping/>
  </p:clrMapOvr>
</p:sld>
</file>

<file path=ppt/theme/theme1.xml><?xml version="1.0" encoding="utf-8"?>
<a:theme xmlns:a="http://schemas.openxmlformats.org/drawingml/2006/main" name=" Security 2010">
  <a:themeElements>
    <a:clrScheme name="Security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ecur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curity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rity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urity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9731</TotalTime>
  <Words>1101</Words>
  <Application>Microsoft Macintosh PowerPoint</Application>
  <PresentationFormat>On-screen Show (4:3)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 Security 2010</vt:lpstr>
      <vt:lpstr>Web Security Basics</vt:lpstr>
      <vt:lpstr>Cryptography</vt:lpstr>
      <vt:lpstr>Cryptography</vt:lpstr>
      <vt:lpstr>Asymmetric Key Algorithms</vt:lpstr>
      <vt:lpstr>Asymmetric Key Algorithms</vt:lpstr>
      <vt:lpstr>Hashing Algorithms</vt:lpstr>
      <vt:lpstr>Hashes</vt:lpstr>
      <vt:lpstr>MD5 Example https://www.mkyong.com/java/java-md5-hashing-example/</vt:lpstr>
      <vt:lpstr>SHA: Secure Hash Algorithm</vt:lpstr>
      <vt:lpstr>Java SHA-256</vt:lpstr>
      <vt:lpstr>SSL and TLS</vt:lpstr>
      <vt:lpstr>SSL Handshake (two phases)</vt:lpstr>
      <vt:lpstr>PowerPoint Presentation</vt:lpstr>
      <vt:lpstr>TLS</vt:lpstr>
      <vt:lpstr>Digital Certificates</vt:lpstr>
      <vt:lpstr>PKI countermeasures</vt:lpstr>
      <vt:lpstr>Digital Certificate Characteristics</vt:lpstr>
      <vt:lpstr>Certificate Authorities</vt:lpstr>
      <vt:lpstr>Enrolling in a CA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CST8265</dc:title>
  <dc:creator>Reg Dyer</dc:creator>
  <cp:lastModifiedBy>Todd Kelley</cp:lastModifiedBy>
  <cp:revision>211</cp:revision>
  <cp:lastPrinted>2018-10-29T17:37:58Z</cp:lastPrinted>
  <dcterms:created xsi:type="dcterms:W3CDTF">1999-10-06T14:38:06Z</dcterms:created>
  <dcterms:modified xsi:type="dcterms:W3CDTF">2018-10-29T17:58:22Z</dcterms:modified>
</cp:coreProperties>
</file>