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6" r:id="rId1"/>
  </p:sldMasterIdLst>
  <p:notesMasterIdLst>
    <p:notesMasterId r:id="rId18"/>
  </p:notesMasterIdLst>
  <p:handoutMasterIdLst>
    <p:handoutMasterId r:id="rId19"/>
  </p:handoutMasterIdLst>
  <p:sldIdLst>
    <p:sldId id="688" r:id="rId2"/>
    <p:sldId id="689" r:id="rId3"/>
    <p:sldId id="692" r:id="rId4"/>
    <p:sldId id="690" r:id="rId5"/>
    <p:sldId id="693" r:id="rId6"/>
    <p:sldId id="691" r:id="rId7"/>
    <p:sldId id="694" r:id="rId8"/>
    <p:sldId id="695" r:id="rId9"/>
    <p:sldId id="696" r:id="rId10"/>
    <p:sldId id="697" r:id="rId11"/>
    <p:sldId id="698" r:id="rId12"/>
    <p:sldId id="699" r:id="rId13"/>
    <p:sldId id="702" r:id="rId14"/>
    <p:sldId id="700" r:id="rId15"/>
    <p:sldId id="701" r:id="rId16"/>
    <p:sldId id="703" r:id="rId17"/>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14" autoAdjust="0"/>
    <p:restoredTop sz="86465" autoAdjust="0"/>
  </p:normalViewPr>
  <p:slideViewPr>
    <p:cSldViewPr>
      <p:cViewPr varScale="1">
        <p:scale>
          <a:sx n="93" d="100"/>
          <a:sy n="93" d="100"/>
        </p:scale>
        <p:origin x="1112" y="192"/>
      </p:cViewPr>
      <p:guideLst>
        <p:guide orient="horz" pos="2160"/>
        <p:guide pos="2880"/>
      </p:guideLst>
    </p:cSldViewPr>
  </p:slideViewPr>
  <p:outlineViewPr>
    <p:cViewPr>
      <p:scale>
        <a:sx n="33" d="100"/>
        <a:sy n="33" d="100"/>
      </p:scale>
      <p:origin x="0" y="10626"/>
    </p:cViewPr>
  </p:outlineViewPr>
  <p:notesTextViewPr>
    <p:cViewPr>
      <p:scale>
        <a:sx n="100" d="100"/>
        <a:sy n="100" d="100"/>
      </p:scale>
      <p:origin x="0" y="0"/>
    </p:cViewPr>
  </p:notesTextViewPr>
  <p:sorterViewPr>
    <p:cViewPr>
      <p:scale>
        <a:sx n="66" d="100"/>
        <a:sy n="66" d="100"/>
      </p:scale>
      <p:origin x="0" y="152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Times New Roman" pitchFamily="18" charset="0"/>
                <a:ea typeface="+mn-ea"/>
              </a:defRPr>
            </a:lvl1pPr>
          </a:lstStyle>
          <a:p>
            <a:pPr>
              <a:defRPr/>
            </a:pPr>
            <a:endParaRPr lang="en-US"/>
          </a:p>
        </p:txBody>
      </p:sp>
      <p:sp>
        <p:nvSpPr>
          <p:cNvPr id="18841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Times New Roman" pitchFamily="18" charset="0"/>
                <a:ea typeface="+mn-ea"/>
              </a:defRPr>
            </a:lvl1pPr>
          </a:lstStyle>
          <a:p>
            <a:pPr>
              <a:defRPr/>
            </a:pPr>
            <a:endParaRPr lang="en-US"/>
          </a:p>
        </p:txBody>
      </p:sp>
      <p:sp>
        <p:nvSpPr>
          <p:cNvPr id="18842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Times New Roman" pitchFamily="18" charset="0"/>
                <a:ea typeface="+mn-ea"/>
              </a:defRPr>
            </a:lvl1pPr>
          </a:lstStyle>
          <a:p>
            <a:pPr>
              <a:defRPr/>
            </a:pPr>
            <a:endParaRPr lang="en-US"/>
          </a:p>
        </p:txBody>
      </p:sp>
      <p:sp>
        <p:nvSpPr>
          <p:cNvPr id="18842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175CE8D-A545-8D49-9A19-4F604641AD75}" type="slidenum">
              <a:rPr lang="en-US"/>
              <a:pPr/>
              <a:t>‹#›</a:t>
            </a:fld>
            <a:endParaRPr lang="en-US"/>
          </a:p>
        </p:txBody>
      </p:sp>
    </p:spTree>
    <p:extLst>
      <p:ext uri="{BB962C8B-B14F-4D97-AF65-F5344CB8AC3E}">
        <p14:creationId xmlns:p14="http://schemas.microsoft.com/office/powerpoint/2010/main" val="3688201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1026"/>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Times New Roman" pitchFamily="18" charset="0"/>
                <a:ea typeface="+mn-ea"/>
              </a:defRPr>
            </a:lvl1pPr>
          </a:lstStyle>
          <a:p>
            <a:pPr>
              <a:defRPr/>
            </a:pPr>
            <a:endParaRPr lang="en-US"/>
          </a:p>
        </p:txBody>
      </p:sp>
      <p:sp>
        <p:nvSpPr>
          <p:cNvPr id="137219" name="Rectangle 1027"/>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Times New Roman" pitchFamily="18" charset="0"/>
                <a:ea typeface="+mn-ea"/>
              </a:defRPr>
            </a:lvl1pPr>
          </a:lstStyle>
          <a:p>
            <a:pPr>
              <a:defRPr/>
            </a:pPr>
            <a:endParaRPr lang="en-US"/>
          </a:p>
        </p:txBody>
      </p:sp>
      <p:sp>
        <p:nvSpPr>
          <p:cNvPr id="81924" name="Rectangle 1028"/>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7221" name="Rectangle 1029"/>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7222" name="Rectangle 1030"/>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Times New Roman" pitchFamily="18" charset="0"/>
                <a:ea typeface="+mn-ea"/>
              </a:defRPr>
            </a:lvl1pPr>
          </a:lstStyle>
          <a:p>
            <a:pPr>
              <a:defRPr/>
            </a:pPr>
            <a:endParaRPr lang="en-US"/>
          </a:p>
        </p:txBody>
      </p:sp>
      <p:sp>
        <p:nvSpPr>
          <p:cNvPr id="137223" name="Rectangle 1031"/>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518075F0-5769-BD40-8DD6-5105F61F2BCA}" type="slidenum">
              <a:rPr lang="en-US"/>
              <a:pPr/>
              <a:t>‹#›</a:t>
            </a:fld>
            <a:endParaRPr lang="en-US"/>
          </a:p>
        </p:txBody>
      </p:sp>
    </p:spTree>
    <p:extLst>
      <p:ext uri="{BB962C8B-B14F-4D97-AF65-F5344CB8AC3E}">
        <p14:creationId xmlns:p14="http://schemas.microsoft.com/office/powerpoint/2010/main" val="1045096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DE81-818C-DB41-82B1-FC499A18E78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BA15C83-8476-C340-B0B8-E73141A75FA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EECCF90-8C4E-E94B-ADA5-E1FA0E4CD64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B48FCE7-15FB-0B47-841D-8B2E46D24BC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7FCA9FF-9646-5F4A-9EDF-D2D5AF18052F}"/>
              </a:ext>
            </a:extLst>
          </p:cNvPr>
          <p:cNvSpPr>
            <a:spLocks noGrp="1"/>
          </p:cNvSpPr>
          <p:nvPr>
            <p:ph type="sldNum" sz="quarter" idx="12"/>
          </p:nvPr>
        </p:nvSpPr>
        <p:spPr/>
        <p:txBody>
          <a:bodyPr/>
          <a:lstStyle/>
          <a:p>
            <a:fld id="{2AB1E0E5-29F1-AD48-A81A-1F5309CB07D9}" type="slidenum">
              <a:rPr lang="en-US" smtClean="0"/>
              <a:pPr/>
              <a:t>‹#›</a:t>
            </a:fld>
            <a:endParaRPr lang="en-US"/>
          </a:p>
        </p:txBody>
      </p:sp>
    </p:spTree>
    <p:extLst>
      <p:ext uri="{BB962C8B-B14F-4D97-AF65-F5344CB8AC3E}">
        <p14:creationId xmlns:p14="http://schemas.microsoft.com/office/powerpoint/2010/main" val="169487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2C2D-9D12-EA40-9F13-EADF762830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0EE865-5E29-5042-AC56-B7AEF34078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29D4B-7849-1D49-8906-F2F06BBF861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6B84C84C-D95F-E548-A892-77DEC54821D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9F4617D9-5C32-D547-BE07-7248CCCEFC74}"/>
              </a:ext>
            </a:extLst>
          </p:cNvPr>
          <p:cNvSpPr>
            <a:spLocks noGrp="1"/>
          </p:cNvSpPr>
          <p:nvPr>
            <p:ph type="sldNum" sz="quarter" idx="12"/>
          </p:nvPr>
        </p:nvSpPr>
        <p:spPr/>
        <p:txBody>
          <a:bodyPr/>
          <a:lstStyle/>
          <a:p>
            <a:fld id="{F9687CFD-DC46-4F4C-AC9C-768B6072C7E4}" type="slidenum">
              <a:rPr lang="en-US" smtClean="0"/>
              <a:pPr/>
              <a:t>‹#›</a:t>
            </a:fld>
            <a:endParaRPr lang="en-US"/>
          </a:p>
        </p:txBody>
      </p:sp>
    </p:spTree>
    <p:extLst>
      <p:ext uri="{BB962C8B-B14F-4D97-AF65-F5344CB8AC3E}">
        <p14:creationId xmlns:p14="http://schemas.microsoft.com/office/powerpoint/2010/main" val="356201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0FD221-C499-464F-ABE2-EA8E0850EEC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BE552-41EC-624A-A84D-4D07A2F994B6}"/>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C2EAE-0D86-9246-9A5C-8CE08C4BE19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2843C60-D8F8-724C-ACA7-9609DA2065F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41B5C61-3019-2942-823B-6519D844C103}"/>
              </a:ext>
            </a:extLst>
          </p:cNvPr>
          <p:cNvSpPr>
            <a:spLocks noGrp="1"/>
          </p:cNvSpPr>
          <p:nvPr>
            <p:ph type="sldNum" sz="quarter" idx="12"/>
          </p:nvPr>
        </p:nvSpPr>
        <p:spPr/>
        <p:txBody>
          <a:bodyPr/>
          <a:lstStyle/>
          <a:p>
            <a:fld id="{3A63E064-0398-FB4D-A10B-9168BFF17DB7}" type="slidenum">
              <a:rPr lang="en-US" smtClean="0"/>
              <a:pPr/>
              <a:t>‹#›</a:t>
            </a:fld>
            <a:endParaRPr lang="en-US"/>
          </a:p>
        </p:txBody>
      </p:sp>
    </p:spTree>
    <p:extLst>
      <p:ext uri="{BB962C8B-B14F-4D97-AF65-F5344CB8AC3E}">
        <p14:creationId xmlns:p14="http://schemas.microsoft.com/office/powerpoint/2010/main" val="290420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D1CB-2020-B44A-A930-0B860BF50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957C7-499F-C748-BFF7-D8D01BB9D6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9AB1F-952D-5347-8970-B9F7395470F6}"/>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40FD499-59B8-F948-8AA1-4F759D18676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9C8CA25D-43A1-B24C-9185-5B16BE8C828B}"/>
              </a:ext>
            </a:extLst>
          </p:cNvPr>
          <p:cNvSpPr>
            <a:spLocks noGrp="1"/>
          </p:cNvSpPr>
          <p:nvPr>
            <p:ph type="sldNum" sz="quarter" idx="12"/>
          </p:nvPr>
        </p:nvSpPr>
        <p:spPr/>
        <p:txBody>
          <a:bodyPr/>
          <a:lstStyle/>
          <a:p>
            <a:fld id="{46BFA988-9EA0-6049-A3EA-B6C652B385C4}" type="slidenum">
              <a:rPr lang="en-US" smtClean="0"/>
              <a:pPr/>
              <a:t>‹#›</a:t>
            </a:fld>
            <a:endParaRPr lang="en-US"/>
          </a:p>
        </p:txBody>
      </p:sp>
      <p:pic>
        <p:nvPicPr>
          <p:cNvPr id="7" name="Picture 48" descr="duke_wave_shadow">
            <a:extLst>
              <a:ext uri="{FF2B5EF4-FFF2-40B4-BE49-F238E27FC236}">
                <a16:creationId xmlns:a16="http://schemas.microsoft.com/office/drawing/2014/main" id="{A14534B6-FFE4-6D46-9193-19937F6ED55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7200" y="457200"/>
            <a:ext cx="1066800" cy="887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20261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0DE5-516C-994C-A96A-19177B63A35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27AE508-17C5-E64B-842E-C4E293D6B8B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02F026-5B2D-EC48-96D4-140F016FA5F0}"/>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3852BBD-1945-A843-B324-10E76D092A5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EFE80A1D-03C7-C243-A9FA-170A594FD03F}"/>
              </a:ext>
            </a:extLst>
          </p:cNvPr>
          <p:cNvSpPr>
            <a:spLocks noGrp="1"/>
          </p:cNvSpPr>
          <p:nvPr>
            <p:ph type="sldNum" sz="quarter" idx="12"/>
          </p:nvPr>
        </p:nvSpPr>
        <p:spPr/>
        <p:txBody>
          <a:bodyPr/>
          <a:lstStyle/>
          <a:p>
            <a:fld id="{F7A31C48-78C5-0044-8789-5F13B6BC6AF6}" type="slidenum">
              <a:rPr lang="en-US" smtClean="0"/>
              <a:pPr/>
              <a:t>‹#›</a:t>
            </a:fld>
            <a:endParaRPr lang="en-US"/>
          </a:p>
        </p:txBody>
      </p:sp>
    </p:spTree>
    <p:extLst>
      <p:ext uri="{BB962C8B-B14F-4D97-AF65-F5344CB8AC3E}">
        <p14:creationId xmlns:p14="http://schemas.microsoft.com/office/powerpoint/2010/main" val="229748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6FDD-02F3-B64A-A07E-5562892910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6534F-C0F2-4347-90B6-941838EA624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F86389-E00E-FF4B-B191-DCF1D710AAE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03F47-2F76-9245-94ED-92EBD2DB9BEC}"/>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129C4511-CACA-6B47-8505-61A6204B4012}"/>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10F0F5F5-129A-FA4E-BF58-1DB659A12A9C}"/>
              </a:ext>
            </a:extLst>
          </p:cNvPr>
          <p:cNvSpPr>
            <a:spLocks noGrp="1"/>
          </p:cNvSpPr>
          <p:nvPr>
            <p:ph type="sldNum" sz="quarter" idx="12"/>
          </p:nvPr>
        </p:nvSpPr>
        <p:spPr/>
        <p:txBody>
          <a:bodyPr/>
          <a:lstStyle/>
          <a:p>
            <a:fld id="{389D8ED0-88A4-2549-B35A-FBCE07619BAF}" type="slidenum">
              <a:rPr lang="en-US" smtClean="0"/>
              <a:pPr/>
              <a:t>‹#›</a:t>
            </a:fld>
            <a:endParaRPr lang="en-US"/>
          </a:p>
        </p:txBody>
      </p:sp>
    </p:spTree>
    <p:extLst>
      <p:ext uri="{BB962C8B-B14F-4D97-AF65-F5344CB8AC3E}">
        <p14:creationId xmlns:p14="http://schemas.microsoft.com/office/powerpoint/2010/main" val="395666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9F79-5346-444E-977A-21A9325671B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CFB87-1EBF-6347-95F1-CD9D2F0B04F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B831EC26-B84D-1D4E-91E3-86EA2893AFD1}"/>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9B6165-5AC6-F04A-BBA2-65D7D132B1F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F68E002-313E-B047-8C02-D6FFE39F255E}"/>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7B4A52-A5B7-8945-A9A7-1DFBE495C7F6}"/>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0C2333AE-0212-FF4D-8AC7-433DDABEEA83}"/>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A840779C-F970-8A45-BF46-10CEDA0EA885}"/>
              </a:ext>
            </a:extLst>
          </p:cNvPr>
          <p:cNvSpPr>
            <a:spLocks noGrp="1"/>
          </p:cNvSpPr>
          <p:nvPr>
            <p:ph type="sldNum" sz="quarter" idx="12"/>
          </p:nvPr>
        </p:nvSpPr>
        <p:spPr/>
        <p:txBody>
          <a:bodyPr/>
          <a:lstStyle/>
          <a:p>
            <a:fld id="{1D862F07-DCBD-0846-BE6A-279F2AE8411B}" type="slidenum">
              <a:rPr lang="en-US" smtClean="0"/>
              <a:pPr/>
              <a:t>‹#›</a:t>
            </a:fld>
            <a:endParaRPr lang="en-US"/>
          </a:p>
        </p:txBody>
      </p:sp>
    </p:spTree>
    <p:extLst>
      <p:ext uri="{BB962C8B-B14F-4D97-AF65-F5344CB8AC3E}">
        <p14:creationId xmlns:p14="http://schemas.microsoft.com/office/powerpoint/2010/main" val="1893825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8073-6311-FD45-BFD8-7D614267CA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45A58C-73E4-DF4F-A23B-8C87508E098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410757EA-4A19-834A-8A5B-A92C0619AC4E}"/>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85C0F855-31F5-AF45-9DE1-A4926E98FD6C}"/>
              </a:ext>
            </a:extLst>
          </p:cNvPr>
          <p:cNvSpPr>
            <a:spLocks noGrp="1"/>
          </p:cNvSpPr>
          <p:nvPr>
            <p:ph type="sldNum" sz="quarter" idx="12"/>
          </p:nvPr>
        </p:nvSpPr>
        <p:spPr/>
        <p:txBody>
          <a:bodyPr/>
          <a:lstStyle/>
          <a:p>
            <a:fld id="{BFA27B8F-7FCD-5D48-9672-ED5236E0413D}" type="slidenum">
              <a:rPr lang="en-US" smtClean="0"/>
              <a:pPr/>
              <a:t>‹#›</a:t>
            </a:fld>
            <a:endParaRPr lang="en-US"/>
          </a:p>
        </p:txBody>
      </p:sp>
    </p:spTree>
    <p:extLst>
      <p:ext uri="{BB962C8B-B14F-4D97-AF65-F5344CB8AC3E}">
        <p14:creationId xmlns:p14="http://schemas.microsoft.com/office/powerpoint/2010/main" val="98889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E06FD4-B24D-7D46-B065-D95F2EDDA330}"/>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E774CE42-5763-C14C-A4F9-C2CC1E3B568C}"/>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A71E9E29-0CA8-CC47-8F4A-65F97ED9EC9F}"/>
              </a:ext>
            </a:extLst>
          </p:cNvPr>
          <p:cNvSpPr>
            <a:spLocks noGrp="1"/>
          </p:cNvSpPr>
          <p:nvPr>
            <p:ph type="sldNum" sz="quarter" idx="12"/>
          </p:nvPr>
        </p:nvSpPr>
        <p:spPr/>
        <p:txBody>
          <a:bodyPr/>
          <a:lstStyle/>
          <a:p>
            <a:fld id="{0FE96D11-58C0-284A-A8AB-5AA4E940F1C8}" type="slidenum">
              <a:rPr lang="en-US" smtClean="0"/>
              <a:pPr/>
              <a:t>‹#›</a:t>
            </a:fld>
            <a:endParaRPr lang="en-US"/>
          </a:p>
        </p:txBody>
      </p:sp>
    </p:spTree>
    <p:extLst>
      <p:ext uri="{BB962C8B-B14F-4D97-AF65-F5344CB8AC3E}">
        <p14:creationId xmlns:p14="http://schemas.microsoft.com/office/powerpoint/2010/main" val="425651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92C9-3DE1-B740-A281-A5BB87C48ED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4F7377D-1FB7-F24A-8AED-1A1D53916DA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188C1F-4B6B-EA41-B2E2-C56EC8A5994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4E85C15-71D0-B649-844B-06627726B6B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ACCE6BF-3602-9047-ACAE-6A1897960FB4}"/>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D97FDE8C-C5AF-164A-83E4-A8B662D37E5D}"/>
              </a:ext>
            </a:extLst>
          </p:cNvPr>
          <p:cNvSpPr>
            <a:spLocks noGrp="1"/>
          </p:cNvSpPr>
          <p:nvPr>
            <p:ph type="sldNum" sz="quarter" idx="12"/>
          </p:nvPr>
        </p:nvSpPr>
        <p:spPr/>
        <p:txBody>
          <a:bodyPr/>
          <a:lstStyle/>
          <a:p>
            <a:fld id="{28F2D36C-356B-7048-81C1-A307797EE588}" type="slidenum">
              <a:rPr lang="en-US" smtClean="0"/>
              <a:pPr/>
              <a:t>‹#›</a:t>
            </a:fld>
            <a:endParaRPr lang="en-US"/>
          </a:p>
        </p:txBody>
      </p:sp>
    </p:spTree>
    <p:extLst>
      <p:ext uri="{BB962C8B-B14F-4D97-AF65-F5344CB8AC3E}">
        <p14:creationId xmlns:p14="http://schemas.microsoft.com/office/powerpoint/2010/main" val="30621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62CB-35DD-BC4A-BC4B-FDBC6F53902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6DF6C00-FA69-E74D-9F60-8D0909E9190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1BBB3D3-B69D-3A4D-A25D-47CE16DDEBB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ED5B669-AB77-4A4B-BB17-DE2B1EEF2A0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618A558-8C19-C64D-9A3E-26684D9DA6C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74E0E68-8BC0-7348-B3DB-9AAD721E0D0B}"/>
              </a:ext>
            </a:extLst>
          </p:cNvPr>
          <p:cNvSpPr>
            <a:spLocks noGrp="1"/>
          </p:cNvSpPr>
          <p:nvPr>
            <p:ph type="sldNum" sz="quarter" idx="12"/>
          </p:nvPr>
        </p:nvSpPr>
        <p:spPr/>
        <p:txBody>
          <a:bodyPr/>
          <a:lstStyle/>
          <a:p>
            <a:fld id="{CBAA1397-D059-4642-89D6-FEB7724C3920}" type="slidenum">
              <a:rPr lang="en-US" smtClean="0"/>
              <a:pPr/>
              <a:t>‹#›</a:t>
            </a:fld>
            <a:endParaRPr lang="en-US"/>
          </a:p>
        </p:txBody>
      </p:sp>
    </p:spTree>
    <p:extLst>
      <p:ext uri="{BB962C8B-B14F-4D97-AF65-F5344CB8AC3E}">
        <p14:creationId xmlns:p14="http://schemas.microsoft.com/office/powerpoint/2010/main" val="304409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ED448-FE88-D04E-8D48-D8A122F9686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8AEE87-7927-DD4F-9750-275F7E93BD7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6DE17-D7B7-6A44-B9D0-0BAC7608460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F93CEF7D-5A32-F347-AF2B-44247CD75EC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88BE9FBE-1D12-3C42-B1E6-29EB6330EAB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B1E0E5-29F1-AD48-A81A-1F5309CB07D9}" type="slidenum">
              <a:rPr lang="en-US" smtClean="0"/>
              <a:pPr/>
              <a:t>‹#›</a:t>
            </a:fld>
            <a:endParaRPr lang="en-US"/>
          </a:p>
        </p:txBody>
      </p:sp>
    </p:spTree>
    <p:extLst>
      <p:ext uri="{BB962C8B-B14F-4D97-AF65-F5344CB8AC3E}">
        <p14:creationId xmlns:p14="http://schemas.microsoft.com/office/powerpoint/2010/main" val="1995592390"/>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atlassian.com/git/tutorials/sync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 Control</a:t>
            </a:r>
          </a:p>
        </p:txBody>
      </p:sp>
      <p:sp>
        <p:nvSpPr>
          <p:cNvPr id="3" name="Content Placeholder 2"/>
          <p:cNvSpPr>
            <a:spLocks noGrp="1"/>
          </p:cNvSpPr>
          <p:nvPr>
            <p:ph idx="1"/>
          </p:nvPr>
        </p:nvSpPr>
        <p:spPr/>
        <p:txBody>
          <a:bodyPr/>
          <a:lstStyle/>
          <a:p>
            <a:r>
              <a:rPr lang="en-US" dirty="0"/>
              <a:t>Managing Source Code</a:t>
            </a:r>
          </a:p>
          <a:p>
            <a:r>
              <a:rPr lang="en-US" dirty="0"/>
              <a:t>Tagging and Branching</a:t>
            </a:r>
          </a:p>
          <a:p>
            <a:r>
              <a:rPr lang="en-US" dirty="0"/>
              <a:t>Merging between branches</a:t>
            </a:r>
          </a:p>
          <a:p>
            <a:r>
              <a:rPr lang="en-US" dirty="0"/>
              <a:t>Source Code Collaboration</a:t>
            </a:r>
          </a:p>
          <a:p>
            <a:r>
              <a:rPr lang="en-US" dirty="0"/>
              <a:t>CVS and Subversion</a:t>
            </a:r>
          </a:p>
          <a:p>
            <a:r>
              <a:rPr lang="en-US" dirty="0"/>
              <a:t>Git</a:t>
            </a:r>
          </a:p>
          <a:p>
            <a:r>
              <a:rPr lang="en-US" dirty="0" err="1"/>
              <a:t>Netbeans</a:t>
            </a:r>
            <a:r>
              <a:rPr lang="en-US" dirty="0"/>
              <a:t> Git integration</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pPr>
              <a:defRPr/>
            </a:pPr>
            <a:fld id="{BC0D2481-A5F7-0147-B9B6-D344F899E310}" type="datetime1">
              <a:rPr lang="en-CA" smtClean="0"/>
              <a:pPr>
                <a:defRPr/>
              </a:pPr>
              <a:t>2018-10-17</a:t>
            </a:fld>
            <a:endParaRPr lang="en-US"/>
          </a:p>
        </p:txBody>
      </p:sp>
      <p:sp>
        <p:nvSpPr>
          <p:cNvPr id="5" name="Slide Number Placeholder 4"/>
          <p:cNvSpPr>
            <a:spLocks noGrp="1"/>
          </p:cNvSpPr>
          <p:nvPr>
            <p:ph type="sldNum" sz="quarter" idx="12"/>
          </p:nvPr>
        </p:nvSpPr>
        <p:spPr/>
        <p:txBody>
          <a:bodyPr/>
          <a:lstStyle/>
          <a:p>
            <a:pPr>
              <a:defRPr/>
            </a:pPr>
            <a:fld id="{D0EEE397-21B7-6843-A299-3745F381D43B}" type="slidenum">
              <a:rPr lang="en-US" smtClean="0"/>
              <a:pPr>
                <a:defRPr/>
              </a:pPr>
              <a:t>1</a:t>
            </a:fld>
            <a:endParaRPr lang="en-US"/>
          </a:p>
        </p:txBody>
      </p:sp>
    </p:spTree>
    <p:extLst>
      <p:ext uri="{BB962C8B-B14F-4D97-AF65-F5344CB8AC3E}">
        <p14:creationId xmlns:p14="http://schemas.microsoft.com/office/powerpoint/2010/main" val="268982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CF82-8349-BE44-93EE-3361945C11DB}"/>
              </a:ext>
            </a:extLst>
          </p:cNvPr>
          <p:cNvSpPr>
            <a:spLocks noGrp="1"/>
          </p:cNvSpPr>
          <p:nvPr>
            <p:ph type="title"/>
          </p:nvPr>
        </p:nvSpPr>
        <p:spPr>
          <a:xfrm>
            <a:off x="628650" y="152400"/>
            <a:ext cx="7886700" cy="852489"/>
          </a:xfrm>
        </p:spPr>
        <p:txBody>
          <a:bodyPr/>
          <a:lstStyle/>
          <a:p>
            <a:r>
              <a:rPr lang="en-US" dirty="0"/>
              <a:t>Collaboration with Source Code Control</a:t>
            </a:r>
          </a:p>
        </p:txBody>
      </p:sp>
      <p:sp>
        <p:nvSpPr>
          <p:cNvPr id="3" name="Content Placeholder 2">
            <a:extLst>
              <a:ext uri="{FF2B5EF4-FFF2-40B4-BE49-F238E27FC236}">
                <a16:creationId xmlns:a16="http://schemas.microsoft.com/office/drawing/2014/main" id="{82CB1BDD-554A-894E-B0BE-0E4091CF7B4C}"/>
              </a:ext>
            </a:extLst>
          </p:cNvPr>
          <p:cNvSpPr>
            <a:spLocks noGrp="1"/>
          </p:cNvSpPr>
          <p:nvPr>
            <p:ph idx="1"/>
          </p:nvPr>
        </p:nvSpPr>
        <p:spPr>
          <a:xfrm>
            <a:off x="381000" y="838200"/>
            <a:ext cx="7886700" cy="5867400"/>
          </a:xfrm>
        </p:spPr>
        <p:txBody>
          <a:bodyPr/>
          <a:lstStyle/>
          <a:p>
            <a:r>
              <a:rPr lang="en-US" dirty="0"/>
              <a:t>With collaboration between two or more programmers, now we need to consider that other changes might have been committed to the branch since we checked out (the most recent version on) that branch</a:t>
            </a:r>
          </a:p>
          <a:p>
            <a:r>
              <a:rPr lang="en-US" dirty="0"/>
              <a:t>CVS and Subversion are source code control systems that use a central repository: let’s talk about that first</a:t>
            </a:r>
          </a:p>
          <a:p>
            <a:r>
              <a:rPr lang="en-US" dirty="0"/>
              <a:t>Consider this problem:</a:t>
            </a:r>
          </a:p>
          <a:p>
            <a:pPr marL="0" indent="0">
              <a:buNone/>
            </a:pPr>
            <a:r>
              <a:rPr lang="en-US" dirty="0"/>
              <a:t>Mary checks out </a:t>
            </a:r>
            <a:r>
              <a:rPr lang="en-US" dirty="0" err="1"/>
              <a:t>BranchA</a:t>
            </a:r>
            <a:endParaRPr lang="en-US" dirty="0"/>
          </a:p>
          <a:p>
            <a:pPr marL="0" indent="0">
              <a:buNone/>
            </a:pPr>
            <a:r>
              <a:rPr lang="en-US" dirty="0"/>
              <a:t>Bill checks out </a:t>
            </a:r>
            <a:r>
              <a:rPr lang="en-US" dirty="0" err="1"/>
              <a:t>BranchA</a:t>
            </a:r>
            <a:endParaRPr lang="en-US" dirty="0"/>
          </a:p>
          <a:p>
            <a:pPr marL="0" indent="0">
              <a:buNone/>
            </a:pPr>
            <a:r>
              <a:rPr lang="en-US" dirty="0"/>
              <a:t>Bill adds </a:t>
            </a:r>
            <a:r>
              <a:rPr lang="en-US" dirty="0" err="1"/>
              <a:t>FeatureX</a:t>
            </a:r>
            <a:r>
              <a:rPr lang="en-US" dirty="0"/>
              <a:t> to his working copy of </a:t>
            </a:r>
            <a:r>
              <a:rPr lang="en-US" dirty="0" err="1"/>
              <a:t>BranchA</a:t>
            </a:r>
            <a:endParaRPr lang="en-US" dirty="0"/>
          </a:p>
          <a:p>
            <a:pPr marL="0" indent="0">
              <a:buNone/>
            </a:pPr>
            <a:r>
              <a:rPr lang="en-US" dirty="0"/>
              <a:t>Mary adds </a:t>
            </a:r>
            <a:r>
              <a:rPr lang="en-US" dirty="0" err="1"/>
              <a:t>BugFixA</a:t>
            </a:r>
            <a:r>
              <a:rPr lang="en-US" dirty="0"/>
              <a:t> to her working copy of </a:t>
            </a:r>
            <a:r>
              <a:rPr lang="en-US" dirty="0" err="1"/>
              <a:t>BranchA</a:t>
            </a:r>
            <a:endParaRPr lang="en-US" dirty="0"/>
          </a:p>
          <a:p>
            <a:pPr marL="0" indent="0">
              <a:buNone/>
            </a:pPr>
            <a:r>
              <a:rPr lang="en-US" dirty="0"/>
              <a:t>Bill commits his working copy to </a:t>
            </a:r>
            <a:r>
              <a:rPr lang="en-US" dirty="0" err="1"/>
              <a:t>BranchA</a:t>
            </a:r>
            <a:endParaRPr lang="en-US" dirty="0"/>
          </a:p>
          <a:p>
            <a:pPr marL="0" indent="0">
              <a:buNone/>
            </a:pPr>
            <a:r>
              <a:rPr lang="en-US" dirty="0"/>
              <a:t>Mary commits her working copy to </a:t>
            </a:r>
            <a:r>
              <a:rPr lang="en-US" dirty="0" err="1"/>
              <a:t>BranchA</a:t>
            </a:r>
            <a:endParaRPr lang="en-US" dirty="0"/>
          </a:p>
          <a:p>
            <a:r>
              <a:rPr lang="en-US" dirty="0"/>
              <a:t>After this, the most recent version on </a:t>
            </a:r>
            <a:r>
              <a:rPr lang="en-US" dirty="0" err="1"/>
              <a:t>BranchA</a:t>
            </a:r>
            <a:r>
              <a:rPr lang="en-US" dirty="0"/>
              <a:t> includes </a:t>
            </a:r>
            <a:r>
              <a:rPr lang="en-US" dirty="0" err="1"/>
              <a:t>BugFixA</a:t>
            </a:r>
            <a:r>
              <a:rPr lang="en-US" dirty="0"/>
              <a:t> but not </a:t>
            </a:r>
            <a:r>
              <a:rPr lang="en-US" dirty="0" err="1"/>
              <a:t>FeatureX</a:t>
            </a:r>
            <a:r>
              <a:rPr lang="en-US" dirty="0"/>
              <a:t>, and the second-most-recent version on </a:t>
            </a:r>
            <a:r>
              <a:rPr lang="en-US" dirty="0" err="1"/>
              <a:t>BranchA</a:t>
            </a:r>
            <a:r>
              <a:rPr lang="en-US" dirty="0"/>
              <a:t> includes </a:t>
            </a:r>
            <a:r>
              <a:rPr lang="en-US" dirty="0" err="1"/>
              <a:t>FeatureX</a:t>
            </a:r>
            <a:r>
              <a:rPr lang="en-US" dirty="0"/>
              <a:t>, but not </a:t>
            </a:r>
            <a:r>
              <a:rPr lang="en-US" dirty="0" err="1"/>
              <a:t>BugFixA</a:t>
            </a:r>
            <a:endParaRPr lang="en-US" dirty="0"/>
          </a:p>
        </p:txBody>
      </p:sp>
    </p:spTree>
    <p:extLst>
      <p:ext uri="{BB962C8B-B14F-4D97-AF65-F5344CB8AC3E}">
        <p14:creationId xmlns:p14="http://schemas.microsoft.com/office/powerpoint/2010/main" val="4266158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BE87-9AC0-3046-AD89-009D0F20E602}"/>
              </a:ext>
            </a:extLst>
          </p:cNvPr>
          <p:cNvSpPr>
            <a:spLocks noGrp="1"/>
          </p:cNvSpPr>
          <p:nvPr>
            <p:ph type="title"/>
          </p:nvPr>
        </p:nvSpPr>
        <p:spPr/>
        <p:txBody>
          <a:bodyPr/>
          <a:lstStyle/>
          <a:p>
            <a:r>
              <a:rPr lang="en-US" dirty="0"/>
              <a:t>Collaboration with Source Code Control (cont’d)</a:t>
            </a:r>
          </a:p>
        </p:txBody>
      </p:sp>
      <p:sp>
        <p:nvSpPr>
          <p:cNvPr id="3" name="Content Placeholder 2">
            <a:extLst>
              <a:ext uri="{FF2B5EF4-FFF2-40B4-BE49-F238E27FC236}">
                <a16:creationId xmlns:a16="http://schemas.microsoft.com/office/drawing/2014/main" id="{673DBB81-350B-9347-8877-E0A95E120E11}"/>
              </a:ext>
            </a:extLst>
          </p:cNvPr>
          <p:cNvSpPr>
            <a:spLocks noGrp="1"/>
          </p:cNvSpPr>
          <p:nvPr>
            <p:ph idx="1"/>
          </p:nvPr>
        </p:nvSpPr>
        <p:spPr/>
        <p:txBody>
          <a:bodyPr/>
          <a:lstStyle/>
          <a:p>
            <a:r>
              <a:rPr lang="en-US" dirty="0"/>
              <a:t>Intuitively, the solution to Mary and Bill’s problem is this (no matter what source code control system is being used)</a:t>
            </a:r>
          </a:p>
          <a:p>
            <a:pPr marL="457200" indent="-457200">
              <a:buFont typeface="+mj-lt"/>
              <a:buAutoNum type="arabicPeriod"/>
            </a:pPr>
            <a:r>
              <a:rPr lang="en-US" dirty="0"/>
              <a:t>Programmer obtains working copy from the appropriate Branch</a:t>
            </a:r>
          </a:p>
          <a:p>
            <a:pPr marL="457200" indent="-457200">
              <a:buFont typeface="+mj-lt"/>
              <a:buAutoNum type="arabicPeriod"/>
            </a:pPr>
            <a:r>
              <a:rPr lang="en-US" dirty="0"/>
              <a:t>Programmer makes their changes to their working copy</a:t>
            </a:r>
          </a:p>
          <a:p>
            <a:pPr marL="457200" indent="-457200">
              <a:buFont typeface="+mj-lt"/>
              <a:buAutoNum type="arabicPeriod"/>
            </a:pPr>
            <a:r>
              <a:rPr lang="en-US" b="1" dirty="0"/>
              <a:t>Programmer merges into their working copy all of the changes that other programmers have made to the Branch since Step 1</a:t>
            </a:r>
          </a:p>
          <a:p>
            <a:pPr marL="457200" indent="-457200">
              <a:buFont typeface="+mj-lt"/>
              <a:buAutoNum type="arabicPeriod"/>
            </a:pPr>
            <a:r>
              <a:rPr lang="en-US" dirty="0"/>
              <a:t>Programmer commits their working copy to the Branch</a:t>
            </a:r>
          </a:p>
          <a:p>
            <a:pPr marL="457200" indent="-457200">
              <a:buFont typeface="+mj-lt"/>
              <a:buAutoNum type="arabicPeriod"/>
            </a:pPr>
            <a:endParaRPr lang="en-US" dirty="0"/>
          </a:p>
          <a:p>
            <a:r>
              <a:rPr lang="en-US" dirty="0"/>
              <a:t>If Mary had done Step 3, she would have committed a version that contained both </a:t>
            </a:r>
            <a:r>
              <a:rPr lang="en-US" dirty="0" err="1"/>
              <a:t>BugFixA</a:t>
            </a:r>
            <a:r>
              <a:rPr lang="en-US" dirty="0"/>
              <a:t> and </a:t>
            </a:r>
            <a:r>
              <a:rPr lang="en-US" dirty="0" err="1"/>
              <a:t>FeatureX</a:t>
            </a:r>
            <a:r>
              <a:rPr lang="en-US" dirty="0"/>
              <a:t>, which is normally what we want</a:t>
            </a:r>
          </a:p>
        </p:txBody>
      </p:sp>
    </p:spTree>
    <p:extLst>
      <p:ext uri="{BB962C8B-B14F-4D97-AF65-F5344CB8AC3E}">
        <p14:creationId xmlns:p14="http://schemas.microsoft.com/office/powerpoint/2010/main" val="949095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035C-8907-634A-B1E8-800E5167130C}"/>
              </a:ext>
            </a:extLst>
          </p:cNvPr>
          <p:cNvSpPr>
            <a:spLocks noGrp="1"/>
          </p:cNvSpPr>
          <p:nvPr>
            <p:ph type="title"/>
          </p:nvPr>
        </p:nvSpPr>
        <p:spPr/>
        <p:txBody>
          <a:bodyPr/>
          <a:lstStyle/>
          <a:p>
            <a:r>
              <a:rPr lang="en-US" dirty="0"/>
              <a:t>Collaboration Steps</a:t>
            </a:r>
          </a:p>
        </p:txBody>
      </p:sp>
      <p:sp>
        <p:nvSpPr>
          <p:cNvPr id="3" name="Content Placeholder 2">
            <a:extLst>
              <a:ext uri="{FF2B5EF4-FFF2-40B4-BE49-F238E27FC236}">
                <a16:creationId xmlns:a16="http://schemas.microsoft.com/office/drawing/2014/main" id="{31474938-85BC-7C40-B840-110A70B06F7A}"/>
              </a:ext>
            </a:extLst>
          </p:cNvPr>
          <p:cNvSpPr>
            <a:spLocks noGrp="1"/>
          </p:cNvSpPr>
          <p:nvPr>
            <p:ph idx="1"/>
          </p:nvPr>
        </p:nvSpPr>
        <p:spPr>
          <a:xfrm>
            <a:off x="152400" y="1690689"/>
            <a:ext cx="8839200" cy="4351338"/>
          </a:xfrm>
        </p:spPr>
        <p:txBody>
          <a:bodyPr/>
          <a:lstStyle/>
          <a:p>
            <a:r>
              <a:rPr lang="en-US" dirty="0"/>
              <a:t>Let’s call Steps 1-4 on the previous slide the </a:t>
            </a:r>
            <a:r>
              <a:rPr lang="en-US" b="1" dirty="0"/>
              <a:t>Collaboration Steps</a:t>
            </a:r>
          </a:p>
          <a:p>
            <a:r>
              <a:rPr lang="en-US" dirty="0"/>
              <a:t>With CVS, at a Linux command line the Collaboration Steps become</a:t>
            </a:r>
          </a:p>
          <a:p>
            <a:endParaRPr lang="en-US" dirty="0"/>
          </a:p>
          <a:p>
            <a:pPr marL="0" indent="0">
              <a:buNone/>
            </a:pPr>
            <a:r>
              <a:rPr lang="en-CA" dirty="0"/>
              <a:t>% CVSROOT=:</a:t>
            </a:r>
            <a:r>
              <a:rPr lang="en-CA" dirty="0" err="1"/>
              <a:t>pserver:jrandom@cvs.foobar.com</a:t>
            </a:r>
            <a:r>
              <a:rPr lang="en-CA" dirty="0"/>
              <a:t>:/</a:t>
            </a:r>
            <a:r>
              <a:rPr lang="en-CA" dirty="0" err="1"/>
              <a:t>usr</a:t>
            </a:r>
            <a:r>
              <a:rPr lang="en-CA" dirty="0"/>
              <a:t>/local/</a:t>
            </a:r>
            <a:r>
              <a:rPr lang="en-CA" dirty="0" err="1"/>
              <a:t>cvs</a:t>
            </a:r>
            <a:r>
              <a:rPr lang="en-CA" dirty="0"/>
              <a:t>  # set repository</a:t>
            </a:r>
          </a:p>
          <a:p>
            <a:pPr marL="0" indent="0">
              <a:buNone/>
            </a:pPr>
            <a:r>
              <a:rPr lang="en-CA" dirty="0"/>
              <a:t>% export CVSROOT.                          # now the </a:t>
            </a:r>
            <a:r>
              <a:rPr lang="en-CA" dirty="0" err="1"/>
              <a:t>cvs</a:t>
            </a:r>
            <a:r>
              <a:rPr lang="en-CA" dirty="0"/>
              <a:t> command knows where repo is</a:t>
            </a:r>
          </a:p>
          <a:p>
            <a:pPr marL="0" indent="0">
              <a:buNone/>
            </a:pPr>
            <a:r>
              <a:rPr lang="en-CA" dirty="0"/>
              <a:t>% </a:t>
            </a:r>
            <a:r>
              <a:rPr lang="en-CA" dirty="0" err="1"/>
              <a:t>cvs</a:t>
            </a:r>
            <a:r>
              <a:rPr lang="en-CA" dirty="0"/>
              <a:t> checkout </a:t>
            </a:r>
            <a:r>
              <a:rPr lang="en-CA" dirty="0" err="1"/>
              <a:t>TheGoodBranch</a:t>
            </a:r>
            <a:r>
              <a:rPr lang="en-CA" dirty="0"/>
              <a:t>    # step one, working copy here now</a:t>
            </a:r>
          </a:p>
          <a:p>
            <a:pPr marL="0" indent="0">
              <a:buNone/>
            </a:pPr>
            <a:r>
              <a:rPr lang="en-CA" dirty="0"/>
              <a:t>%  &lt;make all your changes&gt;            # step two</a:t>
            </a:r>
          </a:p>
          <a:p>
            <a:pPr marL="0" indent="0">
              <a:buNone/>
            </a:pPr>
            <a:r>
              <a:rPr lang="en-CA" dirty="0"/>
              <a:t>% </a:t>
            </a:r>
            <a:r>
              <a:rPr lang="en-CA" dirty="0" err="1"/>
              <a:t>cvs</a:t>
            </a:r>
            <a:r>
              <a:rPr lang="en-CA" dirty="0"/>
              <a:t> update                                     # step three, a merge, with potential conflicts</a:t>
            </a:r>
          </a:p>
          <a:p>
            <a:pPr marL="0" indent="0">
              <a:buNone/>
            </a:pPr>
            <a:r>
              <a:rPr lang="en-CA" dirty="0"/>
              <a:t>%   &lt;fix conflicts if necessary&gt;</a:t>
            </a:r>
          </a:p>
          <a:p>
            <a:pPr marL="0" indent="0">
              <a:buNone/>
            </a:pPr>
            <a:r>
              <a:rPr lang="en-CA" dirty="0"/>
              <a:t>% </a:t>
            </a:r>
            <a:r>
              <a:rPr lang="en-CA" dirty="0" err="1"/>
              <a:t>cvs</a:t>
            </a:r>
            <a:r>
              <a:rPr lang="en-CA" dirty="0"/>
              <a:t> commit                                    # step four</a:t>
            </a:r>
          </a:p>
          <a:p>
            <a:pPr marL="0" indent="0">
              <a:buNone/>
            </a:pPr>
            <a:endParaRPr lang="en-CA" dirty="0"/>
          </a:p>
          <a:p>
            <a:pPr marL="0" indent="0">
              <a:buNone/>
            </a:pPr>
            <a:endParaRPr lang="en-US" dirty="0"/>
          </a:p>
        </p:txBody>
      </p:sp>
    </p:spTree>
    <p:extLst>
      <p:ext uri="{BB962C8B-B14F-4D97-AF65-F5344CB8AC3E}">
        <p14:creationId xmlns:p14="http://schemas.microsoft.com/office/powerpoint/2010/main" val="1340317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DB09-44D8-D147-94A7-40135F9174E6}"/>
              </a:ext>
            </a:extLst>
          </p:cNvPr>
          <p:cNvSpPr>
            <a:spLocks noGrp="1"/>
          </p:cNvSpPr>
          <p:nvPr>
            <p:ph type="title"/>
          </p:nvPr>
        </p:nvSpPr>
        <p:spPr/>
        <p:txBody>
          <a:bodyPr/>
          <a:lstStyle/>
          <a:p>
            <a:r>
              <a:rPr lang="en-US" dirty="0"/>
              <a:t>Git Book</a:t>
            </a:r>
          </a:p>
        </p:txBody>
      </p:sp>
      <p:sp>
        <p:nvSpPr>
          <p:cNvPr id="3" name="Content Placeholder 2">
            <a:extLst>
              <a:ext uri="{FF2B5EF4-FFF2-40B4-BE49-F238E27FC236}">
                <a16:creationId xmlns:a16="http://schemas.microsoft.com/office/drawing/2014/main" id="{A6561F7A-F6E8-BB47-B4E8-5E3AA422737C}"/>
              </a:ext>
            </a:extLst>
          </p:cNvPr>
          <p:cNvSpPr>
            <a:spLocks noGrp="1"/>
          </p:cNvSpPr>
          <p:nvPr>
            <p:ph idx="1"/>
          </p:nvPr>
        </p:nvSpPr>
        <p:spPr/>
        <p:txBody>
          <a:bodyPr/>
          <a:lstStyle/>
          <a:p>
            <a:r>
              <a:rPr lang="en-US" dirty="0"/>
              <a:t>Find the git book here: https://git-</a:t>
            </a:r>
            <a:r>
              <a:rPr lang="en-US" dirty="0" err="1"/>
              <a:t>scm.com</a:t>
            </a:r>
            <a:r>
              <a:rPr lang="en-US" dirty="0"/>
              <a:t>/book/</a:t>
            </a:r>
            <a:r>
              <a:rPr lang="en-US" dirty="0" err="1"/>
              <a:t>en</a:t>
            </a:r>
            <a:r>
              <a:rPr lang="en-US" dirty="0"/>
              <a:t>/v2</a:t>
            </a:r>
          </a:p>
        </p:txBody>
      </p:sp>
    </p:spTree>
    <p:extLst>
      <p:ext uri="{BB962C8B-B14F-4D97-AF65-F5344CB8AC3E}">
        <p14:creationId xmlns:p14="http://schemas.microsoft.com/office/powerpoint/2010/main" val="18828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3816-398A-0947-AF98-64BA488DFA36}"/>
              </a:ext>
            </a:extLst>
          </p:cNvPr>
          <p:cNvSpPr>
            <a:spLocks noGrp="1"/>
          </p:cNvSpPr>
          <p:nvPr>
            <p:ph type="title"/>
          </p:nvPr>
        </p:nvSpPr>
        <p:spPr>
          <a:xfrm>
            <a:off x="533400" y="46037"/>
            <a:ext cx="7886700" cy="1096963"/>
          </a:xfrm>
        </p:spPr>
        <p:txBody>
          <a:bodyPr/>
          <a:lstStyle/>
          <a:p>
            <a:r>
              <a:rPr lang="en-US" dirty="0"/>
              <a:t>Collaboration Steps with Git</a:t>
            </a:r>
          </a:p>
        </p:txBody>
      </p:sp>
      <p:sp>
        <p:nvSpPr>
          <p:cNvPr id="3" name="Content Placeholder 2">
            <a:extLst>
              <a:ext uri="{FF2B5EF4-FFF2-40B4-BE49-F238E27FC236}">
                <a16:creationId xmlns:a16="http://schemas.microsoft.com/office/drawing/2014/main" id="{E1F8A41D-C307-EE40-8A3F-B819E17A42A3}"/>
              </a:ext>
            </a:extLst>
          </p:cNvPr>
          <p:cNvSpPr>
            <a:spLocks noGrp="1"/>
          </p:cNvSpPr>
          <p:nvPr>
            <p:ph idx="1"/>
          </p:nvPr>
        </p:nvSpPr>
        <p:spPr>
          <a:xfrm>
            <a:off x="381000" y="990600"/>
            <a:ext cx="7886700" cy="5562600"/>
          </a:xfrm>
        </p:spPr>
        <p:txBody>
          <a:bodyPr>
            <a:normAutofit lnSpcReduction="10000"/>
          </a:bodyPr>
          <a:lstStyle/>
          <a:p>
            <a:r>
              <a:rPr lang="en-US" dirty="0"/>
              <a:t>On the previous slide, with CVS and a central repository:</a:t>
            </a:r>
          </a:p>
          <a:p>
            <a:pPr lvl="1"/>
            <a:r>
              <a:rPr lang="en-US" dirty="0"/>
              <a:t>all developers check out and check in to the same physical repository</a:t>
            </a:r>
          </a:p>
          <a:p>
            <a:pPr lvl="1"/>
            <a:r>
              <a:rPr lang="en-US" dirty="0"/>
              <a:t>The developers probably access the single repository remotely</a:t>
            </a:r>
          </a:p>
          <a:p>
            <a:pPr lvl="1"/>
            <a:r>
              <a:rPr lang="en-US" dirty="0"/>
              <a:t>Each developer has just their working copy of a single version – not a copy of the whole repository</a:t>
            </a:r>
          </a:p>
          <a:p>
            <a:pPr lvl="1"/>
            <a:r>
              <a:rPr lang="en-US" dirty="0"/>
              <a:t>Developers commit their working copy to the central repository to make their work visible to others</a:t>
            </a:r>
          </a:p>
          <a:p>
            <a:r>
              <a:rPr lang="en-US" dirty="0"/>
              <a:t>Git is a distributed system:</a:t>
            </a:r>
          </a:p>
          <a:p>
            <a:pPr lvl="1"/>
            <a:r>
              <a:rPr lang="en-US" dirty="0"/>
              <a:t>All developers have a complete local copy of the repository (at least one)</a:t>
            </a:r>
          </a:p>
          <a:p>
            <a:pPr lvl="1"/>
            <a:r>
              <a:rPr lang="en-US" dirty="0"/>
              <a:t>Often, one of the copies of the repository is deemed special, for example, the one that is stored on a repository sharing facility (GitHub, </a:t>
            </a:r>
            <a:r>
              <a:rPr lang="en-US" dirty="0" err="1"/>
              <a:t>BitBucket</a:t>
            </a:r>
            <a:r>
              <a:rPr lang="en-US" dirty="0"/>
              <a:t>, </a:t>
            </a:r>
            <a:r>
              <a:rPr lang="en-US" dirty="0" err="1"/>
              <a:t>etc</a:t>
            </a:r>
            <a:r>
              <a:rPr lang="en-US" dirty="0"/>
              <a:t>)</a:t>
            </a:r>
          </a:p>
          <a:p>
            <a:pPr lvl="1"/>
            <a:r>
              <a:rPr lang="en-US" dirty="0"/>
              <a:t>A developer begins by cloning a copy of the repository (origin) to their local machine (often they’ll be cloning the “special” repository but it could be any one)</a:t>
            </a:r>
          </a:p>
          <a:p>
            <a:pPr lvl="1"/>
            <a:r>
              <a:rPr lang="en-US" dirty="0"/>
              <a:t>The developer checks out a version from their local (cloned) repository and works on that, checking their work into their local copy of the repository</a:t>
            </a:r>
          </a:p>
          <a:p>
            <a:pPr lvl="1"/>
            <a:r>
              <a:rPr lang="en-US" dirty="0"/>
              <a:t>Developers publish their work by pushing their local repository content to the remote one (origin) possibly merging</a:t>
            </a:r>
          </a:p>
          <a:p>
            <a:pPr lvl="1"/>
            <a:r>
              <a:rPr lang="en-US" dirty="0"/>
              <a:t>Developers can see the other programmers’ work by pulling from the remote repository (origin) to the local copy of the repository </a:t>
            </a:r>
          </a:p>
          <a:p>
            <a:pPr lvl="1"/>
            <a:endParaRPr lang="en-US" dirty="0"/>
          </a:p>
          <a:p>
            <a:endParaRPr lang="en-US" dirty="0"/>
          </a:p>
          <a:p>
            <a:pPr lvl="1"/>
            <a:endParaRPr lang="en-US" dirty="0"/>
          </a:p>
        </p:txBody>
      </p:sp>
    </p:spTree>
    <p:extLst>
      <p:ext uri="{BB962C8B-B14F-4D97-AF65-F5344CB8AC3E}">
        <p14:creationId xmlns:p14="http://schemas.microsoft.com/office/powerpoint/2010/main" val="390154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1508-3ABF-EF47-A73E-C4D5C866A289}"/>
              </a:ext>
            </a:extLst>
          </p:cNvPr>
          <p:cNvSpPr>
            <a:spLocks noGrp="1"/>
          </p:cNvSpPr>
          <p:nvPr>
            <p:ph type="title"/>
          </p:nvPr>
        </p:nvSpPr>
        <p:spPr/>
        <p:txBody>
          <a:bodyPr/>
          <a:lstStyle/>
          <a:p>
            <a:r>
              <a:rPr lang="en-US" dirty="0"/>
              <a:t>Collaboration tutorial</a:t>
            </a:r>
          </a:p>
        </p:txBody>
      </p:sp>
      <p:sp>
        <p:nvSpPr>
          <p:cNvPr id="3" name="Content Placeholder 2">
            <a:extLst>
              <a:ext uri="{FF2B5EF4-FFF2-40B4-BE49-F238E27FC236}">
                <a16:creationId xmlns:a16="http://schemas.microsoft.com/office/drawing/2014/main" id="{AE3DB38E-21A4-C74F-B7B2-2D6C6BF6E3A7}"/>
              </a:ext>
            </a:extLst>
          </p:cNvPr>
          <p:cNvSpPr>
            <a:spLocks noGrp="1"/>
          </p:cNvSpPr>
          <p:nvPr>
            <p:ph idx="1"/>
          </p:nvPr>
        </p:nvSpPr>
        <p:spPr/>
        <p:txBody>
          <a:bodyPr/>
          <a:lstStyle/>
          <a:p>
            <a:r>
              <a:rPr lang="en-US" dirty="0"/>
              <a:t>There is a good tutorial on Collaboration with Git at</a:t>
            </a:r>
          </a:p>
          <a:p>
            <a:pPr marL="0" indent="0">
              <a:buNone/>
            </a:pPr>
            <a:r>
              <a:rPr lang="en-US" dirty="0">
                <a:hlinkClick r:id="rId2"/>
              </a:rPr>
              <a:t>https://www.atlassian.com/git/tutorials/syncing</a:t>
            </a:r>
            <a:endParaRPr lang="en-US" dirty="0"/>
          </a:p>
          <a:p>
            <a:pPr marL="0" indent="0">
              <a:buNone/>
            </a:pPr>
            <a:endParaRPr lang="en-US" dirty="0"/>
          </a:p>
          <a:p>
            <a:pPr marL="0" indent="0">
              <a:buNone/>
            </a:pPr>
            <a:r>
              <a:rPr lang="en-US" dirty="0"/>
              <a:t>We will continue at the above URL.  To summarize:</a:t>
            </a:r>
          </a:p>
          <a:p>
            <a:pPr marL="0" indent="0">
              <a:buNone/>
            </a:pPr>
            <a:r>
              <a:rPr lang="en-US" b="1" dirty="0"/>
              <a:t>git remote</a:t>
            </a:r>
            <a:r>
              <a:rPr lang="en-US" dirty="0"/>
              <a:t> : for managing which repositories you’re syncing with your own</a:t>
            </a:r>
          </a:p>
          <a:p>
            <a:pPr marL="0" indent="0">
              <a:buNone/>
            </a:pPr>
            <a:r>
              <a:rPr lang="en-US" b="1" dirty="0"/>
              <a:t>git fetch</a:t>
            </a:r>
            <a:r>
              <a:rPr lang="en-US" dirty="0"/>
              <a:t> : to copy content from origin into your own repository</a:t>
            </a:r>
          </a:p>
          <a:p>
            <a:pPr marL="0" indent="0">
              <a:buNone/>
            </a:pPr>
            <a:r>
              <a:rPr lang="en-US" b="1" dirty="0"/>
              <a:t>git push </a:t>
            </a:r>
            <a:r>
              <a:rPr lang="en-US" dirty="0"/>
              <a:t>: to copy content from your own repository into a remote</a:t>
            </a:r>
          </a:p>
          <a:p>
            <a:pPr marL="0" indent="0">
              <a:buNone/>
            </a:pPr>
            <a:r>
              <a:rPr lang="en-US" b="1" dirty="0"/>
              <a:t>git pull </a:t>
            </a:r>
            <a:r>
              <a:rPr lang="en-US" dirty="0"/>
              <a:t>: to copy and merge content from a remote into your own repository</a:t>
            </a:r>
          </a:p>
        </p:txBody>
      </p:sp>
    </p:spTree>
    <p:extLst>
      <p:ext uri="{BB962C8B-B14F-4D97-AF65-F5344CB8AC3E}">
        <p14:creationId xmlns:p14="http://schemas.microsoft.com/office/powerpoint/2010/main" val="2507478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37DE-70F7-3248-9887-E3250188B754}"/>
              </a:ext>
            </a:extLst>
          </p:cNvPr>
          <p:cNvSpPr>
            <a:spLocks noGrp="1"/>
          </p:cNvSpPr>
          <p:nvPr>
            <p:ph type="title"/>
          </p:nvPr>
        </p:nvSpPr>
        <p:spPr/>
        <p:txBody>
          <a:bodyPr/>
          <a:lstStyle/>
          <a:p>
            <a:r>
              <a:rPr lang="en-US" dirty="0"/>
              <a:t>Pull request</a:t>
            </a:r>
          </a:p>
        </p:txBody>
      </p:sp>
      <p:sp>
        <p:nvSpPr>
          <p:cNvPr id="3" name="Content Placeholder 2">
            <a:extLst>
              <a:ext uri="{FF2B5EF4-FFF2-40B4-BE49-F238E27FC236}">
                <a16:creationId xmlns:a16="http://schemas.microsoft.com/office/drawing/2014/main" id="{264F6CD8-82A7-FE4E-A739-5803D9947811}"/>
              </a:ext>
            </a:extLst>
          </p:cNvPr>
          <p:cNvSpPr>
            <a:spLocks noGrp="1"/>
          </p:cNvSpPr>
          <p:nvPr>
            <p:ph idx="1"/>
          </p:nvPr>
        </p:nvSpPr>
        <p:spPr/>
        <p:txBody>
          <a:bodyPr/>
          <a:lstStyle/>
          <a:p>
            <a:r>
              <a:rPr lang="en-US" dirty="0"/>
              <a:t>A </a:t>
            </a:r>
            <a:r>
              <a:rPr lang="en-US" b="1" dirty="0"/>
              <a:t>pull request</a:t>
            </a:r>
            <a:r>
              <a:rPr lang="en-US" dirty="0"/>
              <a:t> is not a git operation</a:t>
            </a:r>
          </a:p>
          <a:p>
            <a:r>
              <a:rPr lang="en-US" dirty="0"/>
              <a:t>The pull request feature is provided by an external facility, and its purpose is to facilitate communication between developers while syncing their repositories</a:t>
            </a:r>
          </a:p>
          <a:p>
            <a:r>
              <a:rPr lang="en-US" dirty="0"/>
              <a:t>A pull request is actually a request that some else will pull content </a:t>
            </a:r>
            <a:r>
              <a:rPr lang="en-US" b="1" dirty="0"/>
              <a:t>from</a:t>
            </a:r>
            <a:r>
              <a:rPr lang="en-US" dirty="0"/>
              <a:t> you</a:t>
            </a:r>
          </a:p>
          <a:p>
            <a:r>
              <a:rPr lang="en-US" dirty="0"/>
              <a:t>If you are communicating with a developer by other means, like Slack, or face-to-face, then you can coordinate your syncing through that channel (syncing means using “git push” and/or “git pull” and/or “git fetch”) as described in the Collaboration tutorial linked on the </a:t>
            </a:r>
            <a:r>
              <a:rPr lang="en-US"/>
              <a:t>previous slide.</a:t>
            </a:r>
            <a:endParaRPr lang="en-US" dirty="0"/>
          </a:p>
          <a:p>
            <a:endParaRPr lang="en-US" dirty="0"/>
          </a:p>
        </p:txBody>
      </p:sp>
    </p:spTree>
    <p:extLst>
      <p:ext uri="{BB962C8B-B14F-4D97-AF65-F5344CB8AC3E}">
        <p14:creationId xmlns:p14="http://schemas.microsoft.com/office/powerpoint/2010/main" val="147355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E87A-B8C9-0A41-8D4B-98BADA1F8E1D}"/>
              </a:ext>
            </a:extLst>
          </p:cNvPr>
          <p:cNvSpPr>
            <a:spLocks noGrp="1"/>
          </p:cNvSpPr>
          <p:nvPr>
            <p:ph type="title"/>
          </p:nvPr>
        </p:nvSpPr>
        <p:spPr/>
        <p:txBody>
          <a:bodyPr/>
          <a:lstStyle/>
          <a:p>
            <a:r>
              <a:rPr lang="en-US" dirty="0"/>
              <a:t>Managing Source Code</a:t>
            </a:r>
          </a:p>
        </p:txBody>
      </p:sp>
      <p:sp>
        <p:nvSpPr>
          <p:cNvPr id="3" name="Content Placeholder 2">
            <a:extLst>
              <a:ext uri="{FF2B5EF4-FFF2-40B4-BE49-F238E27FC236}">
                <a16:creationId xmlns:a16="http://schemas.microsoft.com/office/drawing/2014/main" id="{9FB56A2B-3D45-9E47-AD20-B84C616C0E65}"/>
              </a:ext>
            </a:extLst>
          </p:cNvPr>
          <p:cNvSpPr>
            <a:spLocks noGrp="1"/>
          </p:cNvSpPr>
          <p:nvPr>
            <p:ph idx="1"/>
          </p:nvPr>
        </p:nvSpPr>
        <p:spPr>
          <a:xfrm>
            <a:off x="628650" y="1371600"/>
            <a:ext cx="7886700" cy="4805363"/>
          </a:xfrm>
        </p:spPr>
        <p:txBody>
          <a:bodyPr/>
          <a:lstStyle/>
          <a:p>
            <a:r>
              <a:rPr lang="en-US" dirty="0"/>
              <a:t>Programmers create, modify, delete, and/or arrange lines of code in order, usually spread across more than one source code file, to form a program</a:t>
            </a:r>
          </a:p>
          <a:p>
            <a:r>
              <a:rPr lang="en-US" dirty="0"/>
              <a:t>Programmers often need to work with more than one </a:t>
            </a:r>
            <a:r>
              <a:rPr lang="en-US" i="1" dirty="0"/>
              <a:t>version</a:t>
            </a:r>
            <a:r>
              <a:rPr lang="en-US" dirty="0"/>
              <a:t> at a time:</a:t>
            </a:r>
          </a:p>
          <a:p>
            <a:pPr lvl="1"/>
            <a:r>
              <a:rPr lang="en-US" dirty="0"/>
              <a:t>Every single change made to the code entails two versions: </a:t>
            </a:r>
          </a:p>
          <a:p>
            <a:pPr lvl="2"/>
            <a:r>
              <a:rPr lang="en-US" dirty="0"/>
              <a:t>The version of the program before the change</a:t>
            </a:r>
          </a:p>
          <a:p>
            <a:pPr lvl="2"/>
            <a:r>
              <a:rPr lang="en-US" dirty="0"/>
              <a:t>The version of the program after the change</a:t>
            </a:r>
          </a:p>
        </p:txBody>
      </p:sp>
    </p:spTree>
    <p:extLst>
      <p:ext uri="{BB962C8B-B14F-4D97-AF65-F5344CB8AC3E}">
        <p14:creationId xmlns:p14="http://schemas.microsoft.com/office/powerpoint/2010/main" val="363014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A2E1-BBE0-4443-B025-53D8691A2D65}"/>
              </a:ext>
            </a:extLst>
          </p:cNvPr>
          <p:cNvSpPr>
            <a:spLocks noGrp="1"/>
          </p:cNvSpPr>
          <p:nvPr>
            <p:ph type="title"/>
          </p:nvPr>
        </p:nvSpPr>
        <p:spPr/>
        <p:txBody>
          <a:bodyPr/>
          <a:lstStyle/>
          <a:p>
            <a:r>
              <a:rPr lang="en-US" dirty="0"/>
              <a:t>Changes and Commits</a:t>
            </a:r>
          </a:p>
        </p:txBody>
      </p:sp>
      <p:sp>
        <p:nvSpPr>
          <p:cNvPr id="3" name="Content Placeholder 2">
            <a:extLst>
              <a:ext uri="{FF2B5EF4-FFF2-40B4-BE49-F238E27FC236}">
                <a16:creationId xmlns:a16="http://schemas.microsoft.com/office/drawing/2014/main" id="{4021D64F-1C7D-CD45-97D0-56BC034081FD}"/>
              </a:ext>
            </a:extLst>
          </p:cNvPr>
          <p:cNvSpPr>
            <a:spLocks noGrp="1"/>
          </p:cNvSpPr>
          <p:nvPr>
            <p:ph idx="1"/>
          </p:nvPr>
        </p:nvSpPr>
        <p:spPr/>
        <p:txBody>
          <a:bodyPr/>
          <a:lstStyle/>
          <a:p>
            <a:r>
              <a:rPr lang="en-US" dirty="0"/>
              <a:t>The programmer decides what constitutes a </a:t>
            </a:r>
            <a:r>
              <a:rPr lang="en-US" b="1" dirty="0"/>
              <a:t>change</a:t>
            </a:r>
          </a:p>
          <a:p>
            <a:pPr lvl="1"/>
            <a:r>
              <a:rPr lang="en-US" dirty="0"/>
              <a:t>For example, each single keystroke is not usually considered to be a change</a:t>
            </a:r>
          </a:p>
          <a:p>
            <a:pPr lvl="1"/>
            <a:r>
              <a:rPr lang="en-US" dirty="0"/>
              <a:t>Programmers naturally group keystroke-level modifications logically into changes</a:t>
            </a:r>
          </a:p>
          <a:p>
            <a:pPr lvl="2"/>
            <a:r>
              <a:rPr lang="en-US" dirty="0"/>
              <a:t>The modifications needed to fix a bug could be considered a change</a:t>
            </a:r>
          </a:p>
          <a:p>
            <a:pPr lvl="2"/>
            <a:r>
              <a:rPr lang="en-US" dirty="0"/>
              <a:t>The modifications needed to implement a feature could be considered a change</a:t>
            </a:r>
          </a:p>
          <a:p>
            <a:pPr lvl="2"/>
            <a:r>
              <a:rPr lang="en-US" dirty="0"/>
              <a:t>The programmer usually has a goal which dictates the required modifications that together form a change that achieves the goal</a:t>
            </a:r>
          </a:p>
          <a:p>
            <a:pPr lvl="2"/>
            <a:r>
              <a:rPr lang="en-US" dirty="0"/>
              <a:t>The programmer may identify a part of one of the above kinds of change to be a change</a:t>
            </a:r>
          </a:p>
          <a:p>
            <a:r>
              <a:rPr lang="en-US" dirty="0"/>
              <a:t>When a programmer finishes making a change, they </a:t>
            </a:r>
            <a:r>
              <a:rPr lang="en-US" b="1" dirty="0"/>
              <a:t>commit</a:t>
            </a:r>
            <a:r>
              <a:rPr lang="en-US" dirty="0"/>
              <a:t> the change with a description of the change, adding the resulting version to the source code </a:t>
            </a:r>
            <a:r>
              <a:rPr lang="en-US" b="1" dirty="0"/>
              <a:t>repository</a:t>
            </a:r>
          </a:p>
          <a:p>
            <a:r>
              <a:rPr lang="en-US" dirty="0"/>
              <a:t>The simple case, after three commits, can be visualized like this</a:t>
            </a:r>
          </a:p>
          <a:p>
            <a:pPr marL="0" indent="0">
              <a:buNone/>
            </a:pPr>
            <a:r>
              <a:rPr lang="en-US" dirty="0"/>
              <a:t>first version -&gt; second version -&gt; third version</a:t>
            </a:r>
          </a:p>
          <a:p>
            <a:endParaRPr lang="en-US" dirty="0"/>
          </a:p>
        </p:txBody>
      </p:sp>
    </p:spTree>
    <p:extLst>
      <p:ext uri="{BB962C8B-B14F-4D97-AF65-F5344CB8AC3E}">
        <p14:creationId xmlns:p14="http://schemas.microsoft.com/office/powerpoint/2010/main" val="149607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8459-DC48-EB46-858F-4EF0F71E073F}"/>
              </a:ext>
            </a:extLst>
          </p:cNvPr>
          <p:cNvSpPr>
            <a:spLocks noGrp="1"/>
          </p:cNvSpPr>
          <p:nvPr>
            <p:ph type="title"/>
          </p:nvPr>
        </p:nvSpPr>
        <p:spPr/>
        <p:txBody>
          <a:bodyPr/>
          <a:lstStyle/>
          <a:p>
            <a:r>
              <a:rPr lang="en-US" dirty="0"/>
              <a:t>Source Code Control (cont’d)</a:t>
            </a:r>
          </a:p>
        </p:txBody>
      </p:sp>
      <p:sp>
        <p:nvSpPr>
          <p:cNvPr id="3" name="Content Placeholder 2">
            <a:extLst>
              <a:ext uri="{FF2B5EF4-FFF2-40B4-BE49-F238E27FC236}">
                <a16:creationId xmlns:a16="http://schemas.microsoft.com/office/drawing/2014/main" id="{012092AB-B300-EE45-9ADA-B60A2DA03A6F}"/>
              </a:ext>
            </a:extLst>
          </p:cNvPr>
          <p:cNvSpPr>
            <a:spLocks noGrp="1"/>
          </p:cNvSpPr>
          <p:nvPr>
            <p:ph idx="1"/>
          </p:nvPr>
        </p:nvSpPr>
        <p:spPr>
          <a:xfrm>
            <a:off x="628650" y="1371600"/>
            <a:ext cx="7886700" cy="4805363"/>
          </a:xfrm>
        </p:spPr>
        <p:txBody>
          <a:bodyPr/>
          <a:lstStyle/>
          <a:p>
            <a:r>
              <a:rPr lang="en-US" dirty="0"/>
              <a:t>The fundamental goal of source code control is to enable the programmer(s) to manage all of these changes</a:t>
            </a:r>
          </a:p>
          <a:p>
            <a:r>
              <a:rPr lang="en-US" dirty="0"/>
              <a:t>Programmer working on a new program or version can decide</a:t>
            </a:r>
          </a:p>
          <a:p>
            <a:pPr lvl="1"/>
            <a:r>
              <a:rPr lang="en-US" dirty="0"/>
              <a:t>What changes should be included, no matter when that change occurred</a:t>
            </a:r>
          </a:p>
          <a:p>
            <a:pPr lvl="1"/>
            <a:r>
              <a:rPr lang="en-US" dirty="0"/>
              <a:t>What changes should be excluded, no matter when that change occurred</a:t>
            </a:r>
          </a:p>
          <a:p>
            <a:pPr lvl="1"/>
            <a:r>
              <a:rPr lang="en-US" dirty="0"/>
              <a:t>No change is ever lost</a:t>
            </a:r>
          </a:p>
          <a:p>
            <a:r>
              <a:rPr lang="en-US" dirty="0"/>
              <a:t>All versions of a program are retrievable</a:t>
            </a:r>
          </a:p>
          <a:p>
            <a:r>
              <a:rPr lang="en-US" dirty="0"/>
              <a:t>Best Practice is to supply a description of the change (comment) with each commit</a:t>
            </a:r>
          </a:p>
          <a:p>
            <a:r>
              <a:rPr lang="en-US" dirty="0"/>
              <a:t>The versions that are </a:t>
            </a:r>
            <a:r>
              <a:rPr lang="en-US" b="1" dirty="0"/>
              <a:t>released</a:t>
            </a:r>
            <a:r>
              <a:rPr lang="en-US" dirty="0"/>
              <a:t> (copied for </a:t>
            </a:r>
            <a:r>
              <a:rPr lang="en-US" dirty="0" err="1"/>
              <a:t>endusers</a:t>
            </a:r>
            <a:r>
              <a:rPr lang="en-US" dirty="0"/>
              <a:t>) are distinguished from the other versions, and given names like Version 1.0, Version 1.01, Version 2.0, OSX 10.13.6, </a:t>
            </a:r>
            <a:r>
              <a:rPr lang="en-US" dirty="0" err="1"/>
              <a:t>etc</a:t>
            </a:r>
            <a:endParaRPr lang="en-US" dirty="0"/>
          </a:p>
          <a:p>
            <a:pPr lvl="1"/>
            <a:r>
              <a:rPr lang="en-US" dirty="0"/>
              <a:t>Version naming has a lot to do with marketing and doesn’t necessarily follow any logic or rules: OSX, Windows 10, High Sierra, Marshmallow</a:t>
            </a:r>
          </a:p>
          <a:p>
            <a:pPr marL="0" indent="0">
              <a:buNone/>
            </a:pP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24125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11E0-98C4-AF42-AB73-FE8AD9E6A3C6}"/>
              </a:ext>
            </a:extLst>
          </p:cNvPr>
          <p:cNvSpPr>
            <a:spLocks noGrp="1"/>
          </p:cNvSpPr>
          <p:nvPr>
            <p:ph type="title"/>
          </p:nvPr>
        </p:nvSpPr>
        <p:spPr/>
        <p:txBody>
          <a:bodyPr/>
          <a:lstStyle/>
          <a:p>
            <a:r>
              <a:rPr lang="en-US" dirty="0"/>
              <a:t>Tagging</a:t>
            </a:r>
          </a:p>
        </p:txBody>
      </p:sp>
      <p:sp>
        <p:nvSpPr>
          <p:cNvPr id="3" name="Content Placeholder 2">
            <a:extLst>
              <a:ext uri="{FF2B5EF4-FFF2-40B4-BE49-F238E27FC236}">
                <a16:creationId xmlns:a16="http://schemas.microsoft.com/office/drawing/2014/main" id="{186D916E-F4C9-5C43-A7F2-BD08BAE43A41}"/>
              </a:ext>
            </a:extLst>
          </p:cNvPr>
          <p:cNvSpPr>
            <a:spLocks noGrp="1"/>
          </p:cNvSpPr>
          <p:nvPr>
            <p:ph idx="1"/>
          </p:nvPr>
        </p:nvSpPr>
        <p:spPr/>
        <p:txBody>
          <a:bodyPr/>
          <a:lstStyle/>
          <a:p>
            <a:r>
              <a:rPr lang="en-US" dirty="0"/>
              <a:t>Source code control systems support assigning a name or label called a </a:t>
            </a:r>
            <a:r>
              <a:rPr lang="en-US" b="1" dirty="0"/>
              <a:t>tag</a:t>
            </a:r>
            <a:r>
              <a:rPr lang="en-US" dirty="0"/>
              <a:t> to a version</a:t>
            </a:r>
          </a:p>
          <a:p>
            <a:r>
              <a:rPr lang="en-US" dirty="0"/>
              <a:t>Tags are arbitrary (can be anything)</a:t>
            </a:r>
          </a:p>
          <a:p>
            <a:r>
              <a:rPr lang="en-US" dirty="0"/>
              <a:t>Tags help a programmer manage all the different versions, by distinguishing some of them in the repository</a:t>
            </a:r>
          </a:p>
        </p:txBody>
      </p:sp>
    </p:spTree>
    <p:extLst>
      <p:ext uri="{BB962C8B-B14F-4D97-AF65-F5344CB8AC3E}">
        <p14:creationId xmlns:p14="http://schemas.microsoft.com/office/powerpoint/2010/main" val="298824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67AD-643E-3E48-BD59-01E386D0C41C}"/>
              </a:ext>
            </a:extLst>
          </p:cNvPr>
          <p:cNvSpPr>
            <a:spLocks noGrp="1"/>
          </p:cNvSpPr>
          <p:nvPr>
            <p:ph type="title"/>
          </p:nvPr>
        </p:nvSpPr>
        <p:spPr/>
        <p:txBody>
          <a:bodyPr/>
          <a:lstStyle/>
          <a:p>
            <a:r>
              <a:rPr lang="en-US" dirty="0"/>
              <a:t>Branching</a:t>
            </a:r>
          </a:p>
        </p:txBody>
      </p:sp>
      <p:sp>
        <p:nvSpPr>
          <p:cNvPr id="3" name="Content Placeholder 2">
            <a:extLst>
              <a:ext uri="{FF2B5EF4-FFF2-40B4-BE49-F238E27FC236}">
                <a16:creationId xmlns:a16="http://schemas.microsoft.com/office/drawing/2014/main" id="{99C57371-6172-584E-B801-4CF3FF22DB62}"/>
              </a:ext>
            </a:extLst>
          </p:cNvPr>
          <p:cNvSpPr>
            <a:spLocks noGrp="1"/>
          </p:cNvSpPr>
          <p:nvPr>
            <p:ph idx="1"/>
          </p:nvPr>
        </p:nvSpPr>
        <p:spPr>
          <a:xfrm>
            <a:off x="628650" y="1295400"/>
            <a:ext cx="7886700" cy="4881563"/>
          </a:xfrm>
        </p:spPr>
        <p:txBody>
          <a:bodyPr>
            <a:normAutofit/>
          </a:bodyPr>
          <a:lstStyle/>
          <a:p>
            <a:r>
              <a:rPr lang="en-US" dirty="0"/>
              <a:t>Different versions of one program can be developed simultaneously, using branches</a:t>
            </a:r>
          </a:p>
          <a:p>
            <a:pPr lvl="1"/>
            <a:r>
              <a:rPr lang="en-US" dirty="0"/>
              <a:t>Common situation is that </a:t>
            </a:r>
          </a:p>
          <a:p>
            <a:pPr lvl="2"/>
            <a:r>
              <a:rPr lang="en-US" dirty="0"/>
              <a:t>a version will be released, say, Version 1.0, but it still needs development work</a:t>
            </a:r>
          </a:p>
          <a:p>
            <a:pPr lvl="3"/>
            <a:r>
              <a:rPr lang="en-US" dirty="0"/>
              <a:t>Bugs in Version 1.0 need to be fixed</a:t>
            </a:r>
          </a:p>
          <a:p>
            <a:pPr lvl="3"/>
            <a:r>
              <a:rPr lang="en-US" dirty="0"/>
              <a:t>Sometimes small features are added to a release</a:t>
            </a:r>
          </a:p>
          <a:p>
            <a:pPr lvl="3"/>
            <a:r>
              <a:rPr lang="en-US" dirty="0"/>
              <a:t>The bug fixes and small features correspond to 1.1, 1.2, 1.3, </a:t>
            </a:r>
            <a:r>
              <a:rPr lang="en-US" dirty="0" err="1"/>
              <a:t>etc</a:t>
            </a:r>
            <a:r>
              <a:rPr lang="en-US" dirty="0"/>
              <a:t> (or 1.01, 1.02, </a:t>
            </a:r>
            <a:r>
              <a:rPr lang="en-US" dirty="0" err="1"/>
              <a:t>etc</a:t>
            </a:r>
            <a:r>
              <a:rPr lang="en-US" dirty="0"/>
              <a:t>)</a:t>
            </a:r>
          </a:p>
          <a:p>
            <a:pPr lvl="3"/>
            <a:r>
              <a:rPr lang="en-US" dirty="0"/>
              <a:t>Often these are called </a:t>
            </a:r>
            <a:r>
              <a:rPr lang="en-US" b="1" dirty="0"/>
              <a:t>minor</a:t>
            </a:r>
            <a:r>
              <a:rPr lang="en-US" dirty="0"/>
              <a:t> versions, or minor releases</a:t>
            </a:r>
          </a:p>
          <a:p>
            <a:pPr lvl="2"/>
            <a:r>
              <a:rPr lang="en-US" dirty="0"/>
              <a:t>The next </a:t>
            </a:r>
            <a:r>
              <a:rPr lang="en-US" b="1" dirty="0"/>
              <a:t>major</a:t>
            </a:r>
            <a:r>
              <a:rPr lang="en-US" dirty="0"/>
              <a:t> release also needs to be developed at the same time (in parallel)</a:t>
            </a:r>
          </a:p>
          <a:p>
            <a:pPr lvl="3"/>
            <a:r>
              <a:rPr lang="en-US" dirty="0"/>
              <a:t>The next major release starts off untested, maybe unstable, maybe it won’t even compile</a:t>
            </a:r>
          </a:p>
          <a:p>
            <a:pPr lvl="3"/>
            <a:r>
              <a:rPr lang="en-US" dirty="0"/>
              <a:t>After the next major release is finished, it will be called something like Version 2.0</a:t>
            </a:r>
          </a:p>
          <a:p>
            <a:pPr lvl="3"/>
            <a:r>
              <a:rPr lang="en-US" dirty="0"/>
              <a:t>Programmers need  to work on Version 2.0’s code without interfering with Version 1.0’s code</a:t>
            </a:r>
          </a:p>
          <a:p>
            <a:r>
              <a:rPr lang="en-US" dirty="0"/>
              <a:t>A simple branch situation in the repository looks like this</a:t>
            </a:r>
          </a:p>
          <a:p>
            <a:pPr marL="0" indent="0">
              <a:buNone/>
            </a:pPr>
            <a:r>
              <a:rPr lang="en-US" dirty="0"/>
              <a:t>commit -&gt; commit  -&gt; commit (Version 1.0) -&gt; commit -&gt;commit </a:t>
            </a:r>
          </a:p>
          <a:p>
            <a:pPr marL="0" indent="0">
              <a:buNone/>
            </a:pPr>
            <a:r>
              <a:rPr lang="en-US" dirty="0"/>
              <a:t>                                                                              \</a:t>
            </a:r>
          </a:p>
          <a:p>
            <a:pPr marL="0" indent="0">
              <a:buNone/>
            </a:pPr>
            <a:r>
              <a:rPr lang="en-US" dirty="0"/>
              <a:t>                                                        </a:t>
            </a:r>
            <a:r>
              <a:rPr lang="en-US" dirty="0" err="1"/>
              <a:t>MyBranch</a:t>
            </a:r>
            <a:r>
              <a:rPr lang="en-US" dirty="0"/>
              <a:t>:      -&gt; commit-&gt;commit</a:t>
            </a:r>
          </a:p>
          <a:p>
            <a:pPr lvl="3"/>
            <a:endParaRPr lang="en-US" dirty="0"/>
          </a:p>
          <a:p>
            <a:pPr lvl="3"/>
            <a:endParaRPr lang="en-US" dirty="0"/>
          </a:p>
        </p:txBody>
      </p:sp>
    </p:spTree>
    <p:extLst>
      <p:ext uri="{BB962C8B-B14F-4D97-AF65-F5344CB8AC3E}">
        <p14:creationId xmlns:p14="http://schemas.microsoft.com/office/powerpoint/2010/main" val="215504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67A5-2053-C84C-B985-8338220A697D}"/>
              </a:ext>
            </a:extLst>
          </p:cNvPr>
          <p:cNvSpPr>
            <a:spLocks noGrp="1"/>
          </p:cNvSpPr>
          <p:nvPr>
            <p:ph type="title"/>
          </p:nvPr>
        </p:nvSpPr>
        <p:spPr/>
        <p:txBody>
          <a:bodyPr/>
          <a:lstStyle/>
          <a:p>
            <a:r>
              <a:rPr lang="en-US" dirty="0"/>
              <a:t>Merging</a:t>
            </a:r>
          </a:p>
        </p:txBody>
      </p:sp>
      <p:sp>
        <p:nvSpPr>
          <p:cNvPr id="3" name="Content Placeholder 2">
            <a:extLst>
              <a:ext uri="{FF2B5EF4-FFF2-40B4-BE49-F238E27FC236}">
                <a16:creationId xmlns:a16="http://schemas.microsoft.com/office/drawing/2014/main" id="{1511B18F-1FF0-6246-A449-127229FF163E}"/>
              </a:ext>
            </a:extLst>
          </p:cNvPr>
          <p:cNvSpPr>
            <a:spLocks noGrp="1"/>
          </p:cNvSpPr>
          <p:nvPr>
            <p:ph idx="1"/>
          </p:nvPr>
        </p:nvSpPr>
        <p:spPr>
          <a:xfrm>
            <a:off x="628650" y="1447800"/>
            <a:ext cx="7886700" cy="4729163"/>
          </a:xfrm>
        </p:spPr>
        <p:txBody>
          <a:bodyPr/>
          <a:lstStyle/>
          <a:p>
            <a:r>
              <a:rPr lang="en-US" b="1" dirty="0"/>
              <a:t>Merging</a:t>
            </a:r>
            <a:r>
              <a:rPr lang="en-US" dirty="0"/>
              <a:t> allows the programmer to copy changes from one branch to another</a:t>
            </a:r>
          </a:p>
          <a:p>
            <a:r>
              <a:rPr lang="en-US" dirty="0"/>
              <a:t>The bug fixes done on the Version 1.0 branch after Version 1.0 was released are also needed in the Version 2.0 branch, and vice versa</a:t>
            </a:r>
          </a:p>
          <a:p>
            <a:r>
              <a:rPr lang="en-US" dirty="0"/>
              <a:t>It would be bad practice (inefficient and error-prone) to attempt to make the same bug-fix changes on both branches independently</a:t>
            </a:r>
          </a:p>
          <a:p>
            <a:r>
              <a:rPr lang="en-US" dirty="0"/>
              <a:t>We make the bug-fix change on one branch, and </a:t>
            </a:r>
            <a:r>
              <a:rPr lang="en-US" b="1" dirty="0"/>
              <a:t>merge</a:t>
            </a:r>
            <a:r>
              <a:rPr lang="en-US" dirty="0"/>
              <a:t> that change to any other branches that should have that change</a:t>
            </a:r>
          </a:p>
          <a:p>
            <a:r>
              <a:rPr lang="en-US" dirty="0"/>
              <a:t>Version 1.0.x and (what will become) Version 2.0 usually have many lines of code in common</a:t>
            </a:r>
          </a:p>
          <a:p>
            <a:r>
              <a:rPr lang="en-US" dirty="0"/>
              <a:t>A change to Version1.0.x’s “line 10” would merge to Version 2.0 by simply turning Version 2.0’s new “line 10” into Version 1.0.x’s changed “line 10”</a:t>
            </a:r>
          </a:p>
          <a:p>
            <a:pPr marL="0" indent="0">
              <a:buNone/>
            </a:pPr>
            <a:endParaRPr lang="en-US" dirty="0"/>
          </a:p>
        </p:txBody>
      </p:sp>
    </p:spTree>
    <p:extLst>
      <p:ext uri="{BB962C8B-B14F-4D97-AF65-F5344CB8AC3E}">
        <p14:creationId xmlns:p14="http://schemas.microsoft.com/office/powerpoint/2010/main" val="182963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07EC-667A-5F4E-954B-F07668748BAC}"/>
              </a:ext>
            </a:extLst>
          </p:cNvPr>
          <p:cNvSpPr>
            <a:spLocks noGrp="1"/>
          </p:cNvSpPr>
          <p:nvPr>
            <p:ph type="title"/>
          </p:nvPr>
        </p:nvSpPr>
        <p:spPr>
          <a:xfrm>
            <a:off x="628650" y="80673"/>
            <a:ext cx="7886700" cy="909927"/>
          </a:xfrm>
        </p:spPr>
        <p:txBody>
          <a:bodyPr/>
          <a:lstStyle/>
          <a:p>
            <a:r>
              <a:rPr lang="en-US" dirty="0"/>
              <a:t>Conflicts while Merging</a:t>
            </a:r>
          </a:p>
        </p:txBody>
      </p:sp>
      <p:sp>
        <p:nvSpPr>
          <p:cNvPr id="3" name="Content Placeholder 2">
            <a:extLst>
              <a:ext uri="{FF2B5EF4-FFF2-40B4-BE49-F238E27FC236}">
                <a16:creationId xmlns:a16="http://schemas.microsoft.com/office/drawing/2014/main" id="{D4B27595-9097-6949-B330-784051D240EF}"/>
              </a:ext>
            </a:extLst>
          </p:cNvPr>
          <p:cNvSpPr>
            <a:spLocks noGrp="1"/>
          </p:cNvSpPr>
          <p:nvPr>
            <p:ph idx="1"/>
          </p:nvPr>
        </p:nvSpPr>
        <p:spPr>
          <a:xfrm>
            <a:off x="628650" y="914400"/>
            <a:ext cx="7886700" cy="5715000"/>
          </a:xfrm>
        </p:spPr>
        <p:txBody>
          <a:bodyPr>
            <a:normAutofit lnSpcReduction="10000"/>
          </a:bodyPr>
          <a:lstStyle/>
          <a:p>
            <a:r>
              <a:rPr lang="en-US" dirty="0"/>
              <a:t>Sometimes, “line 10” (from the previous slide) will be changed into something in the Version 1.0.x copy of “line 10” and it will be changed into something else in the Version 2.0 copy of “line 10”</a:t>
            </a:r>
          </a:p>
          <a:p>
            <a:r>
              <a:rPr lang="en-US" dirty="0"/>
              <a:t>This is a </a:t>
            </a:r>
            <a:r>
              <a:rPr lang="en-US" b="1" dirty="0"/>
              <a:t>conflict</a:t>
            </a:r>
            <a:r>
              <a:rPr lang="en-US" dirty="0"/>
              <a:t> </a:t>
            </a:r>
          </a:p>
          <a:p>
            <a:r>
              <a:rPr lang="en-US" dirty="0"/>
              <a:t>There is no way, in general, for a source code control system (without a programmer’s intelligence) to decide how best to combine the two changes</a:t>
            </a:r>
          </a:p>
          <a:p>
            <a:r>
              <a:rPr lang="en-US" dirty="0"/>
              <a:t>Example:</a:t>
            </a:r>
          </a:p>
          <a:p>
            <a:pPr marL="0" indent="0">
              <a:buNone/>
            </a:pPr>
            <a:r>
              <a:rPr lang="en-US" dirty="0"/>
              <a:t>Line 10: happy  -&gt;  line 10: happier           (on 1.0.x branch)</a:t>
            </a:r>
          </a:p>
          <a:p>
            <a:pPr marL="0" indent="0">
              <a:buNone/>
            </a:pPr>
            <a:r>
              <a:rPr lang="en-US" dirty="0"/>
              <a:t>Line 10: happy  -&gt; line 10: happiest          (on 2.0 branch)</a:t>
            </a:r>
          </a:p>
          <a:p>
            <a:pPr marL="0" indent="0">
              <a:buNone/>
            </a:pPr>
            <a:r>
              <a:rPr lang="en-US" dirty="0"/>
              <a:t>The merge will raise an error (conflict) and give us both ”line 10”s in the branch we’re merging to:</a:t>
            </a:r>
          </a:p>
          <a:p>
            <a:pPr marL="0" indent="0">
              <a:buNone/>
            </a:pPr>
            <a:r>
              <a:rPr lang="en-US" dirty="0"/>
              <a:t>&gt;&gt; happier</a:t>
            </a:r>
          </a:p>
          <a:p>
            <a:pPr marL="0" indent="0">
              <a:buNone/>
            </a:pPr>
            <a:r>
              <a:rPr lang="en-US" dirty="0"/>
              <a:t>--</a:t>
            </a:r>
          </a:p>
          <a:p>
            <a:pPr marL="0" indent="0">
              <a:buNone/>
            </a:pPr>
            <a:r>
              <a:rPr lang="en-US" dirty="0"/>
              <a:t>&lt;&lt; happiest</a:t>
            </a:r>
          </a:p>
          <a:p>
            <a:r>
              <a:rPr lang="en-US" dirty="0"/>
              <a:t>The programmer needs to decide what the one ”line 10” should now be in the branch we’re merging to (called resolving the conflict)</a:t>
            </a:r>
          </a:p>
        </p:txBody>
      </p:sp>
    </p:spTree>
    <p:extLst>
      <p:ext uri="{BB962C8B-B14F-4D97-AF65-F5344CB8AC3E}">
        <p14:creationId xmlns:p14="http://schemas.microsoft.com/office/powerpoint/2010/main" val="51044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4605-2821-EE46-99DC-7FD66373189E}"/>
              </a:ext>
            </a:extLst>
          </p:cNvPr>
          <p:cNvSpPr>
            <a:spLocks noGrp="1"/>
          </p:cNvSpPr>
          <p:nvPr>
            <p:ph type="title"/>
          </p:nvPr>
        </p:nvSpPr>
        <p:spPr/>
        <p:txBody>
          <a:bodyPr/>
          <a:lstStyle/>
          <a:p>
            <a:r>
              <a:rPr lang="en-US" dirty="0"/>
              <a:t>Repositories and working copies</a:t>
            </a:r>
          </a:p>
        </p:txBody>
      </p:sp>
      <p:sp>
        <p:nvSpPr>
          <p:cNvPr id="3" name="Content Placeholder 2">
            <a:extLst>
              <a:ext uri="{FF2B5EF4-FFF2-40B4-BE49-F238E27FC236}">
                <a16:creationId xmlns:a16="http://schemas.microsoft.com/office/drawing/2014/main" id="{720D4B29-55F5-B848-83D8-6F453F3DF94E}"/>
              </a:ext>
            </a:extLst>
          </p:cNvPr>
          <p:cNvSpPr>
            <a:spLocks noGrp="1"/>
          </p:cNvSpPr>
          <p:nvPr>
            <p:ph idx="1"/>
          </p:nvPr>
        </p:nvSpPr>
        <p:spPr/>
        <p:txBody>
          <a:bodyPr/>
          <a:lstStyle/>
          <a:p>
            <a:r>
              <a:rPr lang="en-US" dirty="0"/>
              <a:t>Source Code Control Systems use a repository where all the information about all the changes (commits) are stored</a:t>
            </a:r>
          </a:p>
          <a:p>
            <a:r>
              <a:rPr lang="en-US" dirty="0"/>
              <a:t>Programmers can retrieve any single one of the versions from the repository – this is the programmers </a:t>
            </a:r>
            <a:r>
              <a:rPr lang="en-US" b="1" dirty="0"/>
              <a:t>working copy</a:t>
            </a:r>
          </a:p>
          <a:p>
            <a:r>
              <a:rPr lang="en-US" dirty="0"/>
              <a:t>Usually the working copy is retrieved by copying the most recent version of some branch</a:t>
            </a:r>
          </a:p>
          <a:p>
            <a:r>
              <a:rPr lang="en-US" dirty="0"/>
              <a:t>Changes are made to the working copy</a:t>
            </a:r>
          </a:p>
          <a:p>
            <a:r>
              <a:rPr lang="en-US" dirty="0"/>
              <a:t>When the programmer is satisfied that the change is complete, they </a:t>
            </a:r>
            <a:r>
              <a:rPr lang="en-US" b="1" dirty="0"/>
              <a:t>commit</a:t>
            </a:r>
            <a:r>
              <a:rPr lang="en-US" dirty="0"/>
              <a:t> their changes, creating a new most recent version of the branch</a:t>
            </a:r>
          </a:p>
          <a:p>
            <a:r>
              <a:rPr lang="en-US" dirty="0"/>
              <a:t>With just one programmer, there is no need to worry that other changes have been committed to the branch in the meantime (no need to worry about those other changes being lost)</a:t>
            </a:r>
          </a:p>
        </p:txBody>
      </p:sp>
    </p:spTree>
    <p:extLst>
      <p:ext uri="{BB962C8B-B14F-4D97-AF65-F5344CB8AC3E}">
        <p14:creationId xmlns:p14="http://schemas.microsoft.com/office/powerpoint/2010/main" val="1331978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60776</TotalTime>
  <Words>1834</Words>
  <Application>Microsoft Macintosh PowerPoint</Application>
  <PresentationFormat>On-screen Show (4:3)</PresentationFormat>
  <Paragraphs>145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ＭＳ Ｐゴシック</vt:lpstr>
      <vt:lpstr>Arial</vt:lpstr>
      <vt:lpstr>Calibri</vt:lpstr>
      <vt:lpstr>Calibri Light</vt:lpstr>
      <vt:lpstr>Times New Roman</vt:lpstr>
      <vt:lpstr>Office Theme</vt:lpstr>
      <vt:lpstr>Source Code Control</vt:lpstr>
      <vt:lpstr>Managing Source Code</vt:lpstr>
      <vt:lpstr>Changes and Commits</vt:lpstr>
      <vt:lpstr>Source Code Control (cont’d)</vt:lpstr>
      <vt:lpstr>Tagging</vt:lpstr>
      <vt:lpstr>Branching</vt:lpstr>
      <vt:lpstr>Merging</vt:lpstr>
      <vt:lpstr>Conflicts while Merging</vt:lpstr>
      <vt:lpstr>Repositories and working copies</vt:lpstr>
      <vt:lpstr>Collaboration with Source Code Control</vt:lpstr>
      <vt:lpstr>Collaboration with Source Code Control (cont’d)</vt:lpstr>
      <vt:lpstr>Collaboration Steps</vt:lpstr>
      <vt:lpstr>Git Book</vt:lpstr>
      <vt:lpstr>Collaboration Steps with Git</vt:lpstr>
      <vt:lpstr>Collaboration tutorial</vt:lpstr>
      <vt:lpstr>Pull request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Frames and Threads</dc:title>
  <dc:creator>Reg Dyer</dc:creator>
  <cp:lastModifiedBy>Todd Kelley</cp:lastModifiedBy>
  <cp:revision>160</cp:revision>
  <cp:lastPrinted>2018-10-10T19:51:35Z</cp:lastPrinted>
  <dcterms:created xsi:type="dcterms:W3CDTF">2000-06-26T04:30:01Z</dcterms:created>
  <dcterms:modified xsi:type="dcterms:W3CDTF">2018-10-17T20:11:50Z</dcterms:modified>
</cp:coreProperties>
</file>