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18"/>
  </p:notesMasterIdLst>
  <p:handoutMasterIdLst>
    <p:handoutMasterId r:id="rId19"/>
  </p:handoutMasterIdLst>
  <p:sldIdLst>
    <p:sldId id="373" r:id="rId2"/>
    <p:sldId id="375" r:id="rId3"/>
    <p:sldId id="374" r:id="rId4"/>
    <p:sldId id="376" r:id="rId5"/>
    <p:sldId id="378" r:id="rId6"/>
    <p:sldId id="377" r:id="rId7"/>
    <p:sldId id="379" r:id="rId8"/>
    <p:sldId id="382" r:id="rId9"/>
    <p:sldId id="380" r:id="rId10"/>
    <p:sldId id="381" r:id="rId11"/>
    <p:sldId id="383" r:id="rId12"/>
    <p:sldId id="384" r:id="rId13"/>
    <p:sldId id="385" r:id="rId14"/>
    <p:sldId id="386" r:id="rId15"/>
    <p:sldId id="387" r:id="rId16"/>
    <p:sldId id="388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5" autoAdjust="0"/>
    <p:restoredTop sz="86465" autoAdjust="0"/>
  </p:normalViewPr>
  <p:slideViewPr>
    <p:cSldViewPr>
      <p:cViewPr varScale="1">
        <p:scale>
          <a:sx n="93" d="100"/>
          <a:sy n="93" d="100"/>
        </p:scale>
        <p:origin x="10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175CE8D-A545-8D49-9A19-4F604641A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7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8075F0-5769-BD40-8DD6-5105F61F2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D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48" descr="duke_wave_shado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81000"/>
            <a:ext cx="1476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295400" y="359898"/>
            <a:ext cx="6096000" cy="1472184"/>
          </a:xfrm>
        </p:spPr>
        <p:txBody>
          <a:bodyPr anchor="b"/>
          <a:lstStyle>
            <a:lvl1pPr algn="l">
              <a:defRPr sz="400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295400" y="1850064"/>
            <a:ext cx="75438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2582-02B8-C849-BDEE-2F6EE2FB9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87CFD-DC46-4F4C-AC9C-768B6072C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3E064-0398-FB4D-A10B-9168BFF17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 descr="duke_wave_shado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7200"/>
            <a:ext cx="1066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56539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FA988-9EA0-6049-A3EA-B6C652B38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1C48-78C5-0044-8789-5F13B6BC6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D8ED0-88A4-2549-B35A-FBCE07619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62F07-DCBD-0846-BE6A-279F2AE841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27B8F-7FCD-5D48-9672-ED5236E04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96D11-58C0-284A-A8AB-5AA4E940F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D36C-356B-7048-81C1-A307797EE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A1397-D059-4642-89D6-FEB7724C3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fld id="{2AB1E0E5-29F1-AD48-A81A-1F5309CB07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5" r:id="rId4"/>
    <p:sldLayoutId id="2147483822" r:id="rId5"/>
    <p:sldLayoutId id="2147483816" r:id="rId6"/>
    <p:sldLayoutId id="2147483823" r:id="rId7"/>
    <p:sldLayoutId id="2147483824" r:id="rId8"/>
    <p:sldLayoutId id="2147483825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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endParaRPr lang="en-US" dirty="0"/>
          </a:p>
          <a:p>
            <a:r>
              <a:rPr lang="en-US" dirty="0"/>
              <a:t>Software Testing</a:t>
            </a:r>
          </a:p>
          <a:p>
            <a:r>
              <a:rPr lang="en-US" dirty="0"/>
              <a:t>Testing JEE applications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User Interface Testing</a:t>
            </a:r>
          </a:p>
        </p:txBody>
      </p:sp>
    </p:spTree>
    <p:extLst>
      <p:ext uri="{BB962C8B-B14F-4D97-AF65-F5344CB8AC3E}">
        <p14:creationId xmlns:p14="http://schemas.microsoft.com/office/powerpoint/2010/main" val="328915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37E5-925E-E540-B76B-BC1D1FC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782B-5507-AF4C-AEDE-1A284DBF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 group of test classes together:</a:t>
            </a:r>
          </a:p>
          <a:p>
            <a:pPr marL="82550" indent="0">
              <a:buNone/>
            </a:pPr>
            <a:r>
              <a:rPr lang="en-CA" dirty="0"/>
              <a:t>i</a:t>
            </a:r>
            <a:r>
              <a:rPr lang="en-CA" sz="2800" dirty="0"/>
              <a:t>mport </a:t>
            </a:r>
            <a:r>
              <a:rPr lang="en-CA" sz="2800" dirty="0" err="1"/>
              <a:t>org.junit.runner.RunWith</a:t>
            </a:r>
            <a:r>
              <a:rPr lang="en-CA" sz="2800" dirty="0"/>
              <a:t>;</a:t>
            </a:r>
          </a:p>
          <a:p>
            <a:pPr marL="82550" indent="0">
              <a:buNone/>
            </a:pPr>
            <a:r>
              <a:rPr lang="en-CA" sz="2800" dirty="0"/>
              <a:t>import </a:t>
            </a:r>
            <a:r>
              <a:rPr lang="en-CA" sz="2800" dirty="0" err="1"/>
              <a:t>org.junit.runners.Suite</a:t>
            </a:r>
            <a:r>
              <a:rPr lang="en-CA" sz="2800" dirty="0"/>
              <a:t>;</a:t>
            </a:r>
          </a:p>
          <a:p>
            <a:pPr marL="82550" indent="0">
              <a:buNone/>
            </a:pPr>
            <a:r>
              <a:rPr lang="en-CA" sz="2800" dirty="0"/>
              <a:t>//JUnit Suite Test</a:t>
            </a:r>
          </a:p>
          <a:p>
            <a:pPr marL="82550" indent="0">
              <a:buNone/>
            </a:pPr>
            <a:r>
              <a:rPr lang="en-CA" sz="2800" dirty="0"/>
              <a:t>@</a:t>
            </a:r>
            <a:r>
              <a:rPr lang="en-CA" sz="2800" dirty="0" err="1"/>
              <a:t>RunWith</a:t>
            </a:r>
            <a:r>
              <a:rPr lang="en-CA" sz="2800" dirty="0"/>
              <a:t>(</a:t>
            </a:r>
            <a:r>
              <a:rPr lang="en-CA" sz="2800" dirty="0" err="1"/>
              <a:t>Suite.class</a:t>
            </a:r>
            <a:r>
              <a:rPr lang="en-CA" sz="2800" dirty="0"/>
              <a:t>)</a:t>
            </a:r>
          </a:p>
          <a:p>
            <a:pPr marL="82550" indent="0">
              <a:buNone/>
            </a:pPr>
            <a:r>
              <a:rPr lang="en-CA" sz="2800" dirty="0"/>
              <a:t>@</a:t>
            </a:r>
            <a:r>
              <a:rPr lang="en-CA" sz="2800" dirty="0" err="1"/>
              <a:t>Suite.SuiteClasses</a:t>
            </a:r>
            <a:r>
              <a:rPr lang="en-CA" sz="2800" dirty="0"/>
              <a:t>({</a:t>
            </a:r>
          </a:p>
          <a:p>
            <a:pPr marL="82550" indent="0">
              <a:buNone/>
            </a:pPr>
            <a:r>
              <a:rPr lang="en-CA" sz="2800" dirty="0"/>
              <a:t>    TestJunit1.class,TestJunit2.class</a:t>
            </a:r>
          </a:p>
          <a:p>
            <a:pPr marL="82550" indent="0">
              <a:buNone/>
            </a:pPr>
            <a:r>
              <a:rPr lang="en-CA" sz="2800" dirty="0"/>
              <a:t>})</a:t>
            </a:r>
          </a:p>
          <a:p>
            <a:pPr marL="82550" indent="0">
              <a:buNone/>
            </a:pPr>
            <a:r>
              <a:rPr lang="en-CA" sz="2800" dirty="0"/>
              <a:t>public class </a:t>
            </a:r>
            <a:r>
              <a:rPr lang="en-CA" sz="2800" dirty="0" err="1"/>
              <a:t>JunitTestSuite</a:t>
            </a:r>
            <a:r>
              <a:rPr lang="en-CA" sz="2800" dirty="0"/>
              <a:t> {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113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829E-5166-7547-B31B-F42BEA32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D201-F7B2-AB44-B817-4C7B3F6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Mocking is the process of emulating components and services for the purposes of (unit) testing</a:t>
            </a:r>
          </a:p>
          <a:p>
            <a:endParaRPr lang="en-US" dirty="0"/>
          </a:p>
          <a:p>
            <a:r>
              <a:rPr lang="en-US" dirty="0"/>
              <a:t>Example of mocking framework: Mockito</a:t>
            </a:r>
          </a:p>
          <a:p>
            <a:endParaRPr lang="en-US" dirty="0"/>
          </a:p>
          <a:p>
            <a:r>
              <a:rPr lang="en-US" dirty="0"/>
              <a:t>Maven dependency on </a:t>
            </a:r>
            <a:r>
              <a:rPr lang="en-US" dirty="0" err="1">
                <a:latin typeface="Courier" pitchFamily="2" charset="0"/>
              </a:rPr>
              <a:t>mockito</a:t>
            </a:r>
            <a:r>
              <a:rPr lang="en-US" dirty="0">
                <a:latin typeface="Courier" pitchFamily="2" charset="0"/>
              </a:rPr>
              <a:t>-core</a:t>
            </a:r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5068-54C5-A84B-80FA-8419AD59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DD09-6F31-3248-82FE-F19163D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CA" sz="2800" b="1" dirty="0"/>
              <a:t>import</a:t>
            </a:r>
            <a:r>
              <a:rPr lang="en-CA" sz="2800" dirty="0"/>
              <a:t> </a:t>
            </a:r>
            <a:r>
              <a:rPr lang="en-CA" sz="2800" u="sng" dirty="0"/>
              <a:t>static</a:t>
            </a:r>
            <a:r>
              <a:rPr lang="en-CA" sz="2800" dirty="0"/>
              <a:t> </a:t>
            </a:r>
            <a:r>
              <a:rPr lang="en-CA" sz="2800" dirty="0" err="1"/>
              <a:t>org.mockito.Mockito</a:t>
            </a:r>
            <a:r>
              <a:rPr lang="en-CA" sz="2800" dirty="0"/>
              <a:t>.*; </a:t>
            </a:r>
          </a:p>
          <a:p>
            <a:pPr marL="82550" indent="0">
              <a:buNone/>
            </a:pPr>
            <a:r>
              <a:rPr lang="en-CA" sz="2800" i="1" dirty="0"/>
              <a:t>// mock creation</a:t>
            </a:r>
            <a:r>
              <a:rPr lang="en-CA" sz="2800" dirty="0"/>
              <a:t> </a:t>
            </a:r>
          </a:p>
          <a:p>
            <a:pPr marL="82550" indent="0">
              <a:buNone/>
            </a:pPr>
            <a:r>
              <a:rPr lang="en-CA" sz="2800" dirty="0"/>
              <a:t>List </a:t>
            </a:r>
            <a:r>
              <a:rPr lang="en-CA" sz="2800" dirty="0" err="1"/>
              <a:t>mockedList</a:t>
            </a:r>
            <a:r>
              <a:rPr lang="en-CA" sz="2800" dirty="0"/>
              <a:t> = mock(</a:t>
            </a:r>
            <a:r>
              <a:rPr lang="en-CA" sz="2800" dirty="0" err="1"/>
              <a:t>List.class</a:t>
            </a:r>
            <a:r>
              <a:rPr lang="en-CA" sz="2800" dirty="0"/>
              <a:t>); </a:t>
            </a:r>
          </a:p>
          <a:p>
            <a:pPr marL="82550" indent="0">
              <a:buNone/>
            </a:pPr>
            <a:r>
              <a:rPr lang="en-CA" sz="2800" i="1" dirty="0"/>
              <a:t>// using mock object - it does not throw any "unexpected interaction" exception</a:t>
            </a:r>
            <a:r>
              <a:rPr lang="en-CA" sz="2800" dirty="0"/>
              <a:t> </a:t>
            </a:r>
            <a:r>
              <a:rPr lang="en-CA" sz="2800" dirty="0" err="1"/>
              <a:t>mockedList.add</a:t>
            </a:r>
            <a:r>
              <a:rPr lang="en-CA" sz="2800" dirty="0"/>
              <a:t>("one");</a:t>
            </a:r>
          </a:p>
          <a:p>
            <a:pPr marL="82550" indent="0">
              <a:buNone/>
            </a:pPr>
            <a:r>
              <a:rPr lang="en-CA" sz="2800" dirty="0" err="1"/>
              <a:t>mockedList.clear</a:t>
            </a:r>
            <a:r>
              <a:rPr lang="en-CA" sz="2800" dirty="0"/>
              <a:t>();</a:t>
            </a:r>
          </a:p>
          <a:p>
            <a:pPr marL="82550" indent="0">
              <a:buNone/>
            </a:pPr>
            <a:r>
              <a:rPr lang="en-CA" sz="2800" i="1" dirty="0"/>
              <a:t>// selective, explicit, highly readable verification</a:t>
            </a:r>
            <a:r>
              <a:rPr lang="en-CA" sz="2800" dirty="0"/>
              <a:t> verify(</a:t>
            </a:r>
            <a:r>
              <a:rPr lang="en-CA" sz="2800" dirty="0" err="1"/>
              <a:t>mockedList</a:t>
            </a:r>
            <a:r>
              <a:rPr lang="en-CA" sz="2800" dirty="0"/>
              <a:t>).add("one"); verify(</a:t>
            </a:r>
            <a:r>
              <a:rPr lang="en-CA" sz="2800" dirty="0" err="1"/>
              <a:t>mockedList</a:t>
            </a:r>
            <a:r>
              <a:rPr lang="en-CA" sz="2800" dirty="0"/>
              <a:t>).clear();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223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F9BD-8600-4D4F-987B-3816DDA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BF0F-4E73-AE49-8A29-DB816024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CA" sz="2800" i="1" dirty="0"/>
              <a:t>// you can mock concrete classes, not only interfaces</a:t>
            </a:r>
            <a:r>
              <a:rPr lang="en-CA" sz="2800" dirty="0"/>
              <a:t> LinkedList </a:t>
            </a:r>
            <a:r>
              <a:rPr lang="en-CA" sz="2800" dirty="0" err="1"/>
              <a:t>mockedList</a:t>
            </a:r>
            <a:r>
              <a:rPr lang="en-CA" sz="2800" dirty="0"/>
              <a:t> = mock(</a:t>
            </a:r>
            <a:r>
              <a:rPr lang="en-CA" sz="2800" dirty="0" err="1"/>
              <a:t>LinkedList.class</a:t>
            </a:r>
            <a:r>
              <a:rPr lang="en-CA" sz="2800" dirty="0"/>
              <a:t>);</a:t>
            </a:r>
          </a:p>
          <a:p>
            <a:pPr marL="82550" indent="0">
              <a:buNone/>
            </a:pPr>
            <a:r>
              <a:rPr lang="en-CA" sz="2800" dirty="0"/>
              <a:t> </a:t>
            </a:r>
            <a:r>
              <a:rPr lang="en-CA" sz="2800" i="1" dirty="0"/>
              <a:t>// stubbing appears before the actual execution</a:t>
            </a:r>
            <a:r>
              <a:rPr lang="en-CA" sz="2800" dirty="0"/>
              <a:t> when(</a:t>
            </a:r>
            <a:r>
              <a:rPr lang="en-CA" sz="2800" dirty="0" err="1"/>
              <a:t>mockedList.get</a:t>
            </a:r>
            <a:r>
              <a:rPr lang="en-CA" sz="2800" dirty="0"/>
              <a:t>(0)).</a:t>
            </a:r>
            <a:r>
              <a:rPr lang="en-CA" sz="2800" dirty="0" err="1"/>
              <a:t>thenReturn</a:t>
            </a:r>
            <a:r>
              <a:rPr lang="en-CA" sz="2800" dirty="0"/>
              <a:t>("first"); </a:t>
            </a:r>
          </a:p>
          <a:p>
            <a:pPr marL="82550" indent="0">
              <a:buNone/>
            </a:pPr>
            <a:r>
              <a:rPr lang="en-CA" sz="2800" i="1" dirty="0"/>
              <a:t>// the following prints "first"</a:t>
            </a:r>
            <a:r>
              <a:rPr lang="en-CA" sz="2800" dirty="0"/>
              <a:t> </a:t>
            </a:r>
            <a:r>
              <a:rPr lang="en-CA" sz="2800" dirty="0" err="1"/>
              <a:t>System.out.println</a:t>
            </a:r>
            <a:r>
              <a:rPr lang="en-CA" sz="2800" dirty="0"/>
              <a:t>(</a:t>
            </a:r>
            <a:r>
              <a:rPr lang="en-CA" sz="2800" dirty="0" err="1"/>
              <a:t>mockedList.get</a:t>
            </a:r>
            <a:r>
              <a:rPr lang="en-CA" sz="2800" dirty="0"/>
              <a:t>(0)); </a:t>
            </a:r>
          </a:p>
          <a:p>
            <a:pPr marL="82550" indent="0">
              <a:buNone/>
            </a:pPr>
            <a:r>
              <a:rPr lang="en-CA" sz="2800" i="1" dirty="0"/>
              <a:t>// the following prints "null" because get(999) was not stubbed</a:t>
            </a:r>
            <a:r>
              <a:rPr lang="en-CA" sz="2800" dirty="0"/>
              <a:t> </a:t>
            </a:r>
          </a:p>
          <a:p>
            <a:pPr marL="82550" indent="0">
              <a:buNone/>
            </a:pPr>
            <a:r>
              <a:rPr lang="en-CA" sz="2800" dirty="0" err="1"/>
              <a:t>System.out.println</a:t>
            </a:r>
            <a:r>
              <a:rPr lang="en-CA" sz="2800" dirty="0"/>
              <a:t>(</a:t>
            </a:r>
            <a:r>
              <a:rPr lang="en-CA" sz="2800" dirty="0" err="1"/>
              <a:t>mockedList.get</a:t>
            </a:r>
            <a:r>
              <a:rPr lang="en-CA" sz="2800" dirty="0"/>
              <a:t>(999));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629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5C5D-694B-F64D-9E2C-5CA5B17E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8C31-C2DD-D64C-975E-887C1E40E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dirty="0"/>
              <a:t>http://</a:t>
            </a:r>
            <a:r>
              <a:rPr lang="en-US" dirty="0" err="1"/>
              <a:t>static.javadoc.io</a:t>
            </a:r>
            <a:r>
              <a:rPr lang="en-US" dirty="0"/>
              <a:t>/</a:t>
            </a:r>
            <a:r>
              <a:rPr lang="en-US" dirty="0" err="1"/>
              <a:t>org.mockito</a:t>
            </a:r>
            <a:r>
              <a:rPr lang="en-US" dirty="0"/>
              <a:t>/</a:t>
            </a:r>
            <a:r>
              <a:rPr lang="en-US" dirty="0" err="1"/>
              <a:t>mockito</a:t>
            </a:r>
            <a:r>
              <a:rPr lang="en-US" dirty="0"/>
              <a:t>-core/2.23.4/org/</a:t>
            </a:r>
            <a:r>
              <a:rPr lang="en-US" dirty="0" err="1"/>
              <a:t>mockito</a:t>
            </a:r>
            <a:r>
              <a:rPr lang="en-US" dirty="0"/>
              <a:t>/</a:t>
            </a:r>
            <a:r>
              <a:rPr lang="en-US" dirty="0" err="1"/>
              <a:t>Mockito.html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6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E0E3-A257-994B-8884-5F903B20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245" y="0"/>
            <a:ext cx="6565392" cy="1143000"/>
          </a:xfrm>
        </p:spPr>
        <p:txBody>
          <a:bodyPr/>
          <a:lstStyle/>
          <a:p>
            <a:r>
              <a:rPr lang="en-US" dirty="0"/>
              <a:t>UI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664D-A97A-AD47-9B6E-33745720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390" y="1295400"/>
            <a:ext cx="7499350" cy="5334000"/>
          </a:xfrm>
        </p:spPr>
        <p:txBody>
          <a:bodyPr/>
          <a:lstStyle/>
          <a:p>
            <a:r>
              <a:rPr lang="en-US" dirty="0"/>
              <a:t>Selenium</a:t>
            </a:r>
          </a:p>
          <a:p>
            <a:r>
              <a:rPr lang="en-CA" dirty="0" err="1"/>
              <a:t>Screenster</a:t>
            </a:r>
            <a:endParaRPr lang="en-CA" dirty="0"/>
          </a:p>
          <a:p>
            <a:r>
              <a:rPr lang="en-CA" dirty="0" err="1"/>
              <a:t>TestCraft</a:t>
            </a:r>
            <a:endParaRPr lang="en-CA" dirty="0"/>
          </a:p>
          <a:p>
            <a:r>
              <a:rPr lang="en-CA" dirty="0" err="1"/>
              <a:t>Endtest</a:t>
            </a:r>
            <a:endParaRPr lang="en-CA" dirty="0"/>
          </a:p>
          <a:p>
            <a:r>
              <a:rPr lang="en-CA" dirty="0" err="1"/>
              <a:t>Browsersync</a:t>
            </a:r>
            <a:endParaRPr lang="en-CA" dirty="0"/>
          </a:p>
          <a:p>
            <a:r>
              <a:rPr lang="en-CA" dirty="0"/>
              <a:t>Protractor</a:t>
            </a:r>
          </a:p>
          <a:p>
            <a:r>
              <a:rPr lang="en-CA" dirty="0" err="1"/>
              <a:t>CasperJS</a:t>
            </a:r>
            <a:endParaRPr lang="en-CA" dirty="0"/>
          </a:p>
          <a:p>
            <a:r>
              <a:rPr lang="en-CA" dirty="0"/>
              <a:t>Ghost Inspector</a:t>
            </a:r>
          </a:p>
          <a:p>
            <a:r>
              <a:rPr lang="en-CA" dirty="0" err="1"/>
              <a:t>Cypress.io</a:t>
            </a:r>
            <a:endParaRPr lang="en-CA" dirty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9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6071-444D-D14C-B93D-6FB6BDAC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FA8B-E061-974A-87F1-1160F08C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IDE is a Chrome or Firefox addon</a:t>
            </a:r>
          </a:p>
          <a:p>
            <a:r>
              <a:rPr lang="en-US" dirty="0"/>
              <a:t>Can create web-based application tests</a:t>
            </a:r>
          </a:p>
          <a:p>
            <a:r>
              <a:rPr lang="en-US" dirty="0"/>
              <a:t>Will record your interactions to facilitate testing</a:t>
            </a:r>
          </a:p>
          <a:p>
            <a:r>
              <a:rPr lang="en-US" dirty="0"/>
              <a:t>Add verifications and asserts to tests</a:t>
            </a:r>
          </a:p>
          <a:p>
            <a:r>
              <a:rPr lang="en-US" dirty="0"/>
              <a:t>Demo </a:t>
            </a:r>
            <a:r>
              <a:rPr lang="en-US" dirty="0" err="1"/>
              <a:t>inclass</a:t>
            </a:r>
            <a:endParaRPr lang="en-US" dirty="0"/>
          </a:p>
          <a:p>
            <a:r>
              <a:rPr lang="en-US" dirty="0"/>
              <a:t>See also </a:t>
            </a:r>
            <a:r>
              <a:rPr lang="en-US" sz="2400" dirty="0"/>
              <a:t>https://</a:t>
            </a:r>
            <a:r>
              <a:rPr lang="en-US" sz="2400" dirty="0" err="1"/>
              <a:t>www.seleniumhq.org</a:t>
            </a:r>
            <a:r>
              <a:rPr lang="en-US" sz="2400" dirty="0"/>
              <a:t>/docs/02_selenium_ide.jsp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8B86-E7A5-8D45-A8C7-87F5A2D2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318" y="0"/>
            <a:ext cx="6565392" cy="1143000"/>
          </a:xfrm>
        </p:spPr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EA68-9CD5-5145-9364-59F98425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18" y="990600"/>
            <a:ext cx="7499350" cy="5715000"/>
          </a:xfrm>
        </p:spPr>
        <p:txBody>
          <a:bodyPr/>
          <a:lstStyle/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System Testing</a:t>
            </a:r>
          </a:p>
          <a:p>
            <a:pPr lvl="1"/>
            <a:r>
              <a:rPr lang="en-US" dirty="0"/>
              <a:t>User Acceptance testing</a:t>
            </a:r>
          </a:p>
          <a:p>
            <a:r>
              <a:rPr lang="en-US" dirty="0"/>
              <a:t>Non-Functional Testing</a:t>
            </a:r>
          </a:p>
          <a:p>
            <a:pPr lvl="1"/>
            <a:r>
              <a:rPr lang="en-US" dirty="0"/>
              <a:t>Security Testing</a:t>
            </a:r>
          </a:p>
          <a:p>
            <a:pPr lvl="1"/>
            <a:r>
              <a:rPr lang="en-US" dirty="0"/>
              <a:t>Performance Testing</a:t>
            </a:r>
          </a:p>
          <a:p>
            <a:pPr lvl="1"/>
            <a:r>
              <a:rPr lang="en-US" dirty="0"/>
              <a:t>Compatibility Testing</a:t>
            </a:r>
          </a:p>
          <a:p>
            <a:pPr lvl="1"/>
            <a:r>
              <a:rPr lang="en-US" dirty="0"/>
              <a:t>Usability testing</a:t>
            </a:r>
          </a:p>
          <a:p>
            <a:pPr lvl="1"/>
            <a:r>
              <a:rPr lang="en-US" dirty="0"/>
              <a:t>Compliance Testing</a:t>
            </a:r>
          </a:p>
        </p:txBody>
      </p:sp>
    </p:spTree>
    <p:extLst>
      <p:ext uri="{BB962C8B-B14F-4D97-AF65-F5344CB8AC3E}">
        <p14:creationId xmlns:p14="http://schemas.microsoft.com/office/powerpoint/2010/main" val="27092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1D10-3FAB-5E4E-BD72-D35EAA2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5E2-D01F-2E42-9CF7-D4E48B02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small pieces in isolation</a:t>
            </a:r>
          </a:p>
          <a:p>
            <a:r>
              <a:rPr lang="en-US" dirty="0"/>
              <a:t>Method, class, or function level</a:t>
            </a:r>
          </a:p>
          <a:p>
            <a:r>
              <a:rPr lang="en-US" dirty="0"/>
              <a:t>Unit tests can be performed manually</a:t>
            </a:r>
          </a:p>
          <a:p>
            <a:r>
              <a:rPr lang="en-US" dirty="0"/>
              <a:t>Unit tests often lend themselves to automation</a:t>
            </a:r>
          </a:p>
          <a:p>
            <a:r>
              <a:rPr lang="en-US" dirty="0"/>
              <a:t>JUnit is an </a:t>
            </a:r>
            <a:r>
              <a:rPr lang="en-US" b="1" dirty="0"/>
              <a:t>automated</a:t>
            </a:r>
            <a:r>
              <a:rPr lang="en-US" dirty="0"/>
              <a:t> unit testing framework for Java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5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E403-41F9-A54C-857C-B9A4280B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E590-5397-1F47-8423-08BF7346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Classes</a:t>
            </a:r>
          </a:p>
          <a:p>
            <a:r>
              <a:rPr lang="en-US" dirty="0"/>
              <a:t>Fixtures</a:t>
            </a:r>
          </a:p>
          <a:p>
            <a:r>
              <a:rPr lang="en-US" dirty="0"/>
              <a:t>Test Suites</a:t>
            </a:r>
          </a:p>
          <a:p>
            <a:r>
              <a:rPr lang="en-US" dirty="0"/>
              <a:t>Test Runners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7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F02A-36D9-4540-B7CC-D0E83772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8E5A-14FA-3341-BA1B-A73B6965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JUnit class is dedicated to a set of tests</a:t>
            </a:r>
          </a:p>
          <a:p>
            <a:r>
              <a:rPr lang="en-US" dirty="0"/>
              <a:t>The framework provides methods that will run automatically:</a:t>
            </a:r>
          </a:p>
          <a:p>
            <a:pPr lvl="1"/>
            <a:r>
              <a:rPr lang="en-US" dirty="0" err="1"/>
              <a:t>setUp</a:t>
            </a:r>
            <a:endParaRPr lang="en-US" dirty="0"/>
          </a:p>
          <a:p>
            <a:pPr lvl="1"/>
            <a:r>
              <a:rPr lang="en-US" dirty="0" err="1"/>
              <a:t>tearDown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afterClass</a:t>
            </a:r>
            <a:endParaRPr lang="en-US" dirty="0"/>
          </a:p>
          <a:p>
            <a:pPr lvl="1"/>
            <a:r>
              <a:rPr lang="en-US" dirty="0"/>
              <a:t>@before</a:t>
            </a:r>
          </a:p>
          <a:p>
            <a:pPr lvl="1"/>
            <a:r>
              <a:rPr lang="en-US" dirty="0"/>
              <a:t>@after</a:t>
            </a:r>
          </a:p>
        </p:txBody>
      </p:sp>
    </p:spTree>
    <p:extLst>
      <p:ext uri="{BB962C8B-B14F-4D97-AF65-F5344CB8AC3E}">
        <p14:creationId xmlns:p14="http://schemas.microsoft.com/office/powerpoint/2010/main" val="287541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571E-B7F5-EF48-9BD1-36437236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2862-F82D-8743-A6DA-C68CA5C6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fixed state of a set of objects forming an environment for repeatable tests</a:t>
            </a:r>
          </a:p>
          <a:p>
            <a:r>
              <a:rPr lang="en-CA" dirty="0" err="1">
                <a:latin typeface="Courier" pitchFamily="2" charset="0"/>
              </a:rPr>
              <a:t>setUp</a:t>
            </a:r>
            <a:r>
              <a:rPr lang="en-CA" dirty="0">
                <a:latin typeface="Courier" pitchFamily="2" charset="0"/>
              </a:rPr>
              <a:t>() </a:t>
            </a:r>
            <a:r>
              <a:rPr lang="en-CA" dirty="0"/>
              <a:t>method, which runs before every test invocation. @Before</a:t>
            </a:r>
          </a:p>
          <a:p>
            <a:r>
              <a:rPr lang="en-CA" dirty="0" err="1">
                <a:latin typeface="Courier" pitchFamily="2" charset="0"/>
              </a:rPr>
              <a:t>tearDown</a:t>
            </a:r>
            <a:r>
              <a:rPr lang="en-CA" dirty="0">
                <a:latin typeface="Courier" pitchFamily="2" charset="0"/>
              </a:rPr>
              <a:t>() </a:t>
            </a:r>
            <a:r>
              <a:rPr lang="en-CA" dirty="0"/>
              <a:t>method, which runs after every test method.  @After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C32D-2B7A-7F40-AEED-F960E189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5720-0FA1-E344-B637-23506E7FF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@Test annotation to indicate which methods should run as tests</a:t>
            </a:r>
          </a:p>
          <a:p>
            <a:endParaRPr lang="en-US" dirty="0"/>
          </a:p>
          <a:p>
            <a:pPr marL="82550" indent="0">
              <a:buNone/>
            </a:pPr>
            <a:r>
              <a:rPr lang="en-US" sz="2400" dirty="0">
                <a:latin typeface="Courier" pitchFamily="2" charset="0"/>
              </a:rPr>
              <a:t>@Test</a:t>
            </a:r>
          </a:p>
          <a:p>
            <a:pPr marL="82550" indent="0">
              <a:buNone/>
            </a:pPr>
            <a:r>
              <a:rPr lang="en-US" sz="2400" dirty="0">
                <a:latin typeface="Courier" pitchFamily="2" charset="0"/>
              </a:rPr>
              <a:t>public void </a:t>
            </a:r>
            <a:r>
              <a:rPr lang="en-US" sz="2400" dirty="0" err="1">
                <a:latin typeface="Courier" pitchFamily="2" charset="0"/>
              </a:rPr>
              <a:t>testIt</a:t>
            </a:r>
            <a:r>
              <a:rPr lang="en-US" sz="2400" dirty="0">
                <a:latin typeface="Courier" pitchFamily="2" charset="0"/>
              </a:rPr>
              <a:t>(){</a:t>
            </a:r>
          </a:p>
          <a:p>
            <a:pPr marL="82550" indent="0">
              <a:buNone/>
            </a:pPr>
            <a:r>
              <a:rPr lang="en-US" sz="2400" dirty="0">
                <a:latin typeface="Courier" pitchFamily="2" charset="0"/>
              </a:rPr>
              <a:t>    private String message =“hello”;</a:t>
            </a:r>
          </a:p>
          <a:p>
            <a:pPr marL="82550" indent="0">
              <a:buNone/>
            </a:pPr>
            <a:r>
              <a:rPr lang="en-US" sz="2400" dirty="0">
                <a:latin typeface="Courier" pitchFamily="2" charset="0"/>
              </a:rPr>
              <a:t>    //do something</a:t>
            </a:r>
          </a:p>
          <a:p>
            <a:pPr marL="82550" indent="0">
              <a:buNone/>
            </a:pPr>
            <a:r>
              <a:rPr lang="en-US" sz="2400" dirty="0">
                <a:latin typeface="Courier" pitchFamily="2" charset="0"/>
              </a:rPr>
              <a:t>    </a:t>
            </a:r>
            <a:r>
              <a:rPr lang="en-US" sz="2400" dirty="0" err="1">
                <a:latin typeface="Courier" pitchFamily="2" charset="0"/>
              </a:rPr>
              <a:t>assertEquals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message,”tester</a:t>
            </a:r>
            <a:r>
              <a:rPr lang="en-US" sz="2400" dirty="0">
                <a:latin typeface="Courier" pitchFamily="2" charset="0"/>
              </a:rPr>
              <a:t>”);</a:t>
            </a:r>
          </a:p>
          <a:p>
            <a:pPr marL="82550" indent="0">
              <a:buNone/>
            </a:pPr>
            <a:r>
              <a:rPr lang="en-US" sz="2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32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A675-1A64-1744-A8FA-841A7BBD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2F7B-E0EC-4F48-9BD6-F34D3C1D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pass or fail based on assertions:</a:t>
            </a:r>
          </a:p>
          <a:p>
            <a:pPr marL="8255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56B245-6072-D340-AF05-AE26A4CDA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70996"/>
              </p:ext>
            </p:extLst>
          </p:nvPr>
        </p:nvGraphicFramePr>
        <p:xfrm>
          <a:off x="1314450" y="2057401"/>
          <a:ext cx="7620000" cy="4481165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231926283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3455821324"/>
                    </a:ext>
                  </a:extLst>
                </a:gridCol>
              </a:tblGrid>
              <a:tr h="1152866"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br>
                        <a:rPr lang="en-CA" sz="1200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</a:rPr>
                        <a:t>void </a:t>
                      </a:r>
                      <a:r>
                        <a:rPr lang="en-CA" sz="1200" b="1" dirty="0" err="1">
                          <a:solidFill>
                            <a:srgbClr val="000000"/>
                          </a:solidFill>
                          <a:effectLst/>
                        </a:rPr>
                        <a:t>assertEquals</a:t>
                      </a:r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CA" sz="12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</a:rPr>
                        <a:t> expected, </a:t>
                      </a:r>
                      <a:r>
                        <a:rPr lang="en-CA" sz="1200" b="1" dirty="0" err="1">
                          <a:solidFill>
                            <a:srgbClr val="000000"/>
                          </a:solidFill>
                          <a:effectLst/>
                        </a:rPr>
                        <a:t>boolean</a:t>
                      </a:r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</a:rPr>
                        <a:t> actual)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Checks that two primitives/objects are equal.</a:t>
                      </a:r>
                      <a:endParaRPr lang="en-US" sz="1200" dirty="0"/>
                    </a:p>
                  </a:txBody>
                  <a:tcPr marL="58544" marR="58544" marT="29272" marB="2927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41295"/>
                  </a:ext>
                </a:extLst>
              </a:tr>
              <a:tr h="801144"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>
                          <a:effectLst/>
                        </a:rPr>
                        <a:t>2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void assertFalse(boolean condition)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Checks that a condition is false.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58305"/>
                  </a:ext>
                </a:extLst>
              </a:tr>
              <a:tr h="63678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>
                          <a:effectLst/>
                        </a:rPr>
                        <a:t>3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void assertNotNull(Object object)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Checks that an object isn't null.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54696"/>
                  </a:ext>
                </a:extLst>
              </a:tr>
              <a:tr h="625283"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>
                          <a:effectLst/>
                        </a:rPr>
                        <a:t>4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void assertNull(Object object)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Checks that an object is null.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36582"/>
                  </a:ext>
                </a:extLst>
              </a:tr>
              <a:tr h="801144"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>
                          <a:effectLst/>
                        </a:rPr>
                        <a:t>5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200" b="1">
                          <a:solidFill>
                            <a:srgbClr val="000000"/>
                          </a:solidFill>
                          <a:effectLst/>
                        </a:rPr>
                        <a:t>void assertTrue(boolean condition)</a:t>
                      </a:r>
                      <a:endParaRPr lang="en-CA" sz="12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1200">
                          <a:solidFill>
                            <a:srgbClr val="000000"/>
                          </a:solidFill>
                          <a:effectLst/>
                        </a:rPr>
                        <a:t>Checks that a condition is true.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439831"/>
                  </a:ext>
                </a:extLst>
              </a:tr>
              <a:tr h="463939">
                <a:tc>
                  <a:txBody>
                    <a:bodyPr/>
                    <a:lstStyle/>
                    <a:p>
                      <a:pPr algn="ctr" fontAlgn="t"/>
                      <a:r>
                        <a:rPr lang="en-CA" sz="1200">
                          <a:effectLst/>
                        </a:rPr>
                        <a:t>6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CA" sz="1200" b="1" dirty="0">
                          <a:solidFill>
                            <a:srgbClr val="000000"/>
                          </a:solidFill>
                          <a:effectLst/>
                        </a:rPr>
                        <a:t>void fail()</a:t>
                      </a:r>
                      <a:endParaRPr lang="en-CA" sz="12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CA" sz="1200" dirty="0">
                          <a:solidFill>
                            <a:srgbClr val="000000"/>
                          </a:solidFill>
                          <a:effectLst/>
                        </a:rPr>
                        <a:t>Fails a test with no message.</a:t>
                      </a:r>
                    </a:p>
                  </a:txBody>
                  <a:tcPr marL="48787" marR="48787" marT="48787" marB="487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85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9C84-6AF9-DC41-B53D-5AC0F76E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DCAB-6F52-5640-B06C-7F0EC2B5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CA" sz="2000" dirty="0"/>
              <a:t>import </a:t>
            </a:r>
            <a:r>
              <a:rPr lang="en-CA" sz="2000" dirty="0" err="1"/>
              <a:t>org.junit.runner.JUnitCore</a:t>
            </a:r>
            <a:r>
              <a:rPr lang="en-CA" sz="2000" dirty="0"/>
              <a:t>;</a:t>
            </a:r>
          </a:p>
          <a:p>
            <a:pPr marL="82550" indent="0">
              <a:buNone/>
            </a:pPr>
            <a:r>
              <a:rPr lang="en-CA" sz="2000" dirty="0"/>
              <a:t>import </a:t>
            </a:r>
            <a:r>
              <a:rPr lang="en-CA" sz="2000" dirty="0" err="1"/>
              <a:t>org.junit.runner.Result</a:t>
            </a:r>
            <a:r>
              <a:rPr lang="en-CA" sz="2000" dirty="0"/>
              <a:t>;</a:t>
            </a:r>
          </a:p>
          <a:p>
            <a:pPr marL="82550" indent="0">
              <a:buNone/>
            </a:pPr>
            <a:r>
              <a:rPr lang="en-CA" sz="2000" dirty="0"/>
              <a:t>import </a:t>
            </a:r>
            <a:r>
              <a:rPr lang="en-CA" sz="2000" dirty="0" err="1"/>
              <a:t>org.junit.runner.notification.Failure</a:t>
            </a:r>
            <a:r>
              <a:rPr lang="en-CA" sz="2000" dirty="0"/>
              <a:t>;</a:t>
            </a:r>
          </a:p>
          <a:p>
            <a:pPr marL="82550" indent="0">
              <a:buNone/>
            </a:pPr>
            <a:r>
              <a:rPr lang="en-CA" sz="2000" dirty="0"/>
              <a:t>public class </a:t>
            </a:r>
            <a:r>
              <a:rPr lang="en-CA" sz="2000" dirty="0" err="1"/>
              <a:t>TestRunner</a:t>
            </a:r>
            <a:r>
              <a:rPr lang="en-CA" sz="2000" dirty="0"/>
              <a:t> {</a:t>
            </a:r>
          </a:p>
          <a:p>
            <a:pPr marL="82550" indent="0">
              <a:buNone/>
            </a:pPr>
            <a:r>
              <a:rPr lang="en-CA" sz="2000" dirty="0"/>
              <a:t>    public static void main(String[] </a:t>
            </a:r>
            <a:r>
              <a:rPr lang="en-CA" sz="2000" dirty="0" err="1"/>
              <a:t>args</a:t>
            </a:r>
            <a:r>
              <a:rPr lang="en-CA" sz="2000" dirty="0"/>
              <a:t>) {</a:t>
            </a:r>
          </a:p>
          <a:p>
            <a:pPr marL="82550" indent="0">
              <a:buNone/>
            </a:pPr>
            <a:r>
              <a:rPr lang="en-CA" sz="2000" dirty="0"/>
              <a:t>        Result result = </a:t>
            </a:r>
            <a:r>
              <a:rPr lang="en-CA" sz="2000" dirty="0" err="1"/>
              <a:t>JUnitCore.runClasses</a:t>
            </a:r>
            <a:r>
              <a:rPr lang="en-CA" sz="2000" dirty="0"/>
              <a:t>(</a:t>
            </a:r>
            <a:r>
              <a:rPr lang="en-CA" sz="2000" dirty="0" err="1"/>
              <a:t>TestJunit.class</a:t>
            </a:r>
            <a:r>
              <a:rPr lang="en-CA" sz="2000" dirty="0"/>
              <a:t>); </a:t>
            </a:r>
          </a:p>
          <a:p>
            <a:pPr marL="82550" indent="0">
              <a:buNone/>
            </a:pPr>
            <a:r>
              <a:rPr lang="en-CA" sz="2000" dirty="0"/>
              <a:t>        for (Failure failure : </a:t>
            </a:r>
            <a:r>
              <a:rPr lang="en-CA" sz="2000" dirty="0" err="1"/>
              <a:t>result.getFailures</a:t>
            </a:r>
            <a:r>
              <a:rPr lang="en-CA" sz="2000" dirty="0"/>
              <a:t>())</a:t>
            </a:r>
          </a:p>
          <a:p>
            <a:pPr marL="82550" indent="0">
              <a:buNone/>
            </a:pPr>
            <a:r>
              <a:rPr lang="en-CA" sz="2000" dirty="0"/>
              <a:t>            </a:t>
            </a:r>
            <a:r>
              <a:rPr lang="en-CA" sz="2000" dirty="0" err="1"/>
              <a:t>System.out.println</a:t>
            </a:r>
            <a:r>
              <a:rPr lang="en-CA" sz="2000" dirty="0"/>
              <a:t>(</a:t>
            </a:r>
            <a:r>
              <a:rPr lang="en-CA" sz="2000" dirty="0" err="1"/>
              <a:t>failure.toString</a:t>
            </a:r>
            <a:r>
              <a:rPr lang="en-CA" sz="2000" dirty="0"/>
              <a:t>()); </a:t>
            </a:r>
          </a:p>
          <a:p>
            <a:pPr marL="82550" indent="0">
              <a:buNone/>
            </a:pPr>
            <a:r>
              <a:rPr lang="en-CA" sz="2000" dirty="0"/>
              <a:t>        }</a:t>
            </a:r>
          </a:p>
          <a:p>
            <a:pPr marL="82550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System.out.println</a:t>
            </a:r>
            <a:r>
              <a:rPr lang="en-CA" sz="2000" dirty="0"/>
              <a:t>(</a:t>
            </a:r>
            <a:r>
              <a:rPr lang="en-CA" sz="2000" dirty="0" err="1"/>
              <a:t>result.wasSuccessful</a:t>
            </a:r>
            <a:r>
              <a:rPr lang="en-CA" sz="2000" dirty="0"/>
              <a:t>());</a:t>
            </a:r>
          </a:p>
          <a:p>
            <a:pPr marL="82550" indent="0">
              <a:buNone/>
            </a:pPr>
            <a:r>
              <a:rPr lang="en-CA" sz="2000" dirty="0"/>
              <a:t>     }</a:t>
            </a:r>
          </a:p>
          <a:p>
            <a:pPr marL="82550" indent="0">
              <a:buNone/>
            </a:pPr>
            <a:r>
              <a:rPr lang="en-CA" sz="2000" dirty="0"/>
              <a:t>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5863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34146</TotalTime>
  <Words>704</Words>
  <Application>Microsoft Macintosh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Courier</vt:lpstr>
      <vt:lpstr>Gill Sans MT</vt:lpstr>
      <vt:lpstr>Times New Roman</vt:lpstr>
      <vt:lpstr>Verdana</vt:lpstr>
      <vt:lpstr>Wingdings 2</vt:lpstr>
      <vt:lpstr>Solstice</vt:lpstr>
      <vt:lpstr>Agenda</vt:lpstr>
      <vt:lpstr>Software Testing</vt:lpstr>
      <vt:lpstr>Unit Testing</vt:lpstr>
      <vt:lpstr>JUnit features</vt:lpstr>
      <vt:lpstr>JUnit classes</vt:lpstr>
      <vt:lpstr>JUnit Fixtures</vt:lpstr>
      <vt:lpstr>JUnit tests</vt:lpstr>
      <vt:lpstr>Assert methods</vt:lpstr>
      <vt:lpstr>Test Runner</vt:lpstr>
      <vt:lpstr>Test Suites</vt:lpstr>
      <vt:lpstr>Mocking Frameworks</vt:lpstr>
      <vt:lpstr>Mockito example</vt:lpstr>
      <vt:lpstr>Mockito example</vt:lpstr>
      <vt:lpstr>Mockito documentation</vt:lpstr>
      <vt:lpstr>UI Testing frameworks</vt:lpstr>
      <vt:lpstr>Selenium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Frames and Threads</dc:title>
  <dc:creator>Reg Dyer</dc:creator>
  <cp:lastModifiedBy>Microsoft Office User</cp:lastModifiedBy>
  <cp:revision>216</cp:revision>
  <cp:lastPrinted>2018-11-26T20:23:28Z</cp:lastPrinted>
  <dcterms:created xsi:type="dcterms:W3CDTF">2000-06-26T04:30:01Z</dcterms:created>
  <dcterms:modified xsi:type="dcterms:W3CDTF">2018-11-26T20:23:29Z</dcterms:modified>
</cp:coreProperties>
</file>