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42"/>
  </p:notesMasterIdLst>
  <p:handoutMasterIdLst>
    <p:handoutMasterId r:id="rId43"/>
  </p:handoutMasterIdLst>
  <p:sldIdLst>
    <p:sldId id="373" r:id="rId2"/>
    <p:sldId id="409" r:id="rId3"/>
    <p:sldId id="374" r:id="rId4"/>
    <p:sldId id="375" r:id="rId5"/>
    <p:sldId id="411" r:id="rId6"/>
    <p:sldId id="377" r:id="rId7"/>
    <p:sldId id="410" r:id="rId8"/>
    <p:sldId id="412" r:id="rId9"/>
    <p:sldId id="376" r:id="rId10"/>
    <p:sldId id="379" r:id="rId11"/>
    <p:sldId id="378" r:id="rId12"/>
    <p:sldId id="380" r:id="rId13"/>
    <p:sldId id="382" r:id="rId14"/>
    <p:sldId id="384" r:id="rId15"/>
    <p:sldId id="385" r:id="rId16"/>
    <p:sldId id="386" r:id="rId17"/>
    <p:sldId id="387" r:id="rId18"/>
    <p:sldId id="413" r:id="rId19"/>
    <p:sldId id="414" r:id="rId20"/>
    <p:sldId id="415" r:id="rId21"/>
    <p:sldId id="388" r:id="rId22"/>
    <p:sldId id="440" r:id="rId23"/>
    <p:sldId id="389" r:id="rId24"/>
    <p:sldId id="390" r:id="rId25"/>
    <p:sldId id="392" r:id="rId26"/>
    <p:sldId id="439" r:id="rId27"/>
    <p:sldId id="416" r:id="rId28"/>
    <p:sldId id="417" r:id="rId29"/>
    <p:sldId id="418" r:id="rId30"/>
    <p:sldId id="419" r:id="rId31"/>
    <p:sldId id="420" r:id="rId32"/>
    <p:sldId id="393" r:id="rId33"/>
    <p:sldId id="394" r:id="rId34"/>
    <p:sldId id="400" r:id="rId35"/>
    <p:sldId id="401" r:id="rId36"/>
    <p:sldId id="402" r:id="rId37"/>
    <p:sldId id="408" r:id="rId38"/>
    <p:sldId id="422" r:id="rId39"/>
    <p:sldId id="421" r:id="rId40"/>
    <p:sldId id="441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9" autoAdjust="0"/>
    <p:restoredTop sz="86477" autoAdjust="0"/>
  </p:normalViewPr>
  <p:slideViewPr>
    <p:cSldViewPr>
      <p:cViewPr varScale="1">
        <p:scale>
          <a:sx n="148" d="100"/>
          <a:sy n="148" d="100"/>
        </p:scale>
        <p:origin x="192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175CE8D-A545-8D49-9A19-4F604641AD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72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8075F0-5769-BD40-8DD6-5105F61F2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D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81000"/>
            <a:ext cx="1476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295400" y="359898"/>
            <a:ext cx="6096000" cy="1472184"/>
          </a:xfrm>
        </p:spPr>
        <p:txBody>
          <a:bodyPr anchor="b"/>
          <a:lstStyle>
            <a:lvl1pPr algn="l">
              <a:defRPr sz="400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295400" y="1850064"/>
            <a:ext cx="754380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2582-02B8-C849-BDEE-2F6EE2FB9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87CFD-DC46-4F4C-AC9C-768B6072C7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3E064-0398-FB4D-A10B-9168BFF17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 descr="duke_wave_shadow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1066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6565392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FA988-9EA0-6049-A3EA-B6C652B38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31C48-78C5-0044-8789-5F13B6BC6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D8ED0-88A4-2549-B35A-FBCE07619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62F07-DCBD-0846-BE6A-279F2AE841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4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A27B8F-7FCD-5D48-9672-ED5236E04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6D11-58C0-284A-A8AB-5AA4E940F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2D36C-356B-7048-81C1-A307797EE5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15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A1397-D059-4642-89D6-FEB7724C39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  <a:ea typeface="+mn-ea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5A788"/>
                </a:solidFill>
              </a:defRPr>
            </a:lvl1pPr>
          </a:lstStyle>
          <a:p>
            <a:fld id="{2AB1E0E5-29F1-AD48-A81A-1F5309CB07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5" r:id="rId4"/>
    <p:sldLayoutId id="2147483822" r:id="rId5"/>
    <p:sldLayoutId id="2147483816" r:id="rId6"/>
    <p:sldLayoutId id="2147483823" r:id="rId7"/>
    <p:sldLayoutId id="2147483824" r:id="rId8"/>
    <p:sldLayoutId id="2147483825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0"/>
        <a:buChar char="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oe@example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nda.com/XML-tutorials/What-XML/145930/164600-4.html" TargetMode="External"/><Relationship Id="rId2" Type="http://schemas.openxmlformats.org/officeDocument/2006/relationships/hyperlink" Target="http://www.w3schools.com/xml/default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xml/xml_display.as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c.ca/cmlink/rss-topstories" TargetMode="External"/><Relationship Id="rId2" Type="http://schemas.openxmlformats.org/officeDocument/2006/relationships/hyperlink" Target="http://weather.gc.ca/rss/city/on-118_e.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dirty="0"/>
          </a:p>
          <a:p>
            <a:r>
              <a:rPr lang="en-US" dirty="0"/>
              <a:t>XML</a:t>
            </a:r>
          </a:p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89150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961"/>
            <a:ext cx="65653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XML languages are declarative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9350" cy="5715000"/>
          </a:xfrm>
        </p:spPr>
        <p:txBody>
          <a:bodyPr/>
          <a:lstStyle/>
          <a:p>
            <a:r>
              <a:rPr lang="en-US" b="1" dirty="0"/>
              <a:t>Declarative</a:t>
            </a:r>
            <a:r>
              <a:rPr lang="en-US" dirty="0"/>
              <a:t> solutions concentrate on describing the solution itself</a:t>
            </a:r>
          </a:p>
          <a:p>
            <a:r>
              <a:rPr lang="en-US" b="1" dirty="0"/>
              <a:t>Procedural/Imperative</a:t>
            </a:r>
            <a:r>
              <a:rPr lang="en-US" dirty="0"/>
              <a:t> solutions describe steps that should be carried out in order to achieve the solution</a:t>
            </a:r>
          </a:p>
          <a:p>
            <a:r>
              <a:rPr lang="en-US" dirty="0"/>
              <a:t>Declarative technology is thought to be less likely to conflict with unforeseen future processing needs and techniques.</a:t>
            </a:r>
          </a:p>
          <a:p>
            <a:r>
              <a:rPr lang="en-US" dirty="0"/>
              <a:t>Declarative examples: XML, SQL, regular expressions, logic programming, functional programming, some new Java 8 features</a:t>
            </a:r>
          </a:p>
        </p:txBody>
      </p:sp>
    </p:spTree>
    <p:extLst>
      <p:ext uri="{BB962C8B-B14F-4D97-AF65-F5344CB8AC3E}">
        <p14:creationId xmlns:p14="http://schemas.microsoft.com/office/powerpoint/2010/main" val="40094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5653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Information with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143000"/>
            <a:ext cx="7499350" cy="5105400"/>
          </a:xfrm>
        </p:spPr>
        <p:txBody>
          <a:bodyPr/>
          <a:lstStyle/>
          <a:p>
            <a:r>
              <a:rPr lang="en-US" sz="2800" dirty="0"/>
              <a:t>Single root element</a:t>
            </a:r>
          </a:p>
          <a:p>
            <a:r>
              <a:rPr lang="en-US" sz="2800" dirty="0"/>
              <a:t>Elements can have attributes</a:t>
            </a:r>
          </a:p>
          <a:p>
            <a:r>
              <a:rPr lang="en-US" sz="2800" dirty="0"/>
              <a:t>Elements can contain other elements</a:t>
            </a:r>
          </a:p>
          <a:p>
            <a:pPr marL="82550" indent="0">
              <a:buNone/>
            </a:pPr>
            <a:r>
              <a:rPr lang="en-US" sz="2800" dirty="0"/>
              <a:t>&lt;</a:t>
            </a:r>
            <a:r>
              <a:rPr lang="en-US" sz="2800" dirty="0" err="1"/>
              <a:t>MyElement</a:t>
            </a:r>
            <a:r>
              <a:rPr lang="en-US" sz="2800" dirty="0"/>
              <a:t> </a:t>
            </a:r>
            <a:r>
              <a:rPr lang="en-US" sz="2800" dirty="0" err="1"/>
              <a:t>my_attr</a:t>
            </a:r>
            <a:r>
              <a:rPr lang="en-US" sz="2800" dirty="0"/>
              <a:t>="</a:t>
            </a:r>
            <a:r>
              <a:rPr lang="en-US" sz="2800" dirty="0" err="1"/>
              <a:t>my_attr</a:t>
            </a:r>
            <a:r>
              <a:rPr lang="en-US" sz="2800" dirty="0"/>
              <a:t>"&gt;</a:t>
            </a:r>
          </a:p>
          <a:p>
            <a:pPr marL="82550" indent="0">
              <a:buNone/>
            </a:pPr>
            <a:r>
              <a:rPr lang="en-US" sz="2800" dirty="0"/>
              <a:t>    &lt;</a:t>
            </a:r>
            <a:r>
              <a:rPr lang="en-US" sz="2800" dirty="0" err="1"/>
              <a:t>SubElement</a:t>
            </a:r>
            <a:r>
              <a:rPr lang="en-US" sz="2800" dirty="0"/>
              <a:t>&gt;</a:t>
            </a:r>
          </a:p>
          <a:p>
            <a:pPr marL="82550" indent="0">
              <a:buNone/>
            </a:pPr>
            <a:r>
              <a:rPr lang="en-US" sz="2800" dirty="0"/>
              <a:t>         Contents of a </a:t>
            </a:r>
            <a:r>
              <a:rPr lang="en-US" sz="2800" dirty="0" err="1"/>
              <a:t>SubElement</a:t>
            </a:r>
            <a:endParaRPr lang="en-US" sz="2800" dirty="0"/>
          </a:p>
          <a:p>
            <a:pPr marL="82550" indent="0">
              <a:buNone/>
            </a:pPr>
            <a:r>
              <a:rPr lang="en-US" sz="2800" dirty="0"/>
              <a:t>    &lt;/</a:t>
            </a:r>
            <a:r>
              <a:rPr lang="en-US" sz="2800" dirty="0" err="1"/>
              <a:t>SubElement</a:t>
            </a:r>
            <a:r>
              <a:rPr lang="en-US" sz="2800" dirty="0"/>
              <a:t>&gt;</a:t>
            </a:r>
          </a:p>
          <a:p>
            <a:pPr marL="82550" indent="0">
              <a:buNone/>
            </a:pPr>
            <a:r>
              <a:rPr lang="en-US" sz="2800" dirty="0"/>
              <a:t>    &lt;</a:t>
            </a:r>
            <a:r>
              <a:rPr lang="en-US" sz="2800" dirty="0" err="1"/>
              <a:t>SubElement</a:t>
            </a:r>
            <a:r>
              <a:rPr lang="en-US" sz="2800" dirty="0"/>
              <a:t>&gt;</a:t>
            </a:r>
          </a:p>
          <a:p>
            <a:pPr marL="82550" indent="0">
              <a:buNone/>
            </a:pPr>
            <a:r>
              <a:rPr lang="en-US" sz="2800" dirty="0"/>
              <a:t>         Contents of another </a:t>
            </a:r>
            <a:r>
              <a:rPr lang="en-US" sz="2800" dirty="0" err="1"/>
              <a:t>SubElement</a:t>
            </a:r>
            <a:endParaRPr lang="en-US" sz="2800" dirty="0"/>
          </a:p>
          <a:p>
            <a:pPr marL="82550" indent="0">
              <a:buNone/>
            </a:pPr>
            <a:r>
              <a:rPr lang="en-US" sz="2800" dirty="0"/>
              <a:t>    &lt;/</a:t>
            </a:r>
            <a:r>
              <a:rPr lang="en-US" sz="2800" dirty="0" err="1"/>
              <a:t>SubElement</a:t>
            </a:r>
            <a:r>
              <a:rPr lang="en-US" sz="2800" dirty="0"/>
              <a:t>&gt;</a:t>
            </a:r>
          </a:p>
          <a:p>
            <a:pPr marL="82550" indent="0">
              <a:buNone/>
            </a:pPr>
            <a:r>
              <a:rPr lang="en-US" sz="2800" dirty="0"/>
              <a:t>&lt;/</a:t>
            </a:r>
            <a:r>
              <a:rPr lang="en-US" sz="2800" dirty="0" err="1"/>
              <a:t>MyElement</a:t>
            </a:r>
            <a:r>
              <a:rPr lang="en-US" sz="2800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0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Card example from </a:t>
            </a:r>
            <a:r>
              <a:rPr lang="en-US" dirty="0" err="1"/>
              <a:t>Lynda.com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Contact information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Phone numbers (several?)</a:t>
            </a:r>
          </a:p>
          <a:p>
            <a:pPr lvl="1"/>
            <a:r>
              <a:rPr lang="en-US" dirty="0"/>
              <a:t>Email address (several?)</a:t>
            </a:r>
          </a:p>
          <a:p>
            <a:pPr marL="82550" indent="0">
              <a:buNone/>
            </a:pPr>
            <a:r>
              <a:rPr lang="en-US" dirty="0"/>
              <a:t>Joe Marini</a:t>
            </a:r>
          </a:p>
          <a:p>
            <a:pPr marL="82550" indent="0">
              <a:buNone/>
            </a:pPr>
            <a:r>
              <a:rPr lang="en-US" dirty="0"/>
              <a:t>1-613-555-1212</a:t>
            </a:r>
          </a:p>
          <a:p>
            <a:pPr marL="82550" indent="0">
              <a:buNone/>
            </a:pPr>
            <a:r>
              <a:rPr lang="en-US" dirty="0"/>
              <a:t>1-416-555-1234</a:t>
            </a:r>
          </a:p>
          <a:p>
            <a:pPr marL="82550" indent="0">
              <a:buNone/>
            </a:pPr>
            <a:r>
              <a:rPr lang="en-US" dirty="0"/>
              <a:t>1-819-555-4321</a:t>
            </a:r>
          </a:p>
          <a:p>
            <a:pPr marL="82550" indent="0">
              <a:buNone/>
            </a:pPr>
            <a:r>
              <a:rPr lang="en-US" dirty="0" err="1"/>
              <a:t>joe@example.com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6565392" cy="1143000"/>
          </a:xfrm>
        </p:spPr>
        <p:txBody>
          <a:bodyPr/>
          <a:lstStyle/>
          <a:p>
            <a:r>
              <a:rPr lang="en-US" dirty="0"/>
              <a:t>With XML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685800"/>
            <a:ext cx="7499350" cy="6019800"/>
          </a:xfrm>
        </p:spPr>
        <p:txBody>
          <a:bodyPr/>
          <a:lstStyle/>
          <a:p>
            <a:pPr marL="82550" indent="0">
              <a:buNone/>
            </a:pPr>
            <a:r>
              <a:rPr lang="en-US" sz="2800" dirty="0"/>
              <a:t>&lt;Contact&gt;</a:t>
            </a:r>
          </a:p>
          <a:p>
            <a:pPr marL="82550" indent="0">
              <a:buNone/>
            </a:pPr>
            <a:r>
              <a:rPr lang="en-US" sz="2800" dirty="0"/>
              <a:t>	&lt;Name&gt;Joe Marini&lt;/Name&gt;</a:t>
            </a:r>
          </a:p>
          <a:p>
            <a:pPr marL="82550" indent="0">
              <a:buNone/>
            </a:pPr>
            <a:r>
              <a:rPr lang="en-US" sz="2800" dirty="0"/>
              <a:t>	&lt;Phone type="home"&gt;1-613-555-1212&lt;/Phone&gt;</a:t>
            </a:r>
          </a:p>
          <a:p>
            <a:pPr marL="82550" indent="0">
              <a:buNone/>
            </a:pPr>
            <a:r>
              <a:rPr lang="en-US" sz="2800" dirty="0"/>
              <a:t>	&lt;Phone type="work"&gt;1-416-555-1234&lt;/Phone&gt;</a:t>
            </a:r>
          </a:p>
          <a:p>
            <a:pPr marL="82550" indent="0">
              <a:buNone/>
            </a:pPr>
            <a:r>
              <a:rPr lang="en-US" sz="2800" dirty="0"/>
              <a:t>	&lt;Phone type="cell"&gt;1-819-555-4321&lt;/Phone&gt;</a:t>
            </a:r>
          </a:p>
          <a:p>
            <a:pPr marL="82550" indent="0">
              <a:buNone/>
            </a:pPr>
            <a:r>
              <a:rPr lang="en-US" sz="2800" dirty="0"/>
              <a:t>	&lt;Email&gt;</a:t>
            </a:r>
            <a:r>
              <a:rPr lang="en-US" sz="2800" dirty="0">
                <a:hlinkClick r:id="rId2"/>
              </a:rPr>
              <a:t>joe@example.com</a:t>
            </a:r>
            <a:r>
              <a:rPr lang="en-US" sz="2800" dirty="0"/>
              <a:t>&lt;/Email&gt;</a:t>
            </a:r>
          </a:p>
          <a:p>
            <a:pPr marL="82550" indent="0">
              <a:buNone/>
            </a:pPr>
            <a:r>
              <a:rPr lang="en-US" sz="2800" dirty="0"/>
              <a:t>&lt;/Contact&gt;</a:t>
            </a:r>
          </a:p>
        </p:txBody>
      </p:sp>
    </p:spTree>
    <p:extLst>
      <p:ext uri="{BB962C8B-B14F-4D97-AF65-F5344CB8AC3E}">
        <p14:creationId xmlns:p14="http://schemas.microsoft.com/office/powerpoint/2010/main" val="207823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Pieces of an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document declaration</a:t>
            </a:r>
          </a:p>
          <a:p>
            <a:r>
              <a:rPr lang="en-US" dirty="0"/>
              <a:t>Elements and Attributes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Entity References (might need)</a:t>
            </a:r>
          </a:p>
          <a:p>
            <a:r>
              <a:rPr lang="en-US" dirty="0"/>
              <a:t>Character Data (probably won't need)</a:t>
            </a:r>
          </a:p>
          <a:p>
            <a:r>
              <a:rPr lang="en-US" dirty="0"/>
              <a:t>Processing Instructions (probably won't need)</a:t>
            </a:r>
          </a:p>
        </p:txBody>
      </p:sp>
    </p:spTree>
    <p:extLst>
      <p:ext uri="{BB962C8B-B14F-4D97-AF65-F5344CB8AC3E}">
        <p14:creationId xmlns:p14="http://schemas.microsoft.com/office/powerpoint/2010/main" val="162190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dirty="0"/>
              <a:t>&lt;?xml version="1.0" encoding="UTF-8" standalone="yes"?&gt;</a:t>
            </a:r>
          </a:p>
          <a:p>
            <a:r>
              <a:rPr lang="en-US" dirty="0"/>
              <a:t>optional (but recommended)</a:t>
            </a:r>
          </a:p>
          <a:p>
            <a:r>
              <a:rPr lang="en-US" dirty="0"/>
              <a:t> If it's included, it must be the very first thing in the xml file (no characters, not even white space, can come before it)</a:t>
            </a:r>
          </a:p>
          <a:p>
            <a:r>
              <a:rPr lang="en-US" dirty="0"/>
              <a:t>Character encoding attribute</a:t>
            </a:r>
          </a:p>
          <a:p>
            <a:r>
              <a:rPr lang="en-US" dirty="0"/>
              <a:t>standalone attribute (ignore DTD or not)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7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(aka tags)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begin with underscore or a letter, followed by letters, digits, periods, hyphens and underscores</a:t>
            </a:r>
          </a:p>
          <a:p>
            <a:r>
              <a:rPr lang="en-US" dirty="0"/>
              <a:t>"XML" cannot begin a tag (no matter what capitalization)</a:t>
            </a:r>
          </a:p>
          <a:p>
            <a:r>
              <a:rPr lang="en-US" dirty="0"/>
              <a:t>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77242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on opening tags only</a:t>
            </a:r>
          </a:p>
          <a:p>
            <a:r>
              <a:rPr lang="en-US" dirty="0"/>
              <a:t>Same naming constraints as Elements</a:t>
            </a:r>
          </a:p>
          <a:p>
            <a:r>
              <a:rPr lang="en-US" dirty="0"/>
              <a:t>An attribute appears one or zero times on any one Element</a:t>
            </a:r>
          </a:p>
          <a:p>
            <a:r>
              <a:rPr lang="en-US" dirty="0"/>
              <a:t>Case 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95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6565392" cy="1143000"/>
          </a:xfrm>
        </p:spPr>
        <p:txBody>
          <a:bodyPr/>
          <a:lstStyle/>
          <a:p>
            <a:r>
              <a:rPr lang="en-US" dirty="0"/>
              <a:t>Attributes </a:t>
            </a:r>
            <a:r>
              <a:rPr lang="en-US" dirty="0" err="1"/>
              <a:t>vs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499350" cy="4800600"/>
          </a:xfrm>
        </p:spPr>
        <p:txBody>
          <a:bodyPr/>
          <a:lstStyle/>
          <a:p>
            <a:r>
              <a:rPr lang="en-US" dirty="0"/>
              <a:t>These two pieces of XML say basically the same thing:</a:t>
            </a:r>
          </a:p>
          <a:p>
            <a:pPr marL="82550" indent="0">
              <a:buNone/>
            </a:pPr>
            <a:r>
              <a:rPr lang="en-US" sz="2400" dirty="0"/>
              <a:t>&lt;person sex="female"&gt;</a:t>
            </a:r>
          </a:p>
          <a:p>
            <a:pPr marL="82550" indent="0">
              <a:buNone/>
            </a:pPr>
            <a:r>
              <a:rPr lang="en-US" sz="2400" dirty="0"/>
              <a:t>  &lt;</a:t>
            </a:r>
            <a:r>
              <a:rPr lang="en-US" sz="2400" dirty="0" err="1"/>
              <a:t>firstname</a:t>
            </a:r>
            <a:r>
              <a:rPr lang="en-US" sz="2400" dirty="0"/>
              <a:t>&gt;Anna&lt;/</a:t>
            </a:r>
            <a:r>
              <a:rPr lang="en-US" sz="2400" dirty="0" err="1"/>
              <a:t>firstname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  &lt;</a:t>
            </a:r>
            <a:r>
              <a:rPr lang="en-US" sz="2400" dirty="0" err="1"/>
              <a:t>lastname</a:t>
            </a:r>
            <a:r>
              <a:rPr lang="en-US" sz="2400" dirty="0"/>
              <a:t>&gt;Smith&lt;/</a:t>
            </a:r>
            <a:r>
              <a:rPr lang="en-US" sz="2400" dirty="0" err="1"/>
              <a:t>lastname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&lt;/person&gt;</a:t>
            </a:r>
          </a:p>
          <a:p>
            <a:pPr marL="82550" indent="0">
              <a:buNone/>
            </a:pPr>
            <a:r>
              <a:rPr lang="en-US" sz="2400" dirty="0"/>
              <a:t>versus</a:t>
            </a:r>
          </a:p>
          <a:p>
            <a:pPr marL="82550" indent="0">
              <a:buNone/>
            </a:pPr>
            <a:r>
              <a:rPr lang="en-US" sz="2400" dirty="0"/>
              <a:t>&lt;person&gt;</a:t>
            </a:r>
          </a:p>
          <a:p>
            <a:pPr marL="82550" indent="0">
              <a:buNone/>
            </a:pPr>
            <a:r>
              <a:rPr lang="en-US" sz="2400" dirty="0"/>
              <a:t>  &lt;sex&gt;female&lt;/sex&gt;</a:t>
            </a:r>
          </a:p>
          <a:p>
            <a:pPr marL="82550" indent="0">
              <a:buNone/>
            </a:pPr>
            <a:r>
              <a:rPr lang="en-US" sz="2400" dirty="0"/>
              <a:t>  &lt;</a:t>
            </a:r>
            <a:r>
              <a:rPr lang="en-US" sz="2400" dirty="0" err="1"/>
              <a:t>firstname</a:t>
            </a:r>
            <a:r>
              <a:rPr lang="en-US" sz="2400" dirty="0"/>
              <a:t>&gt;Anna&lt;/</a:t>
            </a:r>
            <a:r>
              <a:rPr lang="en-US" sz="2400" dirty="0" err="1"/>
              <a:t>firstname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  &lt;</a:t>
            </a:r>
            <a:r>
              <a:rPr lang="en-US" sz="2400" dirty="0" err="1"/>
              <a:t>lastname</a:t>
            </a:r>
            <a:r>
              <a:rPr lang="en-US" sz="2400" dirty="0"/>
              <a:t>&gt;Smith&lt;/</a:t>
            </a:r>
            <a:r>
              <a:rPr lang="en-US" sz="2400" dirty="0" err="1"/>
              <a:t>lastname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&lt;/person&gt;</a:t>
            </a:r>
          </a:p>
        </p:txBody>
      </p:sp>
    </p:spTree>
    <p:extLst>
      <p:ext uri="{BB962C8B-B14F-4D97-AF65-F5344CB8AC3E}">
        <p14:creationId xmlns:p14="http://schemas.microsoft.com/office/powerpoint/2010/main" val="204422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Attributes </a:t>
            </a:r>
            <a:r>
              <a:rPr lang="en-US" dirty="0" err="1"/>
              <a:t>vs</a:t>
            </a:r>
            <a:r>
              <a:rPr lang="en-US" dirty="0"/>
              <a:t> Elements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says something like "there is a person of type female with a </a:t>
            </a:r>
            <a:r>
              <a:rPr lang="en-US" dirty="0" err="1"/>
              <a:t>firstname</a:t>
            </a:r>
            <a:r>
              <a:rPr lang="en-US" dirty="0"/>
              <a:t> that is "Anna" and a </a:t>
            </a:r>
            <a:r>
              <a:rPr lang="en-US" dirty="0" err="1"/>
              <a:t>lastname</a:t>
            </a:r>
            <a:r>
              <a:rPr lang="en-US" dirty="0"/>
              <a:t> that is "Smith"</a:t>
            </a:r>
          </a:p>
          <a:p>
            <a:r>
              <a:rPr lang="en-US" dirty="0"/>
              <a:t>The second says something like "there is a person with a sex that is "female", a </a:t>
            </a:r>
            <a:r>
              <a:rPr lang="en-US" dirty="0" err="1"/>
              <a:t>firstname</a:t>
            </a:r>
            <a:r>
              <a:rPr lang="en-US" dirty="0"/>
              <a:t> that is "Anna", and a </a:t>
            </a:r>
            <a:r>
              <a:rPr lang="en-US" dirty="0" err="1"/>
              <a:t>lastname</a:t>
            </a:r>
            <a:r>
              <a:rPr lang="en-US" dirty="0"/>
              <a:t> that is "Smith"</a:t>
            </a:r>
          </a:p>
          <a:p>
            <a:pPr marL="825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3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w3schools:</a:t>
            </a:r>
          </a:p>
          <a:p>
            <a:pPr marL="82550" indent="0">
              <a:buNone/>
            </a:pPr>
            <a:r>
              <a:rPr lang="en-US" dirty="0">
                <a:hlinkClick r:id="rId2"/>
              </a:rPr>
              <a:t>http://www.w3schools.com/xml/default.asp</a:t>
            </a:r>
            <a:endParaRPr lang="en-US" dirty="0"/>
          </a:p>
          <a:p>
            <a:r>
              <a:rPr lang="en-US" dirty="0" err="1"/>
              <a:t>Lynda.com</a:t>
            </a:r>
            <a:r>
              <a:rPr lang="en-US" dirty="0"/>
              <a:t>:</a:t>
            </a:r>
          </a:p>
          <a:p>
            <a:pPr marL="82550" indent="0">
              <a:buNone/>
            </a:pPr>
            <a:r>
              <a:rPr lang="en-US" sz="1800" dirty="0">
                <a:hlinkClick r:id="rId3"/>
              </a:rPr>
              <a:t>http://www.lynda.com/XML-tutorials/What-XML/145930/164600-4.html</a:t>
            </a:r>
            <a:endParaRPr lang="en-US" sz="1800" dirty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6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</a:t>
            </a:r>
            <a:r>
              <a:rPr lang="en-US" dirty="0" err="1"/>
              <a:t>vs</a:t>
            </a:r>
            <a:r>
              <a:rPr lang="en-US" dirty="0"/>
              <a:t>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concrete rules</a:t>
            </a:r>
          </a:p>
          <a:p>
            <a:r>
              <a:rPr lang="en-US" dirty="0"/>
              <a:t>The first form considers "sex" to be about the </a:t>
            </a:r>
            <a:r>
              <a:rPr lang="en-US" b="1" dirty="0"/>
              <a:t>&lt;person&gt; </a:t>
            </a:r>
            <a:r>
              <a:rPr lang="en-US" dirty="0"/>
              <a:t>tag</a:t>
            </a:r>
          </a:p>
          <a:p>
            <a:r>
              <a:rPr lang="en-US" dirty="0"/>
              <a:t>Many prefer the second form, reasoning that information about a person should be represented as an element of a person</a:t>
            </a:r>
          </a:p>
          <a:p>
            <a:r>
              <a:rPr lang="en-US" dirty="0"/>
              <a:t>It's not simple, for example, see:</a:t>
            </a:r>
          </a:p>
          <a:p>
            <a:pPr marL="8255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www.ibm.com</a:t>
            </a:r>
            <a:r>
              <a:rPr lang="en-US" sz="2400" dirty="0"/>
              <a:t>/</a:t>
            </a:r>
            <a:r>
              <a:rPr lang="en-US" sz="2400" dirty="0" err="1"/>
              <a:t>developerworks</a:t>
            </a:r>
            <a:r>
              <a:rPr lang="en-US" sz="2400" dirty="0"/>
              <a:t>/library/x-</a:t>
            </a:r>
            <a:r>
              <a:rPr lang="en-US" sz="2400" dirty="0" err="1"/>
              <a:t>eleatt</a:t>
            </a:r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147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&lt;!-- this is a comment --&gt;</a:t>
            </a:r>
          </a:p>
          <a:p>
            <a:r>
              <a:rPr lang="en-US" dirty="0"/>
              <a:t>To be read by humans (or machines, I suppose) but not considered part of the document</a:t>
            </a:r>
          </a:p>
          <a:p>
            <a:r>
              <a:rPr lang="en-US" dirty="0"/>
              <a:t>Cannot appear inside an Element tag, between the &lt; and &gt;</a:t>
            </a:r>
          </a:p>
        </p:txBody>
      </p:sp>
    </p:spTree>
    <p:extLst>
      <p:ext uri="{BB962C8B-B14F-4D97-AF65-F5344CB8AC3E}">
        <p14:creationId xmlns:p14="http://schemas.microsoft.com/office/powerpoint/2010/main" val="376596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Entities (defined in a DTD) are replaced by a full string: </a:t>
            </a:r>
            <a:r>
              <a:rPr lang="en-US" b="1" dirty="0"/>
              <a:t>&amp;copyright;  &amp;author;</a:t>
            </a:r>
          </a:p>
          <a:p>
            <a:r>
              <a:rPr lang="en-US" dirty="0"/>
              <a:t>Used to encode otherwise illegal characters</a:t>
            </a:r>
          </a:p>
          <a:p>
            <a:r>
              <a:rPr lang="en-US" dirty="0"/>
              <a:t>Character Entities are replaced by a troublesome character: </a:t>
            </a:r>
            <a:r>
              <a:rPr lang="en-US" b="1" dirty="0"/>
              <a:t>&amp;#060; &amp;</a:t>
            </a:r>
            <a:r>
              <a:rPr lang="en-US" b="1" dirty="0" err="1"/>
              <a:t>lt</a:t>
            </a:r>
            <a:r>
              <a:rPr lang="en-US" b="1" dirty="0"/>
              <a:t>; &amp;</a:t>
            </a:r>
            <a:r>
              <a:rPr lang="en-US" b="1" dirty="0" err="1"/>
              <a:t>gt</a:t>
            </a:r>
            <a:r>
              <a:rPr lang="en-US" b="1" dirty="0"/>
              <a:t>; &amp;</a:t>
            </a:r>
            <a:r>
              <a:rPr lang="en-US" b="1" dirty="0" err="1"/>
              <a:t>apos</a:t>
            </a:r>
            <a:r>
              <a:rPr lang="en-US" b="1" dirty="0"/>
              <a:t>; &amp;amp;</a:t>
            </a:r>
          </a:p>
          <a:p>
            <a:r>
              <a:rPr lang="en-US" sz="1400" b="1" dirty="0"/>
              <a:t>http://</a:t>
            </a:r>
            <a:r>
              <a:rPr lang="en-US" sz="1400" b="1" dirty="0" err="1"/>
              <a:t>en.wikipedia.org</a:t>
            </a:r>
            <a:r>
              <a:rPr lang="en-US" sz="1400" b="1" dirty="0"/>
              <a:t>/wiki/</a:t>
            </a:r>
            <a:r>
              <a:rPr lang="en-US" sz="1400" b="1" dirty="0" err="1"/>
              <a:t>List_of_XML_and_HTML_character_entity_references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6266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Data Sections</a:t>
            </a:r>
          </a:p>
          <a:p>
            <a:r>
              <a:rPr lang="en-US" dirty="0"/>
              <a:t>Part of the document, but not parsed by XML parser</a:t>
            </a:r>
          </a:p>
          <a:p>
            <a:r>
              <a:rPr lang="en-US" dirty="0"/>
              <a:t>Begin with </a:t>
            </a:r>
            <a:r>
              <a:rPr lang="en-US" b="1" dirty="0"/>
              <a:t>&lt;![CDATA[</a:t>
            </a:r>
          </a:p>
          <a:p>
            <a:r>
              <a:rPr lang="en-US" dirty="0"/>
              <a:t>End with </a:t>
            </a:r>
            <a:r>
              <a:rPr lang="en-US" b="1" dirty="0"/>
              <a:t>]]&gt;</a:t>
            </a:r>
          </a:p>
          <a:p>
            <a:r>
              <a:rPr lang="en-US" dirty="0"/>
              <a:t>Used for program code, or any string that could be interpreted as XML-meaningful characters (example: an html document)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4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instructions for the XML parser</a:t>
            </a:r>
          </a:p>
          <a:p>
            <a:r>
              <a:rPr lang="en-US" dirty="0"/>
              <a:t>&lt;?</a:t>
            </a:r>
            <a:r>
              <a:rPr lang="en-US" dirty="0" err="1"/>
              <a:t>targetName</a:t>
            </a:r>
            <a:r>
              <a:rPr lang="en-US" dirty="0"/>
              <a:t> instruction ?&gt;</a:t>
            </a:r>
          </a:p>
          <a:p>
            <a:r>
              <a:rPr lang="en-US" dirty="0"/>
              <a:t>Example</a:t>
            </a:r>
          </a:p>
          <a:p>
            <a:pPr marL="82550" indent="0">
              <a:buNone/>
            </a:pPr>
            <a:r>
              <a:rPr lang="en-US" dirty="0"/>
              <a:t>&lt;?</a:t>
            </a:r>
            <a:r>
              <a:rPr lang="en-US" dirty="0" err="1"/>
              <a:t>SpellCheckMode</a:t>
            </a:r>
            <a:r>
              <a:rPr lang="en-US" dirty="0"/>
              <a:t> mode="en-GB" ?&gt;</a:t>
            </a:r>
          </a:p>
          <a:p>
            <a:pPr marL="82550" indent="0">
              <a:buNone/>
            </a:pPr>
            <a:endParaRPr lang="en-US" dirty="0"/>
          </a:p>
          <a:p>
            <a:r>
              <a:rPr lang="en-US" dirty="0"/>
              <a:t>In our Android XML documents, we shouldn't need these</a:t>
            </a:r>
          </a:p>
        </p:txBody>
      </p:sp>
    </p:spTree>
    <p:extLst>
      <p:ext uri="{BB962C8B-B14F-4D97-AF65-F5344CB8AC3E}">
        <p14:creationId xmlns:p14="http://schemas.microsoft.com/office/powerpoint/2010/main" val="255963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565392" cy="1143000"/>
          </a:xfrm>
        </p:spPr>
        <p:txBody>
          <a:bodyPr/>
          <a:lstStyle/>
          <a:p>
            <a:r>
              <a:rPr lang="en-US" dirty="0"/>
              <a:t>XML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499350" cy="5638800"/>
          </a:xfrm>
        </p:spPr>
        <p:txBody>
          <a:bodyPr/>
          <a:lstStyle/>
          <a:p>
            <a:r>
              <a:rPr lang="en-US" dirty="0"/>
              <a:t>Must have single root element</a:t>
            </a:r>
          </a:p>
          <a:p>
            <a:r>
              <a:rPr lang="en-US" dirty="0"/>
              <a:t>Must be well formed (HTML is not, but browsers can deal with it because the tags are well-known)</a:t>
            </a:r>
          </a:p>
          <a:p>
            <a:r>
              <a:rPr lang="en-US" dirty="0"/>
              <a:t>Empty tags must be closed with </a:t>
            </a:r>
            <a:r>
              <a:rPr lang="en-US" b="1" dirty="0"/>
              <a:t>/&gt;</a:t>
            </a:r>
          </a:p>
          <a:p>
            <a:r>
              <a:rPr lang="en-US" dirty="0"/>
              <a:t>Attributes cannot be minimized</a:t>
            </a:r>
          </a:p>
          <a:p>
            <a:pPr lvl="1"/>
            <a:r>
              <a:rPr lang="en-US" dirty="0"/>
              <a:t>cannot say </a:t>
            </a:r>
            <a:r>
              <a:rPr lang="en-US" b="1" dirty="0"/>
              <a:t>&lt;option selected&gt;</a:t>
            </a:r>
          </a:p>
          <a:p>
            <a:pPr lvl="1"/>
            <a:r>
              <a:rPr lang="en-US" dirty="0"/>
              <a:t>must say </a:t>
            </a:r>
            <a:r>
              <a:rPr lang="en-US" b="1" dirty="0"/>
              <a:t>&lt;option selected="selected"&gt;</a:t>
            </a:r>
            <a:endParaRPr lang="en-US" dirty="0"/>
          </a:p>
          <a:p>
            <a:r>
              <a:rPr lang="en-US" dirty="0"/>
              <a:t>Tags must be properly nested</a:t>
            </a:r>
          </a:p>
          <a:p>
            <a:pPr lvl="1"/>
            <a:r>
              <a:rPr lang="en-US" dirty="0"/>
              <a:t>cannot say &lt;b&gt; &lt;</a:t>
            </a:r>
            <a:r>
              <a:rPr lang="en-US" dirty="0" err="1"/>
              <a:t>i</a:t>
            </a:r>
            <a:r>
              <a:rPr lang="en-US" dirty="0"/>
              <a:t>&gt; hi &lt;/b&gt;&lt;/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must say &lt;b&gt;&lt;</a:t>
            </a:r>
            <a:r>
              <a:rPr lang="en-US" dirty="0" err="1"/>
              <a:t>i</a:t>
            </a:r>
            <a:r>
              <a:rPr lang="en-US" dirty="0"/>
              <a:t>&gt; hi &lt;/</a:t>
            </a:r>
            <a:r>
              <a:rPr lang="en-US" dirty="0" err="1"/>
              <a:t>i</a:t>
            </a:r>
            <a:r>
              <a:rPr lang="en-US" dirty="0"/>
              <a:t>&gt;&lt;/b&gt;</a:t>
            </a:r>
          </a:p>
        </p:txBody>
      </p:sp>
    </p:spTree>
    <p:extLst>
      <p:ext uri="{BB962C8B-B14F-4D97-AF65-F5344CB8AC3E}">
        <p14:creationId xmlns:p14="http://schemas.microsoft.com/office/powerpoint/2010/main" val="2964082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well-formed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 tool that checks whether xml is well-formed</a:t>
            </a:r>
          </a:p>
          <a:p>
            <a:r>
              <a:rPr lang="en-US" dirty="0"/>
              <a:t>It does not validate, but does check that XML is well-formed (we'll learn what the difference is later!)</a:t>
            </a:r>
          </a:p>
          <a:p>
            <a:pPr marL="82550" indent="0">
              <a:buNone/>
            </a:pPr>
            <a:r>
              <a:rPr lang="en-US" sz="2800" dirty="0"/>
              <a:t>http://www.w3schools.com/xml/</a:t>
            </a:r>
            <a:r>
              <a:rPr lang="en-US" sz="2800" dirty="0" err="1"/>
              <a:t>xml_validator.asp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228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a namespace at the top of our Android Manifest file, in the </a:t>
            </a:r>
            <a:r>
              <a:rPr lang="en-US" b="1" dirty="0"/>
              <a:t>&lt;Manifest&gt; </a:t>
            </a:r>
            <a:r>
              <a:rPr lang="en-US" dirty="0"/>
              <a:t>tag:</a:t>
            </a:r>
          </a:p>
          <a:p>
            <a:pPr marL="82550" indent="0">
              <a:buNone/>
            </a:pPr>
            <a:r>
              <a:rPr lang="en-US" b="1" dirty="0"/>
              <a:t>&lt;manifest </a:t>
            </a:r>
            <a:r>
              <a:rPr lang="en-US" b="1" dirty="0" err="1"/>
              <a:t>xmlns:android</a:t>
            </a:r>
            <a:r>
              <a:rPr lang="en-US" b="1" dirty="0"/>
              <a:t>="http://schemas.android.com/apk/res/android"</a:t>
            </a:r>
          </a:p>
          <a:p>
            <a:pPr marL="82550" indent="0">
              <a:buNone/>
            </a:pPr>
            <a:r>
              <a:rPr lang="en-US" b="1" dirty="0"/>
              <a:t>    ... &gt;</a:t>
            </a:r>
          </a:p>
          <a:p>
            <a:r>
              <a:rPr lang="en-US" dirty="0"/>
              <a:t>The value is often in the form of a URL, but just needs to be unique</a:t>
            </a:r>
          </a:p>
        </p:txBody>
      </p:sp>
    </p:spTree>
    <p:extLst>
      <p:ext uri="{BB962C8B-B14F-4D97-AF65-F5344CB8AC3E}">
        <p14:creationId xmlns:p14="http://schemas.microsoft.com/office/powerpoint/2010/main" val="3577520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Namespaces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prevent tags from different tag sets from conflicting</a:t>
            </a:r>
          </a:p>
          <a:p>
            <a:r>
              <a:rPr lang="en-US" dirty="0"/>
              <a:t>Namespace without the colon is the default</a:t>
            </a:r>
          </a:p>
          <a:p>
            <a:r>
              <a:rPr lang="en-US" dirty="0"/>
              <a:t>Namespaces with a colon need to be used with a colon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565392" cy="1143000"/>
          </a:xfrm>
        </p:spPr>
        <p:txBody>
          <a:bodyPr>
            <a:normAutofit/>
          </a:bodyPr>
          <a:lstStyle/>
          <a:p>
            <a:r>
              <a:rPr lang="en-US" dirty="0"/>
              <a:t>Namespaces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499350" cy="5715000"/>
          </a:xfrm>
        </p:spPr>
        <p:txBody>
          <a:bodyPr/>
          <a:lstStyle/>
          <a:p>
            <a:pPr marL="82550" indent="0">
              <a:buNone/>
            </a:pPr>
            <a:r>
              <a:rPr lang="en-US" b="1" dirty="0"/>
              <a:t>&lt;table&gt;</a:t>
            </a:r>
          </a:p>
          <a:p>
            <a:pPr marL="82550" indent="0">
              <a:buNone/>
            </a:pPr>
            <a:r>
              <a:rPr lang="en-US" b="1" dirty="0"/>
              <a:t>	&lt;</a:t>
            </a:r>
            <a:r>
              <a:rPr lang="en-US" b="1" dirty="0" err="1"/>
              <a:t>tr</a:t>
            </a:r>
            <a:r>
              <a:rPr lang="en-US" b="1" dirty="0"/>
              <a:t>&gt;&lt;td&gt;a&lt;/td&gt;&lt;td&gt;b&lt;/td&gt;&lt;/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82550" indent="0">
              <a:buNone/>
            </a:pPr>
            <a:r>
              <a:rPr lang="en-US" b="1" dirty="0"/>
              <a:t>	&lt;</a:t>
            </a:r>
            <a:r>
              <a:rPr lang="en-US" b="1" dirty="0" err="1"/>
              <a:t>tr</a:t>
            </a:r>
            <a:r>
              <a:rPr lang="en-US" b="1" dirty="0"/>
              <a:t>&gt;&lt;td&gt;c&lt;/td&gt;&lt;td&gt;d&lt;/td&gt;&lt;/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</a:p>
          <a:p>
            <a:pPr marL="82550" indent="0">
              <a:buNone/>
            </a:pPr>
            <a:r>
              <a:rPr lang="en-US" b="1" dirty="0"/>
              <a:t>&lt;/table&gt;</a:t>
            </a:r>
          </a:p>
          <a:p>
            <a:pPr marL="82550" indent="0">
              <a:buNone/>
            </a:pPr>
            <a:r>
              <a:rPr lang="en-US" dirty="0"/>
              <a:t>versus</a:t>
            </a:r>
          </a:p>
          <a:p>
            <a:pPr marL="82550" indent="0">
              <a:buNone/>
            </a:pPr>
            <a:r>
              <a:rPr lang="en-US" b="1" dirty="0"/>
              <a:t>&lt;table&gt;</a:t>
            </a:r>
          </a:p>
          <a:p>
            <a:pPr marL="82550" indent="0">
              <a:buNone/>
            </a:pPr>
            <a:r>
              <a:rPr lang="en-US" b="1" dirty="0"/>
              <a:t>	&lt;type&gt;Coffee&lt;/type&gt;</a:t>
            </a:r>
          </a:p>
          <a:p>
            <a:pPr marL="82550" indent="0">
              <a:buNone/>
            </a:pPr>
            <a:r>
              <a:rPr lang="en-US" b="1" dirty="0"/>
              <a:t>       &lt;price&gt;199.00&lt;/price&gt;</a:t>
            </a:r>
          </a:p>
          <a:p>
            <a:pPr marL="82550" indent="0">
              <a:buNone/>
            </a:pPr>
            <a:r>
              <a:rPr lang="en-US" b="1" dirty="0"/>
              <a:t>	&lt;material&gt;wood&lt;/material&gt;</a:t>
            </a:r>
          </a:p>
          <a:p>
            <a:pPr marL="82550" indent="0">
              <a:buNone/>
            </a:pPr>
            <a:r>
              <a:rPr lang="en-US" b="1" dirty="0"/>
              <a:t>&lt;/table&gt;</a:t>
            </a:r>
          </a:p>
          <a:p>
            <a:pPr marL="82550" indent="0">
              <a:buNone/>
            </a:pPr>
            <a:endParaRPr lang="en-US" dirty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2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</a:t>
            </a:r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used to annotate (that is, structure)  content in a way that is syntactically distinguishable from the content</a:t>
            </a:r>
          </a:p>
          <a:p>
            <a:r>
              <a:rPr lang="en-US" dirty="0"/>
              <a:t>XML is a subset (profile) of SGML, </a:t>
            </a:r>
            <a:r>
              <a:rPr lang="en-US" b="1" dirty="0"/>
              <a:t>S</a:t>
            </a:r>
            <a:r>
              <a:rPr lang="en-US" dirty="0"/>
              <a:t>tandard </a:t>
            </a:r>
            <a:r>
              <a:rPr lang="en-US" b="1" dirty="0"/>
              <a:t>G</a:t>
            </a:r>
            <a:r>
              <a:rPr lang="en-US" dirty="0"/>
              <a:t>eneralized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SGML itself is for defining markup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18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Namespace example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r>
              <a:rPr lang="en-US" sz="2400" dirty="0"/>
              <a:t>&lt;html </a:t>
            </a:r>
            <a:r>
              <a:rPr lang="en-US" sz="2400" dirty="0" err="1"/>
              <a:t>xmlns</a:t>
            </a:r>
            <a:r>
              <a:rPr lang="en-US" sz="2400" dirty="0"/>
              <a:t>="http://www.w3.org/1999/</a:t>
            </a:r>
            <a:r>
              <a:rPr lang="en-US" sz="2400" dirty="0" err="1"/>
              <a:t>xhtml</a:t>
            </a:r>
            <a:r>
              <a:rPr lang="en-US" sz="2400" dirty="0"/>
              <a:t>"</a:t>
            </a:r>
          </a:p>
          <a:p>
            <a:pPr marL="82550" indent="0">
              <a:buNone/>
            </a:pPr>
            <a:r>
              <a:rPr lang="en-US" sz="2400" dirty="0"/>
              <a:t>          </a:t>
            </a:r>
            <a:r>
              <a:rPr lang="en-US" sz="2400" dirty="0" err="1"/>
              <a:t>xmlns:furn</a:t>
            </a:r>
            <a:r>
              <a:rPr lang="en-US" sz="2400" dirty="0"/>
              <a:t>="http://www.furniture.org/items"&gt;</a:t>
            </a:r>
          </a:p>
          <a:p>
            <a:pPr marL="82550" indent="0">
              <a:buNone/>
            </a:pPr>
            <a:r>
              <a:rPr lang="en-US" sz="2400" dirty="0"/>
              <a:t>  &lt;table&gt;</a:t>
            </a:r>
          </a:p>
          <a:p>
            <a:pPr marL="82550" indent="0">
              <a:buNone/>
            </a:pPr>
            <a:r>
              <a:rPr lang="en-US" sz="2400" dirty="0"/>
              <a:t>    &lt;</a:t>
            </a:r>
            <a:r>
              <a:rPr lang="en-US" sz="2400" dirty="0" err="1"/>
              <a:t>tr</a:t>
            </a:r>
            <a:r>
              <a:rPr lang="en-US" sz="2400" dirty="0"/>
              <a:t>&gt;&lt;td&gt;</a:t>
            </a:r>
          </a:p>
          <a:p>
            <a:pPr marL="82550" indent="0">
              <a:buNone/>
            </a:pPr>
            <a:r>
              <a:rPr lang="en-US" sz="2400" dirty="0"/>
              <a:t>      &lt;</a:t>
            </a:r>
            <a:r>
              <a:rPr lang="en-US" sz="2400" dirty="0" err="1"/>
              <a:t>furn:table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furn:type</a:t>
            </a:r>
            <a:r>
              <a:rPr lang="en-US" sz="2400" dirty="0"/>
              <a:t>&gt;Coffee&lt;/</a:t>
            </a:r>
            <a:r>
              <a:rPr lang="en-US" sz="2400" dirty="0" err="1"/>
              <a:t>furn:type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        &lt;</a:t>
            </a:r>
            <a:r>
              <a:rPr lang="en-US" sz="2400" dirty="0" err="1"/>
              <a:t>furn:material</a:t>
            </a:r>
            <a:r>
              <a:rPr lang="en-US" sz="2400" dirty="0"/>
              <a:t>&gt;maple&lt;/</a:t>
            </a:r>
            <a:r>
              <a:rPr lang="en-US" sz="2400" dirty="0" err="1"/>
              <a:t>furn:material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      &lt;/</a:t>
            </a:r>
            <a:r>
              <a:rPr lang="en-US" sz="2400" dirty="0" err="1"/>
              <a:t>furn:table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    &lt;/td&gt;&lt;/</a:t>
            </a:r>
            <a:r>
              <a:rPr lang="en-US" sz="2400" dirty="0" err="1"/>
              <a:t>tr</a:t>
            </a:r>
            <a:r>
              <a:rPr lang="en-US" sz="2400" dirty="0"/>
              <a:t>&gt;</a:t>
            </a:r>
          </a:p>
          <a:p>
            <a:pPr marL="82550" indent="0">
              <a:buNone/>
            </a:pPr>
            <a:r>
              <a:rPr lang="en-US" sz="2400" dirty="0"/>
              <a:t>  &lt;/table&gt;</a:t>
            </a:r>
          </a:p>
          <a:p>
            <a:pPr marL="82550" indent="0">
              <a:buNone/>
            </a:pPr>
            <a:r>
              <a:rPr lang="en-US" sz="2400" dirty="0"/>
              <a:t>&lt;/html&gt;</a:t>
            </a:r>
          </a:p>
          <a:p>
            <a:pPr marL="8255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83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and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Cascading Style Sheets can be used with XML to display it</a:t>
            </a:r>
          </a:p>
          <a:p>
            <a:pPr marL="82550" indent="0">
              <a:buNone/>
            </a:pP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2"/>
              </a:rPr>
              <a:t>http://www.w3schools.com/xml/xml_display.asp</a:t>
            </a:r>
            <a:endParaRPr lang="en-US" sz="2400" dirty="0"/>
          </a:p>
          <a:p>
            <a:pPr marL="82550" indent="0">
              <a:buNone/>
            </a:pPr>
            <a:endParaRPr lang="en-US" sz="2400" dirty="0"/>
          </a:p>
          <a:p>
            <a:r>
              <a:rPr lang="en-US" dirty="0"/>
              <a:t>There is also XSLT</a:t>
            </a:r>
          </a:p>
          <a:p>
            <a:r>
              <a:rPr lang="en-US" dirty="0" err="1"/>
              <a:t>e</a:t>
            </a:r>
            <a:r>
              <a:rPr lang="en-US" b="1" dirty="0" err="1"/>
              <a:t>X</a:t>
            </a:r>
            <a:r>
              <a:rPr lang="en-US" dirty="0" err="1"/>
              <a:t>tensible</a:t>
            </a:r>
            <a:r>
              <a:rPr lang="en-US" dirty="0"/>
              <a:t> </a:t>
            </a:r>
            <a:r>
              <a:rPr lang="en-US" b="1" dirty="0" err="1"/>
              <a:t>S</a:t>
            </a:r>
            <a:r>
              <a:rPr lang="en-US" dirty="0" err="1"/>
              <a:t>tylesheet</a:t>
            </a:r>
            <a:r>
              <a:rPr lang="en-US" dirty="0"/>
              <a:t> </a:t>
            </a:r>
            <a:r>
              <a:rPr lang="en-US" b="1" dirty="0" err="1"/>
              <a:t>L</a:t>
            </a:r>
            <a:r>
              <a:rPr lang="en-US" dirty="0" err="1"/>
              <a:t>angauge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ransformations</a:t>
            </a:r>
          </a:p>
          <a:p>
            <a:r>
              <a:rPr lang="en-US" dirty="0"/>
              <a:t>XSLT beyond the scope of this lesson</a:t>
            </a:r>
          </a:p>
        </p:txBody>
      </p:sp>
    </p:spTree>
    <p:extLst>
      <p:ext uri="{BB962C8B-B14F-4D97-AF65-F5344CB8AC3E}">
        <p14:creationId xmlns:p14="http://schemas.microsoft.com/office/powerpoint/2010/main" val="407130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Well-formed and Valid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Well-formed</a:t>
            </a:r>
            <a:r>
              <a:rPr lang="en-US" dirty="0"/>
              <a:t>: the document contains XML that parses correctly (none of the above forbidden HTML-isms, for example)</a:t>
            </a:r>
          </a:p>
          <a:p>
            <a:r>
              <a:rPr lang="en-US" b="1" dirty="0"/>
              <a:t>Valid:</a:t>
            </a:r>
            <a:r>
              <a:rPr lang="en-US" dirty="0"/>
              <a:t> the document is well-formed and satisfies a set of rules (which define a single XML language)</a:t>
            </a:r>
          </a:p>
          <a:p>
            <a:pPr lvl="1"/>
            <a:r>
              <a:rPr lang="en-US" dirty="0"/>
              <a:t>example rules:</a:t>
            </a:r>
          </a:p>
          <a:p>
            <a:pPr lvl="2"/>
            <a:r>
              <a:rPr lang="en-US" dirty="0"/>
              <a:t> tag </a:t>
            </a:r>
            <a:r>
              <a:rPr lang="en-US" b="1" dirty="0"/>
              <a:t>B</a:t>
            </a:r>
            <a:r>
              <a:rPr lang="en-US" dirty="0"/>
              <a:t> occurs only inside tag </a:t>
            </a:r>
            <a:r>
              <a:rPr lang="en-US" b="1" dirty="0"/>
              <a:t>A</a:t>
            </a:r>
          </a:p>
          <a:p>
            <a:pPr lvl="2"/>
            <a:r>
              <a:rPr lang="en-US" dirty="0"/>
              <a:t>attribute </a:t>
            </a:r>
            <a:r>
              <a:rPr lang="en-US" b="1" dirty="0"/>
              <a:t>X</a:t>
            </a:r>
            <a:r>
              <a:rPr lang="en-US" dirty="0"/>
              <a:t> can have only values "</a:t>
            </a:r>
            <a:r>
              <a:rPr lang="en-US" b="1" dirty="0"/>
              <a:t>a</a:t>
            </a:r>
            <a:r>
              <a:rPr lang="en-US" dirty="0"/>
              <a:t>", "</a:t>
            </a:r>
            <a:r>
              <a:rPr lang="en-US" b="1" dirty="0"/>
              <a:t>b</a:t>
            </a:r>
            <a:r>
              <a:rPr lang="en-US" dirty="0"/>
              <a:t>", or "</a:t>
            </a:r>
            <a:r>
              <a:rPr lang="en-US" b="1" dirty="0"/>
              <a:t>c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4040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specify these rules for validation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/>
              <a:t>Document Type Definition document (DTD)</a:t>
            </a:r>
          </a:p>
          <a:p>
            <a:pPr marL="871538" lvl="1" indent="-514350"/>
            <a:r>
              <a:rPr lang="en-US" dirty="0"/>
              <a:t>old way, not XML syntax</a:t>
            </a:r>
          </a:p>
          <a:p>
            <a:pPr marL="871538" lvl="1" indent="-514350"/>
            <a:r>
              <a:rPr lang="en-US" dirty="0"/>
              <a:t>more limited</a:t>
            </a:r>
          </a:p>
          <a:p>
            <a:pPr marL="596900" indent="-514350">
              <a:buFont typeface="+mj-lt"/>
              <a:buAutoNum type="arabicPeriod"/>
            </a:pPr>
            <a:r>
              <a:rPr lang="en-US" dirty="0"/>
              <a:t>XML Schema</a:t>
            </a:r>
          </a:p>
          <a:p>
            <a:pPr marL="871538" lvl="1" indent="-514350"/>
            <a:r>
              <a:rPr lang="en-US" dirty="0"/>
              <a:t>new way, XML syntax</a:t>
            </a:r>
          </a:p>
          <a:p>
            <a:pPr marL="871538" lvl="1" indent="-514350"/>
            <a:r>
              <a:rPr lang="en-US" dirty="0"/>
              <a:t>more powerful</a:t>
            </a:r>
          </a:p>
        </p:txBody>
      </p:sp>
    </p:spTree>
    <p:extLst>
      <p:ext uri="{BB962C8B-B14F-4D97-AF65-F5344CB8AC3E}">
        <p14:creationId xmlns:p14="http://schemas.microsoft.com/office/powerpoint/2010/main" val="4253177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DTDs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DTD constrains XML content (to a specific XML language)</a:t>
            </a:r>
          </a:p>
          <a:p>
            <a:r>
              <a:rPr lang="en-US" dirty="0"/>
              <a:t>Can be included inline in an XML document, or can be separate</a:t>
            </a:r>
          </a:p>
        </p:txBody>
      </p:sp>
    </p:spTree>
    <p:extLst>
      <p:ext uri="{BB962C8B-B14F-4D97-AF65-F5344CB8AC3E}">
        <p14:creationId xmlns:p14="http://schemas.microsoft.com/office/powerpoint/2010/main" val="375369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6565392" cy="1143000"/>
          </a:xfrm>
        </p:spPr>
        <p:txBody>
          <a:bodyPr/>
          <a:lstStyle/>
          <a:p>
            <a:r>
              <a:rPr lang="en-US" dirty="0"/>
              <a:t>DTD Syntax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90600"/>
            <a:ext cx="7499350" cy="4800600"/>
          </a:xfrm>
        </p:spPr>
        <p:txBody>
          <a:bodyPr/>
          <a:lstStyle/>
          <a:p>
            <a:r>
              <a:rPr lang="en-US" dirty="0"/>
              <a:t>DTDs contain markup declarations that define document content</a:t>
            </a:r>
          </a:p>
          <a:p>
            <a:r>
              <a:rPr lang="en-US" dirty="0"/>
              <a:t>Can specify the valid</a:t>
            </a:r>
          </a:p>
          <a:p>
            <a:pPr lvl="1"/>
            <a:r>
              <a:rPr lang="en-US" dirty="0"/>
              <a:t>Elements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Notations</a:t>
            </a:r>
          </a:p>
          <a:p>
            <a:pPr lvl="1"/>
            <a:r>
              <a:rPr lang="en-US" dirty="0"/>
              <a:t>Processing Instructions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Parameter Entity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44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pPr marL="82550" indent="0">
              <a:buNone/>
            </a:pPr>
            <a:r>
              <a:rPr lang="en-US" dirty="0"/>
              <a:t>&lt;!DOCTYPE Name [</a:t>
            </a:r>
          </a:p>
          <a:p>
            <a:pPr marL="82550" indent="0">
              <a:buNone/>
            </a:pPr>
            <a:r>
              <a:rPr lang="en-US" dirty="0"/>
              <a:t>	Document Type Definition</a:t>
            </a:r>
          </a:p>
          <a:p>
            <a:pPr marL="82550" indent="0">
              <a:buNone/>
            </a:pPr>
            <a:r>
              <a:rPr lang="en-US" dirty="0"/>
              <a:t>]&gt;</a:t>
            </a:r>
          </a:p>
          <a:p>
            <a:pPr marL="82550" indent="0">
              <a:buNone/>
            </a:pPr>
            <a:endParaRPr lang="en-US" dirty="0"/>
          </a:p>
          <a:p>
            <a:r>
              <a:rPr lang="en-US" dirty="0"/>
              <a:t>in a separate file</a:t>
            </a:r>
          </a:p>
          <a:p>
            <a:pPr marL="82550" indent="0">
              <a:buNone/>
            </a:pPr>
            <a:r>
              <a:rPr lang="en-US" sz="2800" dirty="0"/>
              <a:t>&lt;!DOCTYPE Name SYSTEM "</a:t>
            </a:r>
            <a:r>
              <a:rPr lang="en-US" sz="2800" dirty="0" err="1"/>
              <a:t>filename.dtd</a:t>
            </a:r>
            <a:r>
              <a:rPr lang="en-US" sz="2800" dirty="0"/>
              <a:t>"&gt;</a:t>
            </a:r>
          </a:p>
          <a:p>
            <a:pPr marL="82550" indent="0">
              <a:buNone/>
            </a:pPr>
            <a:endParaRPr lang="en-US" sz="2800" dirty="0"/>
          </a:p>
          <a:p>
            <a:pPr marL="82550" indent="0">
              <a:buNone/>
            </a:pPr>
            <a:r>
              <a:rPr lang="en-US" sz="2800" dirty="0"/>
              <a:t>(that filename can be a URL)</a:t>
            </a:r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DTDs for defining XML languages</a:t>
            </a:r>
          </a:p>
          <a:p>
            <a:r>
              <a:rPr lang="en-US" dirty="0"/>
              <a:t>Allow more control over the language</a:t>
            </a:r>
          </a:p>
          <a:p>
            <a:r>
              <a:rPr lang="en-US" dirty="0"/>
              <a:t>XML Schemas are written in XML (XML Schemas are XML documents themselves)</a:t>
            </a:r>
          </a:p>
          <a:p>
            <a:r>
              <a:rPr lang="en-US" dirty="0"/>
              <a:t>extensible to additions</a:t>
            </a:r>
          </a:p>
          <a:p>
            <a:r>
              <a:rPr lang="en-US" dirty="0"/>
              <a:t>support data types</a:t>
            </a:r>
          </a:p>
          <a:p>
            <a:r>
              <a:rPr lang="en-US" dirty="0"/>
              <a:t>support namespaces</a:t>
            </a:r>
          </a:p>
        </p:txBody>
      </p:sp>
    </p:spTree>
    <p:extLst>
      <p:ext uri="{BB962C8B-B14F-4D97-AF65-F5344CB8AC3E}">
        <p14:creationId xmlns:p14="http://schemas.microsoft.com/office/powerpoint/2010/main" val="3511780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56539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 XML "note" document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499350" cy="5181600"/>
          </a:xfrm>
        </p:spPr>
        <p:txBody>
          <a:bodyPr/>
          <a:lstStyle/>
          <a:p>
            <a:pPr marL="82550" indent="0">
              <a:buNone/>
            </a:pPr>
            <a:r>
              <a:rPr lang="en-US" sz="2400" dirty="0"/>
              <a:t>&lt;?xml version="1.0"?&gt;</a:t>
            </a:r>
          </a:p>
          <a:p>
            <a:pPr marL="82550" indent="0">
              <a:buNone/>
            </a:pPr>
            <a:r>
              <a:rPr lang="en-US" sz="2400" dirty="0"/>
              <a:t>&lt;note</a:t>
            </a:r>
          </a:p>
          <a:p>
            <a:pPr marL="82550" indent="0">
              <a:buNone/>
            </a:pPr>
            <a:r>
              <a:rPr lang="en-US" sz="2400" dirty="0" err="1"/>
              <a:t>xmlns</a:t>
            </a:r>
            <a:r>
              <a:rPr lang="en-US" sz="2400" dirty="0"/>
              <a:t>="http://www.w3schools.com"</a:t>
            </a:r>
          </a:p>
          <a:p>
            <a:pPr marL="82550" indent="0">
              <a:buNone/>
            </a:pPr>
            <a:r>
              <a:rPr lang="en-US" sz="2400" dirty="0" err="1"/>
              <a:t>xmlns:xsi</a:t>
            </a:r>
            <a:r>
              <a:rPr lang="en-US" sz="2400" dirty="0"/>
              <a:t>="http://www.w3.org/2001/</a:t>
            </a:r>
            <a:r>
              <a:rPr lang="en-US" sz="2400" dirty="0" err="1"/>
              <a:t>XMLSchema</a:t>
            </a:r>
            <a:r>
              <a:rPr lang="en-US" sz="2400" dirty="0"/>
              <a:t>-instance"</a:t>
            </a:r>
          </a:p>
          <a:p>
            <a:pPr marL="82550" indent="0">
              <a:buNone/>
            </a:pPr>
            <a:r>
              <a:rPr lang="en-US" sz="2400" dirty="0" err="1"/>
              <a:t>xsi:schemaLocation</a:t>
            </a:r>
            <a:r>
              <a:rPr lang="en-US" sz="2400" dirty="0"/>
              <a:t>="http://www.w3schools.com </a:t>
            </a:r>
            <a:r>
              <a:rPr lang="en-US" sz="2400" dirty="0" err="1"/>
              <a:t>note.xsd</a:t>
            </a:r>
            <a:r>
              <a:rPr lang="en-US" sz="2400" dirty="0"/>
              <a:t>"&gt;</a:t>
            </a:r>
          </a:p>
          <a:p>
            <a:pPr marL="82550" indent="0">
              <a:buNone/>
            </a:pPr>
            <a:r>
              <a:rPr lang="en-US" sz="2400" dirty="0"/>
              <a:t>  &lt;to&gt;</a:t>
            </a:r>
            <a:r>
              <a:rPr lang="en-US" sz="2400" dirty="0" err="1"/>
              <a:t>Tove</a:t>
            </a:r>
            <a:r>
              <a:rPr lang="en-US" sz="2400" dirty="0"/>
              <a:t>&lt;/to&gt;</a:t>
            </a:r>
          </a:p>
          <a:p>
            <a:pPr marL="82550" indent="0">
              <a:buNone/>
            </a:pPr>
            <a:r>
              <a:rPr lang="en-US" sz="2400" dirty="0"/>
              <a:t>  &lt;from&gt;</a:t>
            </a:r>
            <a:r>
              <a:rPr lang="en-US" sz="2400" dirty="0" err="1"/>
              <a:t>Jani</a:t>
            </a:r>
            <a:r>
              <a:rPr lang="en-US" sz="2400" dirty="0"/>
              <a:t>&lt;/from&gt;</a:t>
            </a:r>
          </a:p>
          <a:p>
            <a:pPr marL="82550" indent="0">
              <a:buNone/>
            </a:pPr>
            <a:r>
              <a:rPr lang="en-US" sz="2400" dirty="0"/>
              <a:t>  &lt;heading&gt;Reminder&lt;/heading&gt;</a:t>
            </a:r>
          </a:p>
          <a:p>
            <a:pPr marL="82550" indent="0">
              <a:buNone/>
            </a:pPr>
            <a:r>
              <a:rPr lang="en-US" sz="2400" dirty="0"/>
              <a:t>  &lt;body&gt;Don't forget me this weekend!&lt;/body&gt;</a:t>
            </a:r>
          </a:p>
          <a:p>
            <a:pPr marL="82550" indent="0">
              <a:buNone/>
            </a:pPr>
            <a:r>
              <a:rPr lang="en-US" sz="2400" dirty="0"/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993417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won't go into details on XML Schemas, but take a look at this:</a:t>
            </a:r>
          </a:p>
          <a:p>
            <a:pPr marL="82550" indent="0">
              <a:buNone/>
            </a:pPr>
            <a:r>
              <a:rPr lang="en-US" sz="2800" dirty="0"/>
              <a:t>http://www.w3schools.com/xml/</a:t>
            </a:r>
            <a:r>
              <a:rPr lang="en-US" sz="2800" dirty="0" err="1"/>
              <a:t>xml_schema.asp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35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565392" cy="1143000"/>
          </a:xfrm>
        </p:spPr>
        <p:txBody>
          <a:bodyPr/>
          <a:lstStyle/>
          <a:p>
            <a:r>
              <a:rPr lang="en-US" dirty="0"/>
              <a:t>XML – what's it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99350" cy="5486400"/>
          </a:xfrm>
        </p:spPr>
        <p:txBody>
          <a:bodyPr/>
          <a:lstStyle/>
          <a:p>
            <a:r>
              <a:rPr lang="en-US" dirty="0"/>
              <a:t>XML is W3C recommendation</a:t>
            </a:r>
          </a:p>
          <a:p>
            <a:r>
              <a:rPr lang="en-US" dirty="0"/>
              <a:t>It's for structuring and describing information, emphasizing simplicity,  generality and usability across the Internet</a:t>
            </a:r>
          </a:p>
          <a:p>
            <a:r>
              <a:rPr lang="en-US" dirty="0"/>
              <a:t>XML is widely used for</a:t>
            </a:r>
          </a:p>
          <a:p>
            <a:pPr lvl="1"/>
            <a:r>
              <a:rPr lang="en-US" dirty="0"/>
              <a:t>representing data (structures)</a:t>
            </a:r>
          </a:p>
          <a:p>
            <a:pPr lvl="1"/>
            <a:r>
              <a:rPr lang="en-US" dirty="0"/>
              <a:t>facilitating data interchange</a:t>
            </a:r>
          </a:p>
          <a:p>
            <a:pPr lvl="1"/>
            <a:r>
              <a:rPr lang="en-US" dirty="0"/>
              <a:t>specifying configuration</a:t>
            </a:r>
          </a:p>
          <a:p>
            <a:pPr lvl="1"/>
            <a:r>
              <a:rPr lang="en-US" dirty="0"/>
              <a:t>specifying layout</a:t>
            </a:r>
          </a:p>
          <a:p>
            <a:pPr marL="8255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04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78A-BB21-954A-A59F-F32708DE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Coming soon…AJAX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71C5-9978-104D-A3EB-5559F876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Make web applications more responsive</a:t>
            </a:r>
          </a:p>
        </p:txBody>
      </p:sp>
    </p:spTree>
    <p:extLst>
      <p:ext uri="{BB962C8B-B14F-4D97-AF65-F5344CB8AC3E}">
        <p14:creationId xmlns:p14="http://schemas.microsoft.com/office/powerpoint/2010/main" val="315341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feed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Ottawa weather</a:t>
            </a:r>
          </a:p>
          <a:p>
            <a:pPr marL="82550" indent="0">
              <a:buNone/>
            </a:pPr>
            <a:r>
              <a:rPr lang="en-US" dirty="0">
                <a:hlinkClick r:id="rId2"/>
              </a:rPr>
              <a:t>http://weather.gc.ca/rss/city/on-118_e.xml</a:t>
            </a:r>
            <a:endParaRPr lang="en-US" dirty="0"/>
          </a:p>
          <a:p>
            <a:r>
              <a:rPr lang="en-US" dirty="0"/>
              <a:t>CBC news stories</a:t>
            </a:r>
          </a:p>
          <a:p>
            <a:pPr marL="82550" indent="0">
              <a:buNone/>
            </a:pPr>
            <a:r>
              <a:rPr lang="en-US" dirty="0">
                <a:hlinkClick r:id="rId3"/>
              </a:rPr>
              <a:t>http://www.cbc.ca/cmlink/rss-topstories</a:t>
            </a:r>
            <a:endParaRPr lang="en-US" dirty="0"/>
          </a:p>
          <a:p>
            <a:pPr marL="825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Examples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SOAP, XHTML, AJAX, MS Office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List_of_XML_markup_languages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XML is not a single language, but is a family of many many many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565392" cy="1143000"/>
          </a:xfrm>
        </p:spPr>
        <p:txBody>
          <a:bodyPr/>
          <a:lstStyle/>
          <a:p>
            <a:r>
              <a:rPr lang="en-US" dirty="0"/>
              <a:t>What's an XML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499350" cy="5334000"/>
          </a:xfrm>
        </p:spPr>
        <p:txBody>
          <a:bodyPr/>
          <a:lstStyle/>
          <a:p>
            <a:r>
              <a:rPr lang="en-US" dirty="0"/>
              <a:t>Imagine a printer that accepts content in the form of XML documents, and it produces the appropriate hard copy</a:t>
            </a:r>
          </a:p>
          <a:p>
            <a:r>
              <a:rPr lang="en-US" dirty="0"/>
              <a:t>Suppose that printer understands a certain language, it knows attribute </a:t>
            </a:r>
            <a:r>
              <a:rPr lang="en-US" b="1" dirty="0"/>
              <a:t>font="courier"</a:t>
            </a:r>
            <a:r>
              <a:rPr lang="en-US" dirty="0"/>
              <a:t> but it does not know </a:t>
            </a:r>
            <a:r>
              <a:rPr lang="en-US" b="1" dirty="0"/>
              <a:t>groove="</a:t>
            </a:r>
            <a:r>
              <a:rPr lang="en-US" b="1" dirty="0" err="1"/>
              <a:t>slimey</a:t>
            </a:r>
            <a:r>
              <a:rPr lang="en-US" b="1" dirty="0"/>
              <a:t>" </a:t>
            </a:r>
            <a:r>
              <a:rPr lang="en-US" dirty="0"/>
              <a:t>or </a:t>
            </a:r>
            <a:r>
              <a:rPr lang="en-US" b="1" dirty="0" err="1"/>
              <a:t>akh</a:t>
            </a:r>
            <a:r>
              <a:rPr lang="en-US" b="1" dirty="0"/>
              <a:t>="trap"</a:t>
            </a:r>
          </a:p>
          <a:p>
            <a:r>
              <a:rPr lang="en-US" dirty="0"/>
              <a:t>The set of all possible documents that the printer could understand defines a single XML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9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499350" cy="5334000"/>
          </a:xfrm>
        </p:spPr>
        <p:txBody>
          <a:bodyPr/>
          <a:lstStyle/>
          <a:p>
            <a:r>
              <a:rPr lang="en-US" dirty="0"/>
              <a:t>We could create a DTD or a Schema (slides below) to concisely define what is a valid document for our printer</a:t>
            </a:r>
          </a:p>
          <a:p>
            <a:r>
              <a:rPr lang="en-US" dirty="0"/>
              <a:t>That DTD or Schema would define a single member language of the XML language family</a:t>
            </a:r>
          </a:p>
          <a:p>
            <a:r>
              <a:rPr lang="en-US" dirty="0"/>
              <a:t>Oh... speaking of printers:</a:t>
            </a:r>
          </a:p>
          <a:p>
            <a:pPr marL="82550" indent="0">
              <a:buNone/>
            </a:pPr>
            <a:r>
              <a:rPr lang="en-US" dirty="0"/>
              <a:t>http://</a:t>
            </a:r>
            <a:r>
              <a:rPr lang="en-US" dirty="0" err="1"/>
              <a:t>www.zdnet.com</a:t>
            </a:r>
            <a:r>
              <a:rPr lang="en-US" dirty="0"/>
              <a:t>/article/</a:t>
            </a:r>
            <a:r>
              <a:rPr lang="en-US" dirty="0" err="1"/>
              <a:t>samsung</a:t>
            </a:r>
            <a:r>
              <a:rPr lang="en-US" dirty="0"/>
              <a:t>-hops-back-on-android-bandwagon-with-printers/</a:t>
            </a:r>
          </a:p>
        </p:txBody>
      </p:sp>
    </p:spTree>
    <p:extLst>
      <p:ext uri="{BB962C8B-B14F-4D97-AF65-F5344CB8AC3E}">
        <p14:creationId xmlns:p14="http://schemas.microsoft.com/office/powerpoint/2010/main" val="404222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SGML </a:t>
            </a:r>
            <a:r>
              <a:rPr lang="en-US" dirty="0" err="1"/>
              <a:t>vs</a:t>
            </a:r>
            <a:r>
              <a:rPr lang="en-US" dirty="0"/>
              <a:t> HTML </a:t>
            </a:r>
            <a:r>
              <a:rPr lang="en-US" dirty="0" err="1"/>
              <a:t>vs</a:t>
            </a:r>
            <a:r>
              <a:rPr lang="en-US" dirty="0"/>
              <a:t>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181600"/>
          </a:xfrm>
        </p:spPr>
        <p:txBody>
          <a:bodyPr/>
          <a:lstStyle/>
          <a:p>
            <a:r>
              <a:rPr lang="en-US" dirty="0"/>
              <a:t>SGML: </a:t>
            </a:r>
            <a:r>
              <a:rPr lang="en-US" sz="2800" dirty="0"/>
              <a:t>Standard Generalized Markup Language</a:t>
            </a:r>
          </a:p>
          <a:p>
            <a:r>
              <a:rPr lang="en-US" dirty="0"/>
              <a:t>XML is an application profile of SGML</a:t>
            </a:r>
          </a:p>
          <a:p>
            <a:r>
              <a:rPr lang="en-US" dirty="0"/>
              <a:t>Tim Berners-Lee intended HTML to be an application profile of SGML (HTML4)</a:t>
            </a:r>
          </a:p>
          <a:p>
            <a:r>
              <a:rPr lang="en-US" dirty="0"/>
              <a:t>HTML and XML look similar, but general HTML violates XML restrictions</a:t>
            </a:r>
          </a:p>
          <a:p>
            <a:pPr lvl="1"/>
            <a:r>
              <a:rPr lang="en-US" dirty="0"/>
              <a:t>For example, in HTML opening tags with no corresponding closing tag are allowed, but that's not well-formed XML</a:t>
            </a:r>
          </a:p>
          <a:p>
            <a:r>
              <a:rPr lang="en-US" dirty="0"/>
              <a:t>HTML5 and XHTML2 are parallel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5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34040</TotalTime>
  <Words>1764</Words>
  <Application>Microsoft Macintosh PowerPoint</Application>
  <PresentationFormat>On-screen Show (4:3)</PresentationFormat>
  <Paragraphs>264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Gill Sans MT</vt:lpstr>
      <vt:lpstr>Times New Roman</vt:lpstr>
      <vt:lpstr>Verdana</vt:lpstr>
      <vt:lpstr>Wingdings 2</vt:lpstr>
      <vt:lpstr>Solstice</vt:lpstr>
      <vt:lpstr>Agenda</vt:lpstr>
      <vt:lpstr>XML Resources</vt:lpstr>
      <vt:lpstr>XML – what is it?</vt:lpstr>
      <vt:lpstr>XML – what's it used for?</vt:lpstr>
      <vt:lpstr>RSS feed examples</vt:lpstr>
      <vt:lpstr>More Examples of XML</vt:lpstr>
      <vt:lpstr>What's an XML language?</vt:lpstr>
      <vt:lpstr>Printers</vt:lpstr>
      <vt:lpstr>SGML vs HTML vs XML</vt:lpstr>
      <vt:lpstr>XML languages are declarative</vt:lpstr>
      <vt:lpstr>Representing Information with XML</vt:lpstr>
      <vt:lpstr>Business Card example from Lynda.com</vt:lpstr>
      <vt:lpstr>With XML markup</vt:lpstr>
      <vt:lpstr>Pieces of an XML document</vt:lpstr>
      <vt:lpstr>XML document declaration</vt:lpstr>
      <vt:lpstr>Elements (aka tags)</vt:lpstr>
      <vt:lpstr>Attributes</vt:lpstr>
      <vt:lpstr>Attributes vs Elements</vt:lpstr>
      <vt:lpstr>Attributes vs Elements (cont'd)</vt:lpstr>
      <vt:lpstr>Attributes vs Elements</vt:lpstr>
      <vt:lpstr>Comments</vt:lpstr>
      <vt:lpstr>Entities</vt:lpstr>
      <vt:lpstr>CDATA</vt:lpstr>
      <vt:lpstr>Processing Instructions</vt:lpstr>
      <vt:lpstr>XML Syntax</vt:lpstr>
      <vt:lpstr>XML well-formed tester</vt:lpstr>
      <vt:lpstr>XML Namespaces</vt:lpstr>
      <vt:lpstr>XML Namespaces (cont'd)</vt:lpstr>
      <vt:lpstr>Namespaces example</vt:lpstr>
      <vt:lpstr>Namespace example (cont'd)</vt:lpstr>
      <vt:lpstr>CSS and XML</vt:lpstr>
      <vt:lpstr>Well-formed and Valid XML</vt:lpstr>
      <vt:lpstr>Valid XML</vt:lpstr>
      <vt:lpstr>XML DTDs</vt:lpstr>
      <vt:lpstr>DTD Syntax and Content</vt:lpstr>
      <vt:lpstr>DTD Syntax</vt:lpstr>
      <vt:lpstr>XML Schemas</vt:lpstr>
      <vt:lpstr>An XML "note" document with Schema</vt:lpstr>
      <vt:lpstr>XML Schemas</vt:lpstr>
      <vt:lpstr>Coming soon…AJAX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Frames and Threads</dc:title>
  <dc:creator>Reg Dyer</dc:creator>
  <cp:lastModifiedBy>Todd Kelley</cp:lastModifiedBy>
  <cp:revision>208</cp:revision>
  <dcterms:created xsi:type="dcterms:W3CDTF">2000-06-26T04:30:01Z</dcterms:created>
  <dcterms:modified xsi:type="dcterms:W3CDTF">2018-11-05T19:51:59Z</dcterms:modified>
</cp:coreProperties>
</file>