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02EEA-7571-4CB8-8ED8-365A538194A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34CF9-96A2-4F05-9506-3BACCEA4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0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48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4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97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5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9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3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1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3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DD5-E2F1-4F4C-BF9F-1F7895D6D3E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703AE-20A8-4539-A2B3-416A7F455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AB9B0D-C2B3-3206-C746-613D58EB7395}"/>
              </a:ext>
            </a:extLst>
          </p:cNvPr>
          <p:cNvSpPr/>
          <p:nvPr/>
        </p:nvSpPr>
        <p:spPr>
          <a:xfrm>
            <a:off x="1357304" y="442905"/>
            <a:ext cx="6973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i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Science Project</a:t>
            </a:r>
            <a:endParaRPr lang="en-US" sz="5400" b="1" i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8D88AD-531F-F969-75B2-3C80C547BD20}"/>
              </a:ext>
            </a:extLst>
          </p:cNvPr>
          <p:cNvSpPr/>
          <p:nvPr/>
        </p:nvSpPr>
        <p:spPr>
          <a:xfrm>
            <a:off x="1345930" y="2281634"/>
            <a:ext cx="68291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itchFamily="34" charset="0"/>
              </a:rPr>
              <a:t>Topic : Different Regression Models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597" y="2440443"/>
            <a:ext cx="51411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71DC2C2-AD7C-875E-86E4-07601A0C752A}"/>
              </a:ext>
            </a:extLst>
          </p:cNvPr>
          <p:cNvSpPr/>
          <p:nvPr/>
        </p:nvSpPr>
        <p:spPr>
          <a:xfrm>
            <a:off x="2314323" y="398582"/>
            <a:ext cx="50575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itchFamily="18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40A211-8A50-B8FC-F6FB-29CF25B52A4C}"/>
              </a:ext>
            </a:extLst>
          </p:cNvPr>
          <p:cNvSpPr/>
          <p:nvPr/>
        </p:nvSpPr>
        <p:spPr>
          <a:xfrm>
            <a:off x="940153" y="1700009"/>
            <a:ext cx="9647636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Aman Kumar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CSE</a:t>
            </a:r>
            <a:endParaRPr lang="en-US" sz="4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 : 6</a:t>
            </a:r>
            <a:r>
              <a:rPr lang="en-US" sz="4400" baseline="300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endParaRPr lang="en-US" sz="4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:Data Science Project</a:t>
            </a:r>
            <a:endParaRPr lang="en-US" sz="4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: 03-05-2023</a:t>
            </a:r>
            <a:endParaRPr lang="en-US" sz="4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9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4346EA-F362-6660-A33F-06CA4F1E36EE}"/>
              </a:ext>
            </a:extLst>
          </p:cNvPr>
          <p:cNvSpPr/>
          <p:nvPr/>
        </p:nvSpPr>
        <p:spPr>
          <a:xfrm>
            <a:off x="2072732" y="314888"/>
            <a:ext cx="49215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</a:rPr>
              <a:t>Linear</a:t>
            </a:r>
            <a:r>
              <a:rPr lang="en-US" sz="6000" b="1" dirty="0">
                <a:ln/>
                <a:solidFill>
                  <a:srgbClr val="FF0000"/>
                </a:solidFill>
              </a:rPr>
              <a:t> </a:t>
            </a:r>
            <a:r>
              <a:rPr lang="en-US" sz="4400" b="1" dirty="0">
                <a:ln/>
                <a:solidFill>
                  <a:srgbClr val="FF0000"/>
                </a:solidFill>
              </a:rPr>
              <a:t>Regression</a:t>
            </a:r>
            <a:endParaRPr lang="en-US" sz="6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AB2FAC-B6A0-90E0-4879-EF09C3F2FFA0}"/>
              </a:ext>
            </a:extLst>
          </p:cNvPr>
          <p:cNvSpPr/>
          <p:nvPr/>
        </p:nvSpPr>
        <p:spPr>
          <a:xfrm>
            <a:off x="130414" y="1443763"/>
            <a:ext cx="10214656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b="1" i="1" cap="none" spc="0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is a machine learning algorithm which is based on the supervised learning.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is an analysis that assesses whether one or more predictor variable </a:t>
            </a:r>
          </a:p>
          <a:p>
            <a:pPr algn="just"/>
            <a:r>
              <a:rPr lang="en-US" sz="1600" b="1" i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explains the dependent variable.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b="1" i="1" cap="none" spc="0" dirty="0" smtClean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</a:t>
            </a:r>
            <a:r>
              <a:rPr lang="en-US" sz="1600" b="1" i="1" cap="none" spc="0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target’s prediction value based on independent variables.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b="1" i="1" dirty="0" smtClean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</a:t>
            </a:r>
            <a:r>
              <a:rPr lang="en-US" sz="1600" b="1" i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mostly used for finding out the relationship between variables and </a:t>
            </a:r>
            <a:r>
              <a:rPr lang="en-US" sz="1600" b="1" i="1" dirty="0" smtClean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b="1" i="1" dirty="0" smtClean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regression models differs based on the kind of relationship between dependent and </a:t>
            </a:r>
          </a:p>
          <a:p>
            <a:pPr lvl="1"/>
            <a:r>
              <a:rPr lang="en-US" sz="1600" b="1" i="1" dirty="0" smtClean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variables, they are cindering and the number of independent variable being used.</a:t>
            </a:r>
          </a:p>
          <a:p>
            <a:pPr algn="just">
              <a:lnSpc>
                <a:spcPct val="300000"/>
              </a:lnSpc>
            </a:pPr>
            <a:r>
              <a:rPr lang="en-US" sz="1600" b="1" i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00" b="1" i="1" dirty="0" smtClean="0">
                <a:ln/>
                <a:solidFill>
                  <a:srgbClr val="002060"/>
                </a:solidFill>
              </a:rPr>
              <a:t>.</a:t>
            </a:r>
            <a:endParaRPr lang="en-US" sz="1600" b="1" i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01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9388" y="371092"/>
            <a:ext cx="4966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Decision tree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88" y="1670460"/>
            <a:ext cx="9463930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Decision tree represent the features of a </a:t>
            </a: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dataset, branches represent the decision rules</a:t>
            </a:r>
          </a:p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        and each leaf node represents the outcome.</a:t>
            </a:r>
          </a:p>
          <a:p>
            <a:endParaRPr lang="en-US" sz="1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  In a Decision Tree, there are two nodes which are the Decision Node and Leaf Node.</a:t>
            </a:r>
          </a:p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Decision nodes are used to make any decision and have multiple branches, whereas leaf </a:t>
            </a:r>
          </a:p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Nodes are the output of those decisions and do not contain any further branches.</a:t>
            </a:r>
          </a:p>
          <a:p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The Decisions or the tests are performed on the basis of features of the given dataset.</a:t>
            </a:r>
          </a:p>
          <a:p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It is a graphical representation for getting all the possible solutions to a problem/decision 	      	based on given conditions.</a:t>
            </a:r>
          </a:p>
          <a:p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</a:t>
            </a: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It can be very useful for solving decision-related problems.</a:t>
            </a:r>
          </a:p>
          <a:p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</a:t>
            </a:r>
            <a:endParaRPr lang="en-US" sz="1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</a:t>
            </a: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There is less requirement of data cleaning compared to other algorithms.</a:t>
            </a:r>
          </a:p>
          <a:p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</a:t>
            </a:r>
            <a:endParaRPr lang="en-US" sz="1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	</a:t>
            </a:r>
            <a:endParaRPr lang="en-US" sz="1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5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653" y="289449"/>
            <a:ext cx="490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Scatter plot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15643"/>
            <a:ext cx="569739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71500" indent="-571500" algn="ctr">
              <a:buFont typeface="Wingdings" pitchFamily="2" charset="2"/>
              <a:buChar char="Ø"/>
            </a:pPr>
            <a:r>
              <a:rPr lang="en-US" sz="32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Definition of Scatter plot:</a:t>
            </a:r>
            <a:endParaRPr lang="en-US" sz="3200" b="1" dirty="0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3200" b="1" cap="none" spc="0" dirty="0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51" y="2051818"/>
            <a:ext cx="9777292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Scatter plot or scattergrapgh is a type of mathematical diagram to display </a:t>
            </a:r>
          </a:p>
          <a:p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values for two variables for a set of data.</a:t>
            </a:r>
          </a:p>
          <a:p>
            <a:endParaRPr lang="en-IN" sz="20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scatter plot is a graph made by plotting ordered pairs in a coordinate plane</a:t>
            </a:r>
          </a:p>
          <a:p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to show the correlation betweeen two sets of data.</a:t>
            </a:r>
          </a:p>
          <a:p>
            <a:endParaRPr lang="en-IN" sz="20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data is displayed as a collection of points.</a:t>
            </a:r>
          </a:p>
          <a:p>
            <a:endParaRPr lang="en-IN" sz="20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scatter plot describes a positive trend if, as one set of value increases, the</a:t>
            </a:r>
          </a:p>
          <a:p>
            <a:r>
              <a:rPr lang="en-IN" sz="2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other set trends to increase.</a:t>
            </a:r>
            <a:endParaRPr lang="en-IN" sz="2000" b="1" cap="none" spc="0" dirty="0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IN" sz="20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IN" sz="20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12" y="4953000"/>
            <a:ext cx="275129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167" y="265631"/>
            <a:ext cx="62231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Formula for </a:t>
            </a:r>
            <a:r>
              <a:rPr lang="en-US" sz="32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linear regression</a:t>
            </a:r>
            <a:endParaRPr lang="en-US" sz="32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AutoShape 2" descr="Y_i=f(X_i, \beta)+e_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274" y="1178994"/>
            <a:ext cx="988123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Y=a +bX, where y is dependent variable and X is the explanatory </a:t>
            </a:r>
          </a:p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 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variable.</a:t>
            </a:r>
          </a:p>
          <a:p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Also,  a and b can be computed by the following formula :</a:t>
            </a:r>
          </a:p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	</a:t>
            </a:r>
            <a:r>
              <a:rPr lang="en-IN" sz="2400" dirty="0"/>
              <a:t>b= </a:t>
            </a:r>
            <a:r>
              <a:rPr lang="en-IN" sz="2400" dirty="0" smtClean="0"/>
              <a:t>{n ∑ xy</a:t>
            </a:r>
            <a:r>
              <a:rPr lang="en-IN" sz="2400" dirty="0"/>
              <a:t>−(∑x)(∑y</a:t>
            </a:r>
            <a:r>
              <a:rPr lang="en-IN" sz="2400" dirty="0" smtClean="0"/>
              <a:t>)}/(n</a:t>
            </a:r>
            <a:r>
              <a:rPr lang="en-IN" sz="2400" dirty="0"/>
              <a:t>∑x2−(∑</a:t>
            </a:r>
            <a:r>
              <a:rPr lang="en-IN" sz="2400" dirty="0" smtClean="0"/>
              <a:t>x)2)</a:t>
            </a:r>
          </a:p>
          <a:p>
            <a:r>
              <a:rPr lang="en-IN" sz="2400" dirty="0"/>
              <a:t>a</a:t>
            </a:r>
            <a:r>
              <a:rPr lang="en-IN" sz="2400" dirty="0" smtClean="0"/>
              <a:t>nd 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</a:t>
            </a:r>
            <a:r>
              <a:rPr lang="en-IN" sz="2400" dirty="0"/>
              <a:t>a= ∑y−b(∑x</a:t>
            </a:r>
            <a:r>
              <a:rPr lang="en-IN" sz="2400" dirty="0" smtClean="0"/>
              <a:t>)/n</a:t>
            </a:r>
            <a:endParaRPr lang="en-IN" sz="2400" dirty="0"/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802" y="262153"/>
            <a:ext cx="41743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i="1" cap="none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Decision Tree</a:t>
            </a:r>
          </a:p>
          <a:p>
            <a:endParaRPr lang="en-US" sz="4800" b="1" i="1" cap="none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53769"/>
            <a:ext cx="10786683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cap="none" spc="0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en-US" sz="2000" b="1" cap="none" spc="0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Decision Trees , for predicting a class label for a record </a:t>
            </a:r>
          </a:p>
          <a:p>
            <a:r>
              <a:rPr lang="en-US" sz="20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we start </a:t>
            </a:r>
            <a:r>
              <a:rPr lang="en-US" sz="2000" b="1" dirty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from the root of the tree </a:t>
            </a:r>
          </a:p>
          <a:p>
            <a:endParaRPr lang="en-US" sz="2000" b="1" dirty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We Compare the values of the root attribute with the records attribute. 	               </a:t>
            </a:r>
          </a:p>
          <a:p>
            <a:r>
              <a:rPr lang="en-US" sz="20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endParaRPr lang="en-US" sz="2000" b="1" dirty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On the basis of comparision , we follow the branch corresponding</a:t>
            </a:r>
          </a:p>
          <a:p>
            <a:r>
              <a:rPr lang="en-US" sz="20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to that value and jump to the next node.</a:t>
            </a:r>
            <a:endParaRPr lang="en-US" sz="2000" b="1" dirty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000" b="1" cap="none" spc="0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9" y="3589959"/>
            <a:ext cx="6554548" cy="26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4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306" y="718168"/>
            <a:ext cx="190468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50" dirty="0" smtClean="0">
                <a:ln w="11430"/>
                <a:solidFill>
                  <a:prstClr val="black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Result:</a:t>
            </a:r>
          </a:p>
          <a:p>
            <a:endParaRPr lang="en-US" sz="4000" b="1" spc="50" dirty="0">
              <a:ln w="11430"/>
              <a:solidFill>
                <a:prstClr val="black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98429" y="1532130"/>
            <a:ext cx="6314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i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Accuracy from linear regression :</a:t>
            </a:r>
            <a:endParaRPr lang="en-US" sz="2800" b="1" i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9" y="2055350"/>
            <a:ext cx="9041664" cy="7731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9306" y="3088715"/>
            <a:ext cx="57147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i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Accuracy from Decision Tree :</a:t>
            </a:r>
            <a:endParaRPr lang="en-US" sz="2800" b="1" i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50" y="3611934"/>
            <a:ext cx="6357624" cy="27726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5704" y="6313238"/>
            <a:ext cx="165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Accuracy -&gt;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18123" y="4531142"/>
            <a:ext cx="188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 smtClean="0"/>
              <a:t>max_leaf_nodes</a:t>
            </a:r>
            <a:r>
              <a:rPr lang="en-IN" sz="1100" dirty="0" smtClean="0"/>
              <a:t> -&gt;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975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972" y="415902"/>
            <a:ext cx="33602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r>
              <a:rPr lang="en-US" sz="54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</a:p>
          <a:p>
            <a:pPr algn="ctr"/>
            <a:endParaRPr lang="en-US" sz="54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7818" y="1293065"/>
            <a:ext cx="10945112" cy="43858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     </a:t>
            </a:r>
            <a:r>
              <a:rPr lang="en-US" b="1" i="1" dirty="0">
                <a:solidFill>
                  <a:srgbClr val="7030A0"/>
                </a:solidFill>
              </a:rPr>
              <a:t>In conclusion, after evaluating the performance of different machine learning models on </a:t>
            </a:r>
            <a:endParaRPr lang="en-US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     the </a:t>
            </a:r>
            <a:r>
              <a:rPr lang="en-US" b="1" i="1" dirty="0">
                <a:solidFill>
                  <a:srgbClr val="7030A0"/>
                </a:solidFill>
              </a:rPr>
              <a:t>given dataset, it was found that a linear regression model performed better than the </a:t>
            </a:r>
            <a:endParaRPr lang="en-US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     other </a:t>
            </a:r>
            <a:r>
              <a:rPr lang="en-US" b="1" i="1" dirty="0">
                <a:solidFill>
                  <a:srgbClr val="7030A0"/>
                </a:solidFill>
              </a:rPr>
              <a:t>models. The linear regression model was able to accurately predict the </a:t>
            </a:r>
            <a:r>
              <a:rPr lang="en-US" b="1" i="1" dirty="0" smtClean="0">
                <a:solidFill>
                  <a:srgbClr val="7030A0"/>
                </a:solidFill>
              </a:rPr>
              <a:t>target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      </a:t>
            </a:r>
            <a:r>
              <a:rPr lang="en-US" b="1" i="1" dirty="0">
                <a:solidFill>
                  <a:srgbClr val="7030A0"/>
                </a:solidFill>
              </a:rPr>
              <a:t>variable with a high degree of precision and generalization ability. Furthermore, </a:t>
            </a:r>
            <a:r>
              <a:rPr lang="en-US" b="1" i="1" dirty="0" smtClean="0">
                <a:solidFill>
                  <a:srgbClr val="7030A0"/>
                </a:solidFill>
              </a:rPr>
              <a:t>the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       </a:t>
            </a:r>
            <a:r>
              <a:rPr lang="en-US" b="1" i="1" dirty="0">
                <a:solidFill>
                  <a:srgbClr val="7030A0"/>
                </a:solidFill>
              </a:rPr>
              <a:t>model was able to capture the underlying relationships between the predictor </a:t>
            </a:r>
            <a:r>
              <a:rPr lang="en-US" b="1" i="1" dirty="0" smtClean="0">
                <a:solidFill>
                  <a:srgbClr val="7030A0"/>
                </a:solidFill>
              </a:rPr>
              <a:t>variables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       </a:t>
            </a:r>
            <a:r>
              <a:rPr lang="en-US" b="1" i="1" dirty="0">
                <a:solidFill>
                  <a:srgbClr val="7030A0"/>
                </a:solidFill>
              </a:rPr>
              <a:t>and the target variable, making it a suitable choice for this particular task. However, it's </a:t>
            </a:r>
            <a:endParaRPr lang="en-US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	important </a:t>
            </a:r>
            <a:r>
              <a:rPr lang="en-US" b="1" i="1" dirty="0">
                <a:solidFill>
                  <a:srgbClr val="7030A0"/>
                </a:solidFill>
              </a:rPr>
              <a:t>to keep in </a:t>
            </a:r>
            <a:r>
              <a:rPr lang="en-US" b="1" i="1" dirty="0" smtClean="0">
                <a:solidFill>
                  <a:srgbClr val="7030A0"/>
                </a:solidFill>
              </a:rPr>
              <a:t>mind </a:t>
            </a:r>
            <a:r>
              <a:rPr lang="en-US" b="1" i="1" dirty="0">
                <a:solidFill>
                  <a:srgbClr val="7030A0"/>
                </a:solidFill>
              </a:rPr>
              <a:t>that the performance of a machine learning model is highly </a:t>
            </a:r>
            <a:endParaRPr lang="en-US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	dependent </a:t>
            </a:r>
            <a:r>
              <a:rPr lang="en-US" b="1" i="1" dirty="0">
                <a:solidFill>
                  <a:srgbClr val="7030A0"/>
                </a:solidFill>
              </a:rPr>
              <a:t>on the quality of </a:t>
            </a:r>
            <a:r>
              <a:rPr lang="en-US" b="1" i="1" dirty="0" smtClean="0">
                <a:solidFill>
                  <a:srgbClr val="7030A0"/>
                </a:solidFill>
              </a:rPr>
              <a:t>the </a:t>
            </a:r>
            <a:r>
              <a:rPr lang="en-US" b="1" i="1" dirty="0">
                <a:solidFill>
                  <a:srgbClr val="7030A0"/>
                </a:solidFill>
              </a:rPr>
              <a:t>data and the features used, so it's crucial to carefully </a:t>
            </a:r>
            <a:endParaRPr lang="en-US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	preprocess </a:t>
            </a:r>
            <a:r>
              <a:rPr lang="en-US" b="1" i="1" dirty="0">
                <a:solidFill>
                  <a:srgbClr val="7030A0"/>
                </a:solidFill>
              </a:rPr>
              <a:t>the data and choose the appropriate features before training the model.</a:t>
            </a:r>
            <a:r>
              <a:rPr lang="en-US" b="1" i="1" dirty="0">
                <a:solidFill>
                  <a:srgbClr val="7030A0"/>
                </a:solidFill>
              </a:rPr>
              <a:t/>
            </a:r>
            <a:br>
              <a:rPr lang="en-US" b="1" i="1" dirty="0">
                <a:solidFill>
                  <a:srgbClr val="7030A0"/>
                </a:solidFill>
              </a:rPr>
            </a:br>
            <a:endParaRPr lang="en-US" b="1" i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639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6888</TotalTime>
  <Words>436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Kumar</dc:creator>
  <cp:lastModifiedBy>aman</cp:lastModifiedBy>
  <cp:revision>21</cp:revision>
  <dcterms:created xsi:type="dcterms:W3CDTF">2023-04-22T23:02:48Z</dcterms:created>
  <dcterms:modified xsi:type="dcterms:W3CDTF">2023-05-05T14:24:50Z</dcterms:modified>
</cp:coreProperties>
</file>