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RLC CIRCUIT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AMAN CHHAJED</a:t>
            </a:r>
          </a:p>
          <a:p>
            <a:r>
              <a:rPr lang="en-US" dirty="0" smtClean="0"/>
              <a:t>2014B4A7608G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9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 of the characteristic equation: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61244"/>
              </p:ext>
            </p:extLst>
          </p:nvPr>
        </p:nvGraphicFramePr>
        <p:xfrm>
          <a:off x="3670300" y="3314700"/>
          <a:ext cx="42576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460160" imgH="457200" progId="Equation.3">
                  <p:embed/>
                </p:oleObj>
              </mc:Choice>
              <mc:Fallback>
                <p:oleObj name="Equation" r:id="rId3" imgW="146016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314700"/>
                        <a:ext cx="42576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4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Three </a:t>
            </a:r>
            <a:r>
              <a:rPr lang="en-US" dirty="0" smtClean="0">
                <a:solidFill>
                  <a:schemeClr val="accent2"/>
                </a:solidFill>
              </a:rPr>
              <a:t>Cases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16388"/>
              </p:ext>
            </p:extLst>
          </p:nvPr>
        </p:nvGraphicFramePr>
        <p:xfrm>
          <a:off x="8062913" y="2524125"/>
          <a:ext cx="245427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825480" imgH="1282680" progId="Equation.3">
                  <p:embed/>
                </p:oleObj>
              </mc:Choice>
              <mc:Fallback>
                <p:oleObj name="Equation" r:id="rId3" imgW="825480" imgH="1282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3" y="2524125"/>
                        <a:ext cx="245427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00424" y="2715154"/>
            <a:ext cx="2793906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 err="1" smtClean="0"/>
              <a:t>Overdamped</a:t>
            </a:r>
            <a:endParaRPr lang="en-US" sz="4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70999" y="3865562"/>
            <a:ext cx="365484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 smtClean="0"/>
              <a:t>Critically </a:t>
            </a:r>
            <a:r>
              <a:rPr lang="en-US" sz="4000" dirty="0"/>
              <a:t>damped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00424" y="4950633"/>
            <a:ext cx="304410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 smtClean="0"/>
              <a:t>Underdamped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577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Three Cases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23987"/>
              </p:ext>
            </p:extLst>
          </p:nvPr>
        </p:nvGraphicFramePr>
        <p:xfrm>
          <a:off x="8207298" y="2642840"/>
          <a:ext cx="2375209" cy="288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660240" imgH="1333440" progId="Equation.2">
                  <p:embed/>
                </p:oleObj>
              </mc:Choice>
              <mc:Fallback>
                <p:oleObj name="Equation" r:id="rId3" imgW="660240" imgH="133344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298" y="2642840"/>
                        <a:ext cx="2375209" cy="2888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57730" y="2730616"/>
            <a:ext cx="292214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 smtClean="0"/>
              <a:t>Over damped</a:t>
            </a:r>
            <a:endParaRPr lang="en-US" sz="4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56026" y="3719570"/>
            <a:ext cx="365484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 smtClean="0"/>
              <a:t>Critically </a:t>
            </a:r>
            <a:r>
              <a:rPr lang="en-US" sz="4000" dirty="0"/>
              <a:t>damped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49159" y="4708524"/>
            <a:ext cx="317234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 smtClean="0"/>
              <a:t>Under </a:t>
            </a:r>
            <a:r>
              <a:rPr lang="en-US" sz="4000" dirty="0"/>
              <a:t>damped</a:t>
            </a:r>
          </a:p>
        </p:txBody>
      </p:sp>
    </p:spTree>
    <p:extLst>
      <p:ext uri="{BB962C8B-B14F-4D97-AF65-F5344CB8AC3E}">
        <p14:creationId xmlns:p14="http://schemas.microsoft.com/office/powerpoint/2010/main" val="354930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95143"/>
              </p:ext>
            </p:extLst>
          </p:nvPr>
        </p:nvGraphicFramePr>
        <p:xfrm>
          <a:off x="4072053" y="2464419"/>
          <a:ext cx="4047893" cy="118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053" y="2464419"/>
                        <a:ext cx="4047893" cy="1182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3902" y="3824868"/>
            <a:ext cx="975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 = 0.003			C = 1e-10	</a:t>
            </a:r>
          </a:p>
          <a:p>
            <a:r>
              <a:rPr lang="en-US" sz="2400" dirty="0" smtClean="0"/>
              <a:t>For critically damped case, 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44908"/>
              </p:ext>
            </p:extLst>
          </p:nvPr>
        </p:nvGraphicFramePr>
        <p:xfrm>
          <a:off x="2471697" y="4698870"/>
          <a:ext cx="1888429" cy="95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5" imgW="825480" imgH="419040" progId="Equation.3">
                  <p:embed/>
                </p:oleObj>
              </mc:Choice>
              <mc:Fallback>
                <p:oleObj name="Equation" r:id="rId5" imgW="8254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1697" y="4698870"/>
                        <a:ext cx="1888429" cy="958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400010"/>
              </p:ext>
            </p:extLst>
          </p:nvPr>
        </p:nvGraphicFramePr>
        <p:xfrm>
          <a:off x="5207068" y="4560849"/>
          <a:ext cx="2312093" cy="109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7" imgW="990360" imgH="469800" progId="Equation.3">
                  <p:embed/>
                </p:oleObj>
              </mc:Choice>
              <mc:Fallback>
                <p:oleObj name="Equation" r:id="rId7" imgW="9903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7068" y="4560849"/>
                        <a:ext cx="2312093" cy="109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367767"/>
              </p:ext>
            </p:extLst>
          </p:nvPr>
        </p:nvGraphicFramePr>
        <p:xfrm>
          <a:off x="8167688" y="4857750"/>
          <a:ext cx="25034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9" imgW="723600" imgH="177480" progId="Equation.3">
                  <p:embed/>
                </p:oleObj>
              </mc:Choice>
              <mc:Fallback>
                <p:oleObj name="Equation" r:id="rId9" imgW="72360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4857750"/>
                        <a:ext cx="25034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53346" y="2665141"/>
            <a:ext cx="196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V(0) = 3</a:t>
            </a:r>
          </a:p>
          <a:p>
            <a:r>
              <a:rPr lang="en-US" sz="2400" dirty="0" smtClean="0"/>
              <a:t>V’(0) 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14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Overdamped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 = 11000 (&gt;10954.45)</a:t>
            </a:r>
            <a:endParaRPr lang="en-US" dirty="0"/>
          </a:p>
          <a:p>
            <a:r>
              <a:rPr lang="en-US" dirty="0" smtClean="0"/>
              <a:t>2 real roots of the characteristic equation.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-1.6667e+6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= -2e+6</a:t>
            </a:r>
          </a:p>
          <a:p>
            <a:r>
              <a:rPr lang="en-US" dirty="0" smtClean="0"/>
              <a:t>The voltage is not oscillatory and decays to equilibrium.</a:t>
            </a:r>
          </a:p>
          <a:p>
            <a:r>
              <a:rPr lang="en-US" dirty="0" smtClean="0"/>
              <a:t>Energy loss in resistor is faster than energy transferred.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9" y="698168"/>
            <a:ext cx="7296615" cy="54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8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3" y="643053"/>
            <a:ext cx="7766011" cy="55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90" y="657892"/>
            <a:ext cx="7866372" cy="55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680224"/>
            <a:ext cx="7359805" cy="55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Critically damped </a:t>
            </a:r>
            <a:r>
              <a:rPr lang="en-US" dirty="0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= </a:t>
            </a:r>
            <a:r>
              <a:rPr lang="en-US" dirty="0" smtClean="0"/>
              <a:t>10954.45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smtClean="0"/>
              <a:t>equal real </a:t>
            </a:r>
            <a:r>
              <a:rPr lang="en-US" dirty="0"/>
              <a:t>roots of the characteristic equation.</a:t>
            </a:r>
          </a:p>
          <a:p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 smtClean="0"/>
              <a:t>-1.8257e+6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voltage returns </a:t>
            </a:r>
            <a:r>
              <a:rPr lang="en-US" dirty="0"/>
              <a:t>to equilibrium in the minimum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and there is just enough damping to prevent oscillation.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1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Basic </a:t>
            </a:r>
            <a:r>
              <a:rPr lang="en-US" dirty="0" smtClean="0">
                <a:solidFill>
                  <a:schemeClr val="accent2"/>
                </a:solidFill>
              </a:rPr>
              <a:t>RLC </a:t>
            </a:r>
            <a:r>
              <a:rPr lang="en-US" dirty="0">
                <a:solidFill>
                  <a:schemeClr val="accent2"/>
                </a:solidFill>
              </a:rPr>
              <a:t>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594" y="2832410"/>
            <a:ext cx="3626003" cy="285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3292" y="2497874"/>
            <a:ext cx="2931893" cy="397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L= Inductance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R=Resistance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C=Capacitance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V = Voltage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q=Charge</a:t>
            </a:r>
          </a:p>
          <a:p>
            <a:r>
              <a:rPr lang="en-US" sz="3600" dirty="0" err="1">
                <a:solidFill>
                  <a:schemeClr val="accent2"/>
                </a:solidFill>
              </a:rPr>
              <a:t>dq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 err="1">
                <a:solidFill>
                  <a:schemeClr val="accent2"/>
                </a:solidFill>
              </a:rPr>
              <a:t>qt</a:t>
            </a:r>
            <a:r>
              <a:rPr lang="en-US" sz="3600" dirty="0">
                <a:solidFill>
                  <a:schemeClr val="accent2"/>
                </a:solidFill>
              </a:rPr>
              <a:t>=I</a:t>
            </a: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69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98" y="669073"/>
            <a:ext cx="7214839" cy="54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4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35" y="691375"/>
            <a:ext cx="7181385" cy="5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6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7" y="621680"/>
            <a:ext cx="7333786" cy="55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10" y="638407"/>
            <a:ext cx="7445297" cy="55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3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</a:t>
            </a:r>
            <a:r>
              <a:rPr lang="en-US" dirty="0"/>
              <a:t>damped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 = </a:t>
            </a:r>
            <a:r>
              <a:rPr lang="en-US" dirty="0" smtClean="0"/>
              <a:t>300 (&lt;10954.45)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smtClean="0"/>
              <a:t>imaginary </a:t>
            </a:r>
            <a:r>
              <a:rPr lang="en-US" dirty="0"/>
              <a:t>roots of the characteristic equation.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-5e+4 + i1.825e+6</a:t>
            </a:r>
            <a:endParaRPr lang="en-US" dirty="0"/>
          </a:p>
          <a:p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-5e+4 – i1.825e+6</a:t>
            </a:r>
            <a:endParaRPr lang="en-US" dirty="0"/>
          </a:p>
          <a:p>
            <a:r>
              <a:rPr lang="en-US" dirty="0"/>
              <a:t>The voltage </a:t>
            </a:r>
            <a:r>
              <a:rPr lang="en-US" dirty="0" smtClean="0"/>
              <a:t>is oscillatory, amplitude decreases exponentially and finally it </a:t>
            </a:r>
            <a:r>
              <a:rPr lang="en-US" dirty="0"/>
              <a:t>decays to equilibrium.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0" y="529683"/>
            <a:ext cx="1056020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8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8" y="595312"/>
            <a:ext cx="1060481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6" y="758283"/>
            <a:ext cx="10504560" cy="52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59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3" y="624467"/>
            <a:ext cx="10560205" cy="55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938" y="681049"/>
            <a:ext cx="9601196" cy="178337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FARADAY’S   LAW</a:t>
            </a:r>
            <a:endParaRPr lang="en-US" dirty="0"/>
          </a:p>
        </p:txBody>
      </p:sp>
      <p:pic>
        <p:nvPicPr>
          <p:cNvPr id="8" name="Picture 5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238" y="2798956"/>
            <a:ext cx="2442117" cy="254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297858"/>
              </p:ext>
            </p:extLst>
          </p:nvPr>
        </p:nvGraphicFramePr>
        <p:xfrm>
          <a:off x="1277938" y="2464420"/>
          <a:ext cx="3246437" cy="349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3246120" imgH="4127400" progId="Equation.3">
                  <p:embed/>
                </p:oleObj>
              </mc:Choice>
              <mc:Fallback>
                <p:oleObj name="Equation" r:id="rId4" imgW="3246120" imgH="412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464420"/>
                        <a:ext cx="3246437" cy="3491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0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OHM’S LAW</a:t>
            </a:r>
            <a:endParaRPr lang="en-US" dirty="0"/>
          </a:p>
        </p:txBody>
      </p:sp>
      <p:pic>
        <p:nvPicPr>
          <p:cNvPr id="4" name="Picture 4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15" y="3367667"/>
            <a:ext cx="2990383" cy="218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10475"/>
              </p:ext>
            </p:extLst>
          </p:nvPr>
        </p:nvGraphicFramePr>
        <p:xfrm>
          <a:off x="1568605" y="2806391"/>
          <a:ext cx="43561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4356000" imgH="2844720" progId="Equation.3">
                  <p:embed/>
                </p:oleObj>
              </mc:Choice>
              <mc:Fallback>
                <p:oleObj name="Equation" r:id="rId4" imgW="4356000" imgH="2844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605" y="2806391"/>
                        <a:ext cx="43561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59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COULOMB’S  LAW</a:t>
            </a:r>
            <a:endParaRPr lang="en-US" dirty="0"/>
          </a:p>
        </p:txBody>
      </p:sp>
      <p:pic>
        <p:nvPicPr>
          <p:cNvPr id="4" name="Picture 4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56" y="3278459"/>
            <a:ext cx="3612995" cy="245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2" y="2500313"/>
            <a:ext cx="51641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The Voltage drop across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the Capacitor=</a:t>
            </a:r>
          </a:p>
        </p:txBody>
      </p:sp>
      <p:graphicFrame>
        <p:nvGraphicFramePr>
          <p:cNvPr id="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911412"/>
              </p:ext>
            </p:extLst>
          </p:nvPr>
        </p:nvGraphicFramePr>
        <p:xfrm>
          <a:off x="1427356" y="4215160"/>
          <a:ext cx="3220844" cy="180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444240" imgH="190440" progId="Equation.3">
                  <p:embed/>
                </p:oleObj>
              </mc:Choice>
              <mc:Fallback>
                <p:oleObj name="Equation" r:id="rId4" imgW="444240" imgH="190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56" y="4215160"/>
                        <a:ext cx="3220844" cy="1804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3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KIRCHHOFF’S VOLTAGE LAW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748256"/>
              </p:ext>
            </p:extLst>
          </p:nvPr>
        </p:nvGraphicFramePr>
        <p:xfrm>
          <a:off x="2208213" y="3517900"/>
          <a:ext cx="7773987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990360" imgH="177480" progId="Equation.3">
                  <p:embed/>
                </p:oleObj>
              </mc:Choice>
              <mc:Fallback>
                <p:oleObj name="Equation" r:id="rId3" imgW="99036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517900"/>
                        <a:ext cx="7773987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54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differential equation: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case where the source is an unchanging voltage, differentiating </a:t>
            </a:r>
            <a:r>
              <a:rPr lang="en-US" dirty="0" smtClean="0"/>
              <a:t>with respect to t</a:t>
            </a:r>
            <a:r>
              <a:rPr lang="en-US" dirty="0"/>
              <a:t> </a:t>
            </a:r>
            <a:r>
              <a:rPr lang="en-US" dirty="0" smtClean="0"/>
              <a:t>and dividing by L leads </a:t>
            </a:r>
            <a:r>
              <a:rPr lang="en-US" dirty="0"/>
              <a:t>to the second order differential equation: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420198"/>
              </p:ext>
            </p:extLst>
          </p:nvPr>
        </p:nvGraphicFramePr>
        <p:xfrm>
          <a:off x="3146425" y="3532188"/>
          <a:ext cx="555942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193760" imgH="393480" progId="Equation.3">
                  <p:embed/>
                </p:oleObj>
              </mc:Choice>
              <mc:Fallback>
                <p:oleObj name="Equation" r:id="rId3" imgW="11937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532188"/>
                        <a:ext cx="555942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3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differential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Substituting V = IR in the previous equation we get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40455"/>
              </p:ext>
            </p:extLst>
          </p:nvPr>
        </p:nvGraphicFramePr>
        <p:xfrm>
          <a:off x="2940050" y="3532188"/>
          <a:ext cx="59721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532188"/>
                        <a:ext cx="59721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4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characteristic equation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30666"/>
              </p:ext>
            </p:extLst>
          </p:nvPr>
        </p:nvGraphicFramePr>
        <p:xfrm>
          <a:off x="2865863" y="2977376"/>
          <a:ext cx="7147932" cy="202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307880" imgH="393480" progId="Equation.2">
                  <p:embed/>
                </p:oleObj>
              </mc:Choice>
              <mc:Fallback>
                <p:oleObj name="Equation" r:id="rId3" imgW="1307880" imgH="39348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863" y="2977376"/>
                        <a:ext cx="7147932" cy="2029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1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234</Words>
  <Application>Microsoft Office PowerPoint</Application>
  <PresentationFormat>Widescreen</PresentationFormat>
  <Paragraphs>54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Garamond</vt:lpstr>
      <vt:lpstr>Organic</vt:lpstr>
      <vt:lpstr>Equation</vt:lpstr>
      <vt:lpstr>ANALYSIS OF RLC CIRCUIT </vt:lpstr>
      <vt:lpstr>Basic RLC Circuit</vt:lpstr>
      <vt:lpstr>FARADAY’S   LAW</vt:lpstr>
      <vt:lpstr>OHM’S LAW</vt:lpstr>
      <vt:lpstr>COULOMB’S  LAW</vt:lpstr>
      <vt:lpstr>KIRCHHOFF’S VOLTAGE LAW</vt:lpstr>
      <vt:lpstr>2nd order differential equation:</vt:lpstr>
      <vt:lpstr>The differential equation</vt:lpstr>
      <vt:lpstr>The characteristic equation</vt:lpstr>
      <vt:lpstr>Eigenvalues of the characteristic equation:</vt:lpstr>
      <vt:lpstr>Three Cases</vt:lpstr>
      <vt:lpstr>Three Cases</vt:lpstr>
      <vt:lpstr>Illustration</vt:lpstr>
      <vt:lpstr>Overdamped Case</vt:lpstr>
      <vt:lpstr>PowerPoint Presentation</vt:lpstr>
      <vt:lpstr>PowerPoint Presentation</vt:lpstr>
      <vt:lpstr>PowerPoint Presentation</vt:lpstr>
      <vt:lpstr>PowerPoint Presentation</vt:lpstr>
      <vt:lpstr>Critically damped Case</vt:lpstr>
      <vt:lpstr>PowerPoint Presentation</vt:lpstr>
      <vt:lpstr>PowerPoint Presentation</vt:lpstr>
      <vt:lpstr>PowerPoint Presentation</vt:lpstr>
      <vt:lpstr>PowerPoint Presentation</vt:lpstr>
      <vt:lpstr>Under damped Case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RLC CIRCUIT</dc:title>
  <dc:creator>AMAN CHHAJED</dc:creator>
  <cp:lastModifiedBy>AMAN CHHAJED</cp:lastModifiedBy>
  <cp:revision>22</cp:revision>
  <dcterms:created xsi:type="dcterms:W3CDTF">2017-04-19T17:59:50Z</dcterms:created>
  <dcterms:modified xsi:type="dcterms:W3CDTF">2017-05-01T13:02:43Z</dcterms:modified>
</cp:coreProperties>
</file>