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170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6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3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AI-DS 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6"/>
            <a:ext cx="5618515" cy="1483434"/>
          </a:xfrm>
        </p:spPr>
        <p:txBody>
          <a:bodyPr>
            <a:noAutofit/>
          </a:bodyPr>
          <a:lstStyle/>
          <a:p>
            <a:r>
              <a:rPr sz="1400" dirty="0">
                <a:solidFill>
                  <a:schemeClr val="tx1"/>
                </a:solidFill>
              </a:rPr>
              <a:t>Topic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sz="1400" dirty="0">
                <a:solidFill>
                  <a:schemeClr val="tx1"/>
                </a:solidFill>
              </a:rPr>
              <a:t>: IPL Match Analysis using Machine Learning</a:t>
            </a:r>
          </a:p>
          <a:p>
            <a:r>
              <a:rPr sz="1400" dirty="0">
                <a:solidFill>
                  <a:schemeClr val="tx1"/>
                </a:solidFill>
              </a:rPr>
              <a:t>Professor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sz="1400" dirty="0">
                <a:solidFill>
                  <a:schemeClr val="tx1"/>
                </a:solidFill>
              </a:rPr>
              <a:t>: Dr. Ravita Mishra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sz="1400" dirty="0">
                <a:solidFill>
                  <a:schemeClr val="tx1"/>
                </a:solidFill>
              </a:rPr>
              <a:t>Student</a:t>
            </a:r>
            <a:r>
              <a:rPr lang="en-US" sz="1400" dirty="0"/>
              <a:t> </a:t>
            </a:r>
            <a:r>
              <a:rPr sz="1400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 Aman Yadav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roll no : 60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br>
              <a:rPr lang="en-US" sz="1400" dirty="0">
                <a:solidFill>
                  <a:schemeClr val="tx1"/>
                </a:solidFill>
              </a:rPr>
            </a:b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Indian Premier League (IPL) is one of the most popular T20 cricket leagues globally.</a:t>
            </a:r>
          </a:p>
          <a:p>
            <a:r>
              <a:t>Analyzing IPL match data can reveal performance patterns, predict match outcomes, and provide strategic insights.</a:t>
            </a:r>
          </a:p>
          <a:p>
            <a:r>
              <a:t>This project applies data science and machine learning techniques to analyze and model IPL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Kaggle IPL datasets including match and delivery data.</a:t>
            </a:r>
          </a:p>
          <a:p>
            <a:r>
              <a:t>Data includes details like teams, scores, players, match winners, etc.</a:t>
            </a:r>
          </a:p>
          <a:p>
            <a:r>
              <a:t>Total Matches: Over 600 (from 2008 to 2020).</a:t>
            </a:r>
          </a:p>
          <a:p>
            <a:r>
              <a:t>Columns: Match ID, Team names, Toss winner, Toss decision, Match winner, Player of the match,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393260"/>
            <a:ext cx="6571343" cy="561909"/>
          </a:xfrm>
        </p:spPr>
        <p:txBody>
          <a:bodyPr/>
          <a:lstStyle/>
          <a:p>
            <a:r>
              <a:rPr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955169"/>
            <a:ext cx="6176509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56F52-87B9-65BC-07F8-62688E74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8520"/>
              </p:ext>
            </p:extLst>
          </p:nvPr>
        </p:nvGraphicFramePr>
        <p:xfrm>
          <a:off x="1869569" y="1939984"/>
          <a:ext cx="4804974" cy="3526362"/>
        </p:xfrm>
        <a:graphic>
          <a:graphicData uri="http://schemas.openxmlformats.org/drawingml/2006/table">
            <a:tbl>
              <a:tblPr/>
              <a:tblGrid>
                <a:gridCol w="800829">
                  <a:extLst>
                    <a:ext uri="{9D8B030D-6E8A-4147-A177-3AD203B41FA5}">
                      <a16:colId xmlns:a16="http://schemas.microsoft.com/office/drawing/2014/main" val="1084063191"/>
                    </a:ext>
                  </a:extLst>
                </a:gridCol>
                <a:gridCol w="800829">
                  <a:extLst>
                    <a:ext uri="{9D8B030D-6E8A-4147-A177-3AD203B41FA5}">
                      <a16:colId xmlns:a16="http://schemas.microsoft.com/office/drawing/2014/main" val="2972389722"/>
                    </a:ext>
                  </a:extLst>
                </a:gridCol>
                <a:gridCol w="768793">
                  <a:extLst>
                    <a:ext uri="{9D8B030D-6E8A-4147-A177-3AD203B41FA5}">
                      <a16:colId xmlns:a16="http://schemas.microsoft.com/office/drawing/2014/main" val="3835913077"/>
                    </a:ext>
                  </a:extLst>
                </a:gridCol>
                <a:gridCol w="832865">
                  <a:extLst>
                    <a:ext uri="{9D8B030D-6E8A-4147-A177-3AD203B41FA5}">
                      <a16:colId xmlns:a16="http://schemas.microsoft.com/office/drawing/2014/main" val="3828104569"/>
                    </a:ext>
                  </a:extLst>
                </a:gridCol>
                <a:gridCol w="800829">
                  <a:extLst>
                    <a:ext uri="{9D8B030D-6E8A-4147-A177-3AD203B41FA5}">
                      <a16:colId xmlns:a16="http://schemas.microsoft.com/office/drawing/2014/main" val="1202633650"/>
                    </a:ext>
                  </a:extLst>
                </a:gridCol>
                <a:gridCol w="800829">
                  <a:extLst>
                    <a:ext uri="{9D8B030D-6E8A-4147-A177-3AD203B41FA5}">
                      <a16:colId xmlns:a16="http://schemas.microsoft.com/office/drawing/2014/main" val="3182767233"/>
                    </a:ext>
                  </a:extLst>
                </a:gridCol>
              </a:tblGrid>
              <a:tr h="369710">
                <a:tc>
                  <a:txBody>
                    <a:bodyPr/>
                    <a:lstStyle/>
                    <a:p>
                      <a:r>
                        <a:rPr lang="en-IN" sz="800" b="1" dirty="0"/>
                        <a:t>Title</a:t>
                      </a:r>
                      <a:endParaRPr lang="en-IN" sz="800" dirty="0"/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dirty="0"/>
                        <a:t>Authors</a:t>
                      </a:r>
                      <a:endParaRPr lang="en-IN" sz="800" dirty="0"/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Year</a:t>
                      </a:r>
                      <a:endParaRPr lang="en-IN" sz="800"/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Techniques Used</a:t>
                      </a:r>
                      <a:endParaRPr lang="en-IN" sz="800"/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Key Findings</a:t>
                      </a:r>
                      <a:endParaRPr lang="en-IN" sz="800"/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Drawbacks</a:t>
                      </a:r>
                      <a:endParaRPr lang="en-IN" sz="800"/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763752"/>
                  </a:ext>
                </a:extLst>
              </a:tr>
              <a:tr h="827295">
                <a:tc>
                  <a:txBody>
                    <a:bodyPr/>
                    <a:lstStyle/>
                    <a:p>
                      <a:r>
                        <a:rPr lang="en-US" sz="1000" dirty="0"/>
                        <a:t>Predicting IPL Match Results Using ML Algorithms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Pratiksha Bhagat, Rucha Mahadik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2021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LR, DT, KNN, RF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RF ~74% accuracy. Toss &amp; venue matter.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Old dataset, limited features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973245"/>
                  </a:ext>
                </a:extLst>
              </a:tr>
              <a:tr h="827295">
                <a:tc>
                  <a:txBody>
                    <a:bodyPr/>
                    <a:lstStyle/>
                    <a:p>
                      <a:r>
                        <a:rPr lang="en-US" sz="1000" dirty="0"/>
                        <a:t>IPL Winner Prediction Using Ensemble Learning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Aniruddha Sarkar et al.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2020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Voting Classifier (LR, SVM, RF)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Improved generalization. 76.2% accuracy.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Ignored player form/injuries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33572"/>
                  </a:ext>
                </a:extLst>
              </a:tr>
              <a:tr h="674767">
                <a:tc>
                  <a:txBody>
                    <a:bodyPr/>
                    <a:lstStyle/>
                    <a:p>
                      <a:r>
                        <a:rPr lang="en-US" sz="1000"/>
                        <a:t>Data Mining for IPL Outcome Prediction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D. Sharma, S. Rathi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2019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NB, SVM, DT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DT best (~71%) using match stats.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player-level stats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979257"/>
                  </a:ext>
                </a:extLst>
              </a:tr>
              <a:tr h="827295">
                <a:tc>
                  <a:txBody>
                    <a:bodyPr/>
                    <a:lstStyle/>
                    <a:p>
                      <a:r>
                        <a:rPr lang="en-US" sz="1000" dirty="0"/>
                        <a:t>IPL Outcome Prediction Using Deep Learning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Akash Rathi et al.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2023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LSTM (RNN)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Improved live predictions using innings data.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High complexity, slow training</a:t>
                      </a:r>
                    </a:p>
                  </a:txBody>
                  <a:tcPr marL="51680" marR="51680" marT="25840" marB="25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031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4BDD8F-4F2F-D9B3-55B7-10D1C959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2324"/>
              </p:ext>
            </p:extLst>
          </p:nvPr>
        </p:nvGraphicFramePr>
        <p:xfrm>
          <a:off x="1811327" y="2003527"/>
          <a:ext cx="4723430" cy="3442104"/>
        </p:xfrm>
        <a:graphic>
          <a:graphicData uri="http://schemas.openxmlformats.org/drawingml/2006/table">
            <a:tbl>
              <a:tblPr/>
              <a:tblGrid>
                <a:gridCol w="4723430">
                  <a:extLst>
                    <a:ext uri="{9D8B030D-6E8A-4147-A177-3AD203B41FA5}">
                      <a16:colId xmlns:a16="http://schemas.microsoft.com/office/drawing/2014/main" val="157239633"/>
                    </a:ext>
                  </a:extLst>
                </a:gridCol>
              </a:tblGrid>
              <a:tr h="34421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845531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9C19F9-5FF0-18AF-1E19-FDFA7BA2C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015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8415" imgH="390569" progId="Excel.Sheet.12">
                  <p:embed/>
                </p:oleObj>
              </mc:Choice>
              <mc:Fallback>
                <p:oleObj name="Worksheet" r:id="rId2" imgW="1228415" imgH="3905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E25224-7FD1-B1CF-4C2D-714F6378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89973"/>
              </p:ext>
            </p:extLst>
          </p:nvPr>
        </p:nvGraphicFramePr>
        <p:xfrm>
          <a:off x="1443492" y="955169"/>
          <a:ext cx="6576437" cy="463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961">
                  <a:extLst>
                    <a:ext uri="{9D8B030D-6E8A-4147-A177-3AD203B41FA5}">
                      <a16:colId xmlns:a16="http://schemas.microsoft.com/office/drawing/2014/main" val="3609625981"/>
                    </a:ext>
                  </a:extLst>
                </a:gridCol>
                <a:gridCol w="1030748">
                  <a:extLst>
                    <a:ext uri="{9D8B030D-6E8A-4147-A177-3AD203B41FA5}">
                      <a16:colId xmlns:a16="http://schemas.microsoft.com/office/drawing/2014/main" val="490458307"/>
                    </a:ext>
                  </a:extLst>
                </a:gridCol>
                <a:gridCol w="1036657">
                  <a:extLst>
                    <a:ext uri="{9D8B030D-6E8A-4147-A177-3AD203B41FA5}">
                      <a16:colId xmlns:a16="http://schemas.microsoft.com/office/drawing/2014/main" val="2931025715"/>
                    </a:ext>
                  </a:extLst>
                </a:gridCol>
                <a:gridCol w="1024840">
                  <a:extLst>
                    <a:ext uri="{9D8B030D-6E8A-4147-A177-3AD203B41FA5}">
                      <a16:colId xmlns:a16="http://schemas.microsoft.com/office/drawing/2014/main" val="3596874516"/>
                    </a:ext>
                  </a:extLst>
                </a:gridCol>
                <a:gridCol w="1030748">
                  <a:extLst>
                    <a:ext uri="{9D8B030D-6E8A-4147-A177-3AD203B41FA5}">
                      <a16:colId xmlns:a16="http://schemas.microsoft.com/office/drawing/2014/main" val="3272146452"/>
                    </a:ext>
                  </a:extLst>
                </a:gridCol>
                <a:gridCol w="1436483">
                  <a:extLst>
                    <a:ext uri="{9D8B030D-6E8A-4147-A177-3AD203B41FA5}">
                      <a16:colId xmlns:a16="http://schemas.microsoft.com/office/drawing/2014/main" val="1827104478"/>
                    </a:ext>
                  </a:extLst>
                </a:gridCol>
              </a:tblGrid>
              <a:tr h="529245">
                <a:tc>
                  <a:txBody>
                    <a:bodyPr/>
                    <a:lstStyle/>
                    <a:p>
                      <a:r>
                        <a:rPr lang="en-IN" b="1" dirty="0"/>
                        <a:t>Title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Authors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Year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Techniques Used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Key Findings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Drawbacks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32764"/>
                  </a:ext>
                </a:extLst>
              </a:tr>
              <a:tr h="1178774">
                <a:tc>
                  <a:txBody>
                    <a:bodyPr/>
                    <a:lstStyle/>
                    <a:p>
                      <a:r>
                        <a:rPr lang="en-US" dirty="0"/>
                        <a:t>Predicting IPL Match Results Using ML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Pratiksha Bhagat, Rucha Mahadik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LR, DT, KNN, 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RF ~74% accuracy. Toss &amp; venue matter.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Old dataset, limited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699433"/>
                  </a:ext>
                </a:extLst>
              </a:tr>
              <a:tr h="1526940">
                <a:tc>
                  <a:txBody>
                    <a:bodyPr/>
                    <a:lstStyle/>
                    <a:p>
                      <a:r>
                        <a:rPr lang="en-US" dirty="0"/>
                        <a:t>Cricket Outcome Prediction Using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Meenal Goyal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KNN, SVM, </a:t>
                      </a:r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XGBoost ~78% accuracy. Good feature importance.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real-time/live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430109"/>
                  </a:ext>
                </a:extLst>
              </a:tr>
              <a:tr h="1395283">
                <a:tc>
                  <a:txBody>
                    <a:bodyPr/>
                    <a:lstStyle/>
                    <a:p>
                      <a:r>
                        <a:rPr lang="en-US"/>
                        <a:t>IPL Outcome Prediction Using Deep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Akash Rathi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 (RNN)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Improved live predictions using innings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complexity, slow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344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</a:t>
            </a:r>
          </a:p>
          <a:p>
            <a:r>
              <a:t>• Decision Tree</a:t>
            </a:r>
          </a:p>
          <a:p>
            <a:r>
              <a:t>• Random Forest</a:t>
            </a:r>
          </a:p>
          <a:p>
            <a:r>
              <a:t>• Gradient Boosting</a:t>
            </a:r>
          </a:p>
          <a:p>
            <a:r>
              <a:t>• Support Vector Machine (SVM)</a:t>
            </a:r>
          </a:p>
          <a:p>
            <a:r>
              <a:t>• K-Nearest Neighbors (KNN)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Evaluation based on Confusion Matrix, Accuracy, Precision, and Recall.</a:t>
            </a:r>
          </a:p>
          <a:p>
            <a:r>
              <a:t>Gradient Boosting and Random Forest performed well with high accuracy.</a:t>
            </a:r>
          </a:p>
          <a:p>
            <a:r>
              <a:t>SVM and Logistic Regression showed balanced results.</a:t>
            </a:r>
          </a:p>
          <a:p>
            <a:r>
              <a:t>KNN showed variability depending on feature scaling and data split.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Machine learning models can predict IPL match outcomes with significant accuracy.</a:t>
            </a:r>
          </a:p>
          <a:p>
            <a:r>
              <a:t>Ensemble models like Gradient Boosting and Random Forest are effective.</a:t>
            </a:r>
          </a:p>
          <a:p>
            <a:r>
              <a:t>Model performance depends on feature selection, data preprocessing, and model tuning.</a:t>
            </a:r>
          </a:p>
          <a:p>
            <a:r>
              <a:t>Future work: Incorporate live data for real-time prediction and betting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510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Gallery</vt:lpstr>
      <vt:lpstr>Worksheet</vt:lpstr>
      <vt:lpstr>AI-DS MINI PROJECT</vt:lpstr>
      <vt:lpstr>Introduction</vt:lpstr>
      <vt:lpstr>Dataset Used</vt:lpstr>
      <vt:lpstr>Literature Survey</vt:lpstr>
      <vt:lpstr>AI Models Used</vt:lpstr>
      <vt:lpstr>Model Evaluation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AMAN YADAV</cp:lastModifiedBy>
  <cp:revision>4</cp:revision>
  <dcterms:created xsi:type="dcterms:W3CDTF">2013-01-27T09:14:16Z</dcterms:created>
  <dcterms:modified xsi:type="dcterms:W3CDTF">2025-04-16T12:35:26Z</dcterms:modified>
  <cp:category/>
</cp:coreProperties>
</file>