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8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showGuides="1">
      <p:cViewPr varScale="1">
        <p:scale>
          <a:sx n="81" d="100"/>
          <a:sy n="81"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57" name="Google Shape;57;p1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58" name="Google Shape;58;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8859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0"/>
        <p:cNvGrpSpPr/>
        <p:nvPr/>
      </p:nvGrpSpPr>
      <p:grpSpPr>
        <a:xfrm>
          <a:off x="0" y="0"/>
          <a:ext cx="0" cy="0"/>
          <a:chOff x="0" y="0"/>
          <a:chExt cx="0" cy="0"/>
        </a:xfrm>
      </p:grpSpPr>
      <p:sp>
        <p:nvSpPr>
          <p:cNvPr id="91" name="Google Shape;91;p23"/>
          <p:cNvSpPr txBox="1">
            <a:spLocks noGrp="1"/>
          </p:cNvSpPr>
          <p:nvPr>
            <p:ph type="title" hasCustomPrompt="1"/>
          </p:nvPr>
        </p:nvSpPr>
        <p:spPr>
          <a:xfrm>
            <a:off x="415600" y="1474833"/>
            <a:ext cx="11360800" cy="26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92" name="Google Shape;92;p23"/>
          <p:cNvSpPr txBox="1">
            <a:spLocks noGrp="1"/>
          </p:cNvSpPr>
          <p:nvPr>
            <p:ph type="body" idx="1"/>
          </p:nvPr>
        </p:nvSpPr>
        <p:spPr>
          <a:xfrm>
            <a:off x="415600" y="4202967"/>
            <a:ext cx="11360800" cy="17340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93" name="Google Shape;93;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88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8216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62" name="Google Shape;62;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8521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65" name="Google Shape;65;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493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69" name="Google Shape;69;p17"/>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0" name="Google Shape;70;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5781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735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76" name="Google Shape;76;p19"/>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7" name="Google Shape;77;p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946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80" name="Google Shape;80;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440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1"/>
        <p:cNvGrpSpPr/>
        <p:nvPr/>
      </p:nvGrpSpPr>
      <p:grpSpPr>
        <a:xfrm>
          <a:off x="0" y="0"/>
          <a:ext cx="0" cy="0"/>
          <a:chOff x="0" y="0"/>
          <a:chExt cx="0" cy="0"/>
        </a:xfrm>
      </p:grpSpPr>
      <p:sp>
        <p:nvSpPr>
          <p:cNvPr id="82" name="Google Shape;82;p2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84" name="Google Shape;84;p21"/>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85" name="Google Shape;85;p21"/>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86" name="Google Shape;86;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830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7"/>
        <p:cNvGrpSpPr/>
        <p:nvPr/>
      </p:nvGrpSpPr>
      <p:grpSpPr>
        <a:xfrm>
          <a:off x="0" y="0"/>
          <a:ext cx="0" cy="0"/>
          <a:chOff x="0" y="0"/>
          <a:chExt cx="0" cy="0"/>
        </a:xfrm>
      </p:grpSpPr>
      <p:sp>
        <p:nvSpPr>
          <p:cNvPr id="88" name="Google Shape;88;p2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89" name="Google Shape;89;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0205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pic>
        <p:nvPicPr>
          <p:cNvPr id="54" name="Google Shape;54;p13"/>
          <p:cNvPicPr preferRelativeResize="0"/>
          <p:nvPr/>
        </p:nvPicPr>
        <p:blipFill rotWithShape="1">
          <a:blip r:embed="rId13">
            <a:alphaModFix/>
          </a:blip>
          <a:srcRect/>
          <a:stretch/>
        </p:blipFill>
        <p:spPr>
          <a:xfrm>
            <a:off x="11470634" y="88700"/>
            <a:ext cx="464825" cy="477275"/>
          </a:xfrm>
          <a:prstGeom prst="rect">
            <a:avLst/>
          </a:prstGeom>
          <a:noFill/>
          <a:ln>
            <a:noFill/>
          </a:ln>
        </p:spPr>
      </p:pic>
    </p:spTree>
    <p:extLst>
      <p:ext uri="{BB962C8B-B14F-4D97-AF65-F5344CB8AC3E}">
        <p14:creationId xmlns:p14="http://schemas.microsoft.com/office/powerpoint/2010/main" val="246935339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67B0-8567-2C25-98CF-7D41C4E3FE46}"/>
              </a:ext>
            </a:extLst>
          </p:cNvPr>
          <p:cNvSpPr>
            <a:spLocks noGrp="1"/>
          </p:cNvSpPr>
          <p:nvPr>
            <p:ph type="title"/>
          </p:nvPr>
        </p:nvSpPr>
        <p:spPr>
          <a:xfrm>
            <a:off x="415600" y="1"/>
            <a:ext cx="11360800" cy="1460664"/>
          </a:xfrm>
        </p:spPr>
        <p:txBody>
          <a:bodyPr/>
          <a:lstStyle/>
          <a:p>
            <a:r>
              <a:rPr lang="en-US" sz="2800" b="1" dirty="0">
                <a:solidFill>
                  <a:srgbClr val="CC0000"/>
                </a:solidFill>
                <a:latin typeface="Montserrat"/>
                <a:ea typeface="Montserrat"/>
                <a:cs typeface="Montserrat"/>
                <a:sym typeface="Montserrat"/>
              </a:rPr>
              <a:t>                                   Capstone Project - 3</a:t>
            </a:r>
            <a:br>
              <a:rPr lang="en-US" sz="2800" b="1" dirty="0">
                <a:solidFill>
                  <a:srgbClr val="CC0000"/>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                                  </a:t>
            </a:r>
            <a:r>
              <a:rPr lang="en-IN" b="1" dirty="0">
                <a:solidFill>
                  <a:schemeClr val="bg1">
                    <a:lumMod val="50000"/>
                  </a:schemeClr>
                </a:solidFill>
                <a:latin typeface="Montserrat"/>
                <a:ea typeface="Montserrat"/>
                <a:cs typeface="Montserrat"/>
                <a:sym typeface="Montserrat"/>
              </a:rPr>
              <a:t>CARDIOVASCULAR RISK PREDICTION</a:t>
            </a:r>
            <a:br>
              <a:rPr lang="en-IN" sz="2800" b="1" dirty="0">
                <a:solidFill>
                  <a:schemeClr val="bg1">
                    <a:lumMod val="75000"/>
                  </a:schemeClr>
                </a:solidFill>
              </a:rPr>
            </a:br>
            <a:r>
              <a:rPr lang="en-IN" sz="2800" b="1" dirty="0">
                <a:solidFill>
                  <a:schemeClr val="bg1">
                    <a:lumMod val="75000"/>
                  </a:schemeClr>
                </a:solidFill>
              </a:rPr>
              <a:t>                         MACHINE LEARNING(</a:t>
            </a:r>
            <a:r>
              <a:rPr lang="en-IN" sz="2800" b="1" i="1" dirty="0">
                <a:solidFill>
                  <a:schemeClr val="bg1">
                    <a:lumMod val="75000"/>
                  </a:schemeClr>
                </a:solidFill>
              </a:rPr>
              <a:t>CLASSIFICATION</a:t>
            </a:r>
            <a:r>
              <a:rPr lang="en-IN" sz="2800" b="1" dirty="0">
                <a:solidFill>
                  <a:schemeClr val="bg1">
                    <a:lumMod val="75000"/>
                  </a:schemeClr>
                </a:solidFill>
              </a:rPr>
              <a:t>)</a:t>
            </a:r>
            <a:br>
              <a:rPr lang="en-IN" sz="2800" b="1" dirty="0">
                <a:solidFill>
                  <a:schemeClr val="bg1">
                    <a:lumMod val="75000"/>
                  </a:schemeClr>
                </a:solidFill>
              </a:rPr>
            </a:br>
            <a:br>
              <a:rPr lang="en-IN" sz="2800" b="1" dirty="0">
                <a:solidFill>
                  <a:schemeClr val="bg1">
                    <a:lumMod val="75000"/>
                  </a:schemeClr>
                </a:solidFill>
              </a:rPr>
            </a:br>
            <a:endParaRPr lang="en-IN" dirty="0"/>
          </a:p>
        </p:txBody>
      </p:sp>
      <p:sp>
        <p:nvSpPr>
          <p:cNvPr id="3" name="Text Placeholder 2">
            <a:extLst>
              <a:ext uri="{FF2B5EF4-FFF2-40B4-BE49-F238E27FC236}">
                <a16:creationId xmlns:a16="http://schemas.microsoft.com/office/drawing/2014/main" id="{FD3AF76F-6B46-3213-A6CC-EB6D9E140C4C}"/>
              </a:ext>
            </a:extLst>
          </p:cNvPr>
          <p:cNvSpPr>
            <a:spLocks noGrp="1"/>
          </p:cNvSpPr>
          <p:nvPr>
            <p:ph type="body" idx="1"/>
          </p:nvPr>
        </p:nvSpPr>
        <p:spPr>
          <a:xfrm>
            <a:off x="1" y="1294410"/>
            <a:ext cx="12192000" cy="556358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400" b="1" dirty="0">
                <a:solidFill>
                  <a:schemeClr val="bg1">
                    <a:lumMod val="75000"/>
                  </a:schemeClr>
                </a:solidFill>
              </a:rPr>
              <a:t>BY</a:t>
            </a:r>
            <a:br>
              <a:rPr lang="en-IN" sz="2400" b="1" dirty="0">
                <a:solidFill>
                  <a:schemeClr val="bg1">
                    <a:lumMod val="75000"/>
                  </a:schemeClr>
                </a:solidFill>
              </a:rPr>
            </a:br>
            <a:r>
              <a:rPr lang="en-IN" sz="2400" b="1" dirty="0">
                <a:solidFill>
                  <a:srgbClr val="C00000"/>
                </a:solidFill>
              </a:rPr>
              <a:t>MD AMANATULLAH</a:t>
            </a:r>
            <a:br>
              <a:rPr lang="en-IN" sz="2400" b="1" dirty="0">
                <a:solidFill>
                  <a:srgbClr val="C00000"/>
                </a:solidFill>
              </a:rPr>
            </a:br>
            <a:r>
              <a:rPr lang="en-IN" b="1" dirty="0">
                <a:solidFill>
                  <a:schemeClr val="bg1">
                    <a:lumMod val="50000"/>
                  </a:schemeClr>
                </a:solidFill>
              </a:rPr>
              <a:t>(Data Science Trainee)</a:t>
            </a:r>
            <a:br>
              <a:rPr lang="en-IN" sz="2400" b="1" dirty="0">
                <a:solidFill>
                  <a:srgbClr val="C00000"/>
                </a:solidFill>
              </a:rPr>
            </a:br>
            <a:r>
              <a:rPr lang="en-IN" b="1" dirty="0">
                <a:solidFill>
                  <a:srgbClr val="C00000"/>
                </a:solidFill>
              </a:rPr>
              <a:t>ALMABETTER</a:t>
            </a:r>
            <a:endParaRPr lang="en-IN" dirty="0"/>
          </a:p>
        </p:txBody>
      </p:sp>
      <p:pic>
        <p:nvPicPr>
          <p:cNvPr id="5" name="Picture 4">
            <a:extLst>
              <a:ext uri="{FF2B5EF4-FFF2-40B4-BE49-F238E27FC236}">
                <a16:creationId xmlns:a16="http://schemas.microsoft.com/office/drawing/2014/main" id="{305DB38B-3BC7-1DAB-C82D-A143BE77B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760" y="1980706"/>
            <a:ext cx="7433954" cy="3835730"/>
          </a:xfrm>
          <a:prstGeom prst="rect">
            <a:avLst/>
          </a:prstGeom>
        </p:spPr>
      </p:pic>
      <p:pic>
        <p:nvPicPr>
          <p:cNvPr id="9" name="Picture 8" descr="Logo&#10;&#10;Description automatically generated with low confidence">
            <a:extLst>
              <a:ext uri="{FF2B5EF4-FFF2-40B4-BE49-F238E27FC236}">
                <a16:creationId xmlns:a16="http://schemas.microsoft.com/office/drawing/2014/main" id="{4D32DEF0-EF44-2623-3852-AB1830F6A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69" y="2526969"/>
            <a:ext cx="5640817" cy="2389416"/>
          </a:xfrm>
          <a:prstGeom prst="rect">
            <a:avLst/>
          </a:prstGeom>
        </p:spPr>
      </p:pic>
    </p:spTree>
    <p:extLst>
      <p:ext uri="{BB962C8B-B14F-4D97-AF65-F5344CB8AC3E}">
        <p14:creationId xmlns:p14="http://schemas.microsoft.com/office/powerpoint/2010/main" val="36088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855B-BA08-F43A-0C18-85083000F087}"/>
              </a:ext>
            </a:extLst>
          </p:cNvPr>
          <p:cNvSpPr>
            <a:spLocks noGrp="1"/>
          </p:cNvSpPr>
          <p:nvPr>
            <p:ph type="title"/>
          </p:nvPr>
        </p:nvSpPr>
        <p:spPr>
          <a:xfrm>
            <a:off x="0" y="1"/>
            <a:ext cx="12065330" cy="1021277"/>
          </a:xfrm>
        </p:spPr>
        <p:txBody>
          <a:bodyPr/>
          <a:lstStyle/>
          <a:p>
            <a:r>
              <a:rPr lang="en-US" dirty="0">
                <a:solidFill>
                  <a:srgbClr val="008000"/>
                </a:solidFill>
                <a:latin typeface="+mn-lt"/>
              </a:rPr>
              <a:t>	</a:t>
            </a:r>
            <a:r>
              <a:rPr lang="en-US" b="1" dirty="0">
                <a:solidFill>
                  <a:srgbClr val="008000"/>
                </a:solidFill>
                <a:latin typeface="+mn-lt"/>
              </a:rPr>
              <a:t>P</a:t>
            </a:r>
            <a:r>
              <a:rPr lang="en-US" b="1" dirty="0">
                <a:solidFill>
                  <a:srgbClr val="008000"/>
                </a:solidFill>
                <a:effectLst/>
                <a:latin typeface="+mn-lt"/>
              </a:rPr>
              <a:t>lotting violin plot to detect total 						cholesterol of male(1) and female(0) having CHD or not</a:t>
            </a: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r>
              <a:rPr lang="en-US" sz="1800" b="1" dirty="0">
                <a:solidFill>
                  <a:schemeClr val="bg2">
                    <a:lumMod val="10000"/>
                  </a:schemeClr>
                </a:solidFill>
                <a:effectLst/>
                <a:latin typeface="+mn-lt"/>
              </a:rPr>
              <a:t>The male has higher density in both</a:t>
            </a:r>
            <a:br>
              <a:rPr lang="en-US" sz="1800" b="1" dirty="0">
                <a:solidFill>
                  <a:schemeClr val="bg2">
                    <a:lumMod val="10000"/>
                  </a:schemeClr>
                </a:solidFill>
                <a:effectLst/>
                <a:latin typeface="+mn-lt"/>
              </a:rPr>
            </a:br>
            <a:r>
              <a:rPr lang="en-US" sz="1800" b="1" dirty="0">
                <a:solidFill>
                  <a:schemeClr val="bg2">
                    <a:lumMod val="10000"/>
                  </a:schemeClr>
                </a:solidFill>
                <a:effectLst/>
                <a:latin typeface="+mn-lt"/>
              </a:rPr>
              <a:t>cases. As the violin plot is wider for</a:t>
            </a:r>
            <a:br>
              <a:rPr lang="en-US" sz="1800" b="1" dirty="0">
                <a:solidFill>
                  <a:schemeClr val="bg2">
                    <a:lumMod val="10000"/>
                  </a:schemeClr>
                </a:solidFill>
                <a:effectLst/>
                <a:latin typeface="+mn-lt"/>
              </a:rPr>
            </a:br>
            <a:r>
              <a:rPr lang="en-US" sz="1800" b="1" dirty="0">
                <a:solidFill>
                  <a:schemeClr val="bg2">
                    <a:lumMod val="10000"/>
                  </a:schemeClr>
                </a:solidFill>
                <a:effectLst/>
                <a:latin typeface="+mn-lt"/>
              </a:rPr>
              <a:t>male.</a:t>
            </a:r>
            <a:br>
              <a:rPr lang="en-US" sz="1800" b="1" dirty="0">
                <a:solidFill>
                  <a:schemeClr val="bg2">
                    <a:lumMod val="10000"/>
                  </a:schemeClr>
                </a:solidFill>
                <a:effectLst/>
                <a:latin typeface="+mn-lt"/>
              </a:rPr>
            </a:br>
            <a:endParaRPr lang="en-IN" sz="1800" b="1" dirty="0">
              <a:solidFill>
                <a:schemeClr val="bg2">
                  <a:lumMod val="10000"/>
                </a:schemeClr>
              </a:solidFill>
              <a:latin typeface="+mn-lt"/>
            </a:endParaRPr>
          </a:p>
        </p:txBody>
      </p:sp>
      <p:sp>
        <p:nvSpPr>
          <p:cNvPr id="3" name="Text Placeholder 2">
            <a:extLst>
              <a:ext uri="{FF2B5EF4-FFF2-40B4-BE49-F238E27FC236}">
                <a16:creationId xmlns:a16="http://schemas.microsoft.com/office/drawing/2014/main" id="{7EA6CE0B-2094-AD01-36DB-6E449E979D7C}"/>
              </a:ext>
            </a:extLst>
          </p:cNvPr>
          <p:cNvSpPr>
            <a:spLocks noGrp="1"/>
          </p:cNvSpPr>
          <p:nvPr>
            <p:ph type="body" idx="1"/>
          </p:nvPr>
        </p:nvSpPr>
        <p:spPr>
          <a:xfrm>
            <a:off x="0" y="926275"/>
            <a:ext cx="12192000" cy="5931724"/>
          </a:xfrm>
        </p:spPr>
        <p:txBody>
          <a:bodyPr/>
          <a:lstStyle/>
          <a:p>
            <a:endParaRPr lang="en-IN" dirty="0"/>
          </a:p>
          <a:p>
            <a:endParaRPr lang="en-IN" dirty="0"/>
          </a:p>
          <a:p>
            <a:endParaRPr lang="en-IN" dirty="0"/>
          </a:p>
          <a:p>
            <a:pPr lvl="1"/>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52396" indent="0">
              <a:buNone/>
            </a:pPr>
            <a:r>
              <a:rPr lang="en-US" b="0" i="0" dirty="0">
                <a:solidFill>
                  <a:srgbClr val="212121"/>
                </a:solidFill>
                <a:effectLst/>
                <a:latin typeface="Roboto" panose="02000000000000000000" pitchFamily="2" charset="0"/>
              </a:rPr>
              <a:t>The quartile and whisker values from the boxplot are shown inside the violin. As the violin plot uses KDE, the wider portion indicates the higher density and narrow regions lower density.</a:t>
            </a:r>
          </a:p>
          <a:p>
            <a:pPr marL="152396" indent="0">
              <a:buNone/>
            </a:pPr>
            <a:r>
              <a:rPr lang="en-US" b="0" i="0" dirty="0">
                <a:solidFill>
                  <a:srgbClr val="212121"/>
                </a:solidFill>
                <a:effectLst/>
                <a:latin typeface="Roboto" panose="02000000000000000000" pitchFamily="2" charset="0"/>
              </a:rPr>
              <a:t>The above plot shows the distribution plot of TOTAL CHOLESTRAL of both male(1) and female(0) for those who are at low risk of CHD(0) and high risk of CHD(1).</a:t>
            </a:r>
            <a:endParaRPr lang="en-IN" dirty="0"/>
          </a:p>
        </p:txBody>
      </p:sp>
      <p:pic>
        <p:nvPicPr>
          <p:cNvPr id="5" name="Picture 4" descr="Shape&#10;&#10;Description automatically generated with medium confidence">
            <a:extLst>
              <a:ext uri="{FF2B5EF4-FFF2-40B4-BE49-F238E27FC236}">
                <a16:creationId xmlns:a16="http://schemas.microsoft.com/office/drawing/2014/main" id="{F23E698D-F04F-F361-5CB7-C90388BC4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481" y="1021277"/>
            <a:ext cx="7766462" cy="3966360"/>
          </a:xfrm>
          <a:prstGeom prst="rect">
            <a:avLst/>
          </a:prstGeom>
        </p:spPr>
      </p:pic>
    </p:spTree>
    <p:extLst>
      <p:ext uri="{BB962C8B-B14F-4D97-AF65-F5344CB8AC3E}">
        <p14:creationId xmlns:p14="http://schemas.microsoft.com/office/powerpoint/2010/main" val="80354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ED8A-4DC8-12C3-4939-640091107D15}"/>
              </a:ext>
            </a:extLst>
          </p:cNvPr>
          <p:cNvSpPr>
            <a:spLocks noGrp="1"/>
          </p:cNvSpPr>
          <p:nvPr>
            <p:ph type="title"/>
          </p:nvPr>
        </p:nvSpPr>
        <p:spPr>
          <a:xfrm>
            <a:off x="415600" y="83127"/>
            <a:ext cx="11360800" cy="683040"/>
          </a:xfrm>
        </p:spPr>
        <p:txBody>
          <a:bodyPr/>
          <a:lstStyle/>
          <a:p>
            <a:r>
              <a:rPr lang="en-US" b="1" dirty="0">
                <a:solidFill>
                  <a:srgbClr val="008000"/>
                </a:solidFill>
                <a:latin typeface="+mn-lt"/>
              </a:rPr>
              <a:t>C</a:t>
            </a:r>
            <a:r>
              <a:rPr lang="en-US" b="1" dirty="0">
                <a:solidFill>
                  <a:srgbClr val="008000"/>
                </a:solidFill>
                <a:effectLst/>
                <a:latin typeface="+mn-lt"/>
              </a:rPr>
              <a:t>ounting the no of male and female who are on BP medicine</a:t>
            </a: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r>
              <a:rPr lang="en-US" sz="1800" dirty="0">
                <a:solidFill>
                  <a:schemeClr val="bg1">
                    <a:lumMod val="50000"/>
                  </a:schemeClr>
                </a:solidFill>
                <a:effectLst/>
                <a:latin typeface="+mn-lt"/>
              </a:rPr>
              <a:t>Most of the males and females are not using BPMeds. Females are more than males using BPMeds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53D7AAB0-3FB1-3AE6-9058-09A3956788E0}"/>
              </a:ext>
            </a:extLst>
          </p:cNvPr>
          <p:cNvSpPr>
            <a:spLocks noGrp="1"/>
          </p:cNvSpPr>
          <p:nvPr>
            <p:ph type="body" idx="1"/>
          </p:nvPr>
        </p:nvSpPr>
        <p:spPr>
          <a:xfrm>
            <a:off x="0" y="766168"/>
            <a:ext cx="12192000" cy="470835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MM</a:t>
            </a:r>
          </a:p>
        </p:txBody>
      </p:sp>
      <p:pic>
        <p:nvPicPr>
          <p:cNvPr id="5" name="Picture 4" descr="Chart, bar chart&#10;&#10;Description automatically generated">
            <a:extLst>
              <a:ext uri="{FF2B5EF4-FFF2-40B4-BE49-F238E27FC236}">
                <a16:creationId xmlns:a16="http://schemas.microsoft.com/office/drawing/2014/main" id="{4C2DDB9C-32AC-A8FE-50F3-E3BD18556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66167"/>
            <a:ext cx="12192000" cy="4827111"/>
          </a:xfrm>
          <a:prstGeom prst="rect">
            <a:avLst/>
          </a:prstGeom>
        </p:spPr>
      </p:pic>
    </p:spTree>
    <p:extLst>
      <p:ext uri="{BB962C8B-B14F-4D97-AF65-F5344CB8AC3E}">
        <p14:creationId xmlns:p14="http://schemas.microsoft.com/office/powerpoint/2010/main" val="380927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25CC-83BD-8813-04E0-07B8741ECA2D}"/>
              </a:ext>
            </a:extLst>
          </p:cNvPr>
          <p:cNvSpPr>
            <a:spLocks noGrp="1"/>
          </p:cNvSpPr>
          <p:nvPr>
            <p:ph type="title"/>
          </p:nvPr>
        </p:nvSpPr>
        <p:spPr>
          <a:xfrm>
            <a:off x="0" y="1"/>
            <a:ext cx="11447813" cy="1092530"/>
          </a:xfrm>
        </p:spPr>
        <p:txBody>
          <a:bodyPr/>
          <a:lstStyle/>
          <a:p>
            <a:r>
              <a:rPr lang="en-US" b="1" dirty="0">
                <a:solidFill>
                  <a:srgbClr val="008000"/>
                </a:solidFill>
                <a:latin typeface="+mn-lt"/>
              </a:rPr>
              <a:t>C</a:t>
            </a:r>
            <a:r>
              <a:rPr lang="en-US" b="1" dirty="0">
                <a:solidFill>
                  <a:srgbClr val="008000"/>
                </a:solidFill>
                <a:effectLst/>
                <a:latin typeface="+mn-lt"/>
              </a:rPr>
              <a:t>hecking the count of people with hypertensive and whether they are at risk of heart disease or not.</a:t>
            </a: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br>
              <a:rPr lang="en-US" b="1" dirty="0">
                <a:solidFill>
                  <a:srgbClr val="008000"/>
                </a:solidFill>
                <a:effectLst/>
                <a:latin typeface="+mn-lt"/>
              </a:rPr>
            </a:br>
            <a:r>
              <a:rPr lang="en-US" sz="2000" b="0" i="0" dirty="0">
                <a:solidFill>
                  <a:srgbClr val="212121"/>
                </a:solidFill>
                <a:effectLst/>
                <a:latin typeface="+mn-lt"/>
              </a:rPr>
              <a:t>From the above plot it can be concluded that there are more no. of people with no prevalentHyp and are low risk to heart disease.</a:t>
            </a:r>
            <a:br>
              <a:rPr lang="en-US" b="1" dirty="0">
                <a:solidFill>
                  <a:srgbClr val="000000"/>
                </a:solidFill>
                <a:effectLst/>
                <a:latin typeface="Courier New" panose="02070309020205020404" pitchFamily="49" charset="0"/>
              </a:rPr>
            </a:br>
            <a:endParaRPr lang="en-IN" b="1" dirty="0"/>
          </a:p>
        </p:txBody>
      </p:sp>
      <p:sp>
        <p:nvSpPr>
          <p:cNvPr id="3" name="Text Placeholder 2">
            <a:extLst>
              <a:ext uri="{FF2B5EF4-FFF2-40B4-BE49-F238E27FC236}">
                <a16:creationId xmlns:a16="http://schemas.microsoft.com/office/drawing/2014/main" id="{0E230F13-096A-6F72-A6D5-BD474193C070}"/>
              </a:ext>
            </a:extLst>
          </p:cNvPr>
          <p:cNvSpPr>
            <a:spLocks noGrp="1"/>
          </p:cNvSpPr>
          <p:nvPr>
            <p:ph type="body" idx="1"/>
          </p:nvPr>
        </p:nvSpPr>
        <p:spPr>
          <a:xfrm>
            <a:off x="0" y="985652"/>
            <a:ext cx="12192000" cy="4298867"/>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FF</a:t>
            </a:r>
          </a:p>
        </p:txBody>
      </p:sp>
      <p:pic>
        <p:nvPicPr>
          <p:cNvPr id="5" name="Picture 4" descr="Chart, bar chart&#10;&#10;Description automatically generated">
            <a:extLst>
              <a:ext uri="{FF2B5EF4-FFF2-40B4-BE49-F238E27FC236}">
                <a16:creationId xmlns:a16="http://schemas.microsoft.com/office/drawing/2014/main" id="{4277CF21-34F3-C5F2-B043-1A5F925F8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294" y="1187532"/>
            <a:ext cx="9856519" cy="3633850"/>
          </a:xfrm>
          <a:prstGeom prst="rect">
            <a:avLst/>
          </a:prstGeom>
        </p:spPr>
      </p:pic>
    </p:spTree>
    <p:extLst>
      <p:ext uri="{BB962C8B-B14F-4D97-AF65-F5344CB8AC3E}">
        <p14:creationId xmlns:p14="http://schemas.microsoft.com/office/powerpoint/2010/main" val="205321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F79F-E240-CCB3-B1AE-04AB834A6871}"/>
              </a:ext>
            </a:extLst>
          </p:cNvPr>
          <p:cNvSpPr>
            <a:spLocks noGrp="1"/>
          </p:cNvSpPr>
          <p:nvPr>
            <p:ph type="title"/>
          </p:nvPr>
        </p:nvSpPr>
        <p:spPr>
          <a:xfrm>
            <a:off x="154379" y="166255"/>
            <a:ext cx="11622021" cy="599912"/>
          </a:xfrm>
        </p:spPr>
        <p:txBody>
          <a:bodyPr/>
          <a:lstStyle/>
          <a:p>
            <a:r>
              <a:rPr lang="en-US" b="1" i="0" dirty="0">
                <a:solidFill>
                  <a:srgbClr val="FF0000"/>
                </a:solidFill>
                <a:effectLst/>
                <a:latin typeface="Roboto" panose="02000000000000000000" pitchFamily="2" charset="0"/>
              </a:rPr>
              <a:t>Which Age group is more vulnerable to coronary heart disease ?</a:t>
            </a:r>
            <a:br>
              <a:rPr lang="en-US" b="1" i="0" dirty="0">
                <a:solidFill>
                  <a:srgbClr val="FF0000"/>
                </a:solidFill>
                <a:effectLst/>
                <a:latin typeface="Roboto" panose="02000000000000000000" pitchFamily="2" charset="0"/>
              </a:rPr>
            </a:br>
            <a:br>
              <a:rPr lang="en-US" b="1" i="0" dirty="0">
                <a:solidFill>
                  <a:srgbClr val="FF0000"/>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b="1" i="0" dirty="0">
                <a:solidFill>
                  <a:srgbClr val="212121"/>
                </a:solidFill>
                <a:effectLst/>
                <a:latin typeface="Roboto" panose="02000000000000000000" pitchFamily="2" charset="0"/>
              </a:rPr>
            </a:br>
            <a:br>
              <a:rPr lang="en-US" sz="2000" b="1" i="0" dirty="0">
                <a:solidFill>
                  <a:srgbClr val="212121"/>
                </a:solidFill>
                <a:effectLst/>
                <a:latin typeface="Roboto" panose="02000000000000000000" pitchFamily="2" charset="0"/>
              </a:rPr>
            </a:br>
            <a:r>
              <a:rPr lang="en-US" sz="2000" b="1" i="0" dirty="0">
                <a:solidFill>
                  <a:srgbClr val="212121"/>
                </a:solidFill>
                <a:effectLst/>
                <a:latin typeface="Roboto" panose="02000000000000000000" pitchFamily="2" charset="0"/>
              </a:rPr>
              <a:t>It can be clearly seen that for both male and female the age group of 50-60 is more vulnerable to heart disease.0 represents female and 1 represents male.</a:t>
            </a:r>
            <a:endParaRPr lang="en-IN" sz="2000" dirty="0"/>
          </a:p>
        </p:txBody>
      </p:sp>
      <p:sp>
        <p:nvSpPr>
          <p:cNvPr id="3" name="Text Placeholder 2">
            <a:extLst>
              <a:ext uri="{FF2B5EF4-FFF2-40B4-BE49-F238E27FC236}">
                <a16:creationId xmlns:a16="http://schemas.microsoft.com/office/drawing/2014/main" id="{AB7922E0-E9CE-A935-74D8-31D7DE66FB7C}"/>
              </a:ext>
            </a:extLst>
          </p:cNvPr>
          <p:cNvSpPr>
            <a:spLocks noGrp="1"/>
          </p:cNvSpPr>
          <p:nvPr>
            <p:ph type="body" idx="1"/>
          </p:nvPr>
        </p:nvSpPr>
        <p:spPr>
          <a:xfrm>
            <a:off x="0" y="766166"/>
            <a:ext cx="12191999" cy="4714505"/>
          </a:xfrm>
        </p:spPr>
        <p:txBody>
          <a:bodyPr/>
          <a:lstStyle/>
          <a:p>
            <a:endParaRPr lang="en-IN" dirty="0"/>
          </a:p>
        </p:txBody>
      </p:sp>
      <p:pic>
        <p:nvPicPr>
          <p:cNvPr id="5" name="Picture 4" descr="Chart, box and whisker chart&#10;&#10;Description automatically generated">
            <a:extLst>
              <a:ext uri="{FF2B5EF4-FFF2-40B4-BE49-F238E27FC236}">
                <a16:creationId xmlns:a16="http://schemas.microsoft.com/office/drawing/2014/main" id="{7F1CA34E-70E1-2847-4F65-3254A6804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2" y="926276"/>
            <a:ext cx="11269684" cy="4714504"/>
          </a:xfrm>
          <a:prstGeom prst="rect">
            <a:avLst/>
          </a:prstGeom>
        </p:spPr>
      </p:pic>
    </p:spTree>
    <p:extLst>
      <p:ext uri="{BB962C8B-B14F-4D97-AF65-F5344CB8AC3E}">
        <p14:creationId xmlns:p14="http://schemas.microsoft.com/office/powerpoint/2010/main" val="246630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25AC-1E0E-ACCF-32B6-FC152A7EEC7A}"/>
              </a:ext>
            </a:extLst>
          </p:cNvPr>
          <p:cNvSpPr>
            <a:spLocks noGrp="1"/>
          </p:cNvSpPr>
          <p:nvPr>
            <p:ph type="title"/>
          </p:nvPr>
        </p:nvSpPr>
        <p:spPr>
          <a:xfrm>
            <a:off x="130629" y="83127"/>
            <a:ext cx="11645771" cy="683040"/>
          </a:xfrm>
        </p:spPr>
        <p:txBody>
          <a:bodyPr/>
          <a:lstStyle/>
          <a:p>
            <a:r>
              <a:rPr lang="en-US" b="1" i="0" dirty="0">
                <a:solidFill>
                  <a:schemeClr val="tx1"/>
                </a:solidFill>
                <a:effectLst/>
                <a:latin typeface="Roboto" panose="02000000000000000000" pitchFamily="2" charset="0"/>
              </a:rPr>
              <a:t>Are Total Cholesterol levels related to coronary heart disease ??</a:t>
            </a: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b="1" i="0" dirty="0">
                <a:solidFill>
                  <a:schemeClr val="tx1"/>
                </a:solidFill>
                <a:effectLst/>
                <a:latin typeface="Roboto" panose="02000000000000000000" pitchFamily="2" charset="0"/>
              </a:rPr>
            </a:br>
            <a:br>
              <a:rPr lang="en-US" sz="1800" b="1" i="0" dirty="0">
                <a:solidFill>
                  <a:schemeClr val="tx1"/>
                </a:solidFill>
                <a:effectLst/>
                <a:latin typeface="Roboto" panose="02000000000000000000" pitchFamily="2" charset="0"/>
              </a:rPr>
            </a:br>
            <a:r>
              <a:rPr lang="en-US" sz="1800" b="0" i="0" dirty="0">
                <a:solidFill>
                  <a:srgbClr val="212121"/>
                </a:solidFill>
                <a:effectLst/>
                <a:latin typeface="Roboto" panose="02000000000000000000" pitchFamily="2" charset="0"/>
              </a:rPr>
              <a:t>This indicates that cholesterol level is not the sole deciding factor for predicting whether the person gets coronary heart disease or not. People with similar levels of cholesterol have got coronary heart disease as well as are free from coronary heart disease. Clearly, there is no direct correlation of coronary heart disease with the cholesterol level.</a:t>
            </a:r>
            <a:endParaRPr lang="en-IN" sz="1800" dirty="0">
              <a:solidFill>
                <a:schemeClr val="tx1"/>
              </a:solidFill>
            </a:endParaRPr>
          </a:p>
        </p:txBody>
      </p:sp>
      <p:sp>
        <p:nvSpPr>
          <p:cNvPr id="3" name="Text Placeholder 2">
            <a:extLst>
              <a:ext uri="{FF2B5EF4-FFF2-40B4-BE49-F238E27FC236}">
                <a16:creationId xmlns:a16="http://schemas.microsoft.com/office/drawing/2014/main" id="{EBC05792-26E2-16F1-9A6D-C06AF7595AF2}"/>
              </a:ext>
            </a:extLst>
          </p:cNvPr>
          <p:cNvSpPr>
            <a:spLocks noGrp="1"/>
          </p:cNvSpPr>
          <p:nvPr>
            <p:ph type="body" idx="1"/>
          </p:nvPr>
        </p:nvSpPr>
        <p:spPr>
          <a:xfrm>
            <a:off x="1306285" y="855024"/>
            <a:ext cx="9892146" cy="4078966"/>
          </a:xfrm>
        </p:spPr>
        <p:txBody>
          <a:bodyPr/>
          <a:lstStyle/>
          <a:p>
            <a:endParaRPr lang="en-IN" dirty="0"/>
          </a:p>
        </p:txBody>
      </p:sp>
      <p:pic>
        <p:nvPicPr>
          <p:cNvPr id="5" name="Picture 4" descr="Chart, box and whisker chart&#10;&#10;Description automatically generated">
            <a:extLst>
              <a:ext uri="{FF2B5EF4-FFF2-40B4-BE49-F238E27FC236}">
                <a16:creationId xmlns:a16="http://schemas.microsoft.com/office/drawing/2014/main" id="{D0E0F58A-03C3-4A18-E376-C3FE3E7B1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5" y="855024"/>
            <a:ext cx="9630889" cy="4310742"/>
          </a:xfrm>
          <a:prstGeom prst="rect">
            <a:avLst/>
          </a:prstGeom>
        </p:spPr>
      </p:pic>
    </p:spTree>
    <p:extLst>
      <p:ext uri="{BB962C8B-B14F-4D97-AF65-F5344CB8AC3E}">
        <p14:creationId xmlns:p14="http://schemas.microsoft.com/office/powerpoint/2010/main" val="270270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E408-C496-11B5-6487-2F953ED6C7D2}"/>
              </a:ext>
            </a:extLst>
          </p:cNvPr>
          <p:cNvSpPr>
            <a:spLocks noGrp="1"/>
          </p:cNvSpPr>
          <p:nvPr>
            <p:ph type="title"/>
          </p:nvPr>
        </p:nvSpPr>
        <p:spPr>
          <a:xfrm>
            <a:off x="415600" y="95003"/>
            <a:ext cx="11360800" cy="653143"/>
          </a:xfrm>
        </p:spPr>
        <p:txBody>
          <a:bodyPr/>
          <a:lstStyle/>
          <a:p>
            <a:r>
              <a:rPr lang="en-US" b="1" dirty="0">
                <a:solidFill>
                  <a:schemeClr val="tx1"/>
                </a:solidFill>
                <a:latin typeface="+mn-lt"/>
              </a:rPr>
              <a:t>P</a:t>
            </a:r>
            <a:r>
              <a:rPr lang="en-US" b="1" dirty="0">
                <a:solidFill>
                  <a:schemeClr val="tx1"/>
                </a:solidFill>
                <a:effectLst/>
                <a:latin typeface="+mn-lt"/>
              </a:rPr>
              <a:t>lot histogram to see the distribution of the data.</a:t>
            </a: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r>
              <a:rPr lang="en-US" sz="1800" b="0" i="0" dirty="0">
                <a:solidFill>
                  <a:srgbClr val="212121"/>
                </a:solidFill>
                <a:effectLst/>
                <a:latin typeface="Roboto" panose="02000000000000000000" pitchFamily="2" charset="0"/>
              </a:rPr>
              <a:t>From the above distribution plot, it can be observed that there are some columns which are not good indicator of CHD as they have imbalanced data like '</a:t>
            </a:r>
            <a:r>
              <a:rPr lang="en-US" sz="1800" b="0" i="0" dirty="0" err="1">
                <a:solidFill>
                  <a:srgbClr val="212121"/>
                </a:solidFill>
                <a:effectLst/>
                <a:latin typeface="Roboto" panose="02000000000000000000" pitchFamily="2" charset="0"/>
              </a:rPr>
              <a:t>BPMeds</a:t>
            </a:r>
            <a:r>
              <a:rPr lang="en-US" sz="1800" b="0" i="0" dirty="0">
                <a:solidFill>
                  <a:srgbClr val="212121"/>
                </a:solidFill>
                <a:effectLst/>
                <a:latin typeface="Roboto" panose="02000000000000000000" pitchFamily="2" charset="0"/>
              </a:rPr>
              <a:t>', '</a:t>
            </a:r>
            <a:r>
              <a:rPr lang="en-US" sz="1800" b="0" i="0" dirty="0" err="1">
                <a:solidFill>
                  <a:srgbClr val="212121"/>
                </a:solidFill>
                <a:effectLst/>
                <a:latin typeface="Roboto" panose="02000000000000000000" pitchFamily="2" charset="0"/>
              </a:rPr>
              <a:t>prevalentStroke</a:t>
            </a:r>
            <a:r>
              <a:rPr lang="en-US" sz="1800" b="0" i="0" dirty="0">
                <a:solidFill>
                  <a:srgbClr val="212121"/>
                </a:solidFill>
                <a:effectLst/>
                <a:latin typeface="Roboto" panose="02000000000000000000" pitchFamily="2" charset="0"/>
              </a:rPr>
              <a:t>' , 'diabetes'...so its better to drop these columns.</a:t>
            </a:r>
            <a:br>
              <a:rPr lang="en-US" b="0" dirty="0">
                <a:solidFill>
                  <a:srgbClr val="000000"/>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D9F88DF9-CD43-ED73-D9DF-D159359FBF01}"/>
              </a:ext>
            </a:extLst>
          </p:cNvPr>
          <p:cNvSpPr>
            <a:spLocks noGrp="1"/>
          </p:cNvSpPr>
          <p:nvPr>
            <p:ph type="body" idx="1"/>
          </p:nvPr>
        </p:nvSpPr>
        <p:spPr>
          <a:xfrm flipV="1">
            <a:off x="0" y="7053943"/>
            <a:ext cx="12192000" cy="308758"/>
          </a:xfrm>
        </p:spPr>
        <p:txBody>
          <a:bodyPr/>
          <a:lstStyle/>
          <a:p>
            <a:endParaRPr lang="en-IN" dirty="0"/>
          </a:p>
        </p:txBody>
      </p:sp>
      <p:pic>
        <p:nvPicPr>
          <p:cNvPr id="5" name="Picture 4" descr="Table, Excel, calendar&#10;&#10;Description automatically generated">
            <a:extLst>
              <a:ext uri="{FF2B5EF4-FFF2-40B4-BE49-F238E27FC236}">
                <a16:creationId xmlns:a16="http://schemas.microsoft.com/office/drawing/2014/main" id="{B36505FB-731F-E520-8F38-D3E06D972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748146"/>
            <a:ext cx="10972836" cy="4833258"/>
          </a:xfrm>
          <a:prstGeom prst="rect">
            <a:avLst/>
          </a:prstGeom>
        </p:spPr>
      </p:pic>
    </p:spTree>
    <p:extLst>
      <p:ext uri="{BB962C8B-B14F-4D97-AF65-F5344CB8AC3E}">
        <p14:creationId xmlns:p14="http://schemas.microsoft.com/office/powerpoint/2010/main" val="377772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1A1B-D410-9FB3-97D8-208557C75392}"/>
              </a:ext>
            </a:extLst>
          </p:cNvPr>
          <p:cNvSpPr>
            <a:spLocks noGrp="1"/>
          </p:cNvSpPr>
          <p:nvPr>
            <p:ph type="title"/>
          </p:nvPr>
        </p:nvSpPr>
        <p:spPr>
          <a:xfrm>
            <a:off x="415600" y="118753"/>
            <a:ext cx="11360800" cy="558141"/>
          </a:xfrm>
        </p:spPr>
        <p:txBody>
          <a:bodyPr/>
          <a:lstStyle/>
          <a:p>
            <a:r>
              <a:rPr lang="en-US" sz="2400" b="1" dirty="0">
                <a:solidFill>
                  <a:schemeClr val="tx1"/>
                </a:solidFill>
                <a:latin typeface="+mn-lt"/>
              </a:rPr>
              <a:t>C</a:t>
            </a:r>
            <a:r>
              <a:rPr lang="en-US" sz="2400" b="1" dirty="0">
                <a:solidFill>
                  <a:schemeClr val="tx1"/>
                </a:solidFill>
                <a:effectLst/>
                <a:latin typeface="+mn-lt"/>
              </a:rPr>
              <a:t>hecking imbalance in the dataset of target variable.</a:t>
            </a: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r>
              <a:rPr lang="en-US" sz="1800" b="1" dirty="0">
                <a:solidFill>
                  <a:schemeClr val="bg1">
                    <a:lumMod val="50000"/>
                  </a:schemeClr>
                </a:solidFill>
                <a:latin typeface="+mn-lt"/>
              </a:rPr>
              <a:t>Count plot</a:t>
            </a:r>
            <a:r>
              <a:rPr lang="en-US" sz="1800" b="1" dirty="0">
                <a:solidFill>
                  <a:schemeClr val="bg1">
                    <a:lumMod val="50000"/>
                  </a:schemeClr>
                </a:solidFill>
                <a:effectLst/>
                <a:latin typeface="+mn-lt"/>
              </a:rPr>
              <a:t> for those who are prone to CHD and for those who are not prone to CHD. It can be clearly observed that the class is imbalance which is going to affect our model, so, before training our model we must balance the class using Smote.</a:t>
            </a:r>
            <a:br>
              <a:rPr lang="en-US" sz="1800" b="1" dirty="0">
                <a:solidFill>
                  <a:schemeClr val="bg1">
                    <a:lumMod val="50000"/>
                  </a:schemeClr>
                </a:solidFill>
                <a:effectLst/>
                <a:latin typeface="+mn-lt"/>
              </a:rPr>
            </a:br>
            <a:br>
              <a:rPr lang="en-US" sz="1800" b="0" dirty="0">
                <a:solidFill>
                  <a:srgbClr val="000000"/>
                </a:solidFill>
                <a:effectLst/>
                <a:latin typeface="Courier New" panose="02070309020205020404" pitchFamily="49" charset="0"/>
              </a:rPr>
            </a:br>
            <a:endParaRPr lang="en-IN" sz="1800" dirty="0"/>
          </a:p>
        </p:txBody>
      </p:sp>
      <p:sp>
        <p:nvSpPr>
          <p:cNvPr id="3" name="Text Placeholder 2">
            <a:extLst>
              <a:ext uri="{FF2B5EF4-FFF2-40B4-BE49-F238E27FC236}">
                <a16:creationId xmlns:a16="http://schemas.microsoft.com/office/drawing/2014/main" id="{A822F9C0-7DB3-43C7-61D0-9E0004435492}"/>
              </a:ext>
            </a:extLst>
          </p:cNvPr>
          <p:cNvSpPr>
            <a:spLocks noGrp="1"/>
          </p:cNvSpPr>
          <p:nvPr>
            <p:ph type="body" idx="1"/>
          </p:nvPr>
        </p:nvSpPr>
        <p:spPr>
          <a:xfrm>
            <a:off x="1" y="676895"/>
            <a:ext cx="12041578" cy="3740728"/>
          </a:xfrm>
        </p:spPr>
        <p:txBody>
          <a:bodyPr/>
          <a:lstStyle/>
          <a:p>
            <a:endParaRPr lang="en-IN" dirty="0"/>
          </a:p>
        </p:txBody>
      </p:sp>
      <p:pic>
        <p:nvPicPr>
          <p:cNvPr id="5" name="Picture 4" descr="Chart, bar chart&#10;&#10;Description automatically generated">
            <a:extLst>
              <a:ext uri="{FF2B5EF4-FFF2-40B4-BE49-F238E27FC236}">
                <a16:creationId xmlns:a16="http://schemas.microsoft.com/office/drawing/2014/main" id="{66A3D824-675C-1075-77A1-ADB581737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866899"/>
            <a:ext cx="7160820" cy="3550723"/>
          </a:xfrm>
          <a:prstGeom prst="rect">
            <a:avLst/>
          </a:prstGeom>
        </p:spPr>
      </p:pic>
    </p:spTree>
    <p:extLst>
      <p:ext uri="{BB962C8B-B14F-4D97-AF65-F5344CB8AC3E}">
        <p14:creationId xmlns:p14="http://schemas.microsoft.com/office/powerpoint/2010/main" val="50075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E161-1405-28F3-7328-AD6BF491DB73}"/>
              </a:ext>
            </a:extLst>
          </p:cNvPr>
          <p:cNvSpPr>
            <a:spLocks noGrp="1"/>
          </p:cNvSpPr>
          <p:nvPr>
            <p:ph type="title"/>
          </p:nvPr>
        </p:nvSpPr>
        <p:spPr>
          <a:xfrm>
            <a:off x="415600" y="178130"/>
            <a:ext cx="10770956" cy="588037"/>
          </a:xfrm>
        </p:spPr>
        <p:txBody>
          <a:bodyPr/>
          <a:lstStyle/>
          <a:p>
            <a:r>
              <a:rPr lang="en-US" b="1" dirty="0">
                <a:solidFill>
                  <a:schemeClr val="tx1"/>
                </a:solidFill>
                <a:latin typeface="+mn-lt"/>
              </a:rPr>
              <a:t>S</a:t>
            </a:r>
            <a:r>
              <a:rPr lang="en-US" b="1" dirty="0">
                <a:solidFill>
                  <a:schemeClr val="tx1"/>
                </a:solidFill>
                <a:effectLst/>
                <a:latin typeface="+mn-lt"/>
              </a:rPr>
              <a:t>catterplot to show the imbalance in the target variable.</a:t>
            </a: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br>
              <a:rPr lang="en-US" b="1" dirty="0">
                <a:solidFill>
                  <a:schemeClr val="tx1"/>
                </a:solidFill>
                <a:effectLst/>
                <a:latin typeface="+mn-lt"/>
              </a:rPr>
            </a:br>
            <a:r>
              <a:rPr lang="en-US" sz="2400" b="0" i="0" dirty="0">
                <a:solidFill>
                  <a:srgbClr val="212121"/>
                </a:solidFill>
                <a:effectLst/>
                <a:latin typeface="Roboto" panose="02000000000000000000" pitchFamily="2" charset="0"/>
              </a:rPr>
              <a:t>We can clearly see that the 0 datapoint of TenYearCHD is dominating over 1 hence we must resample this through SMOTE.  </a:t>
            </a:r>
            <a:br>
              <a:rPr lang="en-US" sz="2400" b="0" dirty="0">
                <a:solidFill>
                  <a:srgbClr val="000000"/>
                </a:solidFill>
                <a:effectLst/>
                <a:latin typeface="Courier New" panose="02070309020205020404" pitchFamily="49" charset="0"/>
              </a:rPr>
            </a:br>
            <a:endParaRPr lang="en-IN" sz="2400" dirty="0"/>
          </a:p>
        </p:txBody>
      </p:sp>
      <p:sp>
        <p:nvSpPr>
          <p:cNvPr id="3" name="Text Placeholder 2">
            <a:extLst>
              <a:ext uri="{FF2B5EF4-FFF2-40B4-BE49-F238E27FC236}">
                <a16:creationId xmlns:a16="http://schemas.microsoft.com/office/drawing/2014/main" id="{CAD4D49F-54CD-B1A6-1BAB-BDDE755A05B2}"/>
              </a:ext>
            </a:extLst>
          </p:cNvPr>
          <p:cNvSpPr>
            <a:spLocks noGrp="1"/>
          </p:cNvSpPr>
          <p:nvPr>
            <p:ph type="body" idx="1"/>
          </p:nvPr>
        </p:nvSpPr>
        <p:spPr>
          <a:xfrm>
            <a:off x="0" y="766166"/>
            <a:ext cx="12192000" cy="4648982"/>
          </a:xfrm>
        </p:spPr>
        <p:txBody>
          <a:bodyPr/>
          <a:lstStyle/>
          <a:p>
            <a:endParaRPr lang="en-IN" dirty="0"/>
          </a:p>
        </p:txBody>
      </p:sp>
      <p:pic>
        <p:nvPicPr>
          <p:cNvPr id="5" name="Picture 4" descr="Chart, scatter chart&#10;&#10;Description automatically generated">
            <a:extLst>
              <a:ext uri="{FF2B5EF4-FFF2-40B4-BE49-F238E27FC236}">
                <a16:creationId xmlns:a16="http://schemas.microsoft.com/office/drawing/2014/main" id="{D9E36542-5C2E-82F2-536B-7762B977E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44" y="766166"/>
            <a:ext cx="10181112" cy="4470852"/>
          </a:xfrm>
          <a:prstGeom prst="rect">
            <a:avLst/>
          </a:prstGeom>
        </p:spPr>
      </p:pic>
    </p:spTree>
    <p:extLst>
      <p:ext uri="{BB962C8B-B14F-4D97-AF65-F5344CB8AC3E}">
        <p14:creationId xmlns:p14="http://schemas.microsoft.com/office/powerpoint/2010/main" val="136240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B390-6438-F7C2-F622-62176C86A007}"/>
              </a:ext>
            </a:extLst>
          </p:cNvPr>
          <p:cNvSpPr>
            <a:spLocks noGrp="1"/>
          </p:cNvSpPr>
          <p:nvPr>
            <p:ph type="title"/>
          </p:nvPr>
        </p:nvSpPr>
        <p:spPr>
          <a:xfrm>
            <a:off x="0" y="1"/>
            <a:ext cx="11055928" cy="1128156"/>
          </a:xfrm>
        </p:spPr>
        <p:txBody>
          <a:bodyPr/>
          <a:lstStyle/>
          <a:p>
            <a:r>
              <a:rPr lang="en-US" sz="2400" b="1" dirty="0">
                <a:solidFill>
                  <a:schemeClr val="tx1"/>
                </a:solidFill>
                <a:latin typeface="+mn-lt"/>
              </a:rPr>
              <a:t>S</a:t>
            </a:r>
            <a:r>
              <a:rPr lang="en-US" sz="2400" b="1" dirty="0">
                <a:solidFill>
                  <a:schemeClr val="tx1"/>
                </a:solidFill>
                <a:effectLst/>
                <a:latin typeface="+mn-lt"/>
              </a:rPr>
              <a:t>catterplot to show that the datasets has been balanced after resampling      through smote.</a:t>
            </a: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br>
              <a:rPr lang="en-US" sz="2400" b="1" dirty="0">
                <a:solidFill>
                  <a:schemeClr val="tx1"/>
                </a:solidFill>
                <a:effectLst/>
                <a:latin typeface="+mn-lt"/>
              </a:rPr>
            </a:br>
            <a:r>
              <a:rPr lang="en-US" sz="2400" b="0" i="0" dirty="0">
                <a:solidFill>
                  <a:srgbClr val="212121"/>
                </a:solidFill>
                <a:effectLst/>
                <a:latin typeface="Roboto" panose="02000000000000000000" pitchFamily="2" charset="0"/>
              </a:rPr>
              <a:t>SMOTE works by utilizing a k-nearest neighbor algorithm to create synthetic data. Now the class is balanced.</a:t>
            </a:r>
            <a:br>
              <a:rPr lang="en-US" sz="2400" b="0" dirty="0">
                <a:solidFill>
                  <a:srgbClr val="000000"/>
                </a:solidFill>
                <a:effectLst/>
                <a:latin typeface="Courier New" panose="02070309020205020404" pitchFamily="49" charset="0"/>
              </a:rPr>
            </a:br>
            <a:endParaRPr lang="en-IN" sz="2400" dirty="0"/>
          </a:p>
        </p:txBody>
      </p:sp>
      <p:sp>
        <p:nvSpPr>
          <p:cNvPr id="3" name="Text Placeholder 2">
            <a:extLst>
              <a:ext uri="{FF2B5EF4-FFF2-40B4-BE49-F238E27FC236}">
                <a16:creationId xmlns:a16="http://schemas.microsoft.com/office/drawing/2014/main" id="{1AACB181-897E-318A-7DC3-D35A24014A24}"/>
              </a:ext>
            </a:extLst>
          </p:cNvPr>
          <p:cNvSpPr>
            <a:spLocks noGrp="1"/>
          </p:cNvSpPr>
          <p:nvPr>
            <p:ph type="body" idx="1"/>
          </p:nvPr>
        </p:nvSpPr>
        <p:spPr>
          <a:xfrm>
            <a:off x="1484416" y="1128157"/>
            <a:ext cx="9868394" cy="4322617"/>
          </a:xfrm>
        </p:spPr>
        <p:txBody>
          <a:bodyPr/>
          <a:lstStyle/>
          <a:p>
            <a:endParaRPr lang="en-IN" dirty="0"/>
          </a:p>
        </p:txBody>
      </p:sp>
      <p:pic>
        <p:nvPicPr>
          <p:cNvPr id="7" name="Picture 6" descr="Chart, scatter chart&#10;&#10;Description automatically generated">
            <a:extLst>
              <a:ext uri="{FF2B5EF4-FFF2-40B4-BE49-F238E27FC236}">
                <a16:creationId xmlns:a16="http://schemas.microsoft.com/office/drawing/2014/main" id="{E8CBA89A-4110-D538-9EFC-7944004E4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0" y="1128158"/>
            <a:ext cx="9654640" cy="4429494"/>
          </a:xfrm>
          <a:prstGeom prst="rect">
            <a:avLst/>
          </a:prstGeom>
        </p:spPr>
      </p:pic>
    </p:spTree>
    <p:extLst>
      <p:ext uri="{BB962C8B-B14F-4D97-AF65-F5344CB8AC3E}">
        <p14:creationId xmlns:p14="http://schemas.microsoft.com/office/powerpoint/2010/main" val="139771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D0A-90A9-9961-138D-0FF2B7C53CD1}"/>
              </a:ext>
            </a:extLst>
          </p:cNvPr>
          <p:cNvSpPr>
            <a:spLocks noGrp="1"/>
          </p:cNvSpPr>
          <p:nvPr>
            <p:ph type="title"/>
          </p:nvPr>
        </p:nvSpPr>
        <p:spPr>
          <a:xfrm>
            <a:off x="0" y="1"/>
            <a:ext cx="11776400" cy="950026"/>
          </a:xfrm>
        </p:spPr>
        <p:txBody>
          <a:bodyPr/>
          <a:lstStyle/>
          <a:p>
            <a:r>
              <a:rPr lang="en-US" b="1" dirty="0"/>
              <a:t>Applying Logistic Regression</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a:t>
            </a:r>
            <a:endParaRPr lang="en-IN" b="1" dirty="0"/>
          </a:p>
        </p:txBody>
      </p:sp>
      <p:sp>
        <p:nvSpPr>
          <p:cNvPr id="3" name="Text Placeholder 2">
            <a:extLst>
              <a:ext uri="{FF2B5EF4-FFF2-40B4-BE49-F238E27FC236}">
                <a16:creationId xmlns:a16="http://schemas.microsoft.com/office/drawing/2014/main" id="{82E71F61-E2A0-EF45-B76E-6E6DD3ED6176}"/>
              </a:ext>
            </a:extLst>
          </p:cNvPr>
          <p:cNvSpPr>
            <a:spLocks noGrp="1"/>
          </p:cNvSpPr>
          <p:nvPr>
            <p:ph type="body" idx="1"/>
          </p:nvPr>
        </p:nvSpPr>
        <p:spPr>
          <a:xfrm>
            <a:off x="0" y="950027"/>
            <a:ext cx="12192000" cy="5907972"/>
          </a:xfrm>
        </p:spPr>
        <p:txBody>
          <a:bodyPr/>
          <a:lstStyle/>
          <a:p>
            <a:pPr marL="152396" indent="0">
              <a:buNone/>
            </a:pPr>
            <a:r>
              <a:rPr lang="en-IN" sz="1400" b="1" dirty="0">
                <a:solidFill>
                  <a:srgbClr val="000000"/>
                </a:solidFill>
                <a:effectLst/>
                <a:latin typeface="Courier New" panose="02070309020205020404" pitchFamily="49" charset="0"/>
              </a:rPr>
              <a:t>logit.coef_=  </a:t>
            </a:r>
            <a:r>
              <a:rPr lang="en-US" sz="1400" b="0" i="0" dirty="0">
                <a:solidFill>
                  <a:srgbClr val="212121"/>
                </a:solidFill>
                <a:effectLst/>
                <a:latin typeface="Courier New" panose="02070309020205020404" pitchFamily="49" charset="0"/>
              </a:rPr>
              <a:t>array([[ 0.50555513, -0.04401567, -0.0946658 , 0.43203423, -						0.29275793,   0.10297557, 0.5563105 , 0.04949787, 0.04418578, 				-		0.08381738, 0.18737959]])</a:t>
            </a:r>
          </a:p>
          <a:p>
            <a:pPr marL="152396" indent="0">
              <a:buNone/>
            </a:pPr>
            <a:endParaRPr lang="en-US" sz="1400" b="0" i="0" dirty="0">
              <a:solidFill>
                <a:srgbClr val="212121"/>
              </a:solidFill>
              <a:effectLst/>
              <a:latin typeface="Courier New" panose="02070309020205020404" pitchFamily="49" charset="0"/>
            </a:endParaRPr>
          </a:p>
          <a:p>
            <a:pPr marL="152396" indent="0">
              <a:buNone/>
            </a:pPr>
            <a:r>
              <a:rPr lang="en-IN" sz="1400" b="1" dirty="0">
                <a:solidFill>
                  <a:srgbClr val="000000"/>
                </a:solidFill>
                <a:effectLst/>
                <a:latin typeface="Courier New" panose="02070309020205020404" pitchFamily="49" charset="0"/>
              </a:rPr>
              <a:t>logit.intercept_= </a:t>
            </a:r>
            <a:r>
              <a:rPr lang="en-IN" sz="1400" b="0" i="0" dirty="0">
                <a:solidFill>
                  <a:srgbClr val="212121"/>
                </a:solidFill>
                <a:effectLst/>
                <a:latin typeface="Courier New" panose="02070309020205020404" pitchFamily="49" charset="0"/>
              </a:rPr>
              <a:t>array([0.02639605])</a:t>
            </a:r>
          </a:p>
          <a:p>
            <a:pPr marL="152396" indent="0">
              <a:buNone/>
            </a:pPr>
            <a:r>
              <a:rPr lang="en-US" sz="1400" b="1" i="0" dirty="0">
                <a:solidFill>
                  <a:srgbClr val="212121"/>
                </a:solidFill>
                <a:effectLst/>
                <a:latin typeface="Courier New" panose="02070309020205020404" pitchFamily="49" charset="0"/>
              </a:rPr>
              <a:t>The accuracy on train data is </a:t>
            </a:r>
            <a:r>
              <a:rPr lang="en-US" sz="1400" b="0" i="0" dirty="0">
                <a:solidFill>
                  <a:srgbClr val="212121"/>
                </a:solidFill>
                <a:effectLst/>
                <a:latin typeface="Courier New" panose="02070309020205020404" pitchFamily="49" charset="0"/>
              </a:rPr>
              <a:t>0.6595533498759305 </a:t>
            </a:r>
          </a:p>
          <a:p>
            <a:pPr marL="152396" indent="0">
              <a:buNone/>
            </a:pPr>
            <a:r>
              <a:rPr lang="en-US" sz="1400" b="1" i="0" dirty="0">
                <a:solidFill>
                  <a:srgbClr val="212121"/>
                </a:solidFill>
                <a:effectLst/>
                <a:latin typeface="Courier New" panose="02070309020205020404" pitchFamily="49" charset="0"/>
              </a:rPr>
              <a:t>The accuracy on test data is </a:t>
            </a:r>
            <a:r>
              <a:rPr lang="en-US" sz="1400" b="0" i="0" dirty="0">
                <a:solidFill>
                  <a:srgbClr val="212121"/>
                </a:solidFill>
                <a:effectLst/>
                <a:latin typeface="Courier New" panose="02070309020205020404" pitchFamily="49" charset="0"/>
              </a:rPr>
              <a:t>0.6707175925925926</a:t>
            </a:r>
          </a:p>
          <a:p>
            <a:pPr marL="152396" indent="0">
              <a:buNone/>
            </a:pPr>
            <a:endParaRPr lang="en-IN" sz="1400" b="1" dirty="0">
              <a:solidFill>
                <a:srgbClr val="000000"/>
              </a:solidFill>
              <a:effectLst/>
              <a:latin typeface="Courier New" panose="02070309020205020404" pitchFamily="49" charset="0"/>
            </a:endParaRPr>
          </a:p>
          <a:p>
            <a:pPr marL="152396" indent="0">
              <a:buNone/>
            </a:pPr>
            <a:r>
              <a:rPr lang="en-IN" sz="1400" b="1" dirty="0">
                <a:solidFill>
                  <a:srgbClr val="000000"/>
                </a:solidFill>
                <a:effectLst/>
                <a:latin typeface="Courier New" panose="02070309020205020404" pitchFamily="49" charset="0"/>
              </a:rPr>
              <a:t>logit.get_params()=						</a:t>
            </a:r>
          </a:p>
          <a:p>
            <a:r>
              <a:rPr lang="en-IN" b="0" i="0" dirty="0">
                <a:solidFill>
                  <a:srgbClr val="212121"/>
                </a:solidFill>
                <a:effectLst/>
                <a:latin typeface="Courier New" panose="02070309020205020404" pitchFamily="49" charset="0"/>
              </a:rPr>
              <a:t>{</a:t>
            </a:r>
            <a:r>
              <a:rPr lang="en-IN" sz="1200" b="0" i="0" dirty="0">
                <a:solidFill>
                  <a:srgbClr val="212121"/>
                </a:solidFill>
                <a:effectLst/>
                <a:latin typeface="Courier New" panose="02070309020205020404" pitchFamily="49" charset="0"/>
              </a:rPr>
              <a:t>'C': 1.0,</a:t>
            </a:r>
            <a:br>
              <a:rPr lang="en-US" sz="1200" dirty="0"/>
            </a:br>
            <a:r>
              <a:rPr lang="en-IN" sz="1400" b="0" i="0" dirty="0">
                <a:solidFill>
                  <a:srgbClr val="212121"/>
                </a:solidFill>
                <a:effectLst/>
                <a:latin typeface="Courier New" panose="02070309020205020404" pitchFamily="49" charset="0"/>
              </a:rPr>
              <a:t>'class_weight': None, 				</a:t>
            </a:r>
          </a:p>
          <a:p>
            <a:r>
              <a:rPr lang="en-IN" sz="1400" b="0" i="0" dirty="0">
                <a:solidFill>
                  <a:srgbClr val="212121"/>
                </a:solidFill>
                <a:effectLst/>
                <a:latin typeface="Courier New" panose="02070309020205020404" pitchFamily="49" charset="0"/>
              </a:rPr>
              <a:t>'dual': False,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fit_intercept</a:t>
            </a:r>
            <a:r>
              <a:rPr lang="en-IN" sz="1400" b="0" i="0" dirty="0">
                <a:solidFill>
                  <a:srgbClr val="212121"/>
                </a:solidFill>
                <a:effectLst/>
                <a:latin typeface="Courier New" panose="02070309020205020404" pitchFamily="49" charset="0"/>
              </a:rPr>
              <a:t>': True,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intercept_scaling</a:t>
            </a:r>
            <a:r>
              <a:rPr lang="en-IN" sz="1400" b="0" i="0" dirty="0">
                <a:solidFill>
                  <a:srgbClr val="212121"/>
                </a:solidFill>
                <a:effectLst/>
                <a:latin typeface="Courier New" panose="02070309020205020404" pitchFamily="49" charset="0"/>
              </a:rPr>
              <a:t>': 1, </a:t>
            </a:r>
          </a:p>
          <a:p>
            <a:r>
              <a:rPr lang="en-IN" sz="1400" b="0" i="0" dirty="0">
                <a:solidFill>
                  <a:srgbClr val="212121"/>
                </a:solidFill>
                <a:effectLst/>
                <a:latin typeface="Courier New" panose="02070309020205020404" pitchFamily="49" charset="0"/>
              </a:rPr>
              <a:t>'l1_ratio': None,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max_iter</a:t>
            </a:r>
            <a:r>
              <a:rPr lang="en-IN" sz="1400" b="0" i="0" dirty="0">
                <a:solidFill>
                  <a:srgbClr val="212121"/>
                </a:solidFill>
                <a:effectLst/>
                <a:latin typeface="Courier New" panose="02070309020205020404" pitchFamily="49" charset="0"/>
              </a:rPr>
              <a:t>': 10000,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multi_class</a:t>
            </a:r>
            <a:r>
              <a:rPr lang="en-IN" sz="1400" b="0" i="0" dirty="0">
                <a:solidFill>
                  <a:srgbClr val="212121"/>
                </a:solidFill>
                <a:effectLst/>
                <a:latin typeface="Courier New" panose="02070309020205020404" pitchFamily="49" charset="0"/>
              </a:rPr>
              <a:t>': 'auto’,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n_jobs</a:t>
            </a:r>
            <a:r>
              <a:rPr lang="en-IN" sz="1400" b="0" i="0" dirty="0">
                <a:solidFill>
                  <a:srgbClr val="212121"/>
                </a:solidFill>
                <a:effectLst/>
                <a:latin typeface="Courier New" panose="02070309020205020404" pitchFamily="49" charset="0"/>
              </a:rPr>
              <a:t>': None, </a:t>
            </a:r>
          </a:p>
          <a:p>
            <a:r>
              <a:rPr lang="en-IN" sz="1400" b="0" i="0" dirty="0">
                <a:solidFill>
                  <a:srgbClr val="212121"/>
                </a:solidFill>
                <a:effectLst/>
                <a:latin typeface="Courier New" panose="02070309020205020404" pitchFamily="49" charset="0"/>
              </a:rPr>
              <a:t>'penalty': 'l2’,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random_state</a:t>
            </a:r>
            <a:r>
              <a:rPr lang="en-IN" sz="1400" b="0" i="0" dirty="0">
                <a:solidFill>
                  <a:srgbClr val="212121"/>
                </a:solidFill>
                <a:effectLst/>
                <a:latin typeface="Courier New" panose="02070309020205020404" pitchFamily="49" charset="0"/>
              </a:rPr>
              <a:t>': None, </a:t>
            </a:r>
          </a:p>
          <a:p>
            <a:r>
              <a:rPr lang="en-IN" sz="1400" b="0" i="0" dirty="0">
                <a:solidFill>
                  <a:srgbClr val="212121"/>
                </a:solidFill>
                <a:effectLst/>
                <a:latin typeface="Courier New" panose="02070309020205020404" pitchFamily="49" charset="0"/>
              </a:rPr>
              <a:t>'solver': '</a:t>
            </a:r>
            <a:r>
              <a:rPr lang="en-IN" sz="1400" b="0" i="0" dirty="0" err="1">
                <a:solidFill>
                  <a:srgbClr val="212121"/>
                </a:solidFill>
                <a:effectLst/>
                <a:latin typeface="Courier New" panose="02070309020205020404" pitchFamily="49" charset="0"/>
              </a:rPr>
              <a:t>lbfgs</a:t>
            </a:r>
            <a:r>
              <a:rPr lang="en-IN" sz="1400" b="0" i="0" dirty="0">
                <a:solidFill>
                  <a:srgbClr val="212121"/>
                </a:solidFill>
                <a:effectLst/>
                <a:latin typeface="Courier New" panose="02070309020205020404" pitchFamily="49" charset="0"/>
              </a:rPr>
              <a:t>’,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tol</a:t>
            </a:r>
            <a:r>
              <a:rPr lang="en-IN" sz="1400" b="0" i="0" dirty="0">
                <a:solidFill>
                  <a:srgbClr val="212121"/>
                </a:solidFill>
                <a:effectLst/>
                <a:latin typeface="Courier New" panose="02070309020205020404" pitchFamily="49" charset="0"/>
              </a:rPr>
              <a:t>': 0.0001, 'verbose': 0, </a:t>
            </a:r>
          </a:p>
          <a:p>
            <a:r>
              <a:rPr lang="en-IN" sz="1400" b="0" i="0" dirty="0">
                <a:solidFill>
                  <a:srgbClr val="212121"/>
                </a:solidFill>
                <a:effectLst/>
                <a:latin typeface="Courier New" panose="02070309020205020404" pitchFamily="49" charset="0"/>
              </a:rPr>
              <a:t>'</a:t>
            </a:r>
            <a:r>
              <a:rPr lang="en-IN" sz="1400" b="0" i="0" dirty="0" err="1">
                <a:solidFill>
                  <a:srgbClr val="212121"/>
                </a:solidFill>
                <a:effectLst/>
                <a:latin typeface="Courier New" panose="02070309020205020404" pitchFamily="49" charset="0"/>
              </a:rPr>
              <a:t>warm_start</a:t>
            </a:r>
            <a:r>
              <a:rPr lang="en-IN" sz="1400" b="0" i="0" dirty="0">
                <a:solidFill>
                  <a:srgbClr val="212121"/>
                </a:solidFill>
                <a:effectLst/>
                <a:latin typeface="Courier New" panose="02070309020205020404" pitchFamily="49" charset="0"/>
              </a:rPr>
              <a:t>': False}</a:t>
            </a:r>
            <a:endParaRPr lang="en-IN" sz="1400" b="1" dirty="0">
              <a:solidFill>
                <a:srgbClr val="000000"/>
              </a:solidFill>
              <a:effectLst/>
              <a:latin typeface="Courier New" panose="02070309020205020404" pitchFamily="49" charset="0"/>
            </a:endParaRPr>
          </a:p>
          <a:p>
            <a:endParaRPr lang="en-IN" dirty="0"/>
          </a:p>
        </p:txBody>
      </p:sp>
      <p:pic>
        <p:nvPicPr>
          <p:cNvPr id="5" name="Picture 4" descr="Treemap chart&#10;&#10;Description automatically generated">
            <a:extLst>
              <a:ext uri="{FF2B5EF4-FFF2-40B4-BE49-F238E27FC236}">
                <a16:creationId xmlns:a16="http://schemas.microsoft.com/office/drawing/2014/main" id="{BA4613A8-6651-5797-C955-8C88E3625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277" y="3696196"/>
            <a:ext cx="3443845" cy="3013363"/>
          </a:xfrm>
          <a:prstGeom prst="rect">
            <a:avLst/>
          </a:prstGeom>
        </p:spPr>
      </p:pic>
      <p:pic>
        <p:nvPicPr>
          <p:cNvPr id="7" name="Picture 6" descr="Table&#10;&#10;Description automatically generated">
            <a:extLst>
              <a:ext uri="{FF2B5EF4-FFF2-40B4-BE49-F238E27FC236}">
                <a16:creationId xmlns:a16="http://schemas.microsoft.com/office/drawing/2014/main" id="{0F3C40D3-BBE6-A7FF-3BAF-F7014A520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352" y="3696196"/>
            <a:ext cx="3202915" cy="2493817"/>
          </a:xfrm>
          <a:prstGeom prst="rect">
            <a:avLst/>
          </a:prstGeom>
        </p:spPr>
      </p:pic>
    </p:spTree>
    <p:extLst>
      <p:ext uri="{BB962C8B-B14F-4D97-AF65-F5344CB8AC3E}">
        <p14:creationId xmlns:p14="http://schemas.microsoft.com/office/powerpoint/2010/main" val="348605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5D96-64B3-20DD-04FD-10AF602AB89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E88B7E4-945C-7282-E522-F255F915EBBE}"/>
              </a:ext>
            </a:extLst>
          </p:cNvPr>
          <p:cNvSpPr>
            <a:spLocks noGrp="1"/>
          </p:cNvSpPr>
          <p:nvPr>
            <p:ph type="body" idx="1"/>
          </p:nvPr>
        </p:nvSpPr>
        <p:spPr>
          <a:xfrm>
            <a:off x="415600" y="1428219"/>
            <a:ext cx="11360800" cy="5091334"/>
          </a:xfrm>
        </p:spPr>
        <p:txBody>
          <a:bodyPr/>
          <a:lstStyle/>
          <a:p>
            <a:endParaRPr lang="en-IN" dirty="0"/>
          </a:p>
        </p:txBody>
      </p:sp>
      <p:pic>
        <p:nvPicPr>
          <p:cNvPr id="1026" name="Picture 2">
            <a:extLst>
              <a:ext uri="{FF2B5EF4-FFF2-40B4-BE49-F238E27FC236}">
                <a16:creationId xmlns:a16="http://schemas.microsoft.com/office/drawing/2014/main" id="{78F9CD26-B611-4FA1-9F29-9A3342A01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241"/>
            <a:ext cx="12192000" cy="766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84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922E-11FA-B790-0057-83E8E6C3ADEC}"/>
              </a:ext>
            </a:extLst>
          </p:cNvPr>
          <p:cNvSpPr>
            <a:spLocks noGrp="1"/>
          </p:cNvSpPr>
          <p:nvPr>
            <p:ph type="title"/>
          </p:nvPr>
        </p:nvSpPr>
        <p:spPr>
          <a:xfrm>
            <a:off x="415600" y="0"/>
            <a:ext cx="10272192" cy="1356967"/>
          </a:xfrm>
        </p:spPr>
        <p:txBody>
          <a:bodyPr/>
          <a:lstStyle/>
          <a:p>
            <a:r>
              <a:rPr lang="en-US" sz="2400" b="0" i="0" dirty="0">
                <a:solidFill>
                  <a:schemeClr val="tx1"/>
                </a:solidFill>
                <a:effectLst/>
                <a:latin typeface="Roboto" panose="02000000000000000000" pitchFamily="2" charset="0"/>
              </a:rPr>
              <a:t>Stats models provides a Logit() function for performing logistic regression. The Logit() function accepts y and X as parameters and returns the Logit object. The model is then fitted to the data.</a:t>
            </a:r>
            <a:endParaRPr lang="en-IN" sz="2400" dirty="0">
              <a:solidFill>
                <a:schemeClr val="tx1"/>
              </a:solidFill>
            </a:endParaRPr>
          </a:p>
        </p:txBody>
      </p:sp>
      <p:sp>
        <p:nvSpPr>
          <p:cNvPr id="3" name="Text Placeholder 2">
            <a:extLst>
              <a:ext uri="{FF2B5EF4-FFF2-40B4-BE49-F238E27FC236}">
                <a16:creationId xmlns:a16="http://schemas.microsoft.com/office/drawing/2014/main" id="{3F790D71-C590-88FE-5920-49827EFF3F21}"/>
              </a:ext>
            </a:extLst>
          </p:cNvPr>
          <p:cNvSpPr>
            <a:spLocks noGrp="1"/>
          </p:cNvSpPr>
          <p:nvPr>
            <p:ph type="body" idx="1"/>
          </p:nvPr>
        </p:nvSpPr>
        <p:spPr/>
        <p:txBody>
          <a:bodyPr/>
          <a:lstStyle/>
          <a:p>
            <a:endParaRPr lang="en-IN" dirty="0"/>
          </a:p>
        </p:txBody>
      </p:sp>
      <p:pic>
        <p:nvPicPr>
          <p:cNvPr id="5" name="Picture 4" descr="Table&#10;&#10;Description automatically generated">
            <a:extLst>
              <a:ext uri="{FF2B5EF4-FFF2-40B4-BE49-F238E27FC236}">
                <a16:creationId xmlns:a16="http://schemas.microsoft.com/office/drawing/2014/main" id="{897BEBA0-A482-4114-5842-BE3C14CA4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1536633"/>
            <a:ext cx="11530977" cy="4555200"/>
          </a:xfrm>
          <a:prstGeom prst="rect">
            <a:avLst/>
          </a:prstGeom>
        </p:spPr>
      </p:pic>
    </p:spTree>
    <p:extLst>
      <p:ext uri="{BB962C8B-B14F-4D97-AF65-F5344CB8AC3E}">
        <p14:creationId xmlns:p14="http://schemas.microsoft.com/office/powerpoint/2010/main" val="193789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B398-D424-D6E1-DD64-0CC14633BEF3}"/>
              </a:ext>
            </a:extLst>
          </p:cNvPr>
          <p:cNvSpPr>
            <a:spLocks noGrp="1"/>
          </p:cNvSpPr>
          <p:nvPr>
            <p:ph type="title"/>
          </p:nvPr>
        </p:nvSpPr>
        <p:spPr>
          <a:xfrm>
            <a:off x="201881" y="95003"/>
            <a:ext cx="9440883" cy="831272"/>
          </a:xfrm>
        </p:spPr>
        <p:txBody>
          <a:bodyPr/>
          <a:lstStyle/>
          <a:p>
            <a:r>
              <a:rPr lang="en-IN" b="1" i="0" dirty="0">
                <a:solidFill>
                  <a:schemeClr val="tx1"/>
                </a:solidFill>
                <a:effectLst/>
                <a:latin typeface="Roboto" panose="02000000000000000000" pitchFamily="2" charset="0"/>
              </a:rPr>
              <a:t>Logistic Regression with hyperparameter tuning.</a:t>
            </a:r>
            <a:endParaRPr lang="en-IN" dirty="0">
              <a:solidFill>
                <a:schemeClr val="tx1"/>
              </a:solidFill>
            </a:endParaRPr>
          </a:p>
        </p:txBody>
      </p:sp>
      <p:sp>
        <p:nvSpPr>
          <p:cNvPr id="3" name="Text Placeholder 2">
            <a:extLst>
              <a:ext uri="{FF2B5EF4-FFF2-40B4-BE49-F238E27FC236}">
                <a16:creationId xmlns:a16="http://schemas.microsoft.com/office/drawing/2014/main" id="{3439CF60-69B0-6A1B-5D42-8B77E8EA7F39}"/>
              </a:ext>
            </a:extLst>
          </p:cNvPr>
          <p:cNvSpPr>
            <a:spLocks noGrp="1"/>
          </p:cNvSpPr>
          <p:nvPr>
            <p:ph type="body" idx="1"/>
          </p:nvPr>
        </p:nvSpPr>
        <p:spPr>
          <a:xfrm>
            <a:off x="0" y="807522"/>
            <a:ext cx="11776400" cy="5955475"/>
          </a:xfrm>
        </p:spPr>
        <p:txBody>
          <a:bodyPr/>
          <a:lstStyle/>
          <a:p>
            <a:endParaRPr lang="en-IN" dirty="0"/>
          </a:p>
        </p:txBody>
      </p:sp>
    </p:spTree>
    <p:extLst>
      <p:ext uri="{BB962C8B-B14F-4D97-AF65-F5344CB8AC3E}">
        <p14:creationId xmlns:p14="http://schemas.microsoft.com/office/powerpoint/2010/main" val="354206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9214-9FDA-C55E-8713-F53312901A5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E56CB05-E9C4-D410-D6D3-7D677517289C}"/>
              </a:ext>
            </a:extLst>
          </p:cNvPr>
          <p:cNvSpPr>
            <a:spLocks noGrp="1"/>
          </p:cNvSpPr>
          <p:nvPr>
            <p:ph type="body" idx="1"/>
          </p:nvPr>
        </p:nvSpPr>
        <p:spPr/>
        <p:txBody>
          <a:bodyPr/>
          <a:lstStyle/>
          <a:p>
            <a:endParaRPr lang="en-IN" dirty="0"/>
          </a:p>
        </p:txBody>
      </p:sp>
      <p:pic>
        <p:nvPicPr>
          <p:cNvPr id="2052" name="Picture 4">
            <a:extLst>
              <a:ext uri="{FF2B5EF4-FFF2-40B4-BE49-F238E27FC236}">
                <a16:creationId xmlns:a16="http://schemas.microsoft.com/office/drawing/2014/main" id="{B5F6597B-ACFE-23F4-B010-891C91F7E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7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E3B8-5E7B-2494-53BA-252D3DF06185}"/>
              </a:ext>
            </a:extLst>
          </p:cNvPr>
          <p:cNvSpPr>
            <a:spLocks noGrp="1"/>
          </p:cNvSpPr>
          <p:nvPr>
            <p:ph type="title"/>
          </p:nvPr>
        </p:nvSpPr>
        <p:spPr>
          <a:xfrm>
            <a:off x="0" y="130629"/>
            <a:ext cx="11360800" cy="1140031"/>
          </a:xfrm>
        </p:spPr>
        <p:txBody>
          <a:bodyPr/>
          <a:lstStyle/>
          <a:p>
            <a:r>
              <a:rPr lang="en-US" dirty="0">
                <a:solidFill>
                  <a:srgbClr val="008000"/>
                </a:solidFill>
                <a:latin typeface="Aharoni" panose="02010803020104030203" pitchFamily="2" charset="-79"/>
                <a:cs typeface="Aharoni" panose="02010803020104030203" pitchFamily="2" charset="-79"/>
              </a:rPr>
              <a:t>P</a:t>
            </a:r>
            <a:r>
              <a:rPr lang="en-US" b="0" dirty="0">
                <a:solidFill>
                  <a:srgbClr val="008000"/>
                </a:solidFill>
                <a:effectLst/>
                <a:latin typeface="Aharoni" panose="02010803020104030203" pitchFamily="2" charset="-79"/>
                <a:cs typeface="Aharoni" panose="02010803020104030203" pitchFamily="2" charset="-79"/>
              </a:rPr>
              <a:t>lotting the distribution plot for those columns which have the null values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D5D1E78F-7E8E-82CC-0ABF-4B27D056EAB4}"/>
              </a:ext>
            </a:extLst>
          </p:cNvPr>
          <p:cNvSpPr>
            <a:spLocks noGrp="1"/>
          </p:cNvSpPr>
          <p:nvPr>
            <p:ph type="body" idx="1"/>
          </p:nvPr>
        </p:nvSpPr>
        <p:spPr>
          <a:xfrm>
            <a:off x="0" y="1140030"/>
            <a:ext cx="3740727" cy="5717969"/>
          </a:xfrm>
        </p:spPr>
        <p:txBody>
          <a:bodyPr/>
          <a:lstStyle/>
          <a:p>
            <a:pPr marL="152396" indent="0">
              <a:buNone/>
            </a:pPr>
            <a:r>
              <a:rPr lang="en-US" sz="1100" b="0" i="0" dirty="0">
                <a:solidFill>
                  <a:srgbClr val="212121"/>
                </a:solidFill>
                <a:effectLst/>
                <a:latin typeface="+mn-lt"/>
              </a:rPr>
              <a:t>the skewness of the column cigsPerDay is: </a:t>
            </a:r>
            <a:r>
              <a:rPr lang="en-US" sz="1100" b="1" i="0" dirty="0">
                <a:solidFill>
                  <a:srgbClr val="212121"/>
                </a:solidFill>
                <a:effectLst/>
                <a:latin typeface="+mn-lt"/>
              </a:rPr>
              <a:t>1.2230053709053774 </a:t>
            </a:r>
          </a:p>
          <a:p>
            <a:pPr marL="152396" indent="0">
              <a:buNone/>
            </a:pPr>
            <a:r>
              <a:rPr lang="en-US" sz="1100" b="0" i="0" dirty="0">
                <a:solidFill>
                  <a:srgbClr val="212121"/>
                </a:solidFill>
                <a:effectLst/>
                <a:latin typeface="+mn-lt"/>
              </a:rPr>
              <a:t>the skewness of the column BPMeds is: </a:t>
            </a:r>
            <a:r>
              <a:rPr lang="en-US" sz="1100" b="1" i="0" dirty="0">
                <a:solidFill>
                  <a:srgbClr val="212121"/>
                </a:solidFill>
                <a:effectLst/>
                <a:latin typeface="+mn-lt"/>
              </a:rPr>
              <a:t>5.524325007968017</a:t>
            </a:r>
          </a:p>
          <a:p>
            <a:pPr marL="152396" indent="0">
              <a:buNone/>
            </a:pPr>
            <a:r>
              <a:rPr lang="en-US" sz="1100" b="0" i="0" dirty="0">
                <a:solidFill>
                  <a:srgbClr val="212121"/>
                </a:solidFill>
                <a:effectLst/>
                <a:latin typeface="+mn-lt"/>
              </a:rPr>
              <a:t> the skewness of the column totChol is: </a:t>
            </a:r>
            <a:r>
              <a:rPr lang="en-US" sz="1100" b="1" i="0" dirty="0">
                <a:solidFill>
                  <a:srgbClr val="212121"/>
                </a:solidFill>
                <a:effectLst/>
                <a:latin typeface="+mn-lt"/>
              </a:rPr>
              <a:t>0.9406357047700903 </a:t>
            </a:r>
          </a:p>
          <a:p>
            <a:pPr marL="152396" indent="0">
              <a:buNone/>
            </a:pPr>
            <a:r>
              <a:rPr lang="en-US" sz="1100" b="0" i="0" dirty="0">
                <a:solidFill>
                  <a:srgbClr val="212121"/>
                </a:solidFill>
                <a:effectLst/>
                <a:latin typeface="+mn-lt"/>
              </a:rPr>
              <a:t>the skewness of the column BMI is: </a:t>
            </a:r>
            <a:r>
              <a:rPr lang="en-US" sz="1100" b="1" i="0" dirty="0">
                <a:solidFill>
                  <a:srgbClr val="212121"/>
                </a:solidFill>
                <a:effectLst/>
                <a:latin typeface="+mn-lt"/>
              </a:rPr>
              <a:t>1.0222520011438563 </a:t>
            </a:r>
          </a:p>
          <a:p>
            <a:pPr marL="152396" indent="0">
              <a:buNone/>
            </a:pPr>
            <a:r>
              <a:rPr lang="en-US" sz="1100" b="0" i="0" dirty="0">
                <a:solidFill>
                  <a:srgbClr val="212121"/>
                </a:solidFill>
                <a:effectLst/>
                <a:latin typeface="+mn-lt"/>
              </a:rPr>
              <a:t>the skewness of the column heartRate is: </a:t>
            </a:r>
            <a:r>
              <a:rPr lang="en-US" sz="1100" b="1" i="0" dirty="0">
                <a:solidFill>
                  <a:srgbClr val="212121"/>
                </a:solidFill>
                <a:effectLst/>
                <a:latin typeface="+mn-lt"/>
              </a:rPr>
              <a:t>0.6764897223370003 </a:t>
            </a:r>
          </a:p>
          <a:p>
            <a:pPr marL="152396" indent="0">
              <a:buNone/>
            </a:pPr>
            <a:r>
              <a:rPr lang="en-US" sz="1100" b="0" i="0" dirty="0">
                <a:solidFill>
                  <a:srgbClr val="212121"/>
                </a:solidFill>
                <a:effectLst/>
                <a:latin typeface="+mn-lt"/>
              </a:rPr>
              <a:t>the skewness of the column glucose is: </a:t>
            </a:r>
            <a:r>
              <a:rPr lang="en-US" sz="1100" b="1" i="0" dirty="0">
                <a:solidFill>
                  <a:srgbClr val="212121"/>
                </a:solidFill>
                <a:effectLst/>
                <a:latin typeface="+mn-lt"/>
              </a:rPr>
              <a:t>6.1443896544049394</a:t>
            </a:r>
          </a:p>
          <a:p>
            <a:pPr marL="152396" indent="0">
              <a:buNone/>
            </a:pPr>
            <a:endParaRPr lang="en-US" sz="1100" b="1" dirty="0">
              <a:solidFill>
                <a:srgbClr val="212121"/>
              </a:solidFill>
              <a:latin typeface="+mn-lt"/>
            </a:endParaRPr>
          </a:p>
          <a:p>
            <a:pPr marL="152396" indent="0" algn="l">
              <a:buNone/>
            </a:pPr>
            <a:r>
              <a:rPr lang="en-US" sz="1100" b="1" i="0" dirty="0">
                <a:solidFill>
                  <a:srgbClr val="212121"/>
                </a:solidFill>
                <a:effectLst/>
                <a:latin typeface="Roboto" panose="02000000000000000000" pitchFamily="2" charset="0"/>
              </a:rPr>
              <a:t>Skewness</a:t>
            </a:r>
            <a:r>
              <a:rPr lang="en-US" sz="1100" b="0" i="0" dirty="0">
                <a:solidFill>
                  <a:srgbClr val="212121"/>
                </a:solidFill>
                <a:effectLst/>
                <a:latin typeface="Roboto" panose="02000000000000000000" pitchFamily="2" charset="0"/>
              </a:rPr>
              <a:t> is used to measure the level of asymmetry in our graph. It is the measure of asymmetry that occurs when our data deviates from the norm.</a:t>
            </a:r>
          </a:p>
          <a:p>
            <a:pPr marL="152396" indent="0" algn="l">
              <a:buNone/>
            </a:pPr>
            <a:r>
              <a:rPr lang="en-US" sz="1100" b="0" i="0" dirty="0">
                <a:solidFill>
                  <a:srgbClr val="212121"/>
                </a:solidFill>
                <a:effectLst/>
                <a:latin typeface="Roboto" panose="02000000000000000000" pitchFamily="2" charset="0"/>
              </a:rPr>
              <a:t>If skewness value is between:</a:t>
            </a:r>
          </a:p>
          <a:p>
            <a:pPr marL="152396" indent="0" algn="l">
              <a:buNone/>
            </a:pPr>
            <a:r>
              <a:rPr lang="en-US" sz="1100" b="0" i="0" dirty="0">
                <a:solidFill>
                  <a:srgbClr val="212121"/>
                </a:solidFill>
                <a:effectLst/>
                <a:latin typeface="Roboto" panose="02000000000000000000" pitchFamily="2" charset="0"/>
              </a:rPr>
              <a:t>-0.5 and 0.5, the distribution of the value is almost symmetrical</a:t>
            </a:r>
          </a:p>
          <a:p>
            <a:pPr marL="152396" indent="0" algn="l">
              <a:buNone/>
            </a:pPr>
            <a:r>
              <a:rPr lang="en-US" sz="1100" b="0" i="0" dirty="0">
                <a:solidFill>
                  <a:srgbClr val="212121"/>
                </a:solidFill>
                <a:effectLst/>
                <a:latin typeface="Roboto" panose="02000000000000000000" pitchFamily="2" charset="0"/>
              </a:rPr>
              <a:t>-1 and -0.5, the data is negatively skewed, and if it is between 0.5 to 1, the data is positively skewed. The skewness is moderate, If the skewness is lower than -1 (negatively skewed) or greater than 1 (positively skewed), the data is highly skewed.</a:t>
            </a:r>
          </a:p>
          <a:p>
            <a:pPr marL="152396" indent="0">
              <a:buNone/>
            </a:pPr>
            <a:endParaRPr lang="en-IN" sz="1100" b="1" dirty="0">
              <a:latin typeface="+mn-lt"/>
            </a:endParaRPr>
          </a:p>
        </p:txBody>
      </p:sp>
      <p:pic>
        <p:nvPicPr>
          <p:cNvPr id="5" name="Picture 4" descr="A picture containing logo&#10;&#10;Description automatically generated">
            <a:extLst>
              <a:ext uri="{FF2B5EF4-FFF2-40B4-BE49-F238E27FC236}">
                <a16:creationId xmlns:a16="http://schemas.microsoft.com/office/drawing/2014/main" id="{89B3D5E4-0029-A2A8-5516-2E8B88288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990" y="1140029"/>
            <a:ext cx="7873340" cy="5717969"/>
          </a:xfrm>
          <a:prstGeom prst="rect">
            <a:avLst/>
          </a:prstGeom>
        </p:spPr>
      </p:pic>
    </p:spTree>
    <p:extLst>
      <p:ext uri="{BB962C8B-B14F-4D97-AF65-F5344CB8AC3E}">
        <p14:creationId xmlns:p14="http://schemas.microsoft.com/office/powerpoint/2010/main" val="305093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676F-B70A-1C28-E66E-0AEA323E88A4}"/>
              </a:ext>
            </a:extLst>
          </p:cNvPr>
          <p:cNvSpPr>
            <a:spLocks noGrp="1"/>
          </p:cNvSpPr>
          <p:nvPr>
            <p:ph type="title"/>
          </p:nvPr>
        </p:nvSpPr>
        <p:spPr>
          <a:xfrm>
            <a:off x="0" y="0"/>
            <a:ext cx="11008426" cy="1068779"/>
          </a:xfrm>
        </p:spPr>
        <p:txBody>
          <a:bodyPr/>
          <a:lstStyle/>
          <a:p>
            <a:r>
              <a:rPr lang="en-US" dirty="0">
                <a:solidFill>
                  <a:srgbClr val="008000"/>
                </a:solidFill>
                <a:latin typeface="+mn-lt"/>
              </a:rPr>
              <a:t>P</a:t>
            </a:r>
            <a:r>
              <a:rPr lang="en-US" b="0" dirty="0">
                <a:solidFill>
                  <a:srgbClr val="008000"/>
                </a:solidFill>
                <a:effectLst/>
                <a:latin typeface="+mn-lt"/>
              </a:rPr>
              <a:t>lotting the boxplot for those columns which have continuous values indicating the outliers:-</a:t>
            </a: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br>
              <a:rPr lang="en-US" b="0" dirty="0">
                <a:solidFill>
                  <a:srgbClr val="008000"/>
                </a:solidFill>
                <a:effectLst/>
                <a:latin typeface="+mn-lt"/>
              </a:rPr>
            </a:br>
            <a:r>
              <a:rPr lang="en-US" sz="2000" b="0" dirty="0">
                <a:solidFill>
                  <a:schemeClr val="bg1">
                    <a:lumMod val="50000"/>
                  </a:schemeClr>
                </a:solidFill>
                <a:effectLst/>
                <a:latin typeface="+mn-lt"/>
              </a:rPr>
              <a:t>We can clearly observe from </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the boxplot that glucose have</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maximum number of outliers</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indicating large value of </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skewness, also heartRate has</a:t>
            </a:r>
            <a:br>
              <a:rPr lang="en-US" sz="2000" b="0" dirty="0">
                <a:solidFill>
                  <a:schemeClr val="bg1">
                    <a:lumMod val="50000"/>
                  </a:schemeClr>
                </a:solidFill>
                <a:effectLst/>
                <a:latin typeface="+mn-lt"/>
              </a:rPr>
            </a:br>
            <a:r>
              <a:rPr lang="en-US" sz="2000" b="0" dirty="0">
                <a:solidFill>
                  <a:schemeClr val="bg1">
                    <a:lumMod val="50000"/>
                  </a:schemeClr>
                </a:solidFill>
                <a:effectLst/>
                <a:latin typeface="+mn-lt"/>
              </a:rPr>
              <a:t>less number of outliers </a:t>
            </a:r>
            <a:br>
              <a:rPr lang="en-US" sz="2000" dirty="0">
                <a:solidFill>
                  <a:schemeClr val="bg1">
                    <a:lumMod val="50000"/>
                  </a:schemeClr>
                </a:solidFill>
                <a:latin typeface="+mn-lt"/>
              </a:rPr>
            </a:br>
            <a:r>
              <a:rPr lang="en-US" sz="2000" dirty="0">
                <a:solidFill>
                  <a:schemeClr val="bg1">
                    <a:lumMod val="50000"/>
                  </a:schemeClr>
                </a:solidFill>
                <a:latin typeface="+mn-lt"/>
              </a:rPr>
              <a:t>indicating less value of </a:t>
            </a:r>
            <a:br>
              <a:rPr lang="en-US" sz="2000" dirty="0">
                <a:solidFill>
                  <a:schemeClr val="bg1">
                    <a:lumMod val="50000"/>
                  </a:schemeClr>
                </a:solidFill>
                <a:latin typeface="+mn-lt"/>
              </a:rPr>
            </a:br>
            <a:r>
              <a:rPr lang="en-US" sz="2000" dirty="0">
                <a:solidFill>
                  <a:schemeClr val="bg1">
                    <a:lumMod val="50000"/>
                  </a:schemeClr>
                </a:solidFill>
                <a:latin typeface="+mn-lt"/>
              </a:rPr>
              <a:t>skewness.</a:t>
            </a:r>
            <a:r>
              <a:rPr lang="en-US" sz="2000" b="0" dirty="0">
                <a:solidFill>
                  <a:schemeClr val="bg1">
                    <a:lumMod val="50000"/>
                  </a:schemeClr>
                </a:solidFill>
                <a:effectLst/>
                <a:latin typeface="+mn-lt"/>
              </a:rPr>
              <a:t> </a:t>
            </a:r>
            <a:br>
              <a:rPr lang="en-US" sz="2000" b="0" dirty="0">
                <a:solidFill>
                  <a:schemeClr val="bg1">
                    <a:lumMod val="50000"/>
                  </a:schemeClr>
                </a:solidFill>
                <a:effectLst/>
                <a:latin typeface="Courier New" panose="02070309020205020404" pitchFamily="49" charset="0"/>
              </a:rPr>
            </a:br>
            <a:endParaRPr lang="en-IN" sz="2000" dirty="0">
              <a:solidFill>
                <a:schemeClr val="bg1">
                  <a:lumMod val="50000"/>
                </a:schemeClr>
              </a:solidFill>
            </a:endParaRPr>
          </a:p>
        </p:txBody>
      </p:sp>
      <p:sp>
        <p:nvSpPr>
          <p:cNvPr id="3" name="Text Placeholder 2">
            <a:extLst>
              <a:ext uri="{FF2B5EF4-FFF2-40B4-BE49-F238E27FC236}">
                <a16:creationId xmlns:a16="http://schemas.microsoft.com/office/drawing/2014/main" id="{7BC9F957-0FB2-E1AD-B49D-7E790D493D40}"/>
              </a:ext>
            </a:extLst>
          </p:cNvPr>
          <p:cNvSpPr>
            <a:spLocks noGrp="1"/>
          </p:cNvSpPr>
          <p:nvPr>
            <p:ph type="body" idx="1"/>
          </p:nvPr>
        </p:nvSpPr>
        <p:spPr>
          <a:xfrm>
            <a:off x="0" y="1068776"/>
            <a:ext cx="12192000" cy="5789223"/>
          </a:xfrm>
        </p:spPr>
        <p:txBody>
          <a:bodyPr/>
          <a:lstStyle/>
          <a:p>
            <a:pPr marL="152396" indent="0">
              <a:buNone/>
            </a:pPr>
            <a:r>
              <a:rPr lang="en-US" sz="1200" b="0" i="0" dirty="0">
                <a:solidFill>
                  <a:srgbClr val="212121"/>
                </a:solidFill>
                <a:effectLst/>
                <a:latin typeface="+mn-lt"/>
              </a:rPr>
              <a:t>the skewness of the column cigsPerDay is: </a:t>
            </a:r>
            <a:r>
              <a:rPr lang="en-US" sz="1200" b="1" i="0" dirty="0">
                <a:solidFill>
                  <a:srgbClr val="212121"/>
                </a:solidFill>
                <a:effectLst/>
                <a:latin typeface="+mn-lt"/>
              </a:rPr>
              <a:t>1.2230053709053774 </a:t>
            </a:r>
          </a:p>
          <a:p>
            <a:pPr marL="152396" indent="0">
              <a:buNone/>
            </a:pPr>
            <a:r>
              <a:rPr lang="en-US" sz="1200" b="0" i="0" dirty="0">
                <a:solidFill>
                  <a:srgbClr val="212121"/>
                </a:solidFill>
                <a:effectLst/>
                <a:latin typeface="+mn-lt"/>
              </a:rPr>
              <a:t>the skewness of the column BPMeds is: </a:t>
            </a:r>
            <a:r>
              <a:rPr lang="en-US" sz="1200" b="1" i="0" dirty="0">
                <a:solidFill>
                  <a:srgbClr val="212121"/>
                </a:solidFill>
                <a:effectLst/>
                <a:latin typeface="+mn-lt"/>
              </a:rPr>
              <a:t>5.524325007968017</a:t>
            </a:r>
          </a:p>
          <a:p>
            <a:pPr marL="152396" indent="0">
              <a:buNone/>
            </a:pPr>
            <a:r>
              <a:rPr lang="en-US" sz="1200" b="0" i="0" dirty="0">
                <a:solidFill>
                  <a:srgbClr val="212121"/>
                </a:solidFill>
                <a:effectLst/>
                <a:latin typeface="+mn-lt"/>
              </a:rPr>
              <a:t> the skewness of the column totChol is: </a:t>
            </a:r>
            <a:r>
              <a:rPr lang="en-US" sz="1200" b="1" i="0" dirty="0">
                <a:solidFill>
                  <a:srgbClr val="212121"/>
                </a:solidFill>
                <a:effectLst/>
                <a:latin typeface="+mn-lt"/>
              </a:rPr>
              <a:t>0.9406357047700903 </a:t>
            </a:r>
          </a:p>
          <a:p>
            <a:pPr marL="152396" indent="0">
              <a:buNone/>
            </a:pPr>
            <a:r>
              <a:rPr lang="en-US" sz="1200" b="0" i="0" dirty="0">
                <a:solidFill>
                  <a:srgbClr val="212121"/>
                </a:solidFill>
                <a:effectLst/>
                <a:latin typeface="+mn-lt"/>
              </a:rPr>
              <a:t>the skewness of the column BMI is: </a:t>
            </a:r>
            <a:r>
              <a:rPr lang="en-US" sz="1200" b="1" i="0" dirty="0">
                <a:solidFill>
                  <a:srgbClr val="212121"/>
                </a:solidFill>
                <a:effectLst/>
                <a:latin typeface="+mn-lt"/>
              </a:rPr>
              <a:t>1.0222520011438563 </a:t>
            </a:r>
          </a:p>
          <a:p>
            <a:pPr marL="152396" indent="0">
              <a:buNone/>
            </a:pPr>
            <a:r>
              <a:rPr lang="en-US" sz="1200" b="0" i="0" dirty="0">
                <a:solidFill>
                  <a:srgbClr val="212121"/>
                </a:solidFill>
                <a:effectLst/>
                <a:latin typeface="+mn-lt"/>
              </a:rPr>
              <a:t>the skewness of the column heartRate is: </a:t>
            </a:r>
            <a:r>
              <a:rPr lang="en-US" sz="1200" b="1" i="0" dirty="0">
                <a:solidFill>
                  <a:srgbClr val="212121"/>
                </a:solidFill>
                <a:effectLst/>
                <a:latin typeface="+mn-lt"/>
              </a:rPr>
              <a:t>0.6764897223370003 </a:t>
            </a:r>
          </a:p>
          <a:p>
            <a:pPr marL="152396" indent="0">
              <a:buNone/>
            </a:pPr>
            <a:r>
              <a:rPr lang="en-US" sz="1200" b="0" i="0" dirty="0">
                <a:solidFill>
                  <a:srgbClr val="212121"/>
                </a:solidFill>
                <a:effectLst/>
                <a:latin typeface="+mn-lt"/>
              </a:rPr>
              <a:t>the skewness of the column glucose is: </a:t>
            </a:r>
            <a:r>
              <a:rPr lang="en-US" sz="1200" b="1" i="0" dirty="0">
                <a:solidFill>
                  <a:srgbClr val="212121"/>
                </a:solidFill>
                <a:effectLst/>
                <a:latin typeface="+mn-lt"/>
              </a:rPr>
              <a:t>6.1443896544049394</a:t>
            </a:r>
          </a:p>
          <a:p>
            <a:endParaRPr lang="en-IN" dirty="0"/>
          </a:p>
          <a:p>
            <a:pPr marL="152396" indent="0">
              <a:buNone/>
            </a:pPr>
            <a:r>
              <a:rPr lang="en-IN" dirty="0"/>
              <a:t>W</a:t>
            </a:r>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sz="1600" dirty="0"/>
          </a:p>
        </p:txBody>
      </p:sp>
      <p:pic>
        <p:nvPicPr>
          <p:cNvPr id="5" name="Picture 4" descr="A picture containing text, clock&#10;&#10;Description automatically generated">
            <a:extLst>
              <a:ext uri="{FF2B5EF4-FFF2-40B4-BE49-F238E27FC236}">
                <a16:creationId xmlns:a16="http://schemas.microsoft.com/office/drawing/2014/main" id="{A47EB8CB-3715-CD1B-45E0-7F29CA213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382" y="855023"/>
            <a:ext cx="7370618" cy="6002978"/>
          </a:xfrm>
          <a:prstGeom prst="rect">
            <a:avLst/>
          </a:prstGeom>
        </p:spPr>
      </p:pic>
    </p:spTree>
    <p:extLst>
      <p:ext uri="{BB962C8B-B14F-4D97-AF65-F5344CB8AC3E}">
        <p14:creationId xmlns:p14="http://schemas.microsoft.com/office/powerpoint/2010/main" val="311683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8712-7AE8-B0ED-8412-C042C79ECD34}"/>
              </a:ext>
            </a:extLst>
          </p:cNvPr>
          <p:cNvSpPr>
            <a:spLocks noGrp="1"/>
          </p:cNvSpPr>
          <p:nvPr>
            <p:ph type="title"/>
          </p:nvPr>
        </p:nvSpPr>
        <p:spPr>
          <a:xfrm>
            <a:off x="0" y="0"/>
            <a:ext cx="11776400" cy="653143"/>
          </a:xfrm>
        </p:spPr>
        <p:txBody>
          <a:bodyPr/>
          <a:lstStyle/>
          <a:p>
            <a:r>
              <a:rPr lang="en-IN" b="1" dirty="0"/>
              <a:t>ViolinPlot</a:t>
            </a:r>
          </a:p>
        </p:txBody>
      </p:sp>
      <p:sp>
        <p:nvSpPr>
          <p:cNvPr id="3" name="Text Placeholder 2">
            <a:extLst>
              <a:ext uri="{FF2B5EF4-FFF2-40B4-BE49-F238E27FC236}">
                <a16:creationId xmlns:a16="http://schemas.microsoft.com/office/drawing/2014/main" id="{C9874667-AE54-7FC8-C907-7D8F54796611}"/>
              </a:ext>
            </a:extLst>
          </p:cNvPr>
          <p:cNvSpPr>
            <a:spLocks noGrp="1"/>
          </p:cNvSpPr>
          <p:nvPr>
            <p:ph type="body" idx="1"/>
          </p:nvPr>
        </p:nvSpPr>
        <p:spPr>
          <a:xfrm>
            <a:off x="0" y="653142"/>
            <a:ext cx="5925787" cy="6204857"/>
          </a:xfrm>
        </p:spPr>
        <p:txBody>
          <a:bodyPr/>
          <a:lstStyle/>
          <a:p>
            <a:pPr marL="152396" indent="0" algn="l">
              <a:buNone/>
            </a:pPr>
            <a:r>
              <a:rPr lang="en-US" b="0" i="0" dirty="0">
                <a:solidFill>
                  <a:srgbClr val="212121"/>
                </a:solidFill>
                <a:effectLst/>
                <a:latin typeface="Roboto" panose="02000000000000000000" pitchFamily="2" charset="0"/>
              </a:rPr>
              <a:t>In general, violin plots are a method of plotting numeric data and can be considered a combination of the box plot with a kernel density plot. </a:t>
            </a:r>
          </a:p>
          <a:p>
            <a:pPr marL="152396" indent="0" algn="l">
              <a:buNone/>
            </a:pPr>
            <a:r>
              <a:rPr lang="en-US" b="0" i="0" dirty="0">
                <a:solidFill>
                  <a:srgbClr val="212121"/>
                </a:solidFill>
                <a:effectLst/>
                <a:latin typeface="Roboto" panose="02000000000000000000" pitchFamily="2" charset="0"/>
              </a:rPr>
              <a:t>In the violin plot, we can find the same information as in the box plots:</a:t>
            </a:r>
          </a:p>
          <a:p>
            <a:pPr>
              <a:buFont typeface="Arial" panose="020B0604020202020204" pitchFamily="34" charset="0"/>
              <a:buChar char="•"/>
            </a:pPr>
            <a:r>
              <a:rPr lang="en-US" b="0" i="0" dirty="0">
                <a:solidFill>
                  <a:srgbClr val="212121"/>
                </a:solidFill>
                <a:effectLst/>
                <a:latin typeface="Roboto" panose="02000000000000000000" pitchFamily="2" charset="0"/>
              </a:rPr>
              <a:t>median (a white dot on the violin plot) </a:t>
            </a:r>
          </a:p>
          <a:p>
            <a:r>
              <a:rPr lang="en-US" b="0" i="0" dirty="0">
                <a:solidFill>
                  <a:srgbClr val="212121"/>
                </a:solidFill>
                <a:effectLst/>
                <a:latin typeface="Roboto" panose="02000000000000000000" pitchFamily="2" charset="0"/>
              </a:rPr>
              <a:t>interquartile range (the black bar in the center of violin)</a:t>
            </a:r>
          </a:p>
          <a:p>
            <a:r>
              <a:rPr lang="en-US" b="0" i="0" dirty="0">
                <a:solidFill>
                  <a:srgbClr val="212121"/>
                </a:solidFill>
                <a:effectLst/>
                <a:latin typeface="Roboto" panose="02000000000000000000" pitchFamily="2" charset="0"/>
              </a:rPr>
              <a:t>the lower/upper adjacent values (the black lines stretched from the bar) — defined as first quartile — 1.5 IQR and third quartile + 1.5 IQR, respectively.</a:t>
            </a:r>
          </a:p>
          <a:p>
            <a:endParaRPr lang="en-US" b="0" i="0" dirty="0">
              <a:solidFill>
                <a:srgbClr val="212121"/>
              </a:solidFill>
              <a:effectLst/>
              <a:latin typeface="Roboto" panose="02000000000000000000" pitchFamily="2" charset="0"/>
            </a:endParaRPr>
          </a:p>
          <a:p>
            <a:pPr marL="152396" indent="0" algn="l">
              <a:buNone/>
            </a:pPr>
            <a:r>
              <a:rPr lang="en-US" sz="1600" b="0" i="0" dirty="0">
                <a:solidFill>
                  <a:srgbClr val="212121"/>
                </a:solidFill>
                <a:effectLst/>
                <a:latin typeface="Roboto" panose="02000000000000000000" pitchFamily="2" charset="0"/>
              </a:rPr>
              <a:t>These values can be used in a simple outlier detection technique (Tukey’s fences) — observations lying outside of these “fences” can be considered outliers.</a:t>
            </a:r>
          </a:p>
          <a:p>
            <a:pPr marL="152396" indent="0" algn="l">
              <a:buNone/>
            </a:pPr>
            <a:r>
              <a:rPr lang="en-US" sz="1600" b="0" i="0" dirty="0">
                <a:solidFill>
                  <a:srgbClr val="212121"/>
                </a:solidFill>
                <a:effectLst/>
                <a:latin typeface="Roboto" panose="02000000000000000000" pitchFamily="2" charset="0"/>
              </a:rPr>
              <a:t>The unquestionable advantage of the violin plot over the box plot is that aside from showing the abovementioned statistics it also shows the entire distribution of the data. This is of interest, especially when dealing with multimodal data, i.e., a distribution with more than one peak.</a:t>
            </a:r>
          </a:p>
          <a:p>
            <a:endParaRPr lang="en-IN" dirty="0"/>
          </a:p>
        </p:txBody>
      </p:sp>
      <p:pic>
        <p:nvPicPr>
          <p:cNvPr id="5" name="Picture 4" descr="Shape, polygon&#10;&#10;Description automatically generated">
            <a:extLst>
              <a:ext uri="{FF2B5EF4-FFF2-40B4-BE49-F238E27FC236}">
                <a16:creationId xmlns:a16="http://schemas.microsoft.com/office/drawing/2014/main" id="{387A56E0-7BA0-390B-2D40-BD2081EC3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653142"/>
            <a:ext cx="6096001" cy="6204857"/>
          </a:xfrm>
          <a:prstGeom prst="rect">
            <a:avLst/>
          </a:prstGeom>
        </p:spPr>
      </p:pic>
    </p:spTree>
    <p:extLst>
      <p:ext uri="{BB962C8B-B14F-4D97-AF65-F5344CB8AC3E}">
        <p14:creationId xmlns:p14="http://schemas.microsoft.com/office/powerpoint/2010/main" val="176013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54C5-A256-4531-030C-37685EF1FF8E}"/>
              </a:ext>
            </a:extLst>
          </p:cNvPr>
          <p:cNvSpPr>
            <a:spLocks noGrp="1"/>
          </p:cNvSpPr>
          <p:nvPr>
            <p:ph type="title"/>
          </p:nvPr>
        </p:nvSpPr>
        <p:spPr>
          <a:xfrm>
            <a:off x="-1" y="0"/>
            <a:ext cx="11305309" cy="997527"/>
          </a:xfrm>
        </p:spPr>
        <p:txBody>
          <a:bodyPr/>
          <a:lstStyle/>
          <a:p>
            <a:r>
              <a:rPr lang="en-US" b="1" dirty="0">
                <a:solidFill>
                  <a:srgbClr val="008000"/>
                </a:solidFill>
                <a:latin typeface="+mn-lt"/>
              </a:rPr>
              <a:t>P</a:t>
            </a:r>
            <a:r>
              <a:rPr lang="en-US" b="1" dirty="0">
                <a:solidFill>
                  <a:srgbClr val="008000"/>
                </a:solidFill>
                <a:effectLst/>
                <a:latin typeface="+mn-lt"/>
              </a:rPr>
              <a:t>lotting heatmap to observe the correlation between independent variables:-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A8C76746-4E38-9B94-F31D-C9956ABFFD3F}"/>
              </a:ext>
            </a:extLst>
          </p:cNvPr>
          <p:cNvSpPr>
            <a:spLocks noGrp="1"/>
          </p:cNvSpPr>
          <p:nvPr>
            <p:ph type="body" idx="1"/>
          </p:nvPr>
        </p:nvSpPr>
        <p:spPr>
          <a:xfrm>
            <a:off x="0" y="997526"/>
            <a:ext cx="5640779" cy="4619503"/>
          </a:xfrm>
        </p:spPr>
        <p:txBody>
          <a:bodyPr/>
          <a:lstStyle/>
          <a:p>
            <a:pPr algn="l"/>
            <a:r>
              <a:rPr lang="en-US" sz="1400" b="1" i="0" u="sng" dirty="0">
                <a:solidFill>
                  <a:srgbClr val="212121"/>
                </a:solidFill>
                <a:effectLst/>
                <a:latin typeface="Roboto" panose="02000000000000000000" pitchFamily="2" charset="0"/>
              </a:rPr>
              <a:t>Conclusion from Heatmap:-</a:t>
            </a:r>
          </a:p>
          <a:p>
            <a:pPr algn="l"/>
            <a:endParaRPr lang="en-US" sz="1400" dirty="0">
              <a:solidFill>
                <a:srgbClr val="212121"/>
              </a:solidFill>
              <a:latin typeface="Roboto" panose="02000000000000000000" pitchFamily="2" charset="0"/>
            </a:endParaRPr>
          </a:p>
          <a:p>
            <a:pPr marL="152396" indent="0" algn="l">
              <a:buNone/>
            </a:pPr>
            <a:r>
              <a:rPr lang="en-US" sz="1400" b="1" i="0" dirty="0">
                <a:solidFill>
                  <a:srgbClr val="212121"/>
                </a:solidFill>
                <a:effectLst/>
                <a:latin typeface="Roboto" panose="02000000000000000000" pitchFamily="2" charset="0"/>
              </a:rPr>
              <a:t>1.sysBP and diaBP is positively correlated</a:t>
            </a:r>
          </a:p>
          <a:p>
            <a:pPr algn="l"/>
            <a:endParaRPr lang="en-US" sz="1400" b="0" i="0" dirty="0">
              <a:solidFill>
                <a:srgbClr val="212121"/>
              </a:solidFill>
              <a:effectLst/>
              <a:latin typeface="Roboto" panose="02000000000000000000" pitchFamily="2" charset="0"/>
            </a:endParaRPr>
          </a:p>
          <a:p>
            <a:pPr algn="l"/>
            <a:r>
              <a:rPr lang="en-US" sz="1400" b="1" i="0" dirty="0">
                <a:solidFill>
                  <a:srgbClr val="212121"/>
                </a:solidFill>
                <a:effectLst/>
                <a:latin typeface="Roboto" panose="02000000000000000000" pitchFamily="2" charset="0"/>
              </a:rPr>
              <a:t>Systolic Blood Pressure.</a:t>
            </a:r>
            <a:r>
              <a:rPr lang="en-US" sz="1400" b="0" i="0" dirty="0">
                <a:solidFill>
                  <a:srgbClr val="212121"/>
                </a:solidFill>
                <a:effectLst/>
                <a:latin typeface="Roboto" panose="02000000000000000000" pitchFamily="2" charset="0"/>
              </a:rPr>
              <a:t> The normal range of systolic blood pressure should be 90 – 120 mm Hg.</a:t>
            </a:r>
          </a:p>
          <a:p>
            <a:pPr algn="l"/>
            <a:r>
              <a:rPr lang="en-US" sz="1400" b="1" i="0" dirty="0">
                <a:solidFill>
                  <a:srgbClr val="212121"/>
                </a:solidFill>
                <a:effectLst/>
                <a:latin typeface="Roboto" panose="02000000000000000000" pitchFamily="2" charset="0"/>
              </a:rPr>
              <a:t>Diastolic Blood Pressure.</a:t>
            </a:r>
            <a:r>
              <a:rPr lang="en-US" sz="1400" b="0" i="0" dirty="0">
                <a:solidFill>
                  <a:srgbClr val="212121"/>
                </a:solidFill>
                <a:effectLst/>
                <a:latin typeface="Roboto" panose="02000000000000000000" pitchFamily="2" charset="0"/>
              </a:rPr>
              <a:t> The normal range of diastolic blood pressure should be 60 – 80 mm Hg.</a:t>
            </a:r>
          </a:p>
          <a:p>
            <a:pPr marL="152396" indent="0" algn="l">
              <a:buNone/>
            </a:pPr>
            <a:r>
              <a:rPr lang="en-US" sz="1400" dirty="0">
                <a:solidFill>
                  <a:srgbClr val="212121"/>
                </a:solidFill>
                <a:latin typeface="Roboto" panose="02000000000000000000" pitchFamily="2" charset="0"/>
              </a:rPr>
              <a:t>	</a:t>
            </a:r>
            <a:r>
              <a:rPr lang="en-US" sz="1400" b="0" i="0" dirty="0">
                <a:solidFill>
                  <a:srgbClr val="212121"/>
                </a:solidFill>
                <a:effectLst/>
                <a:latin typeface="+mn-lt"/>
              </a:rPr>
              <a:t>IF The systolic pressure is high The diastolic pressure 	should be low.</a:t>
            </a:r>
          </a:p>
          <a:p>
            <a:pPr marL="152396" indent="0" algn="l">
              <a:buNone/>
            </a:pPr>
            <a:endParaRPr lang="en-US" sz="1400" b="0" i="0" dirty="0">
              <a:solidFill>
                <a:srgbClr val="212121"/>
              </a:solidFill>
              <a:effectLst/>
              <a:latin typeface="+mn-lt"/>
            </a:endParaRPr>
          </a:p>
          <a:p>
            <a:pPr marL="152396" indent="0" algn="l">
              <a:buNone/>
            </a:pPr>
            <a:r>
              <a:rPr lang="en-US" sz="1400" b="1" i="0" dirty="0">
                <a:solidFill>
                  <a:srgbClr val="212121"/>
                </a:solidFill>
                <a:effectLst/>
                <a:latin typeface="Roboto" panose="02000000000000000000" pitchFamily="2" charset="0"/>
              </a:rPr>
              <a:t>2.Glucose and diabetes are positively correlated.</a:t>
            </a:r>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Diabetes is a disease that occurs when your blood glucose, also called blood sugar, is too high.</a:t>
            </a:r>
          </a:p>
          <a:p>
            <a:pPr marL="152396" indent="0" algn="l">
              <a:buNone/>
            </a:pPr>
            <a:r>
              <a:rPr lang="en-US" sz="1400" b="1" dirty="0">
                <a:solidFill>
                  <a:srgbClr val="212121"/>
                </a:solidFill>
                <a:latin typeface="Roboto" panose="02000000000000000000" pitchFamily="2" charset="0"/>
              </a:rPr>
              <a:t>3.is_smoking and age is negatively correlated </a:t>
            </a:r>
          </a:p>
          <a:p>
            <a:pPr marL="152396" indent="0" algn="l">
              <a:buNone/>
            </a:pPr>
            <a:r>
              <a:rPr lang="en-US" sz="1400" dirty="0">
                <a:solidFill>
                  <a:srgbClr val="212121"/>
                </a:solidFill>
                <a:latin typeface="Roboto" panose="02000000000000000000" pitchFamily="2" charset="0"/>
              </a:rPr>
              <a:t>	indicating older age </a:t>
            </a:r>
            <a:r>
              <a:rPr lang="en-US" sz="1400" b="0" i="0" dirty="0">
                <a:solidFill>
                  <a:srgbClr val="212121"/>
                </a:solidFill>
                <a:effectLst/>
                <a:latin typeface="Roboto" panose="02000000000000000000" pitchFamily="2" charset="0"/>
              </a:rPr>
              <a:t>People have less habit of smoking.</a:t>
            </a:r>
          </a:p>
          <a:p>
            <a:pPr marL="152396" indent="0" algn="l">
              <a:buNone/>
            </a:pPr>
            <a:r>
              <a:rPr lang="en-US" sz="1400" b="1" dirty="0">
                <a:solidFill>
                  <a:srgbClr val="212121"/>
                </a:solidFill>
                <a:latin typeface="Roboto" panose="02000000000000000000" pitchFamily="2" charset="0"/>
              </a:rPr>
              <a:t>4.prevalentHyp and sysBP is positively correlated.</a:t>
            </a:r>
            <a:endParaRPr lang="en-US" sz="1400" b="1" i="0" dirty="0">
              <a:solidFill>
                <a:srgbClr val="212121"/>
              </a:solidFill>
              <a:effectLst/>
              <a:latin typeface="Roboto" panose="02000000000000000000" pitchFamily="2" charset="0"/>
            </a:endParaRPr>
          </a:p>
          <a:p>
            <a:endParaRPr lang="en-IN" dirty="0"/>
          </a:p>
        </p:txBody>
      </p:sp>
      <p:pic>
        <p:nvPicPr>
          <p:cNvPr id="5" name="Picture 4" descr="Chart&#10;&#10;Description automatically generated">
            <a:extLst>
              <a:ext uri="{FF2B5EF4-FFF2-40B4-BE49-F238E27FC236}">
                <a16:creationId xmlns:a16="http://schemas.microsoft.com/office/drawing/2014/main" id="{AECEAF9C-35BC-BD63-1A27-0A342C428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901" y="593766"/>
            <a:ext cx="6658099" cy="6264233"/>
          </a:xfrm>
          <a:prstGeom prst="rect">
            <a:avLst/>
          </a:prstGeom>
        </p:spPr>
      </p:pic>
    </p:spTree>
    <p:extLst>
      <p:ext uri="{BB962C8B-B14F-4D97-AF65-F5344CB8AC3E}">
        <p14:creationId xmlns:p14="http://schemas.microsoft.com/office/powerpoint/2010/main" val="31883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9983-75D0-1945-0CF5-B34D2A2AC23C}"/>
              </a:ext>
            </a:extLst>
          </p:cNvPr>
          <p:cNvSpPr>
            <a:spLocks noGrp="1"/>
          </p:cNvSpPr>
          <p:nvPr>
            <p:ph type="title"/>
          </p:nvPr>
        </p:nvSpPr>
        <p:spPr>
          <a:xfrm>
            <a:off x="-1" y="0"/>
            <a:ext cx="11424063" cy="1356967"/>
          </a:xfrm>
        </p:spPr>
        <p:txBody>
          <a:bodyPr/>
          <a:lstStyle/>
          <a:p>
            <a:r>
              <a:rPr lang="en-US" sz="2000" b="1" dirty="0">
                <a:solidFill>
                  <a:srgbClr val="008000"/>
                </a:solidFill>
                <a:latin typeface="+mn-lt"/>
              </a:rPr>
              <a:t>C</a:t>
            </a:r>
            <a:r>
              <a:rPr lang="en-US" sz="2000" b="1" dirty="0">
                <a:solidFill>
                  <a:srgbClr val="008000"/>
                </a:solidFill>
                <a:effectLst/>
                <a:latin typeface="+mn-lt"/>
              </a:rPr>
              <a:t>ounting the no. of people whether they are at risk of CHD or not given that they are diabetic or not.</a:t>
            </a:r>
            <a:br>
              <a:rPr lang="en-US" sz="2000" b="1" dirty="0">
                <a:solidFill>
                  <a:srgbClr val="000000"/>
                </a:solidFill>
                <a:effectLst/>
                <a:latin typeface="+mn-lt"/>
              </a:rPr>
            </a:br>
            <a:endParaRPr lang="en-IN" sz="2000" b="1" dirty="0">
              <a:latin typeface="+mn-lt"/>
            </a:endParaRPr>
          </a:p>
        </p:txBody>
      </p:sp>
      <p:sp>
        <p:nvSpPr>
          <p:cNvPr id="3" name="Text Placeholder 2">
            <a:extLst>
              <a:ext uri="{FF2B5EF4-FFF2-40B4-BE49-F238E27FC236}">
                <a16:creationId xmlns:a16="http://schemas.microsoft.com/office/drawing/2014/main" id="{53D35583-87CC-A9EC-B954-BB31F960220F}"/>
              </a:ext>
            </a:extLst>
          </p:cNvPr>
          <p:cNvSpPr>
            <a:spLocks noGrp="1"/>
          </p:cNvSpPr>
          <p:nvPr>
            <p:ph type="body" idx="1"/>
          </p:nvPr>
        </p:nvSpPr>
        <p:spPr>
          <a:xfrm>
            <a:off x="-1" y="1033152"/>
            <a:ext cx="12005954" cy="582484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52396" indent="0">
              <a:buNone/>
            </a:pPr>
            <a:r>
              <a:rPr lang="en-US" b="0" i="0" dirty="0">
                <a:solidFill>
                  <a:srgbClr val="212121"/>
                </a:solidFill>
                <a:effectLst/>
                <a:latin typeface="Roboto" panose="02000000000000000000" pitchFamily="2" charset="0"/>
              </a:rPr>
              <a:t>From the above plot it can be interpreted that non-diabetic person is less prone to CHD although there are about 500 people who are non-diabetic but are at risk of CHD indicating the effect of some other factors.</a:t>
            </a:r>
          </a:p>
          <a:p>
            <a:pPr marL="152396" indent="0">
              <a:buNone/>
            </a:pPr>
            <a:endParaRPr lang="en-US" dirty="0">
              <a:solidFill>
                <a:srgbClr val="212121"/>
              </a:solidFill>
              <a:latin typeface="Roboto" panose="02000000000000000000" pitchFamily="2" charset="0"/>
            </a:endParaRPr>
          </a:p>
          <a:p>
            <a:pPr marL="152396" indent="0">
              <a:buNone/>
            </a:pPr>
            <a:r>
              <a:rPr lang="en-US" dirty="0">
                <a:solidFill>
                  <a:srgbClr val="212121"/>
                </a:solidFill>
                <a:latin typeface="Roboto" panose="02000000000000000000" pitchFamily="2" charset="0"/>
              </a:rPr>
              <a:t>‘0’=nondiabetic</a:t>
            </a:r>
          </a:p>
          <a:p>
            <a:pPr marL="152396" indent="0">
              <a:buNone/>
            </a:pPr>
            <a:r>
              <a:rPr lang="en-US" dirty="0">
                <a:solidFill>
                  <a:srgbClr val="212121"/>
                </a:solidFill>
                <a:latin typeface="Roboto" panose="02000000000000000000" pitchFamily="2" charset="0"/>
              </a:rPr>
              <a:t>‘1’=diabetic</a:t>
            </a:r>
            <a:endParaRPr lang="en-IN" dirty="0"/>
          </a:p>
        </p:txBody>
      </p:sp>
      <p:pic>
        <p:nvPicPr>
          <p:cNvPr id="5" name="Picture 4" descr="Chart, bar chart&#10;&#10;Description automatically generated">
            <a:extLst>
              <a:ext uri="{FF2B5EF4-FFF2-40B4-BE49-F238E27FC236}">
                <a16:creationId xmlns:a16="http://schemas.microsoft.com/office/drawing/2014/main" id="{556E4E58-E47A-B75A-679A-ECF06210E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36270"/>
            <a:ext cx="11685320" cy="4548249"/>
          </a:xfrm>
          <a:prstGeom prst="rect">
            <a:avLst/>
          </a:prstGeom>
        </p:spPr>
      </p:pic>
    </p:spTree>
    <p:extLst>
      <p:ext uri="{BB962C8B-B14F-4D97-AF65-F5344CB8AC3E}">
        <p14:creationId xmlns:p14="http://schemas.microsoft.com/office/powerpoint/2010/main" val="422437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3629-4A50-01DA-642B-2FA3524ACB5C}"/>
              </a:ext>
            </a:extLst>
          </p:cNvPr>
          <p:cNvSpPr>
            <a:spLocks noGrp="1"/>
          </p:cNvSpPr>
          <p:nvPr>
            <p:ph type="title"/>
          </p:nvPr>
        </p:nvSpPr>
        <p:spPr>
          <a:xfrm>
            <a:off x="0" y="0"/>
            <a:ext cx="11044052" cy="1356967"/>
          </a:xfrm>
        </p:spPr>
        <p:txBody>
          <a:bodyPr/>
          <a:lstStyle/>
          <a:p>
            <a:r>
              <a:rPr lang="en-US" b="1" dirty="0">
                <a:solidFill>
                  <a:srgbClr val="008000"/>
                </a:solidFill>
                <a:latin typeface="+mn-lt"/>
              </a:rPr>
              <a:t>C</a:t>
            </a:r>
            <a:r>
              <a:rPr lang="en-US" b="1" dirty="0">
                <a:solidFill>
                  <a:srgbClr val="008000"/>
                </a:solidFill>
                <a:effectLst/>
                <a:latin typeface="+mn-lt"/>
              </a:rPr>
              <a:t>ounting the no of people who is at risk of CHD who is smoking and those who are not smoking.</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5D7500D0-614C-2ED6-E770-4C027A4EF945}"/>
              </a:ext>
            </a:extLst>
          </p:cNvPr>
          <p:cNvSpPr>
            <a:spLocks noGrp="1"/>
          </p:cNvSpPr>
          <p:nvPr>
            <p:ph type="body" idx="1"/>
          </p:nvPr>
        </p:nvSpPr>
        <p:spPr>
          <a:xfrm>
            <a:off x="0" y="344384"/>
            <a:ext cx="12192000" cy="651361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000</a:t>
            </a:r>
          </a:p>
          <a:p>
            <a:pPr marL="152396" indent="0">
              <a:buNone/>
            </a:pPr>
            <a:r>
              <a:rPr lang="en-IN" dirty="0"/>
              <a:t>00</a:t>
            </a:r>
          </a:p>
          <a:p>
            <a:pPr marL="152396" indent="0">
              <a:buNone/>
            </a:pPr>
            <a:r>
              <a:rPr lang="en-US" b="0" i="0" dirty="0">
                <a:solidFill>
                  <a:srgbClr val="212121"/>
                </a:solidFill>
                <a:effectLst/>
                <a:latin typeface="Roboto" panose="02000000000000000000" pitchFamily="2" charset="0"/>
              </a:rPr>
              <a:t>Those people who smoke and those who don't smoke are equally at high risk of heart disease. About 200 people are at risk of heart disease who don't smoke and about 300 people are at risk of heart disease who smoke.</a:t>
            </a:r>
          </a:p>
          <a:p>
            <a:pPr marL="152396" indent="0">
              <a:buNone/>
            </a:pPr>
            <a:r>
              <a:rPr lang="en-US" dirty="0">
                <a:solidFill>
                  <a:srgbClr val="212121"/>
                </a:solidFill>
                <a:latin typeface="Roboto" panose="02000000000000000000" pitchFamily="2" charset="0"/>
              </a:rPr>
              <a:t>‘0’=no smoking</a:t>
            </a:r>
          </a:p>
          <a:p>
            <a:pPr marL="152396" indent="0">
              <a:buNone/>
            </a:pPr>
            <a:r>
              <a:rPr lang="en-US" dirty="0">
                <a:solidFill>
                  <a:srgbClr val="212121"/>
                </a:solidFill>
                <a:latin typeface="Roboto" panose="02000000000000000000" pitchFamily="2" charset="0"/>
              </a:rPr>
              <a:t>‘1’=yes smoking</a:t>
            </a:r>
            <a:endParaRPr lang="en-IN" dirty="0"/>
          </a:p>
          <a:p>
            <a:endParaRPr lang="en-IN" dirty="0"/>
          </a:p>
          <a:p>
            <a:endParaRPr lang="en-IN" dirty="0"/>
          </a:p>
        </p:txBody>
      </p:sp>
      <p:pic>
        <p:nvPicPr>
          <p:cNvPr id="5" name="Picture 4" descr="Chart, bar chart">
            <a:extLst>
              <a:ext uri="{FF2B5EF4-FFF2-40B4-BE49-F238E27FC236}">
                <a16:creationId xmlns:a16="http://schemas.microsoft.com/office/drawing/2014/main" id="{7D10B848-3012-88CA-6750-EC651948A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6276"/>
            <a:ext cx="12192000" cy="4524498"/>
          </a:xfrm>
          <a:prstGeom prst="rect">
            <a:avLst/>
          </a:prstGeom>
        </p:spPr>
      </p:pic>
    </p:spTree>
    <p:extLst>
      <p:ext uri="{BB962C8B-B14F-4D97-AF65-F5344CB8AC3E}">
        <p14:creationId xmlns:p14="http://schemas.microsoft.com/office/powerpoint/2010/main" val="353482396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2780</TotalTime>
  <Words>1618</Words>
  <Application>Microsoft Office PowerPoint</Application>
  <PresentationFormat>Widescreen</PresentationFormat>
  <Paragraphs>180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Aharoni</vt:lpstr>
      <vt:lpstr>Arial</vt:lpstr>
      <vt:lpstr>Courier New</vt:lpstr>
      <vt:lpstr>Montserrat</vt:lpstr>
      <vt:lpstr>Roboto</vt:lpstr>
      <vt:lpstr>Simple Light</vt:lpstr>
      <vt:lpstr>                                   Capstone Project - 3                                   CARDIOVASCULAR RISK PREDICTION                          MACHINE LEARNING(CLASSIFICATION)  </vt:lpstr>
      <vt:lpstr>PowerPoint Presentation</vt:lpstr>
      <vt:lpstr>PowerPoint Presentation</vt:lpstr>
      <vt:lpstr>Plotting the distribution plot for those columns which have the null values </vt:lpstr>
      <vt:lpstr>Plotting the boxplot for those columns which have continuous values indicating the outliers:-        We can clearly observe from  the boxplot that glucose have maximum number of outliers indicating large value of  skewness, also heartRate has less number of outliers  indicating less value of  skewness.  </vt:lpstr>
      <vt:lpstr>ViolinPlot</vt:lpstr>
      <vt:lpstr>Plotting heatmap to observe the correlation between independent variables:- </vt:lpstr>
      <vt:lpstr>Counting the no. of people whether they are at risk of CHD or not given that they are diabetic or not. </vt:lpstr>
      <vt:lpstr>Counting the no of people who is at risk of CHD who is smoking and those who are not smoking. </vt:lpstr>
      <vt:lpstr> Plotting violin plot to detect total       cholesterol of male(1) and female(0) having CHD or not   The male has higher density in both cases. As the violin plot is wider for male. </vt:lpstr>
      <vt:lpstr>Counting the no of male and female who are on BP medicine             Most of the males and females are not using BPMeds. Females are more than males using BPMeds </vt:lpstr>
      <vt:lpstr>Checking the count of people with hypertensive and whether they are at risk of heart disease or not.            From the above plot it can be concluded that there are more no. of people with no prevalentHyp and are low risk to heart disease. </vt:lpstr>
      <vt:lpstr>Which Age group is more vulnerable to coronary heart disease ?             It can be clearly seen that for both male and female the age group of 50-60 is more vulnerable to heart disease.0 represents female and 1 represents male.</vt:lpstr>
      <vt:lpstr>Are Total Cholesterol levels related to coronary heart disease ??            This indicates that cholesterol level is not the sole deciding factor for predicting whether the person gets coronary heart disease or not. People with similar levels of cholesterol have got coronary heart disease as well as are free from coronary heart disease. Clearly, there is no direct correlation of coronary heart disease with the cholesterol level.</vt:lpstr>
      <vt:lpstr>Plot histogram to see the distribution of the data.             From the above distribution plot, it can be observed that there are some columns which are not good indicator of CHD as they have imbalanced data like 'BPMeds', 'prevalentStroke' , 'diabetes'...so its better to drop these columns. </vt:lpstr>
      <vt:lpstr>Checking imbalance in the dataset of target variable.            Count plot for those who are prone to CHD and for those who are not prone to CHD. It can be clearly observed that the class is imbalance which is going to affect our model, so, before training our model we must balance the class using Smote.  </vt:lpstr>
      <vt:lpstr>Scatterplot to show the imbalance in the target variable.             We can clearly see that the 0 datapoint of TenYearCHD is dominating over 1 hence we must resample this through SMOTE.   </vt:lpstr>
      <vt:lpstr>Scatterplot to show that the datasets has been balanced after resampling      through smote.              SMOTE works by utilizing a k-nearest neighbor algorithm to create synthetic data. Now the class is balanced. </vt:lpstr>
      <vt:lpstr>Applying Logistic Regression                 </vt:lpstr>
      <vt:lpstr>Stats models provides a Logit() function for performing logistic regression. The Logit() function accepts y and X as parameters and returns the Logit object. The model is then fitted to the data.</vt:lpstr>
      <vt:lpstr>Logistic Regression with hyperparameter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- 3                                   CARDIOVASCULAR RISK PREDICTION                          MACHINE LEARNING(CLASSIFICATION)  </dc:title>
  <dc:creator>Tnluser</dc:creator>
  <cp:lastModifiedBy>Tnluser</cp:lastModifiedBy>
  <cp:revision>2</cp:revision>
  <dcterms:created xsi:type="dcterms:W3CDTF">2023-01-11T08:26:22Z</dcterms:created>
  <dcterms:modified xsi:type="dcterms:W3CDTF">2023-01-15T13:39:18Z</dcterms:modified>
</cp:coreProperties>
</file>