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haroni" panose="02010803020104030203" pitchFamily="2" charset="-79"/>
      <p:bold r:id="rId15"/>
    </p:embeddedFont>
    <p:embeddedFont>
      <p:font typeface="Montserrat"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19125" y="-723901"/>
            <a:ext cx="7877175" cy="476250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FF0000"/>
                </a:solidFill>
                <a:latin typeface="Montserrat"/>
                <a:ea typeface="Montserrat"/>
                <a:cs typeface="Montserrat"/>
                <a:sym typeface="Montserrat"/>
              </a:rPr>
              <a:t>Capstone Project</a:t>
            </a:r>
            <a:endParaRPr sz="4200" b="1" u="sng" dirty="0">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u="sng" dirty="0">
                <a:solidFill>
                  <a:schemeClr val="lt1"/>
                </a:solidFill>
                <a:latin typeface="Montserrat"/>
                <a:ea typeface="Montserrat"/>
                <a:cs typeface="Montserrat"/>
                <a:sym typeface="Montserrat"/>
              </a:rPr>
              <a:t>EDA on Global Terrorism</a:t>
            </a:r>
            <a:endParaRPr sz="36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09D-2C50-7003-7A8E-38045BF2F008}"/>
              </a:ext>
            </a:extLst>
          </p:cNvPr>
          <p:cNvSpPr>
            <a:spLocks noGrp="1"/>
          </p:cNvSpPr>
          <p:nvPr>
            <p:ph type="title"/>
          </p:nvPr>
        </p:nvSpPr>
        <p:spPr/>
        <p:txBody>
          <a:bodyPr/>
          <a:lstStyle/>
          <a:p>
            <a:r>
              <a:rPr lang="en-IN" dirty="0"/>
              <a:t>Analysing the terror attack by target type:-</a:t>
            </a:r>
          </a:p>
        </p:txBody>
      </p:sp>
      <p:pic>
        <p:nvPicPr>
          <p:cNvPr id="5" name="Picture 4" descr="Chart, histogram&#10;&#10;Description automatically generated">
            <a:extLst>
              <a:ext uri="{FF2B5EF4-FFF2-40B4-BE49-F238E27FC236}">
                <a16:creationId xmlns:a16="http://schemas.microsoft.com/office/drawing/2014/main" id="{EFD91735-8D69-0A53-07F6-9C1BB125D624}"/>
              </a:ext>
            </a:extLst>
          </p:cNvPr>
          <p:cNvPicPr>
            <a:picLocks noChangeAspect="1"/>
          </p:cNvPicPr>
          <p:nvPr/>
        </p:nvPicPr>
        <p:blipFill>
          <a:blip r:embed="rId2"/>
          <a:stretch>
            <a:fillRect/>
          </a:stretch>
        </p:blipFill>
        <p:spPr>
          <a:xfrm>
            <a:off x="152400" y="1282075"/>
            <a:ext cx="8641800" cy="3416400"/>
          </a:xfrm>
          <a:prstGeom prst="rect">
            <a:avLst/>
          </a:prstGeom>
        </p:spPr>
      </p:pic>
    </p:spTree>
    <p:extLst>
      <p:ext uri="{BB962C8B-B14F-4D97-AF65-F5344CB8AC3E}">
        <p14:creationId xmlns:p14="http://schemas.microsoft.com/office/powerpoint/2010/main" val="134387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19F6-2977-0E6E-18D7-AA91C74C2DA6}"/>
              </a:ext>
            </a:extLst>
          </p:cNvPr>
          <p:cNvSpPr>
            <a:spLocks noGrp="1"/>
          </p:cNvSpPr>
          <p:nvPr>
            <p:ph type="title"/>
          </p:nvPr>
        </p:nvSpPr>
        <p:spPr/>
        <p:txBody>
          <a:bodyPr/>
          <a:lstStyle/>
          <a:p>
            <a:r>
              <a:rPr lang="en-IN" dirty="0"/>
              <a:t>Analysing the type of attack:-</a:t>
            </a:r>
          </a:p>
        </p:txBody>
      </p:sp>
      <p:sp>
        <p:nvSpPr>
          <p:cNvPr id="3" name="Text Placeholder 2">
            <a:extLst>
              <a:ext uri="{FF2B5EF4-FFF2-40B4-BE49-F238E27FC236}">
                <a16:creationId xmlns:a16="http://schemas.microsoft.com/office/drawing/2014/main" id="{44E332FC-7643-C87B-059B-38DEE39AB385}"/>
              </a:ext>
            </a:extLst>
          </p:cNvPr>
          <p:cNvSpPr>
            <a:spLocks noGrp="1"/>
          </p:cNvSpPr>
          <p:nvPr>
            <p:ph type="body" idx="1"/>
          </p:nvPr>
        </p:nvSpPr>
        <p:spPr/>
        <p:txBody>
          <a:bodyPr/>
          <a:lstStyle/>
          <a:p>
            <a:endParaRPr lang="en-IN" dirty="0"/>
          </a:p>
        </p:txBody>
      </p:sp>
      <p:pic>
        <p:nvPicPr>
          <p:cNvPr id="5" name="Picture 4" descr="Chart&#10;&#10;Description automatically generated">
            <a:extLst>
              <a:ext uri="{FF2B5EF4-FFF2-40B4-BE49-F238E27FC236}">
                <a16:creationId xmlns:a16="http://schemas.microsoft.com/office/drawing/2014/main" id="{E2FDDFFB-036A-11C0-3291-F5E850332E72}"/>
              </a:ext>
            </a:extLst>
          </p:cNvPr>
          <p:cNvPicPr>
            <a:picLocks noChangeAspect="1"/>
          </p:cNvPicPr>
          <p:nvPr/>
        </p:nvPicPr>
        <p:blipFill>
          <a:blip r:embed="rId2"/>
          <a:stretch>
            <a:fillRect/>
          </a:stretch>
        </p:blipFill>
        <p:spPr>
          <a:xfrm>
            <a:off x="311700" y="1152476"/>
            <a:ext cx="8520600" cy="3416400"/>
          </a:xfrm>
          <a:prstGeom prst="rect">
            <a:avLst/>
          </a:prstGeom>
        </p:spPr>
      </p:pic>
    </p:spTree>
    <p:extLst>
      <p:ext uri="{BB962C8B-B14F-4D97-AF65-F5344CB8AC3E}">
        <p14:creationId xmlns:p14="http://schemas.microsoft.com/office/powerpoint/2010/main" val="44615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96D-EB24-5A7A-B4DC-328B158E061C}"/>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76693890-9345-E86A-91D4-BD23C8218F6D}"/>
              </a:ext>
            </a:extLst>
          </p:cNvPr>
          <p:cNvSpPr>
            <a:spLocks noGrp="1"/>
          </p:cNvSpPr>
          <p:nvPr>
            <p:ph type="body" idx="1"/>
          </p:nvPr>
        </p:nvSpPr>
        <p:spPr>
          <a:xfrm>
            <a:off x="311699" y="847725"/>
            <a:ext cx="8708475" cy="4210050"/>
          </a:xfrm>
        </p:spPr>
        <p:txBody>
          <a:bodyPr/>
          <a:lstStyle/>
          <a:p>
            <a:pPr algn="l"/>
            <a:r>
              <a:rPr lang="en-US" b="0" i="0" dirty="0">
                <a:solidFill>
                  <a:srgbClr val="FF0000"/>
                </a:solidFill>
                <a:effectLst/>
                <a:latin typeface="Roboto" panose="020B0604020202020204" pitchFamily="2" charset="0"/>
              </a:rPr>
              <a:t>Results of Analysis</a:t>
            </a:r>
          </a:p>
          <a:p>
            <a:pPr algn="l"/>
            <a:r>
              <a:rPr lang="en-US" sz="1400" b="0" i="0" dirty="0">
                <a:solidFill>
                  <a:srgbClr val="212121"/>
                </a:solidFill>
                <a:effectLst/>
                <a:latin typeface="Roboto" panose="020B0604020202020204" pitchFamily="2" charset="0"/>
              </a:rPr>
              <a:t>             1. Most of the attacks were attacked through explosives and then through firearms.</a:t>
            </a:r>
          </a:p>
          <a:p>
            <a:pPr algn="l"/>
            <a:r>
              <a:rPr lang="en-US" sz="1400" b="0" i="0" dirty="0">
                <a:solidFill>
                  <a:srgbClr val="212121"/>
                </a:solidFill>
                <a:effectLst/>
                <a:latin typeface="Roboto" panose="020B0604020202020204" pitchFamily="2" charset="0"/>
              </a:rPr>
              <a:t>             2.Attacks were more during 2014 and then in 2015. </a:t>
            </a:r>
          </a:p>
          <a:p>
            <a:pPr algn="l"/>
            <a:r>
              <a:rPr lang="en-US" sz="1400" dirty="0">
                <a:solidFill>
                  <a:srgbClr val="212121"/>
                </a:solidFill>
                <a:latin typeface="Roboto" panose="020B0604020202020204" pitchFamily="2" charset="0"/>
              </a:rPr>
              <a:t>             3.</a:t>
            </a:r>
            <a:r>
              <a:rPr lang="en-US" sz="1400" b="0" i="0" dirty="0">
                <a:solidFill>
                  <a:srgbClr val="212121"/>
                </a:solidFill>
                <a:effectLst/>
                <a:latin typeface="Roboto" panose="020B0604020202020204" pitchFamily="2" charset="0"/>
              </a:rPr>
              <a:t>When compared to attacks from 1970 onwards, the last 6 years scored a maximum. </a:t>
            </a:r>
          </a:p>
          <a:p>
            <a:pPr algn="l"/>
            <a:r>
              <a:rPr lang="en-US" sz="1400" dirty="0">
                <a:solidFill>
                  <a:srgbClr val="212121"/>
                </a:solidFill>
                <a:latin typeface="Roboto" panose="020B0604020202020204" pitchFamily="2" charset="0"/>
              </a:rPr>
              <a:t>             4.</a:t>
            </a:r>
            <a:r>
              <a:rPr lang="en-US" sz="1400" b="0" i="0" dirty="0">
                <a:solidFill>
                  <a:srgbClr val="212121"/>
                </a:solidFill>
                <a:effectLst/>
                <a:latin typeface="Roboto" panose="020B0604020202020204" pitchFamily="2" charset="0"/>
              </a:rPr>
              <a:t>But from 2014 onwards count started decreasing. </a:t>
            </a:r>
          </a:p>
          <a:p>
            <a:pPr algn="l"/>
            <a:r>
              <a:rPr lang="en-US" sz="1400" dirty="0">
                <a:solidFill>
                  <a:srgbClr val="212121"/>
                </a:solidFill>
                <a:latin typeface="Roboto" panose="020B0604020202020204" pitchFamily="2" charset="0"/>
              </a:rPr>
              <a:t>            5.</a:t>
            </a:r>
            <a:r>
              <a:rPr lang="en-US" sz="1400" b="0" i="0" dirty="0">
                <a:solidFill>
                  <a:srgbClr val="212121"/>
                </a:solidFill>
                <a:effectLst/>
                <a:latin typeface="Roboto" panose="020B0604020202020204" pitchFamily="2" charset="0"/>
              </a:rPr>
              <a:t>Almost Every day has the same contribution, but attacks were low during 31st and high</a:t>
            </a:r>
          </a:p>
          <a:p>
            <a:pPr algn="l"/>
            <a:r>
              <a:rPr lang="en-US" sz="1400" b="0" i="0" dirty="0">
                <a:solidFill>
                  <a:srgbClr val="212121"/>
                </a:solidFill>
                <a:effectLst/>
                <a:latin typeface="Roboto" panose="020B0604020202020204" pitchFamily="2" charset="0"/>
              </a:rPr>
              <a:t>                during 15th and 1st. </a:t>
            </a:r>
          </a:p>
          <a:p>
            <a:pPr algn="l"/>
            <a:r>
              <a:rPr lang="en-US" sz="1400" b="0" i="0" dirty="0">
                <a:solidFill>
                  <a:srgbClr val="212121"/>
                </a:solidFill>
                <a:effectLst/>
                <a:latin typeface="Roboto" panose="020B0604020202020204" pitchFamily="2" charset="0"/>
              </a:rPr>
              <a:t>             6.Iraq dominates all the countries, and it has the highest number of attacks and then Pakistan, </a:t>
            </a:r>
          </a:p>
          <a:p>
            <a:pPr algn="l"/>
            <a:r>
              <a:rPr lang="en-US" sz="1400" dirty="0">
                <a:solidFill>
                  <a:srgbClr val="212121"/>
                </a:solidFill>
                <a:latin typeface="Roboto" panose="020B0604020202020204" pitchFamily="2" charset="0"/>
              </a:rPr>
              <a:t>            </a:t>
            </a:r>
            <a:r>
              <a:rPr lang="en-US" sz="1400" b="0" i="0" dirty="0">
                <a:solidFill>
                  <a:srgbClr val="212121"/>
                </a:solidFill>
                <a:effectLst/>
                <a:latin typeface="Roboto" panose="020B0604020202020204" pitchFamily="2" charset="0"/>
              </a:rPr>
              <a:t>    Afghanistan, and India follow it. </a:t>
            </a:r>
          </a:p>
          <a:p>
            <a:pPr algn="l"/>
            <a:r>
              <a:rPr lang="en-US" sz="1400" b="0" i="0" dirty="0">
                <a:solidFill>
                  <a:srgbClr val="212121"/>
                </a:solidFill>
                <a:effectLst/>
                <a:latin typeface="Roboto" panose="020B0604020202020204" pitchFamily="2" charset="0"/>
              </a:rPr>
              <a:t>             7.The Middle East&amp; North Africa leads 1st among all the regions and then South Asia takes </a:t>
            </a:r>
          </a:p>
          <a:p>
            <a:pPr algn="l"/>
            <a:r>
              <a:rPr lang="en-US" sz="1400" dirty="0">
                <a:solidFill>
                  <a:srgbClr val="212121"/>
                </a:solidFill>
                <a:latin typeface="Roboto" panose="020B0604020202020204" pitchFamily="2" charset="0"/>
              </a:rPr>
              <a:t>            </a:t>
            </a:r>
            <a:r>
              <a:rPr lang="en-US" sz="1400" b="0" i="0" dirty="0">
                <a:solidFill>
                  <a:srgbClr val="212121"/>
                </a:solidFill>
                <a:effectLst/>
                <a:latin typeface="Roboto" panose="020B0604020202020204" pitchFamily="2" charset="0"/>
              </a:rPr>
              <a:t>    2nd place. </a:t>
            </a:r>
          </a:p>
          <a:p>
            <a:pPr algn="l"/>
            <a:r>
              <a:rPr lang="en-US" sz="1400" b="0" i="0" dirty="0">
                <a:solidFill>
                  <a:srgbClr val="212121"/>
                </a:solidFill>
                <a:effectLst/>
                <a:latin typeface="Roboto" panose="020B0604020202020204" pitchFamily="2" charset="0"/>
              </a:rPr>
              <a:t>             8.For most of the attacks, the target is Private Citizens&amp; property and the next Military leads.</a:t>
            </a:r>
          </a:p>
          <a:p>
            <a:pPr algn="l"/>
            <a:r>
              <a:rPr lang="en-US" sz="1400" b="0" i="0" dirty="0">
                <a:solidFill>
                  <a:srgbClr val="212121"/>
                </a:solidFill>
                <a:effectLst/>
                <a:latin typeface="Roboto" panose="020B0604020202020204" pitchFamily="2" charset="0"/>
              </a:rPr>
              <a:t>             9.Most of the attacks were through either Bombing or Explosion</a:t>
            </a:r>
            <a:r>
              <a:rPr lang="en-US" b="0" i="0" dirty="0">
                <a:solidFill>
                  <a:srgbClr val="212121"/>
                </a:solidFill>
                <a:effectLst/>
                <a:latin typeface="Roboto" panose="020B0604020202020204" pitchFamily="2" charset="0"/>
              </a:rPr>
              <a:t>.</a:t>
            </a:r>
          </a:p>
          <a:p>
            <a:endParaRPr lang="en-IN" dirty="0"/>
          </a:p>
        </p:txBody>
      </p:sp>
    </p:spTree>
    <p:extLst>
      <p:ext uri="{BB962C8B-B14F-4D97-AF65-F5344CB8AC3E}">
        <p14:creationId xmlns:p14="http://schemas.microsoft.com/office/powerpoint/2010/main" val="283004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514350" y="1343026"/>
            <a:ext cx="7772400" cy="338137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Content:-</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2400" b="1" dirty="0">
                <a:solidFill>
                  <a:srgbClr val="FF0000"/>
                </a:solidFill>
                <a:latin typeface="Montserrat"/>
                <a:ea typeface="Montserrat"/>
                <a:cs typeface="Montserrat"/>
                <a:sym typeface="Montserrat"/>
              </a:rPr>
              <a:t>1.Global Terrorism Analysis</a:t>
            </a:r>
            <a:endParaRPr sz="2400" b="1" dirty="0">
              <a:solidFill>
                <a:srgbClr val="FF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rgbClr val="FF0000"/>
                </a:solidFill>
                <a:latin typeface="Montserrat"/>
                <a:ea typeface="Montserrat"/>
                <a:cs typeface="Montserrat"/>
                <a:sym typeface="Montserrat"/>
              </a:rPr>
              <a:t>1.</a:t>
            </a:r>
            <a:r>
              <a:rPr lang="en-IN" sz="1600" b="1" dirty="0">
                <a:solidFill>
                  <a:schemeClr val="lt1"/>
                </a:solidFill>
                <a:latin typeface="Montserrat"/>
                <a:ea typeface="Montserrat"/>
                <a:cs typeface="Montserrat"/>
                <a:sym typeface="Montserrat"/>
              </a:rPr>
              <a:t>Cleaning data.</a:t>
            </a:r>
            <a:br>
              <a:rPr lang="en-IN" sz="1600" b="1" dirty="0">
                <a:solidFill>
                  <a:schemeClr val="lt1"/>
                </a:solidFill>
                <a:latin typeface="Montserrat"/>
                <a:ea typeface="Montserrat"/>
                <a:cs typeface="Montserrat"/>
                <a:sym typeface="Montserrat"/>
              </a:rPr>
            </a:br>
            <a:r>
              <a:rPr lang="en-IN" sz="1600" b="1" dirty="0">
                <a:solidFill>
                  <a:srgbClr val="00B050"/>
                </a:solidFill>
                <a:latin typeface="Montserrat"/>
                <a:ea typeface="Montserrat"/>
                <a:cs typeface="Montserrat"/>
                <a:sym typeface="Montserrat"/>
              </a:rPr>
              <a:t>2.</a:t>
            </a:r>
            <a:r>
              <a:rPr lang="en-IN" sz="1600" b="1" dirty="0">
                <a:solidFill>
                  <a:schemeClr val="lt1"/>
                </a:solidFill>
                <a:latin typeface="Montserrat"/>
                <a:ea typeface="Montserrat"/>
                <a:cs typeface="Montserrat"/>
                <a:sym typeface="Montserrat"/>
              </a:rPr>
              <a:t>Countries name where terrorist attack happened.</a:t>
            </a:r>
            <a:br>
              <a:rPr lang="en-IN" sz="1600" b="1" dirty="0">
                <a:solidFill>
                  <a:schemeClr val="lt1"/>
                </a:solidFill>
                <a:latin typeface="Montserrat"/>
                <a:ea typeface="Montserrat"/>
                <a:cs typeface="Montserrat"/>
                <a:sym typeface="Montserrat"/>
              </a:rPr>
            </a:br>
            <a:r>
              <a:rPr lang="en-IN" sz="1600" b="1" dirty="0">
                <a:solidFill>
                  <a:schemeClr val="accent6">
                    <a:lumMod val="50000"/>
                  </a:schemeClr>
                </a:solidFill>
                <a:latin typeface="Montserrat"/>
                <a:ea typeface="Montserrat"/>
                <a:cs typeface="Montserrat"/>
                <a:sym typeface="Montserrat"/>
              </a:rPr>
              <a:t>3.</a:t>
            </a:r>
            <a:r>
              <a:rPr lang="en-IN" sz="1600" b="1" dirty="0">
                <a:solidFill>
                  <a:schemeClr val="lt1"/>
                </a:solidFill>
                <a:latin typeface="Montserrat"/>
                <a:ea typeface="Montserrat"/>
                <a:cs typeface="Montserrat"/>
                <a:sym typeface="Montserrat"/>
              </a:rPr>
              <a:t>Knowing terror attack region wise.</a:t>
            </a:r>
            <a:br>
              <a:rPr lang="en-IN" sz="1600" b="1" dirty="0">
                <a:solidFill>
                  <a:schemeClr val="lt1"/>
                </a:solidFill>
                <a:latin typeface="Montserrat"/>
                <a:ea typeface="Montserrat"/>
                <a:cs typeface="Montserrat"/>
                <a:sym typeface="Montserrat"/>
              </a:rPr>
            </a:br>
            <a:r>
              <a:rPr lang="en-IN" sz="1600" b="1" dirty="0">
                <a:solidFill>
                  <a:schemeClr val="accent4">
                    <a:lumMod val="75000"/>
                  </a:schemeClr>
                </a:solidFill>
                <a:latin typeface="Montserrat"/>
                <a:ea typeface="Montserrat"/>
                <a:cs typeface="Montserrat"/>
                <a:sym typeface="Montserrat"/>
              </a:rPr>
              <a:t>4.</a:t>
            </a:r>
            <a:r>
              <a:rPr lang="en-IN" sz="1600" b="1" dirty="0">
                <a:solidFill>
                  <a:schemeClr val="lt1"/>
                </a:solidFill>
                <a:latin typeface="Montserrat"/>
                <a:ea typeface="Montserrat"/>
                <a:cs typeface="Montserrat"/>
                <a:sym typeface="Montserrat"/>
              </a:rPr>
              <a:t>Knowing the type of attack.</a:t>
            </a:r>
            <a:br>
              <a:rPr lang="en-IN" sz="1600" b="1" dirty="0">
                <a:solidFill>
                  <a:schemeClr val="lt1"/>
                </a:solidFill>
                <a:latin typeface="Montserrat"/>
                <a:ea typeface="Montserrat"/>
                <a:cs typeface="Montserrat"/>
                <a:sym typeface="Montserrat"/>
              </a:rPr>
            </a:br>
            <a:r>
              <a:rPr lang="en-IN" sz="1600" b="1" dirty="0">
                <a:solidFill>
                  <a:srgbClr val="00B0F0"/>
                </a:solidFill>
                <a:latin typeface="Montserrat"/>
                <a:ea typeface="Montserrat"/>
                <a:cs typeface="Montserrat"/>
                <a:sym typeface="Montserrat"/>
              </a:rPr>
              <a:t>5.</a:t>
            </a:r>
            <a:r>
              <a:rPr lang="en-IN" sz="1600" b="1" dirty="0">
                <a:solidFill>
                  <a:schemeClr val="lt1"/>
                </a:solidFill>
                <a:latin typeface="Montserrat"/>
                <a:ea typeface="Montserrat"/>
                <a:cs typeface="Montserrat"/>
                <a:sym typeface="Montserrat"/>
              </a:rPr>
              <a:t>Knowing the target type.</a:t>
            </a:r>
            <a:br>
              <a:rPr lang="en-IN" sz="1600" b="1" dirty="0">
                <a:solidFill>
                  <a:schemeClr val="lt1"/>
                </a:solidFill>
                <a:latin typeface="Montserrat"/>
                <a:ea typeface="Montserrat"/>
                <a:cs typeface="Montserrat"/>
                <a:sym typeface="Montserrat"/>
              </a:rPr>
            </a:br>
            <a:r>
              <a:rPr lang="en-IN" sz="1600" b="1" dirty="0">
                <a:solidFill>
                  <a:schemeClr val="accent6">
                    <a:lumMod val="75000"/>
                  </a:schemeClr>
                </a:solidFill>
                <a:latin typeface="Montserrat"/>
                <a:ea typeface="Montserrat"/>
                <a:cs typeface="Montserrat"/>
                <a:sym typeface="Montserrat"/>
              </a:rPr>
              <a:t>6.</a:t>
            </a:r>
            <a:r>
              <a:rPr lang="en-IN" sz="1600" b="1" dirty="0">
                <a:solidFill>
                  <a:schemeClr val="lt1"/>
                </a:solidFill>
                <a:latin typeface="Montserrat"/>
                <a:ea typeface="Montserrat"/>
                <a:cs typeface="Montserrat"/>
                <a:sym typeface="Montserrat"/>
              </a:rPr>
              <a:t>Knowing the name of Gang involved in terror attack.</a:t>
            </a:r>
            <a:br>
              <a:rPr lang="en-IN" sz="1600" b="1" dirty="0">
                <a:solidFill>
                  <a:schemeClr val="lt1"/>
                </a:solidFill>
                <a:latin typeface="Montserrat"/>
                <a:ea typeface="Montserrat"/>
                <a:cs typeface="Montserrat"/>
                <a:sym typeface="Montserrat"/>
              </a:rPr>
            </a:br>
            <a:r>
              <a:rPr lang="en-IN" sz="1600" b="1" dirty="0">
                <a:solidFill>
                  <a:schemeClr val="tx1">
                    <a:lumMod val="60000"/>
                    <a:lumOff val="40000"/>
                  </a:schemeClr>
                </a:solidFill>
                <a:latin typeface="Montserrat"/>
                <a:ea typeface="Montserrat"/>
                <a:cs typeface="Montserrat"/>
                <a:sym typeface="Montserrat"/>
              </a:rPr>
              <a:t>7.</a:t>
            </a:r>
            <a:r>
              <a:rPr lang="en-IN" sz="1600" b="1" dirty="0">
                <a:solidFill>
                  <a:schemeClr val="lt1"/>
                </a:solidFill>
                <a:latin typeface="Montserrat"/>
                <a:ea typeface="Montserrat"/>
                <a:cs typeface="Montserrat"/>
                <a:sym typeface="Montserrat"/>
              </a:rPr>
              <a:t>Knowing the type of weapon used in terror attacks.</a:t>
            </a:r>
            <a:br>
              <a:rPr lang="en-IN" sz="1600" b="1" dirty="0">
                <a:solidFill>
                  <a:schemeClr val="lt1"/>
                </a:solidFill>
                <a:latin typeface="Montserrat"/>
                <a:ea typeface="Montserrat"/>
                <a:cs typeface="Montserrat"/>
                <a:sym typeface="Montserrat"/>
              </a:rPr>
            </a:br>
            <a:r>
              <a:rPr lang="en-IN" sz="1600" b="1" dirty="0">
                <a:solidFill>
                  <a:schemeClr val="tx2">
                    <a:lumMod val="50000"/>
                  </a:schemeClr>
                </a:solidFill>
                <a:latin typeface="Montserrat"/>
                <a:ea typeface="Montserrat"/>
                <a:cs typeface="Montserrat"/>
                <a:sym typeface="Montserrat"/>
              </a:rPr>
              <a:t>8.</a:t>
            </a:r>
            <a:r>
              <a:rPr lang="en-IN" sz="1600" b="1" dirty="0">
                <a:solidFill>
                  <a:schemeClr val="lt1"/>
                </a:solidFill>
                <a:latin typeface="Montserrat"/>
                <a:ea typeface="Montserrat"/>
                <a:cs typeface="Montserrat"/>
                <a:sym typeface="Montserrat"/>
              </a:rPr>
              <a:t>Finally plotting graph using data visualisation.</a:t>
            </a: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r>
              <a:rPr lang="en-IN" sz="3200" b="1" dirty="0">
                <a:solidFill>
                  <a:schemeClr val="lt1"/>
                </a:solidFill>
                <a:latin typeface="Montserrat"/>
                <a:ea typeface="Montserrat"/>
                <a:cs typeface="Montserrat"/>
                <a:sym typeface="Montserrat"/>
              </a:rPr>
              <a:t>Conclusion</a:t>
            </a:r>
            <a:br>
              <a:rPr lang="en-IN" sz="1600" dirty="0">
                <a:solidFill>
                  <a:schemeClr val="lt1"/>
                </a:solidFill>
                <a:latin typeface="Montserrat"/>
                <a:ea typeface="Montserrat"/>
                <a:cs typeface="Montserrat"/>
                <a:sym typeface="Montserrat"/>
              </a:rPr>
            </a:br>
            <a:endParaRPr sz="1600" dirty="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03D2-32AC-336B-2B0E-0FE57C83F40C}"/>
              </a:ext>
            </a:extLst>
          </p:cNvPr>
          <p:cNvSpPr>
            <a:spLocks noGrp="1"/>
          </p:cNvSpPr>
          <p:nvPr>
            <p:ph type="title"/>
          </p:nvPr>
        </p:nvSpPr>
        <p:spPr>
          <a:xfrm>
            <a:off x="311699" y="533399"/>
            <a:ext cx="8689426" cy="4371975"/>
          </a:xfrm>
        </p:spPr>
        <p:txBody>
          <a:bodyPr/>
          <a:lstStyle/>
          <a:p>
            <a:r>
              <a:rPr lang="en-IN" b="1" dirty="0">
                <a:solidFill>
                  <a:schemeClr val="accent6">
                    <a:lumMod val="50000"/>
                  </a:schemeClr>
                </a:solidFill>
              </a:rPr>
              <a:t>Problem statements:-</a:t>
            </a:r>
            <a:br>
              <a:rPr lang="en-IN" b="1" dirty="0">
                <a:solidFill>
                  <a:schemeClr val="accent6">
                    <a:lumMod val="50000"/>
                  </a:schemeClr>
                </a:solidFill>
              </a:rPr>
            </a:br>
            <a:r>
              <a:rPr lang="en-IN" sz="2000" b="1" dirty="0">
                <a:solidFill>
                  <a:schemeClr val="accent3">
                    <a:lumMod val="75000"/>
                  </a:schemeClr>
                </a:solidFill>
              </a:rPr>
              <a:t>1.What were the weapon type generally used for attack.</a:t>
            </a:r>
            <a:br>
              <a:rPr lang="en-IN" sz="2000" b="1" dirty="0">
                <a:solidFill>
                  <a:schemeClr val="accent3">
                    <a:lumMod val="75000"/>
                  </a:schemeClr>
                </a:solidFill>
              </a:rPr>
            </a:br>
            <a:r>
              <a:rPr lang="en-IN" sz="2000" b="1" dirty="0">
                <a:solidFill>
                  <a:schemeClr val="accent3">
                    <a:lumMod val="75000"/>
                  </a:schemeClr>
                </a:solidFill>
              </a:rPr>
              <a:t>                </a:t>
            </a:r>
            <a:r>
              <a:rPr lang="en-IN" sz="1600" b="1" dirty="0">
                <a:solidFill>
                  <a:schemeClr val="accent3">
                    <a:lumMod val="75000"/>
                  </a:schemeClr>
                </a:solidFill>
              </a:rPr>
              <a:t>Generally explosives and firearms were used.</a:t>
            </a:r>
            <a:br>
              <a:rPr lang="en-IN" sz="1600" b="1" dirty="0">
                <a:solidFill>
                  <a:schemeClr val="accent3">
                    <a:lumMod val="75000"/>
                  </a:schemeClr>
                </a:solidFill>
              </a:rPr>
            </a:br>
            <a:r>
              <a:rPr lang="en-IN" sz="2000" b="1" dirty="0">
                <a:solidFill>
                  <a:schemeClr val="accent1">
                    <a:lumMod val="50000"/>
                  </a:schemeClr>
                </a:solidFill>
              </a:rPr>
              <a:t>2.In which year most of the attacks occurred.</a:t>
            </a:r>
            <a:br>
              <a:rPr lang="en-IN" sz="2000" b="1" dirty="0">
                <a:solidFill>
                  <a:schemeClr val="accent1">
                    <a:lumMod val="50000"/>
                  </a:schemeClr>
                </a:solidFill>
              </a:rPr>
            </a:br>
            <a:r>
              <a:rPr lang="en-IN" sz="2000" b="1" dirty="0">
                <a:solidFill>
                  <a:schemeClr val="accent1">
                    <a:lumMod val="50000"/>
                  </a:schemeClr>
                </a:solidFill>
              </a:rPr>
              <a:t>                 </a:t>
            </a:r>
            <a:r>
              <a:rPr lang="en-IN" sz="1400" b="1" dirty="0">
                <a:solidFill>
                  <a:schemeClr val="accent1">
                    <a:lumMod val="50000"/>
                  </a:schemeClr>
                </a:solidFill>
              </a:rPr>
              <a:t>Most of the attacks occurred in 2014 and 2015</a:t>
            </a:r>
            <a:r>
              <a:rPr lang="en-IN" sz="2000" b="1" dirty="0">
                <a:solidFill>
                  <a:schemeClr val="accent1">
                    <a:lumMod val="50000"/>
                  </a:schemeClr>
                </a:solidFill>
              </a:rPr>
              <a:t>.</a:t>
            </a:r>
            <a:br>
              <a:rPr lang="en-IN" sz="2000" b="1" dirty="0">
                <a:solidFill>
                  <a:schemeClr val="accent1">
                    <a:lumMod val="50000"/>
                  </a:schemeClr>
                </a:solidFill>
              </a:rPr>
            </a:br>
            <a:r>
              <a:rPr lang="en-IN" sz="2000" b="1" dirty="0">
                <a:solidFill>
                  <a:schemeClr val="tx2">
                    <a:lumMod val="25000"/>
                  </a:schemeClr>
                </a:solidFill>
              </a:rPr>
              <a:t>3.In which month the attacks were predominant.</a:t>
            </a:r>
            <a:br>
              <a:rPr lang="en-IN" sz="2000" b="1" dirty="0">
                <a:solidFill>
                  <a:schemeClr val="accent1">
                    <a:lumMod val="50000"/>
                  </a:schemeClr>
                </a:solidFill>
              </a:rPr>
            </a:br>
            <a:r>
              <a:rPr lang="en-IN" sz="1600" b="1" dirty="0">
                <a:solidFill>
                  <a:schemeClr val="tx2">
                    <a:lumMod val="25000"/>
                  </a:schemeClr>
                </a:solidFill>
              </a:rPr>
              <a:t>                  Each months have equal distribution.</a:t>
            </a:r>
            <a:br>
              <a:rPr lang="en-IN" sz="1600" b="1" dirty="0">
                <a:solidFill>
                  <a:schemeClr val="tx2">
                    <a:lumMod val="25000"/>
                  </a:schemeClr>
                </a:solidFill>
              </a:rPr>
            </a:br>
            <a:r>
              <a:rPr lang="en-IN" sz="2000" b="1" dirty="0">
                <a:solidFill>
                  <a:srgbClr val="00B050"/>
                </a:solidFill>
              </a:rPr>
              <a:t>4.Which country faced most of the terror attack.</a:t>
            </a:r>
            <a:br>
              <a:rPr lang="en-IN" sz="2000" b="1" dirty="0">
                <a:solidFill>
                  <a:srgbClr val="00B050"/>
                </a:solidFill>
              </a:rPr>
            </a:br>
            <a:r>
              <a:rPr lang="en-IN" sz="2000" b="1" dirty="0">
                <a:solidFill>
                  <a:srgbClr val="00B050"/>
                </a:solidFill>
              </a:rPr>
              <a:t>                </a:t>
            </a:r>
            <a:r>
              <a:rPr lang="en-IN" sz="1400" b="1" dirty="0">
                <a:solidFill>
                  <a:srgbClr val="00B050"/>
                </a:solidFill>
              </a:rPr>
              <a:t>Iraq has highest number of attacks then Pakistan, Afghanistan and India follow it.</a:t>
            </a:r>
            <a:br>
              <a:rPr lang="en-IN" sz="1400" b="1" dirty="0">
                <a:solidFill>
                  <a:srgbClr val="00B050"/>
                </a:solidFill>
              </a:rPr>
            </a:br>
            <a:r>
              <a:rPr lang="en-IN" sz="2400" b="1" dirty="0">
                <a:solidFill>
                  <a:srgbClr val="0070C0"/>
                </a:solidFill>
              </a:rPr>
              <a:t>5.Which region faced most of the terror attack.</a:t>
            </a:r>
            <a:br>
              <a:rPr lang="en-IN" sz="2400" b="1" dirty="0">
                <a:solidFill>
                  <a:srgbClr val="0070C0"/>
                </a:solidFill>
              </a:rPr>
            </a:br>
            <a:r>
              <a:rPr lang="en-IN" sz="2400" b="1" dirty="0">
                <a:solidFill>
                  <a:srgbClr val="0070C0"/>
                </a:solidFill>
              </a:rPr>
              <a:t>               </a:t>
            </a:r>
            <a:r>
              <a:rPr lang="en-IN" sz="1600" b="1" dirty="0">
                <a:solidFill>
                  <a:srgbClr val="0070C0"/>
                </a:solidFill>
              </a:rPr>
              <a:t>Most of the attacks are done in Middle East and North Africa.</a:t>
            </a:r>
            <a:br>
              <a:rPr lang="en-IN" sz="2400" b="1" dirty="0">
                <a:solidFill>
                  <a:schemeClr val="accent1">
                    <a:lumMod val="50000"/>
                  </a:schemeClr>
                </a:solidFill>
              </a:rPr>
            </a:br>
            <a:endParaRPr lang="en-IN" sz="2400" b="1" dirty="0">
              <a:solidFill>
                <a:schemeClr val="accent1">
                  <a:lumMod val="50000"/>
                </a:schemeClr>
              </a:solidFill>
            </a:endParaRPr>
          </a:p>
        </p:txBody>
      </p:sp>
    </p:spTree>
    <p:extLst>
      <p:ext uri="{BB962C8B-B14F-4D97-AF65-F5344CB8AC3E}">
        <p14:creationId xmlns:p14="http://schemas.microsoft.com/office/powerpoint/2010/main" val="196838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E8ED3A-613E-47EC-7521-F9F53AE18453}"/>
              </a:ext>
            </a:extLst>
          </p:cNvPr>
          <p:cNvSpPr>
            <a:spLocks noGrp="1"/>
          </p:cNvSpPr>
          <p:nvPr>
            <p:ph type="title"/>
          </p:nvPr>
        </p:nvSpPr>
        <p:spPr>
          <a:xfrm>
            <a:off x="311700" y="445025"/>
            <a:ext cx="8520600" cy="572700"/>
          </a:xfrm>
        </p:spPr>
        <p:txBody>
          <a:bodyPr/>
          <a:lstStyle/>
          <a:p>
            <a:pPr marL="571500" indent="-571500">
              <a:buFont typeface="Arial" panose="020B0604020202020204" pitchFamily="34" charset="0"/>
              <a:buChar char="•"/>
            </a:pPr>
            <a:r>
              <a:rPr lang="en-US" sz="4000" dirty="0"/>
              <a:t>Data Summary:-</a:t>
            </a:r>
            <a:br>
              <a:rPr lang="en-US" sz="4000" dirty="0"/>
            </a:br>
            <a:br>
              <a:rPr lang="en-US" sz="4000" dirty="0"/>
            </a:br>
            <a:r>
              <a:rPr lang="en-US" sz="1800" dirty="0">
                <a:solidFill>
                  <a:schemeClr val="tx2">
                    <a:lumMod val="10000"/>
                  </a:schemeClr>
                </a:solidFill>
              </a:rPr>
              <a:t>Data set name:-</a:t>
            </a:r>
            <a:r>
              <a:rPr lang="en-US" sz="1400" dirty="0">
                <a:solidFill>
                  <a:srgbClr val="0070C0"/>
                </a:solidFill>
              </a:rPr>
              <a:t>Global Terrorism Analysis.</a:t>
            </a:r>
            <a:br>
              <a:rPr lang="en-US" sz="1400" dirty="0">
                <a:solidFill>
                  <a:srgbClr val="0070C0"/>
                </a:solidFill>
              </a:rPr>
            </a:br>
            <a:br>
              <a:rPr lang="en-US" sz="1400" dirty="0">
                <a:solidFill>
                  <a:srgbClr val="0070C0"/>
                </a:solidFill>
              </a:rPr>
            </a:br>
            <a:r>
              <a:rPr lang="en-US" sz="1800" dirty="0">
                <a:solidFill>
                  <a:schemeClr val="tx2">
                    <a:lumMod val="10000"/>
                  </a:schemeClr>
                </a:solidFill>
              </a:rPr>
              <a:t>Shape:-(</a:t>
            </a:r>
            <a:r>
              <a:rPr lang="en-IN" sz="1200" dirty="0">
                <a:solidFill>
                  <a:srgbClr val="212121"/>
                </a:solidFill>
                <a:latin typeface="Courier New" panose="02070309020205020404" pitchFamily="49" charset="0"/>
              </a:rPr>
              <a:t>181691</a:t>
            </a:r>
            <a:r>
              <a:rPr lang="en-IN" sz="1200" b="0" i="0" dirty="0">
                <a:solidFill>
                  <a:srgbClr val="212121"/>
                </a:solidFill>
                <a:effectLst/>
                <a:latin typeface="Courier New" panose="02070309020205020404" pitchFamily="49" charset="0"/>
              </a:rPr>
              <a:t>,135)</a:t>
            </a:r>
            <a:br>
              <a:rPr lang="en-IN" sz="1200" b="0" i="0" dirty="0">
                <a:solidFill>
                  <a:srgbClr val="212121"/>
                </a:solidFill>
                <a:effectLst/>
                <a:latin typeface="Courier New" panose="02070309020205020404" pitchFamily="49" charset="0"/>
              </a:rPr>
            </a:br>
            <a:br>
              <a:rPr lang="en-IN" sz="1200" b="0" i="0" dirty="0">
                <a:solidFill>
                  <a:srgbClr val="212121"/>
                </a:solidFill>
                <a:effectLst/>
                <a:latin typeface="Courier New" panose="02070309020205020404" pitchFamily="49" charset="0"/>
              </a:rPr>
            </a:br>
            <a:r>
              <a:rPr lang="en-IN" sz="1600" b="0" i="0" dirty="0">
                <a:solidFill>
                  <a:srgbClr val="212121"/>
                </a:solidFill>
                <a:effectLst/>
                <a:latin typeface="Aharoni" panose="02010803020104030203" pitchFamily="2" charset="-79"/>
                <a:cs typeface="Aharoni" panose="02010803020104030203" pitchFamily="2" charset="-79"/>
              </a:rPr>
              <a:t>Column name:-</a:t>
            </a:r>
            <a:r>
              <a:rPr lang="en-IN" sz="1400" b="0" i="0" dirty="0">
                <a:solidFill>
                  <a:schemeClr val="tx2">
                    <a:lumMod val="50000"/>
                  </a:schemeClr>
                </a:solidFill>
                <a:effectLst/>
                <a:latin typeface="Aharoni" panose="02010803020104030203" pitchFamily="2" charset="-79"/>
                <a:cs typeface="Aharoni" panose="02010803020104030203" pitchFamily="2" charset="-79"/>
              </a:rPr>
              <a:t>Year,Month,Day,Country,State,Region,City,Attack_type,Target_type,Target_subtype,Gang_name,Weapon_type.</a:t>
            </a:r>
            <a:endParaRPr lang="en-US" sz="1400" dirty="0">
              <a:solidFill>
                <a:schemeClr val="tx2">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5734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999D-8659-EAFE-6697-522C9F1FCE5B}"/>
              </a:ext>
            </a:extLst>
          </p:cNvPr>
          <p:cNvSpPr>
            <a:spLocks noGrp="1"/>
          </p:cNvSpPr>
          <p:nvPr>
            <p:ph type="title"/>
          </p:nvPr>
        </p:nvSpPr>
        <p:spPr/>
        <p:txBody>
          <a:bodyPr/>
          <a:lstStyle/>
          <a:p>
            <a:r>
              <a:rPr lang="en-IN" dirty="0"/>
              <a:t>Weapons used in the attack:-</a:t>
            </a:r>
          </a:p>
        </p:txBody>
      </p:sp>
      <p:pic>
        <p:nvPicPr>
          <p:cNvPr id="5" name="Picture 4" descr="A picture containing histogram&#10;&#10;Description automatically generated">
            <a:extLst>
              <a:ext uri="{FF2B5EF4-FFF2-40B4-BE49-F238E27FC236}">
                <a16:creationId xmlns:a16="http://schemas.microsoft.com/office/drawing/2014/main" id="{1196DA12-8DF6-F3BE-6F32-19E8D9938649}"/>
              </a:ext>
            </a:extLst>
          </p:cNvPr>
          <p:cNvPicPr>
            <a:picLocks noChangeAspect="1"/>
          </p:cNvPicPr>
          <p:nvPr/>
        </p:nvPicPr>
        <p:blipFill>
          <a:blip r:embed="rId2"/>
          <a:stretch>
            <a:fillRect/>
          </a:stretch>
        </p:blipFill>
        <p:spPr>
          <a:xfrm>
            <a:off x="0" y="1290150"/>
            <a:ext cx="8496984" cy="3416400"/>
          </a:xfrm>
          <a:prstGeom prst="rect">
            <a:avLst/>
          </a:prstGeom>
        </p:spPr>
      </p:pic>
    </p:spTree>
    <p:extLst>
      <p:ext uri="{BB962C8B-B14F-4D97-AF65-F5344CB8AC3E}">
        <p14:creationId xmlns:p14="http://schemas.microsoft.com/office/powerpoint/2010/main" val="54407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2D59-17BF-6589-72D2-076969C0EFA8}"/>
              </a:ext>
            </a:extLst>
          </p:cNvPr>
          <p:cNvSpPr>
            <a:spLocks noGrp="1"/>
          </p:cNvSpPr>
          <p:nvPr>
            <p:ph type="title"/>
          </p:nvPr>
        </p:nvSpPr>
        <p:spPr/>
        <p:txBody>
          <a:bodyPr/>
          <a:lstStyle/>
          <a:p>
            <a:r>
              <a:rPr lang="en-IN" dirty="0"/>
              <a:t>Analysing the terror attacks year wise:-</a:t>
            </a:r>
          </a:p>
        </p:txBody>
      </p:sp>
      <p:pic>
        <p:nvPicPr>
          <p:cNvPr id="5" name="Picture 4" descr="Chart, histogram&#10;&#10;Description automatically generated">
            <a:extLst>
              <a:ext uri="{FF2B5EF4-FFF2-40B4-BE49-F238E27FC236}">
                <a16:creationId xmlns:a16="http://schemas.microsoft.com/office/drawing/2014/main" id="{0750F6E9-D441-2FB0-8FC4-F3F7EFCF4416}"/>
              </a:ext>
            </a:extLst>
          </p:cNvPr>
          <p:cNvPicPr>
            <a:picLocks noChangeAspect="1"/>
          </p:cNvPicPr>
          <p:nvPr/>
        </p:nvPicPr>
        <p:blipFill>
          <a:blip r:embed="rId2"/>
          <a:stretch>
            <a:fillRect/>
          </a:stretch>
        </p:blipFill>
        <p:spPr>
          <a:xfrm>
            <a:off x="0" y="1017725"/>
            <a:ext cx="8671035" cy="3680750"/>
          </a:xfrm>
          <a:prstGeom prst="rect">
            <a:avLst/>
          </a:prstGeom>
        </p:spPr>
      </p:pic>
    </p:spTree>
    <p:extLst>
      <p:ext uri="{BB962C8B-B14F-4D97-AF65-F5344CB8AC3E}">
        <p14:creationId xmlns:p14="http://schemas.microsoft.com/office/powerpoint/2010/main" val="158055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B2B7-3A4D-FC0B-3FEB-789D44C7B149}"/>
              </a:ext>
            </a:extLst>
          </p:cNvPr>
          <p:cNvSpPr>
            <a:spLocks noGrp="1"/>
          </p:cNvSpPr>
          <p:nvPr>
            <p:ph type="title"/>
          </p:nvPr>
        </p:nvSpPr>
        <p:spPr/>
        <p:txBody>
          <a:bodyPr/>
          <a:lstStyle/>
          <a:p>
            <a:r>
              <a:rPr lang="en-IN" dirty="0"/>
              <a:t>Analysing the terror attacks month wise:-</a:t>
            </a:r>
          </a:p>
        </p:txBody>
      </p:sp>
      <p:pic>
        <p:nvPicPr>
          <p:cNvPr id="5" name="Picture 4" descr="Chart, bar chart&#10;&#10;Description automatically generated">
            <a:extLst>
              <a:ext uri="{FF2B5EF4-FFF2-40B4-BE49-F238E27FC236}">
                <a16:creationId xmlns:a16="http://schemas.microsoft.com/office/drawing/2014/main" id="{7C13C4F2-55D0-4F6A-87BC-AF01E795B797}"/>
              </a:ext>
            </a:extLst>
          </p:cNvPr>
          <p:cNvPicPr>
            <a:picLocks noChangeAspect="1"/>
          </p:cNvPicPr>
          <p:nvPr/>
        </p:nvPicPr>
        <p:blipFill>
          <a:blip r:embed="rId2"/>
          <a:stretch>
            <a:fillRect/>
          </a:stretch>
        </p:blipFill>
        <p:spPr>
          <a:xfrm>
            <a:off x="-85725" y="1017725"/>
            <a:ext cx="8651325" cy="3754300"/>
          </a:xfrm>
          <a:prstGeom prst="rect">
            <a:avLst/>
          </a:prstGeom>
        </p:spPr>
      </p:pic>
    </p:spTree>
    <p:extLst>
      <p:ext uri="{BB962C8B-B14F-4D97-AF65-F5344CB8AC3E}">
        <p14:creationId xmlns:p14="http://schemas.microsoft.com/office/powerpoint/2010/main" val="265504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7F9D-A79E-17FA-7CA2-1DEAD9FB19D5}"/>
              </a:ext>
            </a:extLst>
          </p:cNvPr>
          <p:cNvSpPr>
            <a:spLocks noGrp="1"/>
          </p:cNvSpPr>
          <p:nvPr>
            <p:ph type="title"/>
          </p:nvPr>
        </p:nvSpPr>
        <p:spPr/>
        <p:txBody>
          <a:bodyPr/>
          <a:lstStyle/>
          <a:p>
            <a:r>
              <a:rPr lang="en-IN" dirty="0"/>
              <a:t>Analysing attack by country:-</a:t>
            </a:r>
          </a:p>
        </p:txBody>
      </p:sp>
      <p:pic>
        <p:nvPicPr>
          <p:cNvPr id="5" name="Picture 4" descr="Chart, histogram&#10;&#10;Description automatically generated">
            <a:extLst>
              <a:ext uri="{FF2B5EF4-FFF2-40B4-BE49-F238E27FC236}">
                <a16:creationId xmlns:a16="http://schemas.microsoft.com/office/drawing/2014/main" id="{6EE3CDB6-0AA4-A35E-8166-0E9B3A29BCF8}"/>
              </a:ext>
            </a:extLst>
          </p:cNvPr>
          <p:cNvPicPr>
            <a:picLocks noChangeAspect="1"/>
          </p:cNvPicPr>
          <p:nvPr/>
        </p:nvPicPr>
        <p:blipFill>
          <a:blip r:embed="rId2"/>
          <a:stretch>
            <a:fillRect/>
          </a:stretch>
        </p:blipFill>
        <p:spPr>
          <a:xfrm>
            <a:off x="83099" y="1241375"/>
            <a:ext cx="8994226" cy="3546000"/>
          </a:xfrm>
          <a:prstGeom prst="rect">
            <a:avLst/>
          </a:prstGeom>
        </p:spPr>
      </p:pic>
    </p:spTree>
    <p:extLst>
      <p:ext uri="{BB962C8B-B14F-4D97-AF65-F5344CB8AC3E}">
        <p14:creationId xmlns:p14="http://schemas.microsoft.com/office/powerpoint/2010/main" val="191124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2762-3676-6B4F-3DA3-6B87023E9393}"/>
              </a:ext>
            </a:extLst>
          </p:cNvPr>
          <p:cNvSpPr>
            <a:spLocks noGrp="1"/>
          </p:cNvSpPr>
          <p:nvPr>
            <p:ph type="title"/>
          </p:nvPr>
        </p:nvSpPr>
        <p:spPr/>
        <p:txBody>
          <a:bodyPr/>
          <a:lstStyle/>
          <a:p>
            <a:r>
              <a:rPr lang="en-IN" dirty="0"/>
              <a:t>Analysing terror attacks by region wise:-</a:t>
            </a:r>
          </a:p>
        </p:txBody>
      </p:sp>
      <p:pic>
        <p:nvPicPr>
          <p:cNvPr id="5" name="Picture 4" descr="Chart&#10;&#10;Description automatically generated">
            <a:extLst>
              <a:ext uri="{FF2B5EF4-FFF2-40B4-BE49-F238E27FC236}">
                <a16:creationId xmlns:a16="http://schemas.microsoft.com/office/drawing/2014/main" id="{5BE61C20-F110-C44C-55FB-BDFA48C32B78}"/>
              </a:ext>
            </a:extLst>
          </p:cNvPr>
          <p:cNvPicPr>
            <a:picLocks noChangeAspect="1"/>
          </p:cNvPicPr>
          <p:nvPr/>
        </p:nvPicPr>
        <p:blipFill>
          <a:blip r:embed="rId2"/>
          <a:stretch>
            <a:fillRect/>
          </a:stretch>
        </p:blipFill>
        <p:spPr>
          <a:xfrm>
            <a:off x="346350" y="1152475"/>
            <a:ext cx="8451300" cy="3546000"/>
          </a:xfrm>
          <a:prstGeom prst="rect">
            <a:avLst/>
          </a:prstGeom>
        </p:spPr>
      </p:pic>
    </p:spTree>
    <p:extLst>
      <p:ext uri="{BB962C8B-B14F-4D97-AF65-F5344CB8AC3E}">
        <p14:creationId xmlns:p14="http://schemas.microsoft.com/office/powerpoint/2010/main" val="190248573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504</Words>
  <Application>Microsoft Office PowerPoint</Application>
  <PresentationFormat>On-screen Show (16:9)</PresentationFormat>
  <Paragraphs>30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Montserrat</vt:lpstr>
      <vt:lpstr>Arial</vt:lpstr>
      <vt:lpstr>Roboto</vt:lpstr>
      <vt:lpstr>Courier New</vt:lpstr>
      <vt:lpstr>Simple Light</vt:lpstr>
      <vt:lpstr>           Capstone Project EDA on Global Terrorism   </vt:lpstr>
      <vt:lpstr>Content:- 1.Global Terrorism Analysis  1.Cleaning data. 2.Countries name where terrorist attack happened. 3.Knowing terror attack region wise. 4.Knowing the type of attack. 5.Knowing the target type. 6.Knowing the name of Gang involved in terror attack. 7.Knowing the type of weapon used in terror attacks. 8.Finally plotting graph using data visualisation.    Conclusion </vt:lpstr>
      <vt:lpstr>Problem statements:- 1.What were the weapon type generally used for attack.                 Generally explosives and firearms were used. 2.In which year most of the attacks occurred.                  Most of the attacks occurred in 2014 and 2015. 3.In which month the attacks were predominant.                   Each months have equal distribution. 4.Which country faced most of the terror attack.                 Iraq has highest number of attacks then Pakistan, Afghanistan and India follow it. 5.Which region faced most of the terror attack.                Most of the attacks are done in Middle East and North Africa. </vt:lpstr>
      <vt:lpstr>Data Summary:-  Data set name:-Global Terrorism Analysis.  Shape:-(181691,135)  Column name:-Year,Month,Day,Country,State,Region,City,Attack_type,Target_type,Target_subtype,Gang_name,Weapon_type.</vt:lpstr>
      <vt:lpstr>Weapons used in the attack:-</vt:lpstr>
      <vt:lpstr>Analysing the terror attacks year wise:-</vt:lpstr>
      <vt:lpstr>Analysing the terror attacks month wise:-</vt:lpstr>
      <vt:lpstr>Analysing attack by country:-</vt:lpstr>
      <vt:lpstr>Analysing terror attacks by region wise:-</vt:lpstr>
      <vt:lpstr>Analysing the terror attack by target type:-</vt:lpstr>
      <vt:lpstr>Analysing the type of attack:-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EDA on Global Terrorism   </dc:title>
  <cp:lastModifiedBy>Tnluser</cp:lastModifiedBy>
  <cp:revision>2</cp:revision>
  <dcterms:modified xsi:type="dcterms:W3CDTF">2022-08-30T17:43:08Z</dcterms:modified>
</cp:coreProperties>
</file>