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85" r:id="rId2"/>
    <p:sldId id="287" r:id="rId3"/>
    <p:sldId id="286" r:id="rId4"/>
    <p:sldId id="289" r:id="rId5"/>
    <p:sldId id="290" r:id="rId6"/>
    <p:sldId id="298" r:id="rId7"/>
    <p:sldId id="299" r:id="rId8"/>
    <p:sldId id="300" r:id="rId9"/>
    <p:sldId id="301" r:id="rId10"/>
    <p:sldId id="291" r:id="rId11"/>
    <p:sldId id="292" r:id="rId12"/>
    <p:sldId id="293" r:id="rId13"/>
    <p:sldId id="295" r:id="rId14"/>
    <p:sldId id="296" r:id="rId15"/>
    <p:sldId id="297" r:id="rId16"/>
    <p:sldId id="302" r:id="rId17"/>
    <p:sldId id="303" r:id="rId18"/>
    <p:sldId id="305" r:id="rId19"/>
    <p:sldId id="306" r:id="rId20"/>
    <p:sldId id="307" r:id="rId21"/>
    <p:sldId id="308" r:id="rId22"/>
    <p:sldId id="309" r:id="rId23"/>
    <p:sldId id="310" r:id="rId24"/>
    <p:sldId id="311" r:id="rId25"/>
    <p:sldId id="3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showGuides="1">
      <p:cViewPr varScale="1">
        <p:scale>
          <a:sx n="81" d="100"/>
          <a:sy n="81" d="100"/>
        </p:scale>
        <p:origin x="2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57" name="Google Shape;57;p14"/>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58" name="Google Shape;58;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872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0"/>
        <p:cNvGrpSpPr/>
        <p:nvPr/>
      </p:nvGrpSpPr>
      <p:grpSpPr>
        <a:xfrm>
          <a:off x="0" y="0"/>
          <a:ext cx="0" cy="0"/>
          <a:chOff x="0" y="0"/>
          <a:chExt cx="0" cy="0"/>
        </a:xfrm>
      </p:grpSpPr>
      <p:sp>
        <p:nvSpPr>
          <p:cNvPr id="91" name="Google Shape;91;p23"/>
          <p:cNvSpPr txBox="1">
            <a:spLocks noGrp="1"/>
          </p:cNvSpPr>
          <p:nvPr>
            <p:ph type="title" hasCustomPrompt="1"/>
          </p:nvPr>
        </p:nvSpPr>
        <p:spPr>
          <a:xfrm>
            <a:off x="415600" y="1474833"/>
            <a:ext cx="11360800" cy="261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92" name="Google Shape;92;p23"/>
          <p:cNvSpPr txBox="1">
            <a:spLocks noGrp="1"/>
          </p:cNvSpPr>
          <p:nvPr>
            <p:ph type="body" idx="1"/>
          </p:nvPr>
        </p:nvSpPr>
        <p:spPr>
          <a:xfrm>
            <a:off x="415600" y="4202967"/>
            <a:ext cx="11360800" cy="17340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93" name="Google Shape;93;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5672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9437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62" name="Google Shape;62;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789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65" name="Google Shape;65;p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477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69" name="Google Shape;69;p17"/>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0" name="Google Shape;70;p1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322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010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76" name="Google Shape;76;p19"/>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77" name="Google Shape;77;p1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989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80" name="Google Shape;80;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8985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1"/>
        <p:cNvGrpSpPr/>
        <p:nvPr/>
      </p:nvGrpSpPr>
      <p:grpSpPr>
        <a:xfrm>
          <a:off x="0" y="0"/>
          <a:ext cx="0" cy="0"/>
          <a:chOff x="0" y="0"/>
          <a:chExt cx="0" cy="0"/>
        </a:xfrm>
      </p:grpSpPr>
      <p:sp>
        <p:nvSpPr>
          <p:cNvPr id="82" name="Google Shape;82;p2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3" name="Google Shape;83;p21"/>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84" name="Google Shape;84;p21"/>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85" name="Google Shape;85;p21"/>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86" name="Google Shape;86;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5227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7"/>
        <p:cNvGrpSpPr/>
        <p:nvPr/>
      </p:nvGrpSpPr>
      <p:grpSpPr>
        <a:xfrm>
          <a:off x="0" y="0"/>
          <a:ext cx="0" cy="0"/>
          <a:chOff x="0" y="0"/>
          <a:chExt cx="0" cy="0"/>
        </a:xfrm>
      </p:grpSpPr>
      <p:sp>
        <p:nvSpPr>
          <p:cNvPr id="88" name="Google Shape;88;p22"/>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89" name="Google Shape;89;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3381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pic>
        <p:nvPicPr>
          <p:cNvPr id="54" name="Google Shape;54;p13"/>
          <p:cNvPicPr preferRelativeResize="0"/>
          <p:nvPr/>
        </p:nvPicPr>
        <p:blipFill rotWithShape="1">
          <a:blip r:embed="rId13">
            <a:alphaModFix/>
          </a:blip>
          <a:srcRect/>
          <a:stretch/>
        </p:blipFill>
        <p:spPr>
          <a:xfrm>
            <a:off x="11470634" y="88700"/>
            <a:ext cx="464825" cy="477275"/>
          </a:xfrm>
          <a:prstGeom prst="rect">
            <a:avLst/>
          </a:prstGeom>
          <a:noFill/>
          <a:ln>
            <a:noFill/>
          </a:ln>
        </p:spPr>
      </p:pic>
    </p:spTree>
    <p:extLst>
      <p:ext uri="{BB962C8B-B14F-4D97-AF65-F5344CB8AC3E}">
        <p14:creationId xmlns:p14="http://schemas.microsoft.com/office/powerpoint/2010/main" val="128400889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F750-B429-EC0C-84FD-B2E848C1F931}"/>
              </a:ext>
            </a:extLst>
          </p:cNvPr>
          <p:cNvSpPr>
            <a:spLocks noGrp="1"/>
          </p:cNvSpPr>
          <p:nvPr>
            <p:ph type="title"/>
          </p:nvPr>
        </p:nvSpPr>
        <p:spPr>
          <a:xfrm>
            <a:off x="415600" y="146756"/>
            <a:ext cx="11360800" cy="6581422"/>
          </a:xfrm>
        </p:spPr>
        <p:txBody>
          <a:bodyPr/>
          <a:lstStyle/>
          <a:p>
            <a:pPr marL="914400" lvl="0" indent="457200" rtl="0">
              <a:lnSpc>
                <a:spcPct val="100000"/>
              </a:lnSpc>
              <a:spcBef>
                <a:spcPts val="0"/>
              </a:spcBef>
              <a:spcAft>
                <a:spcPts val="0"/>
              </a:spcAft>
            </a:pPr>
            <a:r>
              <a:rPr lang="en-US" sz="3600" b="1" dirty="0">
                <a:solidFill>
                  <a:srgbClr val="CC0000"/>
                </a:solidFill>
                <a:latin typeface="Montserrat"/>
                <a:ea typeface="Montserrat"/>
                <a:cs typeface="Montserrat"/>
                <a:sym typeface="Montserrat"/>
              </a:rPr>
              <a:t>          Capstone Project - 2</a:t>
            </a:r>
            <a:br>
              <a:rPr lang="en-US" sz="3600" b="1" dirty="0">
                <a:solidFill>
                  <a:srgbClr val="CC0000"/>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t>
            </a:r>
            <a:r>
              <a:rPr lang="en-IN" sz="3600" b="1" dirty="0">
                <a:solidFill>
                  <a:schemeClr val="bg1">
                    <a:lumMod val="75000"/>
                  </a:schemeClr>
                </a:solidFill>
              </a:rPr>
              <a:t>ROSSMANN SALES PREDICTION</a:t>
            </a:r>
            <a:br>
              <a:rPr lang="en-IN" sz="3600" b="1" dirty="0">
                <a:solidFill>
                  <a:schemeClr val="bg1">
                    <a:lumMod val="75000"/>
                  </a:schemeClr>
                </a:solidFill>
              </a:rPr>
            </a:br>
            <a:r>
              <a:rPr lang="en-IN" sz="3600" b="1" dirty="0">
                <a:solidFill>
                  <a:schemeClr val="bg1">
                    <a:lumMod val="75000"/>
                  </a:schemeClr>
                </a:solidFill>
              </a:rPr>
              <a:t>    MACHINE LEARNING(REGRESSION)</a:t>
            </a:r>
            <a:br>
              <a:rPr lang="en-IN" sz="3600" b="1" dirty="0">
                <a:solidFill>
                  <a:schemeClr val="bg1">
                    <a:lumMod val="75000"/>
                  </a:schemeClr>
                </a:solidFill>
              </a:rPr>
            </a:br>
            <a:br>
              <a:rPr lang="en-IN" sz="3600" b="1" dirty="0">
                <a:solidFill>
                  <a:schemeClr val="bg1">
                    <a:lumMod val="75000"/>
                  </a:schemeClr>
                </a:solidFill>
              </a:rPr>
            </a:br>
            <a:br>
              <a:rPr lang="en-IN" sz="3600" b="1" dirty="0">
                <a:solidFill>
                  <a:schemeClr val="bg1">
                    <a:lumMod val="75000"/>
                  </a:schemeClr>
                </a:solidFill>
              </a:rPr>
            </a:br>
            <a:br>
              <a:rPr lang="en-IN" sz="3600" b="1" dirty="0">
                <a:solidFill>
                  <a:schemeClr val="bg1">
                    <a:lumMod val="75000"/>
                  </a:schemeClr>
                </a:solidFill>
              </a:rPr>
            </a:br>
            <a:br>
              <a:rPr lang="en-IN" sz="3600" b="1" dirty="0">
                <a:solidFill>
                  <a:schemeClr val="bg1">
                    <a:lumMod val="75000"/>
                  </a:schemeClr>
                </a:solidFill>
              </a:rPr>
            </a:br>
            <a:br>
              <a:rPr lang="en-IN" sz="3600" b="1" dirty="0">
                <a:solidFill>
                  <a:schemeClr val="bg1">
                    <a:lumMod val="75000"/>
                  </a:schemeClr>
                </a:solidFill>
              </a:rPr>
            </a:br>
            <a:r>
              <a:rPr lang="en-IN" sz="3600" b="1" dirty="0">
                <a:solidFill>
                  <a:schemeClr val="bg1">
                    <a:lumMod val="75000"/>
                  </a:schemeClr>
                </a:solidFill>
              </a:rPr>
              <a:t>BY</a:t>
            </a:r>
            <a:br>
              <a:rPr lang="en-IN" sz="3600" b="1" dirty="0">
                <a:solidFill>
                  <a:schemeClr val="bg1">
                    <a:lumMod val="75000"/>
                  </a:schemeClr>
                </a:solidFill>
              </a:rPr>
            </a:br>
            <a:r>
              <a:rPr lang="en-IN" sz="3600" b="1" dirty="0">
                <a:solidFill>
                  <a:srgbClr val="C00000"/>
                </a:solidFill>
              </a:rPr>
              <a:t>MD AMANATULLAH</a:t>
            </a:r>
            <a:br>
              <a:rPr lang="en-IN" sz="3600" b="1" dirty="0">
                <a:solidFill>
                  <a:srgbClr val="C00000"/>
                </a:solidFill>
              </a:rPr>
            </a:br>
            <a:r>
              <a:rPr lang="en-IN" b="1" dirty="0">
                <a:solidFill>
                  <a:schemeClr val="bg1">
                    <a:lumMod val="50000"/>
                  </a:schemeClr>
                </a:solidFill>
              </a:rPr>
              <a:t>(Data Science Trainee)</a:t>
            </a:r>
            <a:br>
              <a:rPr lang="en-IN" sz="3600" b="1" dirty="0">
                <a:solidFill>
                  <a:srgbClr val="C00000"/>
                </a:solidFill>
              </a:rPr>
            </a:br>
            <a:r>
              <a:rPr lang="en-IN" b="1" dirty="0">
                <a:solidFill>
                  <a:srgbClr val="C00000"/>
                </a:solidFill>
              </a:rPr>
              <a:t>ALMABETTER</a:t>
            </a:r>
          </a:p>
        </p:txBody>
      </p:sp>
      <p:pic>
        <p:nvPicPr>
          <p:cNvPr id="5" name="Picture 4" descr="The front of a building&#10;&#10;Description automatically generated with low confidence">
            <a:extLst>
              <a:ext uri="{FF2B5EF4-FFF2-40B4-BE49-F238E27FC236}">
                <a16:creationId xmlns:a16="http://schemas.microsoft.com/office/drawing/2014/main" id="{48B5E939-EBD9-DA61-CC2C-7B650F4AD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511" y="1862666"/>
            <a:ext cx="8218311" cy="2754489"/>
          </a:xfrm>
          <a:prstGeom prst="rect">
            <a:avLst/>
          </a:prstGeom>
        </p:spPr>
      </p:pic>
    </p:spTree>
    <p:extLst>
      <p:ext uri="{BB962C8B-B14F-4D97-AF65-F5344CB8AC3E}">
        <p14:creationId xmlns:p14="http://schemas.microsoft.com/office/powerpoint/2010/main" val="333233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C1F1-E19A-F692-AB49-BB9C75A001C1}"/>
              </a:ext>
            </a:extLst>
          </p:cNvPr>
          <p:cNvSpPr>
            <a:spLocks noGrp="1"/>
          </p:cNvSpPr>
          <p:nvPr>
            <p:ph type="title"/>
          </p:nvPr>
        </p:nvSpPr>
        <p:spPr>
          <a:xfrm>
            <a:off x="0" y="0"/>
            <a:ext cx="12192000" cy="982133"/>
          </a:xfrm>
        </p:spPr>
        <p:style>
          <a:lnRef idx="1">
            <a:schemeClr val="accent3"/>
          </a:lnRef>
          <a:fillRef idx="1001">
            <a:schemeClr val="dk2"/>
          </a:fillRef>
          <a:effectRef idx="1">
            <a:schemeClr val="accent3"/>
          </a:effectRef>
          <a:fontRef idx="minor">
            <a:schemeClr val="dk1"/>
          </a:fontRef>
        </p:style>
        <p:txBody>
          <a:bodyPr/>
          <a:lstStyle/>
          <a:p>
            <a:r>
              <a:rPr lang="en-IN" dirty="0"/>
              <a:t>Checking the relation between the sales and other important features</a:t>
            </a:r>
            <a:br>
              <a:rPr lang="en-IN" dirty="0"/>
            </a:br>
            <a:r>
              <a:rPr lang="en-IN" dirty="0"/>
              <a:t> through line plot.</a:t>
            </a:r>
            <a:br>
              <a:rPr lang="en-IN" dirty="0"/>
            </a:br>
            <a:r>
              <a:rPr lang="en-IN" dirty="0"/>
              <a:t>  </a:t>
            </a:r>
            <a:r>
              <a:rPr lang="en-IN" sz="1600" dirty="0">
                <a:solidFill>
                  <a:schemeClr val="bg1">
                    <a:lumMod val="50000"/>
                  </a:schemeClr>
                </a:solidFill>
              </a:rPr>
              <a:t>1.As the number of customers are </a:t>
            </a:r>
            <a:br>
              <a:rPr lang="en-IN" sz="1600" dirty="0">
                <a:solidFill>
                  <a:schemeClr val="bg1">
                    <a:lumMod val="50000"/>
                  </a:schemeClr>
                </a:solidFill>
              </a:rPr>
            </a:br>
            <a:r>
              <a:rPr lang="en-IN" sz="1600" dirty="0">
                <a:solidFill>
                  <a:schemeClr val="bg1">
                    <a:lumMod val="50000"/>
                  </a:schemeClr>
                </a:solidFill>
              </a:rPr>
              <a:t>      increasing the sales are also </a:t>
            </a:r>
            <a:br>
              <a:rPr lang="en-IN" sz="1600" dirty="0">
                <a:solidFill>
                  <a:schemeClr val="bg1">
                    <a:lumMod val="50000"/>
                  </a:schemeClr>
                </a:solidFill>
              </a:rPr>
            </a:br>
            <a:r>
              <a:rPr lang="en-IN" sz="1600" dirty="0">
                <a:solidFill>
                  <a:schemeClr val="bg1">
                    <a:lumMod val="50000"/>
                  </a:schemeClr>
                </a:solidFill>
              </a:rPr>
              <a:t>      increasing</a:t>
            </a:r>
            <a:r>
              <a:rPr lang="en-IN" sz="1600" dirty="0"/>
              <a:t>.</a:t>
            </a:r>
            <a:br>
              <a:rPr lang="en-IN" sz="1600" dirty="0"/>
            </a:br>
            <a:br>
              <a:rPr lang="en-IN" sz="1600" dirty="0"/>
            </a:br>
            <a:r>
              <a:rPr lang="en-IN" sz="1600" dirty="0"/>
              <a:t>    </a:t>
            </a:r>
            <a:r>
              <a:rPr lang="en-IN" sz="1600" dirty="0">
                <a:solidFill>
                  <a:schemeClr val="bg1">
                    <a:lumMod val="50000"/>
                  </a:schemeClr>
                </a:solidFill>
              </a:rPr>
              <a:t>2.Promo has a positive effect on sales.</a:t>
            </a:r>
            <a:br>
              <a:rPr lang="en-IN" sz="1600" dirty="0">
                <a:solidFill>
                  <a:schemeClr val="bg1">
                    <a:lumMod val="50000"/>
                  </a:schemeClr>
                </a:solidFill>
              </a:rPr>
            </a:br>
            <a:br>
              <a:rPr lang="en-IN" sz="1600" dirty="0">
                <a:solidFill>
                  <a:schemeClr val="bg1">
                    <a:lumMod val="50000"/>
                  </a:schemeClr>
                </a:solidFill>
              </a:rPr>
            </a:br>
            <a:r>
              <a:rPr lang="en-IN" sz="1600" dirty="0">
                <a:solidFill>
                  <a:schemeClr val="bg1">
                    <a:lumMod val="50000"/>
                  </a:schemeClr>
                </a:solidFill>
              </a:rPr>
              <a:t>    3.More sales recorded when there was </a:t>
            </a:r>
            <a:br>
              <a:rPr lang="en-IN" sz="1600" dirty="0">
                <a:solidFill>
                  <a:schemeClr val="bg1">
                    <a:lumMod val="50000"/>
                  </a:schemeClr>
                </a:solidFill>
              </a:rPr>
            </a:br>
            <a:r>
              <a:rPr lang="en-IN" sz="1600" dirty="0">
                <a:solidFill>
                  <a:schemeClr val="bg1">
                    <a:lumMod val="50000"/>
                  </a:schemeClr>
                </a:solidFill>
              </a:rPr>
              <a:t>       school holiday.</a:t>
            </a:r>
            <a:br>
              <a:rPr lang="en-IN" sz="1600" dirty="0">
                <a:solidFill>
                  <a:schemeClr val="bg1">
                    <a:lumMod val="50000"/>
                  </a:schemeClr>
                </a:solidFill>
              </a:rPr>
            </a:br>
            <a:br>
              <a:rPr lang="en-IN" sz="1600" dirty="0">
                <a:solidFill>
                  <a:schemeClr val="bg1">
                    <a:lumMod val="50000"/>
                  </a:schemeClr>
                </a:solidFill>
              </a:rPr>
            </a:br>
            <a:r>
              <a:rPr lang="en-IN" sz="1600" dirty="0">
                <a:solidFill>
                  <a:schemeClr val="bg1">
                    <a:lumMod val="50000"/>
                  </a:schemeClr>
                </a:solidFill>
              </a:rPr>
              <a:t>    4.Competition distance has complex </a:t>
            </a:r>
            <a:br>
              <a:rPr lang="en-IN" sz="1600" dirty="0">
                <a:solidFill>
                  <a:schemeClr val="bg1">
                    <a:lumMod val="50000"/>
                  </a:schemeClr>
                </a:solidFill>
              </a:rPr>
            </a:br>
            <a:r>
              <a:rPr lang="en-IN" sz="1600" dirty="0">
                <a:solidFill>
                  <a:schemeClr val="bg1">
                    <a:lumMod val="50000"/>
                  </a:schemeClr>
                </a:solidFill>
              </a:rPr>
              <a:t>      relationship with sales but through</a:t>
            </a:r>
            <a:br>
              <a:rPr lang="en-IN" sz="1600" dirty="0">
                <a:solidFill>
                  <a:schemeClr val="bg1">
                    <a:lumMod val="50000"/>
                  </a:schemeClr>
                </a:solidFill>
              </a:rPr>
            </a:br>
            <a:r>
              <a:rPr lang="en-IN" sz="1600" dirty="0">
                <a:solidFill>
                  <a:schemeClr val="bg1">
                    <a:lumMod val="50000"/>
                  </a:schemeClr>
                </a:solidFill>
              </a:rPr>
              <a:t>      the tale of the graph we can conclude</a:t>
            </a:r>
            <a:br>
              <a:rPr lang="en-IN" sz="1600" dirty="0">
                <a:solidFill>
                  <a:schemeClr val="bg1">
                    <a:lumMod val="50000"/>
                  </a:schemeClr>
                </a:solidFill>
              </a:rPr>
            </a:br>
            <a:r>
              <a:rPr lang="en-IN" sz="1600" dirty="0">
                <a:solidFill>
                  <a:schemeClr val="bg1">
                    <a:lumMod val="50000"/>
                  </a:schemeClr>
                </a:solidFill>
              </a:rPr>
              <a:t>      that as the distance of competitor </a:t>
            </a:r>
            <a:br>
              <a:rPr lang="en-IN" sz="1600" dirty="0">
                <a:solidFill>
                  <a:schemeClr val="bg1">
                    <a:lumMod val="50000"/>
                  </a:schemeClr>
                </a:solidFill>
              </a:rPr>
            </a:br>
            <a:r>
              <a:rPr lang="en-IN" sz="1600" dirty="0">
                <a:solidFill>
                  <a:schemeClr val="bg1">
                    <a:lumMod val="50000"/>
                  </a:schemeClr>
                </a:solidFill>
              </a:rPr>
              <a:t>      shop has increased the sales has </a:t>
            </a:r>
            <a:br>
              <a:rPr lang="en-IN" sz="1600" dirty="0">
                <a:solidFill>
                  <a:schemeClr val="bg1">
                    <a:lumMod val="50000"/>
                  </a:schemeClr>
                </a:solidFill>
              </a:rPr>
            </a:br>
            <a:r>
              <a:rPr lang="en-IN" sz="1600" dirty="0">
                <a:solidFill>
                  <a:schemeClr val="bg1">
                    <a:lumMod val="50000"/>
                  </a:schemeClr>
                </a:solidFill>
              </a:rPr>
              <a:t>      also increased.</a:t>
            </a:r>
            <a:br>
              <a:rPr lang="en-IN" sz="1600" dirty="0">
                <a:solidFill>
                  <a:schemeClr val="bg1">
                    <a:lumMod val="50000"/>
                  </a:schemeClr>
                </a:solidFill>
              </a:rPr>
            </a:br>
            <a:br>
              <a:rPr lang="en-IN" sz="1600" dirty="0">
                <a:solidFill>
                  <a:schemeClr val="bg1">
                    <a:lumMod val="50000"/>
                  </a:schemeClr>
                </a:solidFill>
              </a:rPr>
            </a:br>
            <a:r>
              <a:rPr lang="en-IN" sz="1600" dirty="0">
                <a:solidFill>
                  <a:schemeClr val="bg1">
                    <a:lumMod val="50000"/>
                  </a:schemeClr>
                </a:solidFill>
              </a:rPr>
              <a:t>    5.Competition open since month has</a:t>
            </a:r>
            <a:br>
              <a:rPr lang="en-IN" sz="1600" dirty="0">
                <a:solidFill>
                  <a:schemeClr val="bg1">
                    <a:lumMod val="50000"/>
                  </a:schemeClr>
                </a:solidFill>
              </a:rPr>
            </a:br>
            <a:r>
              <a:rPr lang="en-IN" sz="1600" dirty="0">
                <a:solidFill>
                  <a:schemeClr val="bg1">
                    <a:lumMod val="50000"/>
                  </a:schemeClr>
                </a:solidFill>
              </a:rPr>
              <a:t>       complex relation with sales.</a:t>
            </a:r>
            <a:br>
              <a:rPr lang="en-IN" sz="1600" dirty="0">
                <a:solidFill>
                  <a:schemeClr val="bg1">
                    <a:lumMod val="50000"/>
                  </a:schemeClr>
                </a:solidFill>
              </a:rPr>
            </a:br>
            <a:r>
              <a:rPr lang="en-IN" sz="1600" dirty="0">
                <a:solidFill>
                  <a:schemeClr val="bg1">
                    <a:lumMod val="50000"/>
                  </a:schemeClr>
                </a:solidFill>
              </a:rPr>
              <a:t>     </a:t>
            </a:r>
            <a:br>
              <a:rPr lang="en-IN" sz="1600" dirty="0">
                <a:solidFill>
                  <a:schemeClr val="bg1">
                    <a:lumMod val="50000"/>
                  </a:schemeClr>
                </a:solidFill>
              </a:rPr>
            </a:br>
            <a:r>
              <a:rPr lang="en-IN" sz="1600" dirty="0">
                <a:solidFill>
                  <a:schemeClr val="bg1">
                    <a:lumMod val="50000"/>
                  </a:schemeClr>
                </a:solidFill>
              </a:rPr>
              <a:t>    6.Competition open since year and </a:t>
            </a:r>
            <a:br>
              <a:rPr lang="en-IN" sz="1600" dirty="0">
                <a:solidFill>
                  <a:schemeClr val="bg1">
                    <a:lumMod val="50000"/>
                  </a:schemeClr>
                </a:solidFill>
              </a:rPr>
            </a:br>
            <a:r>
              <a:rPr lang="en-IN" sz="1600" dirty="0">
                <a:solidFill>
                  <a:schemeClr val="bg1">
                    <a:lumMod val="50000"/>
                  </a:schemeClr>
                </a:solidFill>
              </a:rPr>
              <a:t>       sales have almost negative linear</a:t>
            </a:r>
            <a:br>
              <a:rPr lang="en-IN" sz="1600" dirty="0">
                <a:solidFill>
                  <a:schemeClr val="bg1">
                    <a:lumMod val="50000"/>
                  </a:schemeClr>
                </a:solidFill>
              </a:rPr>
            </a:br>
            <a:r>
              <a:rPr lang="en-IN" sz="1600" dirty="0">
                <a:solidFill>
                  <a:schemeClr val="bg1">
                    <a:lumMod val="50000"/>
                  </a:schemeClr>
                </a:solidFill>
              </a:rPr>
              <a:t>       relationship. Older the competitor </a:t>
            </a:r>
            <a:br>
              <a:rPr lang="en-IN" sz="1600" dirty="0">
                <a:solidFill>
                  <a:schemeClr val="bg1">
                    <a:lumMod val="50000"/>
                  </a:schemeClr>
                </a:solidFill>
              </a:rPr>
            </a:br>
            <a:r>
              <a:rPr lang="en-IN" sz="1600" dirty="0">
                <a:solidFill>
                  <a:schemeClr val="bg1">
                    <a:lumMod val="50000"/>
                  </a:schemeClr>
                </a:solidFill>
              </a:rPr>
              <a:t>       lesser the sales.</a:t>
            </a:r>
          </a:p>
        </p:txBody>
      </p:sp>
      <p:pic>
        <p:nvPicPr>
          <p:cNvPr id="4" name="Picture 3" descr="Graphical user interface, chart&#10;&#10;Description automatically generated">
            <a:extLst>
              <a:ext uri="{FF2B5EF4-FFF2-40B4-BE49-F238E27FC236}">
                <a16:creationId xmlns:a16="http://schemas.microsoft.com/office/drawing/2014/main" id="{37BE5A0A-EEB4-B452-32A6-6691DF13A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362" y="982133"/>
            <a:ext cx="8130638" cy="5875867"/>
          </a:xfrm>
          <a:prstGeom prst="rect">
            <a:avLst/>
          </a:prstGeom>
        </p:spPr>
      </p:pic>
    </p:spTree>
    <p:extLst>
      <p:ext uri="{BB962C8B-B14F-4D97-AF65-F5344CB8AC3E}">
        <p14:creationId xmlns:p14="http://schemas.microsoft.com/office/powerpoint/2010/main" val="298874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5B14-6258-5F1C-6793-E8ABD1B7D2CA}"/>
              </a:ext>
            </a:extLst>
          </p:cNvPr>
          <p:cNvSpPr>
            <a:spLocks noGrp="1"/>
          </p:cNvSpPr>
          <p:nvPr>
            <p:ph type="title"/>
          </p:nvPr>
        </p:nvSpPr>
        <p:spPr>
          <a:xfrm>
            <a:off x="112889" y="0"/>
            <a:ext cx="11663511" cy="1027289"/>
          </a:xfrm>
        </p:spPr>
        <p:txBody>
          <a:bodyPr/>
          <a:lstStyle/>
          <a:p>
            <a:r>
              <a:rPr lang="en-IN" b="1" dirty="0"/>
              <a:t>Checking the relation between the numeric features and sales for different promo interval</a:t>
            </a:r>
            <a:r>
              <a:rPr lang="en-IN" dirty="0"/>
              <a:t>.</a:t>
            </a:r>
            <a:br>
              <a:rPr lang="en-IN" dirty="0"/>
            </a:br>
            <a:br>
              <a:rPr lang="en-IN" dirty="0"/>
            </a:br>
            <a:r>
              <a:rPr lang="en-IN" sz="2400" dirty="0">
                <a:solidFill>
                  <a:schemeClr val="bg1">
                    <a:lumMod val="50000"/>
                  </a:schemeClr>
                </a:solidFill>
              </a:rPr>
              <a:t>The most effective </a:t>
            </a:r>
            <a:br>
              <a:rPr lang="en-IN" sz="2400" dirty="0">
                <a:solidFill>
                  <a:schemeClr val="bg1">
                    <a:lumMod val="50000"/>
                  </a:schemeClr>
                </a:solidFill>
              </a:rPr>
            </a:br>
            <a:r>
              <a:rPr lang="en-IN" sz="2400" dirty="0">
                <a:solidFill>
                  <a:schemeClr val="bg1">
                    <a:lumMod val="50000"/>
                  </a:schemeClr>
                </a:solidFill>
              </a:rPr>
              <a:t>promo interval is Jan, Apr,</a:t>
            </a:r>
            <a:br>
              <a:rPr lang="en-IN" sz="2400" dirty="0">
                <a:solidFill>
                  <a:schemeClr val="bg1">
                    <a:lumMod val="50000"/>
                  </a:schemeClr>
                </a:solidFill>
              </a:rPr>
            </a:br>
            <a:r>
              <a:rPr lang="en-IN" sz="2400" dirty="0">
                <a:solidFill>
                  <a:schemeClr val="bg1">
                    <a:lumMod val="50000"/>
                  </a:schemeClr>
                </a:solidFill>
              </a:rPr>
              <a:t>Jul, Oct as it recorded </a:t>
            </a:r>
            <a:br>
              <a:rPr lang="en-IN" sz="2400" dirty="0">
                <a:solidFill>
                  <a:schemeClr val="bg1">
                    <a:lumMod val="50000"/>
                  </a:schemeClr>
                </a:solidFill>
              </a:rPr>
            </a:br>
            <a:r>
              <a:rPr lang="en-IN" sz="2400" dirty="0">
                <a:solidFill>
                  <a:schemeClr val="bg1">
                    <a:lumMod val="50000"/>
                  </a:schemeClr>
                </a:solidFill>
              </a:rPr>
              <a:t>more sales because it has more counts </a:t>
            </a:r>
            <a:br>
              <a:rPr lang="en-IN" sz="2400" dirty="0">
                <a:solidFill>
                  <a:schemeClr val="bg1">
                    <a:lumMod val="50000"/>
                  </a:schemeClr>
                </a:solidFill>
              </a:rPr>
            </a:br>
            <a:r>
              <a:rPr lang="en-IN" sz="2400" dirty="0">
                <a:solidFill>
                  <a:schemeClr val="bg1">
                    <a:lumMod val="50000"/>
                  </a:schemeClr>
                </a:solidFill>
              </a:rPr>
              <a:t>can be seen through count plot</a:t>
            </a:r>
            <a:br>
              <a:rPr lang="en-IN" sz="2400" dirty="0">
                <a:solidFill>
                  <a:schemeClr val="bg1">
                    <a:lumMod val="50000"/>
                  </a:schemeClr>
                </a:solidFill>
              </a:rPr>
            </a:br>
            <a:r>
              <a:rPr lang="en-IN" sz="2400" dirty="0">
                <a:solidFill>
                  <a:schemeClr val="bg1">
                    <a:lumMod val="50000"/>
                  </a:schemeClr>
                </a:solidFill>
              </a:rPr>
              <a:t>and the least </a:t>
            </a:r>
            <a:br>
              <a:rPr lang="en-IN" sz="2400" dirty="0">
                <a:solidFill>
                  <a:schemeClr val="bg1">
                    <a:lumMod val="50000"/>
                  </a:schemeClr>
                </a:solidFill>
              </a:rPr>
            </a:br>
            <a:r>
              <a:rPr lang="en-IN" sz="2400" dirty="0">
                <a:solidFill>
                  <a:schemeClr val="bg1">
                    <a:lumMod val="50000"/>
                  </a:schemeClr>
                </a:solidFill>
              </a:rPr>
              <a:t>effective is Mar, Jun, </a:t>
            </a:r>
            <a:br>
              <a:rPr lang="en-IN" sz="2400" dirty="0">
                <a:solidFill>
                  <a:schemeClr val="bg1">
                    <a:lumMod val="50000"/>
                  </a:schemeClr>
                </a:solidFill>
              </a:rPr>
            </a:br>
            <a:r>
              <a:rPr lang="en-IN" sz="2400" dirty="0">
                <a:solidFill>
                  <a:schemeClr val="bg1">
                    <a:lumMod val="50000"/>
                  </a:schemeClr>
                </a:solidFill>
              </a:rPr>
              <a:t>Sep, Dec. Surprisingly </a:t>
            </a:r>
            <a:br>
              <a:rPr lang="en-IN" sz="2400" dirty="0">
                <a:solidFill>
                  <a:schemeClr val="bg1">
                    <a:lumMod val="50000"/>
                  </a:schemeClr>
                </a:solidFill>
              </a:rPr>
            </a:br>
            <a:r>
              <a:rPr lang="en-IN" sz="2400" dirty="0">
                <a:solidFill>
                  <a:schemeClr val="bg1">
                    <a:lumMod val="50000"/>
                  </a:schemeClr>
                </a:solidFill>
              </a:rPr>
              <a:t>with no promo interval </a:t>
            </a:r>
            <a:br>
              <a:rPr lang="en-IN" sz="2400" dirty="0">
                <a:solidFill>
                  <a:schemeClr val="bg1">
                    <a:lumMod val="50000"/>
                  </a:schemeClr>
                </a:solidFill>
              </a:rPr>
            </a:br>
            <a:r>
              <a:rPr lang="en-IN" sz="2400" dirty="0">
                <a:solidFill>
                  <a:schemeClr val="bg1">
                    <a:lumMod val="50000"/>
                  </a:schemeClr>
                </a:solidFill>
              </a:rPr>
              <a:t>the sales are maximum.</a:t>
            </a:r>
            <a:br>
              <a:rPr lang="en-IN" sz="2400" dirty="0">
                <a:solidFill>
                  <a:schemeClr val="bg1">
                    <a:lumMod val="50000"/>
                  </a:schemeClr>
                </a:solidFill>
              </a:rPr>
            </a:br>
            <a:r>
              <a:rPr lang="en-IN" sz="2400" dirty="0">
                <a:solidFill>
                  <a:schemeClr val="bg1">
                    <a:lumMod val="50000"/>
                  </a:schemeClr>
                </a:solidFill>
              </a:rPr>
              <a:t>Because fifty percent of</a:t>
            </a:r>
            <a:br>
              <a:rPr lang="en-IN" sz="2400" dirty="0">
                <a:solidFill>
                  <a:schemeClr val="bg1">
                    <a:lumMod val="50000"/>
                  </a:schemeClr>
                </a:solidFill>
              </a:rPr>
            </a:br>
            <a:r>
              <a:rPr lang="en-IN" sz="2400" dirty="0">
                <a:solidFill>
                  <a:schemeClr val="bg1">
                    <a:lumMod val="50000"/>
                  </a:schemeClr>
                </a:solidFill>
              </a:rPr>
              <a:t>the data were missing </a:t>
            </a:r>
            <a:br>
              <a:rPr lang="en-IN" sz="2400" dirty="0">
                <a:solidFill>
                  <a:schemeClr val="bg1">
                    <a:lumMod val="50000"/>
                  </a:schemeClr>
                </a:solidFill>
              </a:rPr>
            </a:br>
            <a:r>
              <a:rPr lang="en-IN" sz="2400" dirty="0">
                <a:solidFill>
                  <a:schemeClr val="bg1">
                    <a:lumMod val="50000"/>
                  </a:schemeClr>
                </a:solidFill>
              </a:rPr>
              <a:t>and we filled it with 0 </a:t>
            </a:r>
            <a:br>
              <a:rPr lang="en-IN" sz="2400" dirty="0">
                <a:solidFill>
                  <a:schemeClr val="bg1">
                    <a:lumMod val="50000"/>
                  </a:schemeClr>
                </a:solidFill>
              </a:rPr>
            </a:br>
            <a:r>
              <a:rPr lang="en-IN" sz="2400" dirty="0">
                <a:solidFill>
                  <a:schemeClr val="bg1">
                    <a:lumMod val="50000"/>
                  </a:schemeClr>
                </a:solidFill>
              </a:rPr>
              <a:t>indicating no promo.</a:t>
            </a:r>
          </a:p>
        </p:txBody>
      </p:sp>
      <p:pic>
        <p:nvPicPr>
          <p:cNvPr id="7" name="Picture 6" descr="Chart, bar chart&#10;&#10;Description automatically generated">
            <a:extLst>
              <a:ext uri="{FF2B5EF4-FFF2-40B4-BE49-F238E27FC236}">
                <a16:creationId xmlns:a16="http://schemas.microsoft.com/office/drawing/2014/main" id="{B29FB23F-4330-58C8-A5C1-9B908E9FC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249" y="3668889"/>
            <a:ext cx="2052329" cy="3093155"/>
          </a:xfrm>
          <a:prstGeom prst="rect">
            <a:avLst/>
          </a:prstGeom>
        </p:spPr>
      </p:pic>
      <p:pic>
        <p:nvPicPr>
          <p:cNvPr id="4" name="Picture 3" descr="Graphical user interface, chart, application&#10;&#10;Description automatically generated">
            <a:extLst>
              <a:ext uri="{FF2B5EF4-FFF2-40B4-BE49-F238E27FC236}">
                <a16:creationId xmlns:a16="http://schemas.microsoft.com/office/drawing/2014/main" id="{E16B3C2E-9734-9757-9CF9-BA372179B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283" y="617517"/>
            <a:ext cx="6295828" cy="6240483"/>
          </a:xfrm>
          <a:prstGeom prst="rect">
            <a:avLst/>
          </a:prstGeom>
        </p:spPr>
      </p:pic>
    </p:spTree>
    <p:extLst>
      <p:ext uri="{BB962C8B-B14F-4D97-AF65-F5344CB8AC3E}">
        <p14:creationId xmlns:p14="http://schemas.microsoft.com/office/powerpoint/2010/main" val="284421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E516-C62A-4C9B-FA1A-C55A14E3C681}"/>
              </a:ext>
            </a:extLst>
          </p:cNvPr>
          <p:cNvSpPr>
            <a:spLocks noGrp="1"/>
          </p:cNvSpPr>
          <p:nvPr>
            <p:ph type="title"/>
          </p:nvPr>
        </p:nvSpPr>
        <p:spPr>
          <a:xfrm>
            <a:off x="0" y="79022"/>
            <a:ext cx="11853333" cy="6683021"/>
          </a:xfrm>
        </p:spPr>
        <p:txBody>
          <a:bodyPr/>
          <a:lstStyle/>
          <a:p>
            <a:r>
              <a:rPr lang="en-IN" b="1" dirty="0"/>
              <a:t>Sales of different store type and assortment during promo interval.</a:t>
            </a: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r>
              <a:rPr lang="en-IN" sz="2000" b="1" dirty="0">
                <a:solidFill>
                  <a:schemeClr val="bg1">
                    <a:lumMod val="50000"/>
                  </a:schemeClr>
                </a:solidFill>
              </a:rPr>
              <a:t>During promo interval both assortment(a miscellaneous collection of things or people) b and store type b has large sells.</a:t>
            </a:r>
          </a:p>
        </p:txBody>
      </p:sp>
      <p:pic>
        <p:nvPicPr>
          <p:cNvPr id="4" name="Picture 3" descr="Chart, bar chart&#10;&#10;Description automatically generated">
            <a:extLst>
              <a:ext uri="{FF2B5EF4-FFF2-40B4-BE49-F238E27FC236}">
                <a16:creationId xmlns:a16="http://schemas.microsoft.com/office/drawing/2014/main" id="{52BB472B-3A8D-057C-104C-E2F57BFD3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653143"/>
            <a:ext cx="6095999" cy="4750130"/>
          </a:xfrm>
          <a:prstGeom prst="rect">
            <a:avLst/>
          </a:prstGeom>
        </p:spPr>
      </p:pic>
      <p:pic>
        <p:nvPicPr>
          <p:cNvPr id="8" name="Picture 7" descr="Chart, bar chart&#10;&#10;Description automatically generated">
            <a:extLst>
              <a:ext uri="{FF2B5EF4-FFF2-40B4-BE49-F238E27FC236}">
                <a16:creationId xmlns:a16="http://schemas.microsoft.com/office/drawing/2014/main" id="{05EE7F49-50E2-19CC-0E65-FC9C0E589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3143"/>
            <a:ext cx="5997039" cy="4833257"/>
          </a:xfrm>
          <a:prstGeom prst="rect">
            <a:avLst/>
          </a:prstGeom>
        </p:spPr>
      </p:pic>
    </p:spTree>
    <p:extLst>
      <p:ext uri="{BB962C8B-B14F-4D97-AF65-F5344CB8AC3E}">
        <p14:creationId xmlns:p14="http://schemas.microsoft.com/office/powerpoint/2010/main" val="354738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824B-9DAD-9F64-CDF4-935290F50786}"/>
              </a:ext>
            </a:extLst>
          </p:cNvPr>
          <p:cNvSpPr>
            <a:spLocks noGrp="1"/>
          </p:cNvSpPr>
          <p:nvPr>
            <p:ph type="title"/>
          </p:nvPr>
        </p:nvSpPr>
        <p:spPr>
          <a:xfrm>
            <a:off x="79022" y="0"/>
            <a:ext cx="11697378" cy="766167"/>
          </a:xfrm>
        </p:spPr>
        <p:txBody>
          <a:bodyPr/>
          <a:lstStyle/>
          <a:p>
            <a:r>
              <a:rPr lang="en-IN" b="1" dirty="0"/>
              <a:t>Bar plot of the sales Vs Important features.</a:t>
            </a: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r>
              <a:rPr lang="en-IN" sz="2000" b="1" dirty="0">
                <a:solidFill>
                  <a:schemeClr val="bg1">
                    <a:lumMod val="50000"/>
                  </a:schemeClr>
                </a:solidFill>
              </a:rPr>
              <a:t>1.More sells on Monday, less on Sunday, generally shops are closed on Sunday.</a:t>
            </a:r>
            <a:br>
              <a:rPr lang="en-IN" sz="2000" b="1" dirty="0">
                <a:solidFill>
                  <a:schemeClr val="bg1">
                    <a:lumMod val="50000"/>
                  </a:schemeClr>
                </a:solidFill>
              </a:rPr>
            </a:br>
            <a:br>
              <a:rPr lang="en-IN" sz="2000" b="1" dirty="0">
                <a:solidFill>
                  <a:schemeClr val="bg1">
                    <a:lumMod val="50000"/>
                  </a:schemeClr>
                </a:solidFill>
              </a:rPr>
            </a:br>
            <a:r>
              <a:rPr lang="en-IN" sz="2000" b="1" dirty="0">
                <a:solidFill>
                  <a:schemeClr val="bg1">
                    <a:lumMod val="50000"/>
                  </a:schemeClr>
                </a:solidFill>
              </a:rPr>
              <a:t>2.It could be seen that promo leads to more sells.</a:t>
            </a:r>
          </a:p>
        </p:txBody>
      </p:sp>
      <p:pic>
        <p:nvPicPr>
          <p:cNvPr id="5" name="Picture 4" descr="Chart, bar chart&#10;&#10;Description automatically generated">
            <a:extLst>
              <a:ext uri="{FF2B5EF4-FFF2-40B4-BE49-F238E27FC236}">
                <a16:creationId xmlns:a16="http://schemas.microsoft.com/office/drawing/2014/main" id="{EC5DA3DF-AA47-49BA-0E50-A02FBA11A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64478"/>
            <a:ext cx="4178460" cy="3531613"/>
          </a:xfrm>
          <a:prstGeom prst="rect">
            <a:avLst/>
          </a:prstGeom>
        </p:spPr>
      </p:pic>
      <p:pic>
        <p:nvPicPr>
          <p:cNvPr id="7" name="Picture 6" descr="Chart&#10;&#10;Description automatically generated">
            <a:extLst>
              <a:ext uri="{FF2B5EF4-FFF2-40B4-BE49-F238E27FC236}">
                <a16:creationId xmlns:a16="http://schemas.microsoft.com/office/drawing/2014/main" id="{97649DCE-4D84-D683-8D7C-F1AB2BC13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90" y="1364476"/>
            <a:ext cx="3900922" cy="3647362"/>
          </a:xfrm>
          <a:prstGeom prst="rect">
            <a:avLst/>
          </a:prstGeom>
        </p:spPr>
      </p:pic>
      <p:pic>
        <p:nvPicPr>
          <p:cNvPr id="9" name="Picture 8" descr="Chart, bar chart, treemap chart&#10;&#10;Description automatically generated">
            <a:extLst>
              <a:ext uri="{FF2B5EF4-FFF2-40B4-BE49-F238E27FC236}">
                <a16:creationId xmlns:a16="http://schemas.microsoft.com/office/drawing/2014/main" id="{76A59F3F-86E8-92CC-74F5-999A70D22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9489" y="1364476"/>
            <a:ext cx="3822511" cy="3491104"/>
          </a:xfrm>
          <a:prstGeom prst="rect">
            <a:avLst/>
          </a:prstGeom>
        </p:spPr>
      </p:pic>
    </p:spTree>
    <p:extLst>
      <p:ext uri="{BB962C8B-B14F-4D97-AF65-F5344CB8AC3E}">
        <p14:creationId xmlns:p14="http://schemas.microsoft.com/office/powerpoint/2010/main" val="173714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5169-EBF3-B94A-6CA1-61E5B6BB7DBC}"/>
              </a:ext>
            </a:extLst>
          </p:cNvPr>
          <p:cNvSpPr>
            <a:spLocks noGrp="1"/>
          </p:cNvSpPr>
          <p:nvPr>
            <p:ph type="title"/>
          </p:nvPr>
        </p:nvSpPr>
        <p:spPr>
          <a:xfrm>
            <a:off x="0" y="1"/>
            <a:ext cx="11776400" cy="636608"/>
          </a:xfrm>
        </p:spPr>
        <p:txBody>
          <a:bodyPr/>
          <a:lstStyle/>
          <a:p>
            <a:r>
              <a:rPr lang="en-IN" b="1" dirty="0"/>
              <a:t>Bar Plot of the sales vs Important features:-</a:t>
            </a: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r>
              <a:rPr lang="en-IN" sz="1800" b="1" dirty="0">
                <a:solidFill>
                  <a:schemeClr val="bg1">
                    <a:lumMod val="50000"/>
                  </a:schemeClr>
                </a:solidFill>
              </a:rPr>
              <a:t>1.Normally all stores with few exception are closed on State Holiday</a:t>
            </a:r>
            <a:br>
              <a:rPr lang="en-IN" sz="1800" b="1" dirty="0">
                <a:solidFill>
                  <a:schemeClr val="bg1">
                    <a:lumMod val="50000"/>
                  </a:schemeClr>
                </a:solidFill>
              </a:rPr>
            </a:br>
            <a:r>
              <a:rPr lang="en-IN" sz="1800" b="1" dirty="0">
                <a:solidFill>
                  <a:schemeClr val="bg1">
                    <a:lumMod val="50000"/>
                  </a:schemeClr>
                </a:solidFill>
              </a:rPr>
              <a:t>   a=Public Holiday, b=Easter, c=Christmas, 0=none. Lowest sales were observed on Christmas. More         sells when there is no State Holiday.</a:t>
            </a:r>
            <a:br>
              <a:rPr lang="en-IN" sz="1800" b="1" dirty="0">
                <a:solidFill>
                  <a:schemeClr val="bg1">
                    <a:lumMod val="50000"/>
                  </a:schemeClr>
                </a:solidFill>
              </a:rPr>
            </a:br>
            <a:br>
              <a:rPr lang="en-IN" sz="1800" b="1" dirty="0">
                <a:solidFill>
                  <a:schemeClr val="bg1">
                    <a:lumMod val="50000"/>
                  </a:schemeClr>
                </a:solidFill>
              </a:rPr>
            </a:br>
            <a:r>
              <a:rPr lang="en-IN" sz="1800" b="1" dirty="0">
                <a:solidFill>
                  <a:schemeClr val="bg1">
                    <a:lumMod val="50000"/>
                  </a:schemeClr>
                </a:solidFill>
              </a:rPr>
              <a:t>2.Not much difference in sell either school is open or closed.</a:t>
            </a:r>
            <a:br>
              <a:rPr lang="en-IN" sz="1800" b="1" dirty="0">
                <a:solidFill>
                  <a:schemeClr val="bg1">
                    <a:lumMod val="50000"/>
                  </a:schemeClr>
                </a:solidFill>
              </a:rPr>
            </a:br>
            <a:br>
              <a:rPr lang="en-IN" sz="1800" b="1" dirty="0">
                <a:solidFill>
                  <a:schemeClr val="bg1">
                    <a:lumMod val="50000"/>
                  </a:schemeClr>
                </a:solidFill>
              </a:rPr>
            </a:br>
            <a:r>
              <a:rPr lang="en-IN" sz="1800" b="1" dirty="0">
                <a:solidFill>
                  <a:schemeClr val="bg1">
                    <a:lumMod val="50000"/>
                  </a:schemeClr>
                </a:solidFill>
              </a:rPr>
              <a:t>3.StoreType b has more sells among all indicating to open its more outlet.</a:t>
            </a:r>
          </a:p>
        </p:txBody>
      </p:sp>
      <p:pic>
        <p:nvPicPr>
          <p:cNvPr id="5" name="Picture 4" descr="Chart, bar chart&#10;&#10;Description automatically generated">
            <a:extLst>
              <a:ext uri="{FF2B5EF4-FFF2-40B4-BE49-F238E27FC236}">
                <a16:creationId xmlns:a16="http://schemas.microsoft.com/office/drawing/2014/main" id="{91AE2EDA-B063-982D-97AC-B225D4163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7499"/>
            <a:ext cx="4368800" cy="3078057"/>
          </a:xfrm>
          <a:prstGeom prst="rect">
            <a:avLst/>
          </a:prstGeom>
        </p:spPr>
      </p:pic>
      <p:pic>
        <p:nvPicPr>
          <p:cNvPr id="9" name="Picture 8" descr="Chart, bar chart, treemap chart&#10;&#10;Description automatically generated">
            <a:extLst>
              <a:ext uri="{FF2B5EF4-FFF2-40B4-BE49-F238E27FC236}">
                <a16:creationId xmlns:a16="http://schemas.microsoft.com/office/drawing/2014/main" id="{6E387E73-6185-D7D9-E7A5-274D9760C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569" y="1469422"/>
            <a:ext cx="3877146" cy="3078057"/>
          </a:xfrm>
          <a:prstGeom prst="rect">
            <a:avLst/>
          </a:prstGeom>
        </p:spPr>
      </p:pic>
      <p:pic>
        <p:nvPicPr>
          <p:cNvPr id="11" name="Picture 10" descr="Chart, bar chart&#10;&#10;Description automatically generated">
            <a:extLst>
              <a:ext uri="{FF2B5EF4-FFF2-40B4-BE49-F238E27FC236}">
                <a16:creationId xmlns:a16="http://schemas.microsoft.com/office/drawing/2014/main" id="{07EF6BC9-BA9D-099F-8B26-20DCCCF862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1485" y="1437498"/>
            <a:ext cx="3360516" cy="3078057"/>
          </a:xfrm>
          <a:prstGeom prst="rect">
            <a:avLst/>
          </a:prstGeom>
        </p:spPr>
      </p:pic>
    </p:spTree>
    <p:extLst>
      <p:ext uri="{BB962C8B-B14F-4D97-AF65-F5344CB8AC3E}">
        <p14:creationId xmlns:p14="http://schemas.microsoft.com/office/powerpoint/2010/main" val="2969778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2364-8D40-43D3-6B24-86CFD85470BE}"/>
              </a:ext>
            </a:extLst>
          </p:cNvPr>
          <p:cNvSpPr>
            <a:spLocks noGrp="1"/>
          </p:cNvSpPr>
          <p:nvPr>
            <p:ph type="title"/>
          </p:nvPr>
        </p:nvSpPr>
        <p:spPr>
          <a:xfrm>
            <a:off x="0" y="0"/>
            <a:ext cx="11776400" cy="856527"/>
          </a:xfrm>
        </p:spPr>
        <p:txBody>
          <a:bodyPr/>
          <a:lstStyle/>
          <a:p>
            <a:r>
              <a:rPr lang="en-IN" b="1" dirty="0"/>
              <a:t>Sales Vs Customers:-</a:t>
            </a: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r>
              <a:rPr lang="en-IN" b="1" dirty="0"/>
              <a:t> </a:t>
            </a:r>
            <a:r>
              <a:rPr lang="en-IN" sz="2000" b="1" dirty="0">
                <a:solidFill>
                  <a:schemeClr val="bg1">
                    <a:lumMod val="50000"/>
                  </a:schemeClr>
                </a:solidFill>
              </a:rPr>
              <a:t>1.The distribution plot of Sales and Customers are somewhat rightly skewed, with increase in       customers there is increase in sales.</a:t>
            </a:r>
            <a:br>
              <a:rPr lang="en-IN" sz="2000" b="1" dirty="0">
                <a:solidFill>
                  <a:schemeClr val="bg1">
                    <a:lumMod val="50000"/>
                  </a:schemeClr>
                </a:solidFill>
              </a:rPr>
            </a:br>
            <a:br>
              <a:rPr lang="en-IN" sz="2000" b="1" dirty="0">
                <a:solidFill>
                  <a:schemeClr val="bg1">
                    <a:lumMod val="50000"/>
                  </a:schemeClr>
                </a:solidFill>
              </a:rPr>
            </a:br>
            <a:r>
              <a:rPr lang="en-IN" sz="2000" b="1" dirty="0">
                <a:solidFill>
                  <a:schemeClr val="bg1">
                    <a:lumMod val="50000"/>
                  </a:schemeClr>
                </a:solidFill>
              </a:rPr>
              <a:t> 2.Scatter Plot between Sales and Customers shows their linear relationship.</a:t>
            </a:r>
          </a:p>
        </p:txBody>
      </p:sp>
      <p:pic>
        <p:nvPicPr>
          <p:cNvPr id="7" name="Picture 6" descr="Chart, histogram&#10;&#10;Description automatically generated">
            <a:extLst>
              <a:ext uri="{FF2B5EF4-FFF2-40B4-BE49-F238E27FC236}">
                <a16:creationId xmlns:a16="http://schemas.microsoft.com/office/drawing/2014/main" id="{DB093FAD-E65C-D4D5-07AB-60F464AAD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50065"/>
            <a:ext cx="6096000" cy="4062715"/>
          </a:xfrm>
          <a:prstGeom prst="rect">
            <a:avLst/>
          </a:prstGeom>
        </p:spPr>
      </p:pic>
      <p:pic>
        <p:nvPicPr>
          <p:cNvPr id="9" name="Picture 8" descr="Chart, scatter chart&#10;&#10;Description automatically generated">
            <a:extLst>
              <a:ext uri="{FF2B5EF4-FFF2-40B4-BE49-F238E27FC236}">
                <a16:creationId xmlns:a16="http://schemas.microsoft.com/office/drawing/2014/main" id="{82D851C8-DFE1-5C7F-2E2A-BB615532E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855" y="1250065"/>
            <a:ext cx="5208187" cy="4062715"/>
          </a:xfrm>
          <a:prstGeom prst="rect">
            <a:avLst/>
          </a:prstGeom>
        </p:spPr>
      </p:pic>
    </p:spTree>
    <p:extLst>
      <p:ext uri="{BB962C8B-B14F-4D97-AF65-F5344CB8AC3E}">
        <p14:creationId xmlns:p14="http://schemas.microsoft.com/office/powerpoint/2010/main" val="232823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A9B6-4E4C-7229-F2AE-FE61874855CA}"/>
              </a:ext>
            </a:extLst>
          </p:cNvPr>
          <p:cNvSpPr>
            <a:spLocks noGrp="1"/>
          </p:cNvSpPr>
          <p:nvPr>
            <p:ph type="title"/>
          </p:nvPr>
        </p:nvSpPr>
        <p:spPr>
          <a:xfrm>
            <a:off x="0" y="0"/>
            <a:ext cx="11776400" cy="766167"/>
          </a:xfrm>
        </p:spPr>
        <p:txBody>
          <a:bodyPr/>
          <a:lstStyle/>
          <a:p>
            <a:r>
              <a:rPr lang="en-US" b="1" dirty="0"/>
              <a:t>Checking Multicollinearity through Heatmap.</a:t>
            </a:r>
            <a:endParaRPr lang="en-IN" b="1" dirty="0"/>
          </a:p>
        </p:txBody>
      </p:sp>
      <p:sp>
        <p:nvSpPr>
          <p:cNvPr id="3" name="Text Placeholder 2">
            <a:extLst>
              <a:ext uri="{FF2B5EF4-FFF2-40B4-BE49-F238E27FC236}">
                <a16:creationId xmlns:a16="http://schemas.microsoft.com/office/drawing/2014/main" id="{7F65B3E9-B9BB-C26F-3530-FF5FCD6E4E98}"/>
              </a:ext>
            </a:extLst>
          </p:cNvPr>
          <p:cNvSpPr>
            <a:spLocks noGrp="1"/>
          </p:cNvSpPr>
          <p:nvPr>
            <p:ph type="body" idx="1"/>
          </p:nvPr>
        </p:nvSpPr>
        <p:spPr>
          <a:xfrm>
            <a:off x="0" y="546264"/>
            <a:ext cx="12192000" cy="6311735"/>
          </a:xfrm>
        </p:spPr>
        <p:txBody>
          <a:bodyPr/>
          <a:lstStyle/>
          <a:p>
            <a:endParaRPr lang="en-IN" dirty="0"/>
          </a:p>
        </p:txBody>
      </p:sp>
      <p:pic>
        <p:nvPicPr>
          <p:cNvPr id="5" name="Picture 4" descr="Timeline&#10;&#10;Description automatically generated with medium confidence">
            <a:extLst>
              <a:ext uri="{FF2B5EF4-FFF2-40B4-BE49-F238E27FC236}">
                <a16:creationId xmlns:a16="http://schemas.microsoft.com/office/drawing/2014/main" id="{069593E2-CABB-FF0B-A67A-BACA5ED80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6264"/>
            <a:ext cx="12191999" cy="6311735"/>
          </a:xfrm>
          <a:prstGeom prst="rect">
            <a:avLst/>
          </a:prstGeom>
        </p:spPr>
      </p:pic>
    </p:spTree>
    <p:extLst>
      <p:ext uri="{BB962C8B-B14F-4D97-AF65-F5344CB8AC3E}">
        <p14:creationId xmlns:p14="http://schemas.microsoft.com/office/powerpoint/2010/main" val="280516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6B14-9130-0CC2-0378-D0CCD4E1EB28}"/>
              </a:ext>
            </a:extLst>
          </p:cNvPr>
          <p:cNvSpPr>
            <a:spLocks noGrp="1"/>
          </p:cNvSpPr>
          <p:nvPr>
            <p:ph type="title"/>
          </p:nvPr>
        </p:nvSpPr>
        <p:spPr>
          <a:xfrm>
            <a:off x="0" y="0"/>
            <a:ext cx="11776400" cy="766167"/>
          </a:xfrm>
        </p:spPr>
        <p:txBody>
          <a:bodyPr/>
          <a:lstStyle/>
          <a:p>
            <a:pPr algn="ctr" rtl="0">
              <a:spcBef>
                <a:spcPts val="1200"/>
              </a:spcBef>
              <a:spcAft>
                <a:spcPts val="0"/>
              </a:spcAft>
            </a:pPr>
            <a:r>
              <a:rPr lang="en-US" b="1" dirty="0"/>
              <a:t>Observation and Conclusion drawn from Heatmap.</a:t>
            </a:r>
            <a:br>
              <a:rPr lang="en-US" b="1" dirty="0"/>
            </a:br>
            <a:br>
              <a:rPr lang="en-US" b="1" dirty="0"/>
            </a:br>
            <a:r>
              <a:rPr lang="en-US" b="1" dirty="0"/>
              <a:t>Observations:-</a:t>
            </a:r>
            <a:br>
              <a:rPr lang="en-US" b="1" dirty="0"/>
            </a:br>
            <a:br>
              <a:rPr lang="en-US" b="1" dirty="0"/>
            </a:br>
            <a:r>
              <a:rPr lang="en-US" sz="2000" b="1" i="0" u="none" strike="noStrike" dirty="0">
                <a:solidFill>
                  <a:srgbClr val="212121"/>
                </a:solidFill>
                <a:effectLst/>
                <a:latin typeface="Roboto" panose="02000000000000000000" pitchFamily="2" charset="0"/>
              </a:rPr>
              <a:t>1.</a:t>
            </a:r>
            <a:r>
              <a:rPr lang="en-US" sz="2000" b="0" i="0" u="none" strike="noStrike" dirty="0">
                <a:solidFill>
                  <a:srgbClr val="212121"/>
                </a:solidFill>
                <a:effectLst/>
                <a:latin typeface="Roboto" panose="02000000000000000000" pitchFamily="2" charset="0"/>
              </a:rPr>
              <a:t>Day of the week has a negative correlation indicating low sales as the weekends, and promo,       customers and open has positive correlation.</a:t>
            </a:r>
            <a:br>
              <a:rPr lang="en-US" sz="2000" b="0" i="0" u="none" strike="noStrike" dirty="0">
                <a:solidFill>
                  <a:srgbClr val="212121"/>
                </a:solidFill>
                <a:effectLst/>
                <a:latin typeface="Roboto" panose="02000000000000000000" pitchFamily="2" charset="0"/>
              </a:rPr>
            </a:br>
            <a:br>
              <a:rPr lang="en-US" sz="2000" b="0" dirty="0">
                <a:effectLst/>
              </a:rPr>
            </a:br>
            <a:r>
              <a:rPr lang="en-US" sz="2000" b="1" i="0" u="none" strike="noStrike" dirty="0">
                <a:solidFill>
                  <a:srgbClr val="212121"/>
                </a:solidFill>
                <a:effectLst/>
                <a:latin typeface="Roboto" panose="02000000000000000000" pitchFamily="2" charset="0"/>
              </a:rPr>
              <a:t>2.</a:t>
            </a:r>
            <a:r>
              <a:rPr lang="en-US" sz="2000" b="0" i="0" u="none" strike="noStrike" dirty="0">
                <a:solidFill>
                  <a:srgbClr val="212121"/>
                </a:solidFill>
                <a:effectLst/>
                <a:latin typeface="Roboto" panose="02000000000000000000" pitchFamily="2" charset="0"/>
              </a:rPr>
              <a:t>State Holiday has a positive correlation indicating high sales.</a:t>
            </a:r>
            <a:br>
              <a:rPr lang="en-US" sz="2000" b="0" i="0" u="none" strike="noStrike" dirty="0">
                <a:solidFill>
                  <a:srgbClr val="212121"/>
                </a:solidFill>
                <a:effectLst/>
                <a:latin typeface="Roboto" panose="02000000000000000000" pitchFamily="2" charset="0"/>
              </a:rPr>
            </a:br>
            <a:br>
              <a:rPr lang="en-US" sz="2000" b="0" dirty="0">
                <a:effectLst/>
              </a:rPr>
            </a:br>
            <a:r>
              <a:rPr lang="en-US" sz="2000" b="1" i="0" u="none" strike="noStrike" dirty="0">
                <a:solidFill>
                  <a:srgbClr val="212121"/>
                </a:solidFill>
                <a:effectLst/>
                <a:latin typeface="Roboto" panose="02000000000000000000" pitchFamily="2" charset="0"/>
              </a:rPr>
              <a:t>3.</a:t>
            </a:r>
            <a:r>
              <a:rPr lang="en-US" sz="2000" b="0" i="0" u="none" strike="noStrike" dirty="0">
                <a:solidFill>
                  <a:srgbClr val="212121"/>
                </a:solidFill>
                <a:effectLst/>
                <a:latin typeface="Roboto" panose="02000000000000000000" pitchFamily="2" charset="0"/>
              </a:rPr>
              <a:t>CompetitionDistance showing negative correlation suggests that as the distance increases sales reduce, which was also observed through the scatterplot earlier.</a:t>
            </a:r>
            <a:br>
              <a:rPr lang="en-US" sz="2000" b="0" i="0" u="none" strike="noStrike" dirty="0">
                <a:solidFill>
                  <a:srgbClr val="212121"/>
                </a:solidFill>
                <a:effectLst/>
                <a:latin typeface="Roboto" panose="02000000000000000000" pitchFamily="2" charset="0"/>
              </a:rPr>
            </a:br>
            <a:br>
              <a:rPr lang="en-US" sz="2000" b="0" dirty="0">
                <a:effectLst/>
              </a:rPr>
            </a:br>
            <a:r>
              <a:rPr lang="en-US" sz="2000" b="1" i="0" u="none" strike="noStrike" dirty="0">
                <a:solidFill>
                  <a:srgbClr val="212121"/>
                </a:solidFill>
                <a:effectLst/>
                <a:latin typeface="Roboto" panose="02000000000000000000" pitchFamily="2" charset="0"/>
              </a:rPr>
              <a:t>4.</a:t>
            </a:r>
            <a:r>
              <a:rPr lang="en-US" sz="2000" b="0" i="0" u="none" strike="noStrike" dirty="0">
                <a:solidFill>
                  <a:srgbClr val="212121"/>
                </a:solidFill>
                <a:effectLst/>
                <a:latin typeface="Roboto" panose="02000000000000000000" pitchFamily="2" charset="0"/>
              </a:rPr>
              <a:t>There's multicollinearity involved in the dataset as well. The features telling the same story as Promo2, Promo2 since week and year are showing multicollinearity.</a:t>
            </a:r>
            <a:br>
              <a:rPr lang="en-US" sz="2000" b="0" i="0" u="none" strike="noStrike" dirty="0">
                <a:solidFill>
                  <a:srgbClr val="212121"/>
                </a:solidFill>
                <a:effectLst/>
                <a:latin typeface="Roboto" panose="02000000000000000000" pitchFamily="2" charset="0"/>
              </a:rPr>
            </a:br>
            <a:br>
              <a:rPr lang="en-US" sz="2000" b="0" dirty="0">
                <a:effectLst/>
              </a:rPr>
            </a:br>
            <a:r>
              <a:rPr lang="en-US" sz="2000" b="1" i="0" u="none" strike="noStrike" dirty="0">
                <a:solidFill>
                  <a:srgbClr val="212121"/>
                </a:solidFill>
                <a:effectLst/>
                <a:latin typeface="Roboto" panose="02000000000000000000" pitchFamily="2" charset="0"/>
              </a:rPr>
              <a:t>5</a:t>
            </a:r>
            <a:r>
              <a:rPr lang="en-US" sz="2000" b="0" i="0" u="none" strike="noStrike" dirty="0">
                <a:solidFill>
                  <a:srgbClr val="212121"/>
                </a:solidFill>
                <a:effectLst/>
                <a:latin typeface="Roboto" panose="02000000000000000000" pitchFamily="2" charset="0"/>
              </a:rPr>
              <a:t>.The correlation matrix is agreeing with all the observations done earlier while exploring through bar plots and scatterplots.</a:t>
            </a:r>
            <a:br>
              <a:rPr lang="en-US" sz="2000" b="0" i="0" u="none" strike="noStrike" dirty="0">
                <a:solidFill>
                  <a:srgbClr val="212121"/>
                </a:solidFill>
                <a:effectLst/>
                <a:latin typeface="Roboto" panose="02000000000000000000" pitchFamily="2" charset="0"/>
              </a:rPr>
            </a:br>
            <a:r>
              <a:rPr lang="en-US" b="1" i="0" u="none" strike="noStrike" dirty="0">
                <a:solidFill>
                  <a:srgbClr val="C00000"/>
                </a:solidFill>
                <a:effectLst/>
                <a:latin typeface="Roboto" panose="02000000000000000000" pitchFamily="2" charset="0"/>
              </a:rPr>
              <a:t>Conclusion:-</a:t>
            </a:r>
            <a:br>
              <a:rPr lang="en-US" sz="2000" b="0" i="0" u="none" strike="noStrike" dirty="0">
                <a:solidFill>
                  <a:srgbClr val="212121"/>
                </a:solidFill>
                <a:effectLst/>
                <a:latin typeface="Roboto" panose="02000000000000000000" pitchFamily="2" charset="0"/>
              </a:rPr>
            </a:br>
            <a:r>
              <a:rPr lang="en-US" sz="2000" b="1" i="0" u="none" strike="noStrike" dirty="0">
                <a:solidFill>
                  <a:srgbClr val="212121"/>
                </a:solidFill>
                <a:effectLst/>
                <a:latin typeface="Roboto" panose="02000000000000000000" pitchFamily="2" charset="0"/>
              </a:rPr>
              <a:t>6</a:t>
            </a:r>
            <a:r>
              <a:rPr lang="en-US" sz="2000" b="0" i="0" u="none" strike="noStrike" dirty="0">
                <a:solidFill>
                  <a:srgbClr val="212121"/>
                </a:solidFill>
                <a:effectLst/>
                <a:latin typeface="Roboto" panose="02000000000000000000" pitchFamily="2" charset="0"/>
              </a:rPr>
              <a:t>.Promo2 since week needs to be dropped as it shows multicollinearity with many features.</a:t>
            </a:r>
            <a:br>
              <a:rPr lang="en-US" sz="2000" b="0" dirty="0">
                <a:effectLst/>
              </a:rPr>
            </a:br>
            <a:br>
              <a:rPr lang="en-US" sz="2000" dirty="0"/>
            </a:br>
            <a:br>
              <a:rPr lang="en-US" sz="2000" b="1" dirty="0"/>
            </a:br>
            <a:r>
              <a:rPr lang="en-US" b="1" dirty="0"/>
              <a:t>     </a:t>
            </a:r>
            <a:br>
              <a:rPr lang="en-US" b="1" dirty="0"/>
            </a:br>
            <a:r>
              <a:rPr lang="en-US" b="1" dirty="0"/>
              <a:t>        </a:t>
            </a:r>
            <a:endParaRPr lang="en-IN" b="1" dirty="0"/>
          </a:p>
        </p:txBody>
      </p:sp>
    </p:spTree>
    <p:extLst>
      <p:ext uri="{BB962C8B-B14F-4D97-AF65-F5344CB8AC3E}">
        <p14:creationId xmlns:p14="http://schemas.microsoft.com/office/powerpoint/2010/main" val="183699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6596-0D05-0C26-2C78-E58F9B0BEF3A}"/>
              </a:ext>
            </a:extLst>
          </p:cNvPr>
          <p:cNvSpPr>
            <a:spLocks noGrp="1"/>
          </p:cNvSpPr>
          <p:nvPr>
            <p:ph type="title"/>
          </p:nvPr>
        </p:nvSpPr>
        <p:spPr>
          <a:xfrm>
            <a:off x="0" y="0"/>
            <a:ext cx="11776400" cy="766167"/>
          </a:xfrm>
        </p:spPr>
        <p:txBody>
          <a:bodyPr/>
          <a:lstStyle/>
          <a:p>
            <a:r>
              <a:rPr lang="en-IN" b="1" dirty="0"/>
              <a:t>Machine Learning models implemented.</a:t>
            </a:r>
            <a:br>
              <a:rPr lang="en-IN" b="1" dirty="0"/>
            </a:br>
            <a:br>
              <a:rPr lang="en-IN" b="1" dirty="0"/>
            </a:br>
            <a:r>
              <a:rPr lang="en-IN" b="1" dirty="0"/>
              <a:t>     </a:t>
            </a:r>
            <a:r>
              <a:rPr lang="en-IN" sz="2000" b="1" dirty="0">
                <a:solidFill>
                  <a:schemeClr val="bg1">
                    <a:lumMod val="75000"/>
                  </a:schemeClr>
                </a:solidFill>
              </a:rPr>
              <a:t>1.LinearRegression.</a:t>
            </a:r>
            <a:br>
              <a:rPr lang="en-IN" sz="2000" b="1" dirty="0">
                <a:solidFill>
                  <a:schemeClr val="bg1">
                    <a:lumMod val="75000"/>
                  </a:schemeClr>
                </a:solidFill>
              </a:rPr>
            </a:br>
            <a:br>
              <a:rPr lang="en-IN" sz="2000" b="1" dirty="0">
                <a:solidFill>
                  <a:schemeClr val="bg1">
                    <a:lumMod val="75000"/>
                  </a:schemeClr>
                </a:solidFill>
              </a:rPr>
            </a:br>
            <a:r>
              <a:rPr lang="en-IN" sz="2000" b="1" dirty="0">
                <a:solidFill>
                  <a:schemeClr val="bg1">
                    <a:lumMod val="75000"/>
                  </a:schemeClr>
                </a:solidFill>
              </a:rPr>
              <a:t>       2.Regularized Linear Regression</a:t>
            </a:r>
            <a:br>
              <a:rPr lang="en-IN" sz="2000" b="1" dirty="0">
                <a:solidFill>
                  <a:schemeClr val="bg1">
                    <a:lumMod val="75000"/>
                  </a:schemeClr>
                </a:solidFill>
              </a:rPr>
            </a:br>
            <a:br>
              <a:rPr lang="en-IN" sz="2000" b="1" dirty="0">
                <a:solidFill>
                  <a:schemeClr val="bg1">
                    <a:lumMod val="75000"/>
                  </a:schemeClr>
                </a:solidFill>
              </a:rPr>
            </a:br>
            <a:r>
              <a:rPr lang="en-IN" sz="2000" b="1" dirty="0">
                <a:solidFill>
                  <a:schemeClr val="bg1">
                    <a:lumMod val="75000"/>
                  </a:schemeClr>
                </a:solidFill>
              </a:rPr>
              <a:t>       3.Ridge and Lasso with hyperparameter tuning.</a:t>
            </a:r>
            <a:br>
              <a:rPr lang="en-IN" sz="2000" b="1" dirty="0">
                <a:solidFill>
                  <a:schemeClr val="bg1">
                    <a:lumMod val="75000"/>
                  </a:schemeClr>
                </a:solidFill>
              </a:rPr>
            </a:br>
            <a:br>
              <a:rPr lang="en-IN" sz="2000" b="1" dirty="0">
                <a:solidFill>
                  <a:schemeClr val="bg1">
                    <a:lumMod val="75000"/>
                  </a:schemeClr>
                </a:solidFill>
              </a:rPr>
            </a:br>
            <a:r>
              <a:rPr lang="en-IN" sz="2000" b="1" dirty="0">
                <a:solidFill>
                  <a:schemeClr val="bg1">
                    <a:lumMod val="75000"/>
                  </a:schemeClr>
                </a:solidFill>
              </a:rPr>
              <a:t>       4.DecisionTree Regressor.</a:t>
            </a:r>
            <a:br>
              <a:rPr lang="en-IN" sz="2000" b="1" dirty="0">
                <a:solidFill>
                  <a:schemeClr val="bg1">
                    <a:lumMod val="75000"/>
                  </a:schemeClr>
                </a:solidFill>
              </a:rPr>
            </a:br>
            <a:br>
              <a:rPr lang="en-IN" sz="2000" b="1" dirty="0">
                <a:solidFill>
                  <a:schemeClr val="bg1">
                    <a:lumMod val="75000"/>
                  </a:schemeClr>
                </a:solidFill>
              </a:rPr>
            </a:br>
            <a:r>
              <a:rPr lang="en-IN" sz="2000" b="1" dirty="0">
                <a:solidFill>
                  <a:schemeClr val="bg1">
                    <a:lumMod val="75000"/>
                  </a:schemeClr>
                </a:solidFill>
              </a:rPr>
              <a:t>       5.DecisionTree Regressor with hyperparameter tuning.</a:t>
            </a:r>
            <a:br>
              <a:rPr lang="en-IN" sz="2000" b="1" dirty="0">
                <a:solidFill>
                  <a:schemeClr val="bg1">
                    <a:lumMod val="75000"/>
                  </a:schemeClr>
                </a:solidFill>
              </a:rPr>
            </a:br>
            <a:br>
              <a:rPr lang="en-IN" sz="2000" b="1" dirty="0">
                <a:solidFill>
                  <a:schemeClr val="bg1">
                    <a:lumMod val="75000"/>
                  </a:schemeClr>
                </a:solidFill>
              </a:rPr>
            </a:br>
            <a:r>
              <a:rPr lang="en-IN" sz="2000" b="1" dirty="0">
                <a:solidFill>
                  <a:schemeClr val="bg1">
                    <a:lumMod val="75000"/>
                  </a:schemeClr>
                </a:solidFill>
              </a:rPr>
              <a:t>       6.Random Forest Regressor.</a:t>
            </a:r>
            <a:br>
              <a:rPr lang="en-IN" sz="2000" b="1" dirty="0">
                <a:solidFill>
                  <a:schemeClr val="bg1">
                    <a:lumMod val="75000"/>
                  </a:schemeClr>
                </a:solidFill>
              </a:rPr>
            </a:br>
            <a:br>
              <a:rPr lang="en-IN" sz="2000" b="1" dirty="0">
                <a:solidFill>
                  <a:schemeClr val="bg1">
                    <a:lumMod val="75000"/>
                  </a:schemeClr>
                </a:solidFill>
              </a:rPr>
            </a:br>
            <a:r>
              <a:rPr lang="en-IN" sz="2000" b="1" dirty="0">
                <a:solidFill>
                  <a:schemeClr val="bg1">
                    <a:lumMod val="75000"/>
                  </a:schemeClr>
                </a:solidFill>
              </a:rPr>
              <a:t>       7.Random Forest Regressor with hyperparameter tuning.</a:t>
            </a:r>
            <a:br>
              <a:rPr lang="en-IN" sz="2000" b="1" dirty="0">
                <a:solidFill>
                  <a:schemeClr val="bg1">
                    <a:lumMod val="75000"/>
                  </a:schemeClr>
                </a:solidFill>
              </a:rPr>
            </a:br>
            <a:br>
              <a:rPr lang="en-IN" sz="2000" b="1" dirty="0">
                <a:solidFill>
                  <a:schemeClr val="bg1">
                    <a:lumMod val="75000"/>
                  </a:schemeClr>
                </a:solidFill>
              </a:rPr>
            </a:br>
            <a:r>
              <a:rPr lang="en-IN" sz="2000" b="1" dirty="0">
                <a:solidFill>
                  <a:schemeClr val="bg1">
                    <a:lumMod val="75000"/>
                  </a:schemeClr>
                </a:solidFill>
              </a:rPr>
              <a:t>       </a:t>
            </a:r>
          </a:p>
        </p:txBody>
      </p:sp>
    </p:spTree>
    <p:extLst>
      <p:ext uri="{BB962C8B-B14F-4D97-AF65-F5344CB8AC3E}">
        <p14:creationId xmlns:p14="http://schemas.microsoft.com/office/powerpoint/2010/main" val="202079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32A9-3ED6-7B41-3C0D-1F8DC5157669}"/>
              </a:ext>
            </a:extLst>
          </p:cNvPr>
          <p:cNvSpPr>
            <a:spLocks noGrp="1"/>
          </p:cNvSpPr>
          <p:nvPr>
            <p:ph type="title"/>
          </p:nvPr>
        </p:nvSpPr>
        <p:spPr>
          <a:xfrm>
            <a:off x="0" y="1"/>
            <a:ext cx="11776400" cy="641268"/>
          </a:xfrm>
        </p:spPr>
        <p:txBody>
          <a:bodyPr/>
          <a:lstStyle/>
          <a:p>
            <a:r>
              <a:rPr lang="en-IN" b="1" dirty="0"/>
              <a:t>Evaluation metrics for Linear Regression.</a:t>
            </a:r>
          </a:p>
        </p:txBody>
      </p:sp>
      <p:sp>
        <p:nvSpPr>
          <p:cNvPr id="3" name="Text Placeholder 2">
            <a:extLst>
              <a:ext uri="{FF2B5EF4-FFF2-40B4-BE49-F238E27FC236}">
                <a16:creationId xmlns:a16="http://schemas.microsoft.com/office/drawing/2014/main" id="{7D88EE93-F5A1-2F21-BDF8-E9C026584821}"/>
              </a:ext>
            </a:extLst>
          </p:cNvPr>
          <p:cNvSpPr>
            <a:spLocks noGrp="1"/>
          </p:cNvSpPr>
          <p:nvPr>
            <p:ph type="body" idx="1"/>
          </p:nvPr>
        </p:nvSpPr>
        <p:spPr>
          <a:xfrm>
            <a:off x="-154379" y="1080655"/>
            <a:ext cx="12346379" cy="5777343"/>
          </a:xfrm>
        </p:spPr>
        <p:txBody>
          <a:bodyPr/>
          <a:lstStyle/>
          <a:p>
            <a:pPr marL="152396" indent="0">
              <a:buNone/>
            </a:pPr>
            <a:r>
              <a:rPr lang="en-IN" sz="1600" b="0" i="0" dirty="0">
                <a:solidFill>
                  <a:srgbClr val="212121"/>
                </a:solidFill>
                <a:effectLst/>
                <a:latin typeface="+mj-lt"/>
              </a:rPr>
              <a:t>Linear Regression score for training dataset: 0.900782955472085</a:t>
            </a:r>
          </a:p>
          <a:p>
            <a:pPr marL="152396" indent="0">
              <a:buNone/>
            </a:pPr>
            <a:r>
              <a:rPr lang="en-IN" sz="1600" b="0" i="0" dirty="0">
                <a:solidFill>
                  <a:srgbClr val="212121"/>
                </a:solidFill>
                <a:effectLst/>
                <a:latin typeface="+mj-lt"/>
              </a:rPr>
              <a:t>Linear Regression score for testing dataset: 0.9008190832598643 </a:t>
            </a:r>
          </a:p>
          <a:p>
            <a:pPr marL="152396" indent="0">
              <a:buNone/>
            </a:pPr>
            <a:endParaRPr lang="en-IN" sz="1600" b="0" i="0" dirty="0">
              <a:solidFill>
                <a:srgbClr val="212121"/>
              </a:solidFill>
              <a:effectLst/>
              <a:latin typeface="+mj-lt"/>
            </a:endParaRPr>
          </a:p>
          <a:p>
            <a:pPr marL="152396" indent="0">
              <a:buNone/>
            </a:pPr>
            <a:r>
              <a:rPr lang="en-IN" sz="1600" b="0" i="0" dirty="0">
                <a:solidFill>
                  <a:srgbClr val="212121"/>
                </a:solidFill>
                <a:effectLst/>
                <a:latin typeface="+mj-lt"/>
              </a:rPr>
              <a:t>Linear Regression r2_score for training dataset: 0.900782955472085 </a:t>
            </a:r>
          </a:p>
          <a:p>
            <a:pPr marL="152396" indent="0">
              <a:buNone/>
            </a:pPr>
            <a:r>
              <a:rPr lang="en-IN" sz="1600" b="0" i="0" dirty="0">
                <a:solidFill>
                  <a:srgbClr val="212121"/>
                </a:solidFill>
                <a:effectLst/>
                <a:latin typeface="+mj-lt"/>
              </a:rPr>
              <a:t>Linear Regression r2_score for testing dataset: 0.9008190832598643 </a:t>
            </a:r>
          </a:p>
          <a:p>
            <a:pPr marL="152396" indent="0">
              <a:buNone/>
            </a:pPr>
            <a:endParaRPr lang="en-IN" sz="1600" b="0" i="0" dirty="0">
              <a:solidFill>
                <a:srgbClr val="212121"/>
              </a:solidFill>
              <a:effectLst/>
              <a:latin typeface="+mj-lt"/>
            </a:endParaRPr>
          </a:p>
          <a:p>
            <a:pPr marL="152396" indent="0">
              <a:buNone/>
            </a:pPr>
            <a:r>
              <a:rPr lang="en-IN" sz="1600" b="0" i="0" dirty="0">
                <a:solidFill>
                  <a:srgbClr val="212121"/>
                </a:solidFill>
                <a:effectLst/>
                <a:latin typeface="+mj-lt"/>
              </a:rPr>
              <a:t>Linear Regression mean squared</a:t>
            </a:r>
            <a:r>
              <a:rPr lang="en-IN" sz="1600" dirty="0">
                <a:solidFill>
                  <a:srgbClr val="212121"/>
                </a:solidFill>
                <a:latin typeface="+mj-lt"/>
              </a:rPr>
              <a:t> </a:t>
            </a:r>
            <a:r>
              <a:rPr lang="en-IN" sz="1600" b="0" i="0" dirty="0">
                <a:solidFill>
                  <a:srgbClr val="212121"/>
                </a:solidFill>
                <a:effectLst/>
                <a:latin typeface="+mj-lt"/>
              </a:rPr>
              <a:t>error for training dataset: 1529344.495219654 </a:t>
            </a:r>
          </a:p>
          <a:p>
            <a:pPr marL="152396" indent="0">
              <a:buNone/>
            </a:pPr>
            <a:r>
              <a:rPr lang="en-IN" sz="1600" b="0" i="0" dirty="0">
                <a:solidFill>
                  <a:srgbClr val="212121"/>
                </a:solidFill>
                <a:effectLst/>
                <a:latin typeface="+mj-lt"/>
              </a:rPr>
              <a:t>Linear Regression mean squared</a:t>
            </a:r>
            <a:r>
              <a:rPr lang="en-IN" sz="1600" dirty="0">
                <a:solidFill>
                  <a:srgbClr val="212121"/>
                </a:solidFill>
                <a:latin typeface="+mj-lt"/>
              </a:rPr>
              <a:t> </a:t>
            </a:r>
            <a:r>
              <a:rPr lang="en-IN" sz="1600" b="0" i="0" dirty="0">
                <a:solidFill>
                  <a:srgbClr val="212121"/>
                </a:solidFill>
                <a:effectLst/>
                <a:latin typeface="+mj-lt"/>
              </a:rPr>
              <a:t>error for testing dataset: 1539654.3394205498 </a:t>
            </a:r>
          </a:p>
          <a:p>
            <a:pPr marL="152396" indent="0">
              <a:buNone/>
            </a:pPr>
            <a:endParaRPr lang="en-IN" sz="1600" b="0" i="0" dirty="0">
              <a:solidFill>
                <a:srgbClr val="212121"/>
              </a:solidFill>
              <a:effectLst/>
              <a:latin typeface="+mj-lt"/>
            </a:endParaRPr>
          </a:p>
          <a:p>
            <a:pPr marL="152396" indent="0">
              <a:buNone/>
            </a:pPr>
            <a:r>
              <a:rPr lang="en-IN" sz="1600" b="0" i="0" dirty="0">
                <a:solidFill>
                  <a:srgbClr val="212121"/>
                </a:solidFill>
                <a:effectLst/>
                <a:latin typeface="+mj-lt"/>
              </a:rPr>
              <a:t>Linear Regression RMSE for training dataset: 1236.666687195727 </a:t>
            </a:r>
          </a:p>
          <a:p>
            <a:pPr marL="152396" indent="0">
              <a:buNone/>
            </a:pPr>
            <a:r>
              <a:rPr lang="en-IN" sz="1600" b="0" i="0" dirty="0">
                <a:solidFill>
                  <a:srgbClr val="212121"/>
                </a:solidFill>
                <a:effectLst/>
                <a:latin typeface="+mj-lt"/>
              </a:rPr>
              <a:t>Linear Regression RMSE for testing dataset: 1240.828086166875 </a:t>
            </a:r>
          </a:p>
          <a:p>
            <a:pPr marL="152396" indent="0">
              <a:buNone/>
            </a:pPr>
            <a:endParaRPr lang="en-IN" sz="1600" b="0" i="0" dirty="0">
              <a:solidFill>
                <a:srgbClr val="212121"/>
              </a:solidFill>
              <a:effectLst/>
              <a:latin typeface="+mj-lt"/>
            </a:endParaRPr>
          </a:p>
          <a:p>
            <a:pPr marL="152396" indent="0">
              <a:buNone/>
            </a:pPr>
            <a:r>
              <a:rPr lang="en-IN" sz="1600" b="0" i="0" dirty="0">
                <a:solidFill>
                  <a:srgbClr val="212121"/>
                </a:solidFill>
                <a:effectLst/>
                <a:latin typeface="+mj-lt"/>
              </a:rPr>
              <a:t>Linear Regression MAPE for training dataset: 4.330090282685447e+17 </a:t>
            </a:r>
          </a:p>
          <a:p>
            <a:pPr marL="152396" indent="0">
              <a:buNone/>
            </a:pPr>
            <a:r>
              <a:rPr lang="en-IN" sz="1600" b="0" i="0" dirty="0">
                <a:solidFill>
                  <a:srgbClr val="212121"/>
                </a:solidFill>
                <a:effectLst/>
                <a:latin typeface="+mj-lt"/>
              </a:rPr>
              <a:t>Linear Regression MAPE for testing dataset: 4.332721886071496e+17</a:t>
            </a:r>
            <a:endParaRPr lang="en-IN" sz="1600" dirty="0">
              <a:latin typeface="+mj-lt"/>
            </a:endParaRPr>
          </a:p>
        </p:txBody>
      </p:sp>
      <p:pic>
        <p:nvPicPr>
          <p:cNvPr id="5" name="Picture 4" descr="Chart, line chart, histogram&#10;&#10;Description automatically generated">
            <a:extLst>
              <a:ext uri="{FF2B5EF4-FFF2-40B4-BE49-F238E27FC236}">
                <a16:creationId xmlns:a16="http://schemas.microsoft.com/office/drawing/2014/main" id="{3F38B219-E179-8787-0E63-00A7F0509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576" y="1187532"/>
            <a:ext cx="4904509" cy="5670466"/>
          </a:xfrm>
          <a:prstGeom prst="rect">
            <a:avLst/>
          </a:prstGeom>
        </p:spPr>
      </p:pic>
    </p:spTree>
    <p:extLst>
      <p:ext uri="{BB962C8B-B14F-4D97-AF65-F5344CB8AC3E}">
        <p14:creationId xmlns:p14="http://schemas.microsoft.com/office/powerpoint/2010/main" val="195304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651A-0FC1-A227-6F87-884CC3AD64D5}"/>
              </a:ext>
            </a:extLst>
          </p:cNvPr>
          <p:cNvSpPr>
            <a:spLocks noGrp="1"/>
          </p:cNvSpPr>
          <p:nvPr>
            <p:ph type="title"/>
          </p:nvPr>
        </p:nvSpPr>
        <p:spPr>
          <a:xfrm>
            <a:off x="415600" y="169334"/>
            <a:ext cx="11360800" cy="6434666"/>
          </a:xfrm>
        </p:spPr>
        <p:txBody>
          <a:bodyPr/>
          <a:lstStyle/>
          <a:p>
            <a:pPr marL="571500" indent="-571500">
              <a:buFont typeface="Arial" panose="020B0604020202020204" pitchFamily="34" charset="0"/>
              <a:buChar char="•"/>
            </a:pPr>
            <a:r>
              <a:rPr lang="en-IN" sz="3600" b="1" dirty="0"/>
              <a:t>Table of Contents:-</a:t>
            </a:r>
            <a:br>
              <a:rPr lang="en-IN" sz="3600" b="1" dirty="0"/>
            </a:br>
            <a:r>
              <a:rPr lang="en-IN" sz="3600" b="1" dirty="0"/>
              <a:t>    	</a:t>
            </a:r>
            <a:r>
              <a:rPr lang="en-IN" sz="2000" b="1" dirty="0">
                <a:solidFill>
                  <a:schemeClr val="bg1">
                    <a:lumMod val="50000"/>
                  </a:schemeClr>
                </a:solidFill>
              </a:rPr>
              <a:t>1.Introduction</a:t>
            </a:r>
            <a:br>
              <a:rPr lang="en-IN" sz="2000" b="1" dirty="0">
                <a:solidFill>
                  <a:schemeClr val="bg1">
                    <a:lumMod val="50000"/>
                  </a:schemeClr>
                </a:solidFill>
              </a:rPr>
            </a:br>
            <a:r>
              <a:rPr lang="en-IN" sz="2000" b="1" dirty="0">
                <a:solidFill>
                  <a:schemeClr val="bg1">
                    <a:lumMod val="50000"/>
                  </a:schemeClr>
                </a:solidFill>
              </a:rPr>
              <a:t>        	2.Variable Explanation</a:t>
            </a:r>
            <a:br>
              <a:rPr lang="en-IN" sz="2000" b="1" dirty="0">
                <a:solidFill>
                  <a:schemeClr val="bg1">
                    <a:lumMod val="50000"/>
                  </a:schemeClr>
                </a:solidFill>
              </a:rPr>
            </a:br>
            <a:r>
              <a:rPr lang="en-IN" sz="2000" b="1" dirty="0">
                <a:solidFill>
                  <a:schemeClr val="bg1">
                    <a:lumMod val="50000"/>
                  </a:schemeClr>
                </a:solidFill>
              </a:rPr>
              <a:t>        	3.Import and Reading the Data</a:t>
            </a:r>
            <a:br>
              <a:rPr lang="en-IN" sz="2000" b="1" dirty="0">
                <a:solidFill>
                  <a:schemeClr val="bg1">
                    <a:lumMod val="50000"/>
                  </a:schemeClr>
                </a:solidFill>
              </a:rPr>
            </a:br>
            <a:r>
              <a:rPr lang="en-IN" sz="2000" b="1" dirty="0">
                <a:solidFill>
                  <a:schemeClr val="bg1">
                    <a:lumMod val="50000"/>
                  </a:schemeClr>
                </a:solidFill>
              </a:rPr>
              <a:t>        	4.EDA on Datasets</a:t>
            </a:r>
            <a:br>
              <a:rPr lang="en-IN" sz="2000" b="1" dirty="0">
                <a:solidFill>
                  <a:schemeClr val="bg1">
                    <a:lumMod val="50000"/>
                  </a:schemeClr>
                </a:solidFill>
              </a:rPr>
            </a:br>
            <a:r>
              <a:rPr lang="en-IN" sz="2000" b="1" dirty="0">
                <a:solidFill>
                  <a:schemeClr val="bg1">
                    <a:lumMod val="50000"/>
                  </a:schemeClr>
                </a:solidFill>
              </a:rPr>
              <a:t>        	5.Data cleaning and pre-processing</a:t>
            </a:r>
            <a:br>
              <a:rPr lang="en-IN" b="1" dirty="0">
                <a:solidFill>
                  <a:schemeClr val="bg1">
                    <a:lumMod val="50000"/>
                  </a:schemeClr>
                </a:solidFill>
              </a:rPr>
            </a:br>
            <a:r>
              <a:rPr lang="en-IN" sz="1600" b="1" dirty="0">
                <a:solidFill>
                  <a:schemeClr val="bg1">
                    <a:lumMod val="50000"/>
                  </a:schemeClr>
                </a:solidFill>
              </a:rPr>
              <a:t>                      	</a:t>
            </a:r>
            <a:r>
              <a:rPr lang="en-IN" sz="1600" b="1" dirty="0">
                <a:solidFill>
                  <a:schemeClr val="accent1">
                    <a:lumMod val="75000"/>
                  </a:schemeClr>
                </a:solidFill>
              </a:rPr>
              <a:t>( Datetime</a:t>
            </a:r>
            <a:br>
              <a:rPr lang="en-IN" sz="1600" b="1" dirty="0">
                <a:solidFill>
                  <a:schemeClr val="accent1">
                    <a:lumMod val="75000"/>
                  </a:schemeClr>
                </a:solidFill>
              </a:rPr>
            </a:br>
            <a:r>
              <a:rPr lang="en-IN" sz="1600" b="1" dirty="0">
                <a:solidFill>
                  <a:schemeClr val="accent1">
                    <a:lumMod val="75000"/>
                  </a:schemeClr>
                </a:solidFill>
              </a:rPr>
              <a:t>                       	Text and Expected Values</a:t>
            </a:r>
            <a:br>
              <a:rPr lang="en-IN" sz="1600" b="1" dirty="0">
                <a:solidFill>
                  <a:schemeClr val="accent1">
                    <a:lumMod val="75000"/>
                  </a:schemeClr>
                </a:solidFill>
              </a:rPr>
            </a:br>
            <a:r>
              <a:rPr lang="en-IN" sz="1600" b="1" dirty="0">
                <a:solidFill>
                  <a:schemeClr val="accent1">
                    <a:lumMod val="75000"/>
                  </a:schemeClr>
                </a:solidFill>
              </a:rPr>
              <a:t>                        	Removing Rows and Columns</a:t>
            </a:r>
            <a:br>
              <a:rPr lang="en-IN" sz="1600" b="1" dirty="0">
                <a:solidFill>
                  <a:schemeClr val="accent1">
                    <a:lumMod val="75000"/>
                  </a:schemeClr>
                </a:solidFill>
              </a:rPr>
            </a:br>
            <a:r>
              <a:rPr lang="en-IN" sz="1600" b="1" dirty="0">
                <a:solidFill>
                  <a:schemeClr val="accent1">
                    <a:lumMod val="75000"/>
                  </a:schemeClr>
                </a:solidFill>
              </a:rPr>
              <a:t>                       	Outliers(Sales and Customers)</a:t>
            </a:r>
            <a:br>
              <a:rPr lang="en-IN" sz="1600" b="1" dirty="0">
                <a:solidFill>
                  <a:schemeClr val="accent1">
                    <a:lumMod val="75000"/>
                  </a:schemeClr>
                </a:solidFill>
              </a:rPr>
            </a:br>
            <a:r>
              <a:rPr lang="en-IN" sz="1600" b="1" dirty="0">
                <a:solidFill>
                  <a:schemeClr val="accent1">
                    <a:lumMod val="75000"/>
                  </a:schemeClr>
                </a:solidFill>
              </a:rPr>
              <a:t>                       	Missing values)</a:t>
            </a:r>
            <a:br>
              <a:rPr lang="en-IN" sz="1600" b="1" dirty="0">
                <a:solidFill>
                  <a:schemeClr val="accent1">
                    <a:lumMod val="75000"/>
                  </a:schemeClr>
                </a:solidFill>
              </a:rPr>
            </a:br>
            <a:r>
              <a:rPr lang="en-IN" sz="2000" b="1" dirty="0">
                <a:solidFill>
                  <a:schemeClr val="bg1">
                    <a:lumMod val="50000"/>
                  </a:schemeClr>
                </a:solidFill>
              </a:rPr>
              <a:t>         	6.Merging of two datasets</a:t>
            </a:r>
            <a:br>
              <a:rPr lang="en-IN" sz="2000" b="1" dirty="0">
                <a:solidFill>
                  <a:schemeClr val="bg1">
                    <a:lumMod val="50000"/>
                  </a:schemeClr>
                </a:solidFill>
              </a:rPr>
            </a:br>
            <a:r>
              <a:rPr lang="en-IN" sz="2000" b="1" dirty="0">
                <a:solidFill>
                  <a:schemeClr val="bg1">
                    <a:lumMod val="50000"/>
                  </a:schemeClr>
                </a:solidFill>
              </a:rPr>
              <a:t>         	7.Exploratory insights of the final datasets</a:t>
            </a:r>
            <a:br>
              <a:rPr lang="en-IN" sz="2000" b="1" dirty="0">
                <a:solidFill>
                  <a:schemeClr val="bg1">
                    <a:lumMod val="50000"/>
                  </a:schemeClr>
                </a:solidFill>
              </a:rPr>
            </a:br>
            <a:r>
              <a:rPr lang="en-IN" sz="2000" b="1" dirty="0">
                <a:solidFill>
                  <a:schemeClr val="bg1">
                    <a:lumMod val="50000"/>
                  </a:schemeClr>
                </a:solidFill>
              </a:rPr>
              <a:t>          	8.Building Regression Model(</a:t>
            </a:r>
            <a:r>
              <a:rPr lang="en-IN" sz="2000" b="1" dirty="0" err="1">
                <a:solidFill>
                  <a:schemeClr val="bg1">
                    <a:lumMod val="50000"/>
                  </a:schemeClr>
                </a:solidFill>
              </a:rPr>
              <a:t>Linear,DecisionTree,RandomForest</a:t>
            </a:r>
            <a:r>
              <a:rPr lang="en-IN" sz="2000" b="1" dirty="0">
                <a:solidFill>
                  <a:schemeClr val="bg1">
                    <a:lumMod val="50000"/>
                  </a:schemeClr>
                </a:solidFill>
              </a:rPr>
              <a:t>)</a:t>
            </a:r>
            <a:br>
              <a:rPr lang="en-IN" sz="2000" b="1" dirty="0">
                <a:solidFill>
                  <a:schemeClr val="bg1">
                    <a:lumMod val="50000"/>
                  </a:schemeClr>
                </a:solidFill>
              </a:rPr>
            </a:br>
            <a:r>
              <a:rPr lang="en-IN" sz="2000" b="1" dirty="0">
                <a:solidFill>
                  <a:schemeClr val="bg1">
                    <a:lumMod val="50000"/>
                  </a:schemeClr>
                </a:solidFill>
              </a:rPr>
              <a:t>          	9.Regression Model with Hyperparameter Tuning</a:t>
            </a:r>
            <a:br>
              <a:rPr lang="en-IN" sz="2000" b="1" dirty="0">
                <a:solidFill>
                  <a:schemeClr val="bg1">
                    <a:lumMod val="50000"/>
                  </a:schemeClr>
                </a:solidFill>
              </a:rPr>
            </a:br>
            <a:r>
              <a:rPr lang="en-IN" sz="2000" b="1" dirty="0">
                <a:solidFill>
                  <a:schemeClr val="bg1">
                    <a:lumMod val="50000"/>
                  </a:schemeClr>
                </a:solidFill>
              </a:rPr>
              <a:t>          	10.Evaluation Metrics</a:t>
            </a:r>
            <a:br>
              <a:rPr lang="en-IN" sz="2000" b="1" dirty="0">
                <a:solidFill>
                  <a:schemeClr val="bg1">
                    <a:lumMod val="50000"/>
                  </a:schemeClr>
                </a:solidFill>
              </a:rPr>
            </a:br>
            <a:r>
              <a:rPr lang="en-IN" sz="2000" b="1" dirty="0">
                <a:solidFill>
                  <a:schemeClr val="bg1">
                    <a:lumMod val="50000"/>
                  </a:schemeClr>
                </a:solidFill>
              </a:rPr>
              <a:t>          	11.Conclusion</a:t>
            </a:r>
            <a:br>
              <a:rPr lang="en-IN" sz="2000" b="1" dirty="0">
                <a:solidFill>
                  <a:schemeClr val="bg1">
                    <a:lumMod val="50000"/>
                  </a:schemeClr>
                </a:solidFill>
              </a:rPr>
            </a:br>
            <a:r>
              <a:rPr lang="en-IN" sz="2000" b="1" dirty="0">
                <a:solidFill>
                  <a:schemeClr val="bg1">
                    <a:lumMod val="50000"/>
                  </a:schemeClr>
                </a:solidFill>
              </a:rPr>
              <a:t>          	12.Necessary suggestion</a:t>
            </a:r>
          </a:p>
        </p:txBody>
      </p:sp>
      <p:sp>
        <p:nvSpPr>
          <p:cNvPr id="3" name="Text Placeholder 2">
            <a:extLst>
              <a:ext uri="{FF2B5EF4-FFF2-40B4-BE49-F238E27FC236}">
                <a16:creationId xmlns:a16="http://schemas.microsoft.com/office/drawing/2014/main" id="{58A12306-217D-A252-27F1-2EAC9AD6F555}"/>
              </a:ext>
            </a:extLst>
          </p:cNvPr>
          <p:cNvSpPr>
            <a:spLocks noGrp="1"/>
          </p:cNvSpPr>
          <p:nvPr>
            <p:ph type="body" idx="1"/>
          </p:nvPr>
        </p:nvSpPr>
        <p:spPr>
          <a:xfrm>
            <a:off x="415600" y="6046113"/>
            <a:ext cx="11360800" cy="45719"/>
          </a:xfrm>
        </p:spPr>
        <p:txBody>
          <a:bodyPr/>
          <a:lstStyle/>
          <a:p>
            <a:r>
              <a:rPr lang="en-IN" dirty="0"/>
              <a:t>11</a:t>
            </a:r>
          </a:p>
        </p:txBody>
      </p:sp>
    </p:spTree>
    <p:extLst>
      <p:ext uri="{BB962C8B-B14F-4D97-AF65-F5344CB8AC3E}">
        <p14:creationId xmlns:p14="http://schemas.microsoft.com/office/powerpoint/2010/main" val="3165533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397F-A2D4-7FE2-E7C8-1D7607EBDDAB}"/>
              </a:ext>
            </a:extLst>
          </p:cNvPr>
          <p:cNvSpPr>
            <a:spLocks noGrp="1"/>
          </p:cNvSpPr>
          <p:nvPr>
            <p:ph type="title"/>
          </p:nvPr>
        </p:nvSpPr>
        <p:spPr>
          <a:xfrm>
            <a:off x="0" y="0"/>
            <a:ext cx="11776400" cy="653143"/>
          </a:xfrm>
        </p:spPr>
        <p:txBody>
          <a:bodyPr/>
          <a:lstStyle/>
          <a:p>
            <a:r>
              <a:rPr lang="en-IN" b="1" dirty="0"/>
              <a:t>Ridge Regression with and without hyperparameter tuning.</a:t>
            </a:r>
            <a:br>
              <a:rPr lang="en-IN" b="1" dirty="0"/>
            </a:br>
            <a:br>
              <a:rPr lang="en-IN" b="1" dirty="0"/>
            </a:br>
            <a:r>
              <a:rPr lang="en-IN" sz="1600" b="1" dirty="0">
                <a:solidFill>
                  <a:schemeClr val="bg1">
                    <a:lumMod val="75000"/>
                  </a:schemeClr>
                </a:solidFill>
              </a:rPr>
              <a:t>Ridge Regression without hyperparameter tuning</a:t>
            </a:r>
            <a:br>
              <a:rPr lang="en-IN" b="1" dirty="0"/>
            </a:br>
            <a:br>
              <a:rPr lang="en-IN" b="1" dirty="0"/>
            </a:br>
            <a:endParaRPr lang="en-IN" b="1" dirty="0"/>
          </a:p>
        </p:txBody>
      </p:sp>
      <p:sp>
        <p:nvSpPr>
          <p:cNvPr id="3" name="Text Placeholder 2">
            <a:extLst>
              <a:ext uri="{FF2B5EF4-FFF2-40B4-BE49-F238E27FC236}">
                <a16:creationId xmlns:a16="http://schemas.microsoft.com/office/drawing/2014/main" id="{2C2DAD3A-E056-C9F4-44E7-D18485FF061E}"/>
              </a:ext>
            </a:extLst>
          </p:cNvPr>
          <p:cNvSpPr>
            <a:spLocks noGrp="1"/>
          </p:cNvSpPr>
          <p:nvPr>
            <p:ph type="body" idx="1"/>
          </p:nvPr>
        </p:nvSpPr>
        <p:spPr>
          <a:xfrm>
            <a:off x="-558140" y="4073235"/>
            <a:ext cx="12849101" cy="2784763"/>
          </a:xfrm>
        </p:spPr>
        <p:txBody>
          <a:bodyPr/>
          <a:lstStyle/>
          <a:p>
            <a:r>
              <a:rPr lang="en-IN" sz="1200" b="0" i="0" dirty="0">
                <a:solidFill>
                  <a:srgbClr val="212121"/>
                </a:solidFill>
                <a:effectLst/>
                <a:latin typeface="+mj-lt"/>
              </a:rPr>
              <a:t>Ridge Regression score for training dataset: 0.9007204843855741 </a:t>
            </a:r>
          </a:p>
          <a:p>
            <a:r>
              <a:rPr lang="en-IN" sz="1200" b="0" i="0" dirty="0">
                <a:solidFill>
                  <a:srgbClr val="212121"/>
                </a:solidFill>
                <a:effectLst/>
                <a:latin typeface="+mj-lt"/>
              </a:rPr>
              <a:t>Ridge Regression score for testing dataset: 0.9007660405046746 </a:t>
            </a:r>
          </a:p>
          <a:p>
            <a:r>
              <a:rPr lang="en-IN" sz="1200" b="0" i="0" dirty="0">
                <a:solidFill>
                  <a:srgbClr val="212121"/>
                </a:solidFill>
                <a:effectLst/>
                <a:latin typeface="+mj-lt"/>
              </a:rPr>
              <a:t>Ridge Regression r2_score for training dataset: 0.9007204843855741 </a:t>
            </a:r>
          </a:p>
          <a:p>
            <a:r>
              <a:rPr lang="en-IN" sz="1200" b="0" i="0" dirty="0">
                <a:solidFill>
                  <a:srgbClr val="212121"/>
                </a:solidFill>
                <a:effectLst/>
                <a:latin typeface="+mj-lt"/>
              </a:rPr>
              <a:t>Ridge Regression r2_score for testing dataset: 0.9007660405046746 </a:t>
            </a:r>
          </a:p>
          <a:p>
            <a:endParaRPr lang="en-IN" sz="1200" b="0" i="0" dirty="0">
              <a:solidFill>
                <a:srgbClr val="212121"/>
              </a:solidFill>
              <a:effectLst/>
              <a:latin typeface="+mj-lt"/>
            </a:endParaRPr>
          </a:p>
          <a:p>
            <a:pPr marL="152396" indent="0">
              <a:buNone/>
            </a:pPr>
            <a:r>
              <a:rPr lang="en-IN" sz="1200" b="0" i="0" dirty="0">
                <a:solidFill>
                  <a:srgbClr val="212121"/>
                </a:solidFill>
                <a:effectLst/>
                <a:latin typeface="+mj-lt"/>
              </a:rPr>
              <a:t>           Ridge Regression MSE for training dataset: 1530307.4327141184 </a:t>
            </a:r>
          </a:p>
          <a:p>
            <a:r>
              <a:rPr lang="en-IN" sz="1200" b="0" i="0" dirty="0">
                <a:solidFill>
                  <a:srgbClr val="212121"/>
                </a:solidFill>
                <a:effectLst/>
                <a:latin typeface="+mj-lt"/>
              </a:rPr>
              <a:t>Ridge Regression MSE for testing dataset: 1540477.7589944643 </a:t>
            </a:r>
          </a:p>
          <a:p>
            <a:r>
              <a:rPr lang="en-IN" sz="1200" b="0" i="0" dirty="0">
                <a:solidFill>
                  <a:srgbClr val="212121"/>
                </a:solidFill>
                <a:effectLst/>
                <a:latin typeface="+mj-lt"/>
              </a:rPr>
              <a:t>Ridge Regression RMSE for training dataset: 1237.0559537523427 </a:t>
            </a:r>
          </a:p>
          <a:p>
            <a:r>
              <a:rPr lang="en-IN" sz="1200" b="0" i="0" dirty="0">
                <a:solidFill>
                  <a:srgbClr val="212121"/>
                </a:solidFill>
                <a:effectLst/>
                <a:latin typeface="+mj-lt"/>
              </a:rPr>
              <a:t>Ridge Regression RMSE for testing dataset: 1241.159844256357 </a:t>
            </a:r>
          </a:p>
          <a:p>
            <a:endParaRPr lang="en-IN" sz="1200" b="0" i="0" dirty="0">
              <a:solidFill>
                <a:srgbClr val="212121"/>
              </a:solidFill>
              <a:effectLst/>
              <a:latin typeface="+mj-lt"/>
            </a:endParaRPr>
          </a:p>
          <a:p>
            <a:r>
              <a:rPr lang="en-IN" sz="1200" b="0" i="0" dirty="0">
                <a:solidFill>
                  <a:srgbClr val="212121"/>
                </a:solidFill>
                <a:effectLst/>
                <a:latin typeface="+mj-lt"/>
              </a:rPr>
              <a:t>Ridge Regression MAPE for training dataset: 4.3155031433925344e+17 </a:t>
            </a:r>
          </a:p>
          <a:p>
            <a:r>
              <a:rPr lang="en-IN" sz="1200" b="0" i="0" dirty="0">
                <a:solidFill>
                  <a:srgbClr val="212121"/>
                </a:solidFill>
                <a:effectLst/>
                <a:latin typeface="+mj-lt"/>
              </a:rPr>
              <a:t>Ridge Regression MAPE for testing dataset: 4.321666013569699e+17</a:t>
            </a:r>
            <a:endParaRPr lang="en-IN" sz="1200" dirty="0">
              <a:latin typeface="+mj-lt"/>
            </a:endParaRPr>
          </a:p>
        </p:txBody>
      </p:sp>
      <p:pic>
        <p:nvPicPr>
          <p:cNvPr id="5" name="Picture 4" descr="Chart, line chart, histogram&#10;&#10;Description automatically generated">
            <a:extLst>
              <a:ext uri="{FF2B5EF4-FFF2-40B4-BE49-F238E27FC236}">
                <a16:creationId xmlns:a16="http://schemas.microsoft.com/office/drawing/2014/main" id="{AF2DA26A-EB52-8580-29AB-508B36E3E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1" y="1193470"/>
            <a:ext cx="4868883" cy="2784763"/>
          </a:xfrm>
          <a:prstGeom prst="rect">
            <a:avLst/>
          </a:prstGeom>
        </p:spPr>
      </p:pic>
      <p:sp>
        <p:nvSpPr>
          <p:cNvPr id="7" name="TextBox 6">
            <a:extLst>
              <a:ext uri="{FF2B5EF4-FFF2-40B4-BE49-F238E27FC236}">
                <a16:creationId xmlns:a16="http://schemas.microsoft.com/office/drawing/2014/main" id="{CB4F05B6-574F-0E09-E78C-ACE017B0963A}"/>
              </a:ext>
            </a:extLst>
          </p:cNvPr>
          <p:cNvSpPr txBox="1"/>
          <p:nvPr/>
        </p:nvSpPr>
        <p:spPr>
          <a:xfrm>
            <a:off x="5913120" y="880937"/>
            <a:ext cx="7120128" cy="5909310"/>
          </a:xfrm>
          <a:prstGeom prst="rect">
            <a:avLst/>
          </a:prstGeom>
          <a:noFill/>
        </p:spPr>
        <p:txBody>
          <a:bodyPr wrap="square">
            <a:spAutoFit/>
          </a:bodyPr>
          <a:lstStyle/>
          <a:p>
            <a:r>
              <a:rPr lang="en-IN" sz="1400" b="1" i="0" dirty="0">
                <a:solidFill>
                  <a:srgbClr val="212121"/>
                </a:solidFill>
                <a:effectLst/>
                <a:latin typeface="+mj-lt"/>
              </a:rPr>
              <a:t>Ridge Regression with hyperparameter tuning</a:t>
            </a: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score for training dataset: -1529344.499707297 </a:t>
            </a: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score for testing dataset: -1539653.9219725737 </a:t>
            </a: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r2_score for training dataset: 0.9007829551809468 </a:t>
            </a: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r2_score for testing dataset: 0.9008191101508826 </a:t>
            </a:r>
          </a:p>
          <a:p>
            <a:endParaRPr lang="en-IN" sz="1400" b="0" i="0" dirty="0">
              <a:solidFill>
                <a:srgbClr val="212121"/>
              </a:solidFill>
              <a:effectLst/>
              <a:latin typeface="+mj-lt"/>
            </a:endParaRP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MSE for training dataset: 1529344.499707297 </a:t>
            </a: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MSE for testing dataset: 1539653.9219725737 </a:t>
            </a: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RMSE for training dataset: 1236.6666890101378 </a:t>
            </a: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RMSE for testing dataset: 1240.8279179534018 </a:t>
            </a:r>
          </a:p>
          <a:p>
            <a:endParaRPr lang="en-IN" sz="1400" b="0" i="0" dirty="0">
              <a:solidFill>
                <a:srgbClr val="212121"/>
              </a:solidFill>
              <a:effectLst/>
              <a:latin typeface="+mj-lt"/>
            </a:endParaRP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MAPE for training dataset: 4.3300637559855994e+17 </a:t>
            </a:r>
          </a:p>
          <a:p>
            <a:r>
              <a:rPr lang="en-IN" sz="1400" b="0" i="0" dirty="0">
                <a:solidFill>
                  <a:srgbClr val="212121"/>
                </a:solidFill>
                <a:effectLst/>
                <a:latin typeface="+mj-lt"/>
              </a:rPr>
              <a:t>Ridge Regression</a:t>
            </a:r>
            <a:r>
              <a:rPr lang="en-IN" sz="1400" dirty="0">
                <a:solidFill>
                  <a:srgbClr val="212121"/>
                </a:solidFill>
                <a:latin typeface="+mj-lt"/>
              </a:rPr>
              <a:t> </a:t>
            </a:r>
            <a:r>
              <a:rPr lang="en-IN" sz="1400" b="0" i="0" dirty="0">
                <a:solidFill>
                  <a:srgbClr val="212121"/>
                </a:solidFill>
                <a:effectLst/>
                <a:latin typeface="+mj-lt"/>
              </a:rPr>
              <a:t>hyp MAPE for testing dataset: 4.33270388726295e+17</a:t>
            </a:r>
            <a:endParaRPr lang="en-IN" sz="1400" dirty="0">
              <a:latin typeface="+mj-lt"/>
            </a:endParaRPr>
          </a:p>
        </p:txBody>
      </p:sp>
      <p:pic>
        <p:nvPicPr>
          <p:cNvPr id="11" name="Picture 10" descr="Chart, line chart, histogram&#10;&#10;Description automatically generated">
            <a:extLst>
              <a:ext uri="{FF2B5EF4-FFF2-40B4-BE49-F238E27FC236}">
                <a16:creationId xmlns:a16="http://schemas.microsoft.com/office/drawing/2014/main" id="{D2A1C54D-DEF3-9FD6-1B4C-15245873E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8464" y="1193470"/>
            <a:ext cx="5567310" cy="2784763"/>
          </a:xfrm>
          <a:prstGeom prst="rect">
            <a:avLst/>
          </a:prstGeom>
        </p:spPr>
      </p:pic>
    </p:spTree>
    <p:extLst>
      <p:ext uri="{BB962C8B-B14F-4D97-AF65-F5344CB8AC3E}">
        <p14:creationId xmlns:p14="http://schemas.microsoft.com/office/powerpoint/2010/main" val="3553250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5E51-8612-FE56-1EB2-074E68952F2E}"/>
              </a:ext>
            </a:extLst>
          </p:cNvPr>
          <p:cNvSpPr>
            <a:spLocks noGrp="1"/>
          </p:cNvSpPr>
          <p:nvPr>
            <p:ph type="title"/>
          </p:nvPr>
        </p:nvSpPr>
        <p:spPr>
          <a:xfrm>
            <a:off x="0" y="0"/>
            <a:ext cx="12191998" cy="712519"/>
          </a:xfrm>
        </p:spPr>
        <p:txBody>
          <a:bodyPr/>
          <a:lstStyle/>
          <a:p>
            <a:pPr rtl="0">
              <a:spcBef>
                <a:spcPts val="0"/>
              </a:spcBef>
              <a:spcAft>
                <a:spcPts val="0"/>
              </a:spcAft>
            </a:pPr>
            <a:r>
              <a:rPr lang="en-IN" b="1" dirty="0"/>
              <a:t>Lasso Regression with and without hyperparameter tuning.</a:t>
            </a:r>
            <a:br>
              <a:rPr lang="en-IN" b="1" dirty="0"/>
            </a:br>
            <a:br>
              <a:rPr lang="en-IN" b="1" dirty="0"/>
            </a:br>
            <a:r>
              <a:rPr lang="en-IN" sz="1400" b="1" dirty="0">
                <a:solidFill>
                  <a:schemeClr val="bg1">
                    <a:lumMod val="75000"/>
                  </a:schemeClr>
                </a:solidFill>
              </a:rPr>
              <a:t>Lasso Regression without hyperparameter tuning                                                   Lasso Regression with hyperparameter tuning</a:t>
            </a:r>
            <a:br>
              <a:rPr lang="en-IN" b="1" dirty="0"/>
            </a:br>
            <a:br>
              <a:rPr lang="en-IN" b="1" dirty="0"/>
            </a:br>
            <a:br>
              <a:rPr lang="en-IN" b="1" dirty="0"/>
            </a:br>
            <a:br>
              <a:rPr lang="en-IN" b="1" dirty="0"/>
            </a:br>
            <a:br>
              <a:rPr lang="en-IN" b="1" dirty="0"/>
            </a:br>
            <a:br>
              <a:rPr lang="en-IN" b="1" dirty="0"/>
            </a:br>
            <a:r>
              <a:rPr lang="en-IN" sz="1400" b="0" i="0" u="none" strike="noStrike" dirty="0">
                <a:solidFill>
                  <a:srgbClr val="212121"/>
                </a:solidFill>
                <a:effectLst/>
                <a:latin typeface="Arial" panose="020B0604020202020204" pitchFamily="34" charset="0"/>
              </a:rPr>
              <a:t>Lasso Regression score for training dataset: 0.9006218706072421   </a:t>
            </a:r>
            <a:br>
              <a:rPr lang="en-IN" sz="1400" b="0" dirty="0">
                <a:effectLst/>
              </a:rPr>
            </a:br>
            <a:r>
              <a:rPr lang="en-IN" sz="1400" b="0" i="0" u="none" strike="noStrike" dirty="0">
                <a:solidFill>
                  <a:srgbClr val="212121"/>
                </a:solidFill>
                <a:effectLst/>
                <a:latin typeface="Arial" panose="020B0604020202020204" pitchFamily="34" charset="0"/>
              </a:rPr>
              <a:t>Lasso Regression score for testing dataset: 0.9006822823915992</a:t>
            </a:r>
            <a:br>
              <a:rPr lang="en-IN" sz="1400" b="0" dirty="0">
                <a:effectLst/>
              </a:rPr>
            </a:br>
            <a:r>
              <a:rPr lang="en-IN" sz="1400" b="0" i="0" u="none" strike="noStrike" dirty="0">
                <a:solidFill>
                  <a:srgbClr val="212121"/>
                </a:solidFill>
                <a:effectLst/>
                <a:latin typeface="Arial" panose="020B0604020202020204" pitchFamily="34" charset="0"/>
              </a:rPr>
              <a:t> </a:t>
            </a:r>
            <a:br>
              <a:rPr lang="en-IN" sz="1400" b="0" dirty="0">
                <a:effectLst/>
              </a:rPr>
            </a:br>
            <a:r>
              <a:rPr lang="en-IN" sz="1400" b="0" i="0" u="none" strike="noStrike" dirty="0">
                <a:solidFill>
                  <a:srgbClr val="212121"/>
                </a:solidFill>
                <a:effectLst/>
                <a:latin typeface="Arial" panose="020B0604020202020204" pitchFamily="34" charset="0"/>
              </a:rPr>
              <a:t>Lasso Regression r2_score for training dataset: 0.9006218706072421</a:t>
            </a:r>
            <a:br>
              <a:rPr lang="en-IN" sz="1400" b="0" dirty="0">
                <a:effectLst/>
              </a:rPr>
            </a:br>
            <a:r>
              <a:rPr lang="en-IN" sz="1400" b="0" i="0" u="none" strike="noStrike" dirty="0">
                <a:solidFill>
                  <a:srgbClr val="212121"/>
                </a:solidFill>
                <a:effectLst/>
                <a:latin typeface="Arial" panose="020B0604020202020204" pitchFamily="34" charset="0"/>
              </a:rPr>
              <a:t>Lasso Regression r2_score for testing dataset: 0.9006822823915992                                                 </a:t>
            </a:r>
            <a:br>
              <a:rPr lang="en-IN" sz="1400" b="0" dirty="0">
                <a:effectLst/>
              </a:rPr>
            </a:br>
            <a:r>
              <a:rPr lang="en-IN" sz="1400" b="0" i="0" u="none" strike="noStrike" dirty="0">
                <a:solidFill>
                  <a:srgbClr val="212121"/>
                </a:solidFill>
                <a:effectLst/>
                <a:latin typeface="Arial" panose="020B0604020202020204" pitchFamily="34" charset="0"/>
              </a:rPr>
              <a:t> </a:t>
            </a:r>
            <a:br>
              <a:rPr lang="en-IN" sz="1400" b="0" dirty="0">
                <a:effectLst/>
              </a:rPr>
            </a:br>
            <a:r>
              <a:rPr lang="en-IN" sz="1400" b="0" i="0" u="none" strike="noStrike" dirty="0">
                <a:solidFill>
                  <a:srgbClr val="212121"/>
                </a:solidFill>
                <a:effectLst/>
                <a:latin typeface="Arial" panose="020B0604020202020204" pitchFamily="34" charset="0"/>
              </a:rPr>
              <a:t>Lasso Regression MSE for training dataset: 1531827.4783853278</a:t>
            </a:r>
            <a:br>
              <a:rPr lang="en-IN" sz="1050" dirty="0"/>
            </a:br>
            <a:br>
              <a:rPr lang="en-IN" sz="1400" b="0" dirty="0">
                <a:effectLst/>
              </a:rPr>
            </a:br>
            <a:r>
              <a:rPr lang="en-IN" sz="1400" b="0" i="0" u="none" strike="noStrike" dirty="0">
                <a:solidFill>
                  <a:srgbClr val="212121"/>
                </a:solidFill>
                <a:effectLst/>
                <a:latin typeface="Arial" panose="020B0604020202020204" pitchFamily="34" charset="0"/>
              </a:rPr>
              <a:t>Lasso Regression MSE for testing dataset: 1541777.9944278186</a:t>
            </a:r>
            <a:br>
              <a:rPr lang="en-IN" sz="1400" b="0" dirty="0">
                <a:effectLst/>
              </a:rPr>
            </a:br>
            <a:r>
              <a:rPr lang="en-IN" sz="1400" b="0" i="0" u="none" strike="noStrike" dirty="0">
                <a:solidFill>
                  <a:srgbClr val="212121"/>
                </a:solidFill>
                <a:effectLst/>
                <a:latin typeface="Arial" panose="020B0604020202020204" pitchFamily="34" charset="0"/>
              </a:rPr>
              <a:t> </a:t>
            </a:r>
            <a:br>
              <a:rPr lang="en-IN" sz="1400" b="0" dirty="0">
                <a:effectLst/>
              </a:rPr>
            </a:br>
            <a:r>
              <a:rPr lang="en-IN" sz="1400" b="0" i="0" u="none" strike="noStrike" dirty="0">
                <a:solidFill>
                  <a:srgbClr val="212121"/>
                </a:solidFill>
                <a:effectLst/>
                <a:latin typeface="Arial" panose="020B0604020202020204" pitchFamily="34" charset="0"/>
              </a:rPr>
              <a:t>Lasso Regression RMSE for training dataset: 1237.670181585275</a:t>
            </a:r>
            <a:br>
              <a:rPr lang="en-IN" sz="1400" b="0" dirty="0">
                <a:effectLst/>
              </a:rPr>
            </a:br>
            <a:r>
              <a:rPr lang="en-IN" sz="1400" b="0" i="0" u="none" strike="noStrike" dirty="0">
                <a:solidFill>
                  <a:srgbClr val="212121"/>
                </a:solidFill>
                <a:effectLst/>
                <a:latin typeface="Arial" panose="020B0604020202020204" pitchFamily="34" charset="0"/>
              </a:rPr>
              <a:t>Lasso Regression RMSE for testing dataset: 1241.6835323172402</a:t>
            </a:r>
            <a:br>
              <a:rPr lang="en-IN" sz="1400" b="0" dirty="0">
                <a:effectLst/>
              </a:rPr>
            </a:br>
            <a:r>
              <a:rPr lang="en-IN" sz="1400" b="0" i="0" u="none" strike="noStrike" dirty="0">
                <a:solidFill>
                  <a:srgbClr val="212121"/>
                </a:solidFill>
                <a:effectLst/>
                <a:latin typeface="Arial" panose="020B0604020202020204" pitchFamily="34" charset="0"/>
              </a:rPr>
              <a:t> </a:t>
            </a:r>
            <a:br>
              <a:rPr lang="en-IN" sz="1400" b="0" dirty="0">
                <a:effectLst/>
              </a:rPr>
            </a:br>
            <a:r>
              <a:rPr lang="en-IN" sz="1400" b="0" i="0" u="none" strike="noStrike" dirty="0">
                <a:solidFill>
                  <a:srgbClr val="212121"/>
                </a:solidFill>
                <a:effectLst/>
                <a:latin typeface="Arial" panose="020B0604020202020204" pitchFamily="34" charset="0"/>
              </a:rPr>
              <a:t>Lasso Regression MAPE for training dataset: 4.2816697463994963e+17</a:t>
            </a:r>
            <a:br>
              <a:rPr lang="en-IN" sz="1400" b="0" dirty="0">
                <a:effectLst/>
              </a:rPr>
            </a:br>
            <a:r>
              <a:rPr lang="en-IN" sz="1400" b="0" i="0" u="none" strike="noStrike" dirty="0">
                <a:solidFill>
                  <a:srgbClr val="212121"/>
                </a:solidFill>
                <a:effectLst/>
                <a:latin typeface="Arial" panose="020B0604020202020204" pitchFamily="34" charset="0"/>
              </a:rPr>
              <a:t>Lasso Regression MAPE for testing dataset: 4.2818095885669523e+17</a:t>
            </a:r>
            <a:br>
              <a:rPr lang="en-IN" sz="1400" b="0" dirty="0">
                <a:effectLst/>
              </a:rPr>
            </a:br>
            <a:br>
              <a:rPr lang="en-IN" sz="1400" dirty="0"/>
            </a:br>
            <a:endParaRPr lang="en-IN" sz="1400" b="1" dirty="0"/>
          </a:p>
        </p:txBody>
      </p:sp>
      <p:pic>
        <p:nvPicPr>
          <p:cNvPr id="11" name="Picture 10" descr="Chart, line chart, histogram&#10;&#10;Description automatically generated">
            <a:extLst>
              <a:ext uri="{FF2B5EF4-FFF2-40B4-BE49-F238E27FC236}">
                <a16:creationId xmlns:a16="http://schemas.microsoft.com/office/drawing/2014/main" id="{0E05A2FE-2D78-B158-669B-6FB5A1756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63783"/>
            <a:ext cx="5165766" cy="2158340"/>
          </a:xfrm>
          <a:prstGeom prst="rect">
            <a:avLst/>
          </a:prstGeom>
        </p:spPr>
      </p:pic>
      <p:pic>
        <p:nvPicPr>
          <p:cNvPr id="13" name="Picture 12" descr="Chart, line chart, histogram&#10;&#10;Description automatically generated">
            <a:extLst>
              <a:ext uri="{FF2B5EF4-FFF2-40B4-BE49-F238E27FC236}">
                <a16:creationId xmlns:a16="http://schemas.microsoft.com/office/drawing/2014/main" id="{AB8EDB36-7C29-5CF4-E138-F8B0B75B3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421" y="1163784"/>
            <a:ext cx="5945579" cy="2158340"/>
          </a:xfrm>
          <a:prstGeom prst="rect">
            <a:avLst/>
          </a:prstGeom>
        </p:spPr>
      </p:pic>
      <p:sp>
        <p:nvSpPr>
          <p:cNvPr id="15" name="TextBox 14">
            <a:extLst>
              <a:ext uri="{FF2B5EF4-FFF2-40B4-BE49-F238E27FC236}">
                <a16:creationId xmlns:a16="http://schemas.microsoft.com/office/drawing/2014/main" id="{4944A6A9-92D0-CCF6-1AFF-B9D78DB69FBD}"/>
              </a:ext>
            </a:extLst>
          </p:cNvPr>
          <p:cNvSpPr txBox="1"/>
          <p:nvPr/>
        </p:nvSpPr>
        <p:spPr>
          <a:xfrm>
            <a:off x="5913912" y="853320"/>
            <a:ext cx="6673932" cy="6124754"/>
          </a:xfrm>
          <a:prstGeom prst="rect">
            <a:avLst/>
          </a:prstGeom>
          <a:noFill/>
        </p:spPr>
        <p:txBody>
          <a:bodyPr wrap="square">
            <a:spAutoFit/>
          </a:bodyPr>
          <a:lstStyle/>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r>
              <a:rPr lang="en-IN" sz="1400" b="0" i="0" dirty="0">
                <a:solidFill>
                  <a:srgbClr val="212121"/>
                </a:solidFill>
                <a:effectLst/>
                <a:latin typeface="+mj-lt"/>
              </a:rPr>
              <a:t>LassoRegression_hyp score for training dataset: -1529344.499707297 LassoRegression_hyp score for testing dataset: -1539653.9219725737</a:t>
            </a:r>
          </a:p>
          <a:p>
            <a:endParaRPr lang="en-IN" sz="1400" dirty="0">
              <a:solidFill>
                <a:srgbClr val="212121"/>
              </a:solidFill>
              <a:latin typeface="+mj-lt"/>
            </a:endParaRPr>
          </a:p>
          <a:p>
            <a:r>
              <a:rPr lang="en-IN" sz="1400" b="0" i="0" dirty="0">
                <a:solidFill>
                  <a:srgbClr val="212121"/>
                </a:solidFill>
                <a:effectLst/>
                <a:latin typeface="+mj-lt"/>
              </a:rPr>
              <a:t> LassoRegression_hyp r2_score for training dataset: 0.9007829551809468 LassoRegression_hyp r2_score for testing dataset: 0.9008191101508826</a:t>
            </a:r>
          </a:p>
          <a:p>
            <a:endParaRPr lang="en-IN" sz="1400" dirty="0">
              <a:solidFill>
                <a:srgbClr val="212121"/>
              </a:solidFill>
              <a:latin typeface="+mj-lt"/>
            </a:endParaRPr>
          </a:p>
          <a:p>
            <a:r>
              <a:rPr lang="en-IN" sz="1400" b="0" i="0" dirty="0">
                <a:solidFill>
                  <a:srgbClr val="212121"/>
                </a:solidFill>
                <a:effectLst/>
                <a:latin typeface="+mj-lt"/>
              </a:rPr>
              <a:t> LassoRegression_hyp MSE for training dataset: 1529344.499707297 LassoRegression_hyp MSE for testing dataset: 1539653.9219725737</a:t>
            </a:r>
          </a:p>
          <a:p>
            <a:endParaRPr lang="en-IN" sz="1400" dirty="0">
              <a:solidFill>
                <a:srgbClr val="212121"/>
              </a:solidFill>
              <a:latin typeface="+mj-lt"/>
            </a:endParaRPr>
          </a:p>
          <a:p>
            <a:r>
              <a:rPr lang="en-IN" sz="1400" b="0" i="0" dirty="0">
                <a:solidFill>
                  <a:srgbClr val="212121"/>
                </a:solidFill>
                <a:effectLst/>
                <a:latin typeface="+mj-lt"/>
              </a:rPr>
              <a:t> LassoRegression_hyp RMSE for training dataset: 1236.6666890101378 LassoRegression_hyp RMSE for testing dataset: 1240.8279179534018</a:t>
            </a:r>
          </a:p>
          <a:p>
            <a:endParaRPr lang="en-IN" sz="1400" dirty="0">
              <a:solidFill>
                <a:srgbClr val="212121"/>
              </a:solidFill>
              <a:latin typeface="+mj-lt"/>
            </a:endParaRPr>
          </a:p>
          <a:p>
            <a:r>
              <a:rPr lang="en-IN" sz="1400" b="0" i="0" dirty="0">
                <a:solidFill>
                  <a:srgbClr val="212121"/>
                </a:solidFill>
                <a:effectLst/>
                <a:latin typeface="+mj-lt"/>
              </a:rPr>
              <a:t> LassoRegression_hyp MAPE for training dataset: 4.3300637559855994e+17</a:t>
            </a:r>
          </a:p>
          <a:p>
            <a:r>
              <a:rPr lang="en-IN" sz="1400" b="0" i="0" dirty="0">
                <a:solidFill>
                  <a:srgbClr val="212121"/>
                </a:solidFill>
                <a:effectLst/>
                <a:latin typeface="+mj-lt"/>
              </a:rPr>
              <a:t> LassoRegression_hyp MAPE for testing dataset: 4.33270388726295e+17</a:t>
            </a:r>
            <a:endParaRPr lang="en-IN" sz="1400" dirty="0">
              <a:latin typeface="+mj-lt"/>
            </a:endParaRPr>
          </a:p>
        </p:txBody>
      </p:sp>
    </p:spTree>
    <p:extLst>
      <p:ext uri="{BB962C8B-B14F-4D97-AF65-F5344CB8AC3E}">
        <p14:creationId xmlns:p14="http://schemas.microsoft.com/office/powerpoint/2010/main" val="321044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9E73-2C5C-DC2E-3DD7-8252FE674CEE}"/>
              </a:ext>
            </a:extLst>
          </p:cNvPr>
          <p:cNvSpPr>
            <a:spLocks noGrp="1"/>
          </p:cNvSpPr>
          <p:nvPr>
            <p:ph type="title"/>
          </p:nvPr>
        </p:nvSpPr>
        <p:spPr>
          <a:xfrm>
            <a:off x="0" y="1"/>
            <a:ext cx="11776400" cy="629392"/>
          </a:xfrm>
        </p:spPr>
        <p:txBody>
          <a:bodyPr/>
          <a:lstStyle/>
          <a:p>
            <a:r>
              <a:rPr lang="en-IN" sz="2400" b="1" dirty="0"/>
              <a:t>Decision Tree Regression with and without hyperparameter tuning.</a:t>
            </a:r>
            <a:br>
              <a:rPr lang="en-IN" sz="2400" b="1" dirty="0"/>
            </a:br>
            <a:br>
              <a:rPr lang="en-IN" sz="2400" b="1" dirty="0"/>
            </a:br>
            <a:r>
              <a:rPr lang="en-IN" sz="2400" b="1" dirty="0"/>
              <a:t>      </a:t>
            </a:r>
            <a:r>
              <a:rPr lang="en-IN" sz="1600" b="1" dirty="0">
                <a:solidFill>
                  <a:schemeClr val="bg1">
                    <a:lumMod val="75000"/>
                  </a:schemeClr>
                </a:solidFill>
              </a:rPr>
              <a:t>Decision Tree without hyperparameter tuning                                 Decision Tree with hyperparameter tuning</a:t>
            </a:r>
          </a:p>
        </p:txBody>
      </p:sp>
      <p:sp>
        <p:nvSpPr>
          <p:cNvPr id="3" name="Text Placeholder 2">
            <a:extLst>
              <a:ext uri="{FF2B5EF4-FFF2-40B4-BE49-F238E27FC236}">
                <a16:creationId xmlns:a16="http://schemas.microsoft.com/office/drawing/2014/main" id="{E832770C-65C3-ADDD-B8CE-48D9FD109CC8}"/>
              </a:ext>
            </a:extLst>
          </p:cNvPr>
          <p:cNvSpPr>
            <a:spLocks noGrp="1"/>
          </p:cNvSpPr>
          <p:nvPr>
            <p:ph type="body" idx="1"/>
          </p:nvPr>
        </p:nvSpPr>
        <p:spPr>
          <a:xfrm>
            <a:off x="-593766" y="3253839"/>
            <a:ext cx="12785766" cy="3604160"/>
          </a:xfrm>
        </p:spPr>
        <p:txBody>
          <a:bodyPr/>
          <a:lstStyle/>
          <a:p>
            <a:pPr rtl="0">
              <a:spcBef>
                <a:spcPts val="0"/>
              </a:spcBef>
              <a:spcAft>
                <a:spcPts val="0"/>
              </a:spcAft>
            </a:pPr>
            <a:r>
              <a:rPr lang="en-IN" sz="1400" b="0" i="0" u="none" strike="noStrike" dirty="0">
                <a:solidFill>
                  <a:srgbClr val="212121"/>
                </a:solidFill>
                <a:effectLst/>
                <a:latin typeface="+mj-lt"/>
              </a:rPr>
              <a:t>Decision Tree score for training dataset: 0.9999997734901103</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Decision Tree score for testing dataset: 0.9659955637948691</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 </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Decision Tree  r2_score for training dataset: 0.9999997734901103</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Decision Tree  r2_score for testing dataset: 0.9659955637948691</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 </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Decision Tree MSE for training dataset: 3.4914530531339607</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Decision Tree MSE for testing dataset: 527874.5093671068</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 </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Decision Tree RMSE for training dataset: 1.8685430295109504</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Decision Tree RMSE for testing dataset: 726.5497294522288</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 </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Decision Tree MAPE for training dataset: 2.679722994967667e-06</a:t>
            </a:r>
            <a:endParaRPr lang="en-IN" sz="1400" b="0" dirty="0">
              <a:effectLst/>
              <a:latin typeface="+mj-lt"/>
            </a:endParaRPr>
          </a:p>
          <a:p>
            <a:pPr rtl="0">
              <a:spcBef>
                <a:spcPts val="0"/>
              </a:spcBef>
              <a:spcAft>
                <a:spcPts val="0"/>
              </a:spcAft>
            </a:pPr>
            <a:r>
              <a:rPr lang="en-IN" sz="1400" b="0" i="0" u="none" strike="noStrike" dirty="0">
                <a:solidFill>
                  <a:srgbClr val="212121"/>
                </a:solidFill>
                <a:effectLst/>
                <a:latin typeface="+mj-lt"/>
              </a:rPr>
              <a:t>Decision Tree MAPE for testing dataset: 0.062211701533658285</a:t>
            </a:r>
            <a:endParaRPr lang="en-IN" sz="1400" b="0" dirty="0">
              <a:effectLst/>
              <a:latin typeface="+mj-lt"/>
            </a:endParaRPr>
          </a:p>
          <a:p>
            <a:br>
              <a:rPr lang="en-IN" dirty="0"/>
            </a:br>
            <a:endParaRPr lang="en-IN" dirty="0"/>
          </a:p>
        </p:txBody>
      </p:sp>
      <p:pic>
        <p:nvPicPr>
          <p:cNvPr id="5" name="Picture 4" descr="Chart, line chart, histogram&#10;&#10;Description automatically generated">
            <a:extLst>
              <a:ext uri="{FF2B5EF4-FFF2-40B4-BE49-F238E27FC236}">
                <a16:creationId xmlns:a16="http://schemas.microsoft.com/office/drawing/2014/main" id="{57AD9079-AC80-0F10-3D9E-48173EFF1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2530"/>
            <a:ext cx="5035138" cy="2167248"/>
          </a:xfrm>
          <a:prstGeom prst="rect">
            <a:avLst/>
          </a:prstGeom>
        </p:spPr>
      </p:pic>
      <p:sp>
        <p:nvSpPr>
          <p:cNvPr id="7" name="TextBox 6">
            <a:extLst>
              <a:ext uri="{FF2B5EF4-FFF2-40B4-BE49-F238E27FC236}">
                <a16:creationId xmlns:a16="http://schemas.microsoft.com/office/drawing/2014/main" id="{29619BEE-77C1-5E2E-AFDB-A373D75AFAFA}"/>
              </a:ext>
            </a:extLst>
          </p:cNvPr>
          <p:cNvSpPr txBox="1"/>
          <p:nvPr/>
        </p:nvSpPr>
        <p:spPr>
          <a:xfrm>
            <a:off x="6293922" y="1330129"/>
            <a:ext cx="5898078" cy="5478423"/>
          </a:xfrm>
          <a:prstGeom prst="rect">
            <a:avLst/>
          </a:prstGeom>
          <a:noFill/>
        </p:spPr>
        <p:txBody>
          <a:bodyPr wrap="square">
            <a:spAutoFit/>
          </a:bodyPr>
          <a:lstStyle/>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endParaRPr lang="en-IN" sz="1400" b="0" i="0" dirty="0">
              <a:solidFill>
                <a:srgbClr val="212121"/>
              </a:solidFill>
              <a:effectLst/>
              <a:latin typeface="+mj-lt"/>
            </a:endParaRPr>
          </a:p>
          <a:p>
            <a:endParaRPr lang="en-IN" sz="1400" dirty="0">
              <a:solidFill>
                <a:srgbClr val="212121"/>
              </a:solidFill>
              <a:latin typeface="+mj-lt"/>
            </a:endParaRPr>
          </a:p>
          <a:p>
            <a:r>
              <a:rPr lang="en-IN" sz="1400" b="0" i="0" dirty="0">
                <a:solidFill>
                  <a:srgbClr val="212121"/>
                </a:solidFill>
                <a:effectLst/>
                <a:latin typeface="+mj-lt"/>
              </a:rPr>
              <a:t>Decision Tree</a:t>
            </a:r>
            <a:r>
              <a:rPr lang="en-IN" sz="1400" dirty="0">
                <a:solidFill>
                  <a:srgbClr val="212121"/>
                </a:solidFill>
                <a:latin typeface="+mj-lt"/>
              </a:rPr>
              <a:t> </a:t>
            </a:r>
            <a:r>
              <a:rPr lang="en-IN" sz="1400" b="0" i="0" dirty="0">
                <a:solidFill>
                  <a:srgbClr val="212121"/>
                </a:solidFill>
                <a:effectLst/>
                <a:latin typeface="+mj-lt"/>
              </a:rPr>
              <a:t>hyp score for training dataset: 0.9824678722220436 Decision Tree</a:t>
            </a:r>
            <a:r>
              <a:rPr lang="en-IN" sz="1400" dirty="0">
                <a:solidFill>
                  <a:srgbClr val="212121"/>
                </a:solidFill>
                <a:latin typeface="+mj-lt"/>
              </a:rPr>
              <a:t> </a:t>
            </a:r>
            <a:r>
              <a:rPr lang="en-IN" sz="1400" b="0" i="0" dirty="0">
                <a:solidFill>
                  <a:srgbClr val="212121"/>
                </a:solidFill>
                <a:effectLst/>
                <a:latin typeface="+mj-lt"/>
              </a:rPr>
              <a:t>hyp score for testing dataset: 0.9686351321760809 </a:t>
            </a:r>
          </a:p>
          <a:p>
            <a:endParaRPr lang="en-IN" sz="1400" b="0" i="0" dirty="0">
              <a:solidFill>
                <a:srgbClr val="212121"/>
              </a:solidFill>
              <a:effectLst/>
              <a:latin typeface="+mj-lt"/>
            </a:endParaRPr>
          </a:p>
          <a:p>
            <a:r>
              <a:rPr lang="en-IN" sz="1400" b="0" i="0" dirty="0">
                <a:solidFill>
                  <a:srgbClr val="212121"/>
                </a:solidFill>
                <a:effectLst/>
                <a:latin typeface="+mj-lt"/>
              </a:rPr>
              <a:t>Decision Tree</a:t>
            </a:r>
            <a:r>
              <a:rPr lang="en-IN" sz="1400" dirty="0">
                <a:solidFill>
                  <a:srgbClr val="212121"/>
                </a:solidFill>
                <a:latin typeface="+mj-lt"/>
              </a:rPr>
              <a:t> </a:t>
            </a:r>
            <a:r>
              <a:rPr lang="en-IN" sz="1400" b="0" i="0" dirty="0">
                <a:solidFill>
                  <a:srgbClr val="212121"/>
                </a:solidFill>
                <a:effectLst/>
                <a:latin typeface="+mj-lt"/>
              </a:rPr>
              <a:t>hyp r2_score for training dataset: 0.9824678722220436 Decision Tree</a:t>
            </a:r>
            <a:r>
              <a:rPr lang="en-IN" sz="1400" dirty="0">
                <a:solidFill>
                  <a:srgbClr val="212121"/>
                </a:solidFill>
                <a:latin typeface="+mj-lt"/>
              </a:rPr>
              <a:t> </a:t>
            </a:r>
            <a:r>
              <a:rPr lang="en-IN" sz="1400" b="0" i="0" dirty="0">
                <a:solidFill>
                  <a:srgbClr val="212121"/>
                </a:solidFill>
                <a:effectLst/>
                <a:latin typeface="+mj-lt"/>
              </a:rPr>
              <a:t>hyp r2_score for testing dataset: 0.9686351321760809</a:t>
            </a:r>
          </a:p>
          <a:p>
            <a:endParaRPr lang="en-IN" sz="1400" dirty="0">
              <a:solidFill>
                <a:srgbClr val="212121"/>
              </a:solidFill>
              <a:latin typeface="+mj-lt"/>
            </a:endParaRPr>
          </a:p>
          <a:p>
            <a:r>
              <a:rPr lang="en-IN" sz="1400" b="0" i="0" dirty="0">
                <a:solidFill>
                  <a:srgbClr val="212121"/>
                </a:solidFill>
                <a:effectLst/>
                <a:latin typeface="+mj-lt"/>
              </a:rPr>
              <a:t> Decision Tree</a:t>
            </a:r>
            <a:r>
              <a:rPr lang="en-IN" sz="1400" dirty="0">
                <a:solidFill>
                  <a:srgbClr val="212121"/>
                </a:solidFill>
                <a:latin typeface="+mj-lt"/>
              </a:rPr>
              <a:t> </a:t>
            </a:r>
            <a:r>
              <a:rPr lang="en-IN" sz="1400" b="0" i="0" dirty="0">
                <a:solidFill>
                  <a:srgbClr val="212121"/>
                </a:solidFill>
                <a:effectLst/>
                <a:latin typeface="+mj-lt"/>
              </a:rPr>
              <a:t>hyp MSE for training dataset: 270242.5095837385 Decision Tree</a:t>
            </a:r>
            <a:r>
              <a:rPr lang="en-IN" sz="1400" dirty="0">
                <a:solidFill>
                  <a:srgbClr val="212121"/>
                </a:solidFill>
                <a:latin typeface="+mj-lt"/>
              </a:rPr>
              <a:t> </a:t>
            </a:r>
            <a:r>
              <a:rPr lang="en-IN" sz="1400" b="0" i="0" dirty="0">
                <a:solidFill>
                  <a:srgbClr val="212121"/>
                </a:solidFill>
                <a:effectLst/>
                <a:latin typeface="+mj-lt"/>
              </a:rPr>
              <a:t>hyp MSE for testing dataset: 486898.6538708503</a:t>
            </a:r>
          </a:p>
          <a:p>
            <a:endParaRPr lang="en-IN" sz="1400" dirty="0">
              <a:solidFill>
                <a:srgbClr val="212121"/>
              </a:solidFill>
              <a:latin typeface="+mj-lt"/>
            </a:endParaRPr>
          </a:p>
          <a:p>
            <a:r>
              <a:rPr lang="en-IN" sz="1400" b="0" i="0" dirty="0">
                <a:solidFill>
                  <a:srgbClr val="212121"/>
                </a:solidFill>
                <a:effectLst/>
                <a:latin typeface="+mj-lt"/>
              </a:rPr>
              <a:t> Decision Tree</a:t>
            </a:r>
            <a:r>
              <a:rPr lang="en-IN" sz="1400" dirty="0">
                <a:solidFill>
                  <a:srgbClr val="212121"/>
                </a:solidFill>
                <a:latin typeface="+mj-lt"/>
              </a:rPr>
              <a:t> </a:t>
            </a:r>
            <a:r>
              <a:rPr lang="en-IN" sz="1400" b="0" i="0" dirty="0">
                <a:solidFill>
                  <a:srgbClr val="212121"/>
                </a:solidFill>
                <a:effectLst/>
                <a:latin typeface="+mj-lt"/>
              </a:rPr>
              <a:t>hyp RMSE for training dataset: 519.848544851035 Decision Tree</a:t>
            </a:r>
            <a:r>
              <a:rPr lang="en-IN" sz="1400" dirty="0">
                <a:solidFill>
                  <a:srgbClr val="212121"/>
                </a:solidFill>
                <a:latin typeface="+mj-lt"/>
              </a:rPr>
              <a:t> </a:t>
            </a:r>
            <a:r>
              <a:rPr lang="en-IN" sz="1400" b="0" i="0" dirty="0">
                <a:solidFill>
                  <a:srgbClr val="212121"/>
                </a:solidFill>
                <a:effectLst/>
                <a:latin typeface="+mj-lt"/>
              </a:rPr>
              <a:t>hyp RMSE for testing dataset: 697.7812363992388</a:t>
            </a:r>
          </a:p>
          <a:p>
            <a:endParaRPr lang="en-IN" sz="1400" dirty="0">
              <a:solidFill>
                <a:srgbClr val="212121"/>
              </a:solidFill>
              <a:latin typeface="+mj-lt"/>
            </a:endParaRPr>
          </a:p>
          <a:p>
            <a:r>
              <a:rPr lang="en-IN" sz="1400" b="0" i="0" dirty="0">
                <a:solidFill>
                  <a:srgbClr val="212121"/>
                </a:solidFill>
                <a:effectLst/>
                <a:latin typeface="+mj-lt"/>
              </a:rPr>
              <a:t> Decision Tree</a:t>
            </a:r>
            <a:r>
              <a:rPr lang="en-IN" sz="1400" dirty="0">
                <a:solidFill>
                  <a:srgbClr val="212121"/>
                </a:solidFill>
                <a:latin typeface="+mj-lt"/>
              </a:rPr>
              <a:t> </a:t>
            </a:r>
            <a:r>
              <a:rPr lang="en-IN" sz="1400" b="0" i="0" dirty="0">
                <a:solidFill>
                  <a:srgbClr val="212121"/>
                </a:solidFill>
                <a:effectLst/>
                <a:latin typeface="+mj-lt"/>
              </a:rPr>
              <a:t>hyp MAPE for training dataset: 0.04427584762493161 Decision Tree</a:t>
            </a:r>
            <a:r>
              <a:rPr lang="en-IN" sz="1400" dirty="0">
                <a:solidFill>
                  <a:srgbClr val="212121"/>
                </a:solidFill>
                <a:latin typeface="+mj-lt"/>
              </a:rPr>
              <a:t> </a:t>
            </a:r>
            <a:r>
              <a:rPr lang="en-IN" sz="1400" b="0" i="0" dirty="0">
                <a:solidFill>
                  <a:srgbClr val="212121"/>
                </a:solidFill>
                <a:effectLst/>
                <a:latin typeface="+mj-lt"/>
              </a:rPr>
              <a:t>hyp MAPE for testing dataset: 0.05872568123552392</a:t>
            </a:r>
            <a:endParaRPr lang="en-IN" sz="1400" dirty="0">
              <a:latin typeface="+mj-lt"/>
            </a:endParaRPr>
          </a:p>
        </p:txBody>
      </p:sp>
      <p:pic>
        <p:nvPicPr>
          <p:cNvPr id="9" name="Picture 8" descr="Chart, line chart, histogram&#10;&#10;Description automatically generated">
            <a:extLst>
              <a:ext uri="{FF2B5EF4-FFF2-40B4-BE49-F238E27FC236}">
                <a16:creationId xmlns:a16="http://schemas.microsoft.com/office/drawing/2014/main" id="{9BCFD0E8-F2CA-9C92-807F-09D502750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22" y="1092530"/>
            <a:ext cx="5482478" cy="2161310"/>
          </a:xfrm>
          <a:prstGeom prst="rect">
            <a:avLst/>
          </a:prstGeom>
        </p:spPr>
      </p:pic>
    </p:spTree>
    <p:extLst>
      <p:ext uri="{BB962C8B-B14F-4D97-AF65-F5344CB8AC3E}">
        <p14:creationId xmlns:p14="http://schemas.microsoft.com/office/powerpoint/2010/main" val="2838622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F1E0-FFCC-C832-B17B-079955EDF328}"/>
              </a:ext>
            </a:extLst>
          </p:cNvPr>
          <p:cNvSpPr>
            <a:spLocks noGrp="1"/>
          </p:cNvSpPr>
          <p:nvPr>
            <p:ph type="title"/>
          </p:nvPr>
        </p:nvSpPr>
        <p:spPr>
          <a:xfrm>
            <a:off x="0" y="0"/>
            <a:ext cx="11776400" cy="766167"/>
          </a:xfrm>
        </p:spPr>
        <p:txBody>
          <a:bodyPr/>
          <a:lstStyle/>
          <a:p>
            <a:r>
              <a:rPr lang="en-IN" sz="2400" b="1" dirty="0"/>
              <a:t>Random Forest Regression with and without hyperparameter tuning.</a:t>
            </a:r>
            <a:br>
              <a:rPr lang="en-IN" sz="2400" b="1" dirty="0"/>
            </a:br>
            <a:br>
              <a:rPr lang="en-IN" sz="2400" b="1" dirty="0"/>
            </a:br>
            <a:r>
              <a:rPr lang="en-IN" sz="2400" b="1" dirty="0"/>
              <a:t>     </a:t>
            </a:r>
            <a:r>
              <a:rPr lang="en-IN" sz="1400" b="1" dirty="0">
                <a:solidFill>
                  <a:schemeClr val="bg1">
                    <a:lumMod val="75000"/>
                  </a:schemeClr>
                </a:solidFill>
              </a:rPr>
              <a:t> Random Forest Regression without hyperparameter tuning                      Random Forest Regression with hyperparameter tuning</a:t>
            </a:r>
          </a:p>
        </p:txBody>
      </p:sp>
      <p:sp>
        <p:nvSpPr>
          <p:cNvPr id="3" name="Text Placeholder 2">
            <a:extLst>
              <a:ext uri="{FF2B5EF4-FFF2-40B4-BE49-F238E27FC236}">
                <a16:creationId xmlns:a16="http://schemas.microsoft.com/office/drawing/2014/main" id="{07EBD954-FBD1-53B7-D0A9-BEA79888278C}"/>
              </a:ext>
            </a:extLst>
          </p:cNvPr>
          <p:cNvSpPr>
            <a:spLocks noGrp="1"/>
          </p:cNvSpPr>
          <p:nvPr>
            <p:ph type="body" idx="1"/>
          </p:nvPr>
        </p:nvSpPr>
        <p:spPr>
          <a:xfrm>
            <a:off x="-427512" y="3182586"/>
            <a:ext cx="6523513" cy="3675413"/>
          </a:xfrm>
        </p:spPr>
        <p:txBody>
          <a:bodyPr/>
          <a:lstStyle/>
          <a:p>
            <a:r>
              <a:rPr lang="en-IN" sz="1400" b="0" i="0" dirty="0">
                <a:solidFill>
                  <a:srgbClr val="212121"/>
                </a:solidFill>
                <a:effectLst/>
                <a:latin typeface="+mj-lt"/>
              </a:rPr>
              <a:t>rf score for training dataset: 0.9975569131712207 </a:t>
            </a:r>
          </a:p>
          <a:p>
            <a:r>
              <a:rPr lang="en-IN" sz="1400" b="0" i="0" dirty="0">
                <a:solidFill>
                  <a:srgbClr val="212121"/>
                </a:solidFill>
                <a:effectLst/>
                <a:latin typeface="+mj-lt"/>
              </a:rPr>
              <a:t>rf score for testing dataset: 0.98341721556677 </a:t>
            </a:r>
          </a:p>
          <a:p>
            <a:endParaRPr lang="en-IN" sz="1400" b="0" i="0" dirty="0">
              <a:solidFill>
                <a:srgbClr val="212121"/>
              </a:solidFill>
              <a:effectLst/>
              <a:latin typeface="+mj-lt"/>
            </a:endParaRPr>
          </a:p>
          <a:p>
            <a:r>
              <a:rPr lang="en-IN" sz="1400" b="0" i="0" dirty="0">
                <a:solidFill>
                  <a:srgbClr val="212121"/>
                </a:solidFill>
                <a:effectLst/>
                <a:latin typeface="+mj-lt"/>
              </a:rPr>
              <a:t>rf r2_score for training dataset: 0.9975569131712207 </a:t>
            </a:r>
          </a:p>
          <a:p>
            <a:r>
              <a:rPr lang="en-IN" sz="1400" b="0" i="0" dirty="0">
                <a:solidFill>
                  <a:srgbClr val="212121"/>
                </a:solidFill>
                <a:effectLst/>
                <a:latin typeface="+mj-lt"/>
              </a:rPr>
              <a:t>rf r2_score for testing dataset: 0.98341721556677 </a:t>
            </a:r>
          </a:p>
          <a:p>
            <a:endParaRPr lang="en-IN" sz="1400" b="0" i="0" dirty="0">
              <a:solidFill>
                <a:srgbClr val="212121"/>
              </a:solidFill>
              <a:effectLst/>
              <a:latin typeface="+mj-lt"/>
            </a:endParaRPr>
          </a:p>
          <a:p>
            <a:r>
              <a:rPr lang="en-IN" sz="1400" b="0" i="0" dirty="0">
                <a:solidFill>
                  <a:srgbClr val="212121"/>
                </a:solidFill>
                <a:effectLst/>
                <a:latin typeface="+mj-lt"/>
              </a:rPr>
              <a:t>rf MSE for training dataset: 37658.05976901414 </a:t>
            </a:r>
          </a:p>
          <a:p>
            <a:r>
              <a:rPr lang="en-IN" sz="1400" b="0" i="0" dirty="0">
                <a:solidFill>
                  <a:srgbClr val="212121"/>
                </a:solidFill>
                <a:effectLst/>
                <a:latin typeface="+mj-lt"/>
              </a:rPr>
              <a:t>rf MSE for testing dataset: 257426.09416682454 </a:t>
            </a:r>
          </a:p>
          <a:p>
            <a:endParaRPr lang="en-IN" sz="1400" b="0" i="0" dirty="0">
              <a:solidFill>
                <a:srgbClr val="212121"/>
              </a:solidFill>
              <a:effectLst/>
              <a:latin typeface="+mj-lt"/>
            </a:endParaRPr>
          </a:p>
          <a:p>
            <a:r>
              <a:rPr lang="en-IN" sz="1400" b="0" i="0" dirty="0">
                <a:solidFill>
                  <a:srgbClr val="212121"/>
                </a:solidFill>
                <a:effectLst/>
                <a:latin typeface="+mj-lt"/>
              </a:rPr>
              <a:t>rf RMSE for training dataset: 194.05684674603506 </a:t>
            </a:r>
          </a:p>
          <a:p>
            <a:r>
              <a:rPr lang="en-IN" sz="1400" b="0" i="0" dirty="0">
                <a:solidFill>
                  <a:srgbClr val="212121"/>
                </a:solidFill>
                <a:effectLst/>
                <a:latin typeface="+mj-lt"/>
              </a:rPr>
              <a:t>rf RMSE for testing dataset: 507.37175144742196</a:t>
            </a:r>
          </a:p>
          <a:p>
            <a:r>
              <a:rPr lang="en-IN" sz="1400" b="0" i="0" dirty="0">
                <a:solidFill>
                  <a:srgbClr val="212121"/>
                </a:solidFill>
                <a:effectLst/>
                <a:latin typeface="+mj-lt"/>
              </a:rPr>
              <a:t> </a:t>
            </a:r>
          </a:p>
          <a:p>
            <a:r>
              <a:rPr lang="en-IN" sz="1400" b="0" i="0" dirty="0">
                <a:solidFill>
                  <a:srgbClr val="212121"/>
                </a:solidFill>
                <a:effectLst/>
                <a:latin typeface="+mj-lt"/>
              </a:rPr>
              <a:t>rf MAPE for training dataset: 241807496879.79065 </a:t>
            </a:r>
          </a:p>
          <a:p>
            <a:r>
              <a:rPr lang="en-IN" sz="1400" b="0" i="0" dirty="0">
                <a:solidFill>
                  <a:srgbClr val="212121"/>
                </a:solidFill>
                <a:effectLst/>
                <a:latin typeface="+mj-lt"/>
              </a:rPr>
              <a:t>rf MAPE for testing dataset: 0.045049077571642976</a:t>
            </a:r>
            <a:endParaRPr lang="en-IN" sz="1400" dirty="0">
              <a:latin typeface="+mj-lt"/>
            </a:endParaRPr>
          </a:p>
        </p:txBody>
      </p:sp>
      <p:pic>
        <p:nvPicPr>
          <p:cNvPr id="5" name="Picture 4" descr="Chart, line chart, histogram&#10;&#10;Description automatically generated">
            <a:extLst>
              <a:ext uri="{FF2B5EF4-FFF2-40B4-BE49-F238E27FC236}">
                <a16:creationId xmlns:a16="http://schemas.microsoft.com/office/drawing/2014/main" id="{E1F74CF7-F03F-BDA4-1FE7-3C110CD10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0654"/>
            <a:ext cx="5248894" cy="2101931"/>
          </a:xfrm>
          <a:prstGeom prst="rect">
            <a:avLst/>
          </a:prstGeom>
        </p:spPr>
      </p:pic>
      <p:sp>
        <p:nvSpPr>
          <p:cNvPr id="7" name="TextBox 6">
            <a:extLst>
              <a:ext uri="{FF2B5EF4-FFF2-40B4-BE49-F238E27FC236}">
                <a16:creationId xmlns:a16="http://schemas.microsoft.com/office/drawing/2014/main" id="{ECEB7A88-988F-446F-5415-318FC9949ADC}"/>
              </a:ext>
            </a:extLst>
          </p:cNvPr>
          <p:cNvSpPr txBox="1"/>
          <p:nvPr/>
        </p:nvSpPr>
        <p:spPr>
          <a:xfrm>
            <a:off x="6222670" y="1579372"/>
            <a:ext cx="6187043" cy="5262979"/>
          </a:xfrm>
          <a:prstGeom prst="rect">
            <a:avLst/>
          </a:prstGeom>
          <a:noFill/>
        </p:spPr>
        <p:txBody>
          <a:bodyPr wrap="square">
            <a:spAutoFit/>
          </a:bodyPr>
          <a:lstStyle/>
          <a:p>
            <a:endParaRPr lang="en-IN" sz="1400" b="0" i="0" dirty="0">
              <a:solidFill>
                <a:srgbClr val="212121"/>
              </a:solidFill>
              <a:effectLst/>
              <a:latin typeface="Arial" panose="020B0604020202020204" pitchFamily="34" charset="0"/>
              <a:cs typeface="Arial" panose="020B0604020202020204" pitchFamily="34" charset="0"/>
            </a:endParaRPr>
          </a:p>
          <a:p>
            <a:endParaRPr lang="en-IN" sz="1400" dirty="0">
              <a:solidFill>
                <a:srgbClr val="212121"/>
              </a:solidFill>
              <a:latin typeface="Arial" panose="020B0604020202020204" pitchFamily="34" charset="0"/>
              <a:cs typeface="Arial" panose="020B0604020202020204" pitchFamily="34" charset="0"/>
            </a:endParaRPr>
          </a:p>
          <a:p>
            <a:endParaRPr lang="en-IN" sz="1400" b="0" i="0" dirty="0">
              <a:solidFill>
                <a:srgbClr val="212121"/>
              </a:solidFill>
              <a:effectLst/>
              <a:latin typeface="Arial" panose="020B0604020202020204" pitchFamily="34" charset="0"/>
              <a:cs typeface="Arial" panose="020B0604020202020204" pitchFamily="34" charset="0"/>
            </a:endParaRPr>
          </a:p>
          <a:p>
            <a:endParaRPr lang="en-IN" sz="1400" dirty="0">
              <a:solidFill>
                <a:srgbClr val="212121"/>
              </a:solidFill>
              <a:latin typeface="Arial" panose="020B0604020202020204" pitchFamily="34" charset="0"/>
              <a:cs typeface="Arial" panose="020B0604020202020204" pitchFamily="34" charset="0"/>
            </a:endParaRPr>
          </a:p>
          <a:p>
            <a:endParaRPr lang="en-IN" sz="1400" b="0" i="0" dirty="0">
              <a:solidFill>
                <a:srgbClr val="212121"/>
              </a:solidFill>
              <a:effectLst/>
              <a:latin typeface="Arial" panose="020B0604020202020204" pitchFamily="34" charset="0"/>
              <a:cs typeface="Arial" panose="020B0604020202020204" pitchFamily="34" charset="0"/>
            </a:endParaRPr>
          </a:p>
          <a:p>
            <a:endParaRPr lang="en-IN" sz="1400" dirty="0">
              <a:solidFill>
                <a:srgbClr val="212121"/>
              </a:solidFill>
              <a:latin typeface="Arial" panose="020B0604020202020204" pitchFamily="34" charset="0"/>
              <a:cs typeface="Arial" panose="020B0604020202020204" pitchFamily="34" charset="0"/>
            </a:endParaRPr>
          </a:p>
          <a:p>
            <a:endParaRPr lang="en-IN" sz="1400" b="0" i="0" dirty="0">
              <a:solidFill>
                <a:srgbClr val="212121"/>
              </a:solidFill>
              <a:effectLst/>
              <a:latin typeface="Arial" panose="020B0604020202020204" pitchFamily="34" charset="0"/>
              <a:cs typeface="Arial" panose="020B0604020202020204" pitchFamily="34" charset="0"/>
            </a:endParaRPr>
          </a:p>
          <a:p>
            <a:endParaRPr lang="en-IN" sz="1400" dirty="0">
              <a:solidFill>
                <a:srgbClr val="212121"/>
              </a:solidFill>
              <a:latin typeface="Arial" panose="020B0604020202020204" pitchFamily="34" charset="0"/>
              <a:cs typeface="Arial" panose="020B0604020202020204" pitchFamily="34" charset="0"/>
            </a:endParaRPr>
          </a:p>
          <a:p>
            <a:endParaRPr lang="en-IN" sz="1400" b="0" i="0" dirty="0">
              <a:solidFill>
                <a:srgbClr val="212121"/>
              </a:solidFill>
              <a:effectLst/>
              <a:latin typeface="Arial" panose="020B0604020202020204" pitchFamily="34" charset="0"/>
              <a:cs typeface="Arial" panose="020B0604020202020204" pitchFamily="34" charset="0"/>
            </a:endParaRPr>
          </a:p>
          <a:p>
            <a:endParaRPr lang="en-IN" sz="1400" b="0" i="0" dirty="0">
              <a:solidFill>
                <a:srgbClr val="212121"/>
              </a:solidFill>
              <a:effectLst/>
              <a:latin typeface="Arial" panose="020B0604020202020204" pitchFamily="34" charset="0"/>
              <a:cs typeface="Arial" panose="020B0604020202020204" pitchFamily="34" charset="0"/>
            </a:endParaRPr>
          </a:p>
          <a:p>
            <a:r>
              <a:rPr lang="en-IN" sz="1400" b="0" i="0" dirty="0">
                <a:solidFill>
                  <a:srgbClr val="212121"/>
                </a:solidFill>
                <a:effectLst/>
                <a:latin typeface="Arial" panose="020B0604020202020204" pitchFamily="34" charset="0"/>
                <a:cs typeface="Arial" panose="020B0604020202020204" pitchFamily="34" charset="0"/>
              </a:rPr>
              <a:t>rf1_hyp score for training dataset: 0.9517740083594961 </a:t>
            </a:r>
          </a:p>
          <a:p>
            <a:r>
              <a:rPr lang="en-IN" sz="1400" b="0" i="0" dirty="0">
                <a:solidFill>
                  <a:srgbClr val="212121"/>
                </a:solidFill>
                <a:effectLst/>
                <a:latin typeface="Arial" panose="020B0604020202020204" pitchFamily="34" charset="0"/>
                <a:cs typeface="Arial" panose="020B0604020202020204" pitchFamily="34" charset="0"/>
              </a:rPr>
              <a:t>rf1_hyp score for testing dataset: 0.9400802438371919 </a:t>
            </a:r>
          </a:p>
          <a:p>
            <a:endParaRPr lang="en-IN" sz="1400" b="0" i="0" dirty="0">
              <a:solidFill>
                <a:srgbClr val="212121"/>
              </a:solidFill>
              <a:effectLst/>
              <a:latin typeface="Arial" panose="020B0604020202020204" pitchFamily="34" charset="0"/>
              <a:cs typeface="Arial" panose="020B0604020202020204" pitchFamily="34" charset="0"/>
            </a:endParaRPr>
          </a:p>
          <a:p>
            <a:r>
              <a:rPr lang="en-IN" sz="1400" b="0" i="0" dirty="0">
                <a:solidFill>
                  <a:srgbClr val="212121"/>
                </a:solidFill>
                <a:effectLst/>
                <a:latin typeface="Arial" panose="020B0604020202020204" pitchFamily="34" charset="0"/>
                <a:cs typeface="Arial" panose="020B0604020202020204" pitchFamily="34" charset="0"/>
              </a:rPr>
              <a:t>rf1_hyp r2_score for training dataset: 0.9517740083594961 </a:t>
            </a:r>
          </a:p>
          <a:p>
            <a:r>
              <a:rPr lang="en-IN" sz="1400" b="0" i="0" dirty="0">
                <a:solidFill>
                  <a:srgbClr val="212121"/>
                </a:solidFill>
                <a:effectLst/>
                <a:latin typeface="Arial" panose="020B0604020202020204" pitchFamily="34" charset="0"/>
                <a:cs typeface="Arial" panose="020B0604020202020204" pitchFamily="34" charset="0"/>
              </a:rPr>
              <a:t>rf1_hyp r2_score for testing dataset: 0.9400802438371919 </a:t>
            </a:r>
          </a:p>
          <a:p>
            <a:endParaRPr lang="en-IN" sz="1400" b="0" i="0" dirty="0">
              <a:solidFill>
                <a:srgbClr val="212121"/>
              </a:solidFill>
              <a:effectLst/>
              <a:latin typeface="Arial" panose="020B0604020202020204" pitchFamily="34" charset="0"/>
              <a:cs typeface="Arial" panose="020B0604020202020204" pitchFamily="34" charset="0"/>
            </a:endParaRPr>
          </a:p>
          <a:p>
            <a:r>
              <a:rPr lang="en-IN" sz="1400" b="0" i="0" dirty="0">
                <a:solidFill>
                  <a:srgbClr val="212121"/>
                </a:solidFill>
                <a:effectLst/>
                <a:latin typeface="Arial" panose="020B0604020202020204" pitchFamily="34" charset="0"/>
                <a:cs typeface="Arial" panose="020B0604020202020204" pitchFamily="34" charset="0"/>
              </a:rPr>
              <a:t>rf1_hyp MSE for training dataset: 740043.7107157686 </a:t>
            </a:r>
          </a:p>
          <a:p>
            <a:r>
              <a:rPr lang="en-IN" sz="1400" b="0" i="0" dirty="0">
                <a:solidFill>
                  <a:srgbClr val="212121"/>
                </a:solidFill>
                <a:effectLst/>
                <a:latin typeface="Arial" panose="020B0604020202020204" pitchFamily="34" charset="0"/>
                <a:cs typeface="Arial" panose="020B0604020202020204" pitchFamily="34" charset="0"/>
              </a:rPr>
              <a:t>rf1_hyp MSE for testing dataset: 909221.1444131008 </a:t>
            </a:r>
          </a:p>
          <a:p>
            <a:endParaRPr lang="en-IN" sz="1400" b="0" i="0" dirty="0">
              <a:solidFill>
                <a:srgbClr val="212121"/>
              </a:solidFill>
              <a:effectLst/>
              <a:latin typeface="Arial" panose="020B0604020202020204" pitchFamily="34" charset="0"/>
              <a:cs typeface="Arial" panose="020B0604020202020204" pitchFamily="34" charset="0"/>
            </a:endParaRPr>
          </a:p>
          <a:p>
            <a:r>
              <a:rPr lang="en-IN" sz="1400" b="0" i="0" dirty="0">
                <a:solidFill>
                  <a:srgbClr val="212121"/>
                </a:solidFill>
                <a:effectLst/>
                <a:latin typeface="Arial" panose="020B0604020202020204" pitchFamily="34" charset="0"/>
                <a:cs typeface="Arial" panose="020B0604020202020204" pitchFamily="34" charset="0"/>
              </a:rPr>
              <a:t>rf1_hyp RMSE for training dataset: 860.2579326665744 </a:t>
            </a:r>
          </a:p>
          <a:p>
            <a:r>
              <a:rPr lang="en-IN" sz="1400" b="0" i="0" dirty="0">
                <a:solidFill>
                  <a:srgbClr val="212121"/>
                </a:solidFill>
                <a:effectLst/>
                <a:latin typeface="Arial" panose="020B0604020202020204" pitchFamily="34" charset="0"/>
                <a:cs typeface="Arial" panose="020B0604020202020204" pitchFamily="34" charset="0"/>
              </a:rPr>
              <a:t>rf1_hyp RMSE for testing dataset: 953.5308827788961</a:t>
            </a:r>
          </a:p>
          <a:p>
            <a:r>
              <a:rPr lang="en-IN" sz="1400" b="0" i="0" dirty="0">
                <a:solidFill>
                  <a:srgbClr val="212121"/>
                </a:solidFill>
                <a:effectLst/>
                <a:latin typeface="Arial" panose="020B0604020202020204" pitchFamily="34" charset="0"/>
                <a:cs typeface="Arial" panose="020B0604020202020204" pitchFamily="34" charset="0"/>
              </a:rPr>
              <a:t> </a:t>
            </a:r>
          </a:p>
          <a:p>
            <a:r>
              <a:rPr lang="en-IN" sz="1400" b="0" i="0" dirty="0">
                <a:solidFill>
                  <a:srgbClr val="212121"/>
                </a:solidFill>
                <a:effectLst/>
                <a:latin typeface="Arial" panose="020B0604020202020204" pitchFamily="34" charset="0"/>
                <a:cs typeface="Arial" panose="020B0604020202020204" pitchFamily="34" charset="0"/>
              </a:rPr>
              <a:t>rf1_hyp MAPE for training dataset: 1.4229857605066734e+16 </a:t>
            </a:r>
          </a:p>
          <a:p>
            <a:r>
              <a:rPr lang="en-IN" sz="1400" b="0" i="0" dirty="0">
                <a:solidFill>
                  <a:srgbClr val="212121"/>
                </a:solidFill>
                <a:effectLst/>
                <a:latin typeface="Arial" panose="020B0604020202020204" pitchFamily="34" charset="0"/>
                <a:cs typeface="Arial" panose="020B0604020202020204" pitchFamily="34" charset="0"/>
              </a:rPr>
              <a:t>rf1_hyp MAPE for testing dataset: 1.6361307042570278e+16</a:t>
            </a:r>
            <a:endParaRPr lang="en-IN" sz="1400" dirty="0">
              <a:latin typeface="Arial" panose="020B0604020202020204" pitchFamily="34" charset="0"/>
              <a:cs typeface="Arial" panose="020B0604020202020204" pitchFamily="34" charset="0"/>
            </a:endParaRPr>
          </a:p>
        </p:txBody>
      </p:sp>
      <p:pic>
        <p:nvPicPr>
          <p:cNvPr id="9" name="Picture 8" descr="Chart, line chart&#10;&#10;Description automatically generated">
            <a:extLst>
              <a:ext uri="{FF2B5EF4-FFF2-40B4-BE49-F238E27FC236}">
                <a16:creationId xmlns:a16="http://schemas.microsoft.com/office/drawing/2014/main" id="{28D9982A-DA1D-F19E-33C0-3EE2D23D0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329" y="1080654"/>
            <a:ext cx="6036623" cy="2256312"/>
          </a:xfrm>
          <a:prstGeom prst="rect">
            <a:avLst/>
          </a:prstGeom>
        </p:spPr>
      </p:pic>
    </p:spTree>
    <p:extLst>
      <p:ext uri="{BB962C8B-B14F-4D97-AF65-F5344CB8AC3E}">
        <p14:creationId xmlns:p14="http://schemas.microsoft.com/office/powerpoint/2010/main" val="761379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BCB699-38FA-CBDF-625C-EB35EA6B1E42}"/>
              </a:ext>
            </a:extLst>
          </p:cNvPr>
          <p:cNvSpPr txBox="1"/>
          <p:nvPr/>
        </p:nvSpPr>
        <p:spPr>
          <a:xfrm>
            <a:off x="71252" y="42833"/>
            <a:ext cx="12120748" cy="6063198"/>
          </a:xfrm>
          <a:prstGeom prst="rect">
            <a:avLst/>
          </a:prstGeom>
          <a:noFill/>
        </p:spPr>
        <p:txBody>
          <a:bodyPr wrap="square">
            <a:spAutoFit/>
          </a:bodyPr>
          <a:lstStyle/>
          <a:p>
            <a:pPr marL="285750" indent="-285750">
              <a:buFont typeface="Arial" panose="020B0604020202020204" pitchFamily="34" charset="0"/>
              <a:buChar char="•"/>
            </a:pPr>
            <a:r>
              <a:rPr lang="en-IN" sz="2800" b="1" dirty="0"/>
              <a:t>Model Performance and Evaluation:-</a:t>
            </a:r>
            <a:br>
              <a:rPr lang="en-IN" b="1" dirty="0"/>
            </a:br>
            <a:br>
              <a:rPr lang="en-IN" b="1" dirty="0"/>
            </a:br>
            <a:r>
              <a:rPr lang="en-IN" b="1" dirty="0"/>
              <a:t>The dataset used in this analysis has:-</a:t>
            </a:r>
          </a:p>
          <a:p>
            <a:pPr lvl="1"/>
            <a:endParaRPr lang="en-IN" b="1" dirty="0"/>
          </a:p>
          <a:p>
            <a:pPr lvl="1"/>
            <a:r>
              <a:rPr lang="en-US" b="1" dirty="0">
                <a:solidFill>
                  <a:schemeClr val="bg1">
                    <a:lumMod val="75000"/>
                  </a:schemeClr>
                </a:solidFill>
              </a:rPr>
              <a:t>A multivariate time series relation with sales and hence a linear relationship cannot be assumed in this    analysis. This kind of dataset has patterns such as peak days, festive seasons etc. which would most  likely be considered as outliers in simple linear regression.</a:t>
            </a:r>
          </a:p>
          <a:p>
            <a:pPr lvl="1"/>
            <a:br>
              <a:rPr lang="en-US" b="1" dirty="0">
                <a:solidFill>
                  <a:schemeClr val="bg1">
                    <a:lumMod val="75000"/>
                  </a:schemeClr>
                </a:solidFill>
              </a:rPr>
            </a:br>
            <a:r>
              <a:rPr lang="en-US" b="1" dirty="0">
                <a:solidFill>
                  <a:schemeClr val="bg1">
                    <a:lumMod val="75000"/>
                  </a:schemeClr>
                </a:solidFill>
              </a:rPr>
              <a:t>Having X columns with 30% continuous and 70% categorical features, businesses prefer the model to be interpretable in nature and decision-based algorithms work better with categorical data. Hence a simple decision tree was used as a baseline model.</a:t>
            </a:r>
          </a:p>
          <a:p>
            <a:pPr lvl="1"/>
            <a:br>
              <a:rPr lang="en-US" b="1" dirty="0">
                <a:solidFill>
                  <a:schemeClr val="bg1">
                    <a:lumMod val="75000"/>
                  </a:schemeClr>
                </a:solidFill>
              </a:rPr>
            </a:br>
            <a:r>
              <a:rPr lang="en-US" b="1" dirty="0">
                <a:solidFill>
                  <a:schemeClr val="bg1">
                    <a:lumMod val="75000"/>
                  </a:schemeClr>
                </a:solidFill>
              </a:rPr>
              <a:t>The baseline model completely overfitted the data with a train R2 of </a:t>
            </a:r>
            <a:r>
              <a:rPr lang="en-IN" b="0" i="0" dirty="0">
                <a:solidFill>
                  <a:srgbClr val="212121"/>
                </a:solidFill>
                <a:effectLst/>
              </a:rPr>
              <a:t>0.99999</a:t>
            </a:r>
            <a:r>
              <a:rPr lang="en-IN" dirty="0">
                <a:solidFill>
                  <a:srgbClr val="212121"/>
                </a:solidFill>
                <a:latin typeface="Courier New" panose="02070309020205020404" pitchFamily="49" charset="0"/>
              </a:rPr>
              <a:t> </a:t>
            </a:r>
            <a:r>
              <a:rPr lang="en-US" b="1" dirty="0">
                <a:solidFill>
                  <a:schemeClr val="bg1">
                    <a:lumMod val="75000"/>
                  </a:schemeClr>
                </a:solidFill>
              </a:rPr>
              <a:t>and test R2 of </a:t>
            </a:r>
            <a:r>
              <a:rPr lang="en-IN" b="0" i="0" dirty="0">
                <a:solidFill>
                  <a:srgbClr val="212121"/>
                </a:solidFill>
                <a:effectLst/>
              </a:rPr>
              <a:t>0.96599 </a:t>
            </a:r>
            <a:r>
              <a:rPr lang="en-IN" b="0" i="0" dirty="0">
                <a:solidFill>
                  <a:srgbClr val="212121"/>
                </a:solidFill>
                <a:effectLst/>
                <a:latin typeface="+mj-lt"/>
              </a:rPr>
              <a:t>.</a:t>
            </a:r>
            <a:r>
              <a:rPr lang="en-US" b="1" dirty="0">
                <a:solidFill>
                  <a:schemeClr val="bg1">
                    <a:lumMod val="75000"/>
                  </a:schemeClr>
                </a:solidFill>
              </a:rPr>
              <a:t>To prevent overfitting we built random forest model. </a:t>
            </a:r>
          </a:p>
          <a:p>
            <a:pPr lvl="1"/>
            <a:endParaRPr lang="en-US" b="1" dirty="0">
              <a:solidFill>
                <a:schemeClr val="bg1">
                  <a:lumMod val="75000"/>
                </a:schemeClr>
              </a:solidFill>
            </a:endParaRPr>
          </a:p>
          <a:p>
            <a:pPr lvl="1"/>
            <a:r>
              <a:rPr lang="en-US" b="1" dirty="0">
                <a:solidFill>
                  <a:schemeClr val="bg1">
                    <a:lumMod val="75000"/>
                  </a:schemeClr>
                </a:solidFill>
              </a:rPr>
              <a:t>Random forest builds multiple decision trees and merges them together to get a more accurate and stable prediction.</a:t>
            </a:r>
          </a:p>
          <a:p>
            <a:pPr lvl="1"/>
            <a:br>
              <a:rPr lang="en-US" b="1" dirty="0">
                <a:solidFill>
                  <a:schemeClr val="bg1">
                    <a:lumMod val="75000"/>
                  </a:schemeClr>
                </a:solidFill>
              </a:rPr>
            </a:br>
            <a:r>
              <a:rPr lang="en-US" b="1" dirty="0">
                <a:solidFill>
                  <a:schemeClr val="bg1">
                    <a:lumMod val="75000"/>
                  </a:schemeClr>
                </a:solidFill>
              </a:rPr>
              <a:t>Random Forest Regressor results were much better than our baseline model with a test R2 of </a:t>
            </a:r>
            <a:r>
              <a:rPr lang="en-IN" b="0" i="0" dirty="0">
                <a:solidFill>
                  <a:srgbClr val="212121"/>
                </a:solidFill>
                <a:effectLst/>
              </a:rPr>
              <a:t>0.98341</a:t>
            </a:r>
            <a:r>
              <a:rPr lang="en-US" b="1" dirty="0">
                <a:solidFill>
                  <a:schemeClr val="bg1">
                    <a:lumMod val="75000"/>
                  </a:schemeClr>
                </a:solidFill>
              </a:rPr>
              <a:t>.</a:t>
            </a:r>
          </a:p>
          <a:p>
            <a:pPr lvl="1"/>
            <a:br>
              <a:rPr lang="en-US" b="1" dirty="0">
                <a:solidFill>
                  <a:schemeClr val="bg1">
                    <a:lumMod val="75000"/>
                  </a:schemeClr>
                </a:solidFill>
              </a:rPr>
            </a:br>
            <a:r>
              <a:rPr lang="en-US" b="1" dirty="0">
                <a:solidFill>
                  <a:schemeClr val="bg1">
                    <a:lumMod val="75000"/>
                  </a:schemeClr>
                </a:solidFill>
              </a:rPr>
              <a:t>Tuning the hyperparameters gave the results with a test R2 of </a:t>
            </a:r>
            <a:r>
              <a:rPr lang="en-IN" b="0" i="0" dirty="0">
                <a:solidFill>
                  <a:srgbClr val="212121"/>
                </a:solidFill>
                <a:effectLst/>
              </a:rPr>
              <a:t>0.94008</a:t>
            </a:r>
            <a:r>
              <a:rPr lang="en-US" b="1" dirty="0">
                <a:solidFill>
                  <a:schemeClr val="bg1">
                    <a:lumMod val="75000"/>
                  </a:schemeClr>
                </a:solidFill>
              </a:rPr>
              <a:t>.</a:t>
            </a:r>
            <a:endParaRPr lang="en-IN" dirty="0"/>
          </a:p>
        </p:txBody>
      </p:sp>
    </p:spTree>
    <p:extLst>
      <p:ext uri="{BB962C8B-B14F-4D97-AF65-F5344CB8AC3E}">
        <p14:creationId xmlns:p14="http://schemas.microsoft.com/office/powerpoint/2010/main" val="3061357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7F89E1-3BA5-F0D1-9EA6-195717F05E2B}"/>
              </a:ext>
            </a:extLst>
          </p:cNvPr>
          <p:cNvSpPr txBox="1"/>
          <p:nvPr/>
        </p:nvSpPr>
        <p:spPr>
          <a:xfrm>
            <a:off x="0" y="-492182"/>
            <a:ext cx="12192000" cy="7294305"/>
          </a:xfrm>
          <a:prstGeom prst="rect">
            <a:avLst/>
          </a:prstGeom>
          <a:noFill/>
        </p:spPr>
        <p:txBody>
          <a:bodyPr wrap="square">
            <a:spAutoFit/>
          </a:bodyPr>
          <a:lstStyle/>
          <a:p>
            <a:endParaRPr lang="en-US" dirty="0"/>
          </a:p>
          <a:p>
            <a:endParaRPr lang="en-US" sz="2000" dirty="0"/>
          </a:p>
          <a:p>
            <a:r>
              <a:rPr lang="en-US" sz="2000" b="1" dirty="0"/>
              <a:t>Conclusion and Recommendations</a:t>
            </a:r>
            <a:r>
              <a:rPr lang="en-US" sz="2000" dirty="0"/>
              <a:t>:-</a:t>
            </a:r>
          </a:p>
          <a:p>
            <a:endParaRPr lang="en-US" dirty="0"/>
          </a:p>
          <a:p>
            <a:r>
              <a:rPr lang="en-US" dirty="0">
                <a:solidFill>
                  <a:schemeClr val="bg1">
                    <a:lumMod val="75000"/>
                  </a:schemeClr>
                </a:solidFill>
              </a:rPr>
              <a:t>	Businesses use sales forecasts to determine what revenue they will be generating in a particular timespan to 	empower themselves with powerful and strategic business plans Important decisions such as budgets, hiring, 	incentives, goals, acquisitions and various other growth plans are affected by the revenue the company is 	going to make in the coming months and for these plans to be as effective as they are planned to be it is 	important for these forecasts to also be as good. Some important conclusions drawn from the analysis are as 	follows.</a:t>
            </a:r>
          </a:p>
          <a:p>
            <a:endParaRPr lang="en-US" dirty="0">
              <a:solidFill>
                <a:schemeClr val="bg1">
                  <a:lumMod val="75000"/>
                </a:schemeClr>
              </a:solidFill>
            </a:endParaRPr>
          </a:p>
          <a:p>
            <a:r>
              <a:rPr lang="en-US" dirty="0">
                <a:solidFill>
                  <a:schemeClr val="bg1">
                    <a:lumMod val="75000"/>
                  </a:schemeClr>
                </a:solidFill>
              </a:rPr>
              <a:t>	The positive effect of promotion on Customers and Sales. </a:t>
            </a:r>
          </a:p>
          <a:p>
            <a:endParaRPr lang="en-US" dirty="0">
              <a:solidFill>
                <a:schemeClr val="bg1">
                  <a:lumMod val="75000"/>
                </a:schemeClr>
              </a:solidFill>
            </a:endParaRPr>
          </a:p>
          <a:p>
            <a:r>
              <a:rPr lang="en-US" dirty="0">
                <a:solidFill>
                  <a:schemeClr val="bg1">
                    <a:lumMod val="75000"/>
                  </a:schemeClr>
                </a:solidFill>
              </a:rPr>
              <a:t>	Most stores have competition distance within the range of 0 to 10 kms and had more sales than stores far 	away probably indicating competition in busy locations vs remote locations.</a:t>
            </a:r>
          </a:p>
          <a:p>
            <a:endParaRPr lang="en-US" dirty="0">
              <a:solidFill>
                <a:schemeClr val="bg1">
                  <a:lumMod val="75000"/>
                </a:schemeClr>
              </a:solidFill>
            </a:endParaRPr>
          </a:p>
          <a:p>
            <a:r>
              <a:rPr lang="en-US" dirty="0">
                <a:solidFill>
                  <a:schemeClr val="bg1">
                    <a:lumMod val="75000"/>
                  </a:schemeClr>
                </a:solidFill>
              </a:rPr>
              <a:t>	Store type B though being few had the highest sales average. The reasons Include all three kinds of 	assortments specially assortment level b which is only available at type b stores and being open on Sundays 	as well.</a:t>
            </a:r>
          </a:p>
          <a:p>
            <a:endParaRPr lang="en-US" dirty="0">
              <a:solidFill>
                <a:schemeClr val="bg1">
                  <a:lumMod val="75000"/>
                </a:schemeClr>
              </a:solidFill>
            </a:endParaRPr>
          </a:p>
          <a:p>
            <a:r>
              <a:rPr lang="en-US" dirty="0">
                <a:solidFill>
                  <a:schemeClr val="bg1">
                    <a:lumMod val="75000"/>
                  </a:schemeClr>
                </a:solidFill>
              </a:rPr>
              <a:t>	The outliers in the dataset showed justifiable behavior. The outliers were either of store type b or had 	 	promotion going on which increased sales.</a:t>
            </a:r>
          </a:p>
          <a:p>
            <a:endParaRPr lang="en-US" dirty="0">
              <a:solidFill>
                <a:schemeClr val="bg1">
                  <a:lumMod val="75000"/>
                </a:schemeClr>
              </a:solidFill>
            </a:endParaRPr>
          </a:p>
          <a:p>
            <a:r>
              <a:rPr lang="en-US" dirty="0">
                <a:solidFill>
                  <a:srgbClr val="C00000"/>
                </a:solidFill>
              </a:rPr>
              <a:t>Recommendations:-</a:t>
            </a:r>
          </a:p>
          <a:p>
            <a:r>
              <a:rPr lang="en-US" dirty="0">
                <a:solidFill>
                  <a:schemeClr val="bg1">
                    <a:lumMod val="75000"/>
                  </a:schemeClr>
                </a:solidFill>
              </a:rPr>
              <a:t>	More stores should be encouraged for someone. Store type B should be increased in numbers. There's a           	seasonality involved hence the stores should be encouraged to promote and take advantage of the days.</a:t>
            </a:r>
            <a:endParaRPr lang="en-IN" dirty="0">
              <a:solidFill>
                <a:schemeClr val="bg1">
                  <a:lumMod val="75000"/>
                </a:schemeClr>
              </a:solidFill>
            </a:endParaRPr>
          </a:p>
        </p:txBody>
      </p:sp>
    </p:spTree>
    <p:extLst>
      <p:ext uri="{BB962C8B-B14F-4D97-AF65-F5344CB8AC3E}">
        <p14:creationId xmlns:p14="http://schemas.microsoft.com/office/powerpoint/2010/main" val="361793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34B8-B874-0F9B-20F1-29E3FFE98108}"/>
              </a:ext>
            </a:extLst>
          </p:cNvPr>
          <p:cNvSpPr>
            <a:spLocks noGrp="1"/>
          </p:cNvSpPr>
          <p:nvPr>
            <p:ph type="title"/>
          </p:nvPr>
        </p:nvSpPr>
        <p:spPr/>
        <p:txBody>
          <a:bodyPr/>
          <a:lstStyle/>
          <a:p>
            <a:r>
              <a:rPr lang="en-US" b="1" i="0" dirty="0">
                <a:solidFill>
                  <a:schemeClr val="tx1"/>
                </a:solidFill>
                <a:effectLst/>
                <a:latin typeface="-apple-system"/>
              </a:rPr>
              <a:t>1. Business Problem.</a:t>
            </a:r>
            <a:br>
              <a:rPr lang="en-US" b="1" i="0" dirty="0">
                <a:solidFill>
                  <a:schemeClr val="tx1"/>
                </a:solidFill>
                <a:effectLst/>
                <a:latin typeface="-apple-system"/>
              </a:rPr>
            </a:br>
            <a:br>
              <a:rPr lang="en-US" b="1" i="0" dirty="0">
                <a:solidFill>
                  <a:srgbClr val="24292F"/>
                </a:solidFill>
                <a:effectLst/>
                <a:latin typeface="-apple-system"/>
              </a:rPr>
            </a:br>
            <a:r>
              <a:rPr lang="en-US" b="1" i="0" dirty="0">
                <a:solidFill>
                  <a:srgbClr val="24292F"/>
                </a:solidFill>
                <a:effectLst/>
                <a:latin typeface="-apple-system"/>
              </a:rPr>
              <a:t>1. </a:t>
            </a:r>
            <a:r>
              <a:rPr lang="en-US" b="0" i="0" dirty="0">
                <a:solidFill>
                  <a:srgbClr val="24292F"/>
                </a:solidFill>
                <a:effectLst/>
                <a:latin typeface="-apple-system"/>
              </a:rPr>
              <a:t>Rossman operates over 3,000 drug stores in 7 European countries.</a:t>
            </a:r>
            <a:br>
              <a:rPr lang="en-US" b="0" i="0" dirty="0">
                <a:solidFill>
                  <a:srgbClr val="24292F"/>
                </a:solidFill>
                <a:effectLst/>
                <a:latin typeface="-apple-system"/>
              </a:rPr>
            </a:br>
            <a:br>
              <a:rPr lang="en-US" b="0" i="0" dirty="0">
                <a:solidFill>
                  <a:srgbClr val="24292F"/>
                </a:solidFill>
                <a:effectLst/>
                <a:latin typeface="-apple-system"/>
              </a:rPr>
            </a:br>
            <a:r>
              <a:rPr lang="en-US" b="1" i="0" dirty="0">
                <a:solidFill>
                  <a:srgbClr val="24292F"/>
                </a:solidFill>
                <a:effectLst/>
                <a:latin typeface="-apple-system"/>
              </a:rPr>
              <a:t>2. </a:t>
            </a:r>
            <a:r>
              <a:rPr lang="en-US" b="0" i="0" dirty="0">
                <a:solidFill>
                  <a:srgbClr val="24292F"/>
                </a:solidFill>
                <a:effectLst/>
                <a:latin typeface="-apple-system"/>
              </a:rPr>
              <a:t>Currently, Rossman store managers are tasked with predicting their daily sales for up to six weeks in advance. </a:t>
            </a:r>
            <a:br>
              <a:rPr lang="en-US" b="0" i="0" dirty="0">
                <a:solidFill>
                  <a:srgbClr val="24292F"/>
                </a:solidFill>
                <a:effectLst/>
                <a:latin typeface="-apple-system"/>
              </a:rPr>
            </a:br>
            <a:br>
              <a:rPr lang="en-US" b="0" i="0" dirty="0">
                <a:solidFill>
                  <a:srgbClr val="24292F"/>
                </a:solidFill>
                <a:effectLst/>
                <a:latin typeface="-apple-system"/>
              </a:rPr>
            </a:br>
            <a:r>
              <a:rPr lang="en-US" b="1" i="0" dirty="0">
                <a:solidFill>
                  <a:srgbClr val="24292F"/>
                </a:solidFill>
                <a:effectLst/>
                <a:latin typeface="-apple-system"/>
              </a:rPr>
              <a:t>3.</a:t>
            </a:r>
            <a:r>
              <a:rPr lang="en-US" b="0" i="0" dirty="0">
                <a:solidFill>
                  <a:srgbClr val="24292F"/>
                </a:solidFill>
                <a:effectLst/>
                <a:latin typeface="-apple-system"/>
              </a:rPr>
              <a:t>Store sales are influenced by many factors, including promotions, competition, school and state holidays, seasonality, and locality. </a:t>
            </a:r>
            <a:br>
              <a:rPr lang="en-US" b="0" i="0" dirty="0">
                <a:solidFill>
                  <a:srgbClr val="24292F"/>
                </a:solidFill>
                <a:effectLst/>
                <a:latin typeface="-apple-system"/>
              </a:rPr>
            </a:br>
            <a:br>
              <a:rPr lang="en-US" b="0" i="0" dirty="0">
                <a:solidFill>
                  <a:srgbClr val="24292F"/>
                </a:solidFill>
                <a:effectLst/>
                <a:latin typeface="-apple-system"/>
              </a:rPr>
            </a:br>
            <a:r>
              <a:rPr lang="en-US" b="1" i="0" dirty="0">
                <a:solidFill>
                  <a:srgbClr val="24292F"/>
                </a:solidFill>
                <a:effectLst/>
                <a:latin typeface="-apple-system"/>
              </a:rPr>
              <a:t>4.</a:t>
            </a:r>
            <a:r>
              <a:rPr lang="en-US" b="0" i="0" dirty="0">
                <a:solidFill>
                  <a:srgbClr val="24292F"/>
                </a:solidFill>
                <a:effectLst/>
                <a:latin typeface="-apple-system"/>
              </a:rPr>
              <a:t>With thousands of individual managers predicting sales based on their unique circumstances, the accuracy of results can be quite varied.</a:t>
            </a:r>
            <a:br>
              <a:rPr lang="en-US" b="0" i="0" dirty="0">
                <a:solidFill>
                  <a:srgbClr val="24292F"/>
                </a:solidFill>
                <a:effectLst/>
                <a:latin typeface="-apple-system"/>
              </a:rPr>
            </a:br>
            <a:endParaRPr lang="en-IN" dirty="0"/>
          </a:p>
        </p:txBody>
      </p:sp>
      <p:sp>
        <p:nvSpPr>
          <p:cNvPr id="3" name="Text Placeholder 2">
            <a:extLst>
              <a:ext uri="{FF2B5EF4-FFF2-40B4-BE49-F238E27FC236}">
                <a16:creationId xmlns:a16="http://schemas.microsoft.com/office/drawing/2014/main" id="{BA3F651E-EDC4-01E2-0DE8-E4EBA357AA07}"/>
              </a:ext>
            </a:extLst>
          </p:cNvPr>
          <p:cNvSpPr>
            <a:spLocks noGrp="1"/>
          </p:cNvSpPr>
          <p:nvPr>
            <p:ph type="body" idx="1"/>
          </p:nvPr>
        </p:nvSpPr>
        <p:spPr>
          <a:xfrm flipV="1">
            <a:off x="-984222" y="7085255"/>
            <a:ext cx="11360800" cy="1641057"/>
          </a:xfrm>
        </p:spPr>
        <p:txBody>
          <a:bodyPr/>
          <a:lstStyle/>
          <a:p>
            <a:pPr marL="152396" indent="0">
              <a:buNone/>
            </a:pPr>
            <a:endParaRPr lang="en-IN" dirty="0"/>
          </a:p>
        </p:txBody>
      </p:sp>
    </p:spTree>
    <p:extLst>
      <p:ext uri="{BB962C8B-B14F-4D97-AF65-F5344CB8AC3E}">
        <p14:creationId xmlns:p14="http://schemas.microsoft.com/office/powerpoint/2010/main" val="23995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ED0C-BBBE-EB7A-9740-7C3A683099F0}"/>
              </a:ext>
            </a:extLst>
          </p:cNvPr>
          <p:cNvSpPr>
            <a:spLocks noGrp="1"/>
          </p:cNvSpPr>
          <p:nvPr>
            <p:ph type="title"/>
          </p:nvPr>
        </p:nvSpPr>
        <p:spPr>
          <a:xfrm>
            <a:off x="0" y="0"/>
            <a:ext cx="11776400" cy="868101"/>
          </a:xfrm>
        </p:spPr>
        <p:txBody>
          <a:bodyPr/>
          <a:lstStyle/>
          <a:p>
            <a:r>
              <a:rPr kumimoji="0" lang="en-US" altLang="en-US" sz="3200" b="1" i="0" u="none" strike="noStrike" cap="none" normalizeH="0" baseline="0" dirty="0">
                <a:ln>
                  <a:noFill/>
                </a:ln>
                <a:solidFill>
                  <a:schemeClr val="tx1"/>
                </a:solidFill>
                <a:effectLst/>
                <a:latin typeface="Arial" panose="020B0604020202020204" pitchFamily="34" charset="0"/>
              </a:rPr>
              <a:t>Variable</a:t>
            </a:r>
            <a:r>
              <a:rPr kumimoji="0" lang="en-US" altLang="en-US" sz="2800" b="1" i="0" u="none" strike="noStrike" cap="none" normalizeH="0" baseline="0" dirty="0">
                <a:ln>
                  <a:noFill/>
                </a:ln>
                <a:solidFill>
                  <a:schemeClr val="tx1"/>
                </a:solidFill>
                <a:effectLst/>
                <a:latin typeface="Arial" panose="020B0604020202020204" pitchFamily="34" charset="0"/>
              </a:rPr>
              <a:t> Explanation:-</a:t>
            </a:r>
            <a:endParaRPr lang="en-IN" dirty="0"/>
          </a:p>
        </p:txBody>
      </p:sp>
      <p:sp>
        <p:nvSpPr>
          <p:cNvPr id="4" name="Rectangle 1">
            <a:extLst>
              <a:ext uri="{FF2B5EF4-FFF2-40B4-BE49-F238E27FC236}">
                <a16:creationId xmlns:a16="http://schemas.microsoft.com/office/drawing/2014/main" id="{945C0433-7B47-E92C-F6C0-209D0C80CF40}"/>
              </a:ext>
            </a:extLst>
          </p:cNvPr>
          <p:cNvSpPr>
            <a:spLocks noGrp="1" noChangeArrowheads="1"/>
          </p:cNvSpPr>
          <p:nvPr>
            <p:ph type="body" idx="1"/>
          </p:nvPr>
        </p:nvSpPr>
        <p:spPr bwMode="auto">
          <a:xfrm>
            <a:off x="0" y="744775"/>
            <a:ext cx="24925836"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Roboto" panose="02000000000000000000" pitchFamily="2" charset="0"/>
              </a:rPr>
              <a:t>Most of the fields are self-explanatory. The following are descriptions for those that aren’t.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212121"/>
                </a:solidFill>
                <a:effectLst/>
                <a:latin typeface="Roboto" panose="02000000000000000000" pitchFamily="2" charset="0"/>
              </a:rPr>
              <a:t>Id </a:t>
            </a:r>
            <a:r>
              <a:rPr kumimoji="0" lang="en-US" altLang="en-US" b="1" i="0" u="none" strike="noStrike" cap="none" normalizeH="0" baseline="0" dirty="0">
                <a:ln>
                  <a:noFill/>
                </a:ln>
                <a:solidFill>
                  <a:srgbClr val="212121"/>
                </a:solidFill>
                <a:effectLst/>
                <a:latin typeface="Roboto" panose="02000000000000000000" pitchFamily="2" charset="0"/>
              </a:rPr>
              <a:t>- 		</a:t>
            </a:r>
            <a:r>
              <a:rPr lang="en-US" altLang="en-US" dirty="0">
                <a:solidFill>
                  <a:srgbClr val="212121"/>
                </a:solidFill>
                <a:latin typeface="Roboto" panose="02000000000000000000" pitchFamily="2" charset="0"/>
              </a:rPr>
              <a:t>A</a:t>
            </a:r>
            <a:r>
              <a:rPr kumimoji="0" lang="en-US" altLang="en-US" b="0" i="0" u="none" strike="noStrike" cap="none" normalizeH="0" baseline="0" dirty="0">
                <a:ln>
                  <a:noFill/>
                </a:ln>
                <a:solidFill>
                  <a:srgbClr val="212121"/>
                </a:solidFill>
                <a:effectLst/>
                <a:latin typeface="Roboto" panose="02000000000000000000" pitchFamily="2" charset="0"/>
              </a:rPr>
              <a:t>n Id that represents a (Store, Date) duple within the test.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Roboto" panose="02000000000000000000" pitchFamily="2" charset="0"/>
              </a:rPr>
              <a:t>Store</a:t>
            </a:r>
            <a:r>
              <a:rPr kumimoji="0" lang="en-US" altLang="en-US" b="0" i="0" u="none" strike="noStrike" cap="none" normalizeH="0" baseline="0" dirty="0">
                <a:ln>
                  <a:noFill/>
                </a:ln>
                <a:solidFill>
                  <a:srgbClr val="212121"/>
                </a:solidFill>
                <a:effectLst/>
                <a:latin typeface="Roboto" panose="02000000000000000000" pitchFamily="2" charset="0"/>
              </a:rPr>
              <a:t> - 		A unique Id for each store.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212121"/>
                </a:solidFill>
                <a:effectLst/>
                <a:latin typeface="Roboto" panose="02000000000000000000" pitchFamily="2" charset="0"/>
              </a:rPr>
              <a:t>Sales</a:t>
            </a:r>
            <a:r>
              <a:rPr kumimoji="0" lang="en-US" altLang="en-US" b="0" i="1" u="none" strike="noStrike" cap="none" normalizeH="0" baseline="0" dirty="0">
                <a:ln>
                  <a:noFill/>
                </a:ln>
                <a:solidFill>
                  <a:srgbClr val="212121"/>
                </a:solidFill>
                <a:effectLst/>
                <a:latin typeface="Roboto" panose="02000000000000000000" pitchFamily="2" charset="0"/>
              </a:rPr>
              <a:t> </a:t>
            </a:r>
            <a:r>
              <a:rPr kumimoji="0" lang="en-US" altLang="en-US" b="0" i="0" u="none" strike="noStrike" cap="none" normalizeH="0" baseline="0" dirty="0">
                <a:ln>
                  <a:noFill/>
                </a:ln>
                <a:solidFill>
                  <a:srgbClr val="212121"/>
                </a:solidFill>
                <a:effectLst/>
                <a:latin typeface="Roboto" panose="02000000000000000000" pitchFamily="2" charset="0"/>
              </a:rPr>
              <a:t>- 		The turnover for any given day (this is what you are predicting).</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212121"/>
                </a:solidFill>
                <a:effectLst/>
                <a:latin typeface="Roboto" panose="02000000000000000000" pitchFamily="2" charset="0"/>
              </a:rPr>
              <a:t>Customers</a:t>
            </a:r>
            <a:r>
              <a:rPr kumimoji="0" lang="en-US" altLang="en-US" b="0" i="1" u="none" strike="noStrike" cap="none" normalizeH="0" baseline="0" dirty="0">
                <a:ln>
                  <a:noFill/>
                </a:ln>
                <a:solidFill>
                  <a:srgbClr val="212121"/>
                </a:solidFill>
                <a:effectLst/>
                <a:latin typeface="Roboto" panose="02000000000000000000" pitchFamily="2" charset="0"/>
              </a:rPr>
              <a:t> </a:t>
            </a:r>
            <a:r>
              <a:rPr kumimoji="0" lang="en-US" altLang="en-US" b="0" i="0" u="none" strike="noStrike" cap="none" normalizeH="0" baseline="0" dirty="0">
                <a:ln>
                  <a:noFill/>
                </a:ln>
                <a:solidFill>
                  <a:srgbClr val="212121"/>
                </a:solidFill>
                <a:effectLst/>
                <a:latin typeface="Roboto" panose="02000000000000000000" pitchFamily="2" charset="0"/>
              </a:rPr>
              <a:t>- 	The number of customers on a given day.</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212121"/>
                </a:solidFill>
                <a:effectLst/>
                <a:latin typeface="Roboto" panose="02000000000000000000" pitchFamily="2" charset="0"/>
              </a:rPr>
              <a:t>Open</a:t>
            </a:r>
            <a:r>
              <a:rPr kumimoji="0" lang="en-US" altLang="en-US" b="0" i="1" u="none" strike="noStrike" cap="none" normalizeH="0" baseline="0" dirty="0">
                <a:ln>
                  <a:noFill/>
                </a:ln>
                <a:solidFill>
                  <a:srgbClr val="212121"/>
                </a:solidFill>
                <a:effectLst/>
                <a:latin typeface="Roboto" panose="02000000000000000000" pitchFamily="2" charset="0"/>
              </a:rPr>
              <a:t> </a:t>
            </a:r>
            <a:r>
              <a:rPr kumimoji="0" lang="en-US" altLang="en-US" b="0" i="0" u="none" strike="noStrike" cap="none" normalizeH="0" baseline="0" dirty="0">
                <a:ln>
                  <a:noFill/>
                </a:ln>
                <a:solidFill>
                  <a:srgbClr val="212121"/>
                </a:solidFill>
                <a:effectLst/>
                <a:latin typeface="Roboto" panose="02000000000000000000" pitchFamily="2" charset="0"/>
              </a:rPr>
              <a:t>- 		An indicator for whether the store was open: 0 = closed, 1 = open.</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Roboto" panose="02000000000000000000" pitchFamily="2" charset="0"/>
              </a:rPr>
              <a:t>State Holiday</a:t>
            </a:r>
            <a:r>
              <a:rPr kumimoji="0" lang="en-US" altLang="en-US" b="0" i="0" u="none" strike="noStrike" cap="none" normalizeH="0" baseline="0" dirty="0">
                <a:ln>
                  <a:noFill/>
                </a:ln>
                <a:solidFill>
                  <a:srgbClr val="212121"/>
                </a:solidFill>
                <a:effectLst/>
                <a:latin typeface="Roboto" panose="02000000000000000000" pitchFamily="2" charset="0"/>
              </a:rPr>
              <a:t> - 	Indicates a state holiday. Normally all stores, with few exceptions, are closed on state holidays.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Roboto" panose="02000000000000000000" pitchFamily="2" charset="0"/>
              </a:rPr>
              <a:t>                         	</a:t>
            </a:r>
            <a:r>
              <a:rPr kumimoji="0" lang="en-US" altLang="en-US" b="0" i="0" u="none" strike="noStrike" cap="none" normalizeH="0" baseline="0" dirty="0">
                <a:ln>
                  <a:noFill/>
                </a:ln>
                <a:solidFill>
                  <a:srgbClr val="212121"/>
                </a:solidFill>
                <a:effectLst/>
                <a:latin typeface="Roboto" panose="02000000000000000000" pitchFamily="2" charset="0"/>
              </a:rPr>
              <a:t>Note that all schools are closed on public holidays and weekends.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Roboto" panose="02000000000000000000" pitchFamily="2" charset="0"/>
              </a:rPr>
              <a:t>                        </a:t>
            </a:r>
            <a:r>
              <a:rPr kumimoji="0" lang="en-US" altLang="en-US" b="0" i="0" u="none" strike="noStrike" cap="none" normalizeH="0" baseline="0" dirty="0">
                <a:ln>
                  <a:noFill/>
                </a:ln>
                <a:solidFill>
                  <a:srgbClr val="212121"/>
                </a:solidFill>
                <a:effectLst/>
                <a:latin typeface="Roboto" panose="02000000000000000000" pitchFamily="2" charset="0"/>
              </a:rPr>
              <a:t> 	a = public holiday, b = Easter holiday, c = Christmas, 0 = None.</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Roboto" panose="02000000000000000000" pitchFamily="2" charset="0"/>
              </a:rPr>
              <a:t>School Holiday</a:t>
            </a:r>
            <a:r>
              <a:rPr kumimoji="0" lang="en-US" altLang="en-US" b="0" i="0" u="none" strike="noStrike" cap="none" normalizeH="0" baseline="0" dirty="0">
                <a:ln>
                  <a:noFill/>
                </a:ln>
                <a:solidFill>
                  <a:srgbClr val="212121"/>
                </a:solidFill>
                <a:effectLst/>
                <a:latin typeface="Roboto" panose="02000000000000000000" pitchFamily="2" charset="0"/>
              </a:rPr>
              <a:t> - 	Indicates if the (Store, Date) was affected by the closure of public schools.</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212121"/>
                </a:solidFill>
                <a:effectLst/>
                <a:latin typeface="Roboto" panose="02000000000000000000" pitchFamily="2" charset="0"/>
              </a:rPr>
              <a:t>Store Type </a:t>
            </a:r>
            <a:r>
              <a:rPr kumimoji="0" lang="en-US" altLang="en-US" b="0" i="0" u="none" strike="noStrike" cap="none" normalizeH="0" baseline="0" dirty="0">
                <a:ln>
                  <a:noFill/>
                </a:ln>
                <a:solidFill>
                  <a:srgbClr val="212121"/>
                </a:solidFill>
                <a:effectLst/>
                <a:latin typeface="Roboto" panose="02000000000000000000" pitchFamily="2" charset="0"/>
              </a:rPr>
              <a:t>- 	Differentiates between 4 different store models: a, b, c, d.</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212121"/>
                </a:solidFill>
                <a:effectLst/>
                <a:latin typeface="Roboto" panose="02000000000000000000" pitchFamily="2" charset="0"/>
              </a:rPr>
              <a:t>Assortment </a:t>
            </a:r>
            <a:r>
              <a:rPr kumimoji="0" lang="en-US" altLang="en-US" b="0" i="0" u="none" strike="noStrike" cap="none" normalizeH="0" baseline="0" dirty="0">
                <a:ln>
                  <a:noFill/>
                </a:ln>
                <a:solidFill>
                  <a:srgbClr val="212121"/>
                </a:solidFill>
                <a:effectLst/>
                <a:latin typeface="Roboto" panose="02000000000000000000" pitchFamily="2" charset="0"/>
              </a:rPr>
              <a:t>- 	Describes an assortment level: a = basic, b = extra, c = extended.</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Roboto" panose="02000000000000000000" pitchFamily="2" charset="0"/>
              </a:rPr>
              <a:t>Competition Distance</a:t>
            </a:r>
            <a:r>
              <a:rPr kumimoji="0" lang="en-US" altLang="en-US" b="0" i="0" u="none" strike="noStrike" cap="none" normalizeH="0" baseline="0" dirty="0">
                <a:ln>
                  <a:noFill/>
                </a:ln>
                <a:solidFill>
                  <a:srgbClr val="212121"/>
                </a:solidFill>
                <a:effectLst/>
                <a:latin typeface="Roboto" panose="02000000000000000000" pitchFamily="2" charset="0"/>
              </a:rPr>
              <a:t> - Distance in meters to the nearest competitor store.</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212121"/>
                </a:solidFill>
                <a:effectLst/>
                <a:latin typeface="Roboto" panose="02000000000000000000" pitchFamily="2" charset="0"/>
              </a:rPr>
              <a:t>CompetitionOpenSince[Month/Year] </a:t>
            </a:r>
            <a:r>
              <a:rPr kumimoji="0" lang="en-US" altLang="en-US" b="0" i="0" u="none" strike="noStrike" cap="none" normalizeH="0" baseline="0" dirty="0">
                <a:ln>
                  <a:noFill/>
                </a:ln>
                <a:solidFill>
                  <a:srgbClr val="212121"/>
                </a:solidFill>
                <a:effectLst/>
                <a:latin typeface="Roboto" panose="02000000000000000000" pitchFamily="2" charset="0"/>
              </a:rPr>
              <a:t>- Gives the approximate year and month of the time the nearest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Roboto" panose="02000000000000000000" pitchFamily="2" charset="0"/>
              </a:rPr>
              <a:t>				</a:t>
            </a:r>
            <a:r>
              <a:rPr kumimoji="0" lang="en-US" altLang="en-US" b="0" i="0" u="none" strike="noStrike" cap="none" normalizeH="0" baseline="0" dirty="0">
                <a:ln>
                  <a:noFill/>
                </a:ln>
                <a:solidFill>
                  <a:srgbClr val="212121"/>
                </a:solidFill>
                <a:effectLst/>
                <a:latin typeface="Roboto" panose="02000000000000000000" pitchFamily="2" charset="0"/>
              </a:rPr>
              <a:t>competitor was opened.</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212121"/>
                </a:solidFill>
                <a:effectLst/>
                <a:latin typeface="Roboto" panose="02000000000000000000" pitchFamily="2" charset="0"/>
              </a:rPr>
              <a:t>Promo</a:t>
            </a:r>
            <a:r>
              <a:rPr kumimoji="0" lang="en-US" altLang="en-US" b="0" i="1" u="none" strike="noStrike" cap="none" normalizeH="0" baseline="0" dirty="0">
                <a:ln>
                  <a:noFill/>
                </a:ln>
                <a:solidFill>
                  <a:srgbClr val="212121"/>
                </a:solidFill>
                <a:effectLst/>
                <a:latin typeface="Roboto" panose="02000000000000000000" pitchFamily="2" charset="0"/>
              </a:rPr>
              <a:t> </a:t>
            </a:r>
            <a:r>
              <a:rPr kumimoji="0" lang="en-US" altLang="en-US" b="0" i="0" u="none" strike="noStrike" cap="none" normalizeH="0" baseline="0" dirty="0">
                <a:ln>
                  <a:noFill/>
                </a:ln>
                <a:solidFill>
                  <a:srgbClr val="212121"/>
                </a:solidFill>
                <a:effectLst/>
                <a:latin typeface="Roboto" panose="02000000000000000000" pitchFamily="2" charset="0"/>
              </a:rPr>
              <a:t>- 		Indicates whether a store is running a promo on that day</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Roboto" panose="02000000000000000000" pitchFamily="2" charset="0"/>
              </a:rPr>
              <a:t>Promo2</a:t>
            </a:r>
            <a:r>
              <a:rPr kumimoji="0" lang="en-US" altLang="en-US" b="0" i="0" u="none" strike="noStrike" cap="none" normalizeH="0" baseline="0" dirty="0">
                <a:ln>
                  <a:noFill/>
                </a:ln>
                <a:solidFill>
                  <a:srgbClr val="212121"/>
                </a:solidFill>
                <a:effectLst/>
                <a:latin typeface="Roboto" panose="02000000000000000000" pitchFamily="2" charset="0"/>
              </a:rPr>
              <a:t> - 	Promo2 is a continuing and consecutive promotion for some stores: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Roboto" panose="02000000000000000000" pitchFamily="2" charset="0"/>
              </a:rPr>
              <a:t>                 	</a:t>
            </a:r>
            <a:r>
              <a:rPr kumimoji="0" lang="en-US" altLang="en-US" b="0" i="0" u="none" strike="noStrike" cap="none" normalizeH="0" baseline="0" dirty="0">
                <a:ln>
                  <a:noFill/>
                </a:ln>
                <a:solidFill>
                  <a:srgbClr val="212121"/>
                </a:solidFill>
                <a:effectLst/>
                <a:latin typeface="Roboto" panose="02000000000000000000" pitchFamily="2" charset="0"/>
              </a:rPr>
              <a:t>0 = store is not participating, 1 = store is participating.</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Roboto" panose="02000000000000000000" pitchFamily="2" charset="0"/>
              </a:rPr>
              <a:t>Promo2Since[Year/Week]</a:t>
            </a:r>
            <a:r>
              <a:rPr kumimoji="0" lang="en-US" altLang="en-US" b="0" i="0" u="none" strike="noStrike" cap="none" normalizeH="0" baseline="0" dirty="0">
                <a:ln>
                  <a:noFill/>
                </a:ln>
                <a:solidFill>
                  <a:srgbClr val="212121"/>
                </a:solidFill>
                <a:effectLst/>
                <a:latin typeface="Roboto" panose="02000000000000000000" pitchFamily="2" charset="0"/>
              </a:rPr>
              <a:t> - Describes the year and calendar week when the store started participating in Promo2</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Roboto" panose="02000000000000000000" pitchFamily="2" charset="0"/>
              </a:rPr>
              <a:t>Promo Interval</a:t>
            </a:r>
            <a:r>
              <a:rPr kumimoji="0" lang="en-US" altLang="en-US" b="0" i="0" u="none" strike="noStrike" cap="none" normalizeH="0" baseline="0" dirty="0">
                <a:ln>
                  <a:noFill/>
                </a:ln>
                <a:solidFill>
                  <a:srgbClr val="212121"/>
                </a:solidFill>
                <a:effectLst/>
                <a:latin typeface="Roboto" panose="02000000000000000000" pitchFamily="2" charset="0"/>
              </a:rPr>
              <a:t> - 	</a:t>
            </a:r>
            <a:r>
              <a:rPr lang="en-US" altLang="en-US" sz="1600" dirty="0">
                <a:solidFill>
                  <a:srgbClr val="212121"/>
                </a:solidFill>
                <a:latin typeface="Roboto" panose="02000000000000000000" pitchFamily="2" charset="0"/>
              </a:rPr>
              <a:t>D</a:t>
            </a:r>
            <a:r>
              <a:rPr kumimoji="0" lang="en-US" altLang="en-US" sz="1600" b="0" i="0" u="none" strike="noStrike" cap="none" normalizeH="0" baseline="0" dirty="0">
                <a:ln>
                  <a:noFill/>
                </a:ln>
                <a:solidFill>
                  <a:srgbClr val="212121"/>
                </a:solidFill>
                <a:effectLst/>
                <a:latin typeface="Roboto" panose="02000000000000000000" pitchFamily="2" charset="0"/>
              </a:rPr>
              <a:t>escribes the consecutive intervals Promo2 is started, naming the months the promotion is started a new.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212121"/>
                </a:solidFill>
                <a:latin typeface="Roboto" panose="02000000000000000000" pitchFamily="2" charset="0"/>
              </a:rPr>
              <a:t>		</a:t>
            </a:r>
            <a:r>
              <a:rPr kumimoji="0" lang="en-US" altLang="en-US" sz="1600" b="0" i="0" u="none" strike="noStrike" cap="none" normalizeH="0" baseline="0" dirty="0">
                <a:ln>
                  <a:noFill/>
                </a:ln>
                <a:solidFill>
                  <a:srgbClr val="212121"/>
                </a:solidFill>
                <a:effectLst/>
                <a:latin typeface="Roboto" panose="02000000000000000000" pitchFamily="2" charset="0"/>
              </a:rPr>
              <a:t>E.g., "Feb,May,Aug,Nov" means each round starts in </a:t>
            </a:r>
            <a:r>
              <a:rPr lang="en-US" altLang="en-US" sz="1600" dirty="0">
                <a:solidFill>
                  <a:srgbClr val="212121"/>
                </a:solidFill>
                <a:latin typeface="Roboto" panose="02000000000000000000" pitchFamily="2" charset="0"/>
              </a:rPr>
              <a:t> </a:t>
            </a:r>
            <a:r>
              <a:rPr kumimoji="0" lang="en-US" altLang="en-US" sz="1600" b="0" i="0" u="none" strike="noStrike" cap="none" normalizeH="0" baseline="0" dirty="0">
                <a:ln>
                  <a:noFill/>
                </a:ln>
                <a:solidFill>
                  <a:srgbClr val="212121"/>
                </a:solidFill>
                <a:effectLst/>
                <a:latin typeface="Roboto" panose="02000000000000000000" pitchFamily="2" charset="0"/>
              </a:rPr>
              <a:t>February, May, August, November of any given year for that store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63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4645-2BFE-4DF3-B89B-EA4329612C71}"/>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747848CA-0E6C-7D8C-9127-85BC5B905200}"/>
              </a:ext>
            </a:extLst>
          </p:cNvPr>
          <p:cNvSpPr>
            <a:spLocks noGrp="1"/>
          </p:cNvSpPr>
          <p:nvPr>
            <p:ph type="body" idx="1"/>
          </p:nvPr>
        </p:nvSpPr>
        <p:spPr/>
        <p:txBody>
          <a:bodyPr/>
          <a:lstStyle/>
          <a:p>
            <a:endParaRPr lang="en-IN"/>
          </a:p>
        </p:txBody>
      </p:sp>
      <p:pic>
        <p:nvPicPr>
          <p:cNvPr id="4098" name="Picture 2">
            <a:extLst>
              <a:ext uri="{FF2B5EF4-FFF2-40B4-BE49-F238E27FC236}">
                <a16:creationId xmlns:a16="http://schemas.microsoft.com/office/drawing/2014/main" id="{F8BE371B-2D9F-ED6E-1393-E3E2D9A39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2" y="0"/>
            <a:ext cx="1243346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46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8603-4044-24C6-AB34-AAFED7EF7375}"/>
              </a:ext>
            </a:extLst>
          </p:cNvPr>
          <p:cNvSpPr>
            <a:spLocks noGrp="1"/>
          </p:cNvSpPr>
          <p:nvPr>
            <p:ph type="title"/>
          </p:nvPr>
        </p:nvSpPr>
        <p:spPr>
          <a:xfrm>
            <a:off x="0" y="0"/>
            <a:ext cx="11776400" cy="891822"/>
          </a:xfrm>
        </p:spPr>
        <p:txBody>
          <a:bodyPr/>
          <a:lstStyle/>
          <a:p>
            <a:r>
              <a:rPr lang="en-IN" b="1" dirty="0"/>
              <a:t>Treating Null Values:-</a:t>
            </a:r>
            <a:br>
              <a:rPr lang="en-IN" b="1" dirty="0"/>
            </a:br>
            <a:br>
              <a:rPr lang="en-IN" b="1" dirty="0"/>
            </a:br>
            <a:r>
              <a:rPr lang="en-US" sz="2000" b="1" dirty="0">
                <a:solidFill>
                  <a:schemeClr val="bg1">
                    <a:lumMod val="50000"/>
                  </a:schemeClr>
                </a:solidFill>
                <a:latin typeface="+mj-lt"/>
              </a:rPr>
              <a:t>First,</a:t>
            </a:r>
            <a:r>
              <a:rPr lang="en-US" sz="2000" b="1" dirty="0">
                <a:solidFill>
                  <a:schemeClr val="bg1">
                    <a:lumMod val="50000"/>
                  </a:schemeClr>
                </a:solidFill>
                <a:effectLst/>
                <a:latin typeface="+mj-lt"/>
              </a:rPr>
              <a:t> we will check the distribution plot of those column which have null values if the </a:t>
            </a:r>
            <a:br>
              <a:rPr lang="en-US" sz="2000" b="1" dirty="0">
                <a:solidFill>
                  <a:schemeClr val="bg1">
                    <a:lumMod val="50000"/>
                  </a:schemeClr>
                </a:solidFill>
                <a:effectLst/>
                <a:latin typeface="+mj-lt"/>
              </a:rPr>
            </a:br>
            <a:r>
              <a:rPr lang="en-US" sz="2000" b="1" dirty="0">
                <a:solidFill>
                  <a:schemeClr val="bg1">
                    <a:lumMod val="50000"/>
                  </a:schemeClr>
                </a:solidFill>
                <a:effectLst/>
                <a:latin typeface="+mj-lt"/>
              </a:rPr>
              <a:t>distribution plot is normal then null values can be filled by mean</a:t>
            </a:r>
            <a:r>
              <a:rPr lang="en-US" sz="2000" b="1" dirty="0">
                <a:solidFill>
                  <a:schemeClr val="bg1">
                    <a:lumMod val="50000"/>
                  </a:schemeClr>
                </a:solidFill>
                <a:latin typeface="+mj-lt"/>
              </a:rPr>
              <a:t> </a:t>
            </a:r>
            <a:r>
              <a:rPr lang="en-US" sz="2000" b="1" dirty="0">
                <a:solidFill>
                  <a:schemeClr val="bg1">
                    <a:lumMod val="50000"/>
                  </a:schemeClr>
                </a:solidFill>
                <a:effectLst/>
                <a:latin typeface="+mj-lt"/>
              </a:rPr>
              <a:t>if it is skewed the it will be filled by either median or mode.</a:t>
            </a:r>
            <a:br>
              <a:rPr lang="en-US" sz="2000" b="1" dirty="0">
                <a:solidFill>
                  <a:schemeClr val="bg1">
                    <a:lumMod val="50000"/>
                  </a:schemeClr>
                </a:solidFill>
                <a:effectLst/>
                <a:latin typeface="+mj-lt"/>
              </a:rPr>
            </a:br>
            <a:br>
              <a:rPr lang="en-US" sz="2000" b="1" dirty="0">
                <a:solidFill>
                  <a:schemeClr val="bg1">
                    <a:lumMod val="50000"/>
                  </a:schemeClr>
                </a:solidFill>
                <a:effectLst/>
                <a:latin typeface="+mj-lt"/>
              </a:rPr>
            </a:br>
            <a:br>
              <a:rPr lang="en-US" sz="2000" b="1" dirty="0">
                <a:solidFill>
                  <a:schemeClr val="bg1">
                    <a:lumMod val="50000"/>
                  </a:schemeClr>
                </a:solidFill>
                <a:latin typeface="+mj-lt"/>
              </a:rPr>
            </a:br>
            <a:r>
              <a:rPr lang="en-US" sz="2000" b="1" dirty="0">
                <a:solidFill>
                  <a:schemeClr val="bg1">
                    <a:lumMod val="50000"/>
                  </a:schemeClr>
                </a:solidFill>
                <a:latin typeface="+mj-lt"/>
              </a:rPr>
              <a:t>        	</a:t>
            </a:r>
            <a:r>
              <a:rPr lang="en-US" sz="1800" dirty="0">
                <a:solidFill>
                  <a:schemeClr val="bg1">
                    <a:lumMod val="50000"/>
                  </a:schemeClr>
                </a:solidFill>
                <a:latin typeface="+mn-lt"/>
              </a:rPr>
              <a:t>It can be clearly seen that </a:t>
            </a:r>
            <a:br>
              <a:rPr lang="en-US" sz="1800" dirty="0">
                <a:solidFill>
                  <a:schemeClr val="bg1">
                    <a:lumMod val="50000"/>
                  </a:schemeClr>
                </a:solidFill>
                <a:latin typeface="+mn-lt"/>
              </a:rPr>
            </a:br>
            <a:r>
              <a:rPr lang="en-US" sz="1800" dirty="0">
                <a:solidFill>
                  <a:schemeClr val="bg1">
                    <a:lumMod val="50000"/>
                  </a:schemeClr>
                </a:solidFill>
                <a:latin typeface="+mn-lt"/>
              </a:rPr>
              <a:t>        	Competition Distance and</a:t>
            </a:r>
            <a:br>
              <a:rPr lang="en-US" sz="1800" dirty="0">
                <a:solidFill>
                  <a:schemeClr val="bg1">
                    <a:lumMod val="50000"/>
                  </a:schemeClr>
                </a:solidFill>
                <a:latin typeface="+mn-lt"/>
              </a:rPr>
            </a:br>
            <a:r>
              <a:rPr lang="en-US" sz="1800" dirty="0">
                <a:solidFill>
                  <a:schemeClr val="bg1">
                    <a:lumMod val="50000"/>
                  </a:schemeClr>
                </a:solidFill>
                <a:latin typeface="+mn-lt"/>
              </a:rPr>
              <a:t>        	Competition Open Since Year</a:t>
            </a:r>
            <a:br>
              <a:rPr lang="en-US" sz="1800" dirty="0">
                <a:solidFill>
                  <a:schemeClr val="bg1">
                    <a:lumMod val="50000"/>
                  </a:schemeClr>
                </a:solidFill>
                <a:latin typeface="+mn-lt"/>
              </a:rPr>
            </a:br>
            <a:r>
              <a:rPr lang="en-US" sz="1800" dirty="0">
                <a:solidFill>
                  <a:schemeClr val="bg1">
                    <a:lumMod val="50000"/>
                  </a:schemeClr>
                </a:solidFill>
                <a:latin typeface="+mn-lt"/>
              </a:rPr>
              <a:t>        	columns are right and left skewed respectively</a:t>
            </a:r>
            <a:br>
              <a:rPr lang="en-US" sz="1800" dirty="0">
                <a:solidFill>
                  <a:schemeClr val="bg1">
                    <a:lumMod val="50000"/>
                  </a:schemeClr>
                </a:solidFill>
                <a:latin typeface="+mn-lt"/>
              </a:rPr>
            </a:br>
            <a:r>
              <a:rPr lang="en-US" sz="1800" dirty="0">
                <a:solidFill>
                  <a:schemeClr val="bg1">
                    <a:lumMod val="50000"/>
                  </a:schemeClr>
                </a:solidFill>
                <a:latin typeface="+mn-lt"/>
              </a:rPr>
              <a:t>	 hence the null values can be </a:t>
            </a:r>
            <a:br>
              <a:rPr lang="en-US" sz="1800" dirty="0">
                <a:solidFill>
                  <a:schemeClr val="bg1">
                    <a:lumMod val="50000"/>
                  </a:schemeClr>
                </a:solidFill>
                <a:latin typeface="+mn-lt"/>
              </a:rPr>
            </a:br>
            <a:r>
              <a:rPr lang="en-US" sz="1800" dirty="0">
                <a:solidFill>
                  <a:schemeClr val="bg1">
                    <a:lumMod val="50000"/>
                  </a:schemeClr>
                </a:solidFill>
                <a:latin typeface="+mn-lt"/>
              </a:rPr>
              <a:t>	filled with median or mode.</a:t>
            </a:r>
            <a:br>
              <a:rPr lang="en-US" sz="1800" dirty="0">
                <a:solidFill>
                  <a:schemeClr val="bg1">
                    <a:lumMod val="50000"/>
                  </a:schemeClr>
                </a:solidFill>
                <a:latin typeface="+mn-lt"/>
              </a:rPr>
            </a:br>
            <a:br>
              <a:rPr lang="en-US" sz="1800" dirty="0">
                <a:solidFill>
                  <a:schemeClr val="bg1">
                    <a:lumMod val="50000"/>
                  </a:schemeClr>
                </a:solidFill>
                <a:latin typeface="+mn-lt"/>
              </a:rPr>
            </a:br>
            <a:r>
              <a:rPr lang="en-US" sz="1800" dirty="0">
                <a:solidFill>
                  <a:schemeClr val="bg1">
                    <a:lumMod val="50000"/>
                  </a:schemeClr>
                </a:solidFill>
                <a:latin typeface="+mn-lt"/>
              </a:rPr>
              <a:t>        	The other columns with missing </a:t>
            </a:r>
            <a:br>
              <a:rPr lang="en-US" sz="1800" dirty="0">
                <a:solidFill>
                  <a:schemeClr val="bg1">
                    <a:lumMod val="50000"/>
                  </a:schemeClr>
                </a:solidFill>
                <a:latin typeface="+mn-lt"/>
              </a:rPr>
            </a:br>
            <a:r>
              <a:rPr lang="en-US" sz="1800" dirty="0">
                <a:solidFill>
                  <a:schemeClr val="bg1">
                    <a:lumMod val="50000"/>
                  </a:schemeClr>
                </a:solidFill>
                <a:latin typeface="+mn-lt"/>
              </a:rPr>
              <a:t>         	values can be filled with 0.</a:t>
            </a:r>
            <a:br>
              <a:rPr lang="en-US" sz="1800" dirty="0">
                <a:solidFill>
                  <a:schemeClr val="bg1">
                    <a:lumMod val="50000"/>
                  </a:schemeClr>
                </a:solidFill>
                <a:latin typeface="+mn-lt"/>
              </a:rPr>
            </a:br>
            <a:br>
              <a:rPr lang="en-US" sz="1800" dirty="0">
                <a:solidFill>
                  <a:schemeClr val="bg1">
                    <a:lumMod val="50000"/>
                  </a:schemeClr>
                </a:solidFill>
                <a:effectLst/>
                <a:latin typeface="+mn-lt"/>
              </a:rPr>
            </a:br>
            <a:endParaRPr lang="en-IN" sz="1800" dirty="0">
              <a:solidFill>
                <a:schemeClr val="bg1">
                  <a:lumMod val="50000"/>
                </a:schemeClr>
              </a:solidFill>
              <a:latin typeface="+mn-lt"/>
            </a:endParaRPr>
          </a:p>
        </p:txBody>
      </p:sp>
      <p:pic>
        <p:nvPicPr>
          <p:cNvPr id="5" name="Picture 4" descr="Chart, histogram&#10;&#10;Description automatically generated">
            <a:extLst>
              <a:ext uri="{FF2B5EF4-FFF2-40B4-BE49-F238E27FC236}">
                <a16:creationId xmlns:a16="http://schemas.microsoft.com/office/drawing/2014/main" id="{487EA751-7486-F2E9-1720-26C1583C4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667" y="2020711"/>
            <a:ext cx="7789332" cy="4837289"/>
          </a:xfrm>
          <a:prstGeom prst="rect">
            <a:avLst/>
          </a:prstGeom>
        </p:spPr>
      </p:pic>
    </p:spTree>
    <p:extLst>
      <p:ext uri="{BB962C8B-B14F-4D97-AF65-F5344CB8AC3E}">
        <p14:creationId xmlns:p14="http://schemas.microsoft.com/office/powerpoint/2010/main" val="312770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B341-C1F6-F6FA-00F5-5C5D74753476}"/>
              </a:ext>
            </a:extLst>
          </p:cNvPr>
          <p:cNvSpPr>
            <a:spLocks noGrp="1"/>
          </p:cNvSpPr>
          <p:nvPr>
            <p:ph type="title"/>
          </p:nvPr>
        </p:nvSpPr>
        <p:spPr>
          <a:xfrm>
            <a:off x="0" y="0"/>
            <a:ext cx="11471564" cy="1068779"/>
          </a:xfrm>
        </p:spPr>
        <p:txBody>
          <a:bodyPr/>
          <a:lstStyle/>
          <a:p>
            <a:r>
              <a:rPr lang="en-US" b="1" dirty="0"/>
              <a:t>Checking the density plot of numeric features before and after filling the missing values.</a:t>
            </a:r>
            <a:endParaRPr lang="en-IN" b="1" dirty="0"/>
          </a:p>
        </p:txBody>
      </p:sp>
      <p:sp>
        <p:nvSpPr>
          <p:cNvPr id="3" name="Text Placeholder 2">
            <a:extLst>
              <a:ext uri="{FF2B5EF4-FFF2-40B4-BE49-F238E27FC236}">
                <a16:creationId xmlns:a16="http://schemas.microsoft.com/office/drawing/2014/main" id="{238392D2-FF1F-45C3-88E3-D89873A56047}"/>
              </a:ext>
            </a:extLst>
          </p:cNvPr>
          <p:cNvSpPr>
            <a:spLocks noGrp="1"/>
          </p:cNvSpPr>
          <p:nvPr>
            <p:ph type="body" idx="1"/>
          </p:nvPr>
        </p:nvSpPr>
        <p:spPr>
          <a:xfrm>
            <a:off x="0" y="973776"/>
            <a:ext cx="12192000" cy="5884224"/>
          </a:xfrm>
        </p:spPr>
        <p:txBody>
          <a:bodyPr/>
          <a:lstStyle/>
          <a:p>
            <a:pPr marL="152396" indent="0">
              <a:buNone/>
            </a:pPr>
            <a:endParaRPr lang="en-US" dirty="0">
              <a:solidFill>
                <a:schemeClr val="accent2"/>
              </a:solidFill>
            </a:endParaRPr>
          </a:p>
          <a:p>
            <a:pPr marL="152396" indent="0">
              <a:buNone/>
            </a:pPr>
            <a:endParaRPr lang="en-US" dirty="0">
              <a:solidFill>
                <a:schemeClr val="accent2"/>
              </a:solidFill>
            </a:endParaRPr>
          </a:p>
          <a:p>
            <a:pPr marL="152396" indent="0">
              <a:buNone/>
            </a:pPr>
            <a:endParaRPr lang="en-US" dirty="0">
              <a:solidFill>
                <a:schemeClr val="accent2"/>
              </a:solidFill>
            </a:endParaRPr>
          </a:p>
          <a:p>
            <a:pPr marL="152396" indent="0">
              <a:buNone/>
            </a:pPr>
            <a:r>
              <a:rPr lang="en-US" dirty="0">
                <a:solidFill>
                  <a:schemeClr val="accent2"/>
                </a:solidFill>
              </a:rPr>
              <a:t>          With these density plot we can clearly</a:t>
            </a:r>
          </a:p>
          <a:p>
            <a:pPr marL="152396" indent="0">
              <a:buNone/>
            </a:pPr>
            <a:r>
              <a:rPr lang="en-US" dirty="0">
                <a:solidFill>
                  <a:schemeClr val="accent2"/>
                </a:solidFill>
              </a:rPr>
              <a:t>          observe that after filling the missing </a:t>
            </a:r>
          </a:p>
          <a:p>
            <a:pPr marL="152396" indent="0">
              <a:buNone/>
            </a:pPr>
            <a:r>
              <a:rPr lang="en-US" dirty="0">
                <a:solidFill>
                  <a:schemeClr val="accent2"/>
                </a:solidFill>
              </a:rPr>
              <a:t>          values there is no such difference in</a:t>
            </a:r>
          </a:p>
          <a:p>
            <a:pPr marL="152396" indent="0">
              <a:buNone/>
            </a:pPr>
            <a:r>
              <a:rPr lang="en-US" dirty="0">
                <a:solidFill>
                  <a:schemeClr val="accent2"/>
                </a:solidFill>
              </a:rPr>
              <a:t>          the distribution plot from the original</a:t>
            </a:r>
          </a:p>
          <a:p>
            <a:pPr marL="152396" indent="0">
              <a:buNone/>
            </a:pPr>
            <a:r>
              <a:rPr lang="en-US" dirty="0">
                <a:solidFill>
                  <a:schemeClr val="accent2"/>
                </a:solidFill>
              </a:rPr>
              <a:t>          data.</a:t>
            </a:r>
          </a:p>
          <a:p>
            <a:pPr marL="152396" indent="0">
              <a:buNone/>
            </a:pPr>
            <a:r>
              <a:rPr lang="en-US" dirty="0">
                <a:solidFill>
                  <a:schemeClr val="accent2"/>
                </a:solidFill>
              </a:rPr>
              <a:t>          </a:t>
            </a:r>
          </a:p>
          <a:p>
            <a:pPr marL="152396" indent="0">
              <a:buNone/>
            </a:pPr>
            <a:r>
              <a:rPr lang="en-US" dirty="0">
                <a:solidFill>
                  <a:schemeClr val="accent2"/>
                </a:solidFill>
              </a:rPr>
              <a:t>          But still Competition Distance and</a:t>
            </a:r>
          </a:p>
          <a:p>
            <a:pPr marL="152396" indent="0">
              <a:buNone/>
            </a:pPr>
            <a:r>
              <a:rPr lang="en-US" dirty="0">
                <a:solidFill>
                  <a:schemeClr val="accent2"/>
                </a:solidFill>
              </a:rPr>
              <a:t>          Competition Open Since Year are</a:t>
            </a:r>
          </a:p>
          <a:p>
            <a:pPr marL="152396" indent="0">
              <a:buNone/>
            </a:pPr>
            <a:r>
              <a:rPr lang="en-US" dirty="0">
                <a:solidFill>
                  <a:schemeClr val="accent2"/>
                </a:solidFill>
              </a:rPr>
              <a:t>          respectively right and left skewed</a:t>
            </a:r>
          </a:p>
          <a:p>
            <a:pPr marL="152396" indent="0">
              <a:buNone/>
            </a:pPr>
            <a:r>
              <a:rPr lang="en-US" dirty="0">
                <a:solidFill>
                  <a:schemeClr val="accent2"/>
                </a:solidFill>
              </a:rPr>
              <a:t>          indicating outliers which must be</a:t>
            </a:r>
          </a:p>
          <a:p>
            <a:pPr marL="152396" indent="0">
              <a:buNone/>
            </a:pPr>
            <a:r>
              <a:rPr lang="en-US" dirty="0">
                <a:solidFill>
                  <a:schemeClr val="accent2"/>
                </a:solidFill>
              </a:rPr>
              <a:t>          treated.</a:t>
            </a:r>
            <a:endParaRPr lang="en-IN" dirty="0">
              <a:solidFill>
                <a:schemeClr val="accent2"/>
              </a:solidFill>
            </a:endParaRPr>
          </a:p>
        </p:txBody>
      </p:sp>
      <p:pic>
        <p:nvPicPr>
          <p:cNvPr id="5" name="Picture 4" descr="Chart&#10;&#10;Description automatically generated">
            <a:extLst>
              <a:ext uri="{FF2B5EF4-FFF2-40B4-BE49-F238E27FC236}">
                <a16:creationId xmlns:a16="http://schemas.microsoft.com/office/drawing/2014/main" id="{3A4930EB-66D1-B31E-55D0-5DBD2F5A3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90" y="973776"/>
            <a:ext cx="7038109" cy="5884224"/>
          </a:xfrm>
          <a:prstGeom prst="rect">
            <a:avLst/>
          </a:prstGeom>
        </p:spPr>
      </p:pic>
    </p:spTree>
    <p:extLst>
      <p:ext uri="{BB962C8B-B14F-4D97-AF65-F5344CB8AC3E}">
        <p14:creationId xmlns:p14="http://schemas.microsoft.com/office/powerpoint/2010/main" val="333586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F43E-74C5-C4A6-51F3-91DB850CBB52}"/>
              </a:ext>
            </a:extLst>
          </p:cNvPr>
          <p:cNvSpPr>
            <a:spLocks noGrp="1"/>
          </p:cNvSpPr>
          <p:nvPr>
            <p:ph type="title"/>
          </p:nvPr>
        </p:nvSpPr>
        <p:spPr>
          <a:xfrm>
            <a:off x="0" y="0"/>
            <a:ext cx="11776400" cy="617517"/>
          </a:xfrm>
        </p:spPr>
        <p:txBody>
          <a:bodyPr/>
          <a:lstStyle/>
          <a:p>
            <a:r>
              <a:rPr lang="en-US" b="1" dirty="0"/>
              <a:t>Outlier Detection Using density plot and box plot.</a:t>
            </a: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a:t>
            </a:r>
            <a:br>
              <a:rPr lang="en-US" b="1" dirty="0"/>
            </a:br>
            <a:r>
              <a:rPr lang="en-US" sz="2400" b="1" dirty="0">
                <a:solidFill>
                  <a:schemeClr val="accent2"/>
                </a:solidFill>
              </a:rPr>
              <a:t>       These two features are right and left skewed, respectively.</a:t>
            </a:r>
            <a:endParaRPr lang="en-IN" sz="2400" b="1" dirty="0">
              <a:solidFill>
                <a:schemeClr val="accent2"/>
              </a:solidFill>
            </a:endParaRPr>
          </a:p>
        </p:txBody>
      </p:sp>
      <p:pic>
        <p:nvPicPr>
          <p:cNvPr id="5" name="Picture 4" descr="Graphical user interface&#10;&#10;Description automatically generated">
            <a:extLst>
              <a:ext uri="{FF2B5EF4-FFF2-40B4-BE49-F238E27FC236}">
                <a16:creationId xmlns:a16="http://schemas.microsoft.com/office/drawing/2014/main" id="{19BE968C-97DB-F602-C454-6FD2457A2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4" y="617517"/>
            <a:ext cx="12096996" cy="4500748"/>
          </a:xfrm>
          <a:prstGeom prst="rect">
            <a:avLst/>
          </a:prstGeom>
        </p:spPr>
      </p:pic>
    </p:spTree>
    <p:extLst>
      <p:ext uri="{BB962C8B-B14F-4D97-AF65-F5344CB8AC3E}">
        <p14:creationId xmlns:p14="http://schemas.microsoft.com/office/powerpoint/2010/main" val="150171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9986-27BE-D429-7779-ECB0FB895149}"/>
              </a:ext>
            </a:extLst>
          </p:cNvPr>
          <p:cNvSpPr>
            <a:spLocks noGrp="1"/>
          </p:cNvSpPr>
          <p:nvPr>
            <p:ph type="title"/>
          </p:nvPr>
        </p:nvSpPr>
        <p:spPr>
          <a:xfrm>
            <a:off x="0" y="0"/>
            <a:ext cx="11776400" cy="766167"/>
          </a:xfrm>
        </p:spPr>
        <p:txBody>
          <a:bodyPr/>
          <a:lstStyle/>
          <a:p>
            <a:r>
              <a:rPr lang="en-US" b="1" dirty="0"/>
              <a:t>Outlier Removal using Percentile method.</a:t>
            </a: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a:t>
            </a:r>
            <a:r>
              <a:rPr lang="en-US" sz="2000" b="1" dirty="0">
                <a:solidFill>
                  <a:schemeClr val="accent2"/>
                </a:solidFill>
              </a:rPr>
              <a:t>Removing outliers by percentile method.</a:t>
            </a:r>
            <a:br>
              <a:rPr lang="en-US" sz="2000" b="1" dirty="0">
                <a:solidFill>
                  <a:schemeClr val="accent2"/>
                </a:solidFill>
              </a:rPr>
            </a:br>
            <a:r>
              <a:rPr lang="en-US" sz="2000" b="1" dirty="0">
                <a:solidFill>
                  <a:schemeClr val="accent2"/>
                </a:solidFill>
              </a:rPr>
              <a:t>                          max_threshold=0.95</a:t>
            </a:r>
            <a:br>
              <a:rPr lang="en-US" sz="2000" b="1" dirty="0">
                <a:solidFill>
                  <a:schemeClr val="accent2"/>
                </a:solidFill>
              </a:rPr>
            </a:br>
            <a:r>
              <a:rPr lang="en-US" sz="2000" b="1" dirty="0">
                <a:solidFill>
                  <a:schemeClr val="accent2"/>
                </a:solidFill>
              </a:rPr>
              <a:t>                          min_threshold=0.05</a:t>
            </a:r>
            <a:endParaRPr lang="en-IN" sz="2000" b="1" dirty="0">
              <a:solidFill>
                <a:schemeClr val="accent2"/>
              </a:solidFill>
            </a:endParaRPr>
          </a:p>
        </p:txBody>
      </p:sp>
      <p:pic>
        <p:nvPicPr>
          <p:cNvPr id="5" name="Picture 4" descr="Graphical user interface, chart, application, bar chart&#10;&#10;Description automatically generated">
            <a:extLst>
              <a:ext uri="{FF2B5EF4-FFF2-40B4-BE49-F238E27FC236}">
                <a16:creationId xmlns:a16="http://schemas.microsoft.com/office/drawing/2014/main" id="{7EA1DCDA-D949-D013-63BC-29D0423A9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5017"/>
            <a:ext cx="12100956" cy="4726380"/>
          </a:xfrm>
          <a:prstGeom prst="rect">
            <a:avLst/>
          </a:prstGeom>
        </p:spPr>
      </p:pic>
    </p:spTree>
    <p:extLst>
      <p:ext uri="{BB962C8B-B14F-4D97-AF65-F5344CB8AC3E}">
        <p14:creationId xmlns:p14="http://schemas.microsoft.com/office/powerpoint/2010/main" val="343644287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6917</TotalTime>
  <Words>3090</Words>
  <Application>Microsoft Office PowerPoint</Application>
  <PresentationFormat>Widescreen</PresentationFormat>
  <Paragraphs>233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Courier New</vt:lpstr>
      <vt:lpstr>Montserrat</vt:lpstr>
      <vt:lpstr>Roboto</vt:lpstr>
      <vt:lpstr>Simple Light</vt:lpstr>
      <vt:lpstr>          Capstone Project - 2         ROSSMANN SALES PREDICTION     MACHINE LEARNING(REGRESSION)      BY MD AMANATULLAH (Data Science Trainee) ALMABETTER</vt:lpstr>
      <vt:lpstr>Table of Contents:-      1.Introduction          2.Variable Explanation          3.Import and Reading the Data          4.EDA on Datasets          5.Data cleaning and pre-processing                        ( Datetime                         Text and Expected Values                          Removing Rows and Columns                         Outliers(Sales and Customers)                         Missing values)           6.Merging of two datasets           7.Exploratory insights of the final datasets            8.Building Regression Model(Linear,DecisionTree,RandomForest)            9.Regression Model with Hyperparameter Tuning            10.Evaluation Metrics            11.Conclusion            12.Necessary suggestion</vt:lpstr>
      <vt:lpstr>1. Business Problem.  1. Rossman operates over 3,000 drug stores in 7 European countries.  2. Currently, Rossman store managers are tasked with predicting their daily sales for up to six weeks in advance.   3.Store sales are influenced by many factors, including promotions, competition, school and state holidays, seasonality, and locality.   4.With thousands of individual managers predicting sales based on their unique circumstances, the accuracy of results can be quite varied. </vt:lpstr>
      <vt:lpstr>Variable Explanation:-</vt:lpstr>
      <vt:lpstr>PowerPoint Presentation</vt:lpstr>
      <vt:lpstr>Treating Null Values:-  First, we will check the distribution plot of those column which have null values if the  distribution plot is normal then null values can be filled by mean if it is skewed the it will be filled by either median or mode.            It can be clearly seen that           Competition Distance and          Competition Open Since Year          columns are right and left skewed respectively   hence the null values can be   filled with median or mode.           The other columns with missing            values can be filled with 0.  </vt:lpstr>
      <vt:lpstr>Checking the density plot of numeric features before and after filling the missing values.</vt:lpstr>
      <vt:lpstr>Outlier Detection Using density plot and box plot.                         These two features are right and left skewed, respectively.</vt:lpstr>
      <vt:lpstr>Outlier Removal using Percentile method.                        Removing outliers by percentile method.                           max_threshold=0.95                           min_threshold=0.05</vt:lpstr>
      <vt:lpstr>Checking the relation between the sales and other important features  through line plot.   1.As the number of customers are        increasing the sales are also        increasing.      2.Promo has a positive effect on sales.      3.More sales recorded when there was         school holiday.      4.Competition distance has complex        relationship with sales but through       the tale of the graph we can conclude       that as the distance of competitor        shop has increased the sales has        also increased.      5.Competition open since month has        complex relation with sales.           6.Competition open since year and         sales have almost negative linear        relationship. Older the competitor         lesser the sales.</vt:lpstr>
      <vt:lpstr>Checking the relation between the numeric features and sales for different promo interval.  The most effective  promo interval is Jan, Apr, Jul, Oct as it recorded  more sales because it has more counts  can be seen through count plot and the least  effective is Mar, Jun,  Sep, Dec. Surprisingly  with no promo interval  the sales are maximum. Because fifty percent of the data were missing  and we filled it with 0  indicating no promo.</vt:lpstr>
      <vt:lpstr>Sales of different store type and assortment during promo interval.             During promo interval both assortment(a miscellaneous collection of things or people) b and store type b has large sells.</vt:lpstr>
      <vt:lpstr>Bar plot of the sales Vs Important features.            1.More sells on Monday, less on Sunday, generally shops are closed on Sunday.  2.It could be seen that promo leads to more sells.</vt:lpstr>
      <vt:lpstr>Bar Plot of the sales vs Important features:-           1.Normally all stores with few exception are closed on State Holiday    a=Public Holiday, b=Easter, c=Christmas, 0=none. Lowest sales were observed on Christmas. More         sells when there is no State Holiday.  2.Not much difference in sell either school is open or closed.  3.StoreType b has more sells among all indicating to open its more outlet.</vt:lpstr>
      <vt:lpstr>Sales Vs Customers:-             1.The distribution plot of Sales and Customers are somewhat rightly skewed, with increase in       customers there is increase in sales.   2.Scatter Plot between Sales and Customers shows their linear relationship.</vt:lpstr>
      <vt:lpstr>Checking Multicollinearity through Heatmap.</vt:lpstr>
      <vt:lpstr>Observation and Conclusion drawn from Heatmap.  Observations:-  1.Day of the week has a negative correlation indicating low sales as the weekends, and promo,       customers and open has positive correlation.  2.State Holiday has a positive correlation indicating high sales.  3.CompetitionDistance showing negative correlation suggests that as the distance increases sales reduce, which was also observed through the scatterplot earlier.  4.There's multicollinearity involved in the dataset as well. The features telling the same story as Promo2, Promo2 since week and year are showing multicollinearity.  5.The correlation matrix is agreeing with all the observations done earlier while exploring through bar plots and scatterplots. Conclusion:- 6.Promo2 since week needs to be dropped as it shows multicollinearity with many features.                 </vt:lpstr>
      <vt:lpstr>Machine Learning models implemented.       1.LinearRegression.         2.Regularized Linear Regression         3.Ridge and Lasso with hyperparameter tuning.         4.DecisionTree Regressor.         5.DecisionTree Regressor with hyperparameter tuning.         6.Random Forest Regressor.         7.Random Forest Regressor with hyperparameter tuning.         </vt:lpstr>
      <vt:lpstr>Evaluation metrics for Linear Regression.</vt:lpstr>
      <vt:lpstr>Ridge Regression with and without hyperparameter tuning.  Ridge Regression without hyperparameter tuning  </vt:lpstr>
      <vt:lpstr>Lasso Regression with and without hyperparameter tuning.  Lasso Regression without hyperparameter tuning                                                   Lasso Regression with hyperparameter tuning      Lasso Regression score for training dataset: 0.9006218706072421    Lasso Regression score for testing dataset: 0.9006822823915992   Lasso Regression r2_score for training dataset: 0.9006218706072421 Lasso Regression r2_score for testing dataset: 0.9006822823915992                                                    Lasso Regression MSE for training dataset: 1531827.4783853278  Lasso Regression MSE for testing dataset: 1541777.9944278186   Lasso Regression RMSE for training dataset: 1237.670181585275 Lasso Regression RMSE for testing dataset: 1241.6835323172402   Lasso Regression MAPE for training dataset: 4.2816697463994963e+17 Lasso Regression MAPE for testing dataset: 4.2818095885669523e+17  </vt:lpstr>
      <vt:lpstr>Decision Tree Regression with and without hyperparameter tuning.        Decision Tree without hyperparameter tuning                                 Decision Tree with hyperparameter tuning</vt:lpstr>
      <vt:lpstr>Random Forest Regression with and without hyperparameter tuning.        Random Forest Regression without hyperparameter tuning                      Random Forest Regression with hyperparameter tuning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- 2         ROSSMANN SALES PREDICTION     MACHINE LEARNING(REGRESSION)      BY MD AMANATULLAH (Data Science Trainee) ALMABETTER</dc:title>
  <dc:creator>Tnluser</dc:creator>
  <cp:lastModifiedBy>Tnluser</cp:lastModifiedBy>
  <cp:revision>5</cp:revision>
  <dcterms:created xsi:type="dcterms:W3CDTF">2022-11-30T19:55:57Z</dcterms:created>
  <dcterms:modified xsi:type="dcterms:W3CDTF">2022-12-06T08:56:24Z</dcterms:modified>
</cp:coreProperties>
</file>