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1"/>
  </p:sldMasterIdLst>
  <p:sldIdLst>
    <p:sldId id="256" r:id="rId2"/>
    <p:sldId id="259" r:id="rId3"/>
    <p:sldId id="269" r:id="rId4"/>
    <p:sldId id="271" r:id="rId5"/>
    <p:sldId id="260" r:id="rId6"/>
    <p:sldId id="261" r:id="rId7"/>
    <p:sldId id="263" r:id="rId8"/>
    <p:sldId id="268" r:id="rId9"/>
    <p:sldId id="270" r:id="rId10"/>
    <p:sldId id="264" r:id="rId11"/>
    <p:sldId id="262" r:id="rId12"/>
    <p:sldId id="265" r:id="rId13"/>
    <p:sldId id="266" r:id="rId14"/>
    <p:sldId id="272"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E676FA1-137A-4720-A3E4-3C6DFB5578D8}"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26878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181690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292266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630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3733064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676FA1-137A-4720-A3E4-3C6DFB5578D8}"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31852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676FA1-137A-4720-A3E4-3C6DFB5578D8}"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116195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76FA1-137A-4720-A3E4-3C6DFB5578D8}"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2009672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76FA1-137A-4720-A3E4-3C6DFB5578D8}"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364163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76FA1-137A-4720-A3E4-3C6DFB5578D8}"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37097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76FA1-137A-4720-A3E4-3C6DFB5578D8}"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423344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49363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76FA1-137A-4720-A3E4-3C6DFB5578D8}"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231117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76FA1-137A-4720-A3E4-3C6DFB5578D8}"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176550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76FA1-137A-4720-A3E4-3C6DFB5578D8}"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292893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401172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6FA1-137A-4720-A3E4-3C6DFB5578D8}"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C1FA3-8D4E-4D58-B34A-BB879CA5ABF5}" type="slidenum">
              <a:rPr lang="en-IN" smtClean="0"/>
              <a:t>‹#›</a:t>
            </a:fld>
            <a:endParaRPr lang="en-IN"/>
          </a:p>
        </p:txBody>
      </p:sp>
    </p:spTree>
    <p:extLst>
      <p:ext uri="{BB962C8B-B14F-4D97-AF65-F5344CB8AC3E}">
        <p14:creationId xmlns:p14="http://schemas.microsoft.com/office/powerpoint/2010/main" val="102797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E676FA1-137A-4720-A3E4-3C6DFB5578D8}" type="datetimeFigureOut">
              <a:rPr lang="en-IN" smtClean="0"/>
              <a:t>24-04-2022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B7C1FA3-8D4E-4D58-B34A-BB879CA5ABF5}" type="slidenum">
              <a:rPr lang="en-IN" smtClean="0"/>
              <a:t>‹#›</a:t>
            </a:fld>
            <a:endParaRPr lang="en-IN"/>
          </a:p>
        </p:txBody>
      </p:sp>
    </p:spTree>
    <p:extLst>
      <p:ext uri="{BB962C8B-B14F-4D97-AF65-F5344CB8AC3E}">
        <p14:creationId xmlns:p14="http://schemas.microsoft.com/office/powerpoint/2010/main" val="837524736"/>
      </p:ext>
    </p:extLst>
  </p:cSld>
  <p:clrMap bg1="dk1" tx1="lt1" bg2="dk2"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 id="2147484079" r:id="rId15"/>
    <p:sldLayoutId id="2147484080" r:id="rId16"/>
    <p:sldLayoutId id="214748408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sv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9.xml.rels><?xml version="1.0" encoding="UTF-8" standalone="yes"?>
<Relationships xmlns="http://schemas.openxmlformats.org/package/2006/relationships"><Relationship Id="rId2" Type="http://schemas.openxmlformats.org/officeDocument/2006/relationships/image" Target="../media/image11.gif"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54B6-6521-4016-A062-0D9D2254B49A}"/>
              </a:ext>
            </a:extLst>
          </p:cNvPr>
          <p:cNvSpPr>
            <a:spLocks noGrp="1"/>
          </p:cNvSpPr>
          <p:nvPr>
            <p:ph type="ctrTitle"/>
          </p:nvPr>
        </p:nvSpPr>
        <p:spPr>
          <a:xfrm>
            <a:off x="289560" y="1605771"/>
            <a:ext cx="5806440" cy="2566734"/>
          </a:xfrm>
        </p:spPr>
        <p:txBody>
          <a:bodyPr wrap="square">
            <a:normAutofit/>
          </a:bodyPr>
          <a:lstStyle/>
          <a:p>
            <a:pPr algn="ctr"/>
            <a:r>
              <a:rPr lang="en-US" sz="5600" i="1" dirty="0">
                <a:latin typeface="+mn-lt"/>
              </a:rPr>
              <a:t>SMOKE </a:t>
            </a:r>
            <a:r>
              <a:rPr lang="en-US" sz="5600" dirty="0">
                <a:latin typeface="+mn-lt"/>
              </a:rPr>
              <a:t> </a:t>
            </a:r>
            <a:r>
              <a:rPr lang="en-US" sz="5600" i="1" dirty="0">
                <a:latin typeface="+mn-lt"/>
              </a:rPr>
              <a:t>AND</a:t>
            </a:r>
            <a:r>
              <a:rPr lang="en-US" sz="5600" dirty="0">
                <a:latin typeface="+mn-lt"/>
              </a:rPr>
              <a:t>  </a:t>
            </a:r>
            <a:r>
              <a:rPr lang="en-US" sz="5600" b="1" i="1" dirty="0">
                <a:latin typeface="+mn-lt"/>
              </a:rPr>
              <a:t>GAS </a:t>
            </a:r>
            <a:r>
              <a:rPr lang="en-US" sz="5600" i="1" dirty="0">
                <a:latin typeface="+mn-lt"/>
              </a:rPr>
              <a:t>LEAKAGE</a:t>
            </a:r>
            <a:r>
              <a:rPr lang="en-US" sz="5600" dirty="0">
                <a:latin typeface="+mn-lt"/>
              </a:rPr>
              <a:t> </a:t>
            </a:r>
            <a:r>
              <a:rPr lang="en-US" sz="5600" i="1" dirty="0">
                <a:latin typeface="+mn-lt"/>
              </a:rPr>
              <a:t>DETECTOR</a:t>
            </a:r>
            <a:endParaRPr lang="en-IN" sz="5600" i="1" dirty="0">
              <a:latin typeface="+mn-lt"/>
            </a:endParaRPr>
          </a:p>
        </p:txBody>
      </p:sp>
      <p:sp>
        <p:nvSpPr>
          <p:cNvPr id="3" name="Subtitle 2">
            <a:extLst>
              <a:ext uri="{FF2B5EF4-FFF2-40B4-BE49-F238E27FC236}">
                <a16:creationId xmlns:a16="http://schemas.microsoft.com/office/drawing/2014/main" id="{E16B5D2E-5A23-468D-8305-D0937A717890}"/>
              </a:ext>
            </a:extLst>
          </p:cNvPr>
          <p:cNvSpPr>
            <a:spLocks noGrp="1"/>
          </p:cNvSpPr>
          <p:nvPr>
            <p:ph type="subTitle" idx="1"/>
          </p:nvPr>
        </p:nvSpPr>
        <p:spPr>
          <a:xfrm>
            <a:off x="6453666" y="5603757"/>
            <a:ext cx="5806440" cy="754025"/>
          </a:xfrm>
        </p:spPr>
        <p:txBody>
          <a:bodyPr>
            <a:normAutofit fontScale="25000" lnSpcReduction="20000"/>
          </a:bodyPr>
          <a:lstStyle/>
          <a:p>
            <a:pPr algn="l"/>
            <a:endParaRPr lang="en-US" sz="700" dirty="0">
              <a:latin typeface="+mn-lt"/>
            </a:endParaRPr>
          </a:p>
          <a:p>
            <a:pPr algn="l"/>
            <a:endParaRPr lang="en-US" sz="700" dirty="0">
              <a:latin typeface="+mn-lt"/>
            </a:endParaRPr>
          </a:p>
          <a:p>
            <a:pPr algn="l"/>
            <a:endParaRPr lang="en-US" sz="700" dirty="0">
              <a:latin typeface="+mn-lt"/>
            </a:endParaRPr>
          </a:p>
          <a:p>
            <a:pPr algn="l"/>
            <a:r>
              <a:rPr lang="en-US" sz="8000">
                <a:latin typeface="+mn-lt"/>
              </a:rPr>
              <a:t>                           Name-A</a:t>
            </a:r>
            <a:r>
              <a:rPr lang="en-IN" sz="8000">
                <a:latin typeface="+mn-lt"/>
              </a:rPr>
              <a:t>man </a:t>
            </a:r>
            <a:r>
              <a:rPr lang="en-US" sz="8000">
                <a:latin typeface="+mn-lt"/>
              </a:rPr>
              <a:t>Singh</a:t>
            </a:r>
            <a:endParaRPr lang="en-US" sz="8000" dirty="0">
              <a:latin typeface="+mn-lt"/>
            </a:endParaRPr>
          </a:p>
          <a:p>
            <a:pPr algn="l"/>
            <a:r>
              <a:rPr lang="en-US" sz="8000" dirty="0">
                <a:latin typeface="+mn-lt"/>
              </a:rPr>
              <a:t>                        Class- </a:t>
            </a:r>
            <a:r>
              <a:rPr lang="en-US" sz="8000">
                <a:latin typeface="+mn-lt"/>
              </a:rPr>
              <a:t>B-Tech Electrical</a:t>
            </a:r>
            <a:endParaRPr lang="en-US" sz="8000" dirty="0">
              <a:latin typeface="+mn-lt"/>
            </a:endParaRPr>
          </a:p>
        </p:txBody>
      </p:sp>
      <p:pic>
        <p:nvPicPr>
          <p:cNvPr id="7" name="Graphic 6" descr="Fire">
            <a:extLst>
              <a:ext uri="{FF2B5EF4-FFF2-40B4-BE49-F238E27FC236}">
                <a16:creationId xmlns:a16="http://schemas.microsoft.com/office/drawing/2014/main" id="{69FBB305-74C4-470D-90AD-098C9FE3A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3864" y="500218"/>
            <a:ext cx="4608576" cy="3911984"/>
          </a:xfrm>
          <a:prstGeom prst="rect">
            <a:avLst/>
          </a:prstGeom>
        </p:spPr>
      </p:pic>
    </p:spTree>
    <p:extLst>
      <p:ext uri="{BB962C8B-B14F-4D97-AF65-F5344CB8AC3E}">
        <p14:creationId xmlns:p14="http://schemas.microsoft.com/office/powerpoint/2010/main" val="313206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46722-C5C9-4DF7-8CB3-279D64D94D0E}"/>
              </a:ext>
            </a:extLst>
          </p:cNvPr>
          <p:cNvSpPr>
            <a:spLocks noGrp="1"/>
          </p:cNvSpPr>
          <p:nvPr>
            <p:ph type="title"/>
          </p:nvPr>
        </p:nvSpPr>
        <p:spPr/>
        <p:txBody>
          <a:bodyPr>
            <a:normAutofit/>
          </a:bodyPr>
          <a:lstStyle/>
          <a:p>
            <a:pPr algn="ctr"/>
            <a:r>
              <a:rPr lang="en-US" sz="6000" i="1" dirty="0"/>
              <a:t>APPLICATIONS</a:t>
            </a:r>
            <a:endParaRPr lang="en-IN" sz="6000" i="1" dirty="0"/>
          </a:p>
        </p:txBody>
      </p:sp>
      <p:sp>
        <p:nvSpPr>
          <p:cNvPr id="3" name="Content Placeholder 2">
            <a:extLst>
              <a:ext uri="{FF2B5EF4-FFF2-40B4-BE49-F238E27FC236}">
                <a16:creationId xmlns:a16="http://schemas.microsoft.com/office/drawing/2014/main" id="{2AF8AEB0-F80A-4C1B-AB48-3099CF0370AF}"/>
              </a:ext>
            </a:extLst>
          </p:cNvPr>
          <p:cNvSpPr>
            <a:spLocks noGrp="1"/>
          </p:cNvSpPr>
          <p:nvPr>
            <p:ph idx="1"/>
          </p:nvPr>
        </p:nvSpPr>
        <p:spPr/>
        <p:txBody>
          <a:bodyPr>
            <a:normAutofit/>
          </a:bodyPr>
          <a:lstStyle/>
          <a:p>
            <a:pPr marL="0" indent="0">
              <a:buNone/>
            </a:pPr>
            <a:endParaRPr lang="en-US" dirty="0"/>
          </a:p>
          <a:p>
            <a:pPr>
              <a:buFont typeface="Wingdings" panose="05000000000000000000" pitchFamily="2" charset="2"/>
              <a:buChar char="Ø"/>
            </a:pPr>
            <a:r>
              <a:rPr lang="en-US" dirty="0"/>
              <a:t> Smoke detector is an electronic fire-protection device       that automatically senses the presence of smoke, as a key   indication of fire, and sounds a warning to building occupants. </a:t>
            </a:r>
          </a:p>
          <a:p>
            <a:pPr>
              <a:buFont typeface="Wingdings" panose="05000000000000000000" pitchFamily="2" charset="2"/>
              <a:buChar char="Ø"/>
            </a:pPr>
            <a:r>
              <a:rPr lang="en-US" dirty="0"/>
              <a:t>Commercial and industrial smoke detectors issue a signal to a fire alarm control panel as part of a building's central fire alarm system.</a:t>
            </a:r>
          </a:p>
          <a:p>
            <a:pPr>
              <a:buFont typeface="Wingdings" panose="05000000000000000000" pitchFamily="2" charset="2"/>
              <a:buChar char="Ø"/>
            </a:pPr>
            <a:r>
              <a:rPr lang="en-US" dirty="0"/>
              <a:t>It control fire from spreading by informing the chief executive officer  for security and prevent financial and life losses</a:t>
            </a:r>
          </a:p>
        </p:txBody>
      </p:sp>
    </p:spTree>
    <p:extLst>
      <p:ext uri="{BB962C8B-B14F-4D97-AF65-F5344CB8AC3E}">
        <p14:creationId xmlns:p14="http://schemas.microsoft.com/office/powerpoint/2010/main" val="21182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C39C-53A4-425F-AC61-5CF0F6FFDD98}"/>
              </a:ext>
            </a:extLst>
          </p:cNvPr>
          <p:cNvSpPr>
            <a:spLocks noGrp="1"/>
          </p:cNvSpPr>
          <p:nvPr>
            <p:ph type="title"/>
          </p:nvPr>
        </p:nvSpPr>
        <p:spPr/>
        <p:txBody>
          <a:bodyPr/>
          <a:lstStyle/>
          <a:p>
            <a:pPr algn="ctr"/>
            <a:r>
              <a:rPr lang="en-US" i="1" dirty="0"/>
              <a:t>ADVANTAGES</a:t>
            </a:r>
            <a:endParaRPr lang="en-IN" i="1" dirty="0"/>
          </a:p>
        </p:txBody>
      </p:sp>
      <p:sp>
        <p:nvSpPr>
          <p:cNvPr id="3" name="Content Placeholder 2">
            <a:extLst>
              <a:ext uri="{FF2B5EF4-FFF2-40B4-BE49-F238E27FC236}">
                <a16:creationId xmlns:a16="http://schemas.microsoft.com/office/drawing/2014/main" id="{7EBE20E0-2827-4FF4-8514-95D2314F8A33}"/>
              </a:ext>
            </a:extLst>
          </p:cNvPr>
          <p:cNvSpPr>
            <a:spLocks noGrp="1"/>
          </p:cNvSpPr>
          <p:nvPr>
            <p:ph idx="1"/>
          </p:nvPr>
        </p:nvSpPr>
        <p:spPr>
          <a:xfrm>
            <a:off x="603681" y="1620929"/>
            <a:ext cx="10581443" cy="4871946"/>
          </a:xfrm>
        </p:spPr>
        <p:txBody>
          <a:bodyPr>
            <a:normAutofit fontScale="85000" lnSpcReduction="10000"/>
          </a:bodyPr>
          <a:lstStyle/>
          <a:p>
            <a:pPr algn="just">
              <a:buFont typeface="Wingdings" panose="05000000000000000000" pitchFamily="2" charset="2"/>
              <a:buChar char="Ø"/>
            </a:pPr>
            <a:r>
              <a:rPr lang="en-US" dirty="0"/>
              <a:t>Smart smoke detectors use the latest technology to detect the presence of smoke using photoelectric smoke-sensing technology. Their ultra sensitivity prevents false alarms. In addition to sensing smoke, they also have heat sensors that detect rapid rises in heat that come from a fire, even when there is no smoke. This is a significant upgrade from many standard smoke detectors.</a:t>
            </a:r>
          </a:p>
          <a:p>
            <a:pPr algn="just">
              <a:buFont typeface="Wingdings" panose="05000000000000000000" pitchFamily="2" charset="2"/>
              <a:buChar char="Ø"/>
            </a:pPr>
            <a:r>
              <a:rPr lang="en-US" dirty="0"/>
              <a:t> 24/7 Monitoring</a:t>
            </a:r>
          </a:p>
          <a:p>
            <a:pPr algn="just">
              <a:buFont typeface="Wingdings" panose="05000000000000000000" pitchFamily="2" charset="2"/>
              <a:buChar char="Ø"/>
            </a:pPr>
            <a:r>
              <a:rPr lang="en-US" dirty="0"/>
              <a:t>Even if you forget to set your smart home system, your smart smoke detector is always at work. Systems like have long battery life that can last 3-5 years. These systems provide peace of mind by always being on guard and accessible to you no matter where you are.</a:t>
            </a:r>
          </a:p>
          <a:p>
            <a:pPr algn="just">
              <a:buFont typeface="Wingdings" panose="05000000000000000000" pitchFamily="2" charset="2"/>
              <a:buChar char="Ø"/>
            </a:pPr>
            <a:r>
              <a:rPr lang="en-US" dirty="0"/>
              <a:t>Automatic Alert-Smart smoke detectors also keep your local monitoring stations on alert. If you are away from your home, your smoke detector will alert the proper authorities if it detects smoke or fire. This provides extra peace of mind if you are away for extended periods of time for vacation or work.</a:t>
            </a:r>
            <a:endParaRPr lang="en-IN" dirty="0"/>
          </a:p>
        </p:txBody>
      </p:sp>
    </p:spTree>
    <p:extLst>
      <p:ext uri="{BB962C8B-B14F-4D97-AF65-F5344CB8AC3E}">
        <p14:creationId xmlns:p14="http://schemas.microsoft.com/office/powerpoint/2010/main" val="220192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D35-4629-468A-83F9-0A9F49C26566}"/>
              </a:ext>
            </a:extLst>
          </p:cNvPr>
          <p:cNvSpPr>
            <a:spLocks noGrp="1"/>
          </p:cNvSpPr>
          <p:nvPr>
            <p:ph type="title"/>
          </p:nvPr>
        </p:nvSpPr>
        <p:spPr/>
        <p:txBody>
          <a:bodyPr/>
          <a:lstStyle/>
          <a:p>
            <a:pPr algn="ctr"/>
            <a:r>
              <a:rPr lang="en-US" i="1" dirty="0"/>
              <a:t>DISADVANTAGES</a:t>
            </a:r>
            <a:endParaRPr lang="en-IN" i="1" dirty="0"/>
          </a:p>
        </p:txBody>
      </p:sp>
      <p:sp>
        <p:nvSpPr>
          <p:cNvPr id="3" name="Content Placeholder 2">
            <a:extLst>
              <a:ext uri="{FF2B5EF4-FFF2-40B4-BE49-F238E27FC236}">
                <a16:creationId xmlns:a16="http://schemas.microsoft.com/office/drawing/2014/main" id="{548DAD06-FDBB-421C-A691-FEF1074D6C97}"/>
              </a:ext>
            </a:extLst>
          </p:cNvPr>
          <p:cNvSpPr>
            <a:spLocks noGrp="1"/>
          </p:cNvSpPr>
          <p:nvPr>
            <p:ph idx="1"/>
          </p:nvPr>
        </p:nvSpPr>
        <p:spPr>
          <a:xfrm>
            <a:off x="838200" y="1426130"/>
            <a:ext cx="10233800" cy="4351338"/>
          </a:xfrm>
        </p:spPr>
        <p:txBody>
          <a:bodyPr>
            <a:normAutofit fontScale="92500"/>
          </a:bodyPr>
          <a:lstStyle/>
          <a:p>
            <a:pPr marL="0" indent="0">
              <a:buNone/>
            </a:pPr>
            <a:endParaRPr lang="en-US" dirty="0"/>
          </a:p>
          <a:p>
            <a:pPr>
              <a:buFont typeface="Wingdings" panose="05000000000000000000" pitchFamily="2" charset="2"/>
              <a:buChar char="Ø"/>
            </a:pPr>
            <a:r>
              <a:rPr lang="en-US" dirty="0"/>
              <a:t> Very sensitive, which can lead to false alarms as a product of cooking.</a:t>
            </a:r>
          </a:p>
          <a:p>
            <a:pPr>
              <a:buFont typeface="Wingdings" panose="05000000000000000000" pitchFamily="2" charset="2"/>
              <a:buChar char="Ø"/>
            </a:pPr>
            <a:endParaRPr lang="en-US" dirty="0"/>
          </a:p>
          <a:p>
            <a:pPr>
              <a:buFont typeface="Wingdings" panose="05000000000000000000" pitchFamily="2" charset="2"/>
              <a:buChar char="Ø"/>
            </a:pPr>
            <a:r>
              <a:rPr lang="en-US" dirty="0"/>
              <a:t> Not as responsive to soldering fires - they are minutes slower than photoelectric sensors in detecting smoke particles from soldering fires.</a:t>
            </a:r>
          </a:p>
          <a:p>
            <a:pPr>
              <a:buFont typeface="Wingdings" panose="05000000000000000000" pitchFamily="2" charset="2"/>
              <a:buChar char="Ø"/>
            </a:pPr>
            <a:endParaRPr lang="en-US" dirty="0"/>
          </a:p>
          <a:p>
            <a:pPr>
              <a:buFont typeface="Wingdings" panose="05000000000000000000" pitchFamily="2" charset="2"/>
              <a:buChar char="Ø"/>
            </a:pPr>
            <a:r>
              <a:rPr lang="en-US" dirty="0"/>
              <a:t> Use of radioactive material is a concern.</a:t>
            </a:r>
          </a:p>
          <a:p>
            <a:pPr>
              <a:buFont typeface="Wingdings" panose="05000000000000000000" pitchFamily="2" charset="2"/>
              <a:buChar char="Ø"/>
            </a:pPr>
            <a:endParaRPr lang="en-US" dirty="0"/>
          </a:p>
          <a:p>
            <a:pPr>
              <a:buFont typeface="Wingdings" panose="05000000000000000000" pitchFamily="2" charset="2"/>
              <a:buChar char="Ø"/>
            </a:pPr>
            <a:r>
              <a:rPr lang="en-US" dirty="0"/>
              <a:t> Small range</a:t>
            </a:r>
            <a:endParaRPr lang="en-IN" dirty="0"/>
          </a:p>
        </p:txBody>
      </p:sp>
    </p:spTree>
    <p:extLst>
      <p:ext uri="{BB962C8B-B14F-4D97-AF65-F5344CB8AC3E}">
        <p14:creationId xmlns:p14="http://schemas.microsoft.com/office/powerpoint/2010/main" val="218253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E27F-5414-4FD7-B7C7-9A2CE59EEE1F}"/>
              </a:ext>
            </a:extLst>
          </p:cNvPr>
          <p:cNvSpPr>
            <a:spLocks noGrp="1"/>
          </p:cNvSpPr>
          <p:nvPr>
            <p:ph type="title"/>
          </p:nvPr>
        </p:nvSpPr>
        <p:spPr>
          <a:xfrm>
            <a:off x="556400" y="127199"/>
            <a:ext cx="10515600" cy="1325563"/>
          </a:xfrm>
        </p:spPr>
        <p:txBody>
          <a:bodyPr/>
          <a:lstStyle/>
          <a:p>
            <a:pPr algn="ctr"/>
            <a:r>
              <a:rPr lang="en-US" i="1" dirty="0"/>
              <a:t>FUTURE</a:t>
            </a:r>
            <a:r>
              <a:rPr lang="en-US" dirty="0"/>
              <a:t> </a:t>
            </a:r>
            <a:r>
              <a:rPr lang="en-US" i="1" dirty="0"/>
              <a:t>DEVELOPMENT</a:t>
            </a:r>
            <a:endParaRPr lang="en-IN" i="1" dirty="0"/>
          </a:p>
        </p:txBody>
      </p:sp>
      <p:sp>
        <p:nvSpPr>
          <p:cNvPr id="3" name="Content Placeholder 2">
            <a:extLst>
              <a:ext uri="{FF2B5EF4-FFF2-40B4-BE49-F238E27FC236}">
                <a16:creationId xmlns:a16="http://schemas.microsoft.com/office/drawing/2014/main" id="{CD5980D0-2270-49A4-83B1-71FC0E39630D}"/>
              </a:ext>
            </a:extLst>
          </p:cNvPr>
          <p:cNvSpPr>
            <a:spLocks noGrp="1"/>
          </p:cNvSpPr>
          <p:nvPr>
            <p:ph idx="1"/>
          </p:nvPr>
        </p:nvSpPr>
        <p:spPr>
          <a:xfrm>
            <a:off x="556400" y="1097655"/>
            <a:ext cx="10233800" cy="5405237"/>
          </a:xfrm>
        </p:spPr>
        <p:txBody>
          <a:bodyPr>
            <a:normAutofit fontScale="55000" lnSpcReduction="20000"/>
          </a:bodyPr>
          <a:lstStyle/>
          <a:p>
            <a:pPr marL="0" indent="0">
              <a:buNone/>
            </a:pPr>
            <a:endParaRPr lang="en-US" dirty="0"/>
          </a:p>
          <a:p>
            <a:r>
              <a:rPr lang="en-US" sz="4000" dirty="0"/>
              <a:t> Overall, software and hardware parts of the systems have been developed and tested by introducing a small amount of LPG near gas sensor module.</a:t>
            </a:r>
          </a:p>
          <a:p>
            <a:endParaRPr lang="en-US" sz="4000" dirty="0"/>
          </a:p>
          <a:p>
            <a:r>
              <a:rPr lang="en-US" sz="4000" dirty="0"/>
              <a:t> One of the notable future functions of this system is to add a sub system where wastage of gas and the uses of gas can be monitored using this system. The system is flexible as a greater number of sensors and relays can be added to it according to the whole LPG supply setup in those premises. </a:t>
            </a:r>
          </a:p>
          <a:p>
            <a:endParaRPr lang="en-US" sz="4000" dirty="0"/>
          </a:p>
          <a:p>
            <a:r>
              <a:rPr lang="en-US" sz="4000" dirty="0"/>
              <a:t> In future this system will have a feature where it can notify the emergency services if any accidents happen. A mobile app and web-based app for real time monitoring also will be added. In the user app for this system many smart features will be added. The overall features will make the system safer for the users. </a:t>
            </a:r>
          </a:p>
          <a:p>
            <a:endParaRPr lang="en-US" sz="4000" dirty="0"/>
          </a:p>
          <a:p>
            <a:r>
              <a:rPr lang="en-US" sz="4000" dirty="0"/>
              <a:t> The system will be optimized for use in many places like the car, the home, industries and many other places. After designing the final prototype with smart multifunctional features, the system will be implemented in real life scenarios as a pilot project..</a:t>
            </a:r>
            <a:endParaRPr lang="en-IN" sz="4000" dirty="0"/>
          </a:p>
        </p:txBody>
      </p:sp>
    </p:spTree>
    <p:extLst>
      <p:ext uri="{BB962C8B-B14F-4D97-AF65-F5344CB8AC3E}">
        <p14:creationId xmlns:p14="http://schemas.microsoft.com/office/powerpoint/2010/main" val="277612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90757-B329-484E-ABD5-187246ED8925}"/>
              </a:ext>
            </a:extLst>
          </p:cNvPr>
          <p:cNvSpPr txBox="1"/>
          <p:nvPr/>
        </p:nvSpPr>
        <p:spPr>
          <a:xfrm>
            <a:off x="1455936" y="1733884"/>
            <a:ext cx="8094215" cy="433734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The design of a sensor-based automatic gas leakage detector with an alert and control system has been proposed and discussed in this presentation. </a:t>
            </a:r>
          </a:p>
          <a:p>
            <a:pPr marL="285750" indent="-285750">
              <a:lnSpc>
                <a:spcPct val="107000"/>
              </a:lnSpc>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This is a low-cost, low power, lightweight, portable, safe, user friendly, efficient, multi featured and simple system device for detecting gas. </a:t>
            </a:r>
          </a:p>
          <a:p>
            <a:pPr marL="285750" indent="-285750">
              <a:lnSpc>
                <a:spcPct val="107000"/>
              </a:lnSpc>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Gas leakage detection will not only provide us with significance in the health department but it will also lead to raise our economy, because when gas leaks it not only contaminates the atmosphere but also wastage of gases will hurt our economy.</a:t>
            </a:r>
          </a:p>
          <a:p>
            <a:pPr marL="285750" indent="-285750">
              <a:lnSpc>
                <a:spcPct val="107000"/>
              </a:lnSpc>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Mangal" panose="02040503050203030202" pitchFamily="18" charset="0"/>
              </a:rPr>
              <a:t> The proposed system will cost only 700rupees which is easily affordable even for poor people. In the open literatures it is noticed that much work has not been done for a smart gas detection system. </a:t>
            </a:r>
          </a:p>
        </p:txBody>
      </p:sp>
      <p:sp>
        <p:nvSpPr>
          <p:cNvPr id="5" name="TextBox 4">
            <a:extLst>
              <a:ext uri="{FF2B5EF4-FFF2-40B4-BE49-F238E27FC236}">
                <a16:creationId xmlns:a16="http://schemas.microsoft.com/office/drawing/2014/main" id="{03C40BCB-6575-4FF2-8F19-ABD6516F210B}"/>
              </a:ext>
            </a:extLst>
          </p:cNvPr>
          <p:cNvSpPr txBox="1"/>
          <p:nvPr/>
        </p:nvSpPr>
        <p:spPr>
          <a:xfrm>
            <a:off x="2455783" y="582589"/>
            <a:ext cx="6094520" cy="1036438"/>
          </a:xfrm>
          <a:prstGeom prst="rect">
            <a:avLst/>
          </a:prstGeom>
          <a:noFill/>
        </p:spPr>
        <p:txBody>
          <a:bodyPr wrap="square">
            <a:spAutoFit/>
          </a:bodyPr>
          <a:lstStyle/>
          <a:p>
            <a:pPr algn="ctr">
              <a:lnSpc>
                <a:spcPct val="107000"/>
              </a:lnSpc>
              <a:spcAft>
                <a:spcPts val="800"/>
              </a:spcAft>
            </a:pPr>
            <a:r>
              <a:rPr lang="en-IN" sz="6000" b="1" dirty="0">
                <a:effectLst/>
                <a:latin typeface="Calibri" panose="020F0502020204030204" pitchFamily="34" charset="0"/>
                <a:ea typeface="Calibri" panose="020F0502020204030204" pitchFamily="34" charset="0"/>
                <a:cs typeface="Calibri" panose="020F0502020204030204" pitchFamily="34" charset="0"/>
              </a:rPr>
              <a:t>CONCLUSION </a:t>
            </a:r>
            <a:endParaRPr lang="en-IN" sz="6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1398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3249-B920-4091-A50D-B8EC7E84B552}"/>
              </a:ext>
            </a:extLst>
          </p:cNvPr>
          <p:cNvSpPr>
            <a:spLocks noGrp="1"/>
          </p:cNvSpPr>
          <p:nvPr>
            <p:ph type="title"/>
          </p:nvPr>
        </p:nvSpPr>
        <p:spPr>
          <a:xfrm>
            <a:off x="540059" y="1581366"/>
            <a:ext cx="10515600" cy="3523294"/>
          </a:xfrm>
        </p:spPr>
        <p:txBody>
          <a:bodyPr>
            <a:noAutofit/>
          </a:bodyPr>
          <a:lstStyle/>
          <a:p>
            <a:pPr algn="ctr"/>
            <a:r>
              <a:rPr lang="en-US" sz="7200" i="1" dirty="0"/>
              <a:t>THANK</a:t>
            </a:r>
            <a:br>
              <a:rPr lang="en-US" sz="7200" i="1" dirty="0"/>
            </a:br>
            <a:r>
              <a:rPr lang="en-US" sz="7200" i="1" dirty="0"/>
              <a:t>YOU</a:t>
            </a:r>
            <a:r>
              <a:rPr lang="en-US" sz="7200" dirty="0"/>
              <a:t>!</a:t>
            </a:r>
            <a:endParaRPr lang="en-IN" sz="7200" dirty="0"/>
          </a:p>
        </p:txBody>
      </p:sp>
    </p:spTree>
    <p:extLst>
      <p:ext uri="{BB962C8B-B14F-4D97-AF65-F5344CB8AC3E}">
        <p14:creationId xmlns:p14="http://schemas.microsoft.com/office/powerpoint/2010/main" val="45784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0A83FE0-4CF1-48EF-B2C5-3B2BC763519C}"/>
              </a:ext>
            </a:extLst>
          </p:cNvPr>
          <p:cNvSpPr>
            <a:spLocks noGrp="1"/>
          </p:cNvSpPr>
          <p:nvPr>
            <p:ph type="title"/>
          </p:nvPr>
        </p:nvSpPr>
        <p:spPr>
          <a:xfrm>
            <a:off x="273996" y="1115786"/>
            <a:ext cx="3473851" cy="4626428"/>
          </a:xfrm>
          <a:effectLst/>
        </p:spPr>
        <p:txBody>
          <a:bodyPr anchor="ctr">
            <a:normAutofit/>
          </a:bodyPr>
          <a:lstStyle/>
          <a:p>
            <a:pPr algn="r"/>
            <a:r>
              <a:rPr lang="en-US" sz="3700" i="1" dirty="0">
                <a:solidFill>
                  <a:schemeClr val="tx1">
                    <a:lumMod val="95000"/>
                  </a:schemeClr>
                </a:solidFill>
                <a:latin typeface="+mn-lt"/>
              </a:rPr>
              <a:t>INTRODUCTION</a:t>
            </a:r>
            <a:endParaRPr lang="en-IN" sz="3700" i="1" dirty="0">
              <a:solidFill>
                <a:schemeClr val="tx1">
                  <a:lumMod val="95000"/>
                </a:schemeClr>
              </a:solidFill>
              <a:latin typeface="+mn-lt"/>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89A8F2-CB26-46A4-8636-FD25020EC1EF}"/>
              </a:ext>
            </a:extLst>
          </p:cNvPr>
          <p:cNvSpPr>
            <a:spLocks noGrp="1"/>
          </p:cNvSpPr>
          <p:nvPr>
            <p:ph idx="1"/>
          </p:nvPr>
        </p:nvSpPr>
        <p:spPr>
          <a:xfrm>
            <a:off x="4801989" y="248575"/>
            <a:ext cx="6949021" cy="6609425"/>
          </a:xfrm>
        </p:spPr>
        <p:txBody>
          <a:bodyPr anchor="ctr">
            <a:normAutofit/>
          </a:bodyPr>
          <a:lstStyle/>
          <a:p>
            <a:pPr>
              <a:buFont typeface="Wingdings" panose="05000000000000000000" pitchFamily="2" charset="2"/>
              <a:buChar char="Ø"/>
            </a:pPr>
            <a:r>
              <a:rPr lang="en-US" sz="1600" b="0" i="0" dirty="0">
                <a:solidFill>
                  <a:schemeClr val="tx1"/>
                </a:solidFill>
                <a:effectLst/>
              </a:rPr>
              <a:t>A </a:t>
            </a:r>
            <a:r>
              <a:rPr lang="en-US" sz="1600" b="1" i="0" dirty="0">
                <a:solidFill>
                  <a:schemeClr val="tx1"/>
                </a:solidFill>
                <a:effectLst/>
              </a:rPr>
              <a:t>smoke detector</a:t>
            </a:r>
            <a:r>
              <a:rPr lang="en-US" sz="1600" b="0" i="0" dirty="0">
                <a:solidFill>
                  <a:schemeClr val="tx1"/>
                </a:solidFill>
                <a:effectLst/>
              </a:rPr>
              <a:t> is a device that senses smoke, typically as an indicator of </a:t>
            </a:r>
            <a:r>
              <a:rPr lang="en-US" sz="1600" b="0" i="0" u="none" strike="noStrike" dirty="0">
                <a:solidFill>
                  <a:schemeClr val="tx1"/>
                </a:solidFill>
                <a:effectLst/>
              </a:rPr>
              <a:t>fire</a:t>
            </a:r>
            <a:r>
              <a:rPr lang="en-US" sz="1600" b="0" i="0" dirty="0">
                <a:solidFill>
                  <a:schemeClr val="tx1"/>
                </a:solidFill>
                <a:effectLst/>
              </a:rPr>
              <a:t>. Commercial smoke detectors issue a signal to a </a:t>
            </a:r>
            <a:r>
              <a:rPr lang="en-US" sz="1600" b="0" i="0" u="none" strike="noStrike" dirty="0">
                <a:solidFill>
                  <a:schemeClr val="tx1"/>
                </a:solidFill>
                <a:effectLst/>
              </a:rPr>
              <a:t>fire alarm control panel</a:t>
            </a:r>
            <a:r>
              <a:rPr lang="en-US" sz="1600" b="0" i="0" dirty="0">
                <a:solidFill>
                  <a:schemeClr val="tx1"/>
                </a:solidFill>
                <a:effectLst/>
              </a:rPr>
              <a:t> as part of a </a:t>
            </a:r>
            <a:r>
              <a:rPr lang="en-US" sz="1600" b="0" i="0" u="none" strike="noStrike" dirty="0">
                <a:solidFill>
                  <a:schemeClr val="tx1"/>
                </a:solidFill>
                <a:effectLst/>
              </a:rPr>
              <a:t>fire alarm system</a:t>
            </a:r>
            <a:r>
              <a:rPr lang="en-US" sz="1600" b="0" i="0" dirty="0">
                <a:solidFill>
                  <a:schemeClr val="tx1"/>
                </a:solidFill>
                <a:effectLst/>
              </a:rPr>
              <a:t>, while household smoke detectors, also known as </a:t>
            </a:r>
            <a:r>
              <a:rPr lang="en-US" sz="1600" b="1" i="0" dirty="0">
                <a:solidFill>
                  <a:schemeClr val="tx1"/>
                </a:solidFill>
                <a:effectLst/>
              </a:rPr>
              <a:t>smoke alarms</a:t>
            </a:r>
            <a:r>
              <a:rPr lang="en-US" sz="1600" b="0" i="0" dirty="0">
                <a:solidFill>
                  <a:schemeClr val="tx1"/>
                </a:solidFill>
                <a:effectLst/>
              </a:rPr>
              <a:t>, generally issue an audible or visual </a:t>
            </a:r>
            <a:r>
              <a:rPr lang="en-US" sz="1600" b="0" i="0" u="none" strike="noStrike" dirty="0">
                <a:solidFill>
                  <a:schemeClr val="tx1"/>
                </a:solidFill>
                <a:effectLst/>
              </a:rPr>
              <a:t>alarm</a:t>
            </a:r>
            <a:r>
              <a:rPr lang="en-US" sz="1600" b="0" i="0" dirty="0">
                <a:solidFill>
                  <a:schemeClr val="tx1"/>
                </a:solidFill>
                <a:effectLst/>
              </a:rPr>
              <a:t> from the detector itself or several detectors if there are multiple smoke detectors interlinked</a:t>
            </a:r>
            <a:r>
              <a:rPr lang="en-US" sz="1600" b="0" i="0" dirty="0">
                <a:solidFill>
                  <a:srgbClr val="202122"/>
                </a:solidFill>
                <a:effectLst/>
              </a:rPr>
              <a:t>.</a:t>
            </a:r>
            <a:endParaRPr lang="en-US" sz="1600" dirty="0">
              <a:solidFill>
                <a:schemeClr val="tx1">
                  <a:lumMod val="95000"/>
                </a:schemeClr>
              </a:solidFill>
            </a:endParaRPr>
          </a:p>
          <a:p>
            <a:pPr>
              <a:buFont typeface="Wingdings" panose="05000000000000000000" pitchFamily="2" charset="2"/>
              <a:buChar char="Ø"/>
            </a:pPr>
            <a:r>
              <a:rPr lang="en-US" sz="1600" dirty="0">
                <a:solidFill>
                  <a:schemeClr val="tx1">
                    <a:lumMod val="95000"/>
                  </a:schemeClr>
                </a:solidFill>
              </a:rPr>
              <a:t>In case of fire at home/office the internal parts of the premises gets filled with smoke. This smoke layer progressively becomes so thick that it lowers the visibility considerably. We can use this fact to construct our simple smoke detector alarm that can notify the residents in around the premises about the fire breakout.</a:t>
            </a:r>
          </a:p>
          <a:p>
            <a:pPr>
              <a:buFont typeface="Wingdings" panose="05000000000000000000" pitchFamily="2" charset="2"/>
              <a:buChar char="Ø"/>
            </a:pPr>
            <a:r>
              <a:rPr lang="en-US" sz="1600" dirty="0">
                <a:solidFill>
                  <a:schemeClr val="tx1">
                    <a:lumMod val="95000"/>
                  </a:schemeClr>
                </a:solidFill>
              </a:rPr>
              <a:t>The Smoke Detector Alarm is very compact as it doesn’t employs the costly smoke detecting sensors. It has pair of infrared sensors which are continuously monitoring the visibility in the premises where they are attached. In case a fire erupts, smoke gets generated and spreads in and around the premises. Once this smoke reaches the smoke.</a:t>
            </a:r>
          </a:p>
          <a:p>
            <a:pPr>
              <a:buFont typeface="Wingdings" panose="05000000000000000000" pitchFamily="2" charset="2"/>
              <a:buChar char="Ø"/>
            </a:pPr>
            <a:r>
              <a:rPr lang="en-US" sz="1600" dirty="0">
                <a:solidFill>
                  <a:schemeClr val="tx1">
                    <a:lumMod val="95000"/>
                  </a:schemeClr>
                </a:solidFill>
              </a:rPr>
              <a:t>The principle behind working of this project is of the opaqueness property of smoke. In case when there is no smoke the infrared sensors are continuously in view of each other. Once smoke comes in the view, the sensor signal is obstructed and the output of the sensor changes. This change is sensed by the system to ring an alarm to notify the residents in and around the premises about the fire breakout. </a:t>
            </a:r>
            <a:endParaRPr lang="en-IN" sz="1600" dirty="0">
              <a:solidFill>
                <a:schemeClr val="tx1">
                  <a:lumMod val="95000"/>
                </a:schemeClr>
              </a:solidFill>
            </a:endParaRPr>
          </a:p>
        </p:txBody>
      </p:sp>
    </p:spTree>
    <p:extLst>
      <p:ext uri="{BB962C8B-B14F-4D97-AF65-F5344CB8AC3E}">
        <p14:creationId xmlns:p14="http://schemas.microsoft.com/office/powerpoint/2010/main" val="231961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50723-B779-443D-8FF6-9331993B7029}"/>
              </a:ext>
            </a:extLst>
          </p:cNvPr>
          <p:cNvPicPr>
            <a:picLocks noChangeAspect="1"/>
          </p:cNvPicPr>
          <p:nvPr/>
        </p:nvPicPr>
        <p:blipFill>
          <a:blip r:embed="rId2"/>
          <a:stretch>
            <a:fillRect/>
          </a:stretch>
        </p:blipFill>
        <p:spPr>
          <a:xfrm>
            <a:off x="1207362" y="1642368"/>
            <a:ext cx="8442665" cy="4838331"/>
          </a:xfrm>
          <a:prstGeom prst="rect">
            <a:avLst/>
          </a:prstGeom>
        </p:spPr>
      </p:pic>
      <p:sp>
        <p:nvSpPr>
          <p:cNvPr id="4" name="Title 3">
            <a:extLst>
              <a:ext uri="{FF2B5EF4-FFF2-40B4-BE49-F238E27FC236}">
                <a16:creationId xmlns:a16="http://schemas.microsoft.com/office/drawing/2014/main" id="{C440C63E-5B52-47DC-B531-5F6922EE5C5E}"/>
              </a:ext>
            </a:extLst>
          </p:cNvPr>
          <p:cNvSpPr>
            <a:spLocks noGrp="1"/>
          </p:cNvSpPr>
          <p:nvPr>
            <p:ph type="title"/>
          </p:nvPr>
        </p:nvSpPr>
        <p:spPr/>
        <p:txBody>
          <a:bodyPr/>
          <a:lstStyle/>
          <a:p>
            <a:pPr algn="ctr"/>
            <a:r>
              <a:rPr lang="en-US" dirty="0"/>
              <a:t>PROJECT IMAGE  </a:t>
            </a:r>
            <a:endParaRPr lang="en-IN" dirty="0"/>
          </a:p>
        </p:txBody>
      </p:sp>
    </p:spTree>
    <p:extLst>
      <p:ext uri="{BB962C8B-B14F-4D97-AF65-F5344CB8AC3E}">
        <p14:creationId xmlns:p14="http://schemas.microsoft.com/office/powerpoint/2010/main" val="116429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998A5A-9959-4456-A1B2-158800BB22F2}"/>
              </a:ext>
            </a:extLst>
          </p:cNvPr>
          <p:cNvGraphicFramePr>
            <a:graphicFrameLocks noGrp="1"/>
          </p:cNvGraphicFramePr>
          <p:nvPr>
            <p:extLst>
              <p:ext uri="{D42A27DB-BD31-4B8C-83A1-F6EECF244321}">
                <p14:modId xmlns:p14="http://schemas.microsoft.com/office/powerpoint/2010/main" val="4250189578"/>
              </p:ext>
            </p:extLst>
          </p:nvPr>
        </p:nvGraphicFramePr>
        <p:xfrm>
          <a:off x="1202249" y="1805666"/>
          <a:ext cx="8389741" cy="4165687"/>
        </p:xfrm>
        <a:graphic>
          <a:graphicData uri="http://schemas.openxmlformats.org/drawingml/2006/table">
            <a:tbl>
              <a:tblPr firstRow="1" firstCol="1" bandRow="1"/>
              <a:tblGrid>
                <a:gridCol w="2358072">
                  <a:extLst>
                    <a:ext uri="{9D8B030D-6E8A-4147-A177-3AD203B41FA5}">
                      <a16:colId xmlns:a16="http://schemas.microsoft.com/office/drawing/2014/main" val="3518777446"/>
                    </a:ext>
                  </a:extLst>
                </a:gridCol>
                <a:gridCol w="6031669">
                  <a:extLst>
                    <a:ext uri="{9D8B030D-6E8A-4147-A177-3AD203B41FA5}">
                      <a16:colId xmlns:a16="http://schemas.microsoft.com/office/drawing/2014/main" val="2703615865"/>
                    </a:ext>
                  </a:extLst>
                </a:gridCol>
              </a:tblGrid>
              <a:tr h="556705">
                <a:tc>
                  <a:txBody>
                    <a:bodyPr/>
                    <a:lstStyle/>
                    <a:p>
                      <a:pPr algn="l" fontAlgn="t">
                        <a:lnSpc>
                          <a:spcPct val="107000"/>
                        </a:lnSpc>
                        <a:spcBef>
                          <a:spcPts val="0"/>
                        </a:spcBef>
                        <a:spcAft>
                          <a:spcPts val="800"/>
                        </a:spcAft>
                      </a:pPr>
                      <a:r>
                        <a:rPr lang="en-IN" sz="3000" b="1" i="0" u="none" strike="noStrike">
                          <a:effectLst/>
                          <a:latin typeface="Calibri" panose="020F0502020204030204" pitchFamily="34" charset="0"/>
                          <a:ea typeface="Calibri" panose="020F0502020204030204" pitchFamily="34" charset="0"/>
                          <a:cs typeface="Calibri" panose="020F0502020204030204" pitchFamily="34" charset="0"/>
                        </a:rPr>
                        <a:t>S. No.</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3000" b="1" i="0" u="none" strike="noStrike">
                          <a:effectLst/>
                          <a:latin typeface="Calibri" panose="020F0502020204030204" pitchFamily="34" charset="0"/>
                          <a:ea typeface="Calibri" panose="020F0502020204030204" pitchFamily="34" charset="0"/>
                          <a:cs typeface="Calibri" panose="020F0502020204030204" pitchFamily="34" charset="0"/>
                        </a:rPr>
                        <a:t>Components used</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284473"/>
                  </a:ext>
                </a:extLst>
              </a:tr>
              <a:tr h="601497">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1.</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2800" b="1" i="1" u="none" strike="noStrike">
                          <a:effectLst/>
                          <a:latin typeface="Calibri" panose="020F0502020204030204" pitchFamily="34" charset="0"/>
                          <a:ea typeface="Calibri" panose="020F0502020204030204" pitchFamily="34" charset="0"/>
                          <a:cs typeface="Calibri" panose="020F0502020204030204" pitchFamily="34" charset="0"/>
                        </a:rPr>
                        <a:t>LM358</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1754304"/>
                  </a:ext>
                </a:extLst>
              </a:tr>
              <a:tr h="601497">
                <a:tc>
                  <a:txBody>
                    <a:bodyPr/>
                    <a:lstStyle/>
                    <a:p>
                      <a:pPr algn="l" fontAlgn="t">
                        <a:lnSpc>
                          <a:spcPct val="107000"/>
                        </a:lnSpc>
                        <a:spcBef>
                          <a:spcPts val="0"/>
                        </a:spcBef>
                        <a:spcAft>
                          <a:spcPts val="800"/>
                        </a:spcAft>
                      </a:pPr>
                      <a:r>
                        <a:rPr lang="en-IN" sz="3300" b="1" i="1" u="none" strike="noStrike" dirty="0">
                          <a:effectLst/>
                          <a:latin typeface="Calibri" panose="020F0502020204030204" pitchFamily="34" charset="0"/>
                          <a:ea typeface="Calibri" panose="020F0502020204030204" pitchFamily="34" charset="0"/>
                          <a:cs typeface="Calibri" panose="020F0502020204030204" pitchFamily="34" charset="0"/>
                        </a:rPr>
                        <a:t>2.</a:t>
                      </a:r>
                      <a:endParaRPr lang="en-IN" sz="2500" b="0" i="0" u="none" strike="noStrike" dirty="0">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Gas Sensor</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566944"/>
                  </a:ext>
                </a:extLst>
              </a:tr>
              <a:tr h="601497">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3.</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Buzzer</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9993986"/>
                  </a:ext>
                </a:extLst>
              </a:tr>
              <a:tr h="601497">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4.</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Connecting Wires</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5825954"/>
                  </a:ext>
                </a:extLst>
              </a:tr>
              <a:tr h="601497">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5.</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led</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914258"/>
                  </a:ext>
                </a:extLst>
              </a:tr>
              <a:tr h="601497">
                <a:tc>
                  <a:txBody>
                    <a:bodyPr/>
                    <a:lstStyle/>
                    <a:p>
                      <a:pPr algn="l" fontAlgn="t">
                        <a:lnSpc>
                          <a:spcPct val="107000"/>
                        </a:lnSpc>
                        <a:spcBef>
                          <a:spcPts val="0"/>
                        </a:spcBef>
                        <a:spcAft>
                          <a:spcPts val="800"/>
                        </a:spcAft>
                      </a:pPr>
                      <a:r>
                        <a:rPr lang="en-IN" sz="3300" b="1" i="1" u="none" strike="noStrike">
                          <a:effectLst/>
                          <a:latin typeface="Calibri" panose="020F0502020204030204" pitchFamily="34" charset="0"/>
                          <a:ea typeface="Calibri" panose="020F0502020204030204" pitchFamily="34" charset="0"/>
                          <a:cs typeface="Calibri" panose="020F0502020204030204" pitchFamily="34" charset="0"/>
                        </a:rPr>
                        <a:t>6.</a:t>
                      </a:r>
                      <a:endParaRPr lang="en-IN" sz="2500" b="0" i="0" u="none" strike="noStrike">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3300" b="1" i="1" u="none" strike="noStrike" dirty="0">
                          <a:effectLst/>
                          <a:latin typeface="Calibri" panose="020F0502020204030204" pitchFamily="34" charset="0"/>
                          <a:ea typeface="Calibri" panose="020F0502020204030204" pitchFamily="34" charset="0"/>
                          <a:cs typeface="Calibri" panose="020F0502020204030204" pitchFamily="34" charset="0"/>
                        </a:rPr>
                        <a:t>Power supply</a:t>
                      </a:r>
                      <a:endParaRPr lang="en-IN" sz="2500" b="0" i="0" u="none" strike="noStrike" dirty="0">
                        <a:effectLst/>
                        <a:latin typeface="Arial" panose="020B0604020202020204" pitchFamily="34" charset="0"/>
                      </a:endParaRPr>
                    </a:p>
                  </a:txBody>
                  <a:tcPr marL="94298" marR="94298" marT="13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470129"/>
                  </a:ext>
                </a:extLst>
              </a:tr>
            </a:tbl>
          </a:graphicData>
        </a:graphic>
      </p:graphicFrame>
      <p:sp>
        <p:nvSpPr>
          <p:cNvPr id="4" name="TextBox 3">
            <a:extLst>
              <a:ext uri="{FF2B5EF4-FFF2-40B4-BE49-F238E27FC236}">
                <a16:creationId xmlns:a16="http://schemas.microsoft.com/office/drawing/2014/main" id="{EF1E7EF4-59DC-433B-9D06-60185730E7DE}"/>
              </a:ext>
            </a:extLst>
          </p:cNvPr>
          <p:cNvSpPr txBox="1"/>
          <p:nvPr/>
        </p:nvSpPr>
        <p:spPr>
          <a:xfrm>
            <a:off x="2942279" y="348639"/>
            <a:ext cx="6094378" cy="1015663"/>
          </a:xfrm>
          <a:prstGeom prst="rect">
            <a:avLst/>
          </a:prstGeom>
          <a:noFill/>
        </p:spPr>
        <p:txBody>
          <a:bodyPr wrap="square">
            <a:spAutoFit/>
          </a:bodyPr>
          <a:lstStyle/>
          <a:p>
            <a:r>
              <a:rPr lang="en-US" sz="6000" b="1" i="1" dirty="0">
                <a:gradFill flip="none" rotWithShape="1">
                  <a:gsLst>
                    <a:gs pos="28000">
                      <a:srgbClr val="EDEDED"/>
                    </a:gs>
                    <a:gs pos="0">
                      <a:srgbClr val="BFBFBF"/>
                    </a:gs>
                    <a:gs pos="100000">
                      <a:srgbClr val="FFFFFF"/>
                    </a:gs>
                  </a:gsLst>
                  <a:lin ang="4800000" scaled="0"/>
                  <a:tileRect/>
                </a:gradFill>
              </a:rPr>
              <a:t>COMPONENTS</a:t>
            </a:r>
            <a:r>
              <a:rPr lang="en-US" sz="6000" b="1" dirty="0">
                <a:gradFill flip="none" rotWithShape="1">
                  <a:gsLst>
                    <a:gs pos="28000">
                      <a:srgbClr val="EDEDED"/>
                    </a:gs>
                    <a:gs pos="0">
                      <a:srgbClr val="BFBFBF"/>
                    </a:gs>
                    <a:gs pos="100000">
                      <a:srgbClr val="FFFFFF"/>
                    </a:gs>
                  </a:gsLst>
                  <a:lin ang="4800000" scaled="0"/>
                  <a:tileRect/>
                </a:gradFill>
              </a:rPr>
              <a:t> </a:t>
            </a:r>
            <a:endParaRPr lang="en-IN" sz="6000" b="1" dirty="0"/>
          </a:p>
        </p:txBody>
      </p:sp>
    </p:spTree>
    <p:extLst>
      <p:ext uri="{BB962C8B-B14F-4D97-AF65-F5344CB8AC3E}">
        <p14:creationId xmlns:p14="http://schemas.microsoft.com/office/powerpoint/2010/main" val="32309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020E385-54F4-42F2-9A7E-7A8B8160E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5E5F5-85E2-41D7-BA2D-2C0B8A7CCFEA}"/>
              </a:ext>
            </a:extLst>
          </p:cNvPr>
          <p:cNvSpPr>
            <a:spLocks noGrp="1"/>
          </p:cNvSpPr>
          <p:nvPr>
            <p:ph type="title"/>
          </p:nvPr>
        </p:nvSpPr>
        <p:spPr>
          <a:xfrm>
            <a:off x="838200" y="365125"/>
            <a:ext cx="10515600" cy="1325563"/>
          </a:xfrm>
        </p:spPr>
        <p:txBody>
          <a:bodyPr>
            <a:normAutofit/>
          </a:bodyPr>
          <a:lstStyle/>
          <a:p>
            <a:r>
              <a:rPr lang="en-US" i="1">
                <a:gradFill flip="none" rotWithShape="1">
                  <a:gsLst>
                    <a:gs pos="28000">
                      <a:srgbClr val="EDEDED"/>
                    </a:gs>
                    <a:gs pos="0">
                      <a:srgbClr val="BFBFBF"/>
                    </a:gs>
                    <a:gs pos="100000">
                      <a:srgbClr val="FFFFFF"/>
                    </a:gs>
                  </a:gsLst>
                  <a:lin ang="4800000" scaled="0"/>
                  <a:tileRect/>
                </a:gradFill>
              </a:rPr>
              <a:t>DESCRIPTION OF COMPONENTS</a:t>
            </a:r>
            <a:endParaRPr lang="en-IN" i="1">
              <a:gradFill flip="none" rotWithShape="1">
                <a:gsLst>
                  <a:gs pos="28000">
                    <a:srgbClr val="EDEDED"/>
                  </a:gs>
                  <a:gs pos="0">
                    <a:srgbClr val="BFBFBF"/>
                  </a:gs>
                  <a:gs pos="100000">
                    <a:srgbClr val="FFFFFF"/>
                  </a:gs>
                </a:gsLst>
                <a:lin ang="4800000" scaled="0"/>
                <a:tileRect/>
              </a:gradFill>
            </a:endParaRPr>
          </a:p>
        </p:txBody>
      </p:sp>
      <p:sp>
        <p:nvSpPr>
          <p:cNvPr id="3" name="Content Placeholder 2">
            <a:extLst>
              <a:ext uri="{FF2B5EF4-FFF2-40B4-BE49-F238E27FC236}">
                <a16:creationId xmlns:a16="http://schemas.microsoft.com/office/drawing/2014/main" id="{A1552121-62A2-4B4F-BFF5-A205AD77D522}"/>
              </a:ext>
            </a:extLst>
          </p:cNvPr>
          <p:cNvSpPr>
            <a:spLocks noGrp="1"/>
          </p:cNvSpPr>
          <p:nvPr>
            <p:ph idx="1"/>
          </p:nvPr>
        </p:nvSpPr>
        <p:spPr>
          <a:xfrm>
            <a:off x="86867" y="1253331"/>
            <a:ext cx="7301758" cy="5507392"/>
          </a:xfrm>
        </p:spPr>
        <p:txBody>
          <a:bodyPr>
            <a:normAutofit/>
          </a:bodyPr>
          <a:lstStyle/>
          <a:p>
            <a:pPr marL="0" indent="0">
              <a:buNone/>
            </a:pPr>
            <a:endParaRPr lang="en-US" sz="1500" dirty="0">
              <a:gradFill>
                <a:gsLst>
                  <a:gs pos="34000">
                    <a:srgbClr val="EDEDED"/>
                  </a:gs>
                  <a:gs pos="0">
                    <a:srgbClr val="BFBFBF"/>
                  </a:gs>
                  <a:gs pos="100000">
                    <a:srgbClr val="FFFFFF"/>
                  </a:gs>
                </a:gsLst>
                <a:lin ang="4800000" scaled="0"/>
              </a:gradFill>
            </a:endParaRPr>
          </a:p>
          <a:p>
            <a:pPr marL="0" indent="0">
              <a:buNone/>
            </a:pPr>
            <a:r>
              <a:rPr lang="en-US" sz="2000" dirty="0">
                <a:gradFill>
                  <a:gsLst>
                    <a:gs pos="34000">
                      <a:srgbClr val="EDEDED"/>
                    </a:gs>
                    <a:gs pos="0">
                      <a:srgbClr val="BFBFBF"/>
                    </a:gs>
                    <a:gs pos="100000">
                      <a:srgbClr val="FFFFFF"/>
                    </a:gs>
                  </a:gsLst>
                  <a:lin ang="4800000" scaled="0"/>
                </a:gradFill>
              </a:rPr>
              <a:t>1]LM358:- The LM358 contains two independent high gain operational amplifiers, low power, dual channel op-amp, high gain with internal frequency compensation. Single power supply will be required to operate both op-amps in LM358. We can also use a split power supply. The device has low power supply voltage. LM358 IC can also be used as transducer standard operational amplifier, and it is suitable for our needs. It can handle voltage from 3V to 32V DC supply and current up to 20mA per channel. </a:t>
            </a:r>
          </a:p>
          <a:p>
            <a:pPr marL="0" indent="0">
              <a:buNone/>
            </a:pPr>
            <a:r>
              <a:rPr lang="en-US" sz="1800" dirty="0">
                <a:solidFill>
                  <a:schemeClr val="bg1"/>
                </a:solidFill>
              </a:rPr>
              <a:t>It consists of 8 pins which contains two operational amplifiers. </a:t>
            </a:r>
            <a:r>
              <a:rPr lang="en-US" sz="1800" b="0" i="0" dirty="0">
                <a:solidFill>
                  <a:schemeClr val="bg1"/>
                </a:solidFill>
                <a:effectLst/>
              </a:rPr>
              <a:t> Operational amplifier has two inputs and one output in one independent LM358. Inputs are at pin 2 (negative pin) and 3 (positive pin), positive pin is used for positive feedback and negative pin is used for negative feedback. In ideal condition when no feedback is applied, gain of the operational amplifier should be infinite. When voltage at pin 2 is more than voltage at pin 3 it will raise the output towards the positive maximum voltage and a slight increase at negative pin compared to positive pin will lower the output towards the negative maximum. This feature of operational amplifier makes it suitable for the purpose of level detection.</a:t>
            </a:r>
            <a:endParaRPr lang="en-US" sz="1800" dirty="0">
              <a:solidFill>
                <a:schemeClr val="bg1"/>
              </a:solidFill>
            </a:endParaRPr>
          </a:p>
        </p:txBody>
      </p:sp>
      <p:sp>
        <p:nvSpPr>
          <p:cNvPr id="73" name="Rounded Rectangle 17">
            <a:extLst>
              <a:ext uri="{FF2B5EF4-FFF2-40B4-BE49-F238E27FC236}">
                <a16:creationId xmlns:a16="http://schemas.microsoft.com/office/drawing/2014/main" id="{B1B60728-8C3E-4908-96B8-23E962259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852" y="1948070"/>
            <a:ext cx="3429886" cy="3896139"/>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M358 IC Pin Configuration, Working, LM358 Circuit Examples">
            <a:extLst>
              <a:ext uri="{FF2B5EF4-FFF2-40B4-BE49-F238E27FC236}">
                <a16:creationId xmlns:a16="http://schemas.microsoft.com/office/drawing/2014/main" id="{F2913C7B-4EDC-479C-8966-C9DD1677A9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6824" y="2829661"/>
            <a:ext cx="2843942" cy="213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4762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24618-37C5-494B-80FB-856BE4BBD7E0}"/>
              </a:ext>
            </a:extLst>
          </p:cNvPr>
          <p:cNvSpPr>
            <a:spLocks noGrp="1"/>
          </p:cNvSpPr>
          <p:nvPr>
            <p:ph idx="1"/>
          </p:nvPr>
        </p:nvSpPr>
        <p:spPr>
          <a:xfrm>
            <a:off x="867081" y="94102"/>
            <a:ext cx="7800264" cy="6316426"/>
          </a:xfrm>
        </p:spPr>
        <p:txBody>
          <a:bodyPr>
            <a:normAutofit/>
          </a:bodyPr>
          <a:lstStyle/>
          <a:p>
            <a:pPr marL="0" indent="0">
              <a:buNone/>
            </a:pPr>
            <a:r>
              <a:rPr lang="en-US" sz="2000" dirty="0"/>
              <a:t>2]</a:t>
            </a:r>
          </a:p>
          <a:p>
            <a:r>
              <a:rPr lang="en-US" sz="2000" dirty="0"/>
              <a:t>Gas Sensor:- A gas sensor is a device that detects the presence of gases in an area, often as part of a safety system. A gas detector can sound an alarm to operators in the area where the leak is occurring, giving them the opportunity to leave. This type of device is important because there are many gases that can be harmful to organic life, such as humans or animals.</a:t>
            </a:r>
          </a:p>
          <a:p>
            <a:r>
              <a:rPr lang="en-US" sz="2000" dirty="0"/>
              <a:t>Gas detectors can be used to detect combustible ,flammable and toxic gases, and oxygen depletion. This type of device is used widely in industry and can be found in locations, such as on oil rigs, to monitor manufacturing processes and emerging technologies such as </a:t>
            </a:r>
            <a:r>
              <a:rPr lang="en-US" sz="2000" dirty="0" err="1"/>
              <a:t>photovolic</a:t>
            </a:r>
            <a:r>
              <a:rPr lang="en-US" sz="2000" dirty="0"/>
              <a:t> They may be used in firefighting Gas leak detection is the process of identifying potentially hazardous by sensor.). More recently, infrared imaging sensors have come into use. All of these sensors are used for a wide range of applications and can be found in industrial plants, refineries, pharmaceutical manufacturing, fumigation facilities, paper pulp mills, aircraft and shipbuilding facilities, hazmat operations, waste-water treatment facilities, vehicles, indoor air quality testing and homes.</a:t>
            </a:r>
            <a:endParaRPr lang="en-IN" sz="2000" dirty="0"/>
          </a:p>
        </p:txBody>
      </p:sp>
      <p:pic>
        <p:nvPicPr>
          <p:cNvPr id="2050" name="Picture 2" descr="MQ-2, Gas Sensor Module, Gas Sensor Modules, Catalytic Gas Sensors, Optical Gas  Sensors, Electrochemical Gas Sensors, गैस सेन्सर्स in Delhi , Unique India  Sales | ID: 20611379497">
            <a:extLst>
              <a:ext uri="{FF2B5EF4-FFF2-40B4-BE49-F238E27FC236}">
                <a16:creationId xmlns:a16="http://schemas.microsoft.com/office/drawing/2014/main" id="{6525D24C-BCE6-44D0-9FF6-1E712B6C7B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93"/>
          <a:stretch/>
        </p:blipFill>
        <p:spPr bwMode="auto">
          <a:xfrm>
            <a:off x="8837324" y="1973143"/>
            <a:ext cx="3354676" cy="339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3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D3E4C-44B4-4548-B02A-4AD7AE82899A}"/>
              </a:ext>
            </a:extLst>
          </p:cNvPr>
          <p:cNvSpPr>
            <a:spLocks noGrp="1"/>
          </p:cNvSpPr>
          <p:nvPr>
            <p:ph idx="1"/>
          </p:nvPr>
        </p:nvSpPr>
        <p:spPr>
          <a:xfrm>
            <a:off x="301557" y="749030"/>
            <a:ext cx="7956617" cy="5427933"/>
          </a:xfrm>
        </p:spPr>
        <p:txBody>
          <a:bodyPr>
            <a:normAutofit/>
          </a:bodyPr>
          <a:lstStyle/>
          <a:p>
            <a:pPr marL="0" indent="0">
              <a:buNone/>
            </a:pPr>
            <a:r>
              <a:rPr lang="en-US" sz="2400" dirty="0"/>
              <a:t>3].Buzzer:- A buzzer or beeper is an audio </a:t>
            </a:r>
            <a:r>
              <a:rPr lang="en-US" sz="2400" dirty="0" err="1"/>
              <a:t>signalling</a:t>
            </a:r>
            <a:r>
              <a:rPr lang="en-US" sz="2400" dirty="0"/>
              <a:t> device, which may be mechanical, electromechanical, or piezoelectric (piezo for short). Typical uses of buzzers and beepers include alarm devices, timers, and confirmation of user input such as a mouse click or keystroke.</a:t>
            </a:r>
          </a:p>
          <a:p>
            <a:pPr marL="0" indent="0">
              <a:buNone/>
            </a:pPr>
            <a:endParaRPr lang="en-US" sz="2400" dirty="0"/>
          </a:p>
          <a:p>
            <a:pPr marL="0" indent="0">
              <a:buNone/>
            </a:pPr>
            <a:r>
              <a:rPr lang="en-US" sz="2400" dirty="0"/>
              <a:t>4]. Connecting wires:- Connecting wires allows an electrical current to travel from one point on a circuit to another because electricity needs a medium through which it can move. Most of the connecting wires are made up of copper or </a:t>
            </a:r>
            <a:r>
              <a:rPr lang="en-US" sz="2400" dirty="0" err="1"/>
              <a:t>aluminium</a:t>
            </a:r>
            <a:r>
              <a:rPr lang="en-US" sz="2400" dirty="0"/>
              <a:t>.</a:t>
            </a:r>
          </a:p>
          <a:p>
            <a:pPr marL="0" indent="0">
              <a:buNone/>
            </a:pPr>
            <a:endParaRPr lang="en-US" sz="2400" dirty="0"/>
          </a:p>
        </p:txBody>
      </p:sp>
      <p:pic>
        <p:nvPicPr>
          <p:cNvPr id="3074" name="Picture 2" descr="Big Buzzer with Small Enclosed Piezo Electronic Buzzer Alarm 95DB with  Wires PACK OF 5 : Amazon.in: Industrial &amp; Scientific">
            <a:extLst>
              <a:ext uri="{FF2B5EF4-FFF2-40B4-BE49-F238E27FC236}">
                <a16:creationId xmlns:a16="http://schemas.microsoft.com/office/drawing/2014/main" id="{7EACCC39-B595-4CAE-8052-6495D7A07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45" r="17270" b="1"/>
          <a:stretch/>
        </p:blipFill>
        <p:spPr bwMode="auto">
          <a:xfrm>
            <a:off x="8773477" y="640082"/>
            <a:ext cx="2778443" cy="2706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nderstanding the types of Automotive Wire">
            <a:extLst>
              <a:ext uri="{FF2B5EF4-FFF2-40B4-BE49-F238E27FC236}">
                <a16:creationId xmlns:a16="http://schemas.microsoft.com/office/drawing/2014/main" id="{F7C773B1-6FF4-46EF-A0AC-4F3EB72310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19" r="15335" b="1"/>
          <a:stretch/>
        </p:blipFill>
        <p:spPr bwMode="auto">
          <a:xfrm>
            <a:off x="8773477" y="3511293"/>
            <a:ext cx="2778443" cy="270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5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62AC-3A57-402C-A386-DC48502F6DE9}"/>
              </a:ext>
            </a:extLst>
          </p:cNvPr>
          <p:cNvSpPr>
            <a:spLocks noGrp="1"/>
          </p:cNvSpPr>
          <p:nvPr>
            <p:ph idx="1"/>
          </p:nvPr>
        </p:nvSpPr>
        <p:spPr>
          <a:xfrm>
            <a:off x="381739" y="1598512"/>
            <a:ext cx="8258174" cy="3371154"/>
          </a:xfrm>
        </p:spPr>
        <p:txBody>
          <a:bodyPr>
            <a:normAutofit/>
          </a:bodyPr>
          <a:lstStyle/>
          <a:p>
            <a:pPr marL="0" indent="0">
              <a:buNone/>
            </a:pPr>
            <a:r>
              <a:rPr lang="en-US" sz="2000" dirty="0"/>
              <a:t>5].LED:- Made popular by their efficiency, range of color, and long lifespan, LED lights are ideal for numerous applications including night lighting, art lighting, and outdoor lighting. These lights are also commonly used in electronics and automotive industries, and for signage, along with many other uses.</a:t>
            </a:r>
          </a:p>
          <a:p>
            <a:pPr marL="0" indent="0">
              <a:buNone/>
            </a:pPr>
            <a:endParaRPr lang="en-US" sz="2000" dirty="0"/>
          </a:p>
          <a:p>
            <a:pPr marL="0" indent="0">
              <a:buNone/>
            </a:pPr>
            <a:r>
              <a:rPr lang="en-US" sz="2000" dirty="0"/>
              <a:t>6]. Power Supply:-In this project the power supply required is very much precession and also requires different level of power supply. Basically, the power supply used for the transmitter and receiver is arranged from a battery. Along with the battery the power supply requirement is +12 Volt and +5Volt.</a:t>
            </a:r>
          </a:p>
          <a:p>
            <a:endParaRPr lang="en-IN" sz="2200" dirty="0"/>
          </a:p>
        </p:txBody>
      </p:sp>
      <p:pic>
        <p:nvPicPr>
          <p:cNvPr id="4100" name="Picture 4" descr="8 AA Battery Power Supply - 12v">
            <a:extLst>
              <a:ext uri="{FF2B5EF4-FFF2-40B4-BE49-F238E27FC236}">
                <a16:creationId xmlns:a16="http://schemas.microsoft.com/office/drawing/2014/main" id="{BFD08E35-B899-45E9-8D60-B0AF7C6AF9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2588"/>
          <a:stretch/>
        </p:blipFill>
        <p:spPr bwMode="auto">
          <a:xfrm>
            <a:off x="8773477" y="3616354"/>
            <a:ext cx="2778443" cy="27066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LED 5MM ST GN: LED, 5 mm, standard, green at reichelt elektronik">
            <a:extLst>
              <a:ext uri="{FF2B5EF4-FFF2-40B4-BE49-F238E27FC236}">
                <a16:creationId xmlns:a16="http://schemas.microsoft.com/office/drawing/2014/main" id="{F6729790-5B97-4684-91F5-C3C9B84C4A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414" b="-1"/>
          <a:stretch/>
        </p:blipFill>
        <p:spPr bwMode="auto">
          <a:xfrm>
            <a:off x="8773477" y="535021"/>
            <a:ext cx="2778443" cy="270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5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72FC88-9E22-423E-8E91-A9FDCA08EE57}"/>
              </a:ext>
            </a:extLst>
          </p:cNvPr>
          <p:cNvSpPr>
            <a:spLocks noGrp="1"/>
          </p:cNvSpPr>
          <p:nvPr>
            <p:ph type="subTitle" idx="1"/>
          </p:nvPr>
        </p:nvSpPr>
        <p:spPr>
          <a:xfrm>
            <a:off x="1171112" y="755866"/>
            <a:ext cx="9144000" cy="754025"/>
          </a:xfrm>
        </p:spPr>
        <p:txBody>
          <a:bodyPr>
            <a:noAutofit/>
          </a:bodyPr>
          <a:lstStyle/>
          <a:p>
            <a:pPr algn="ctr"/>
            <a:r>
              <a:rPr lang="en-US" sz="6000" dirty="0"/>
              <a:t>WORKING PRINCIPLE</a:t>
            </a:r>
            <a:endParaRPr lang="en-IN" sz="6000" dirty="0"/>
          </a:p>
        </p:txBody>
      </p:sp>
      <p:sp>
        <p:nvSpPr>
          <p:cNvPr id="8" name="TextBox 7">
            <a:extLst>
              <a:ext uri="{FF2B5EF4-FFF2-40B4-BE49-F238E27FC236}">
                <a16:creationId xmlns:a16="http://schemas.microsoft.com/office/drawing/2014/main" id="{B3B8B442-79F9-4CE3-B19D-6AAC674D34E8}"/>
              </a:ext>
            </a:extLst>
          </p:cNvPr>
          <p:cNvSpPr txBox="1"/>
          <p:nvPr/>
        </p:nvSpPr>
        <p:spPr>
          <a:xfrm>
            <a:off x="494513" y="2213998"/>
            <a:ext cx="6094206" cy="291746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Mangal" panose="02040503050203030202" pitchFamily="18" charset="0"/>
              </a:rPr>
              <a:t>The project includes a small gas sensor board which is interfaced to other board with LM358 on it. </a:t>
            </a:r>
          </a:p>
          <a:p>
            <a:pPr marL="285750" indent="-285750">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Mangal" panose="02040503050203030202" pitchFamily="18" charset="0"/>
              </a:rPr>
              <a:t>The gas sensor senses the smoke and sends the signal to LM358 which will compare the signal voltage with a reference one.</a:t>
            </a:r>
          </a:p>
          <a:p>
            <a:pPr marL="285750" indent="-285750">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Mangal" panose="02040503050203030202" pitchFamily="18" charset="0"/>
              </a:rPr>
              <a:t> Based on a proper smoke signal, the IC will switch on the transistor which in turn will switch on the buzzer via relay </a:t>
            </a:r>
          </a:p>
        </p:txBody>
      </p:sp>
      <p:pic>
        <p:nvPicPr>
          <p:cNvPr id="6148" name="Picture 4" descr="Smoke Detector Alarm | Circuit Diagram">
            <a:extLst>
              <a:ext uri="{FF2B5EF4-FFF2-40B4-BE49-F238E27FC236}">
                <a16:creationId xmlns:a16="http://schemas.microsoft.com/office/drawing/2014/main" id="{5512C71F-7772-42F9-A6C2-719788D5C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634" y="2213998"/>
            <a:ext cx="5350362" cy="337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79202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531</TotalTime>
  <Words>1692</Words>
  <Application>Microsoft Office PowerPoint</Application>
  <PresentationFormat>Widescreen</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Depth</vt:lpstr>
      <vt:lpstr>SMOKE  AND  GAS LEAKAGE DETECTOR</vt:lpstr>
      <vt:lpstr>INTRODUCTION</vt:lpstr>
      <vt:lpstr>PROJECT IMAGE  </vt:lpstr>
      <vt:lpstr>PowerPoint Presentation</vt:lpstr>
      <vt:lpstr>DESCRIPTION OF COMPONENTS</vt:lpstr>
      <vt:lpstr>PowerPoint Presentation</vt:lpstr>
      <vt:lpstr>PowerPoint Presentation</vt:lpstr>
      <vt:lpstr>PowerPoint Presentation</vt:lpstr>
      <vt:lpstr>PowerPoint Presentation</vt:lpstr>
      <vt:lpstr>APPLICATIONS</vt:lpstr>
      <vt:lpstr>ADVANTAGES</vt:lpstr>
      <vt:lpstr>DISADVANTAGES</vt:lpstr>
      <vt:lpstr>FUTURE DEVELOPMENT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AND GAS LEAKAGE DETECTOR ,ALARM</dc:title>
  <dc:creator>ajit mishra</dc:creator>
  <cp:lastModifiedBy>Aman Singh</cp:lastModifiedBy>
  <cp:revision>25</cp:revision>
  <dcterms:created xsi:type="dcterms:W3CDTF">2021-07-23T08:30:50Z</dcterms:created>
  <dcterms:modified xsi:type="dcterms:W3CDTF">2022-04-24T06:35:06Z</dcterms:modified>
</cp:coreProperties>
</file>