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sldIdLst>
    <p:sldId id="257" r:id="rId2"/>
    <p:sldId id="266" r:id="rId3"/>
    <p:sldId id="267" r:id="rId4"/>
    <p:sldId id="273" r:id="rId5"/>
    <p:sldId id="268" r:id="rId6"/>
    <p:sldId id="269" r:id="rId7"/>
    <p:sldId id="258" r:id="rId8"/>
    <p:sldId id="264" r:id="rId9"/>
    <p:sldId id="265" r:id="rId10"/>
    <p:sldId id="275" r:id="rId11"/>
    <p:sldId id="274" r:id="rId12"/>
    <p:sldId id="259" r:id="rId13"/>
    <p:sldId id="260"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01535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19344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03472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 xmlns:p14="http://schemas.microsoft.com/office/powerpoint/2010/main" val="226274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68600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9077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77769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799062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12083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37719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3805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24919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3690F-378E-44EB-825C-C495812ECA12}"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9596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91769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79120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42009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72140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2000"/>
            <a:lum/>
          </a:blip>
          <a:srcRect/>
          <a:stretch>
            <a:fillRect l="-6000" r="-6000"/>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23690F-378E-44EB-825C-C495812ECA12}" type="datetimeFigureOut">
              <a:rPr lang="en-US" smtClean="0"/>
              <a:pPr/>
              <a:t>4/7/2023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067213934"/>
      </p:ext>
    </p:extLst>
  </p:cSld>
  <p:clrMap bg1="dk1" tx1="lt1" bg2="dk2" tx2="lt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6711654" cy="5286412"/>
          </a:xfrm>
        </p:spPr>
        <p:txBody>
          <a:bodyPr>
            <a:normAutofit fontScale="85000" lnSpcReduction="10000"/>
          </a:bodyPr>
          <a:lstStyle/>
          <a:p>
            <a:r>
              <a:rPr lang="en-US" b="1" dirty="0" smtClean="0">
                <a:solidFill>
                  <a:schemeClr val="bg1"/>
                </a:solidFill>
              </a:rPr>
              <a:t>Introduction to Direct File </a:t>
            </a:r>
            <a:r>
              <a:rPr lang="en-US" b="1" dirty="0" smtClean="0">
                <a:solidFill>
                  <a:schemeClr val="bg1"/>
                </a:solidFill>
              </a:rPr>
              <a:t>Organization</a:t>
            </a:r>
          </a:p>
          <a:p>
            <a:r>
              <a:rPr lang="en-US" b="1" dirty="0" smtClean="0">
                <a:solidFill>
                  <a:schemeClr val="bg1"/>
                </a:solidFill>
              </a:rPr>
              <a:t>Working of Direct file organisation</a:t>
            </a:r>
          </a:p>
          <a:p>
            <a:r>
              <a:rPr lang="en-US" b="1" dirty="0" smtClean="0">
                <a:solidFill>
                  <a:schemeClr val="bg1"/>
                </a:solidFill>
              </a:rPr>
              <a:t>Operations on Direct file organisation</a:t>
            </a:r>
            <a:endParaRPr lang="en-US" b="1" dirty="0" smtClean="0">
              <a:solidFill>
                <a:schemeClr val="bg1"/>
              </a:solidFill>
            </a:endParaRPr>
          </a:p>
          <a:p>
            <a:r>
              <a:rPr lang="en-US" b="1" dirty="0" smtClean="0">
                <a:solidFill>
                  <a:schemeClr val="bg1"/>
                </a:solidFill>
              </a:rPr>
              <a:t>Advantages of Direct File Organization</a:t>
            </a:r>
          </a:p>
          <a:p>
            <a:r>
              <a:rPr lang="en-US" b="1" dirty="0" smtClean="0">
                <a:solidFill>
                  <a:schemeClr val="bg1"/>
                </a:solidFill>
              </a:rPr>
              <a:t>Disadvantages of Direct File Organization</a:t>
            </a:r>
          </a:p>
          <a:p>
            <a:r>
              <a:rPr lang="en-US" b="1" dirty="0" smtClean="0">
                <a:solidFill>
                  <a:schemeClr val="bg1"/>
                </a:solidFill>
              </a:rPr>
              <a:t>Introduction to Indexed Sequential File </a:t>
            </a:r>
            <a:r>
              <a:rPr lang="en-US" b="1" dirty="0" smtClean="0">
                <a:solidFill>
                  <a:schemeClr val="bg1"/>
                </a:solidFill>
              </a:rPr>
              <a:t>Organization</a:t>
            </a:r>
          </a:p>
          <a:p>
            <a:r>
              <a:rPr lang="en-US" b="1" dirty="0" smtClean="0">
                <a:solidFill>
                  <a:schemeClr val="bg1"/>
                </a:solidFill>
              </a:rPr>
              <a:t>Working </a:t>
            </a:r>
            <a:r>
              <a:rPr lang="en-US" b="1" dirty="0" smtClean="0">
                <a:solidFill>
                  <a:schemeClr val="bg1"/>
                </a:solidFill>
              </a:rPr>
              <a:t>of Indexed </a:t>
            </a:r>
            <a:r>
              <a:rPr lang="en-US" b="1" dirty="0" smtClean="0">
                <a:solidFill>
                  <a:schemeClr val="bg1"/>
                </a:solidFill>
              </a:rPr>
              <a:t>Sequential File </a:t>
            </a:r>
            <a:r>
              <a:rPr lang="en-US" b="1" dirty="0" smtClean="0">
                <a:solidFill>
                  <a:schemeClr val="bg1"/>
                </a:solidFill>
              </a:rPr>
              <a:t>Organization</a:t>
            </a:r>
          </a:p>
          <a:p>
            <a:r>
              <a:rPr lang="en-US" b="1" dirty="0" smtClean="0">
                <a:solidFill>
                  <a:schemeClr val="bg1"/>
                </a:solidFill>
              </a:rPr>
              <a:t>Operations on Sequential File </a:t>
            </a:r>
            <a:r>
              <a:rPr lang="en-US" b="1" dirty="0" smtClean="0">
                <a:solidFill>
                  <a:schemeClr val="bg1"/>
                </a:solidFill>
              </a:rPr>
              <a:t>Organization</a:t>
            </a:r>
            <a:endParaRPr lang="en-US" b="1" dirty="0" smtClean="0">
              <a:solidFill>
                <a:schemeClr val="bg1"/>
              </a:solidFill>
            </a:endParaRPr>
          </a:p>
          <a:p>
            <a:r>
              <a:rPr lang="en-US" b="1" dirty="0" smtClean="0">
                <a:solidFill>
                  <a:schemeClr val="bg1"/>
                </a:solidFill>
              </a:rPr>
              <a:t>Advantages of Indexed Sequential File Organization</a:t>
            </a:r>
          </a:p>
          <a:p>
            <a:r>
              <a:rPr lang="en-US" b="1" dirty="0" smtClean="0">
                <a:solidFill>
                  <a:schemeClr val="bg1"/>
                </a:solidFill>
              </a:rPr>
              <a:t>Disadvantages of Indexed Sequential File </a:t>
            </a:r>
            <a:r>
              <a:rPr lang="en-US" b="1" dirty="0" smtClean="0">
                <a:solidFill>
                  <a:schemeClr val="bg1"/>
                </a:solidFill>
              </a:rPr>
              <a:t>Organization</a:t>
            </a:r>
          </a:p>
          <a:p>
            <a:r>
              <a:rPr lang="en-US" b="1" dirty="0" smtClean="0">
                <a:solidFill>
                  <a:schemeClr val="bg1"/>
                </a:solidFill>
              </a:rPr>
              <a:t>Conclusion Area :-</a:t>
            </a:r>
            <a:endParaRPr lang="en-US" b="1" dirty="0" smtClean="0">
              <a:solidFill>
                <a:schemeClr val="bg1"/>
              </a:solidFill>
            </a:endParaRPr>
          </a:p>
          <a:p>
            <a:pPr lvl="1"/>
            <a:r>
              <a:rPr lang="en-US" b="1" dirty="0" smtClean="0">
                <a:solidFill>
                  <a:schemeClr val="bg1"/>
                </a:solidFill>
              </a:rPr>
              <a:t>A better choice between direct and indexed file </a:t>
            </a:r>
            <a:r>
              <a:rPr lang="en-US" b="1" dirty="0" smtClean="0">
                <a:solidFill>
                  <a:schemeClr val="bg1"/>
                </a:solidFill>
              </a:rPr>
              <a:t>organization</a:t>
            </a:r>
          </a:p>
          <a:p>
            <a:pPr lvl="1"/>
            <a:r>
              <a:rPr lang="en-US" b="1" dirty="0" smtClean="0">
                <a:solidFill>
                  <a:schemeClr val="bg1"/>
                </a:solidFill>
              </a:rPr>
              <a:t>Why to chose direct file </a:t>
            </a:r>
            <a:r>
              <a:rPr lang="en-US" b="1" dirty="0" smtClean="0">
                <a:solidFill>
                  <a:schemeClr val="bg1"/>
                </a:solidFill>
              </a:rPr>
              <a:t>organization</a:t>
            </a:r>
          </a:p>
          <a:p>
            <a:pPr lvl="1"/>
            <a:r>
              <a:rPr lang="en-US" b="1" dirty="0" smtClean="0">
                <a:solidFill>
                  <a:schemeClr val="bg1"/>
                </a:solidFill>
              </a:rPr>
              <a:t>Why to chose indexed file organization</a:t>
            </a:r>
            <a:endParaRPr lang="en-US" b="1" dirty="0" smtClean="0">
              <a:solidFill>
                <a:schemeClr val="bg1"/>
              </a:solidFill>
            </a:endParaRPr>
          </a:p>
          <a:p>
            <a:endParaRPr lang="en-US" b="1" dirty="0" smtClean="0">
              <a:solidFill>
                <a:schemeClr val="bg1"/>
              </a:solidFill>
              <a:effectLst>
                <a:outerShdw blurRad="38100" dist="38100" dir="2700000" algn="tl">
                  <a:srgbClr val="000000">
                    <a:alpha val="43137"/>
                  </a:srgbClr>
                </a:outerShdw>
              </a:effectLst>
            </a:endParaRPr>
          </a:p>
          <a:p>
            <a:endParaRPr lang="en-US" sz="2400" b="1" dirty="0" smtClean="0">
              <a:solidFill>
                <a:schemeClr val="bg1"/>
              </a:solidFill>
            </a:endParaRPr>
          </a:p>
          <a:p>
            <a:endParaRPr lang="en-US"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Areas of indexed sequential file organization.  </a:t>
            </a:r>
            <a:endParaRPr lang="en-US" b="1" dirty="0">
              <a:solidFill>
                <a:schemeClr val="bg1"/>
              </a:solidFill>
            </a:endParaRPr>
          </a:p>
        </p:txBody>
      </p:sp>
      <p:sp>
        <p:nvSpPr>
          <p:cNvPr id="3" name="Content Placeholder 2"/>
          <p:cNvSpPr>
            <a:spLocks noGrp="1"/>
          </p:cNvSpPr>
          <p:nvPr>
            <p:ph idx="1"/>
          </p:nvPr>
        </p:nvSpPr>
        <p:spPr>
          <a:xfrm>
            <a:off x="323528" y="1848750"/>
            <a:ext cx="8115328" cy="4525963"/>
          </a:xfrm>
        </p:spPr>
        <p:txBody>
          <a:bodyPr/>
          <a:lstStyle/>
          <a:p>
            <a:pPr>
              <a:buNone/>
            </a:pPr>
            <a:r>
              <a:rPr lang="en-US" sz="2400" dirty="0" smtClean="0">
                <a:solidFill>
                  <a:schemeClr val="bg1"/>
                </a:solidFill>
              </a:rPr>
              <a:t>There are three areas in indexed sequential</a:t>
            </a:r>
          </a:p>
          <a:p>
            <a:pPr>
              <a:buNone/>
            </a:pPr>
            <a:r>
              <a:rPr lang="en-US" sz="2400" dirty="0" smtClean="0">
                <a:solidFill>
                  <a:schemeClr val="bg1"/>
                </a:solidFill>
              </a:rPr>
              <a:t>file organisation i.e. :- </a:t>
            </a:r>
          </a:p>
          <a:p>
            <a:pPr marL="550926" indent="-514350">
              <a:buFont typeface="+mj-lt"/>
              <a:buAutoNum type="arabicPeriod"/>
            </a:pPr>
            <a:r>
              <a:rPr lang="en-US" sz="2400" dirty="0" smtClean="0">
                <a:solidFill>
                  <a:schemeClr val="bg1"/>
                </a:solidFill>
              </a:rPr>
              <a:t>Prime area : This area contains records of the new file when file id created or reorganised. </a:t>
            </a:r>
          </a:p>
          <a:p>
            <a:pPr marL="550926" indent="-514350">
              <a:buFont typeface="+mj-lt"/>
              <a:buAutoNum type="arabicPeriod"/>
            </a:pPr>
            <a:r>
              <a:rPr lang="en-US" sz="2400" dirty="0" smtClean="0">
                <a:solidFill>
                  <a:schemeClr val="bg1"/>
                </a:solidFill>
              </a:rPr>
              <a:t>Overflow Area : Records are placed in this area when addition to the file cannot fitted into the prime area. </a:t>
            </a:r>
          </a:p>
          <a:p>
            <a:pPr marL="550926" indent="-514350">
              <a:buFont typeface="+mj-lt"/>
              <a:buAutoNum type="arabicPeriod"/>
            </a:pPr>
            <a:r>
              <a:rPr lang="en-US" sz="2400" dirty="0" smtClean="0">
                <a:solidFill>
                  <a:schemeClr val="bg1"/>
                </a:solidFill>
              </a:rPr>
              <a:t>Index Area : the indexes are used to locate a particular record for random processing.</a:t>
            </a:r>
          </a:p>
          <a:p>
            <a:pPr>
              <a:buNone/>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bg1"/>
                </a:solidFill>
              </a:rPr>
              <a:t>Operations on Indexed Sequential file Organization.</a:t>
            </a:r>
            <a:endParaRPr lang="en-US" sz="2400" b="1" dirty="0">
              <a:solidFill>
                <a:schemeClr val="bg1"/>
              </a:solidFill>
            </a:endParaRPr>
          </a:p>
        </p:txBody>
      </p:sp>
      <p:sp>
        <p:nvSpPr>
          <p:cNvPr id="3" name="Content Placeholder 2"/>
          <p:cNvSpPr>
            <a:spLocks noGrp="1"/>
          </p:cNvSpPr>
          <p:nvPr>
            <p:ph idx="1"/>
          </p:nvPr>
        </p:nvSpPr>
        <p:spPr>
          <a:xfrm>
            <a:off x="457200" y="1600200"/>
            <a:ext cx="7467600" cy="5257800"/>
          </a:xfrm>
        </p:spPr>
        <p:txBody>
          <a:bodyPr>
            <a:normAutofit/>
          </a:bodyPr>
          <a:lstStyle/>
          <a:p>
            <a:pPr marL="550926" indent="-514350">
              <a:buFont typeface="+mj-lt"/>
              <a:buAutoNum type="arabicPeriod"/>
            </a:pPr>
            <a:r>
              <a:rPr lang="en-US" sz="1800" b="1" u="sng" dirty="0" smtClean="0">
                <a:solidFill>
                  <a:schemeClr val="bg1"/>
                </a:solidFill>
              </a:rPr>
              <a:t>Creation of Files :- </a:t>
            </a:r>
            <a:r>
              <a:rPr lang="en-US" sz="1800" dirty="0" smtClean="0">
                <a:solidFill>
                  <a:schemeClr val="bg1"/>
                </a:solidFill>
              </a:rPr>
              <a:t>when an indexed sequential file is created all records are written into the prime area in sequence by key.</a:t>
            </a:r>
          </a:p>
          <a:p>
            <a:pPr marL="550926" indent="-514350">
              <a:buFont typeface="+mj-lt"/>
              <a:buAutoNum type="arabicPeriod"/>
            </a:pPr>
            <a:r>
              <a:rPr lang="en-US" sz="1800" b="1" u="sng" dirty="0" smtClean="0">
                <a:solidFill>
                  <a:schemeClr val="bg1"/>
                </a:solidFill>
              </a:rPr>
              <a:t>Retrieving from indexed sequential files </a:t>
            </a:r>
            <a:r>
              <a:rPr lang="en-US" sz="1800" u="sng" dirty="0" smtClean="0">
                <a:solidFill>
                  <a:schemeClr val="bg1"/>
                </a:solidFill>
              </a:rPr>
              <a:t>:- </a:t>
            </a:r>
            <a:r>
              <a:rPr lang="en-US" sz="1800" dirty="0" smtClean="0">
                <a:solidFill>
                  <a:schemeClr val="bg1"/>
                </a:solidFill>
              </a:rPr>
              <a:t>to retrieve data here there are two approaches which can be followed :-</a:t>
            </a:r>
          </a:p>
          <a:p>
            <a:pPr marL="852678" lvl="1" indent="-514350">
              <a:buFont typeface="+mj-lt"/>
              <a:buAutoNum type="romanUcPeriod"/>
            </a:pPr>
            <a:r>
              <a:rPr lang="en-US" sz="1800" dirty="0" smtClean="0">
                <a:solidFill>
                  <a:schemeClr val="bg1"/>
                </a:solidFill>
              </a:rPr>
              <a:t>By sequentially reading the records until the data is found. </a:t>
            </a:r>
          </a:p>
          <a:p>
            <a:pPr marL="852678" lvl="1" indent="-514350">
              <a:buFont typeface="+mj-lt"/>
              <a:buAutoNum type="romanUcPeriod"/>
            </a:pPr>
            <a:r>
              <a:rPr lang="en-US" sz="1800" dirty="0" smtClean="0">
                <a:solidFill>
                  <a:schemeClr val="bg1"/>
                </a:solidFill>
              </a:rPr>
              <a:t>By using the track index.</a:t>
            </a:r>
          </a:p>
          <a:p>
            <a:pPr marL="550926" indent="-514350">
              <a:buFont typeface="+mj-lt"/>
              <a:buAutoNum type="arabicPeriod"/>
            </a:pPr>
            <a:r>
              <a:rPr lang="en-US" sz="1800" b="1" u="sng" dirty="0" smtClean="0">
                <a:solidFill>
                  <a:schemeClr val="bg1"/>
                </a:solidFill>
              </a:rPr>
              <a:t>Updation </a:t>
            </a:r>
            <a:r>
              <a:rPr lang="en-US" sz="1800" u="sng" dirty="0" smtClean="0">
                <a:solidFill>
                  <a:schemeClr val="bg1"/>
                </a:solidFill>
              </a:rPr>
              <a:t>:- </a:t>
            </a:r>
          </a:p>
          <a:p>
            <a:pPr marL="852678" lvl="1" indent="-514350">
              <a:buFont typeface="+mj-lt"/>
              <a:buAutoNum type="romanUcPeriod"/>
            </a:pPr>
            <a:r>
              <a:rPr lang="en-US" sz="1600" b="1" u="sng" dirty="0" smtClean="0">
                <a:solidFill>
                  <a:schemeClr val="bg1"/>
                </a:solidFill>
              </a:rPr>
              <a:t>Modificatio</a:t>
            </a:r>
            <a:r>
              <a:rPr lang="en-US" sz="1600" b="1" dirty="0" smtClean="0">
                <a:solidFill>
                  <a:schemeClr val="bg1"/>
                </a:solidFill>
              </a:rPr>
              <a:t>n </a:t>
            </a:r>
            <a:r>
              <a:rPr lang="en-US" sz="1600" dirty="0" smtClean="0">
                <a:solidFill>
                  <a:schemeClr val="bg1"/>
                </a:solidFill>
              </a:rPr>
              <a:t>: here indexes are used to find the desired record and the new record is written on the top of the old one.</a:t>
            </a:r>
          </a:p>
          <a:p>
            <a:pPr marL="852678" lvl="1" indent="-514350">
              <a:buFont typeface="+mj-lt"/>
              <a:buAutoNum type="romanUcPeriod"/>
            </a:pPr>
            <a:r>
              <a:rPr lang="en-US" sz="1600" dirty="0" smtClean="0">
                <a:solidFill>
                  <a:schemeClr val="bg1"/>
                </a:solidFill>
              </a:rPr>
              <a:t>Deletion : same as above indexes are used to find the desired record and it got marked which indicate that it has been deleted. </a:t>
            </a:r>
          </a:p>
          <a:p>
            <a:pPr marL="852678" lvl="1" indent="-514350">
              <a:buNone/>
            </a:pPr>
            <a:endParaRPr lang="en-US" sz="2000"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provides several advantages over other data storage structures. It is fast and efficient, as the index allows for quick access to data. Additionally, it is relatively easy to maintain and modify, as changes to the index can be made without having to modify the entire file.</a:t>
            </a:r>
          </a:p>
          <a:p>
            <a:r>
              <a:rPr lang="en-US" dirty="0" smtClean="0">
                <a:solidFill>
                  <a:schemeClr val="bg2">
                    <a:lumMod val="50000"/>
                  </a:schemeClr>
                </a:solidFill>
              </a:rPr>
              <a:t>It also allows for efficient data retrieval, as the index can be used to quickly locate a record in the file. Finally, it is relatively secure, as the index can be used to ensure that only authorized users have access to the data.</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Disadvantages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also has some disadvantages. The index must be maintained and updated regularly, as changes to the data will require changes to the index. Additionally, the index can become fragmented over time, which can reduce the efficiency of the system.</a:t>
            </a:r>
          </a:p>
          <a:p>
            <a:r>
              <a:rPr lang="en-US" dirty="0" smtClean="0">
                <a:solidFill>
                  <a:schemeClr val="bg2">
                    <a:lumMod val="50000"/>
                  </a:schemeClr>
                </a:solidFill>
              </a:rPr>
              <a:t>Finally, the indexed file structure is not suitable for large datasets, as the index can become too large and unwieldy. This can lead to slower access times and reduced performance.</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714620"/>
            <a:ext cx="9144000" cy="2031325"/>
          </a:xfrm>
          <a:prstGeom prst="rect">
            <a:avLst/>
          </a:prstGeom>
        </p:spPr>
        <p:txBody>
          <a:bodyPr wrap="square">
            <a:spAutoFit/>
          </a:bodyPr>
          <a:lstStyle/>
          <a:p>
            <a:r>
              <a:rPr lang="en-US" dirty="0" smtClean="0">
                <a:solidFill>
                  <a:schemeClr val="bg2">
                    <a:lumMod val="50000"/>
                  </a:schemeClr>
                </a:solidFill>
              </a:rPr>
              <a:t>The choice between direct file organization and indexed file organization depends on the specific requirements of the application or system.</a:t>
            </a:r>
          </a:p>
          <a:p>
            <a:r>
              <a:rPr lang="en-US" dirty="0" smtClean="0">
                <a:solidFill>
                  <a:schemeClr val="bg2">
                    <a:lumMod val="50000"/>
                  </a:schemeClr>
                </a:solidFill>
              </a:rPr>
              <a:t>Both methods have their advantages and disadvantages, and the decision should be based on factors such as :-</a:t>
            </a:r>
          </a:p>
          <a:p>
            <a:pPr marL="400050" indent="-400050">
              <a:buFont typeface="+mj-lt"/>
              <a:buAutoNum type="romanLcPeriod"/>
            </a:pPr>
            <a:r>
              <a:rPr lang="en-US" dirty="0" smtClean="0">
                <a:solidFill>
                  <a:schemeClr val="bg2">
                    <a:lumMod val="50000"/>
                  </a:schemeClr>
                </a:solidFill>
              </a:rPr>
              <a:t>The size of data, </a:t>
            </a:r>
          </a:p>
          <a:p>
            <a:pPr marL="400050" indent="-400050">
              <a:buFont typeface="+mj-lt"/>
              <a:buAutoNum type="romanLcPeriod"/>
            </a:pPr>
            <a:r>
              <a:rPr lang="en-US" dirty="0" smtClean="0">
                <a:solidFill>
                  <a:schemeClr val="bg2">
                    <a:lumMod val="50000"/>
                  </a:schemeClr>
                </a:solidFill>
              </a:rPr>
              <a:t>The access patterns</a:t>
            </a:r>
          </a:p>
          <a:p>
            <a:pPr marL="400050" indent="-400050">
              <a:buFont typeface="+mj-lt"/>
              <a:buAutoNum type="romanLcPeriod"/>
            </a:pPr>
            <a:r>
              <a:rPr lang="en-US" dirty="0" smtClean="0">
                <a:solidFill>
                  <a:schemeClr val="bg2">
                    <a:lumMod val="50000"/>
                  </a:schemeClr>
                </a:solidFill>
              </a:rPr>
              <a:t>The performance requirements of the system.</a:t>
            </a:r>
          </a:p>
        </p:txBody>
      </p:sp>
      <p:sp>
        <p:nvSpPr>
          <p:cNvPr id="5" name="Title 4"/>
          <p:cNvSpPr>
            <a:spLocks noGrp="1"/>
          </p:cNvSpPr>
          <p:nvPr>
            <p:ph type="title"/>
          </p:nvPr>
        </p:nvSpPr>
        <p:spPr>
          <a:xfrm>
            <a:off x="484710" y="452718"/>
            <a:ext cx="7302000" cy="2047588"/>
          </a:xfrm>
        </p:spPr>
        <p:txBody>
          <a:bodyPr>
            <a:normAutofit/>
          </a:bodyPr>
          <a:lstStyle/>
          <a:p>
            <a:r>
              <a:rPr lang="en-US" b="1" dirty="0" smtClean="0">
                <a:solidFill>
                  <a:schemeClr val="bg1"/>
                </a:solidFill>
              </a:rPr>
              <a:t>A better choice between direct and indexed file organization.</a:t>
            </a:r>
            <a:endParaRPr lang="en-US" b="1"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42910" y="2571745"/>
            <a:ext cx="7572428" cy="2862322"/>
          </a:xfrm>
          <a:prstGeom prst="rect">
            <a:avLst/>
          </a:prstGeom>
        </p:spPr>
        <p:txBody>
          <a:bodyPr wrap="square">
            <a:spAutoFit/>
          </a:bodyPr>
          <a:lstStyle/>
          <a:p>
            <a:pPr marL="400050" indent="-400050">
              <a:buFont typeface="+mj-lt"/>
              <a:buAutoNum type="romanLcPeriod"/>
            </a:pPr>
            <a:r>
              <a:rPr lang="en-US" sz="2000" dirty="0" smtClean="0">
                <a:solidFill>
                  <a:schemeClr val="bg1"/>
                </a:solidFill>
              </a:rPr>
              <a:t>Direct file organization is suitable when fast and efficient access to individual records is a priority.</a:t>
            </a:r>
          </a:p>
          <a:p>
            <a:pPr marL="400050" indent="-400050">
              <a:buFont typeface="+mj-lt"/>
              <a:buAutoNum type="romanLcPeriod"/>
            </a:pPr>
            <a:r>
              <a:rPr lang="en-US" sz="2000" dirty="0" smtClean="0">
                <a:solidFill>
                  <a:schemeClr val="bg1"/>
                </a:solidFill>
              </a:rPr>
              <a:t>It allows for random access to records based on their physical address, which can result in faster retrieval times. </a:t>
            </a:r>
          </a:p>
          <a:p>
            <a:pPr marL="400050" indent="-400050">
              <a:buFont typeface="+mj-lt"/>
              <a:buAutoNum type="romanLcPeriod"/>
            </a:pPr>
            <a:r>
              <a:rPr lang="en-US" sz="2000" dirty="0" smtClean="0">
                <a:solidFill>
                  <a:schemeClr val="bg1"/>
                </a:solidFill>
              </a:rPr>
              <a:t>Direct file organization is ideal for applications that require quick and frequent retrieval of data, such as online transaction processing (OLTP) systems or real-time applications</a:t>
            </a:r>
          </a:p>
        </p:txBody>
      </p:sp>
      <p:sp>
        <p:nvSpPr>
          <p:cNvPr id="3" name="Title 2"/>
          <p:cNvSpPr>
            <a:spLocks noGrp="1"/>
          </p:cNvSpPr>
          <p:nvPr>
            <p:ph type="title"/>
          </p:nvPr>
        </p:nvSpPr>
        <p:spPr/>
        <p:txBody>
          <a:bodyPr>
            <a:normAutofit/>
          </a:bodyPr>
          <a:lstStyle/>
          <a:p>
            <a:r>
              <a:rPr lang="en-US" b="1" dirty="0" smtClean="0">
                <a:solidFill>
                  <a:schemeClr val="bg1"/>
                </a:solidFill>
              </a:rPr>
              <a:t>Why to chose direct file organization</a:t>
            </a:r>
            <a:endParaRPr lang="en-US" b="1"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to chose indexed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dirty="0" smtClean="0">
                <a:solidFill>
                  <a:schemeClr val="bg1"/>
                </a:solidFill>
              </a:rPr>
              <a:t>Indexed file organization is suitable when there is a need for flexibility in record retrieval based on different criteria or keys.</a:t>
            </a:r>
          </a:p>
          <a:p>
            <a:pPr marL="514350" indent="-514350">
              <a:buFont typeface="+mj-lt"/>
              <a:buAutoNum type="romanLcPeriod"/>
            </a:pPr>
            <a:r>
              <a:rPr lang="en-US" dirty="0" smtClean="0">
                <a:solidFill>
                  <a:schemeClr val="bg1"/>
                </a:solidFill>
              </a:rPr>
              <a:t> Indexed file organization uses indexes, such as B-trees or hash tables, to map records to their corresponding keys or values, allowing for efficient retrieval based on specific search criteria.</a:t>
            </a:r>
          </a:p>
          <a:p>
            <a:pPr marL="514350" indent="-514350">
              <a:buFont typeface="+mj-lt"/>
              <a:buAutoNum type="romanLcPeriod"/>
            </a:pPr>
            <a:r>
              <a:rPr lang="en-US" dirty="0" smtClean="0">
                <a:solidFill>
                  <a:schemeClr val="bg1"/>
                </a:solidFill>
              </a:rPr>
              <a:t> Indexed file organization is ideal for applications that require complex queries or searches, and where the retrieval speed may be less critical compared to direct file organization.</a:t>
            </a:r>
            <a:endParaRPr lang="en-US"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Introduction to Direct File Organization</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Direct access file is also known as random access or relative file organization.</a:t>
            </a:r>
          </a:p>
          <a:p>
            <a:r>
              <a:rPr lang="en-US" dirty="0" smtClean="0">
                <a:solidFill>
                  <a:schemeClr val="bg1"/>
                </a:solidFill>
              </a:rPr>
              <a:t>In direct access file, all records are stored in direct access storage device (DASD), such as hard disk. The records are randomly placed throughout the file.</a:t>
            </a:r>
          </a:p>
          <a:p>
            <a:r>
              <a:rPr lang="en-US" dirty="0" smtClean="0">
                <a:solidFill>
                  <a:schemeClr val="bg1"/>
                </a:solidFill>
              </a:rPr>
              <a:t>The records does not need to be in sequence because they are updated directly and rewritten back in the same location.</a:t>
            </a:r>
          </a:p>
          <a:p>
            <a:r>
              <a:rPr lang="en-US" dirty="0" smtClean="0">
                <a:solidFill>
                  <a:schemeClr val="bg1"/>
                </a:solidFill>
              </a:rPr>
              <a:t>This file organization is useful for immediate access to large amount of information. It is used in accessing large databases.</a:t>
            </a:r>
          </a:p>
          <a:p>
            <a:r>
              <a:rPr lang="en-US" dirty="0" smtClean="0">
                <a:solidFill>
                  <a:schemeClr val="bg1"/>
                </a:solidFill>
              </a:rPr>
              <a:t>It is also called as hashing.</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57250"/>
            <a:ext cx="4429125" cy="1052513"/>
          </a:xfrm>
        </p:spPr>
        <p:txBody>
          <a:bodyPr>
            <a:normAutofit fontScale="90000"/>
          </a:bodyPr>
          <a:lstStyle/>
          <a:p>
            <a:r>
              <a:rPr lang="en-US" dirty="0" smtClean="0">
                <a:solidFill>
                  <a:schemeClr val="bg1"/>
                </a:solidFill>
              </a:rPr>
              <a:t>Working of Direct file organization.</a:t>
            </a:r>
            <a:endParaRPr lang="en-US" dirty="0">
              <a:solidFill>
                <a:schemeClr val="bg1"/>
              </a:solidFill>
            </a:endParaRPr>
          </a:p>
        </p:txBody>
      </p:sp>
      <p:sp>
        <p:nvSpPr>
          <p:cNvPr id="4" name="Rectangle 3"/>
          <p:cNvSpPr/>
          <p:nvPr/>
        </p:nvSpPr>
        <p:spPr>
          <a:xfrm>
            <a:off x="142844" y="2214554"/>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a:t>
            </a:r>
            <a:endParaRPr lang="en-US" dirty="0"/>
          </a:p>
        </p:txBody>
      </p:sp>
      <p:sp>
        <p:nvSpPr>
          <p:cNvPr id="9" name="Right Arrow 8"/>
          <p:cNvSpPr/>
          <p:nvPr/>
        </p:nvSpPr>
        <p:spPr>
          <a:xfrm>
            <a:off x="1285852" y="2428868"/>
            <a:ext cx="50006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85918" y="2214554"/>
            <a:ext cx="328614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Address=HashFunction(key)</a:t>
            </a:r>
            <a:endParaRPr lang="en-US" dirty="0"/>
          </a:p>
        </p:txBody>
      </p:sp>
      <p:sp>
        <p:nvSpPr>
          <p:cNvPr id="11" name="Right Arrow 10"/>
          <p:cNvSpPr/>
          <p:nvPr/>
        </p:nvSpPr>
        <p:spPr>
          <a:xfrm>
            <a:off x="5072066" y="2428868"/>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43570" y="221455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24" name="TextBox 23"/>
          <p:cNvSpPr txBox="1"/>
          <p:nvPr/>
        </p:nvSpPr>
        <p:spPr>
          <a:xfrm>
            <a:off x="214282" y="3286124"/>
            <a:ext cx="8786874" cy="1754326"/>
          </a:xfrm>
          <a:prstGeom prst="rect">
            <a:avLst/>
          </a:prstGeom>
          <a:noFill/>
        </p:spPr>
        <p:txBody>
          <a:bodyPr wrap="square" rtlCol="0">
            <a:spAutoFit/>
          </a:bodyPr>
          <a:lstStyle/>
          <a:p>
            <a:pPr>
              <a:buFont typeface="Arial" pitchFamily="34" charset="0"/>
              <a:buChar char="•"/>
            </a:pPr>
            <a:r>
              <a:rPr lang="en-US" dirty="0" smtClean="0">
                <a:solidFill>
                  <a:schemeClr val="bg1"/>
                </a:solidFill>
              </a:rPr>
              <a:t>In given abbreviation a key is given to Hashfunction.</a:t>
            </a:r>
          </a:p>
          <a:p>
            <a:pPr>
              <a:buFont typeface="Arial" pitchFamily="34" charset="0"/>
              <a:buChar char="•"/>
            </a:pPr>
            <a:r>
              <a:rPr lang="en-US" dirty="0" smtClean="0">
                <a:solidFill>
                  <a:schemeClr val="bg1"/>
                </a:solidFill>
              </a:rPr>
              <a:t>Hashfunction converts that key in a computer generated address(“Address”).</a:t>
            </a:r>
          </a:p>
          <a:p>
            <a:pPr>
              <a:buFont typeface="Arial" pitchFamily="34" charset="0"/>
              <a:buChar char="•"/>
            </a:pPr>
            <a:r>
              <a:rPr lang="en-US" dirty="0" smtClean="0">
                <a:solidFill>
                  <a:schemeClr val="bg1"/>
                </a:solidFill>
              </a:rPr>
              <a:t>This computer generated address gets assigned to ‘Address’.</a:t>
            </a:r>
          </a:p>
          <a:p>
            <a:pPr>
              <a:buFont typeface="Arial" pitchFamily="34" charset="0"/>
              <a:buChar char="•"/>
            </a:pPr>
            <a:r>
              <a:rPr lang="en-US" dirty="0" smtClean="0">
                <a:solidFill>
                  <a:schemeClr val="bg1"/>
                </a:solidFill>
              </a:rPr>
              <a:t>And that address further can be used to access the file provided by the key     mentioned in first step. </a:t>
            </a:r>
            <a:endParaRPr lang="en-US" dirty="0">
              <a:solidFill>
                <a:schemeClr val="bg1"/>
              </a:solidFill>
            </a:endParaRPr>
          </a:p>
        </p:txBody>
      </p:sp>
      <p:sp>
        <p:nvSpPr>
          <p:cNvPr id="25" name="TextBox 24"/>
          <p:cNvSpPr txBox="1"/>
          <p:nvPr/>
        </p:nvSpPr>
        <p:spPr>
          <a:xfrm>
            <a:off x="428596" y="5286388"/>
            <a:ext cx="8513869" cy="646331"/>
          </a:xfrm>
          <a:prstGeom prst="rect">
            <a:avLst/>
          </a:prstGeom>
          <a:noFill/>
        </p:spPr>
        <p:txBody>
          <a:bodyPr wrap="none" rtlCol="0">
            <a:spAutoFit/>
          </a:bodyPr>
          <a:lstStyle/>
          <a:p>
            <a:r>
              <a:rPr lang="en-US" dirty="0" smtClean="0">
                <a:solidFill>
                  <a:schemeClr val="bg1"/>
                </a:solidFill>
              </a:rPr>
              <a:t>This use of HashFunction removes the use of index file and saves that extra </a:t>
            </a:r>
          </a:p>
          <a:p>
            <a:r>
              <a:rPr lang="en-US" dirty="0" smtClean="0">
                <a:solidFill>
                  <a:schemeClr val="bg1"/>
                </a:solidFill>
              </a:rPr>
              <a:t>storage space given to index file.</a:t>
            </a:r>
            <a:endParaRPr lang="en-US"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
            <a:ext cx="7470648" cy="868664"/>
          </a:xfrm>
        </p:spPr>
        <p:txBody>
          <a:bodyPr>
            <a:normAutofit fontScale="90000"/>
          </a:bodyPr>
          <a:lstStyle/>
          <a:p>
            <a:r>
              <a:rPr lang="en-US" sz="3600" b="1" dirty="0" smtClean="0">
                <a:solidFill>
                  <a:schemeClr val="bg1"/>
                </a:solidFill>
              </a:rPr>
              <a:t>Operations on Direct file Organization.</a:t>
            </a:r>
            <a:endParaRPr lang="en-US" sz="3600" b="1" dirty="0">
              <a:solidFill>
                <a:schemeClr val="bg1"/>
              </a:solidFill>
            </a:endParaRPr>
          </a:p>
        </p:txBody>
      </p:sp>
      <p:sp>
        <p:nvSpPr>
          <p:cNvPr id="7" name="TextBox 6"/>
          <p:cNvSpPr txBox="1"/>
          <p:nvPr/>
        </p:nvSpPr>
        <p:spPr>
          <a:xfrm>
            <a:off x="0" y="1571612"/>
            <a:ext cx="9144000" cy="4524315"/>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Creation of Files :- To create a direct file a hashing and a collision handling algorithm is specified by programmer. We have already discussed about Hashing in previous slide and Collision handling algorithm helps in dealing with duplicate key values. </a:t>
            </a:r>
          </a:p>
          <a:p>
            <a:pPr marL="342900" indent="-342900">
              <a:buFont typeface="+mj-lt"/>
              <a:buAutoNum type="arabicPeriod"/>
            </a:pPr>
            <a:r>
              <a:rPr lang="en-US" dirty="0" smtClean="0">
                <a:solidFill>
                  <a:schemeClr val="bg1"/>
                </a:solidFill>
              </a:rPr>
              <a:t>Retrieving from Direct file :- To retrieve the file a primary key value is given of the file.</a:t>
            </a:r>
          </a:p>
          <a:p>
            <a:pPr marL="342900" indent="-342900">
              <a:buFont typeface="+mj-lt"/>
              <a:buAutoNum type="arabicPeriod"/>
            </a:pPr>
            <a:r>
              <a:rPr lang="en-US" dirty="0" smtClean="0">
                <a:solidFill>
                  <a:schemeClr val="bg1"/>
                </a:solidFill>
              </a:rPr>
              <a:t>Updating a Direct file :- updating a file refers to 3 processes i.e. – </a:t>
            </a:r>
          </a:p>
          <a:p>
            <a:pPr marL="857250" lvl="1" indent="-400050">
              <a:buFont typeface="+mj-lt"/>
              <a:buAutoNum type="romanUcPeriod"/>
            </a:pPr>
            <a:r>
              <a:rPr lang="en-US" dirty="0" smtClean="0">
                <a:solidFill>
                  <a:schemeClr val="bg1"/>
                </a:solidFill>
              </a:rPr>
              <a:t>Addition of new record :- The record is inserted at the calculated physical location. If the calculated physical location is not vacant, specified collision techniques used to insert the record.</a:t>
            </a:r>
          </a:p>
          <a:p>
            <a:pPr marL="857250" lvl="1" indent="-400050">
              <a:buFont typeface="+mj-lt"/>
              <a:buAutoNum type="romanUcPeriod"/>
            </a:pPr>
            <a:r>
              <a:rPr lang="en-US" dirty="0" smtClean="0">
                <a:solidFill>
                  <a:schemeClr val="bg1"/>
                </a:solidFill>
              </a:rPr>
              <a:t>Deletion of an existing record :- The record is searched and the record status code is exchanged or vacant.</a:t>
            </a:r>
          </a:p>
          <a:p>
            <a:pPr marL="857250" lvl="1" indent="-400050">
              <a:buFont typeface="+mj-lt"/>
              <a:buAutoNum type="romanUcPeriod"/>
            </a:pPr>
            <a:r>
              <a:rPr lang="en-US" dirty="0" smtClean="0">
                <a:solidFill>
                  <a:schemeClr val="bg1"/>
                </a:solidFill>
              </a:rPr>
              <a:t>Modification of a record :- The record is retrieved from the calculated physical location and specified location and specified modifications are made.</a:t>
            </a:r>
          </a:p>
          <a:p>
            <a:pPr marL="342900" indent="-342900">
              <a:buFont typeface="+mj-lt"/>
              <a:buAutoNum type="arabicPeriod"/>
            </a:pPr>
            <a:endParaRPr lang="en-US" dirty="0" smtClean="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effectLst>
                  <a:outerShdw blurRad="38100" dist="38100" dir="2700000" algn="tl">
                    <a:srgbClr val="000000">
                      <a:alpha val="43137"/>
                    </a:srgbClr>
                  </a:outerShdw>
                </a:effectLst>
              </a:rPr>
              <a:t>Advantages of Direct File Organisation</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solidFill>
                  <a:schemeClr val="bg1"/>
                </a:solidFill>
              </a:rPr>
              <a:t>Direct file organisation is an efficient way to store and access data. It is fast and reliable, and can be easily implemented into existing systems. The user can quickly and easily locate and manage their data, and it is also easy to back up and restore data.</a:t>
            </a:r>
          </a:p>
          <a:p>
            <a:r>
              <a:rPr lang="en-US" b="1" dirty="0" smtClean="0">
                <a:solidFill>
                  <a:schemeClr val="bg1"/>
                </a:solidFill>
              </a:rPr>
              <a:t>Direct file organisation is also highly secure, as it allows users to set up passwords and other security measures to protect their data. This makes it a great choice for storing sensitive information</a:t>
            </a:r>
            <a:r>
              <a:rPr lang="en-US" dirty="0" smtClean="0">
                <a:solidFill>
                  <a:schemeClr val="bg1"/>
                </a:solidFill>
              </a:rPr>
              <a:t>.</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bg1"/>
                </a:solidFill>
                <a:effectLst>
                  <a:outerShdw blurRad="38100" dist="38100" dir="2700000" algn="tl">
                    <a:srgbClr val="000000">
                      <a:alpha val="43137"/>
                    </a:srgbClr>
                  </a:outerShdw>
                </a:effectLst>
              </a:rPr>
              <a:t>Disadvantages of Direct File Organisation</a:t>
            </a:r>
            <a:endParaRPr lang="en-US" sz="32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solidFill>
                  <a:schemeClr val="bg1"/>
                </a:solidFill>
              </a:rPr>
              <a:t>The main disadvantage of direct file organisation is that it can be difficult to manage large amounts of data. As the data is stored in a single file system, it can be difficult to keep track of all the data and ensure that it is organized properly.</a:t>
            </a:r>
          </a:p>
          <a:p>
            <a:r>
              <a:rPr lang="en-US" dirty="0" smtClean="0">
                <a:solidFill>
                  <a:schemeClr val="bg1"/>
                </a:solidFill>
              </a:rPr>
              <a:t>Direct file organisation is also not as flexible as other types of file organisation. It is not suitable for applications that require complex data structures, such as databases and spreadsheets, and is not suitable for applications that require a large amount of data to be stored.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Introduction to Indexed Sequential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Indexed sequential access file combines both sequential file and direct access file organization.</a:t>
            </a:r>
          </a:p>
          <a:p>
            <a:r>
              <a:rPr lang="en-US" dirty="0" smtClean="0">
                <a:solidFill>
                  <a:schemeClr val="bg1"/>
                </a:solidFill>
              </a:rPr>
              <a:t>In indexed sequential access file, records are stored randomly on a direct access device such as magnetic disk by a primary key.</a:t>
            </a:r>
          </a:p>
          <a:p>
            <a:r>
              <a:rPr lang="en-US" dirty="0" smtClean="0">
                <a:solidFill>
                  <a:schemeClr val="bg1"/>
                </a:solidFill>
              </a:rPr>
              <a:t>This file have multiple keys. These keys can be alphanumeric in which the records are ordered is called primary key.</a:t>
            </a:r>
          </a:p>
          <a:p>
            <a:r>
              <a:rPr lang="en-US" dirty="0" smtClean="0">
                <a:solidFill>
                  <a:schemeClr val="bg1"/>
                </a:solidFill>
              </a:rPr>
              <a:t>The data can be access either sequentially or randomly using the index. The index is stored in a file and read into memory when the file is opened.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00034" y="142852"/>
            <a:ext cx="7072362" cy="1077218"/>
          </a:xfrm>
          <a:prstGeom prst="rect">
            <a:avLst/>
          </a:prstGeom>
          <a:noFill/>
        </p:spPr>
        <p:txBody>
          <a:bodyPr wrap="square" rtlCol="0">
            <a:spAutoFit/>
          </a:bodyPr>
          <a:lstStyle/>
          <a:p>
            <a:r>
              <a:rPr lang="en-US" sz="3200" b="1" dirty="0" smtClean="0">
                <a:solidFill>
                  <a:schemeClr val="bg1"/>
                </a:solidFill>
              </a:rPr>
              <a:t>Working of Indexed sequential file organization.</a:t>
            </a:r>
          </a:p>
        </p:txBody>
      </p:sp>
      <p:graphicFrame>
        <p:nvGraphicFramePr>
          <p:cNvPr id="5" name="Table 4"/>
          <p:cNvGraphicFramePr>
            <a:graphicFrameLocks noGrp="1"/>
          </p:cNvGraphicFramePr>
          <p:nvPr>
            <p:extLst>
              <p:ext uri="{D42A27DB-BD31-4B8C-83A1-F6EECF244321}">
                <p14:modId xmlns="" xmlns:p14="http://schemas.microsoft.com/office/powerpoint/2010/main" val="3587572284"/>
              </p:ext>
            </p:extLst>
          </p:nvPr>
        </p:nvGraphicFramePr>
        <p:xfrm>
          <a:off x="214282" y="1571612"/>
          <a:ext cx="2000264" cy="2103440"/>
        </p:xfrm>
        <a:graphic>
          <a:graphicData uri="http://schemas.openxmlformats.org/drawingml/2006/table">
            <a:tbl>
              <a:tblPr firstRow="1" bandRow="1">
                <a:tableStyleId>{5C22544A-7EE6-4342-B048-85BDC9FD1C3A}</a:tableStyleId>
              </a:tblPr>
              <a:tblGrid>
                <a:gridCol w="1000132">
                  <a:extLst>
                    <a:ext uri="{9D8B030D-6E8A-4147-A177-3AD203B41FA5}">
                      <a16:colId xmlns="" xmlns:a16="http://schemas.microsoft.com/office/drawing/2014/main" val="20000"/>
                    </a:ext>
                  </a:extLst>
                </a:gridCol>
                <a:gridCol w="1000132">
                  <a:extLst>
                    <a:ext uri="{9D8B030D-6E8A-4147-A177-3AD203B41FA5}">
                      <a16:colId xmlns="" xmlns:a16="http://schemas.microsoft.com/office/drawing/2014/main" val="20001"/>
                    </a:ext>
                  </a:extLst>
                </a:gridCol>
              </a:tblGrid>
              <a:tr h="525860">
                <a:tc>
                  <a:txBody>
                    <a:bodyPr/>
                    <a:lstStyle/>
                    <a:p>
                      <a:pPr algn="ctr"/>
                      <a:r>
                        <a:rPr lang="en-US" dirty="0" smtClean="0"/>
                        <a:t>Name</a:t>
                      </a:r>
                    </a:p>
                  </a:txBody>
                  <a:tcPr/>
                </a:tc>
                <a:tc>
                  <a:txBody>
                    <a:bodyPr/>
                    <a:lstStyle/>
                    <a:p>
                      <a:pPr algn="ctr"/>
                      <a:r>
                        <a:rPr lang="en-US" dirty="0" smtClean="0"/>
                        <a:t>Key</a:t>
                      </a:r>
                      <a:r>
                        <a:rPr lang="en-US" baseline="0" dirty="0" smtClean="0"/>
                        <a:t> </a:t>
                      </a:r>
                      <a:endParaRPr lang="en-US" dirty="0"/>
                    </a:p>
                  </a:txBody>
                  <a:tcPr/>
                </a:tc>
                <a:extLst>
                  <a:ext uri="{0D108BD9-81ED-4DB2-BD59-A6C34878D82A}">
                    <a16:rowId xmlns="" xmlns:a16="http://schemas.microsoft.com/office/drawing/2014/main" val="10000"/>
                  </a:ext>
                </a:extLst>
              </a:tr>
              <a:tr h="525860">
                <a:tc>
                  <a:txBody>
                    <a:bodyPr/>
                    <a:lstStyle/>
                    <a:p>
                      <a:r>
                        <a:rPr lang="en-US" dirty="0" smtClean="0"/>
                        <a:t>Binod</a:t>
                      </a:r>
                      <a:endParaRPr lang="en-US" dirty="0"/>
                    </a:p>
                  </a:txBody>
                  <a:tcPr/>
                </a:tc>
                <a:tc>
                  <a:txBody>
                    <a:bodyPr/>
                    <a:lstStyle/>
                    <a:p>
                      <a:pPr algn="ctr"/>
                      <a:r>
                        <a:rPr lang="en-US" b="1" dirty="0" smtClean="0"/>
                        <a:t>4</a:t>
                      </a:r>
                      <a:endParaRPr lang="en-US" b="1" dirty="0"/>
                    </a:p>
                  </a:txBody>
                  <a:tcPr/>
                </a:tc>
                <a:extLst>
                  <a:ext uri="{0D108BD9-81ED-4DB2-BD59-A6C34878D82A}">
                    <a16:rowId xmlns="" xmlns:a16="http://schemas.microsoft.com/office/drawing/2014/main" val="10001"/>
                  </a:ext>
                </a:extLst>
              </a:tr>
              <a:tr h="525860">
                <a:tc>
                  <a:txBody>
                    <a:bodyPr/>
                    <a:lstStyle/>
                    <a:p>
                      <a:r>
                        <a:rPr lang="en-US" dirty="0" smtClean="0"/>
                        <a:t>Rupali </a:t>
                      </a:r>
                      <a:endParaRPr lang="en-US" dirty="0"/>
                    </a:p>
                  </a:txBody>
                  <a:tcPr/>
                </a:tc>
                <a:tc>
                  <a:txBody>
                    <a:bodyPr/>
                    <a:lstStyle/>
                    <a:p>
                      <a:pPr algn="ctr"/>
                      <a:r>
                        <a:rPr lang="en-US" b="1" dirty="0" smtClean="0"/>
                        <a:t>6</a:t>
                      </a:r>
                      <a:endParaRPr lang="en-US" b="1" dirty="0"/>
                    </a:p>
                  </a:txBody>
                  <a:tcPr/>
                </a:tc>
                <a:extLst>
                  <a:ext uri="{0D108BD9-81ED-4DB2-BD59-A6C34878D82A}">
                    <a16:rowId xmlns="" xmlns:a16="http://schemas.microsoft.com/office/drawing/2014/main" val="10002"/>
                  </a:ext>
                </a:extLst>
              </a:tr>
              <a:tr h="525860">
                <a:tc>
                  <a:txBody>
                    <a:bodyPr/>
                    <a:lstStyle/>
                    <a:p>
                      <a:r>
                        <a:rPr lang="en-US" dirty="0" smtClean="0"/>
                        <a:t>Kusum </a:t>
                      </a:r>
                      <a:endParaRPr lang="en-US" dirty="0"/>
                    </a:p>
                  </a:txBody>
                  <a:tcPr/>
                </a:tc>
                <a:tc>
                  <a:txBody>
                    <a:bodyPr/>
                    <a:lstStyle/>
                    <a:p>
                      <a:pPr algn="ctr"/>
                      <a:r>
                        <a:rPr lang="en-US" b="1" dirty="0" smtClean="0"/>
                        <a:t>7</a:t>
                      </a:r>
                      <a:endParaRPr lang="en-US" b="1" dirty="0"/>
                    </a:p>
                  </a:txBody>
                  <a:tcPr/>
                </a:tc>
                <a:extLst>
                  <a:ext uri="{0D108BD9-81ED-4DB2-BD59-A6C34878D82A}">
                    <a16:rowId xmlns="" xmlns:a16="http://schemas.microsoft.com/office/drawing/2014/main" val="10003"/>
                  </a:ext>
                </a:extLst>
              </a:tr>
            </a:tbl>
          </a:graphicData>
        </a:graphic>
      </p:graphicFrame>
      <p:sp>
        <p:nvSpPr>
          <p:cNvPr id="6" name="TextBox 5"/>
          <p:cNvSpPr txBox="1"/>
          <p:nvPr/>
        </p:nvSpPr>
        <p:spPr>
          <a:xfrm>
            <a:off x="500034" y="1214422"/>
            <a:ext cx="1857388" cy="369332"/>
          </a:xfrm>
          <a:prstGeom prst="rect">
            <a:avLst/>
          </a:prstGeom>
          <a:noFill/>
        </p:spPr>
        <p:txBody>
          <a:bodyPr wrap="square" rtlCol="0">
            <a:spAutoFit/>
          </a:bodyPr>
          <a:lstStyle/>
          <a:p>
            <a:r>
              <a:rPr lang="en-US" dirty="0" smtClean="0"/>
              <a:t>Partial Index </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2400175300"/>
              </p:ext>
            </p:extLst>
          </p:nvPr>
        </p:nvGraphicFramePr>
        <p:xfrm>
          <a:off x="4929190" y="1928802"/>
          <a:ext cx="3643338" cy="4318016"/>
        </p:xfrm>
        <a:graphic>
          <a:graphicData uri="http://schemas.openxmlformats.org/drawingml/2006/table">
            <a:tbl>
              <a:tblPr firstRow="1" bandRow="1">
                <a:tableStyleId>{00A15C55-8517-42AA-B614-E9B94910E393}</a:tableStyleId>
              </a:tblPr>
              <a:tblGrid>
                <a:gridCol w="1214446">
                  <a:extLst>
                    <a:ext uri="{9D8B030D-6E8A-4147-A177-3AD203B41FA5}">
                      <a16:colId xmlns="" xmlns:a16="http://schemas.microsoft.com/office/drawing/2014/main" val="20000"/>
                    </a:ext>
                  </a:extLst>
                </a:gridCol>
                <a:gridCol w="1214446">
                  <a:extLst>
                    <a:ext uri="{9D8B030D-6E8A-4147-A177-3AD203B41FA5}">
                      <a16:colId xmlns="" xmlns:a16="http://schemas.microsoft.com/office/drawing/2014/main" val="20001"/>
                    </a:ext>
                  </a:extLst>
                </a:gridCol>
                <a:gridCol w="1214446">
                  <a:extLst>
                    <a:ext uri="{9D8B030D-6E8A-4147-A177-3AD203B41FA5}">
                      <a16:colId xmlns="" xmlns:a16="http://schemas.microsoft.com/office/drawing/2014/main" val="20002"/>
                    </a:ext>
                  </a:extLst>
                </a:gridCol>
              </a:tblGrid>
              <a:tr h="539752">
                <a:tc>
                  <a:txBody>
                    <a:bodyPr/>
                    <a:lstStyle/>
                    <a:p>
                      <a:pPr algn="ctr"/>
                      <a:r>
                        <a:rPr lang="en-US" dirty="0" smtClean="0"/>
                        <a:t>Key </a:t>
                      </a:r>
                      <a:endParaRPr lang="en-US" dirty="0"/>
                    </a:p>
                  </a:txBody>
                  <a:tcPr/>
                </a:tc>
                <a:tc>
                  <a:txBody>
                    <a:bodyPr/>
                    <a:lstStyle/>
                    <a:p>
                      <a:pPr algn="ctr"/>
                      <a:r>
                        <a:rPr lang="en-US" dirty="0" smtClean="0"/>
                        <a:t>Name</a:t>
                      </a:r>
                      <a:endParaRPr lang="en-US" dirty="0"/>
                    </a:p>
                  </a:txBody>
                  <a:tcPr/>
                </a:tc>
                <a:tc>
                  <a:txBody>
                    <a:bodyPr/>
                    <a:lstStyle/>
                    <a:p>
                      <a:pPr algn="ctr"/>
                      <a:r>
                        <a:rPr lang="en-US" dirty="0" smtClean="0"/>
                        <a:t>Gender </a:t>
                      </a:r>
                      <a:endParaRPr lang="en-US" dirty="0"/>
                    </a:p>
                  </a:txBody>
                  <a:tcPr/>
                </a:tc>
                <a:extLst>
                  <a:ext uri="{0D108BD9-81ED-4DB2-BD59-A6C34878D82A}">
                    <a16:rowId xmlns="" xmlns:a16="http://schemas.microsoft.com/office/drawing/2014/main" val="10000"/>
                  </a:ext>
                </a:extLst>
              </a:tr>
              <a:tr h="539752">
                <a:tc>
                  <a:txBody>
                    <a:bodyPr/>
                    <a:lstStyle/>
                    <a:p>
                      <a:pPr algn="l"/>
                      <a:r>
                        <a:rPr lang="en-US" b="1" dirty="0" smtClean="0"/>
                        <a:t>1</a:t>
                      </a:r>
                      <a:endParaRPr lang="en-US" b="1" dirty="0"/>
                    </a:p>
                  </a:txBody>
                  <a:tcPr/>
                </a:tc>
                <a:tc>
                  <a:txBody>
                    <a:bodyPr/>
                    <a:lstStyle/>
                    <a:p>
                      <a:r>
                        <a:rPr lang="en-US" dirty="0" smtClean="0"/>
                        <a:t>Aman </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1"/>
                  </a:ext>
                </a:extLst>
              </a:tr>
              <a:tr h="539752">
                <a:tc>
                  <a:txBody>
                    <a:bodyPr/>
                    <a:lstStyle/>
                    <a:p>
                      <a:r>
                        <a:rPr lang="en-US" b="1" dirty="0" smtClean="0"/>
                        <a:t>2</a:t>
                      </a:r>
                      <a:endParaRPr lang="en-US" b="1" dirty="0"/>
                    </a:p>
                  </a:txBody>
                  <a:tcPr/>
                </a:tc>
                <a:tc>
                  <a:txBody>
                    <a:bodyPr/>
                    <a:lstStyle/>
                    <a:p>
                      <a:r>
                        <a:rPr lang="en-US" dirty="0" smtClean="0"/>
                        <a:t>Pratham</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2"/>
                  </a:ext>
                </a:extLst>
              </a:tr>
              <a:tr h="539752">
                <a:tc>
                  <a:txBody>
                    <a:bodyPr/>
                    <a:lstStyle/>
                    <a:p>
                      <a:r>
                        <a:rPr lang="en-US" b="1" dirty="0" smtClean="0"/>
                        <a:t>3</a:t>
                      </a:r>
                      <a:endParaRPr lang="en-US" b="1" dirty="0"/>
                    </a:p>
                  </a:txBody>
                  <a:tcPr/>
                </a:tc>
                <a:tc>
                  <a:txBody>
                    <a:bodyPr/>
                    <a:lstStyle/>
                    <a:p>
                      <a:r>
                        <a:rPr lang="en-US" dirty="0" smtClean="0"/>
                        <a:t>Ritik </a:t>
                      </a:r>
                    </a:p>
                  </a:txBody>
                  <a:tcPr/>
                </a:tc>
                <a:tc>
                  <a:txBody>
                    <a:bodyPr/>
                    <a:lstStyle/>
                    <a:p>
                      <a:r>
                        <a:rPr lang="en-US" dirty="0" smtClean="0"/>
                        <a:t>M</a:t>
                      </a:r>
                      <a:endParaRPr lang="en-US" dirty="0"/>
                    </a:p>
                  </a:txBody>
                  <a:tcPr/>
                </a:tc>
                <a:extLst>
                  <a:ext uri="{0D108BD9-81ED-4DB2-BD59-A6C34878D82A}">
                    <a16:rowId xmlns="" xmlns:a16="http://schemas.microsoft.com/office/drawing/2014/main" val="10003"/>
                  </a:ext>
                </a:extLst>
              </a:tr>
              <a:tr h="539752">
                <a:tc>
                  <a:txBody>
                    <a:bodyPr/>
                    <a:lstStyle/>
                    <a:p>
                      <a:r>
                        <a:rPr lang="en-US" b="1" dirty="0" smtClean="0"/>
                        <a:t>4</a:t>
                      </a:r>
                      <a:endParaRPr lang="en-US" b="1" dirty="0"/>
                    </a:p>
                  </a:txBody>
                  <a:tcPr/>
                </a:tc>
                <a:tc>
                  <a:txBody>
                    <a:bodyPr/>
                    <a:lstStyle/>
                    <a:p>
                      <a:r>
                        <a:rPr lang="en-US" dirty="0" smtClean="0"/>
                        <a:t>Binod</a:t>
                      </a:r>
                      <a:r>
                        <a:rPr lang="en-US" baseline="0" dirty="0" smtClean="0"/>
                        <a:t> </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4"/>
                  </a:ext>
                </a:extLst>
              </a:tr>
              <a:tr h="539752">
                <a:tc>
                  <a:txBody>
                    <a:bodyPr/>
                    <a:lstStyle/>
                    <a:p>
                      <a:r>
                        <a:rPr lang="en-US" b="1" dirty="0" smtClean="0"/>
                        <a:t>5</a:t>
                      </a:r>
                      <a:endParaRPr lang="en-US" b="1" dirty="0"/>
                    </a:p>
                  </a:txBody>
                  <a:tcPr/>
                </a:tc>
                <a:tc>
                  <a:txBody>
                    <a:bodyPr/>
                    <a:lstStyle/>
                    <a:p>
                      <a:r>
                        <a:rPr lang="en-US" dirty="0" smtClean="0"/>
                        <a:t>Aryan</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5"/>
                  </a:ext>
                </a:extLst>
              </a:tr>
              <a:tr h="539752">
                <a:tc>
                  <a:txBody>
                    <a:bodyPr/>
                    <a:lstStyle/>
                    <a:p>
                      <a:r>
                        <a:rPr lang="en-US" b="1" dirty="0" smtClean="0"/>
                        <a:t>6</a:t>
                      </a:r>
                      <a:endParaRPr lang="en-US" b="1" dirty="0"/>
                    </a:p>
                  </a:txBody>
                  <a:tcPr/>
                </a:tc>
                <a:tc>
                  <a:txBody>
                    <a:bodyPr/>
                    <a:lstStyle/>
                    <a:p>
                      <a:r>
                        <a:rPr lang="en-US" dirty="0" smtClean="0"/>
                        <a:t>Rupali </a:t>
                      </a:r>
                      <a:endParaRPr lang="en-US" dirty="0"/>
                    </a:p>
                  </a:txBody>
                  <a:tcPr/>
                </a:tc>
                <a:tc>
                  <a:txBody>
                    <a:bodyPr/>
                    <a:lstStyle/>
                    <a:p>
                      <a:r>
                        <a:rPr lang="en-US" dirty="0" smtClean="0"/>
                        <a:t>F</a:t>
                      </a:r>
                      <a:endParaRPr lang="en-US" dirty="0"/>
                    </a:p>
                  </a:txBody>
                  <a:tcPr/>
                </a:tc>
                <a:extLst>
                  <a:ext uri="{0D108BD9-81ED-4DB2-BD59-A6C34878D82A}">
                    <a16:rowId xmlns="" xmlns:a16="http://schemas.microsoft.com/office/drawing/2014/main" val="10006"/>
                  </a:ext>
                </a:extLst>
              </a:tr>
              <a:tr h="539752">
                <a:tc>
                  <a:txBody>
                    <a:bodyPr/>
                    <a:lstStyle/>
                    <a:p>
                      <a:r>
                        <a:rPr lang="en-US" b="1" dirty="0" smtClean="0"/>
                        <a:t>7</a:t>
                      </a:r>
                      <a:endParaRPr lang="en-US" b="1" dirty="0"/>
                    </a:p>
                  </a:txBody>
                  <a:tcPr/>
                </a:tc>
                <a:tc>
                  <a:txBody>
                    <a:bodyPr/>
                    <a:lstStyle/>
                    <a:p>
                      <a:r>
                        <a:rPr lang="en-US" dirty="0" smtClean="0"/>
                        <a:t>Kusum </a:t>
                      </a:r>
                      <a:endParaRPr lang="en-US" dirty="0"/>
                    </a:p>
                  </a:txBody>
                  <a:tcPr/>
                </a:tc>
                <a:tc>
                  <a:txBody>
                    <a:bodyPr/>
                    <a:lstStyle/>
                    <a:p>
                      <a:r>
                        <a:rPr lang="en-US" dirty="0" smtClean="0"/>
                        <a:t>F</a:t>
                      </a:r>
                      <a:endParaRPr lang="en-US" dirty="0"/>
                    </a:p>
                  </a:txBody>
                  <a:tcPr/>
                </a:tc>
                <a:extLst>
                  <a:ext uri="{0D108BD9-81ED-4DB2-BD59-A6C34878D82A}">
                    <a16:rowId xmlns="" xmlns:a16="http://schemas.microsoft.com/office/drawing/2014/main" val="10007"/>
                  </a:ext>
                </a:extLst>
              </a:tr>
            </a:tbl>
          </a:graphicData>
        </a:graphic>
      </p:graphicFrame>
      <p:cxnSp>
        <p:nvCxnSpPr>
          <p:cNvPr id="13" name="Elbow Connector 12"/>
          <p:cNvCxnSpPr/>
          <p:nvPr/>
        </p:nvCxnSpPr>
        <p:spPr>
          <a:xfrm>
            <a:off x="2285984" y="2357430"/>
            <a:ext cx="2786082" cy="18573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071670" y="2786058"/>
            <a:ext cx="2714644" cy="2500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2285984" y="3357562"/>
            <a:ext cx="2643206" cy="2571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29190" y="1500174"/>
            <a:ext cx="1785950" cy="369332"/>
          </a:xfrm>
          <a:prstGeom prst="rect">
            <a:avLst/>
          </a:prstGeom>
          <a:noFill/>
        </p:spPr>
        <p:txBody>
          <a:bodyPr wrap="square" rtlCol="0">
            <a:spAutoFit/>
          </a:bodyPr>
          <a:lstStyle/>
          <a:p>
            <a:r>
              <a:rPr lang="en-US" dirty="0" smtClean="0"/>
              <a:t>Main File</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428604"/>
            <a:ext cx="6858048" cy="928694"/>
          </a:xfrm>
        </p:spPr>
        <p:txBody>
          <a:bodyPr>
            <a:noAutofit/>
          </a:bodyPr>
          <a:lstStyle/>
          <a:p>
            <a:r>
              <a:rPr lang="en-US" sz="3200" b="1" dirty="0" smtClean="0">
                <a:solidFill>
                  <a:schemeClr val="bg1"/>
                </a:solidFill>
              </a:rPr>
              <a:t>Explationation for previous </a:t>
            </a:r>
            <a:br>
              <a:rPr lang="en-US" sz="3200" b="1" dirty="0" smtClean="0">
                <a:solidFill>
                  <a:schemeClr val="bg1"/>
                </a:solidFill>
              </a:rPr>
            </a:br>
            <a:r>
              <a:rPr lang="en-US" sz="3200" b="1" dirty="0" smtClean="0">
                <a:solidFill>
                  <a:schemeClr val="bg1"/>
                </a:solidFill>
              </a:rPr>
              <a:t>slide.</a:t>
            </a:r>
            <a:endParaRPr lang="en-US" sz="3200" b="1" dirty="0">
              <a:solidFill>
                <a:schemeClr val="bg1"/>
              </a:solidFill>
            </a:endParaRPr>
          </a:p>
        </p:txBody>
      </p:sp>
      <p:sp>
        <p:nvSpPr>
          <p:cNvPr id="5" name="Content Placeholder 4"/>
          <p:cNvSpPr>
            <a:spLocks noGrp="1"/>
          </p:cNvSpPr>
          <p:nvPr>
            <p:ph idx="1"/>
          </p:nvPr>
        </p:nvSpPr>
        <p:spPr>
          <a:xfrm>
            <a:off x="467544" y="1772816"/>
            <a:ext cx="6711654" cy="4195481"/>
          </a:xfrm>
        </p:spPr>
        <p:txBody>
          <a:bodyPr>
            <a:normAutofit/>
          </a:bodyPr>
          <a:lstStyle/>
          <a:p>
            <a:r>
              <a:rPr lang="en-US" sz="2400" dirty="0" smtClean="0">
                <a:solidFill>
                  <a:schemeClr val="bg1"/>
                </a:solidFill>
              </a:rPr>
              <a:t>In previous slide example partial index table shows the name and a key for that particular name.</a:t>
            </a:r>
          </a:p>
          <a:p>
            <a:r>
              <a:rPr lang="en-US" sz="2400" dirty="0" smtClean="0">
                <a:solidFill>
                  <a:schemeClr val="bg1"/>
                </a:solidFill>
              </a:rPr>
              <a:t>And Main file contains all the actual data.</a:t>
            </a:r>
          </a:p>
          <a:p>
            <a:r>
              <a:rPr lang="en-US" sz="2400" dirty="0" smtClean="0">
                <a:solidFill>
                  <a:schemeClr val="bg1"/>
                </a:solidFill>
              </a:rPr>
              <a:t>The red arrows shows how the data is being accessed from the Main file with the help of keys passed in partial index.</a:t>
            </a:r>
            <a:endParaRPr lang="en-US" sz="2400" dirty="0">
              <a:solidFill>
                <a:schemeClr val="bg1"/>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481</TotalTime>
  <Words>1432</Words>
  <Application>Microsoft Office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Slide 1</vt:lpstr>
      <vt:lpstr>Introduction to Direct File Organization</vt:lpstr>
      <vt:lpstr>Working of Direct file organization.</vt:lpstr>
      <vt:lpstr>Operations on Direct file Organization.</vt:lpstr>
      <vt:lpstr>Advantages of Direct File Organisation</vt:lpstr>
      <vt:lpstr>Disadvantages of Direct File Organisation</vt:lpstr>
      <vt:lpstr>Introduction to Indexed Sequential File Organization</vt:lpstr>
      <vt:lpstr>Slide 8</vt:lpstr>
      <vt:lpstr>Explationation for previous  slide.</vt:lpstr>
      <vt:lpstr>Areas of indexed sequential file organization.  </vt:lpstr>
      <vt:lpstr>Operations on Indexed Sequential file Organization.</vt:lpstr>
      <vt:lpstr>Advantages of Indexed Sequential File Organization</vt:lpstr>
      <vt:lpstr>Disadvantages of Indexed Sequential File Organization</vt:lpstr>
      <vt:lpstr>A better choice between direct and indexed file organization.</vt:lpstr>
      <vt:lpstr>Why to chose direct file organization</vt:lpstr>
      <vt:lpstr>Why to chose indexed file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49</cp:revision>
  <dcterms:created xsi:type="dcterms:W3CDTF">2023-03-08T07:33:54Z</dcterms:created>
  <dcterms:modified xsi:type="dcterms:W3CDTF">2023-04-07T03:12:57Z</dcterms:modified>
</cp:coreProperties>
</file>