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</p:sldIdLst>
  <p:sldSz cx="18288000" cy="10287000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Fredoka" panose="020B0604020202020204" charset="0"/>
      <p:regular r:id="rId28"/>
    </p:embeddedFont>
    <p:embeddedFont>
      <p:font typeface="Open Sauce Bold" panose="020B0604020202020204" charset="0"/>
      <p:regular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aleway Bold" charset="0"/>
      <p:regular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1D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61EDF-D386-4B1E-9C27-E230A20EA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5CB188-168F-4B63-8A34-9B046ECFF946}">
      <dgm:prSet/>
      <dgm:spPr/>
      <dgm:t>
        <a:bodyPr/>
        <a:lstStyle/>
        <a:p>
          <a:r>
            <a:rPr lang="en-US"/>
            <a:t>Data Analyst Internship  from Mentorness</a:t>
          </a:r>
        </a:p>
      </dgm:t>
    </dgm:pt>
    <dgm:pt modelId="{916ECFB2-D576-4616-9DD9-14CD1ED5CDA3}" type="parTrans" cxnId="{4B82E8D2-99DD-4235-B507-E1B93F84E8D3}">
      <dgm:prSet/>
      <dgm:spPr/>
      <dgm:t>
        <a:bodyPr/>
        <a:lstStyle/>
        <a:p>
          <a:endParaRPr lang="en-US"/>
        </a:p>
      </dgm:t>
    </dgm:pt>
    <dgm:pt modelId="{D08D9112-BCFD-4580-9241-99E611578F3A}" type="sibTrans" cxnId="{4B82E8D2-99DD-4235-B507-E1B93F84E8D3}">
      <dgm:prSet/>
      <dgm:spPr/>
      <dgm:t>
        <a:bodyPr/>
        <a:lstStyle/>
        <a:p>
          <a:endParaRPr lang="en-US"/>
        </a:p>
      </dgm:t>
    </dgm:pt>
    <dgm:pt modelId="{6C922C2E-5203-4031-8ABE-04FA5CC6E72C}" type="pres">
      <dgm:prSet presAssocID="{32661EDF-D386-4B1E-9C27-E230A20EA295}" presName="linear" presStyleCnt="0">
        <dgm:presLayoutVars>
          <dgm:animLvl val="lvl"/>
          <dgm:resizeHandles val="exact"/>
        </dgm:presLayoutVars>
      </dgm:prSet>
      <dgm:spPr/>
    </dgm:pt>
    <dgm:pt modelId="{86111602-083F-4324-88BE-BF6F3E1AF9C8}" type="pres">
      <dgm:prSet presAssocID="{2F5CB188-168F-4B63-8A34-9B046ECFF94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43FD316-7C94-4B17-B78E-1AE49A135BAB}" type="presOf" srcId="{32661EDF-D386-4B1E-9C27-E230A20EA295}" destId="{6C922C2E-5203-4031-8ABE-04FA5CC6E72C}" srcOrd="0" destOrd="0" presId="urn:microsoft.com/office/officeart/2005/8/layout/vList2"/>
    <dgm:cxn modelId="{169B4CB2-75CB-4793-AE19-C1C81A784E99}" type="presOf" srcId="{2F5CB188-168F-4B63-8A34-9B046ECFF946}" destId="{86111602-083F-4324-88BE-BF6F3E1AF9C8}" srcOrd="0" destOrd="0" presId="urn:microsoft.com/office/officeart/2005/8/layout/vList2"/>
    <dgm:cxn modelId="{4B82E8D2-99DD-4235-B507-E1B93F84E8D3}" srcId="{32661EDF-D386-4B1E-9C27-E230A20EA295}" destId="{2F5CB188-168F-4B63-8A34-9B046ECFF946}" srcOrd="0" destOrd="0" parTransId="{916ECFB2-D576-4616-9DD9-14CD1ED5CDA3}" sibTransId="{D08D9112-BCFD-4580-9241-99E611578F3A}"/>
    <dgm:cxn modelId="{E2CB041A-4866-4BC9-BDCE-043E52964970}" type="presParOf" srcId="{6C922C2E-5203-4031-8ABE-04FA5CC6E72C}" destId="{86111602-083F-4324-88BE-BF6F3E1AF9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F5774-5729-4821-941C-1CA443F63B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E8275-6F5E-4C7E-9BA1-A7BAD57BD607}">
      <dgm:prSet custT="1"/>
      <dgm:spPr/>
      <dgm:t>
        <a:bodyPr/>
        <a:lstStyle/>
        <a:p>
          <a:r>
            <a:rPr lang="en-US" sz="3600" dirty="0"/>
            <a:t>-Aman Singh</a:t>
          </a:r>
        </a:p>
        <a:p>
          <a:r>
            <a:rPr lang="en-US" sz="2400" b="0" i="0" dirty="0"/>
            <a:t>Batch Name: MIP-DA-10</a:t>
          </a:r>
          <a:endParaRPr lang="en-US" sz="2400" dirty="0"/>
        </a:p>
      </dgm:t>
    </dgm:pt>
    <dgm:pt modelId="{3E1A08A0-1A7E-4CAF-A7F8-A016E228D340}" type="sibTrans" cxnId="{013DA5BB-18D2-4CCE-AC3D-BE75E5325F20}">
      <dgm:prSet/>
      <dgm:spPr/>
      <dgm:t>
        <a:bodyPr/>
        <a:lstStyle/>
        <a:p>
          <a:endParaRPr lang="en-US"/>
        </a:p>
      </dgm:t>
    </dgm:pt>
    <dgm:pt modelId="{7E633804-76AC-4D94-91EE-32B05E92683C}" type="parTrans" cxnId="{013DA5BB-18D2-4CCE-AC3D-BE75E5325F20}">
      <dgm:prSet/>
      <dgm:spPr/>
      <dgm:t>
        <a:bodyPr/>
        <a:lstStyle/>
        <a:p>
          <a:endParaRPr lang="en-US"/>
        </a:p>
      </dgm:t>
    </dgm:pt>
    <dgm:pt modelId="{39CDAFAF-221A-4355-A4C8-7B55A8C556E5}" type="pres">
      <dgm:prSet presAssocID="{6D1F5774-5729-4821-941C-1CA443F63B15}" presName="linear" presStyleCnt="0">
        <dgm:presLayoutVars>
          <dgm:animLvl val="lvl"/>
          <dgm:resizeHandles val="exact"/>
        </dgm:presLayoutVars>
      </dgm:prSet>
      <dgm:spPr/>
    </dgm:pt>
    <dgm:pt modelId="{6B49BBAF-2ACB-47FE-B431-7173D8EF501E}" type="pres">
      <dgm:prSet presAssocID="{1DCE8275-6F5E-4C7E-9BA1-A7BAD57BD607}" presName="parentText" presStyleLbl="node1" presStyleIdx="0" presStyleCnt="1" custScaleY="95670" custLinFactNeighborX="2252" custLinFactNeighborY="60844">
        <dgm:presLayoutVars>
          <dgm:chMax val="0"/>
          <dgm:bulletEnabled val="1"/>
        </dgm:presLayoutVars>
      </dgm:prSet>
      <dgm:spPr/>
    </dgm:pt>
  </dgm:ptLst>
  <dgm:cxnLst>
    <dgm:cxn modelId="{E851DE17-BF00-4F8F-A6CE-627B8B4A89A5}" type="presOf" srcId="{1DCE8275-6F5E-4C7E-9BA1-A7BAD57BD607}" destId="{6B49BBAF-2ACB-47FE-B431-7173D8EF501E}" srcOrd="0" destOrd="0" presId="urn:microsoft.com/office/officeart/2005/8/layout/vList2"/>
    <dgm:cxn modelId="{0A2E8A7B-A79E-45AE-9FC1-F01A7583005A}" type="presOf" srcId="{6D1F5774-5729-4821-941C-1CA443F63B15}" destId="{39CDAFAF-221A-4355-A4C8-7B55A8C556E5}" srcOrd="0" destOrd="0" presId="urn:microsoft.com/office/officeart/2005/8/layout/vList2"/>
    <dgm:cxn modelId="{013DA5BB-18D2-4CCE-AC3D-BE75E5325F20}" srcId="{6D1F5774-5729-4821-941C-1CA443F63B15}" destId="{1DCE8275-6F5E-4C7E-9BA1-A7BAD57BD607}" srcOrd="0" destOrd="0" parTransId="{7E633804-76AC-4D94-91EE-32B05E92683C}" sibTransId="{3E1A08A0-1A7E-4CAF-A7F8-A016E228D340}"/>
    <dgm:cxn modelId="{F2027DD8-71B1-4773-94C8-36C521A2FC1F}" type="presParOf" srcId="{39CDAFAF-221A-4355-A4C8-7B55A8C556E5}" destId="{6B49BBAF-2ACB-47FE-B431-7173D8EF50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CD99CB-E9F6-4CBD-8715-5E2CA4C4C671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B561398-7F53-43B4-8193-0476946C88E8}">
      <dgm:prSet/>
      <dgm:spPr/>
      <dgm:t>
        <a:bodyPr/>
        <a:lstStyle/>
        <a:p>
          <a:r>
            <a:rPr lang="en-US" dirty="0"/>
            <a:t>HOTEL RESERVATION ANALYSIS WITH SQL</a:t>
          </a:r>
        </a:p>
      </dgm:t>
    </dgm:pt>
    <dgm:pt modelId="{7EFE02B1-2295-47BA-B362-364DD934175B}" type="parTrans" cxnId="{88B150CF-47BE-4387-B82C-18BF4C770AD2}">
      <dgm:prSet/>
      <dgm:spPr/>
      <dgm:t>
        <a:bodyPr/>
        <a:lstStyle/>
        <a:p>
          <a:endParaRPr lang="en-US"/>
        </a:p>
      </dgm:t>
    </dgm:pt>
    <dgm:pt modelId="{CE51FA7D-7C00-4116-B197-5A8C0B75B170}" type="sibTrans" cxnId="{88B150CF-47BE-4387-B82C-18BF4C770AD2}">
      <dgm:prSet/>
      <dgm:spPr/>
      <dgm:t>
        <a:bodyPr/>
        <a:lstStyle/>
        <a:p>
          <a:endParaRPr lang="en-US"/>
        </a:p>
      </dgm:t>
    </dgm:pt>
    <dgm:pt modelId="{B0D0E5F6-586C-431C-A5DA-F16F975E787E}" type="pres">
      <dgm:prSet presAssocID="{89CD99CB-E9F6-4CBD-8715-5E2CA4C4C671}" presName="linear" presStyleCnt="0">
        <dgm:presLayoutVars>
          <dgm:animLvl val="lvl"/>
          <dgm:resizeHandles val="exact"/>
        </dgm:presLayoutVars>
      </dgm:prSet>
      <dgm:spPr/>
    </dgm:pt>
    <dgm:pt modelId="{78298AB9-1848-41E4-A20E-F49E2C57DC85}" type="pres">
      <dgm:prSet presAssocID="{CB561398-7F53-43B4-8193-0476946C88E8}" presName="parentText" presStyleLbl="node1" presStyleIdx="0" presStyleCnt="1" custLinFactNeighborX="6819" custLinFactNeighborY="-340">
        <dgm:presLayoutVars>
          <dgm:chMax val="0"/>
          <dgm:bulletEnabled val="1"/>
        </dgm:presLayoutVars>
      </dgm:prSet>
      <dgm:spPr/>
    </dgm:pt>
  </dgm:ptLst>
  <dgm:cxnLst>
    <dgm:cxn modelId="{82D13D6E-9C65-43B6-922B-F870B202C2E0}" type="presOf" srcId="{89CD99CB-E9F6-4CBD-8715-5E2CA4C4C671}" destId="{B0D0E5F6-586C-431C-A5DA-F16F975E787E}" srcOrd="0" destOrd="0" presId="urn:microsoft.com/office/officeart/2005/8/layout/vList2"/>
    <dgm:cxn modelId="{D2DB85C0-E887-48CA-89EF-CD7FD1D91200}" type="presOf" srcId="{CB561398-7F53-43B4-8193-0476946C88E8}" destId="{78298AB9-1848-41E4-A20E-F49E2C57DC85}" srcOrd="0" destOrd="0" presId="urn:microsoft.com/office/officeart/2005/8/layout/vList2"/>
    <dgm:cxn modelId="{88B150CF-47BE-4387-B82C-18BF4C770AD2}" srcId="{89CD99CB-E9F6-4CBD-8715-5E2CA4C4C671}" destId="{CB561398-7F53-43B4-8193-0476946C88E8}" srcOrd="0" destOrd="0" parTransId="{7EFE02B1-2295-47BA-B362-364DD934175B}" sibTransId="{CE51FA7D-7C00-4116-B197-5A8C0B75B170}"/>
    <dgm:cxn modelId="{2591D6FC-53DF-46CA-A2B7-45B76364DFD4}" type="presParOf" srcId="{B0D0E5F6-586C-431C-A5DA-F16F975E787E}" destId="{78298AB9-1848-41E4-A20E-F49E2C57DC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9C9C91-7763-48BC-B5F9-49E5BAE48DF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5A26BC-78C6-49D4-A77A-9C60BD217D91}">
      <dgm:prSet/>
      <dgm:spPr/>
      <dgm:t>
        <a:bodyPr/>
        <a:lstStyle/>
        <a:p>
          <a:r>
            <a:rPr lang="en-US" b="1" i="0" dirty="0"/>
            <a:t>Overall Insights</a:t>
          </a:r>
          <a:endParaRPr lang="en-US" dirty="0"/>
        </a:p>
      </dgm:t>
    </dgm:pt>
    <dgm:pt modelId="{E8B0F796-588B-4F7A-B27E-ADB4359D5900}" type="parTrans" cxnId="{77011917-CEF0-4AB4-BCC1-9407BEA5E034}">
      <dgm:prSet/>
      <dgm:spPr/>
      <dgm:t>
        <a:bodyPr/>
        <a:lstStyle/>
        <a:p>
          <a:endParaRPr lang="en-US"/>
        </a:p>
      </dgm:t>
    </dgm:pt>
    <dgm:pt modelId="{7E070647-270F-4668-AA46-41A08A9A2730}" type="sibTrans" cxnId="{77011917-CEF0-4AB4-BCC1-9407BEA5E034}">
      <dgm:prSet/>
      <dgm:spPr/>
      <dgm:t>
        <a:bodyPr/>
        <a:lstStyle/>
        <a:p>
          <a:endParaRPr lang="en-US"/>
        </a:p>
      </dgm:t>
    </dgm:pt>
    <dgm:pt modelId="{3F9ACF74-7919-4EFF-AD96-52D1F43365D7}" type="pres">
      <dgm:prSet presAssocID="{1C9C9C91-7763-48BC-B5F9-49E5BAE48DF3}" presName="linearFlow" presStyleCnt="0">
        <dgm:presLayoutVars>
          <dgm:dir/>
          <dgm:resizeHandles val="exact"/>
        </dgm:presLayoutVars>
      </dgm:prSet>
      <dgm:spPr/>
    </dgm:pt>
    <dgm:pt modelId="{C0823651-C2F3-4F85-A418-5F84C02FCD27}" type="pres">
      <dgm:prSet presAssocID="{FC5A26BC-78C6-49D4-A77A-9C60BD217D91}" presName="composite" presStyleCnt="0"/>
      <dgm:spPr/>
    </dgm:pt>
    <dgm:pt modelId="{0642EB9E-C018-41CF-8DF1-65217CB049B9}" type="pres">
      <dgm:prSet presAssocID="{FC5A26BC-78C6-49D4-A77A-9C60BD217D91}" presName="imgShp" presStyleLbl="fgImgPlace1" presStyleIdx="0" presStyleCnt="1" custScaleX="181517"/>
      <dgm:spPr>
        <a:blipFill>
          <a:blip xmlns:r="http://schemas.openxmlformats.org/officeDocument/2006/relationships" r:embed="rId1"/>
          <a:srcRect/>
          <a:stretch>
            <a:fillRect l="-2000" r="-2000"/>
          </a:stretch>
        </a:blipFill>
      </dgm:spPr>
    </dgm:pt>
    <dgm:pt modelId="{61A3C151-463F-46B4-8F1A-9CF952479F7C}" type="pres">
      <dgm:prSet presAssocID="{FC5A26BC-78C6-49D4-A77A-9C60BD217D91}" presName="txShp" presStyleLbl="node1" presStyleIdx="0" presStyleCnt="1" custScaleX="76495" custScaleY="83333" custLinFactNeighborX="-873" custLinFactNeighborY="-18182">
        <dgm:presLayoutVars>
          <dgm:bulletEnabled val="1"/>
        </dgm:presLayoutVars>
      </dgm:prSet>
      <dgm:spPr/>
    </dgm:pt>
  </dgm:ptLst>
  <dgm:cxnLst>
    <dgm:cxn modelId="{FDC86615-39C9-4A94-A5EC-876A6896E948}" type="presOf" srcId="{FC5A26BC-78C6-49D4-A77A-9C60BD217D91}" destId="{61A3C151-463F-46B4-8F1A-9CF952479F7C}" srcOrd="0" destOrd="0" presId="urn:microsoft.com/office/officeart/2005/8/layout/vList3"/>
    <dgm:cxn modelId="{3FD9AA15-D671-4B64-984B-A3E7CDFF1E23}" type="presOf" srcId="{1C9C9C91-7763-48BC-B5F9-49E5BAE48DF3}" destId="{3F9ACF74-7919-4EFF-AD96-52D1F43365D7}" srcOrd="0" destOrd="0" presId="urn:microsoft.com/office/officeart/2005/8/layout/vList3"/>
    <dgm:cxn modelId="{77011917-CEF0-4AB4-BCC1-9407BEA5E034}" srcId="{1C9C9C91-7763-48BC-B5F9-49E5BAE48DF3}" destId="{FC5A26BC-78C6-49D4-A77A-9C60BD217D91}" srcOrd="0" destOrd="0" parTransId="{E8B0F796-588B-4F7A-B27E-ADB4359D5900}" sibTransId="{7E070647-270F-4668-AA46-41A08A9A2730}"/>
    <dgm:cxn modelId="{9366101D-8D88-4A3F-8B0F-54C7FD8CAE63}" type="presParOf" srcId="{3F9ACF74-7919-4EFF-AD96-52D1F43365D7}" destId="{C0823651-C2F3-4F85-A418-5F84C02FCD27}" srcOrd="0" destOrd="0" presId="urn:microsoft.com/office/officeart/2005/8/layout/vList3"/>
    <dgm:cxn modelId="{75E3D7F8-FD57-4A0A-8D01-23A326BA63EC}" type="presParOf" srcId="{C0823651-C2F3-4F85-A418-5F84C02FCD27}" destId="{0642EB9E-C018-41CF-8DF1-65217CB049B9}" srcOrd="0" destOrd="0" presId="urn:microsoft.com/office/officeart/2005/8/layout/vList3"/>
    <dgm:cxn modelId="{D89AFACD-CB35-4243-815E-74513C36A8A8}" type="presParOf" srcId="{C0823651-C2F3-4F85-A418-5F84C02FCD27}" destId="{61A3C151-463F-46B4-8F1A-9CF952479F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11602-083F-4324-88BE-BF6F3E1AF9C8}">
      <dsp:nvSpPr>
        <dsp:cNvPr id="0" name=""/>
        <dsp:cNvSpPr/>
      </dsp:nvSpPr>
      <dsp:spPr>
        <a:xfrm>
          <a:off x="0" y="8581"/>
          <a:ext cx="11501086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 Analyst Internship  from Mentorness</a:t>
          </a:r>
        </a:p>
      </dsp:txBody>
      <dsp:txXfrm>
        <a:off x="37467" y="46048"/>
        <a:ext cx="11426152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9BBAF-2ACB-47FE-B431-7173D8EF501E}">
      <dsp:nvSpPr>
        <dsp:cNvPr id="0" name=""/>
        <dsp:cNvSpPr/>
      </dsp:nvSpPr>
      <dsp:spPr>
        <a:xfrm>
          <a:off x="0" y="1213000"/>
          <a:ext cx="5099197" cy="1146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-Aman Singh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Batch Name: MIP-DA-10</a:t>
          </a:r>
          <a:endParaRPr lang="en-US" sz="2400" kern="1200" dirty="0"/>
        </a:p>
      </dsp:txBody>
      <dsp:txXfrm>
        <a:off x="55953" y="1268953"/>
        <a:ext cx="4987291" cy="1034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98AB9-1848-41E4-A20E-F49E2C57DC85}">
      <dsp:nvSpPr>
        <dsp:cNvPr id="0" name=""/>
        <dsp:cNvSpPr/>
      </dsp:nvSpPr>
      <dsp:spPr>
        <a:xfrm>
          <a:off x="0" y="74322"/>
          <a:ext cx="13124255" cy="25857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HOTEL RESERVATION ANALYSIS WITH SQL</a:t>
          </a:r>
        </a:p>
      </dsp:txBody>
      <dsp:txXfrm>
        <a:off x="126223" y="200545"/>
        <a:ext cx="12871809" cy="2333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3C151-463F-46B4-8F1A-9CF952479F7C}">
      <dsp:nvSpPr>
        <dsp:cNvPr id="0" name=""/>
        <dsp:cNvSpPr/>
      </dsp:nvSpPr>
      <dsp:spPr>
        <a:xfrm rot="10800000">
          <a:off x="4495792" y="0"/>
          <a:ext cx="6685691" cy="15239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205740" rIns="384048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i="0" kern="1200" dirty="0"/>
            <a:t>Overall Insights</a:t>
          </a:r>
          <a:endParaRPr lang="en-US" sz="5400" kern="1200" dirty="0"/>
        </a:p>
      </dsp:txBody>
      <dsp:txXfrm rot="10800000">
        <a:off x="4876790" y="0"/>
        <a:ext cx="6304693" cy="1523993"/>
      </dsp:txXfrm>
    </dsp:sp>
    <dsp:sp modelId="{0642EB9E-C018-41CF-8DF1-65217CB049B9}">
      <dsp:nvSpPr>
        <dsp:cNvPr id="0" name=""/>
        <dsp:cNvSpPr/>
      </dsp:nvSpPr>
      <dsp:spPr>
        <a:xfrm>
          <a:off x="1885128" y="0"/>
          <a:ext cx="3319582" cy="182880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000" r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3149600"/>
            <a:ext cx="13238487" cy="4016472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5238477" y="2688337"/>
            <a:ext cx="1485899" cy="4571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3427964" y="4841749"/>
            <a:ext cx="5789693" cy="45720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28811" y="443594"/>
            <a:ext cx="1257299" cy="11515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7454891"/>
            <a:ext cx="13238489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2" y="1028700"/>
            <a:ext cx="13238489" cy="5143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1" y="8304998"/>
            <a:ext cx="13238487" cy="7405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197" y="1595126"/>
            <a:ext cx="13247724" cy="2059479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314950"/>
            <a:ext cx="13238489" cy="371475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322349" y="911004"/>
            <a:ext cx="12028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4826688" y="3920681"/>
            <a:ext cx="979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817" y="1473201"/>
            <a:ext cx="12680859" cy="4044948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918918" y="5518149"/>
            <a:ext cx="11596829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7543799"/>
            <a:ext cx="13867346" cy="1496786"/>
          </a:xfrm>
        </p:spPr>
        <p:txBody>
          <a:bodyPr anchor="ctr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33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3556001"/>
            <a:ext cx="13238490" cy="27337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537451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64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1" y="3905253"/>
            <a:ext cx="471281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32430" y="4769647"/>
            <a:ext cx="4712819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9082" y="3905250"/>
            <a:ext cx="4720514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69082" y="4769645"/>
            <a:ext cx="4720514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832203" y="3905252"/>
            <a:ext cx="471859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832494" y="4769643"/>
            <a:ext cx="4718304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605956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58602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6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1" y="6799266"/>
            <a:ext cx="457565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01830" y="3905250"/>
            <a:ext cx="4036863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32431" y="7663659"/>
            <a:ext cx="4575657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3298" y="6799267"/>
            <a:ext cx="4575657" cy="864395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122694" y="3905250"/>
            <a:ext cx="4036865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55258" y="7663658"/>
            <a:ext cx="4575657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74163" y="6799268"/>
            <a:ext cx="4576643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244547" y="3905250"/>
            <a:ext cx="4036863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74163" y="7663656"/>
            <a:ext cx="4576644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608747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96703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41667" y="9587758"/>
            <a:ext cx="5466423" cy="45720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6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32" y="3905250"/>
            <a:ext cx="13238489" cy="512445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043159" y="9587758"/>
            <a:ext cx="1485899" cy="4571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2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77853" y="1917701"/>
            <a:ext cx="2114948" cy="712288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32" y="1917701"/>
            <a:ext cx="9384038" cy="71228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79657" y="9587758"/>
            <a:ext cx="1488203" cy="4571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2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432" y="3905250"/>
            <a:ext cx="13238489" cy="5124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3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4016468"/>
            <a:ext cx="6526538" cy="3425736"/>
          </a:xfrm>
        </p:spPr>
        <p:txBody>
          <a:bodyPr anchor="ctr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3339" y="4016466"/>
            <a:ext cx="5636318" cy="3425736"/>
          </a:xfrm>
        </p:spPr>
        <p:txBody>
          <a:bodyPr anchor="ctr"/>
          <a:lstStyle>
            <a:lvl1pPr marL="0" indent="0" algn="l">
              <a:buNone/>
              <a:defRPr sz="3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4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31" y="3905251"/>
            <a:ext cx="7237737" cy="512445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13069" y="3905250"/>
            <a:ext cx="7237739" cy="5124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3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7237736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2431" y="4769644"/>
            <a:ext cx="7237737" cy="426005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13069" y="3905250"/>
            <a:ext cx="723773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13069" y="4769644"/>
            <a:ext cx="7237739" cy="4260059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7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3" y="1943100"/>
            <a:ext cx="4189737" cy="24003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719" y="2171700"/>
            <a:ext cx="7785099" cy="6858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732431" y="4693921"/>
            <a:ext cx="4189737" cy="4343399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3" y="2540000"/>
            <a:ext cx="5797701" cy="2603501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21806" y="1714500"/>
            <a:ext cx="484079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732431" y="5486400"/>
            <a:ext cx="5788818" cy="20574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732432" y="1460502"/>
            <a:ext cx="13142120" cy="1060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13142120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0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371600" y="1325920"/>
            <a:ext cx="16230600" cy="8229600"/>
            <a:chOff x="0" y="0"/>
            <a:chExt cx="5274950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382336" y="4497921"/>
            <a:ext cx="4362220" cy="6254078"/>
          </a:xfrm>
          <a:custGeom>
            <a:avLst/>
            <a:gdLst/>
            <a:ahLst/>
            <a:cxnLst/>
            <a:rect l="l" t="t" r="r" b="b"/>
            <a:pathLst>
              <a:path w="4362220" h="6254078">
                <a:moveTo>
                  <a:pt x="0" y="0"/>
                </a:moveTo>
                <a:lnTo>
                  <a:pt x="4362220" y="0"/>
                </a:lnTo>
                <a:lnTo>
                  <a:pt x="4362220" y="6254078"/>
                </a:lnTo>
                <a:lnTo>
                  <a:pt x="0" y="6254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2E60ED29-218D-4C82-AD86-27918EA6EA33}"/>
              </a:ext>
            </a:extLst>
          </p:cNvPr>
          <p:cNvGraphicFramePr/>
          <p:nvPr/>
        </p:nvGraphicFramePr>
        <p:xfrm>
          <a:off x="5744556" y="5048379"/>
          <a:ext cx="11501086" cy="784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8FF92729-10AD-4582-9191-E7F43EF332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329662"/>
              </p:ext>
            </p:extLst>
          </p:nvPr>
        </p:nvGraphicFramePr>
        <p:xfrm>
          <a:off x="12153372" y="6289496"/>
          <a:ext cx="5099197" cy="2359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901250C-B1FE-4B40-AAEB-AE17488921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6449301"/>
              </p:ext>
            </p:extLst>
          </p:nvPr>
        </p:nvGraphicFramePr>
        <p:xfrm>
          <a:off x="3352800" y="1470764"/>
          <a:ext cx="13124256" cy="2751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66111" y="2525292"/>
            <a:ext cx="18288000" cy="7745379"/>
            <a:chOff x="0" y="0"/>
            <a:chExt cx="594360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43605" cy="2674622"/>
            </a:xfrm>
            <a:custGeom>
              <a:avLst/>
              <a:gdLst/>
              <a:ahLst/>
              <a:cxnLst/>
              <a:rect l="l" t="t" r="r" b="b"/>
              <a:pathLst>
                <a:path w="5943605" h="2674622">
                  <a:moveTo>
                    <a:pt x="21167" y="0"/>
                  </a:moveTo>
                  <a:lnTo>
                    <a:pt x="5922439" y="0"/>
                  </a:lnTo>
                  <a:cubicBezTo>
                    <a:pt x="5934128" y="0"/>
                    <a:pt x="5943605" y="9477"/>
                    <a:pt x="5943605" y="21167"/>
                  </a:cubicBezTo>
                  <a:lnTo>
                    <a:pt x="5943605" y="2653456"/>
                  </a:lnTo>
                  <a:cubicBezTo>
                    <a:pt x="5943605" y="2665146"/>
                    <a:pt x="5934128" y="2674622"/>
                    <a:pt x="5922439" y="2674622"/>
                  </a:cubicBezTo>
                  <a:lnTo>
                    <a:pt x="21167" y="2674622"/>
                  </a:lnTo>
                  <a:cubicBezTo>
                    <a:pt x="9477" y="2674622"/>
                    <a:pt x="0" y="2665146"/>
                    <a:pt x="0" y="2653456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FFE3B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94360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4898251"/>
            <a:ext cx="4055034" cy="5388749"/>
          </a:xfrm>
          <a:custGeom>
            <a:avLst/>
            <a:gdLst/>
            <a:ahLst/>
            <a:cxnLst/>
            <a:rect l="l" t="t" r="r" b="b"/>
            <a:pathLst>
              <a:path w="4055034" h="5388749">
                <a:moveTo>
                  <a:pt x="0" y="0"/>
                </a:moveTo>
                <a:lnTo>
                  <a:pt x="4055034" y="0"/>
                </a:lnTo>
                <a:lnTo>
                  <a:pt x="4055034" y="5388749"/>
                </a:lnTo>
                <a:lnTo>
                  <a:pt x="0" y="538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470084" y="5664889"/>
            <a:ext cx="9789216" cy="4236386"/>
          </a:xfrm>
          <a:custGeom>
            <a:avLst/>
            <a:gdLst/>
            <a:ahLst/>
            <a:cxnLst/>
            <a:rect l="l" t="t" r="r" b="b"/>
            <a:pathLst>
              <a:path w="9789216" h="4236386">
                <a:moveTo>
                  <a:pt x="0" y="0"/>
                </a:moveTo>
                <a:lnTo>
                  <a:pt x="9789216" y="0"/>
                </a:lnTo>
                <a:lnTo>
                  <a:pt x="9789216" y="4236386"/>
                </a:lnTo>
                <a:lnTo>
                  <a:pt x="0" y="42363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494" b="-3494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375123" y="3043569"/>
            <a:ext cx="12529530" cy="2049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dirty="0">
                <a:solidFill>
                  <a:srgbClr val="000000"/>
                </a:solidFill>
                <a:latin typeface="Raleway Bold"/>
              </a:rPr>
              <a:t>SELECT ROOM_TYPE_RESERVED,COUNT(ROOM_TYPE_RESERVED) as </a:t>
            </a:r>
            <a:r>
              <a:rPr lang="en-US" sz="2900" dirty="0" err="1">
                <a:solidFill>
                  <a:srgbClr val="000000"/>
                </a:solidFill>
                <a:latin typeface="Raleway Bold"/>
              </a:rPr>
              <a:t>most_commonly_booked_room_type</a:t>
            </a:r>
            <a:r>
              <a:rPr lang="en-US" sz="2900" dirty="0">
                <a:solidFill>
                  <a:srgbClr val="000000"/>
                </a:solidFill>
                <a:latin typeface="Raleway Bold"/>
              </a:rPr>
              <a:t>  FROM "Hotel"</a:t>
            </a:r>
          </a:p>
          <a:p>
            <a:pPr algn="l">
              <a:lnSpc>
                <a:spcPts val="4060"/>
              </a:lnSpc>
            </a:pPr>
            <a:r>
              <a:rPr lang="en-US" sz="2900" dirty="0">
                <a:solidFill>
                  <a:srgbClr val="000000"/>
                </a:solidFill>
                <a:latin typeface="Raleway Bold"/>
              </a:rPr>
              <a:t>group by ROOM_TYPE_RESERVED</a:t>
            </a:r>
          </a:p>
          <a:p>
            <a:pPr algn="l">
              <a:lnSpc>
                <a:spcPts val="4060"/>
              </a:lnSpc>
            </a:pPr>
            <a:r>
              <a:rPr lang="en-US" sz="2900" dirty="0">
                <a:solidFill>
                  <a:srgbClr val="000000"/>
                </a:solidFill>
                <a:latin typeface="Raleway Bold"/>
              </a:rPr>
              <a:t>order by COUNT(ROOM_TYPE_RESERVED) desc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5099" y="390590"/>
            <a:ext cx="16654201" cy="2151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5"/>
              </a:lnSpc>
            </a:pPr>
            <a:r>
              <a:rPr lang="en-US" sz="5400" dirty="0">
                <a:solidFill>
                  <a:srgbClr val="000000"/>
                </a:solidFill>
                <a:latin typeface="Fredoka"/>
              </a:rPr>
              <a:t>Q5. WHAT IS THE MOST COMMONLY BOOKED ROOM TYPE?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43675" y="3815219"/>
            <a:ext cx="1363652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Query:-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94500" y="6682777"/>
            <a:ext cx="2052419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Result:-</a:t>
            </a: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70467" y="3390900"/>
            <a:ext cx="18288000" cy="6896100"/>
            <a:chOff x="0" y="0"/>
            <a:chExt cx="594360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43605" cy="2674622"/>
            </a:xfrm>
            <a:custGeom>
              <a:avLst/>
              <a:gdLst/>
              <a:ahLst/>
              <a:cxnLst/>
              <a:rect l="l" t="t" r="r" b="b"/>
              <a:pathLst>
                <a:path w="5943605" h="2674622">
                  <a:moveTo>
                    <a:pt x="21167" y="0"/>
                  </a:moveTo>
                  <a:lnTo>
                    <a:pt x="5922439" y="0"/>
                  </a:lnTo>
                  <a:cubicBezTo>
                    <a:pt x="5934128" y="0"/>
                    <a:pt x="5943605" y="9477"/>
                    <a:pt x="5943605" y="21167"/>
                  </a:cubicBezTo>
                  <a:lnTo>
                    <a:pt x="5943605" y="2653456"/>
                  </a:lnTo>
                  <a:cubicBezTo>
                    <a:pt x="5943605" y="2665146"/>
                    <a:pt x="5934128" y="2674622"/>
                    <a:pt x="5922439" y="2674622"/>
                  </a:cubicBezTo>
                  <a:lnTo>
                    <a:pt x="21167" y="2674622"/>
                  </a:lnTo>
                  <a:cubicBezTo>
                    <a:pt x="9477" y="2674622"/>
                    <a:pt x="0" y="2665146"/>
                    <a:pt x="0" y="2653456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FED2A6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94360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4898251"/>
            <a:ext cx="4055034" cy="5388749"/>
          </a:xfrm>
          <a:custGeom>
            <a:avLst/>
            <a:gdLst/>
            <a:ahLst/>
            <a:cxnLst/>
            <a:rect l="l" t="t" r="r" b="b"/>
            <a:pathLst>
              <a:path w="4055034" h="5388749">
                <a:moveTo>
                  <a:pt x="0" y="0"/>
                </a:moveTo>
                <a:lnTo>
                  <a:pt x="4055034" y="0"/>
                </a:lnTo>
                <a:lnTo>
                  <a:pt x="4055034" y="5388749"/>
                </a:lnTo>
                <a:lnTo>
                  <a:pt x="0" y="538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777289" y="6698229"/>
            <a:ext cx="6717472" cy="2249719"/>
          </a:xfrm>
          <a:custGeom>
            <a:avLst/>
            <a:gdLst/>
            <a:ahLst/>
            <a:cxnLst/>
            <a:rect l="l" t="t" r="r" b="b"/>
            <a:pathLst>
              <a:path w="6717472" h="2249719">
                <a:moveTo>
                  <a:pt x="0" y="0"/>
                </a:moveTo>
                <a:lnTo>
                  <a:pt x="6717472" y="0"/>
                </a:lnTo>
                <a:lnTo>
                  <a:pt x="6717472" y="2249719"/>
                </a:lnTo>
                <a:lnTo>
                  <a:pt x="0" y="22497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952554" y="4274855"/>
            <a:ext cx="11929145" cy="1670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aleway Bold"/>
              </a:rPr>
              <a:t>select count(no_of_weekend_nights) as total_resv_on_weekend from "Hotel"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aleway Bold"/>
              </a:rPr>
              <a:t>where no_of_weekend_nights &gt;0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6900" y="730745"/>
            <a:ext cx="16654201" cy="2067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55"/>
              </a:lnSpc>
            </a:pPr>
            <a:r>
              <a:rPr lang="en-US" sz="4800" dirty="0">
                <a:solidFill>
                  <a:srgbClr val="000000"/>
                </a:solidFill>
                <a:latin typeface="Fredoka"/>
              </a:rPr>
              <a:t>Q6. HOW MANY RESERVATIONS FALL ON A WEEKEND (NO_OF_WEEKEND_NIGHTS&gt;0)?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43675" y="3815219"/>
            <a:ext cx="1363652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Query:-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18116" y="6411631"/>
            <a:ext cx="2052419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 dirty="0">
                <a:solidFill>
                  <a:srgbClr val="000000"/>
                </a:solidFill>
                <a:latin typeface="Raleway Bold"/>
              </a:rPr>
              <a:t>Result:-</a:t>
            </a: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2993571"/>
            <a:ext cx="18288000" cy="7277100"/>
            <a:chOff x="0" y="0"/>
            <a:chExt cx="594360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43605" cy="2674622"/>
            </a:xfrm>
            <a:custGeom>
              <a:avLst/>
              <a:gdLst/>
              <a:ahLst/>
              <a:cxnLst/>
              <a:rect l="l" t="t" r="r" b="b"/>
              <a:pathLst>
                <a:path w="5943605" h="2674622">
                  <a:moveTo>
                    <a:pt x="21167" y="0"/>
                  </a:moveTo>
                  <a:lnTo>
                    <a:pt x="5922439" y="0"/>
                  </a:lnTo>
                  <a:cubicBezTo>
                    <a:pt x="5934128" y="0"/>
                    <a:pt x="5943605" y="9477"/>
                    <a:pt x="5943605" y="21167"/>
                  </a:cubicBezTo>
                  <a:lnTo>
                    <a:pt x="5943605" y="2653456"/>
                  </a:lnTo>
                  <a:cubicBezTo>
                    <a:pt x="5943605" y="2665146"/>
                    <a:pt x="5934128" y="2674622"/>
                    <a:pt x="5922439" y="2674622"/>
                  </a:cubicBezTo>
                  <a:lnTo>
                    <a:pt x="21167" y="2674622"/>
                  </a:lnTo>
                  <a:cubicBezTo>
                    <a:pt x="9477" y="2674622"/>
                    <a:pt x="0" y="2665146"/>
                    <a:pt x="0" y="2653456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FFE3B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94360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4898251"/>
            <a:ext cx="4055034" cy="5388749"/>
          </a:xfrm>
          <a:custGeom>
            <a:avLst/>
            <a:gdLst/>
            <a:ahLst/>
            <a:cxnLst/>
            <a:rect l="l" t="t" r="r" b="b"/>
            <a:pathLst>
              <a:path w="4055034" h="5388749">
                <a:moveTo>
                  <a:pt x="0" y="0"/>
                </a:moveTo>
                <a:lnTo>
                  <a:pt x="4055034" y="0"/>
                </a:lnTo>
                <a:lnTo>
                  <a:pt x="4055034" y="5388749"/>
                </a:lnTo>
                <a:lnTo>
                  <a:pt x="0" y="538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723303" y="6864452"/>
            <a:ext cx="10535997" cy="2600230"/>
          </a:xfrm>
          <a:custGeom>
            <a:avLst/>
            <a:gdLst/>
            <a:ahLst/>
            <a:cxnLst/>
            <a:rect l="l" t="t" r="r" b="b"/>
            <a:pathLst>
              <a:path w="10535997" h="2600230">
                <a:moveTo>
                  <a:pt x="0" y="0"/>
                </a:moveTo>
                <a:lnTo>
                  <a:pt x="10535997" y="0"/>
                </a:lnTo>
                <a:lnTo>
                  <a:pt x="10535997" y="2600230"/>
                </a:lnTo>
                <a:lnTo>
                  <a:pt x="0" y="2600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212335" y="3796169"/>
            <a:ext cx="13322517" cy="1270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 Bold"/>
              </a:rPr>
              <a:t>select max(lead_time) as maximum_lead_time, min(lead_time) as min_lead_time  from "Hotel"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5099" y="390590"/>
            <a:ext cx="16654201" cy="2151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5"/>
              </a:lnSpc>
            </a:pPr>
            <a:r>
              <a:rPr lang="en-US" sz="5400" dirty="0">
                <a:solidFill>
                  <a:srgbClr val="000000"/>
                </a:solidFill>
                <a:latin typeface="Fredoka"/>
              </a:rPr>
              <a:t>Q7. WHAT IS THE HIGHEST AND LOWEST LEAD TIME FOR RESERVATIONS?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43675" y="3815219"/>
            <a:ext cx="1363652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Query:-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70883" y="5885602"/>
            <a:ext cx="2052419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Result:-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2542545"/>
            <a:ext cx="18288000" cy="7745379"/>
            <a:chOff x="0" y="0"/>
            <a:chExt cx="594360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43605" cy="2674622"/>
            </a:xfrm>
            <a:custGeom>
              <a:avLst/>
              <a:gdLst/>
              <a:ahLst/>
              <a:cxnLst/>
              <a:rect l="l" t="t" r="r" b="b"/>
              <a:pathLst>
                <a:path w="5943605" h="2674622">
                  <a:moveTo>
                    <a:pt x="21167" y="0"/>
                  </a:moveTo>
                  <a:lnTo>
                    <a:pt x="5922439" y="0"/>
                  </a:lnTo>
                  <a:cubicBezTo>
                    <a:pt x="5934128" y="0"/>
                    <a:pt x="5943605" y="9477"/>
                    <a:pt x="5943605" y="21167"/>
                  </a:cubicBezTo>
                  <a:lnTo>
                    <a:pt x="5943605" y="2653456"/>
                  </a:lnTo>
                  <a:cubicBezTo>
                    <a:pt x="5943605" y="2665146"/>
                    <a:pt x="5934128" y="2674622"/>
                    <a:pt x="5922439" y="2674622"/>
                  </a:cubicBezTo>
                  <a:lnTo>
                    <a:pt x="21167" y="2674622"/>
                  </a:lnTo>
                  <a:cubicBezTo>
                    <a:pt x="9477" y="2674622"/>
                    <a:pt x="0" y="2665146"/>
                    <a:pt x="0" y="2653456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F7DEB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94360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4898251"/>
            <a:ext cx="4055034" cy="5388749"/>
          </a:xfrm>
          <a:custGeom>
            <a:avLst/>
            <a:gdLst/>
            <a:ahLst/>
            <a:cxnLst/>
            <a:rect l="l" t="t" r="r" b="b"/>
            <a:pathLst>
              <a:path w="4055034" h="5388749">
                <a:moveTo>
                  <a:pt x="0" y="0"/>
                </a:moveTo>
                <a:lnTo>
                  <a:pt x="4055034" y="0"/>
                </a:lnTo>
                <a:lnTo>
                  <a:pt x="4055034" y="5388749"/>
                </a:lnTo>
                <a:lnTo>
                  <a:pt x="0" y="538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222468" y="4898251"/>
            <a:ext cx="8338403" cy="5096272"/>
          </a:xfrm>
          <a:custGeom>
            <a:avLst/>
            <a:gdLst/>
            <a:ahLst/>
            <a:cxnLst/>
            <a:rect l="l" t="t" r="r" b="b"/>
            <a:pathLst>
              <a:path w="8338403" h="5096272">
                <a:moveTo>
                  <a:pt x="0" y="0"/>
                </a:moveTo>
                <a:lnTo>
                  <a:pt x="8338403" y="0"/>
                </a:lnTo>
                <a:lnTo>
                  <a:pt x="8338403" y="5096272"/>
                </a:lnTo>
                <a:lnTo>
                  <a:pt x="0" y="5096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271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225501" y="3004607"/>
            <a:ext cx="14267175" cy="148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aleway Bold"/>
              </a:rPr>
              <a:t>select market_segment_type, count(market_segment_type) as total from "Hotel"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aleway Bold"/>
              </a:rPr>
              <a:t>group by market_segment_type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aleway Bold"/>
              </a:rPr>
              <a:t>order by count(market_segment_type) desc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5099" y="390590"/>
            <a:ext cx="16654201" cy="2151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5"/>
              </a:lnSpc>
            </a:pPr>
            <a:r>
              <a:rPr lang="en-US" sz="5400" dirty="0">
                <a:solidFill>
                  <a:srgbClr val="000000"/>
                </a:solidFill>
                <a:latin typeface="Fredoka"/>
              </a:rPr>
              <a:t>Q8. WHAT IS THE MOST COMMON MARKET SEGMENT TYPE FOR RESERVATIONS?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32221" y="3272040"/>
            <a:ext cx="1363652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Query:-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18116" y="6411631"/>
            <a:ext cx="2052419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Result:-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3026341"/>
            <a:ext cx="18288000" cy="7277100"/>
            <a:chOff x="0" y="0"/>
            <a:chExt cx="594360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43605" cy="2674622"/>
            </a:xfrm>
            <a:custGeom>
              <a:avLst/>
              <a:gdLst/>
              <a:ahLst/>
              <a:cxnLst/>
              <a:rect l="l" t="t" r="r" b="b"/>
              <a:pathLst>
                <a:path w="5943605" h="2674622">
                  <a:moveTo>
                    <a:pt x="21167" y="0"/>
                  </a:moveTo>
                  <a:lnTo>
                    <a:pt x="5922439" y="0"/>
                  </a:lnTo>
                  <a:cubicBezTo>
                    <a:pt x="5934128" y="0"/>
                    <a:pt x="5943605" y="9477"/>
                    <a:pt x="5943605" y="21167"/>
                  </a:cubicBezTo>
                  <a:lnTo>
                    <a:pt x="5943605" y="2653456"/>
                  </a:lnTo>
                  <a:cubicBezTo>
                    <a:pt x="5943605" y="2665146"/>
                    <a:pt x="5934128" y="2674622"/>
                    <a:pt x="5922439" y="2674622"/>
                  </a:cubicBezTo>
                  <a:lnTo>
                    <a:pt x="21167" y="2674622"/>
                  </a:lnTo>
                  <a:cubicBezTo>
                    <a:pt x="9477" y="2674622"/>
                    <a:pt x="0" y="2665146"/>
                    <a:pt x="0" y="2653456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94360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4898251"/>
            <a:ext cx="4055034" cy="5388749"/>
          </a:xfrm>
          <a:custGeom>
            <a:avLst/>
            <a:gdLst/>
            <a:ahLst/>
            <a:cxnLst/>
            <a:rect l="l" t="t" r="r" b="b"/>
            <a:pathLst>
              <a:path w="4055034" h="5388749">
                <a:moveTo>
                  <a:pt x="0" y="0"/>
                </a:moveTo>
                <a:lnTo>
                  <a:pt x="4055034" y="0"/>
                </a:lnTo>
                <a:lnTo>
                  <a:pt x="4055034" y="5388749"/>
                </a:lnTo>
                <a:lnTo>
                  <a:pt x="0" y="538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607006" y="6588088"/>
            <a:ext cx="8978104" cy="2670212"/>
          </a:xfrm>
          <a:custGeom>
            <a:avLst/>
            <a:gdLst/>
            <a:ahLst/>
            <a:cxnLst/>
            <a:rect l="l" t="t" r="r" b="b"/>
            <a:pathLst>
              <a:path w="8978104" h="2670212">
                <a:moveTo>
                  <a:pt x="0" y="0"/>
                </a:moveTo>
                <a:lnTo>
                  <a:pt x="8978104" y="0"/>
                </a:lnTo>
                <a:lnTo>
                  <a:pt x="8978104" y="2670212"/>
                </a:lnTo>
                <a:lnTo>
                  <a:pt x="0" y="2670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744326" y="3747463"/>
            <a:ext cx="12049493" cy="1670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aleway Bold"/>
              </a:rPr>
              <a:t>select count(booking_status) as no_of_confirmed_booking  from "Hotel"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aleway Bold"/>
              </a:rPr>
              <a:t>where booking_status = 'Not_Canceled'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5099" y="603138"/>
            <a:ext cx="16654201" cy="2151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5"/>
              </a:lnSpc>
            </a:pPr>
            <a:r>
              <a:rPr lang="en-US" sz="5400" dirty="0">
                <a:solidFill>
                  <a:srgbClr val="000000"/>
                </a:solidFill>
                <a:latin typeface="Fredoka"/>
              </a:rPr>
              <a:t>Q9. HOW MANY RESERVATIONS HAVE A BOOKING STATUS OF "CONFIRMED"?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43675" y="3815219"/>
            <a:ext cx="1363652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Query:-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18116" y="6411631"/>
            <a:ext cx="2052419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Result:-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2555949"/>
            <a:ext cx="18288000" cy="7658100"/>
            <a:chOff x="0" y="0"/>
            <a:chExt cx="594360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43605" cy="2674622"/>
            </a:xfrm>
            <a:custGeom>
              <a:avLst/>
              <a:gdLst/>
              <a:ahLst/>
              <a:cxnLst/>
              <a:rect l="l" t="t" r="r" b="b"/>
              <a:pathLst>
                <a:path w="5943605" h="2674622">
                  <a:moveTo>
                    <a:pt x="21167" y="0"/>
                  </a:moveTo>
                  <a:lnTo>
                    <a:pt x="5922439" y="0"/>
                  </a:lnTo>
                  <a:cubicBezTo>
                    <a:pt x="5934128" y="0"/>
                    <a:pt x="5943605" y="9477"/>
                    <a:pt x="5943605" y="21167"/>
                  </a:cubicBezTo>
                  <a:lnTo>
                    <a:pt x="5943605" y="2653456"/>
                  </a:lnTo>
                  <a:cubicBezTo>
                    <a:pt x="5943605" y="2665146"/>
                    <a:pt x="5934128" y="2674622"/>
                    <a:pt x="5922439" y="2674622"/>
                  </a:cubicBezTo>
                  <a:lnTo>
                    <a:pt x="21167" y="2674622"/>
                  </a:lnTo>
                  <a:cubicBezTo>
                    <a:pt x="9477" y="2674622"/>
                    <a:pt x="0" y="2665146"/>
                    <a:pt x="0" y="2653456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94360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4898251"/>
            <a:ext cx="4055034" cy="5388749"/>
          </a:xfrm>
          <a:custGeom>
            <a:avLst/>
            <a:gdLst/>
            <a:ahLst/>
            <a:cxnLst/>
            <a:rect l="l" t="t" r="r" b="b"/>
            <a:pathLst>
              <a:path w="4055034" h="5388749">
                <a:moveTo>
                  <a:pt x="0" y="0"/>
                </a:moveTo>
                <a:lnTo>
                  <a:pt x="4055034" y="0"/>
                </a:lnTo>
                <a:lnTo>
                  <a:pt x="4055034" y="5388749"/>
                </a:lnTo>
                <a:lnTo>
                  <a:pt x="0" y="538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209747" y="5870649"/>
            <a:ext cx="9174923" cy="2412665"/>
          </a:xfrm>
          <a:custGeom>
            <a:avLst/>
            <a:gdLst/>
            <a:ahLst/>
            <a:cxnLst/>
            <a:rect l="l" t="t" r="r" b="b"/>
            <a:pathLst>
              <a:path w="9174923" h="2412665">
                <a:moveTo>
                  <a:pt x="0" y="0"/>
                </a:moveTo>
                <a:lnTo>
                  <a:pt x="9174923" y="0"/>
                </a:lnTo>
                <a:lnTo>
                  <a:pt x="9174923" y="2412665"/>
                </a:lnTo>
                <a:lnTo>
                  <a:pt x="0" y="2412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537501" y="3011115"/>
            <a:ext cx="13322517" cy="1908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 Bold"/>
              </a:rPr>
              <a:t>select sum(no_of_adults) as total_adults , sum(no_of_children) as total_children from "Hotel"</a:t>
            </a:r>
          </a:p>
          <a:p>
            <a:pPr algn="l">
              <a:lnSpc>
                <a:spcPts val="5039"/>
              </a:lnSpc>
            </a:pPr>
            <a:endParaRPr lang="en-US" sz="3599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5099" y="409640"/>
            <a:ext cx="16654201" cy="191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5"/>
              </a:lnSpc>
            </a:pPr>
            <a:r>
              <a:rPr lang="en-US" sz="4800" dirty="0">
                <a:solidFill>
                  <a:srgbClr val="000000"/>
                </a:solidFill>
                <a:latin typeface="Fredoka"/>
              </a:rPr>
              <a:t>Q10. WHAT IS THE TOTAL NUMBER OF ADULTS AND CHILDREN ACROSS ALL RESERVATIONS?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75400" y="3325220"/>
            <a:ext cx="1363652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Query:-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576417" y="5584051"/>
            <a:ext cx="2052419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Result:-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2656114"/>
            <a:ext cx="18288000" cy="7658100"/>
            <a:chOff x="0" y="0"/>
            <a:chExt cx="594360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43605" cy="2674622"/>
            </a:xfrm>
            <a:custGeom>
              <a:avLst/>
              <a:gdLst/>
              <a:ahLst/>
              <a:cxnLst/>
              <a:rect l="l" t="t" r="r" b="b"/>
              <a:pathLst>
                <a:path w="5943605" h="2674622">
                  <a:moveTo>
                    <a:pt x="21167" y="0"/>
                  </a:moveTo>
                  <a:lnTo>
                    <a:pt x="5922439" y="0"/>
                  </a:lnTo>
                  <a:cubicBezTo>
                    <a:pt x="5934128" y="0"/>
                    <a:pt x="5943605" y="9477"/>
                    <a:pt x="5943605" y="21167"/>
                  </a:cubicBezTo>
                  <a:lnTo>
                    <a:pt x="5943605" y="2653456"/>
                  </a:lnTo>
                  <a:cubicBezTo>
                    <a:pt x="5943605" y="2665146"/>
                    <a:pt x="5934128" y="2674622"/>
                    <a:pt x="5922439" y="2674622"/>
                  </a:cubicBezTo>
                  <a:lnTo>
                    <a:pt x="21167" y="2674622"/>
                  </a:lnTo>
                  <a:cubicBezTo>
                    <a:pt x="9477" y="2674622"/>
                    <a:pt x="0" y="2665146"/>
                    <a:pt x="0" y="2653456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94360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4898251"/>
            <a:ext cx="4055034" cy="5388749"/>
          </a:xfrm>
          <a:custGeom>
            <a:avLst/>
            <a:gdLst/>
            <a:ahLst/>
            <a:cxnLst/>
            <a:rect l="l" t="t" r="r" b="b"/>
            <a:pathLst>
              <a:path w="4055034" h="5388749">
                <a:moveTo>
                  <a:pt x="0" y="0"/>
                </a:moveTo>
                <a:lnTo>
                  <a:pt x="4055034" y="0"/>
                </a:lnTo>
                <a:lnTo>
                  <a:pt x="4055034" y="5388749"/>
                </a:lnTo>
                <a:lnTo>
                  <a:pt x="0" y="538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770536" y="5916302"/>
            <a:ext cx="8930359" cy="2963438"/>
          </a:xfrm>
          <a:custGeom>
            <a:avLst/>
            <a:gdLst/>
            <a:ahLst/>
            <a:cxnLst/>
            <a:rect l="l" t="t" r="r" b="b"/>
            <a:pathLst>
              <a:path w="8930359" h="2963438">
                <a:moveTo>
                  <a:pt x="0" y="0"/>
                </a:moveTo>
                <a:lnTo>
                  <a:pt x="8930359" y="0"/>
                </a:lnTo>
                <a:lnTo>
                  <a:pt x="8930359" y="2963437"/>
                </a:lnTo>
                <a:lnTo>
                  <a:pt x="0" y="29634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909641" y="3721367"/>
            <a:ext cx="11716597" cy="2194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Raleway Bold"/>
              </a:rPr>
              <a:t>select avg(no_of_weekend_nights) as average_week_child from "Hotel"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Raleway Bold"/>
              </a:rPr>
              <a:t>where no_of_children &gt;0</a:t>
            </a:r>
          </a:p>
          <a:p>
            <a:pPr algn="l">
              <a:lnSpc>
                <a:spcPts val="4620"/>
              </a:lnSpc>
            </a:pPr>
            <a:endParaRPr lang="en-US" sz="310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5099" y="400115"/>
            <a:ext cx="16654201" cy="1827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15"/>
              </a:lnSpc>
            </a:pPr>
            <a:r>
              <a:rPr lang="en-US" sz="4400" dirty="0">
                <a:solidFill>
                  <a:srgbClr val="000000"/>
                </a:solidFill>
                <a:latin typeface="Fredoka"/>
              </a:rPr>
              <a:t>Q11. WHAT IS THE AVERAGE NUMBER OF WEEKEND NIGHTS FOR RESERVATIONS INVOLVING CHILDREN?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43675" y="3815219"/>
            <a:ext cx="1363652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Query:-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18116" y="6411631"/>
            <a:ext cx="2052419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Result:-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2600719"/>
            <a:ext cx="18288000" cy="7745379"/>
            <a:chOff x="0" y="0"/>
            <a:chExt cx="594360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43605" cy="2674622"/>
            </a:xfrm>
            <a:custGeom>
              <a:avLst/>
              <a:gdLst/>
              <a:ahLst/>
              <a:cxnLst/>
              <a:rect l="l" t="t" r="r" b="b"/>
              <a:pathLst>
                <a:path w="5943605" h="2674622">
                  <a:moveTo>
                    <a:pt x="21167" y="0"/>
                  </a:moveTo>
                  <a:lnTo>
                    <a:pt x="5922439" y="0"/>
                  </a:lnTo>
                  <a:cubicBezTo>
                    <a:pt x="5934128" y="0"/>
                    <a:pt x="5943605" y="9477"/>
                    <a:pt x="5943605" y="21167"/>
                  </a:cubicBezTo>
                  <a:lnTo>
                    <a:pt x="5943605" y="2653456"/>
                  </a:lnTo>
                  <a:cubicBezTo>
                    <a:pt x="5943605" y="2665146"/>
                    <a:pt x="5934128" y="2674622"/>
                    <a:pt x="5922439" y="2674622"/>
                  </a:cubicBezTo>
                  <a:lnTo>
                    <a:pt x="21167" y="2674622"/>
                  </a:lnTo>
                  <a:cubicBezTo>
                    <a:pt x="9477" y="2674622"/>
                    <a:pt x="0" y="2665146"/>
                    <a:pt x="0" y="2653456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94360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05099" y="6983959"/>
            <a:ext cx="2718513" cy="3612642"/>
          </a:xfrm>
          <a:custGeom>
            <a:avLst/>
            <a:gdLst/>
            <a:ahLst/>
            <a:cxnLst/>
            <a:rect l="l" t="t" r="r" b="b"/>
            <a:pathLst>
              <a:path w="2718513" h="3612642">
                <a:moveTo>
                  <a:pt x="0" y="0"/>
                </a:moveTo>
                <a:lnTo>
                  <a:pt x="2718513" y="0"/>
                </a:lnTo>
                <a:lnTo>
                  <a:pt x="2718513" y="3612642"/>
                </a:lnTo>
                <a:lnTo>
                  <a:pt x="0" y="36126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314467" y="3654248"/>
            <a:ext cx="8633018" cy="6556479"/>
          </a:xfrm>
          <a:custGeom>
            <a:avLst/>
            <a:gdLst/>
            <a:ahLst/>
            <a:cxnLst/>
            <a:rect l="l" t="t" r="r" b="b"/>
            <a:pathLst>
              <a:path w="8633018" h="6556479">
                <a:moveTo>
                  <a:pt x="0" y="0"/>
                </a:moveTo>
                <a:lnTo>
                  <a:pt x="8633019" y="0"/>
                </a:lnTo>
                <a:lnTo>
                  <a:pt x="8633019" y="6556480"/>
                </a:lnTo>
                <a:lnTo>
                  <a:pt x="0" y="6556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85140" y="4273373"/>
            <a:ext cx="8285767" cy="236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Raleway Bold"/>
              </a:rPr>
              <a:t>select count("Booking_ID") as total_bokking_each_months, arrival_month, arrival_year from "Hotel"</a:t>
            </a: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Raleway Bold"/>
              </a:rPr>
              <a:t>group by arrival_month, arrival_year</a:t>
            </a: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Raleway Bold"/>
              </a:rPr>
              <a:t>order by arrival_month,arrival_year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5099" y="390590"/>
            <a:ext cx="16654201" cy="2151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5"/>
              </a:lnSpc>
            </a:pPr>
            <a:r>
              <a:rPr lang="en-US" sz="5400" dirty="0">
                <a:solidFill>
                  <a:srgbClr val="000000"/>
                </a:solidFill>
                <a:latin typeface="Fredoka"/>
              </a:rPr>
              <a:t>Q12. HOW MANY RESERVATIONS WERE MADE IN EACH MONTH OF THE YEAR?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39768" y="3147728"/>
            <a:ext cx="1363652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Query:-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40819" y="2927805"/>
            <a:ext cx="2052419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Result:-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2952988"/>
            <a:ext cx="18288000" cy="7334012"/>
            <a:chOff x="0" y="0"/>
            <a:chExt cx="594360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43605" cy="2674622"/>
            </a:xfrm>
            <a:custGeom>
              <a:avLst/>
              <a:gdLst/>
              <a:ahLst/>
              <a:cxnLst/>
              <a:rect l="l" t="t" r="r" b="b"/>
              <a:pathLst>
                <a:path w="5943605" h="2674622">
                  <a:moveTo>
                    <a:pt x="21167" y="0"/>
                  </a:moveTo>
                  <a:lnTo>
                    <a:pt x="5922439" y="0"/>
                  </a:lnTo>
                  <a:cubicBezTo>
                    <a:pt x="5934128" y="0"/>
                    <a:pt x="5943605" y="9477"/>
                    <a:pt x="5943605" y="21167"/>
                  </a:cubicBezTo>
                  <a:lnTo>
                    <a:pt x="5943605" y="2653456"/>
                  </a:lnTo>
                  <a:cubicBezTo>
                    <a:pt x="5943605" y="2665146"/>
                    <a:pt x="5934128" y="2674622"/>
                    <a:pt x="5922439" y="2674622"/>
                  </a:cubicBezTo>
                  <a:lnTo>
                    <a:pt x="21167" y="2674622"/>
                  </a:lnTo>
                  <a:cubicBezTo>
                    <a:pt x="9477" y="2674622"/>
                    <a:pt x="0" y="2665146"/>
                    <a:pt x="0" y="2653456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94360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4898251"/>
            <a:ext cx="4055034" cy="5388749"/>
          </a:xfrm>
          <a:custGeom>
            <a:avLst/>
            <a:gdLst/>
            <a:ahLst/>
            <a:cxnLst/>
            <a:rect l="l" t="t" r="r" b="b"/>
            <a:pathLst>
              <a:path w="4055034" h="5388749">
                <a:moveTo>
                  <a:pt x="0" y="0"/>
                </a:moveTo>
                <a:lnTo>
                  <a:pt x="4055034" y="0"/>
                </a:lnTo>
                <a:lnTo>
                  <a:pt x="4055034" y="5388749"/>
                </a:lnTo>
                <a:lnTo>
                  <a:pt x="0" y="538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457656" y="5604223"/>
            <a:ext cx="11360999" cy="4177778"/>
          </a:xfrm>
          <a:custGeom>
            <a:avLst/>
            <a:gdLst/>
            <a:ahLst/>
            <a:cxnLst/>
            <a:rect l="l" t="t" r="r" b="b"/>
            <a:pathLst>
              <a:path w="11360999" h="4177778">
                <a:moveTo>
                  <a:pt x="0" y="0"/>
                </a:moveTo>
                <a:lnTo>
                  <a:pt x="11360999" y="0"/>
                </a:lnTo>
                <a:lnTo>
                  <a:pt x="11360999" y="4177779"/>
                </a:lnTo>
                <a:lnTo>
                  <a:pt x="0" y="41777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981200" y="3230554"/>
            <a:ext cx="16250959" cy="2373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Raleway Bold"/>
              </a:rPr>
              <a:t>select  </a:t>
            </a:r>
            <a:r>
              <a:rPr lang="en-US" sz="2600" dirty="0" err="1">
                <a:solidFill>
                  <a:srgbClr val="000000"/>
                </a:solidFill>
                <a:latin typeface="Raleway Bold"/>
              </a:rPr>
              <a:t>room_type_reserved,round</a:t>
            </a:r>
            <a:r>
              <a:rPr lang="en-US" sz="2600" dirty="0">
                <a:solidFill>
                  <a:srgbClr val="000000"/>
                </a:solidFill>
                <a:latin typeface="Raleway Bold"/>
              </a:rPr>
              <a:t>(avg(</a:t>
            </a:r>
            <a:r>
              <a:rPr lang="en-US" sz="2600" dirty="0" err="1">
                <a:solidFill>
                  <a:srgbClr val="000000"/>
                </a:solidFill>
                <a:latin typeface="Raleway Bold"/>
              </a:rPr>
              <a:t>no_of_week_nights</a:t>
            </a:r>
            <a:r>
              <a:rPr lang="en-US" sz="2600" dirty="0">
                <a:solidFill>
                  <a:srgbClr val="000000"/>
                </a:solidFill>
                <a:latin typeface="Raleway Bold"/>
              </a:rPr>
              <a:t>),0) as </a:t>
            </a:r>
            <a:r>
              <a:rPr lang="en-US" sz="2600" dirty="0" err="1">
                <a:solidFill>
                  <a:srgbClr val="000000"/>
                </a:solidFill>
                <a:latin typeface="Raleway Bold"/>
              </a:rPr>
              <a:t>avg_no_of_week_nights</a:t>
            </a:r>
            <a:r>
              <a:rPr lang="en-US" sz="2600" dirty="0">
                <a:solidFill>
                  <a:srgbClr val="000000"/>
                </a:solidFill>
                <a:latin typeface="Raleway Bold"/>
              </a:rPr>
              <a:t>  ,round(avg(</a:t>
            </a:r>
            <a:r>
              <a:rPr lang="en-US" sz="2600" dirty="0" err="1">
                <a:solidFill>
                  <a:srgbClr val="000000"/>
                </a:solidFill>
                <a:latin typeface="Raleway Bold"/>
              </a:rPr>
              <a:t>no_of_weekend_nights</a:t>
            </a:r>
            <a:r>
              <a:rPr lang="en-US" sz="2600" dirty="0">
                <a:solidFill>
                  <a:srgbClr val="000000"/>
                </a:solidFill>
                <a:latin typeface="Raleway Bold"/>
              </a:rPr>
              <a:t>),0) as </a:t>
            </a:r>
            <a:r>
              <a:rPr lang="en-US" sz="2600" dirty="0" err="1">
                <a:solidFill>
                  <a:srgbClr val="000000"/>
                </a:solidFill>
                <a:latin typeface="Raleway Bold"/>
              </a:rPr>
              <a:t>avg_no_of_weekend_nights</a:t>
            </a:r>
            <a:r>
              <a:rPr lang="en-US" sz="2600" dirty="0">
                <a:solidFill>
                  <a:srgbClr val="000000"/>
                </a:solidFill>
                <a:latin typeface="Raleway Bold"/>
              </a:rPr>
              <a:t>  from "Hotel"</a:t>
            </a:r>
          </a:p>
          <a:p>
            <a:pPr algn="l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Raleway Bold"/>
              </a:rPr>
              <a:t>group by </a:t>
            </a:r>
            <a:r>
              <a:rPr lang="en-US" sz="2600" dirty="0" err="1">
                <a:solidFill>
                  <a:srgbClr val="000000"/>
                </a:solidFill>
                <a:latin typeface="Raleway Bold"/>
              </a:rPr>
              <a:t>room_type_reserved</a:t>
            </a:r>
            <a:endParaRPr lang="en-US" sz="2600" dirty="0">
              <a:solidFill>
                <a:srgbClr val="000000"/>
              </a:solidFill>
              <a:latin typeface="Raleway Bold"/>
            </a:endParaRPr>
          </a:p>
          <a:p>
            <a:pPr algn="l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Raleway Bold"/>
              </a:rPr>
              <a:t>order by </a:t>
            </a:r>
            <a:r>
              <a:rPr lang="en-US" sz="2600" dirty="0" err="1">
                <a:solidFill>
                  <a:srgbClr val="000000"/>
                </a:solidFill>
                <a:latin typeface="Raleway Bold"/>
              </a:rPr>
              <a:t>room_type_reserved</a:t>
            </a:r>
            <a:endParaRPr lang="en-US" sz="2600" dirty="0">
              <a:solidFill>
                <a:srgbClr val="000000"/>
              </a:solidFill>
              <a:latin typeface="Raleway Bold"/>
            </a:endParaRPr>
          </a:p>
          <a:p>
            <a:pPr algn="l">
              <a:lnSpc>
                <a:spcPts val="4480"/>
              </a:lnSpc>
            </a:pPr>
            <a:endParaRPr lang="en-US" sz="2600" dirty="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5099" y="409640"/>
            <a:ext cx="16654201" cy="2543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5"/>
              </a:lnSpc>
            </a:pPr>
            <a:r>
              <a:rPr lang="en-US" sz="4400" dirty="0">
                <a:solidFill>
                  <a:srgbClr val="000000"/>
                </a:solidFill>
                <a:latin typeface="Fredoka"/>
              </a:rPr>
              <a:t>Q13. WHAT IS THE AVERAGE NUMBER OF NIGHTS (BOTH WEEKEND AND WEEKDAY) SPENT BY GUESTS FOR EACH ROOM TYPE?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5099" y="3221029"/>
            <a:ext cx="1363652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Query:-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18116" y="6411631"/>
            <a:ext cx="2052419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Result:-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1622354"/>
            <a:ext cx="18505621" cy="8670089"/>
            <a:chOff x="-70727" y="-47625"/>
            <a:chExt cx="6014332" cy="2817781"/>
          </a:xfrm>
        </p:grpSpPr>
        <p:sp>
          <p:nvSpPr>
            <p:cNvPr id="6" name="Freeform 6"/>
            <p:cNvSpPr/>
            <p:nvPr/>
          </p:nvSpPr>
          <p:spPr>
            <a:xfrm>
              <a:off x="-70727" y="417555"/>
              <a:ext cx="5943605" cy="2352601"/>
            </a:xfrm>
            <a:custGeom>
              <a:avLst/>
              <a:gdLst/>
              <a:ahLst/>
              <a:cxnLst/>
              <a:rect l="l" t="t" r="r" b="b"/>
              <a:pathLst>
                <a:path w="5943605" h="2674622">
                  <a:moveTo>
                    <a:pt x="21167" y="0"/>
                  </a:moveTo>
                  <a:lnTo>
                    <a:pt x="5922439" y="0"/>
                  </a:lnTo>
                  <a:cubicBezTo>
                    <a:pt x="5934128" y="0"/>
                    <a:pt x="5943605" y="9477"/>
                    <a:pt x="5943605" y="21167"/>
                  </a:cubicBezTo>
                  <a:lnTo>
                    <a:pt x="5943605" y="2653456"/>
                  </a:lnTo>
                  <a:cubicBezTo>
                    <a:pt x="5943605" y="2665146"/>
                    <a:pt x="5934128" y="2674622"/>
                    <a:pt x="5922439" y="2674622"/>
                  </a:cubicBezTo>
                  <a:lnTo>
                    <a:pt x="21167" y="2674622"/>
                  </a:lnTo>
                  <a:cubicBezTo>
                    <a:pt x="9477" y="2674622"/>
                    <a:pt x="0" y="2665146"/>
                    <a:pt x="0" y="2653456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94360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4898251"/>
            <a:ext cx="4055034" cy="5388749"/>
          </a:xfrm>
          <a:custGeom>
            <a:avLst/>
            <a:gdLst/>
            <a:ahLst/>
            <a:cxnLst/>
            <a:rect l="l" t="t" r="r" b="b"/>
            <a:pathLst>
              <a:path w="4055034" h="5388749">
                <a:moveTo>
                  <a:pt x="0" y="0"/>
                </a:moveTo>
                <a:lnTo>
                  <a:pt x="4055034" y="0"/>
                </a:lnTo>
                <a:lnTo>
                  <a:pt x="4055034" y="5388749"/>
                </a:lnTo>
                <a:lnTo>
                  <a:pt x="0" y="538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314467" y="5617611"/>
            <a:ext cx="8691355" cy="3640689"/>
          </a:xfrm>
          <a:custGeom>
            <a:avLst/>
            <a:gdLst/>
            <a:ahLst/>
            <a:cxnLst/>
            <a:rect l="l" t="t" r="r" b="b"/>
            <a:pathLst>
              <a:path w="8691355" h="3640689">
                <a:moveTo>
                  <a:pt x="0" y="0"/>
                </a:moveTo>
                <a:lnTo>
                  <a:pt x="8691355" y="0"/>
                </a:lnTo>
                <a:lnTo>
                  <a:pt x="8691355" y="3640689"/>
                </a:lnTo>
                <a:lnTo>
                  <a:pt x="0" y="36406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101922" y="3669962"/>
            <a:ext cx="14432491" cy="271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aleway Bold"/>
              </a:rPr>
              <a:t>select room_type_reserved  , count(room_type_reserved),avg(avg_price_per_room) as avg_price from "Hotel"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aleway Bold"/>
              </a:rPr>
              <a:t>where no_of_children &gt;0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aleway Bold"/>
              </a:rPr>
              <a:t>group by room_type_reserved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aleway Bold"/>
              </a:rPr>
              <a:t>order by avg(avg_price_per_room) desc</a:t>
            </a:r>
          </a:p>
          <a:p>
            <a:pPr algn="l">
              <a:lnSpc>
                <a:spcPts val="5039"/>
              </a:lnSpc>
            </a:pPr>
            <a:endParaRPr lang="en-US" sz="240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0467" y="767046"/>
            <a:ext cx="17852759" cy="156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5"/>
              </a:lnSpc>
            </a:pPr>
            <a:r>
              <a:rPr lang="en-US" sz="3600" dirty="0">
                <a:solidFill>
                  <a:srgbClr val="000000"/>
                </a:solidFill>
                <a:latin typeface="Fredoka"/>
              </a:rPr>
              <a:t>Q14. FOR RESERVATIONS INVOLVING CHILDREN, WHAT IS THE MOST COMMON ROOM TYPE, AND WHAT IS THE AVERAGEPRICE FOR THAT ROOM TYPE?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772528"/>
            <a:ext cx="1363652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Query:-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18116" y="6411631"/>
            <a:ext cx="2052419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Result:-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1028700"/>
            <a:ext cx="12049493" cy="8229600"/>
            <a:chOff x="0" y="0"/>
            <a:chExt cx="3916088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6088" cy="2674622"/>
            </a:xfrm>
            <a:custGeom>
              <a:avLst/>
              <a:gdLst/>
              <a:ahLst/>
              <a:cxnLst/>
              <a:rect l="l" t="t" r="r" b="b"/>
              <a:pathLst>
                <a:path w="3916088" h="2674622">
                  <a:moveTo>
                    <a:pt x="32126" y="0"/>
                  </a:moveTo>
                  <a:lnTo>
                    <a:pt x="3883963" y="0"/>
                  </a:lnTo>
                  <a:cubicBezTo>
                    <a:pt x="3901705" y="0"/>
                    <a:pt x="3916088" y="14383"/>
                    <a:pt x="3916088" y="32126"/>
                  </a:cubicBezTo>
                  <a:lnTo>
                    <a:pt x="3916088" y="2642497"/>
                  </a:lnTo>
                  <a:cubicBezTo>
                    <a:pt x="3916088" y="2651017"/>
                    <a:pt x="3912704" y="2659188"/>
                    <a:pt x="3906679" y="2665213"/>
                  </a:cubicBezTo>
                  <a:cubicBezTo>
                    <a:pt x="3900655" y="2671238"/>
                    <a:pt x="3892483" y="2674622"/>
                    <a:pt x="3883963" y="2674622"/>
                  </a:cubicBezTo>
                  <a:lnTo>
                    <a:pt x="32126" y="2674622"/>
                  </a:lnTo>
                  <a:cubicBezTo>
                    <a:pt x="14383" y="2674622"/>
                    <a:pt x="0" y="2660239"/>
                    <a:pt x="0" y="2642497"/>
                  </a:cubicBezTo>
                  <a:lnTo>
                    <a:pt x="0" y="32126"/>
                  </a:lnTo>
                  <a:cubicBezTo>
                    <a:pt x="0" y="23605"/>
                    <a:pt x="3385" y="15434"/>
                    <a:pt x="9409" y="9409"/>
                  </a:cubicBezTo>
                  <a:cubicBezTo>
                    <a:pt x="15434" y="3385"/>
                    <a:pt x="23605" y="0"/>
                    <a:pt x="32126" y="0"/>
                  </a:cubicBezTo>
                  <a:close/>
                </a:path>
              </a:pathLst>
            </a:custGeom>
            <a:solidFill>
              <a:srgbClr val="FF66C4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916088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665781" y="4645123"/>
            <a:ext cx="7341660" cy="5432828"/>
          </a:xfrm>
          <a:custGeom>
            <a:avLst/>
            <a:gdLst/>
            <a:ahLst/>
            <a:cxnLst/>
            <a:rect l="l" t="t" r="r" b="b"/>
            <a:pathLst>
              <a:path w="7341660" h="5432828">
                <a:moveTo>
                  <a:pt x="0" y="0"/>
                </a:moveTo>
                <a:lnTo>
                  <a:pt x="7341660" y="0"/>
                </a:lnTo>
                <a:lnTo>
                  <a:pt x="7341660" y="5432828"/>
                </a:lnTo>
                <a:lnTo>
                  <a:pt x="0" y="5432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93260" y="2744578"/>
            <a:ext cx="11275408" cy="1590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Raleway Bold"/>
              </a:rPr>
              <a:t>In this Project, you will use SQL to answer the questions related to dataset. This will help you to develop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Raleway Bold"/>
              </a:rPr>
              <a:t>your data analysis skills in a practical context.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09927" y="1168895"/>
            <a:ext cx="1048703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Fredoka"/>
              </a:rPr>
              <a:t>OVERVIEW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93260" y="4637289"/>
            <a:ext cx="10357800" cy="4041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7415" lvl="1" indent="-308708" algn="l">
              <a:lnSpc>
                <a:spcPts val="4003"/>
              </a:lnSpc>
              <a:buFont typeface="Arial"/>
              <a:buChar char="•"/>
            </a:pPr>
            <a:r>
              <a:rPr lang="en-US" sz="2859">
                <a:solidFill>
                  <a:srgbClr val="FFFFFF"/>
                </a:solidFill>
                <a:latin typeface="Raleway Bold"/>
              </a:rPr>
              <a:t>The hotel industry relies on data to make informed decisions and provide a better guest experience. </a:t>
            </a:r>
          </a:p>
          <a:p>
            <a:pPr marL="617415" lvl="1" indent="-308708" algn="l">
              <a:lnSpc>
                <a:spcPts val="4003"/>
              </a:lnSpc>
              <a:buFont typeface="Arial"/>
              <a:buChar char="•"/>
            </a:pPr>
            <a:r>
              <a:rPr lang="en-US" sz="2859">
                <a:solidFill>
                  <a:srgbClr val="FFFFFF"/>
                </a:solidFill>
                <a:latin typeface="Raleway Bold"/>
              </a:rPr>
              <a:t>In this internship, I will work with a hotel reservation dataset to gain insights into guest preferences, booking trends, and other key factors that impact the hotel's operations. </a:t>
            </a:r>
          </a:p>
          <a:p>
            <a:pPr marL="617415" lvl="1" indent="-308708" algn="l">
              <a:lnSpc>
                <a:spcPts val="4003"/>
              </a:lnSpc>
              <a:buFont typeface="Arial"/>
              <a:buChar char="•"/>
            </a:pPr>
            <a:r>
              <a:rPr lang="en-US" sz="2859">
                <a:solidFill>
                  <a:srgbClr val="FFFFFF"/>
                </a:solidFill>
                <a:latin typeface="Raleway Bold"/>
              </a:rPr>
              <a:t>I use SQL to query and analyze the data, as well as answer specific questions about the dataset.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2550091"/>
            <a:ext cx="18288000" cy="8229600"/>
            <a:chOff x="0" y="0"/>
            <a:chExt cx="594360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43605" cy="2674622"/>
            </a:xfrm>
            <a:custGeom>
              <a:avLst/>
              <a:gdLst/>
              <a:ahLst/>
              <a:cxnLst/>
              <a:rect l="l" t="t" r="r" b="b"/>
              <a:pathLst>
                <a:path w="5943605" h="2674622">
                  <a:moveTo>
                    <a:pt x="21167" y="0"/>
                  </a:moveTo>
                  <a:lnTo>
                    <a:pt x="5922439" y="0"/>
                  </a:lnTo>
                  <a:cubicBezTo>
                    <a:pt x="5934128" y="0"/>
                    <a:pt x="5943605" y="9477"/>
                    <a:pt x="5943605" y="21167"/>
                  </a:cubicBezTo>
                  <a:lnTo>
                    <a:pt x="5943605" y="2653456"/>
                  </a:lnTo>
                  <a:cubicBezTo>
                    <a:pt x="5943605" y="2665146"/>
                    <a:pt x="5934128" y="2674622"/>
                    <a:pt x="5922439" y="2674622"/>
                  </a:cubicBezTo>
                  <a:lnTo>
                    <a:pt x="21167" y="2674622"/>
                  </a:lnTo>
                  <a:cubicBezTo>
                    <a:pt x="9477" y="2674622"/>
                    <a:pt x="0" y="2665146"/>
                    <a:pt x="0" y="2653456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94360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4898251"/>
            <a:ext cx="4055034" cy="5388749"/>
          </a:xfrm>
          <a:custGeom>
            <a:avLst/>
            <a:gdLst/>
            <a:ahLst/>
            <a:cxnLst/>
            <a:rect l="l" t="t" r="r" b="b"/>
            <a:pathLst>
              <a:path w="4055034" h="5388749">
                <a:moveTo>
                  <a:pt x="0" y="0"/>
                </a:moveTo>
                <a:lnTo>
                  <a:pt x="4055034" y="0"/>
                </a:lnTo>
                <a:lnTo>
                  <a:pt x="4055034" y="5388749"/>
                </a:lnTo>
                <a:lnTo>
                  <a:pt x="0" y="538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105623" y="5630278"/>
            <a:ext cx="8327100" cy="4326091"/>
          </a:xfrm>
          <a:custGeom>
            <a:avLst/>
            <a:gdLst/>
            <a:ahLst/>
            <a:cxnLst/>
            <a:rect l="l" t="t" r="r" b="b"/>
            <a:pathLst>
              <a:path w="8327100" h="4326091">
                <a:moveTo>
                  <a:pt x="0" y="0"/>
                </a:moveTo>
                <a:lnTo>
                  <a:pt x="8327101" y="0"/>
                </a:lnTo>
                <a:lnTo>
                  <a:pt x="8327101" y="4326091"/>
                </a:lnTo>
                <a:lnTo>
                  <a:pt x="0" y="432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414433" y="3506352"/>
            <a:ext cx="13322517" cy="2123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aleway Bold"/>
              </a:rPr>
              <a:t>select market_segment_type , max(avg_price_per_room) from "Hotel"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aleway Bold"/>
              </a:rPr>
              <a:t>group by market_segment_type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aleway Bold"/>
              </a:rPr>
              <a:t>order by max(avg_price_per_room) desc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5099" y="409640"/>
            <a:ext cx="16654201" cy="1747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35"/>
              </a:lnSpc>
            </a:pPr>
            <a:r>
              <a:rPr lang="en-US" sz="4400" dirty="0">
                <a:solidFill>
                  <a:srgbClr val="000000"/>
                </a:solidFill>
                <a:latin typeface="Fredoka"/>
              </a:rPr>
              <a:t>Q15. FIND THE MARKET SEGMENT TYPE THAT GENERATES THE HIGHEST AVERAGE PRICE PER ROOM 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33701" y="3851692"/>
            <a:ext cx="1363652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Query:-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18116" y="6411631"/>
            <a:ext cx="2052419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Result:-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1DE8A1-6023-4900-97A5-91BEC84A413E}"/>
              </a:ext>
            </a:extLst>
          </p:cNvPr>
          <p:cNvSpPr/>
          <p:nvPr/>
        </p:nvSpPr>
        <p:spPr>
          <a:xfrm>
            <a:off x="27709" y="2095500"/>
            <a:ext cx="18288000" cy="9715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34BC422-F5AA-4186-8E47-6051031EF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836747"/>
              </p:ext>
            </p:extLst>
          </p:nvPr>
        </p:nvGraphicFramePr>
        <p:xfrm>
          <a:off x="0" y="266700"/>
          <a:ext cx="13142913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itle 4">
            <a:extLst>
              <a:ext uri="{FF2B5EF4-FFF2-40B4-BE49-F238E27FC236}">
                <a16:creationId xmlns:a16="http://schemas.microsoft.com/office/drawing/2014/main" id="{C8D059BC-C323-4563-B293-4C3527DDAE72}"/>
              </a:ext>
            </a:extLst>
          </p:cNvPr>
          <p:cNvSpPr txBox="1">
            <a:spLocks/>
          </p:cNvSpPr>
          <p:nvPr/>
        </p:nvSpPr>
        <p:spPr bwMode="gray">
          <a:xfrm>
            <a:off x="27709" y="2705100"/>
            <a:ext cx="17955491" cy="7391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dataset have total 700 Bookings.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 Plan 1 is the TOP pick among all guest.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 that includes kids/ children have a mean room cost of 144.6.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no. of  reservations in 2018 is 577.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 all room types Room Type 1 is the most frequent booked.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700 bookings, 493 are confirmed , yielding a success rate of approx. 70.45 %.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 of Bookings made by adults (approx. 1,316).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is most Busiest month for booking, while January has the fewest.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segment is the most frequent used foe bookings.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bookings (arrivals on the same day) are predominantly made by guests from online, corporates and offline segment.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bookings that includes kids, Room Type 1 (more spacious) is the top choice , with the average room cost of 123.12.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16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29FC31-6E80-4D24-87A6-7230D6FCAA7E}"/>
              </a:ext>
            </a:extLst>
          </p:cNvPr>
          <p:cNvSpPr/>
          <p:nvPr/>
        </p:nvSpPr>
        <p:spPr>
          <a:xfrm>
            <a:off x="0" y="-24245"/>
            <a:ext cx="3657600" cy="10287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CF61F-8F97-47A6-B9BC-8B038EA9D230}"/>
              </a:ext>
            </a:extLst>
          </p:cNvPr>
          <p:cNvSpPr/>
          <p:nvPr/>
        </p:nvSpPr>
        <p:spPr>
          <a:xfrm>
            <a:off x="3657600" y="0"/>
            <a:ext cx="3657600" cy="10287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  <a:highlight>
                <a:srgbClr val="0000FF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1364D1-0BAA-4FC2-BDC9-92D398ACC0CA}"/>
              </a:ext>
            </a:extLst>
          </p:cNvPr>
          <p:cNvSpPr/>
          <p:nvPr/>
        </p:nvSpPr>
        <p:spPr>
          <a:xfrm>
            <a:off x="7315200" y="0"/>
            <a:ext cx="3657600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  <a:highlight>
                <a:srgbClr val="0000FF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51233-93F0-49DF-AD81-8ABC40599AF1}"/>
              </a:ext>
            </a:extLst>
          </p:cNvPr>
          <p:cNvSpPr/>
          <p:nvPr/>
        </p:nvSpPr>
        <p:spPr>
          <a:xfrm>
            <a:off x="14630400" y="0"/>
            <a:ext cx="3657600" cy="1028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C23991-85B8-4C3B-9E17-9487B983EB6A}"/>
              </a:ext>
            </a:extLst>
          </p:cNvPr>
          <p:cNvSpPr/>
          <p:nvPr/>
        </p:nvSpPr>
        <p:spPr>
          <a:xfrm>
            <a:off x="10972800" y="0"/>
            <a:ext cx="3657600" cy="10287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216785A-2F30-4410-9B95-3CB9EBE6708B}"/>
              </a:ext>
            </a:extLst>
          </p:cNvPr>
          <p:cNvSpPr txBox="1">
            <a:spLocks/>
          </p:cNvSpPr>
          <p:nvPr/>
        </p:nvSpPr>
        <p:spPr>
          <a:xfrm>
            <a:off x="490531" y="772886"/>
            <a:ext cx="2791849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bg1">
                    <a:lumMod val="95000"/>
                  </a:schemeClr>
                </a:solidFill>
              </a:rPr>
              <a:t>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D653F6-4BE9-4355-92B8-2BB9C8E2284E}"/>
              </a:ext>
            </a:extLst>
          </p:cNvPr>
          <p:cNvSpPr txBox="1">
            <a:spLocks/>
          </p:cNvSpPr>
          <p:nvPr/>
        </p:nvSpPr>
        <p:spPr>
          <a:xfrm>
            <a:off x="15120931" y="723900"/>
            <a:ext cx="2791849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bg1">
                    <a:lumMod val="95000"/>
                  </a:schemeClr>
                </a:solidFill>
              </a:rPr>
              <a:t>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3EF895-93DE-4B1E-A4F1-DFA638AF21C5}"/>
              </a:ext>
            </a:extLst>
          </p:cNvPr>
          <p:cNvSpPr txBox="1">
            <a:spLocks/>
          </p:cNvSpPr>
          <p:nvPr/>
        </p:nvSpPr>
        <p:spPr>
          <a:xfrm>
            <a:off x="11435780" y="772886"/>
            <a:ext cx="2791849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bg1">
                    <a:lumMod val="95000"/>
                  </a:schemeClr>
                </a:solidFill>
              </a:rPr>
              <a:t>N</a:t>
            </a:r>
            <a:endParaRPr 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A7539C-38A7-4836-BC30-CFC3F3AF3A26}"/>
              </a:ext>
            </a:extLst>
          </p:cNvPr>
          <p:cNvSpPr txBox="1">
            <a:spLocks/>
          </p:cNvSpPr>
          <p:nvPr/>
        </p:nvSpPr>
        <p:spPr>
          <a:xfrm>
            <a:off x="7638881" y="723899"/>
            <a:ext cx="2791849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36ACD48-5894-42AF-B3FB-4C0D1483284B}"/>
              </a:ext>
            </a:extLst>
          </p:cNvPr>
          <p:cNvSpPr txBox="1">
            <a:spLocks/>
          </p:cNvSpPr>
          <p:nvPr/>
        </p:nvSpPr>
        <p:spPr>
          <a:xfrm>
            <a:off x="4199670" y="772886"/>
            <a:ext cx="2791849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bg1">
                    <a:lumMod val="95000"/>
                  </a:schemeClr>
                </a:solidFill>
              </a:rPr>
              <a:t>H</a:t>
            </a:r>
            <a:endParaRPr lang="en-US" sz="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C1AF5C-9765-44A5-8B6A-041578017F88}"/>
              </a:ext>
            </a:extLst>
          </p:cNvPr>
          <p:cNvSpPr/>
          <p:nvPr/>
        </p:nvSpPr>
        <p:spPr>
          <a:xfrm rot="5400000">
            <a:off x="3554860" y="416379"/>
            <a:ext cx="914400" cy="713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0DE1E6E-999B-4C37-A40E-16A6287540E5}"/>
              </a:ext>
            </a:extLst>
          </p:cNvPr>
          <p:cNvSpPr/>
          <p:nvPr/>
        </p:nvSpPr>
        <p:spPr>
          <a:xfrm rot="5400000">
            <a:off x="14462346" y="367392"/>
            <a:ext cx="914400" cy="713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8A2A74E-BA62-44BA-BB87-713A41BFC0DC}"/>
              </a:ext>
            </a:extLst>
          </p:cNvPr>
          <p:cNvSpPr/>
          <p:nvPr/>
        </p:nvSpPr>
        <p:spPr>
          <a:xfrm rot="5400000">
            <a:off x="10883667" y="416379"/>
            <a:ext cx="914400" cy="713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65F8023-2C2F-4CEB-93B5-C87639BC6FF9}"/>
              </a:ext>
            </a:extLst>
          </p:cNvPr>
          <p:cNvSpPr/>
          <p:nvPr/>
        </p:nvSpPr>
        <p:spPr>
          <a:xfrm rot="5400000">
            <a:off x="7237627" y="400049"/>
            <a:ext cx="914400" cy="713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0D94326-ADCF-4931-AC28-01B94DF8A61E}"/>
              </a:ext>
            </a:extLst>
          </p:cNvPr>
          <p:cNvSpPr txBox="1">
            <a:spLocks/>
          </p:cNvSpPr>
          <p:nvPr/>
        </p:nvSpPr>
        <p:spPr>
          <a:xfrm>
            <a:off x="4252316" y="4517118"/>
            <a:ext cx="2791849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bg1">
                    <a:lumMod val="95000"/>
                  </a:schemeClr>
                </a:solidFill>
              </a:rPr>
              <a:t>Y</a:t>
            </a:r>
            <a:endParaRPr lang="en-US" sz="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A222BC7-5AE7-469B-8675-B991AA43EC07}"/>
              </a:ext>
            </a:extLst>
          </p:cNvPr>
          <p:cNvSpPr txBox="1">
            <a:spLocks/>
          </p:cNvSpPr>
          <p:nvPr/>
        </p:nvSpPr>
        <p:spPr>
          <a:xfrm>
            <a:off x="8092629" y="4517117"/>
            <a:ext cx="2791849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bg1">
                    <a:lumMod val="95000"/>
                  </a:schemeClr>
                </a:solidFill>
              </a:rPr>
              <a:t>O</a:t>
            </a:r>
            <a:endParaRPr 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5FA019B-0105-4D54-B0B4-B014C20F0219}"/>
              </a:ext>
            </a:extLst>
          </p:cNvPr>
          <p:cNvSpPr txBox="1">
            <a:spLocks/>
          </p:cNvSpPr>
          <p:nvPr/>
        </p:nvSpPr>
        <p:spPr>
          <a:xfrm>
            <a:off x="11697374" y="4517116"/>
            <a:ext cx="2791849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bg1">
                    <a:lumMod val="95000"/>
                  </a:schemeClr>
                </a:solidFill>
              </a:rPr>
              <a:t>U</a:t>
            </a:r>
            <a:endParaRPr 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4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842699" y="2927158"/>
            <a:ext cx="4780859" cy="5986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7"/>
              </a:lnSpc>
            </a:pPr>
            <a:r>
              <a:rPr lang="en-US" sz="2404" dirty="0">
                <a:solidFill>
                  <a:srgbClr val="000000"/>
                </a:solidFill>
                <a:latin typeface="Raleway Bold"/>
                <a:sym typeface="Raleway Bold"/>
              </a:rPr>
              <a:t></a:t>
            </a:r>
            <a:r>
              <a:rPr lang="en-US" sz="2404" dirty="0" err="1">
                <a:solidFill>
                  <a:srgbClr val="000000"/>
                </a:solidFill>
                <a:latin typeface="Raleway Bold"/>
                <a:sym typeface="Raleway Bold"/>
              </a:rPr>
              <a:t>Booking_ID</a:t>
            </a:r>
            <a:r>
              <a:rPr lang="en-US" sz="2404" dirty="0">
                <a:solidFill>
                  <a:srgbClr val="000000"/>
                </a:solidFill>
                <a:latin typeface="Raleway Bold"/>
                <a:sym typeface="Raleway Bold"/>
              </a:rPr>
              <a:t>: </a:t>
            </a:r>
            <a:r>
              <a:rPr lang="en-US" sz="2404" dirty="0">
                <a:solidFill>
                  <a:srgbClr val="000000"/>
                </a:solidFill>
                <a:latin typeface="Raleway"/>
              </a:rPr>
              <a:t>A unique identifier for each hotel reservation.</a:t>
            </a:r>
          </a:p>
          <a:p>
            <a:pPr algn="l">
              <a:lnSpc>
                <a:spcPts val="2837"/>
              </a:lnSpc>
            </a:pPr>
            <a:endParaRPr lang="en-US" sz="2404" dirty="0">
              <a:solidFill>
                <a:srgbClr val="000000"/>
              </a:solidFill>
              <a:latin typeface="Raleway"/>
            </a:endParaRPr>
          </a:p>
          <a:p>
            <a:pPr algn="l">
              <a:lnSpc>
                <a:spcPts val="2837"/>
              </a:lnSpc>
            </a:pPr>
            <a:r>
              <a:rPr lang="en-US" sz="2404" dirty="0">
                <a:solidFill>
                  <a:srgbClr val="000000"/>
                </a:solidFill>
                <a:latin typeface="Raleway Bold"/>
                <a:sym typeface="Raleway Bold"/>
              </a:rPr>
              <a:t></a:t>
            </a:r>
            <a:r>
              <a:rPr lang="en-US" sz="2404" dirty="0" err="1">
                <a:solidFill>
                  <a:srgbClr val="000000"/>
                </a:solidFill>
                <a:latin typeface="Raleway Bold"/>
                <a:sym typeface="Raleway Bold"/>
              </a:rPr>
              <a:t>no_of_adults</a:t>
            </a:r>
            <a:r>
              <a:rPr lang="en-US" sz="2404" dirty="0">
                <a:solidFill>
                  <a:srgbClr val="000000"/>
                </a:solidFill>
                <a:latin typeface="Raleway"/>
              </a:rPr>
              <a:t>: The number of adults in the reservation.</a:t>
            </a:r>
          </a:p>
          <a:p>
            <a:pPr algn="l">
              <a:lnSpc>
                <a:spcPts val="2837"/>
              </a:lnSpc>
            </a:pPr>
            <a:r>
              <a:rPr lang="en-US" sz="2404" dirty="0" err="1">
                <a:solidFill>
                  <a:srgbClr val="000000"/>
                </a:solidFill>
                <a:latin typeface="Raleway Bold"/>
              </a:rPr>
              <a:t>no_of_children</a:t>
            </a:r>
            <a:r>
              <a:rPr lang="en-US" sz="2404" dirty="0">
                <a:solidFill>
                  <a:srgbClr val="000000"/>
                </a:solidFill>
                <a:latin typeface="Raleway"/>
              </a:rPr>
              <a:t>: The number of children in the reservation.</a:t>
            </a:r>
          </a:p>
          <a:p>
            <a:pPr algn="l">
              <a:lnSpc>
                <a:spcPts val="2837"/>
              </a:lnSpc>
            </a:pPr>
            <a:r>
              <a:rPr lang="en-US" sz="2404" dirty="0" err="1">
                <a:solidFill>
                  <a:srgbClr val="000000"/>
                </a:solidFill>
                <a:latin typeface="Raleway Bold"/>
              </a:rPr>
              <a:t>no_of_weekend_nights</a:t>
            </a:r>
            <a:r>
              <a:rPr lang="en-US" sz="2404" dirty="0">
                <a:solidFill>
                  <a:srgbClr val="000000"/>
                </a:solidFill>
                <a:latin typeface="Raleway"/>
              </a:rPr>
              <a:t>: The number of nights in the reservation that fall on weekends.</a:t>
            </a:r>
          </a:p>
          <a:p>
            <a:pPr algn="l">
              <a:lnSpc>
                <a:spcPts val="2837"/>
              </a:lnSpc>
            </a:pPr>
            <a:r>
              <a:rPr lang="en-US" sz="2404" dirty="0" err="1">
                <a:solidFill>
                  <a:srgbClr val="000000"/>
                </a:solidFill>
                <a:latin typeface="Raleway Bold"/>
              </a:rPr>
              <a:t>no_of_week_nights</a:t>
            </a:r>
            <a:r>
              <a:rPr lang="en-US" sz="2404" dirty="0">
                <a:solidFill>
                  <a:srgbClr val="000000"/>
                </a:solidFill>
                <a:latin typeface="Raleway"/>
              </a:rPr>
              <a:t>: The number of nights in the reservation that fall on weekdays.</a:t>
            </a:r>
          </a:p>
          <a:p>
            <a:pPr algn="l">
              <a:lnSpc>
                <a:spcPts val="2837"/>
              </a:lnSpc>
            </a:pPr>
            <a:r>
              <a:rPr lang="en-US" sz="2404" dirty="0" err="1">
                <a:solidFill>
                  <a:srgbClr val="000000"/>
                </a:solidFill>
                <a:latin typeface="Raleway Bold"/>
              </a:rPr>
              <a:t>type_of_meal_plan</a:t>
            </a:r>
            <a:r>
              <a:rPr lang="en-US" sz="2404" dirty="0">
                <a:solidFill>
                  <a:srgbClr val="000000"/>
                </a:solidFill>
                <a:latin typeface="Raleway"/>
              </a:rPr>
              <a:t>: The meal plan chosen by the guests.</a:t>
            </a:r>
          </a:p>
          <a:p>
            <a:pPr algn="l">
              <a:lnSpc>
                <a:spcPts val="2955"/>
              </a:lnSpc>
            </a:pPr>
            <a:endParaRPr lang="en-US" sz="2504" dirty="0">
              <a:solidFill>
                <a:srgbClr val="000000"/>
              </a:solidFill>
              <a:sym typeface="Raleway"/>
            </a:endParaRPr>
          </a:p>
          <a:p>
            <a:pPr algn="l">
              <a:lnSpc>
                <a:spcPts val="1539"/>
              </a:lnSpc>
            </a:pPr>
            <a:endParaRPr lang="en-US" sz="2504" dirty="0">
              <a:solidFill>
                <a:srgbClr val="000000"/>
              </a:solidFill>
              <a:sym typeface="Ralewa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42699" y="1341437"/>
            <a:ext cx="13666036" cy="1111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</a:rPr>
              <a:t>DATASET DETAILS: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3866722" y="4111571"/>
            <a:ext cx="4421278" cy="5855998"/>
          </a:xfrm>
          <a:custGeom>
            <a:avLst/>
            <a:gdLst/>
            <a:ahLst/>
            <a:cxnLst/>
            <a:rect l="l" t="t" r="r" b="b"/>
            <a:pathLst>
              <a:path w="4421278" h="5855998">
                <a:moveTo>
                  <a:pt x="4421278" y="0"/>
                </a:moveTo>
                <a:lnTo>
                  <a:pt x="0" y="0"/>
                </a:lnTo>
                <a:lnTo>
                  <a:pt x="0" y="5855997"/>
                </a:lnTo>
                <a:lnTo>
                  <a:pt x="4421278" y="5855997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110063" y="3190457"/>
            <a:ext cx="4780859" cy="4885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7"/>
              </a:lnSpc>
            </a:pPr>
            <a:r>
              <a:rPr lang="en-US" sz="2404" dirty="0" err="1">
                <a:solidFill>
                  <a:srgbClr val="000000"/>
                </a:solidFill>
                <a:latin typeface="Raleway Bold"/>
              </a:rPr>
              <a:t>room_type_reserved</a:t>
            </a:r>
            <a:r>
              <a:rPr lang="en-US" sz="2404" dirty="0">
                <a:solidFill>
                  <a:srgbClr val="000000"/>
                </a:solidFill>
                <a:latin typeface="Raleway"/>
              </a:rPr>
              <a:t>: The type of room reserved by the guests.</a:t>
            </a:r>
          </a:p>
          <a:p>
            <a:pPr algn="l">
              <a:lnSpc>
                <a:spcPts val="2837"/>
              </a:lnSpc>
            </a:pPr>
            <a:r>
              <a:rPr lang="en-US" sz="2404" dirty="0" err="1">
                <a:solidFill>
                  <a:srgbClr val="000000"/>
                </a:solidFill>
                <a:latin typeface="Raleway Bold"/>
              </a:rPr>
              <a:t>lead_time</a:t>
            </a:r>
            <a:r>
              <a:rPr lang="en-US" sz="2404" dirty="0">
                <a:solidFill>
                  <a:srgbClr val="000000"/>
                </a:solidFill>
                <a:latin typeface="Raleway"/>
              </a:rPr>
              <a:t>: The number of days between booking and arrival.</a:t>
            </a:r>
          </a:p>
          <a:p>
            <a:pPr algn="l">
              <a:lnSpc>
                <a:spcPts val="2837"/>
              </a:lnSpc>
            </a:pPr>
            <a:r>
              <a:rPr lang="en-US" sz="2404" dirty="0" err="1">
                <a:solidFill>
                  <a:srgbClr val="000000"/>
                </a:solidFill>
                <a:latin typeface="Raleway Bold"/>
              </a:rPr>
              <a:t>arrival_date</a:t>
            </a:r>
            <a:r>
              <a:rPr lang="en-US" sz="2404" dirty="0">
                <a:solidFill>
                  <a:srgbClr val="000000"/>
                </a:solidFill>
                <a:latin typeface="Raleway"/>
              </a:rPr>
              <a:t>: The date of arrival.</a:t>
            </a:r>
          </a:p>
          <a:p>
            <a:pPr algn="l">
              <a:lnSpc>
                <a:spcPts val="2837"/>
              </a:lnSpc>
            </a:pPr>
            <a:r>
              <a:rPr lang="en-US" sz="2404" dirty="0" err="1">
                <a:solidFill>
                  <a:srgbClr val="000000"/>
                </a:solidFill>
                <a:latin typeface="Raleway Bold"/>
              </a:rPr>
              <a:t>market_segment_type</a:t>
            </a:r>
            <a:r>
              <a:rPr lang="en-US" sz="2404" dirty="0">
                <a:solidFill>
                  <a:srgbClr val="000000"/>
                </a:solidFill>
                <a:latin typeface="Raleway"/>
              </a:rPr>
              <a:t>: The market segment to which the reservation belongs.</a:t>
            </a:r>
          </a:p>
          <a:p>
            <a:pPr algn="l">
              <a:lnSpc>
                <a:spcPts val="2837"/>
              </a:lnSpc>
            </a:pPr>
            <a:r>
              <a:rPr lang="en-US" sz="2404" dirty="0" err="1">
                <a:solidFill>
                  <a:srgbClr val="000000"/>
                </a:solidFill>
                <a:latin typeface="Raleway Bold"/>
              </a:rPr>
              <a:t>avg_price_per_room</a:t>
            </a:r>
            <a:r>
              <a:rPr lang="en-US" sz="2404" dirty="0">
                <a:solidFill>
                  <a:srgbClr val="000000"/>
                </a:solidFill>
                <a:latin typeface="Raleway"/>
              </a:rPr>
              <a:t>: The average price per room in the reservation.</a:t>
            </a:r>
          </a:p>
          <a:p>
            <a:pPr algn="l">
              <a:lnSpc>
                <a:spcPts val="2837"/>
              </a:lnSpc>
            </a:pPr>
            <a:r>
              <a:rPr lang="en-US" sz="2404" dirty="0" err="1">
                <a:solidFill>
                  <a:srgbClr val="000000"/>
                </a:solidFill>
                <a:latin typeface="Raleway Bold"/>
              </a:rPr>
              <a:t>booking_status</a:t>
            </a:r>
            <a:r>
              <a:rPr lang="en-US" sz="2404" dirty="0">
                <a:solidFill>
                  <a:srgbClr val="000000"/>
                </a:solidFill>
                <a:latin typeface="Raleway"/>
              </a:rPr>
              <a:t>: The status of the booking.</a:t>
            </a:r>
          </a:p>
          <a:p>
            <a:pPr algn="l">
              <a:lnSpc>
                <a:spcPts val="1539"/>
              </a:lnSpc>
            </a:pPr>
            <a:endParaRPr lang="en-US" sz="2404" dirty="0">
              <a:solidFill>
                <a:srgbClr val="000000"/>
              </a:solidFill>
              <a:latin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3434" y="1843329"/>
            <a:ext cx="17441132" cy="8254739"/>
          </a:xfrm>
          <a:custGeom>
            <a:avLst/>
            <a:gdLst/>
            <a:ahLst/>
            <a:cxnLst/>
            <a:rect l="l" t="t" r="r" b="b"/>
            <a:pathLst>
              <a:path w="17441132" h="8254739">
                <a:moveTo>
                  <a:pt x="0" y="0"/>
                </a:moveTo>
                <a:lnTo>
                  <a:pt x="17441132" y="0"/>
                </a:lnTo>
                <a:lnTo>
                  <a:pt x="17441132" y="8254739"/>
                </a:lnTo>
                <a:lnTo>
                  <a:pt x="0" y="8254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463" r="-42861" b="-4224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42699" y="411181"/>
            <a:ext cx="13666036" cy="1111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</a:rPr>
              <a:t>DATASET PREVIEW: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1028700"/>
            <a:ext cx="15294034" cy="8229600"/>
            <a:chOff x="0" y="0"/>
            <a:chExt cx="497056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0565" cy="2674622"/>
            </a:xfrm>
            <a:custGeom>
              <a:avLst/>
              <a:gdLst/>
              <a:ahLst/>
              <a:cxnLst/>
              <a:rect l="l" t="t" r="r" b="b"/>
              <a:pathLst>
                <a:path w="4970565" h="2674622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2838022" y="4244880"/>
            <a:ext cx="4421278" cy="5855998"/>
          </a:xfrm>
          <a:custGeom>
            <a:avLst/>
            <a:gdLst/>
            <a:ahLst/>
            <a:cxnLst/>
            <a:rect l="l" t="t" r="r" b="b"/>
            <a:pathLst>
              <a:path w="4421278" h="585599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8900" y="5143371"/>
            <a:ext cx="2817756" cy="3148330"/>
          </a:xfrm>
          <a:custGeom>
            <a:avLst/>
            <a:gdLst/>
            <a:ahLst/>
            <a:cxnLst/>
            <a:rect l="l" t="t" r="r" b="b"/>
            <a:pathLst>
              <a:path w="2817756" h="3148330">
                <a:moveTo>
                  <a:pt x="0" y="0"/>
                </a:moveTo>
                <a:lnTo>
                  <a:pt x="2817755" y="0"/>
                </a:lnTo>
                <a:lnTo>
                  <a:pt x="2817755" y="3148330"/>
                </a:lnTo>
                <a:lnTo>
                  <a:pt x="0" y="31483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026887" y="4967851"/>
            <a:ext cx="4234226" cy="3562043"/>
          </a:xfrm>
          <a:custGeom>
            <a:avLst/>
            <a:gdLst/>
            <a:ahLst/>
            <a:cxnLst/>
            <a:rect l="l" t="t" r="r" b="b"/>
            <a:pathLst>
              <a:path w="4234226" h="3562043">
                <a:moveTo>
                  <a:pt x="0" y="0"/>
                </a:moveTo>
                <a:lnTo>
                  <a:pt x="4234226" y="0"/>
                </a:lnTo>
                <a:lnTo>
                  <a:pt x="4234226" y="3562042"/>
                </a:lnTo>
                <a:lnTo>
                  <a:pt x="0" y="35620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541754" y="1677853"/>
            <a:ext cx="12730056" cy="285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29"/>
              </a:lnSpc>
            </a:pPr>
            <a:r>
              <a:rPr lang="en-US" sz="6878" u="sng">
                <a:solidFill>
                  <a:srgbClr val="F15F6C"/>
                </a:solidFill>
                <a:latin typeface="Fredoka"/>
              </a:rPr>
              <a:t>DATA ANALYSIS TIME </a:t>
            </a:r>
          </a:p>
          <a:p>
            <a:pPr algn="l">
              <a:lnSpc>
                <a:spcPts val="3609"/>
              </a:lnSpc>
            </a:pPr>
            <a:endParaRPr lang="en-US" sz="6878" u="sng">
              <a:solidFill>
                <a:srgbClr val="F15F6C"/>
              </a:solidFill>
              <a:latin typeface="Fredoka"/>
            </a:endParaRPr>
          </a:p>
          <a:p>
            <a:pPr algn="l">
              <a:lnSpc>
                <a:spcPts val="9629"/>
              </a:lnSpc>
            </a:pPr>
            <a:r>
              <a:rPr lang="en-US" sz="6878">
                <a:solidFill>
                  <a:srgbClr val="F15F6C"/>
                </a:solidFill>
                <a:latin typeface="Open Sauce Bold"/>
              </a:rPr>
              <a:t>~ SQL QUERY TIME </a:t>
            </a:r>
          </a:p>
        </p:txBody>
      </p: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3314700"/>
            <a:ext cx="18288000" cy="6972300"/>
            <a:chOff x="0" y="0"/>
            <a:chExt cx="594360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43605" cy="2674622"/>
            </a:xfrm>
            <a:custGeom>
              <a:avLst/>
              <a:gdLst/>
              <a:ahLst/>
              <a:cxnLst/>
              <a:rect l="l" t="t" r="r" b="b"/>
              <a:pathLst>
                <a:path w="5943605" h="2674622">
                  <a:moveTo>
                    <a:pt x="21167" y="0"/>
                  </a:moveTo>
                  <a:lnTo>
                    <a:pt x="5922439" y="0"/>
                  </a:lnTo>
                  <a:cubicBezTo>
                    <a:pt x="5934128" y="0"/>
                    <a:pt x="5943605" y="9477"/>
                    <a:pt x="5943605" y="21167"/>
                  </a:cubicBezTo>
                  <a:lnTo>
                    <a:pt x="5943605" y="2653456"/>
                  </a:lnTo>
                  <a:cubicBezTo>
                    <a:pt x="5943605" y="2665146"/>
                    <a:pt x="5934128" y="2674622"/>
                    <a:pt x="5922439" y="2674622"/>
                  </a:cubicBezTo>
                  <a:lnTo>
                    <a:pt x="21167" y="2674622"/>
                  </a:lnTo>
                  <a:cubicBezTo>
                    <a:pt x="9477" y="2674622"/>
                    <a:pt x="0" y="2665146"/>
                    <a:pt x="0" y="2653456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94360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4898251"/>
            <a:ext cx="4055034" cy="5388749"/>
          </a:xfrm>
          <a:custGeom>
            <a:avLst/>
            <a:gdLst/>
            <a:ahLst/>
            <a:cxnLst/>
            <a:rect l="l" t="t" r="r" b="b"/>
            <a:pathLst>
              <a:path w="4055034" h="5388749">
                <a:moveTo>
                  <a:pt x="0" y="0"/>
                </a:moveTo>
                <a:lnTo>
                  <a:pt x="4055034" y="0"/>
                </a:lnTo>
                <a:lnTo>
                  <a:pt x="4055034" y="5388749"/>
                </a:lnTo>
                <a:lnTo>
                  <a:pt x="0" y="538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199341" y="7092334"/>
            <a:ext cx="6658978" cy="2477292"/>
          </a:xfrm>
          <a:custGeom>
            <a:avLst/>
            <a:gdLst/>
            <a:ahLst/>
            <a:cxnLst/>
            <a:rect l="l" t="t" r="r" b="b"/>
            <a:pathLst>
              <a:path w="6658978" h="2477292">
                <a:moveTo>
                  <a:pt x="0" y="0"/>
                </a:moveTo>
                <a:lnTo>
                  <a:pt x="6658978" y="0"/>
                </a:lnTo>
                <a:lnTo>
                  <a:pt x="6658978" y="2477292"/>
                </a:lnTo>
                <a:lnTo>
                  <a:pt x="0" y="24772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6206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543675" y="4634780"/>
            <a:ext cx="13322517" cy="1270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 Bold"/>
              </a:rPr>
              <a:t>select count(*) as  total_no_of_reservations  from "Hotel"</a:t>
            </a:r>
          </a:p>
          <a:p>
            <a:pPr algn="l">
              <a:lnSpc>
                <a:spcPts val="5039"/>
              </a:lnSpc>
            </a:pPr>
            <a:endParaRPr lang="en-US" sz="3599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5099" y="390590"/>
            <a:ext cx="16654201" cy="2151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5"/>
              </a:lnSpc>
            </a:pPr>
            <a:r>
              <a:rPr lang="en-US" sz="5400" dirty="0">
                <a:solidFill>
                  <a:srgbClr val="000000"/>
                </a:solidFill>
                <a:latin typeface="Fredoka"/>
              </a:rPr>
              <a:t>Q1. WHAT IS THE TOTAL NUMBER OF RESERVATIONS IN THE DATASET?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43675" y="3815219"/>
            <a:ext cx="1363652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Query:-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18116" y="6411631"/>
            <a:ext cx="2052419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Result:-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3202766"/>
            <a:ext cx="18288000" cy="7084234"/>
            <a:chOff x="0" y="0"/>
            <a:chExt cx="594360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43605" cy="2674622"/>
            </a:xfrm>
            <a:custGeom>
              <a:avLst/>
              <a:gdLst/>
              <a:ahLst/>
              <a:cxnLst/>
              <a:rect l="l" t="t" r="r" b="b"/>
              <a:pathLst>
                <a:path w="5943605" h="2674622">
                  <a:moveTo>
                    <a:pt x="21167" y="0"/>
                  </a:moveTo>
                  <a:lnTo>
                    <a:pt x="5922439" y="0"/>
                  </a:lnTo>
                  <a:cubicBezTo>
                    <a:pt x="5934128" y="0"/>
                    <a:pt x="5943605" y="9477"/>
                    <a:pt x="5943605" y="21167"/>
                  </a:cubicBezTo>
                  <a:lnTo>
                    <a:pt x="5943605" y="2653456"/>
                  </a:lnTo>
                  <a:cubicBezTo>
                    <a:pt x="5943605" y="2665146"/>
                    <a:pt x="5934128" y="2674622"/>
                    <a:pt x="5922439" y="2674622"/>
                  </a:cubicBezTo>
                  <a:lnTo>
                    <a:pt x="21167" y="2674622"/>
                  </a:lnTo>
                  <a:cubicBezTo>
                    <a:pt x="9477" y="2674622"/>
                    <a:pt x="0" y="2665146"/>
                    <a:pt x="0" y="2653456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94360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4898251"/>
            <a:ext cx="4055034" cy="5388749"/>
          </a:xfrm>
          <a:custGeom>
            <a:avLst/>
            <a:gdLst/>
            <a:ahLst/>
            <a:cxnLst/>
            <a:rect l="l" t="t" r="r" b="b"/>
            <a:pathLst>
              <a:path w="4055034" h="5388749">
                <a:moveTo>
                  <a:pt x="0" y="0"/>
                </a:moveTo>
                <a:lnTo>
                  <a:pt x="4055034" y="0"/>
                </a:lnTo>
                <a:lnTo>
                  <a:pt x="4055034" y="5388749"/>
                </a:lnTo>
                <a:lnTo>
                  <a:pt x="0" y="538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629590" y="6572772"/>
            <a:ext cx="8159793" cy="3021189"/>
          </a:xfrm>
          <a:custGeom>
            <a:avLst/>
            <a:gdLst/>
            <a:ahLst/>
            <a:cxnLst/>
            <a:rect l="l" t="t" r="r" b="b"/>
            <a:pathLst>
              <a:path w="8159793" h="3021189">
                <a:moveTo>
                  <a:pt x="0" y="0"/>
                </a:moveTo>
                <a:lnTo>
                  <a:pt x="8159793" y="0"/>
                </a:lnTo>
                <a:lnTo>
                  <a:pt x="8159793" y="3021189"/>
                </a:lnTo>
                <a:lnTo>
                  <a:pt x="0" y="3021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874305" y="3949025"/>
            <a:ext cx="13889312" cy="1819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aleway Bold"/>
              </a:rPr>
              <a:t>select  type_of_meal_plan,count(type_of_meal_plan) as popular_meal_plan from "Hotel"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aleway Bold"/>
              </a:rPr>
              <a:t>group by type_of_meal_plan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aleway Bold"/>
              </a:rPr>
              <a:t>order by count(type_of_meal_plan) desc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5099" y="390590"/>
            <a:ext cx="16654201" cy="2151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5"/>
              </a:lnSpc>
            </a:pPr>
            <a:r>
              <a:rPr lang="en-US" sz="6168" dirty="0">
                <a:solidFill>
                  <a:srgbClr val="000000"/>
                </a:solidFill>
                <a:latin typeface="Fredoka"/>
              </a:rPr>
              <a:t>Q2. WHICH MEAL PLAN IS THE MOST POPULAR AMONG GUESTS?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93203" y="3202766"/>
            <a:ext cx="1363652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Query:-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18116" y="6506097"/>
            <a:ext cx="2052419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Result:-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3281453"/>
            <a:ext cx="18288000" cy="6819900"/>
            <a:chOff x="0" y="0"/>
            <a:chExt cx="594360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43605" cy="2674622"/>
            </a:xfrm>
            <a:custGeom>
              <a:avLst/>
              <a:gdLst/>
              <a:ahLst/>
              <a:cxnLst/>
              <a:rect l="l" t="t" r="r" b="b"/>
              <a:pathLst>
                <a:path w="5943605" h="2674622">
                  <a:moveTo>
                    <a:pt x="21167" y="0"/>
                  </a:moveTo>
                  <a:lnTo>
                    <a:pt x="5922439" y="0"/>
                  </a:lnTo>
                  <a:cubicBezTo>
                    <a:pt x="5934128" y="0"/>
                    <a:pt x="5943605" y="9477"/>
                    <a:pt x="5943605" y="21167"/>
                  </a:cubicBezTo>
                  <a:lnTo>
                    <a:pt x="5943605" y="2653456"/>
                  </a:lnTo>
                  <a:cubicBezTo>
                    <a:pt x="5943605" y="2665146"/>
                    <a:pt x="5934128" y="2674622"/>
                    <a:pt x="5922439" y="2674622"/>
                  </a:cubicBezTo>
                  <a:lnTo>
                    <a:pt x="21167" y="2674622"/>
                  </a:lnTo>
                  <a:cubicBezTo>
                    <a:pt x="9477" y="2674622"/>
                    <a:pt x="0" y="2665146"/>
                    <a:pt x="0" y="2653456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94360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4898251"/>
            <a:ext cx="4055034" cy="5388749"/>
          </a:xfrm>
          <a:custGeom>
            <a:avLst/>
            <a:gdLst/>
            <a:ahLst/>
            <a:cxnLst/>
            <a:rect l="l" t="t" r="r" b="b"/>
            <a:pathLst>
              <a:path w="4055034" h="5388749">
                <a:moveTo>
                  <a:pt x="0" y="0"/>
                </a:moveTo>
                <a:lnTo>
                  <a:pt x="4055034" y="0"/>
                </a:lnTo>
                <a:lnTo>
                  <a:pt x="4055034" y="5388749"/>
                </a:lnTo>
                <a:lnTo>
                  <a:pt x="0" y="538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565387" y="6691403"/>
            <a:ext cx="7203153" cy="2566897"/>
          </a:xfrm>
          <a:custGeom>
            <a:avLst/>
            <a:gdLst/>
            <a:ahLst/>
            <a:cxnLst/>
            <a:rect l="l" t="t" r="r" b="b"/>
            <a:pathLst>
              <a:path w="7203153" h="2566897">
                <a:moveTo>
                  <a:pt x="0" y="0"/>
                </a:moveTo>
                <a:lnTo>
                  <a:pt x="7203152" y="0"/>
                </a:lnTo>
                <a:lnTo>
                  <a:pt x="7203152" y="2566897"/>
                </a:lnTo>
                <a:lnTo>
                  <a:pt x="0" y="25668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616" b="-1616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543675" y="4634780"/>
            <a:ext cx="13322517" cy="1270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 Bold"/>
              </a:rPr>
              <a:t>select avg(avg_price_per_room) from "Hotel"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 Bold"/>
              </a:rPr>
              <a:t>where no_of_children &gt;0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5099" y="390590"/>
            <a:ext cx="17244612" cy="2110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5"/>
              </a:lnSpc>
            </a:pPr>
            <a:r>
              <a:rPr lang="en-US" sz="5400" dirty="0">
                <a:solidFill>
                  <a:srgbClr val="000000"/>
                </a:solidFill>
                <a:latin typeface="Fredoka"/>
              </a:rPr>
              <a:t>Q3. WHAT IS THE AVERAGE PRICE PER ROOM FOR RESERVATIONS INVOLVING CHILDREN?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43675" y="3815219"/>
            <a:ext cx="1363652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Query:-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18116" y="6411631"/>
            <a:ext cx="2052419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Result:-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3600502"/>
            <a:ext cx="18288000" cy="6635300"/>
            <a:chOff x="0" y="0"/>
            <a:chExt cx="594360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43605" cy="2674622"/>
            </a:xfrm>
            <a:custGeom>
              <a:avLst/>
              <a:gdLst/>
              <a:ahLst/>
              <a:cxnLst/>
              <a:rect l="l" t="t" r="r" b="b"/>
              <a:pathLst>
                <a:path w="5943605" h="2674622">
                  <a:moveTo>
                    <a:pt x="21167" y="0"/>
                  </a:moveTo>
                  <a:lnTo>
                    <a:pt x="5922439" y="0"/>
                  </a:lnTo>
                  <a:cubicBezTo>
                    <a:pt x="5934128" y="0"/>
                    <a:pt x="5943605" y="9477"/>
                    <a:pt x="5943605" y="21167"/>
                  </a:cubicBezTo>
                  <a:lnTo>
                    <a:pt x="5943605" y="2653456"/>
                  </a:lnTo>
                  <a:cubicBezTo>
                    <a:pt x="5943605" y="2665146"/>
                    <a:pt x="5934128" y="2674622"/>
                    <a:pt x="5922439" y="2674622"/>
                  </a:cubicBezTo>
                  <a:lnTo>
                    <a:pt x="21167" y="2674622"/>
                  </a:lnTo>
                  <a:cubicBezTo>
                    <a:pt x="9477" y="2674622"/>
                    <a:pt x="0" y="2665146"/>
                    <a:pt x="0" y="2653456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FFE0B6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94360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4898251"/>
            <a:ext cx="4055034" cy="5388749"/>
          </a:xfrm>
          <a:custGeom>
            <a:avLst/>
            <a:gdLst/>
            <a:ahLst/>
            <a:cxnLst/>
            <a:rect l="l" t="t" r="r" b="b"/>
            <a:pathLst>
              <a:path w="4055034" h="5388749">
                <a:moveTo>
                  <a:pt x="0" y="0"/>
                </a:moveTo>
                <a:lnTo>
                  <a:pt x="4055034" y="0"/>
                </a:lnTo>
                <a:lnTo>
                  <a:pt x="4055034" y="5388749"/>
                </a:lnTo>
                <a:lnTo>
                  <a:pt x="0" y="538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928642" y="6991116"/>
            <a:ext cx="7301433" cy="2602107"/>
          </a:xfrm>
          <a:custGeom>
            <a:avLst/>
            <a:gdLst/>
            <a:ahLst/>
            <a:cxnLst/>
            <a:rect l="l" t="t" r="r" b="b"/>
            <a:pathLst>
              <a:path w="7301433" h="2602107">
                <a:moveTo>
                  <a:pt x="0" y="0"/>
                </a:moveTo>
                <a:lnTo>
                  <a:pt x="7301433" y="0"/>
                </a:lnTo>
                <a:lnTo>
                  <a:pt x="7301433" y="2602107"/>
                </a:lnTo>
                <a:lnTo>
                  <a:pt x="0" y="2602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543675" y="4634780"/>
            <a:ext cx="14007394" cy="1270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dirty="0">
                <a:solidFill>
                  <a:srgbClr val="000000"/>
                </a:solidFill>
                <a:latin typeface="Raleway Bold"/>
              </a:rPr>
              <a:t>select count("</a:t>
            </a:r>
            <a:r>
              <a:rPr lang="en-US" sz="3599" dirty="0" err="1">
                <a:solidFill>
                  <a:srgbClr val="000000"/>
                </a:solidFill>
                <a:latin typeface="Raleway Bold"/>
              </a:rPr>
              <a:t>Booking_ID</a:t>
            </a:r>
            <a:r>
              <a:rPr lang="en-US" sz="3599" dirty="0">
                <a:solidFill>
                  <a:srgbClr val="000000"/>
                </a:solidFill>
                <a:latin typeface="Raleway Bold"/>
              </a:rPr>
              <a:t>") as resv_on_YEAR_2018 from "Hotel"</a:t>
            </a:r>
          </a:p>
          <a:p>
            <a:pPr algn="l">
              <a:lnSpc>
                <a:spcPts val="5039"/>
              </a:lnSpc>
            </a:pPr>
            <a:r>
              <a:rPr lang="en-US" sz="3599" dirty="0">
                <a:solidFill>
                  <a:srgbClr val="000000"/>
                </a:solidFill>
                <a:latin typeface="Raleway Bold"/>
              </a:rPr>
              <a:t>where arrival_year = 2018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5099" y="390590"/>
            <a:ext cx="16654201" cy="2074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5"/>
              </a:lnSpc>
            </a:pPr>
            <a:r>
              <a:rPr lang="en-US" sz="4800" dirty="0">
                <a:solidFill>
                  <a:srgbClr val="000000"/>
                </a:solidFill>
                <a:latin typeface="Fredoka"/>
              </a:rPr>
              <a:t>Q4. HOW MANY RESERVATIONS WERE MADE FOR THE YEAR 20XX (REPLACE XX WITH THE DESIRED YEAR)?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43675" y="3815219"/>
            <a:ext cx="1363652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Query:-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18116" y="6411631"/>
            <a:ext cx="2052419" cy="5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000000"/>
                </a:solidFill>
                <a:latin typeface="Raleway Bold"/>
              </a:rPr>
              <a:t>Result:-</a:t>
            </a:r>
          </a:p>
        </p:txBody>
      </p:sp>
    </p:spTree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1341</Words>
  <Application>Microsoft Office PowerPoint</Application>
  <PresentationFormat>Custom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Century Gothic</vt:lpstr>
      <vt:lpstr>Raleway</vt:lpstr>
      <vt:lpstr>Arial</vt:lpstr>
      <vt:lpstr>Fredoka</vt:lpstr>
      <vt:lpstr>Wingdings 3</vt:lpstr>
      <vt:lpstr>Raleway Bold</vt:lpstr>
      <vt:lpstr>Open Sauce Bold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Analysis with SQL</dc:title>
  <cp:lastModifiedBy>Acer</cp:lastModifiedBy>
  <cp:revision>9</cp:revision>
  <dcterms:created xsi:type="dcterms:W3CDTF">2006-08-16T00:00:00Z</dcterms:created>
  <dcterms:modified xsi:type="dcterms:W3CDTF">2024-06-24T20:47:37Z</dcterms:modified>
  <dc:identifier>DAGJEauBKuw</dc:identifier>
</cp:coreProperties>
</file>