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ACC9-88C1-4570-BB72-76783772AC6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DF12-21FA-4437-BEBF-9926B2204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F4703-EFA6-49E8-9FFD-56D0FEF7FEA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83DD2-A859-4F07-9AF8-06D7CCC21D8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CC95-62E8-44BC-9B14-EE4BD6210A2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D8F47-8400-4EA4-A9C3-9058A312FCA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AF064-8DF0-45EB-A030-7B58F8FE3D9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7E388-4E52-424F-9388-ECD7F92E4DD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E097C-0BE6-43F1-B97F-7C2696B49CE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1ED66-3DE3-4B20-9051-FB0FF0EFE29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4F31F-95D9-4088-9A18-734AFDC438B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F5D16-FB20-4495-995C-4E08D987D8D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3F83E0-B4AD-4E34-A9AE-B50A2C94CC6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AA6E56-EF62-4116-B71C-15AE7A43BBA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br>
              <a:rPr lang="en-US" dirty="0" smtClean="0"/>
            </a:br>
            <a:r>
              <a:rPr lang="en-US" dirty="0" smtClean="0"/>
              <a:t>Unit II:ALU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27150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Prepared By:</a:t>
            </a:r>
          </a:p>
          <a:p>
            <a:pPr algn="l"/>
            <a:r>
              <a:rPr lang="en-US" dirty="0"/>
              <a:t>AVITA KATAL</a:t>
            </a:r>
          </a:p>
          <a:p>
            <a:pPr algn="l"/>
            <a:r>
              <a:rPr lang="en-US" dirty="0"/>
              <a:t>Assistant Professor</a:t>
            </a:r>
          </a:p>
          <a:p>
            <a:pPr algn="l"/>
            <a:r>
              <a:rPr lang="en-US" dirty="0"/>
              <a:t>Department of Virtualization</a:t>
            </a:r>
          </a:p>
          <a:p>
            <a:pPr algn="l"/>
            <a:r>
              <a:rPr lang="en-US" dirty="0" err="1"/>
              <a:t>SoCSE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1"/>
            <a:ext cx="8075613" cy="7112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en-US" altLang="ko-KR" sz="4000" b="1" dirty="0" smtClean="0"/>
              <a:t>RISC Pipeline</a:t>
            </a:r>
            <a:endParaRPr lang="en-US" altLang="ko-KR" sz="4000" b="1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39738" y="2641600"/>
            <a:ext cx="5956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 b="1" dirty="0">
                <a:latin typeface="Arial" charset="0"/>
                <a:ea typeface="돋움" pitchFamily="50" charset="-127"/>
              </a:rPr>
              <a:t>Instruction Cycles of Three-Stage Instruction Pipeline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11188" y="904875"/>
            <a:ext cx="8172594" cy="203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RISC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- Machine with a very fast clock cycle that </a:t>
            </a:r>
            <a:r>
              <a:rPr lang="en-US" altLang="ko-KR" sz="1800" dirty="0" smtClean="0">
                <a:latin typeface="Arial" charset="0"/>
                <a:ea typeface="돋움" pitchFamily="50" charset="-127"/>
              </a:rPr>
              <a:t>executes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at the rate of one </a:t>
            </a:r>
            <a:r>
              <a:rPr lang="en-US" altLang="ko-KR" sz="1800" dirty="0" smtClean="0">
                <a:latin typeface="Arial" charset="0"/>
                <a:ea typeface="돋움" pitchFamily="50" charset="-127"/>
              </a:rPr>
              <a:t>              instruction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per cycle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</a:t>
            </a:r>
            <a:r>
              <a:rPr lang="en-US" altLang="ko-KR" sz="1800" dirty="0" smtClean="0">
                <a:latin typeface="Arial" charset="0"/>
                <a:ea typeface="돋움" pitchFamily="50" charset="-127"/>
              </a:rPr>
              <a:t>-&gt;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Simple Instruction Set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</a:t>
            </a:r>
            <a:r>
              <a:rPr lang="en-US" altLang="ko-KR" sz="1800" dirty="0" smtClean="0">
                <a:latin typeface="Arial" charset="0"/>
                <a:ea typeface="돋움" pitchFamily="50" charset="-127"/>
              </a:rPr>
              <a:t>-&gt;Fixed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Length Instruction Format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 </a:t>
            </a:r>
            <a:r>
              <a:rPr lang="en-US" altLang="ko-KR" sz="1800" dirty="0" smtClean="0">
                <a:latin typeface="Arial" charset="0"/>
                <a:ea typeface="돋움" pitchFamily="50" charset="-127"/>
              </a:rPr>
              <a:t>-&gt;Register-to-Register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Operations 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52475" y="2921000"/>
            <a:ext cx="5848350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Data Manipulation Instructions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I:       Instruction Fetch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A:     Decode, Read Registers, ALU Operations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E:     Write a Register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Load and Store Instructions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I:       Instruction Fetch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A:     Decode, Evaluate Effective Address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E:     Register-to-Memory or Memory-to-Register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Program Control Instructions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I:       Instruction Fetch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A:     Decode, Evaluate Branch Address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E:     Write Register(PC)</a:t>
            </a:r>
          </a:p>
        </p:txBody>
      </p:sp>
    </p:spTree>
    <p:extLst>
      <p:ext uri="{BB962C8B-B14F-4D97-AF65-F5344CB8AC3E}">
        <p14:creationId xmlns:p14="http://schemas.microsoft.com/office/powerpoint/2010/main" val="29751515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263525"/>
            <a:ext cx="8105775" cy="4953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 Delayed Load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34950" y="2052638"/>
            <a:ext cx="34417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  <a:ea typeface="돋움" pitchFamily="50" charset="-127"/>
              </a:rPr>
              <a:t>Three-segment pipeline timing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57225" y="2378075"/>
            <a:ext cx="471170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Pipeline timing with data conflict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	clock cycle          1   2   3   4   5   6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	   Load  R1           I 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	   Load  R2                I 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	   Add   R1+R2               I 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	   Store  R3                          I   A   E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Pipeline timing with delayed load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	clock cycle         1   2   3   4   5   6   7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	    Load   R1        I 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	    Load   R2             I 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	    NOP                           I   A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	    Add  R1+R2                   I   A  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	    Store   R3                            I   A  E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987550" y="5616575"/>
            <a:ext cx="254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701800" y="898525"/>
            <a:ext cx="3889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50000"/>
              </a:lnSpc>
              <a:spcBef>
                <a:spcPct val="4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 LOAD:	  R1 </a:t>
            </a:r>
            <a:r>
              <a:rPr lang="en-US" altLang="ko-KR" sz="1800">
                <a:latin typeface="Symbol" pitchFamily="18" charset="2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M[address 1]</a:t>
            </a:r>
          </a:p>
          <a:p>
            <a:pPr lvl="1" latinLnBrk="0">
              <a:lnSpc>
                <a:spcPct val="50000"/>
              </a:lnSpc>
              <a:spcBef>
                <a:spcPct val="4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 LOAD:	  R2 </a:t>
            </a:r>
            <a:r>
              <a:rPr lang="en-US" altLang="ko-KR" sz="1800">
                <a:latin typeface="Symbol" pitchFamily="18" charset="2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M[address 2]</a:t>
            </a:r>
          </a:p>
          <a:p>
            <a:pPr lvl="1" latinLnBrk="0">
              <a:lnSpc>
                <a:spcPct val="50000"/>
              </a:lnSpc>
              <a:spcBef>
                <a:spcPct val="4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 ADD:	  R3 </a:t>
            </a:r>
            <a:r>
              <a:rPr lang="en-US" altLang="ko-KR" sz="1800">
                <a:latin typeface="Symbol" pitchFamily="18" charset="2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R1 + R2</a:t>
            </a:r>
          </a:p>
          <a:p>
            <a:pPr lvl="1" latinLnBrk="0">
              <a:lnSpc>
                <a:spcPct val="50000"/>
              </a:lnSpc>
              <a:spcBef>
                <a:spcPct val="4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 STORE:	  M[address 3] </a:t>
            </a:r>
            <a:r>
              <a:rPr lang="en-US" altLang="ko-KR" sz="1800">
                <a:latin typeface="Symbol" pitchFamily="18" charset="2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R3</a:t>
            </a:r>
          </a:p>
          <a:p>
            <a:pPr>
              <a:lnSpc>
                <a:spcPct val="50000"/>
              </a:lnSpc>
            </a:pP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4508500" y="3570288"/>
            <a:ext cx="339725" cy="617537"/>
          </a:xfrm>
          <a:prstGeom prst="ellipse">
            <a:avLst/>
          </a:prstGeom>
          <a:noFill/>
          <a:ln w="25399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5813425" y="5235575"/>
            <a:ext cx="30734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0000"/>
              </a:lnSpc>
            </a:pPr>
            <a:r>
              <a:rPr lang="en-US" altLang="ko-KR" sz="1600">
                <a:latin typeface="Arial" charset="0"/>
                <a:ea typeface="돋움" pitchFamily="50" charset="-127"/>
              </a:rPr>
              <a:t>The data dependency is taken</a:t>
            </a:r>
          </a:p>
          <a:p>
            <a:pPr latinLnBrk="0">
              <a:lnSpc>
                <a:spcPct val="80000"/>
              </a:lnSpc>
            </a:pPr>
            <a:r>
              <a:rPr lang="en-US" altLang="ko-KR" sz="1600">
                <a:latin typeface="Arial" charset="0"/>
                <a:ea typeface="돋움" pitchFamily="50" charset="-127"/>
              </a:rPr>
              <a:t>care by the compiler rather </a:t>
            </a:r>
          </a:p>
          <a:p>
            <a:pPr latinLnBrk="0">
              <a:lnSpc>
                <a:spcPct val="80000"/>
              </a:lnSpc>
            </a:pPr>
            <a:r>
              <a:rPr lang="en-US" altLang="ko-KR" sz="1600">
                <a:latin typeface="Arial" charset="0"/>
                <a:ea typeface="돋움" pitchFamily="50" charset="-127"/>
              </a:rPr>
              <a:t>than the hardware</a:t>
            </a:r>
          </a:p>
        </p:txBody>
      </p:sp>
    </p:spTree>
    <p:extLst>
      <p:ext uri="{BB962C8B-B14F-4D97-AF65-F5344CB8AC3E}">
        <p14:creationId xmlns:p14="http://schemas.microsoft.com/office/powerpoint/2010/main" val="13754515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269875"/>
            <a:ext cx="7245350" cy="50323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9.2 Delayed Branch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58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201863"/>
            <a:ext cx="3538537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803775"/>
            <a:ext cx="3076575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95338" y="914399"/>
            <a:ext cx="7739062" cy="88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Compiler analyzes the instructions before and after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the branch and rearranges the program sequence by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inserting useful instructions in the delay steps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896938" y="1890713"/>
            <a:ext cx="3594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8000"/>
              </a:lnSpc>
            </a:pPr>
            <a:r>
              <a:rPr lang="en-US" altLang="ko-KR" sz="1800">
                <a:latin typeface="Arial" charset="0"/>
                <a:ea typeface="돋움" pitchFamily="50" charset="-127"/>
              </a:rPr>
              <a:t>Using no-operation instructions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809625" y="4395788"/>
            <a:ext cx="450056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8000"/>
              </a:lnSpc>
            </a:pPr>
            <a:r>
              <a:rPr lang="en-US" altLang="ko-KR" sz="1800">
                <a:latin typeface="Arial" charset="0"/>
                <a:ea typeface="돋움" pitchFamily="50" charset="-127"/>
              </a:rPr>
              <a:t>Rearranging the instructions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679450" y="909638"/>
            <a:ext cx="5997575" cy="80962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4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1.Major hazards in pipelined execution</a:t>
            </a:r>
          </a:p>
          <a:p>
            <a:pPr marL="0" indent="0">
              <a:buNone/>
            </a:pPr>
            <a:r>
              <a:rPr lang="en-US" dirty="0" smtClean="0"/>
              <a:t>1.1. Structural hazards</a:t>
            </a:r>
          </a:p>
          <a:p>
            <a:pPr marL="0" indent="0">
              <a:buNone/>
            </a:pPr>
            <a:r>
              <a:rPr lang="en-US" dirty="0" smtClean="0"/>
              <a:t>1.2. Data  hazards</a:t>
            </a:r>
          </a:p>
          <a:p>
            <a:pPr marL="0" indent="0">
              <a:buNone/>
            </a:pPr>
            <a:r>
              <a:rPr lang="en-US" dirty="0" smtClean="0"/>
              <a:t>1.3. Control hazards</a:t>
            </a:r>
          </a:p>
          <a:p>
            <a:pPr marL="0" indent="0">
              <a:buNone/>
            </a:pPr>
            <a:r>
              <a:rPr lang="en-US" dirty="0" smtClean="0"/>
              <a:t>2. RISC pipeline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488"/>
            <a:ext cx="9144000" cy="5683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en-US" altLang="ko-KR" sz="4000" b="1" dirty="0" smtClean="0"/>
              <a:t>Major Hazards in a Pipelined Execution</a:t>
            </a:r>
            <a:endParaRPr lang="en-US" altLang="ko-KR" sz="4000" b="1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66700" y="860425"/>
            <a:ext cx="7867603" cy="19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b="1" u="sng" dirty="0">
                <a:latin typeface="Arial" charset="0"/>
                <a:ea typeface="돋움" pitchFamily="50" charset="-127"/>
              </a:rPr>
              <a:t>Structural hazards(Resource Conflicts)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b="1" dirty="0">
                <a:latin typeface="Arial" charset="0"/>
                <a:ea typeface="돋움" pitchFamily="50" charset="-127"/>
              </a:rPr>
              <a:t> 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   Hardware Resources required by the instructions in 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   simultaneous overlapped execution cannot be met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b="1" u="sng" dirty="0">
                <a:latin typeface="Arial" charset="0"/>
                <a:ea typeface="돋움" pitchFamily="50" charset="-127"/>
              </a:rPr>
              <a:t>Data hazards (Data Dependency Conflicts)</a:t>
            </a:r>
            <a:r>
              <a:rPr lang="en-US" altLang="ko-KR" sz="1800" b="1" dirty="0">
                <a:latin typeface="Arial" charset="0"/>
                <a:ea typeface="돋움" pitchFamily="50" charset="-127"/>
              </a:rPr>
              <a:t> 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endParaRPr lang="en-US" altLang="ko-KR" sz="1800" b="1" dirty="0">
              <a:latin typeface="Arial" charset="0"/>
              <a:ea typeface="돋움" pitchFamily="50" charset="-127"/>
            </a:endParaRP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   An instruction scheduled to be executed in the pipeline requires the 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	result of a previous instruction, which is not yet available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2324100" y="4705350"/>
            <a:ext cx="4968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JMP</a:t>
            </a:r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2376488" y="4652963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376488" y="4956175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237966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2820988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326231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2844800" y="4705350"/>
            <a:ext cx="3365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ID</a:t>
            </a: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3271838" y="4705350"/>
            <a:ext cx="3952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PC</a:t>
            </a: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765550" y="4705350"/>
            <a:ext cx="273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+</a:t>
            </a: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4156075" y="4705350"/>
            <a:ext cx="3952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PC</a:t>
            </a:r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3703638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414496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Freeform 45"/>
          <p:cNvSpPr>
            <a:spLocks/>
          </p:cNvSpPr>
          <p:nvPr/>
        </p:nvSpPr>
        <p:spPr bwMode="auto">
          <a:xfrm>
            <a:off x="2820988" y="5094288"/>
            <a:ext cx="1689100" cy="287337"/>
          </a:xfrm>
          <a:custGeom>
            <a:avLst/>
            <a:gdLst>
              <a:gd name="T0" fmla="*/ 0 w 1041"/>
              <a:gd name="T1" fmla="*/ 80 h 185"/>
              <a:gd name="T2" fmla="*/ 0 w 1041"/>
              <a:gd name="T3" fmla="*/ 48 h 185"/>
              <a:gd name="T4" fmla="*/ 64 w 1041"/>
              <a:gd name="T5" fmla="*/ 16 h 185"/>
              <a:gd name="T6" fmla="*/ 168 w 1041"/>
              <a:gd name="T7" fmla="*/ 0 h 185"/>
              <a:gd name="T8" fmla="*/ 216 w 1041"/>
              <a:gd name="T9" fmla="*/ 0 h 185"/>
              <a:gd name="T10" fmla="*/ 304 w 1041"/>
              <a:gd name="T11" fmla="*/ 24 h 185"/>
              <a:gd name="T12" fmla="*/ 384 w 1041"/>
              <a:gd name="T13" fmla="*/ 24 h 185"/>
              <a:gd name="T14" fmla="*/ 440 w 1041"/>
              <a:gd name="T15" fmla="*/ 0 h 185"/>
              <a:gd name="T16" fmla="*/ 552 w 1041"/>
              <a:gd name="T17" fmla="*/ 0 h 185"/>
              <a:gd name="T18" fmla="*/ 584 w 1041"/>
              <a:gd name="T19" fmla="*/ 24 h 185"/>
              <a:gd name="T20" fmla="*/ 688 w 1041"/>
              <a:gd name="T21" fmla="*/ 32 h 185"/>
              <a:gd name="T22" fmla="*/ 760 w 1041"/>
              <a:gd name="T23" fmla="*/ 32 h 185"/>
              <a:gd name="T24" fmla="*/ 840 w 1041"/>
              <a:gd name="T25" fmla="*/ 16 h 185"/>
              <a:gd name="T26" fmla="*/ 936 w 1041"/>
              <a:gd name="T27" fmla="*/ 0 h 185"/>
              <a:gd name="T28" fmla="*/ 960 w 1041"/>
              <a:gd name="T29" fmla="*/ 32 h 185"/>
              <a:gd name="T30" fmla="*/ 1024 w 1041"/>
              <a:gd name="T31" fmla="*/ 64 h 185"/>
              <a:gd name="T32" fmla="*/ 1040 w 1041"/>
              <a:gd name="T33" fmla="*/ 104 h 185"/>
              <a:gd name="T34" fmla="*/ 1040 w 1041"/>
              <a:gd name="T35" fmla="*/ 136 h 185"/>
              <a:gd name="T36" fmla="*/ 960 w 1041"/>
              <a:gd name="T37" fmla="*/ 168 h 185"/>
              <a:gd name="T38" fmla="*/ 936 w 1041"/>
              <a:gd name="T39" fmla="*/ 176 h 185"/>
              <a:gd name="T40" fmla="*/ 840 w 1041"/>
              <a:gd name="T41" fmla="*/ 176 h 185"/>
              <a:gd name="T42" fmla="*/ 760 w 1041"/>
              <a:gd name="T43" fmla="*/ 168 h 185"/>
              <a:gd name="T44" fmla="*/ 688 w 1041"/>
              <a:gd name="T45" fmla="*/ 152 h 185"/>
              <a:gd name="T46" fmla="*/ 584 w 1041"/>
              <a:gd name="T47" fmla="*/ 160 h 185"/>
              <a:gd name="T48" fmla="*/ 552 w 1041"/>
              <a:gd name="T49" fmla="*/ 176 h 185"/>
              <a:gd name="T50" fmla="*/ 440 w 1041"/>
              <a:gd name="T51" fmla="*/ 184 h 185"/>
              <a:gd name="T52" fmla="*/ 384 w 1041"/>
              <a:gd name="T53" fmla="*/ 152 h 185"/>
              <a:gd name="T54" fmla="*/ 304 w 1041"/>
              <a:gd name="T55" fmla="*/ 152 h 185"/>
              <a:gd name="T56" fmla="*/ 216 w 1041"/>
              <a:gd name="T57" fmla="*/ 168 h 185"/>
              <a:gd name="T58" fmla="*/ 168 w 1041"/>
              <a:gd name="T59" fmla="*/ 168 h 185"/>
              <a:gd name="T60" fmla="*/ 64 w 1041"/>
              <a:gd name="T61" fmla="*/ 168 h 185"/>
              <a:gd name="T62" fmla="*/ 32 w 1041"/>
              <a:gd name="T63" fmla="*/ 136 h 185"/>
              <a:gd name="T64" fmla="*/ 16 w 1041"/>
              <a:gd name="T65" fmla="*/ 104 h 185"/>
              <a:gd name="T66" fmla="*/ 0 w 1041"/>
              <a:gd name="T67" fmla="*/ 10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1" h="185">
                <a:moveTo>
                  <a:pt x="0" y="80"/>
                </a:moveTo>
                <a:lnTo>
                  <a:pt x="0" y="48"/>
                </a:lnTo>
                <a:lnTo>
                  <a:pt x="64" y="16"/>
                </a:lnTo>
                <a:lnTo>
                  <a:pt x="168" y="0"/>
                </a:lnTo>
                <a:lnTo>
                  <a:pt x="216" y="0"/>
                </a:lnTo>
                <a:lnTo>
                  <a:pt x="304" y="24"/>
                </a:lnTo>
                <a:lnTo>
                  <a:pt x="384" y="24"/>
                </a:lnTo>
                <a:lnTo>
                  <a:pt x="440" y="0"/>
                </a:lnTo>
                <a:lnTo>
                  <a:pt x="552" y="0"/>
                </a:lnTo>
                <a:lnTo>
                  <a:pt x="584" y="24"/>
                </a:lnTo>
                <a:lnTo>
                  <a:pt x="688" y="32"/>
                </a:lnTo>
                <a:lnTo>
                  <a:pt x="760" y="32"/>
                </a:lnTo>
                <a:lnTo>
                  <a:pt x="840" y="16"/>
                </a:lnTo>
                <a:lnTo>
                  <a:pt x="936" y="0"/>
                </a:lnTo>
                <a:lnTo>
                  <a:pt x="960" y="32"/>
                </a:lnTo>
                <a:lnTo>
                  <a:pt x="1024" y="64"/>
                </a:lnTo>
                <a:lnTo>
                  <a:pt x="1040" y="104"/>
                </a:lnTo>
                <a:lnTo>
                  <a:pt x="1040" y="136"/>
                </a:lnTo>
                <a:lnTo>
                  <a:pt x="960" y="168"/>
                </a:lnTo>
                <a:lnTo>
                  <a:pt x="936" y="176"/>
                </a:lnTo>
                <a:lnTo>
                  <a:pt x="840" y="176"/>
                </a:lnTo>
                <a:lnTo>
                  <a:pt x="760" y="168"/>
                </a:lnTo>
                <a:lnTo>
                  <a:pt x="688" y="152"/>
                </a:lnTo>
                <a:lnTo>
                  <a:pt x="584" y="160"/>
                </a:lnTo>
                <a:lnTo>
                  <a:pt x="552" y="176"/>
                </a:lnTo>
                <a:lnTo>
                  <a:pt x="440" y="184"/>
                </a:lnTo>
                <a:lnTo>
                  <a:pt x="384" y="152"/>
                </a:lnTo>
                <a:lnTo>
                  <a:pt x="304" y="152"/>
                </a:lnTo>
                <a:lnTo>
                  <a:pt x="216" y="168"/>
                </a:lnTo>
                <a:lnTo>
                  <a:pt x="168" y="168"/>
                </a:lnTo>
                <a:lnTo>
                  <a:pt x="64" y="168"/>
                </a:lnTo>
                <a:lnTo>
                  <a:pt x="32" y="136"/>
                </a:lnTo>
                <a:lnTo>
                  <a:pt x="16" y="104"/>
                </a:lnTo>
                <a:lnTo>
                  <a:pt x="0" y="104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3208338" y="5129213"/>
            <a:ext cx="685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bubble</a:t>
            </a:r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 flipH="1" flipV="1">
            <a:off x="2808288" y="5170488"/>
            <a:ext cx="12700" cy="7461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4633913" y="5129213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IF</a:t>
            </a:r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4573588" y="5094288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4573588" y="5381625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>
            <a:off x="458628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>
            <a:off x="5027613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>
            <a:off x="546893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5049838" y="5129213"/>
            <a:ext cx="3365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ID</a:t>
            </a:r>
          </a:p>
        </p:txBody>
      </p:sp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5453063" y="5129213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OF</a:t>
            </a: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919788" y="5127625"/>
            <a:ext cx="4048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OE</a:t>
            </a: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6359525" y="5127625"/>
            <a:ext cx="4048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OS</a:t>
            </a:r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5908675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>
            <a:off x="635158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>
            <a:off x="6792913" y="5083175"/>
            <a:ext cx="0" cy="3175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4764088" y="4740275"/>
            <a:ext cx="22653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Branch address dependency</a:t>
            </a: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635000" y="5778500"/>
            <a:ext cx="39179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 b="0">
                <a:latin typeface="Arial" charset="0"/>
                <a:ea typeface="돋움" pitchFamily="50" charset="-127"/>
              </a:rPr>
              <a:t>Hazards in pipelines may make it      </a:t>
            </a:r>
          </a:p>
          <a:p>
            <a:pPr latinLnBrk="0">
              <a:lnSpc>
                <a:spcPct val="85000"/>
              </a:lnSpc>
            </a:pPr>
            <a:r>
              <a:rPr lang="en-US" altLang="ko-KR" sz="1800" b="0">
                <a:latin typeface="Arial" charset="0"/>
                <a:ea typeface="돋움" pitchFamily="50" charset="-127"/>
              </a:rPr>
              <a:t>necessary to </a:t>
            </a:r>
            <a:r>
              <a:rPr lang="en-US" altLang="ko-KR" sz="1800" i="1">
                <a:latin typeface="Arial" charset="0"/>
                <a:ea typeface="돋움" pitchFamily="50" charset="-127"/>
              </a:rPr>
              <a:t>stall</a:t>
            </a:r>
            <a:r>
              <a:rPr lang="en-US" altLang="ko-KR" sz="1800">
                <a:latin typeface="Arial" charset="0"/>
                <a:ea typeface="돋움" pitchFamily="50" charset="-127"/>
              </a:rPr>
              <a:t>  </a:t>
            </a:r>
            <a:r>
              <a:rPr lang="en-US" altLang="ko-KR" sz="1800" b="0">
                <a:latin typeface="Arial" charset="0"/>
                <a:ea typeface="돋움" pitchFamily="50" charset="-127"/>
              </a:rPr>
              <a:t>the pipeline</a:t>
            </a: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576263" y="5789613"/>
            <a:ext cx="3746500" cy="53498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4799013" y="5778500"/>
            <a:ext cx="4095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 b="0">
                <a:latin typeface="Arial" charset="0"/>
                <a:ea typeface="돋움" pitchFamily="50" charset="-127"/>
              </a:rPr>
              <a:t>Pipeline Interlock: </a:t>
            </a:r>
          </a:p>
          <a:p>
            <a:pPr latinLnBrk="0">
              <a:lnSpc>
                <a:spcPct val="85000"/>
              </a:lnSpc>
            </a:pPr>
            <a:r>
              <a:rPr lang="en-US" altLang="ko-KR" sz="1800" b="0">
                <a:latin typeface="Arial" charset="0"/>
                <a:ea typeface="돋움" pitchFamily="50" charset="-127"/>
              </a:rPr>
              <a:t>  Detect Hazards Stall until it is cleared</a:t>
            </a:r>
          </a:p>
          <a:p>
            <a:pPr eaLnBrk="1" latinLnBrk="0" hangingPunct="1">
              <a:lnSpc>
                <a:spcPct val="85000"/>
              </a:lnSpc>
            </a:pPr>
            <a:endParaRPr lang="en-US" altLang="ko-KR" sz="1800" b="0">
              <a:latin typeface="Arial" charset="0"/>
              <a:ea typeface="돋움" pitchFamily="50" charset="-127"/>
            </a:endParaRPr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4857750" y="5792788"/>
            <a:ext cx="4057650" cy="52863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2" name="AutoShape 70"/>
          <p:cNvSpPr>
            <a:spLocks noChangeArrowheads="1"/>
          </p:cNvSpPr>
          <p:nvPr/>
        </p:nvSpPr>
        <p:spPr bwMode="auto">
          <a:xfrm>
            <a:off x="4437063" y="6040438"/>
            <a:ext cx="350837" cy="106362"/>
          </a:xfrm>
          <a:prstGeom prst="rightArrow">
            <a:avLst>
              <a:gd name="adj1" fmla="val 50000"/>
              <a:gd name="adj2" fmla="val 164941"/>
            </a:avLst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390900" y="2955925"/>
            <a:ext cx="5127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ADD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3449638" y="2908300"/>
            <a:ext cx="18510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435350" y="3228975"/>
            <a:ext cx="18526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449638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381500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40175" y="2955925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367213" y="2955925"/>
            <a:ext cx="4460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B,C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910138" y="2955925"/>
            <a:ext cx="273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+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4848225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884613" y="3413125"/>
            <a:ext cx="4460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INC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V="1">
            <a:off x="3911600" y="3357563"/>
            <a:ext cx="936625" cy="95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900488" y="3686175"/>
            <a:ext cx="947737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381500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4848225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4403725" y="3413125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6308725" y="3413125"/>
            <a:ext cx="3571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+1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6246813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778500" y="3367088"/>
            <a:ext cx="93186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5778500" y="3686175"/>
            <a:ext cx="9477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5781675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5845175" y="3413125"/>
            <a:ext cx="377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R1</a:t>
            </a:r>
          </a:p>
        </p:txBody>
      </p:sp>
      <p:sp>
        <p:nvSpPr>
          <p:cNvPr id="49181" name="Freeform 29"/>
          <p:cNvSpPr>
            <a:spLocks/>
          </p:cNvSpPr>
          <p:nvPr/>
        </p:nvSpPr>
        <p:spPr bwMode="auto">
          <a:xfrm>
            <a:off x="4848225" y="3376613"/>
            <a:ext cx="935038" cy="309562"/>
          </a:xfrm>
          <a:custGeom>
            <a:avLst/>
            <a:gdLst>
              <a:gd name="T0" fmla="*/ 0 w 545"/>
              <a:gd name="T1" fmla="*/ 80 h 185"/>
              <a:gd name="T2" fmla="*/ 0 w 545"/>
              <a:gd name="T3" fmla="*/ 48 h 185"/>
              <a:gd name="T4" fmla="*/ 32 w 545"/>
              <a:gd name="T5" fmla="*/ 16 h 185"/>
              <a:gd name="T6" fmla="*/ 88 w 545"/>
              <a:gd name="T7" fmla="*/ 0 h 185"/>
              <a:gd name="T8" fmla="*/ 112 w 545"/>
              <a:gd name="T9" fmla="*/ 0 h 185"/>
              <a:gd name="T10" fmla="*/ 160 w 545"/>
              <a:gd name="T11" fmla="*/ 24 h 185"/>
              <a:gd name="T12" fmla="*/ 200 w 545"/>
              <a:gd name="T13" fmla="*/ 24 h 185"/>
              <a:gd name="T14" fmla="*/ 232 w 545"/>
              <a:gd name="T15" fmla="*/ 0 h 185"/>
              <a:gd name="T16" fmla="*/ 288 w 545"/>
              <a:gd name="T17" fmla="*/ 0 h 185"/>
              <a:gd name="T18" fmla="*/ 304 w 545"/>
              <a:gd name="T19" fmla="*/ 24 h 185"/>
              <a:gd name="T20" fmla="*/ 360 w 545"/>
              <a:gd name="T21" fmla="*/ 32 h 185"/>
              <a:gd name="T22" fmla="*/ 400 w 545"/>
              <a:gd name="T23" fmla="*/ 32 h 185"/>
              <a:gd name="T24" fmla="*/ 440 w 545"/>
              <a:gd name="T25" fmla="*/ 16 h 185"/>
              <a:gd name="T26" fmla="*/ 488 w 545"/>
              <a:gd name="T27" fmla="*/ 0 h 185"/>
              <a:gd name="T28" fmla="*/ 504 w 545"/>
              <a:gd name="T29" fmla="*/ 32 h 185"/>
              <a:gd name="T30" fmla="*/ 536 w 545"/>
              <a:gd name="T31" fmla="*/ 64 h 185"/>
              <a:gd name="T32" fmla="*/ 544 w 545"/>
              <a:gd name="T33" fmla="*/ 104 h 185"/>
              <a:gd name="T34" fmla="*/ 544 w 545"/>
              <a:gd name="T35" fmla="*/ 136 h 185"/>
              <a:gd name="T36" fmla="*/ 504 w 545"/>
              <a:gd name="T37" fmla="*/ 168 h 185"/>
              <a:gd name="T38" fmla="*/ 488 w 545"/>
              <a:gd name="T39" fmla="*/ 176 h 185"/>
              <a:gd name="T40" fmla="*/ 440 w 545"/>
              <a:gd name="T41" fmla="*/ 176 h 185"/>
              <a:gd name="T42" fmla="*/ 400 w 545"/>
              <a:gd name="T43" fmla="*/ 168 h 185"/>
              <a:gd name="T44" fmla="*/ 360 w 545"/>
              <a:gd name="T45" fmla="*/ 152 h 185"/>
              <a:gd name="T46" fmla="*/ 304 w 545"/>
              <a:gd name="T47" fmla="*/ 160 h 185"/>
              <a:gd name="T48" fmla="*/ 288 w 545"/>
              <a:gd name="T49" fmla="*/ 176 h 185"/>
              <a:gd name="T50" fmla="*/ 232 w 545"/>
              <a:gd name="T51" fmla="*/ 184 h 185"/>
              <a:gd name="T52" fmla="*/ 200 w 545"/>
              <a:gd name="T53" fmla="*/ 152 h 185"/>
              <a:gd name="T54" fmla="*/ 160 w 545"/>
              <a:gd name="T55" fmla="*/ 152 h 185"/>
              <a:gd name="T56" fmla="*/ 112 w 545"/>
              <a:gd name="T57" fmla="*/ 168 h 185"/>
              <a:gd name="T58" fmla="*/ 88 w 545"/>
              <a:gd name="T59" fmla="*/ 168 h 185"/>
              <a:gd name="T60" fmla="*/ 32 w 545"/>
              <a:gd name="T61" fmla="*/ 168 h 185"/>
              <a:gd name="T62" fmla="*/ 16 w 545"/>
              <a:gd name="T63" fmla="*/ 136 h 185"/>
              <a:gd name="T64" fmla="*/ 8 w 545"/>
              <a:gd name="T65" fmla="*/ 104 h 185"/>
              <a:gd name="T66" fmla="*/ 0 w 545"/>
              <a:gd name="T67" fmla="*/ 10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5" h="185">
                <a:moveTo>
                  <a:pt x="0" y="80"/>
                </a:moveTo>
                <a:lnTo>
                  <a:pt x="0" y="48"/>
                </a:lnTo>
                <a:lnTo>
                  <a:pt x="32" y="16"/>
                </a:lnTo>
                <a:lnTo>
                  <a:pt x="88" y="0"/>
                </a:lnTo>
                <a:lnTo>
                  <a:pt x="112" y="0"/>
                </a:lnTo>
                <a:lnTo>
                  <a:pt x="160" y="24"/>
                </a:lnTo>
                <a:lnTo>
                  <a:pt x="200" y="24"/>
                </a:lnTo>
                <a:lnTo>
                  <a:pt x="232" y="0"/>
                </a:lnTo>
                <a:lnTo>
                  <a:pt x="288" y="0"/>
                </a:lnTo>
                <a:lnTo>
                  <a:pt x="304" y="24"/>
                </a:lnTo>
                <a:lnTo>
                  <a:pt x="360" y="32"/>
                </a:lnTo>
                <a:lnTo>
                  <a:pt x="400" y="32"/>
                </a:lnTo>
                <a:lnTo>
                  <a:pt x="440" y="16"/>
                </a:lnTo>
                <a:lnTo>
                  <a:pt x="488" y="0"/>
                </a:lnTo>
                <a:lnTo>
                  <a:pt x="504" y="32"/>
                </a:lnTo>
                <a:lnTo>
                  <a:pt x="536" y="64"/>
                </a:lnTo>
                <a:lnTo>
                  <a:pt x="544" y="104"/>
                </a:lnTo>
                <a:lnTo>
                  <a:pt x="544" y="136"/>
                </a:lnTo>
                <a:lnTo>
                  <a:pt x="504" y="168"/>
                </a:lnTo>
                <a:lnTo>
                  <a:pt x="488" y="176"/>
                </a:lnTo>
                <a:lnTo>
                  <a:pt x="440" y="176"/>
                </a:lnTo>
                <a:lnTo>
                  <a:pt x="400" y="168"/>
                </a:lnTo>
                <a:lnTo>
                  <a:pt x="360" y="152"/>
                </a:lnTo>
                <a:lnTo>
                  <a:pt x="304" y="160"/>
                </a:lnTo>
                <a:lnTo>
                  <a:pt x="288" y="176"/>
                </a:lnTo>
                <a:lnTo>
                  <a:pt x="232" y="184"/>
                </a:lnTo>
                <a:lnTo>
                  <a:pt x="200" y="152"/>
                </a:lnTo>
                <a:lnTo>
                  <a:pt x="160" y="152"/>
                </a:lnTo>
                <a:lnTo>
                  <a:pt x="112" y="168"/>
                </a:lnTo>
                <a:lnTo>
                  <a:pt x="88" y="168"/>
                </a:lnTo>
                <a:lnTo>
                  <a:pt x="32" y="168"/>
                </a:lnTo>
                <a:lnTo>
                  <a:pt x="16" y="136"/>
                </a:lnTo>
                <a:lnTo>
                  <a:pt x="8" y="104"/>
                </a:lnTo>
                <a:lnTo>
                  <a:pt x="0" y="104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4954588" y="3413125"/>
            <a:ext cx="685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bubble</a:t>
            </a: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5646738" y="2947988"/>
            <a:ext cx="1444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Data dependency</a:t>
            </a:r>
          </a:p>
        </p:txBody>
      </p:sp>
      <p:sp>
        <p:nvSpPr>
          <p:cNvPr id="49217" name="Line 65"/>
          <p:cNvSpPr>
            <a:spLocks noChangeShapeType="1"/>
          </p:cNvSpPr>
          <p:nvPr/>
        </p:nvSpPr>
        <p:spPr bwMode="auto">
          <a:xfrm>
            <a:off x="5337175" y="3043238"/>
            <a:ext cx="603250" cy="280987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4" name="Line 72"/>
          <p:cNvSpPr>
            <a:spLocks noChangeShapeType="1"/>
          </p:cNvSpPr>
          <p:nvPr/>
        </p:nvSpPr>
        <p:spPr bwMode="auto">
          <a:xfrm>
            <a:off x="3922713" y="2901950"/>
            <a:ext cx="0" cy="3492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5" name="Line 73"/>
          <p:cNvSpPr>
            <a:spLocks noChangeShapeType="1"/>
          </p:cNvSpPr>
          <p:nvPr/>
        </p:nvSpPr>
        <p:spPr bwMode="auto">
          <a:xfrm>
            <a:off x="5280025" y="2901950"/>
            <a:ext cx="0" cy="3492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7" name="Line 75"/>
          <p:cNvSpPr>
            <a:spLocks noChangeShapeType="1"/>
          </p:cNvSpPr>
          <p:nvPr/>
        </p:nvSpPr>
        <p:spPr bwMode="auto">
          <a:xfrm>
            <a:off x="6707188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8" name="Line 76"/>
          <p:cNvSpPr>
            <a:spLocks noChangeShapeType="1"/>
          </p:cNvSpPr>
          <p:nvPr/>
        </p:nvSpPr>
        <p:spPr bwMode="auto">
          <a:xfrm>
            <a:off x="3908425" y="3365500"/>
            <a:ext cx="0" cy="3397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1327150" y="3044825"/>
            <a:ext cx="20637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50000"/>
              </a:lnSpc>
              <a:spcBef>
                <a:spcPct val="4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R1 &lt;- B + C</a:t>
            </a:r>
          </a:p>
          <a:p>
            <a:pPr lvl="1" latinLnBrk="0">
              <a:lnSpc>
                <a:spcPct val="50000"/>
              </a:lnSpc>
              <a:spcBef>
                <a:spcPct val="4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R1 &lt;- R1 + 1</a:t>
            </a:r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209550" y="3775075"/>
            <a:ext cx="6238887" cy="86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b="1" u="sng" dirty="0" smtClean="0">
                <a:latin typeface="Arial" charset="0"/>
                <a:ea typeface="돋움" pitchFamily="50" charset="-127"/>
              </a:rPr>
              <a:t>Control hazards (Branch conflicts)</a:t>
            </a:r>
            <a:endParaRPr lang="en-US" altLang="ko-KR" sz="1800" b="1" u="sng" dirty="0">
              <a:latin typeface="Arial" charset="0"/>
              <a:ea typeface="돋움" pitchFamily="50" charset="-127"/>
            </a:endParaRP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   Branches and other instructions that change the PC</a:t>
            </a:r>
          </a:p>
          <a:p>
            <a:pPr lvl="1" latinLnBrk="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>
                <a:latin typeface="Arial" charset="0"/>
                <a:ea typeface="돋움" pitchFamily="50" charset="-127"/>
              </a:rPr>
              <a:t>   make the fetch of the next instruction to be delayed</a:t>
            </a:r>
          </a:p>
        </p:txBody>
      </p:sp>
      <p:sp>
        <p:nvSpPr>
          <p:cNvPr id="49234" name="Line 82"/>
          <p:cNvSpPr>
            <a:spLocks noChangeShapeType="1"/>
          </p:cNvSpPr>
          <p:nvPr/>
        </p:nvSpPr>
        <p:spPr bwMode="auto">
          <a:xfrm>
            <a:off x="4583113" y="467836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5" name="Line 83"/>
          <p:cNvSpPr>
            <a:spLocks noChangeShapeType="1"/>
          </p:cNvSpPr>
          <p:nvPr/>
        </p:nvSpPr>
        <p:spPr bwMode="auto">
          <a:xfrm>
            <a:off x="4648200" y="4819650"/>
            <a:ext cx="2286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47650"/>
            <a:ext cx="7850188" cy="5556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.1</a:t>
            </a:r>
            <a:r>
              <a:rPr lang="en-US" altLang="ko-KR" sz="4000" b="1" dirty="0" smtClean="0"/>
              <a:t>. Structural Hazards</a:t>
            </a:r>
            <a:endParaRPr lang="en-US" altLang="ko-KR" sz="4000" b="1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047750" y="892175"/>
            <a:ext cx="4962897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Structural Hazards</a:t>
            </a:r>
            <a:r>
              <a:rPr lang="en-US" altLang="ko-KR" sz="1400" b="1" dirty="0">
                <a:latin typeface="Arial" charset="0"/>
                <a:ea typeface="돋움" pitchFamily="50" charset="-127"/>
              </a:rPr>
              <a:t> </a:t>
            </a:r>
          </a:p>
          <a:p>
            <a:pPr latinLnBrk="0"/>
            <a:endParaRPr lang="en-US" altLang="ko-KR" sz="14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Occur when some resource has not been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duplicated enough to allow all combinations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of instructions in the pipeline to execute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1925" y="2298700"/>
            <a:ext cx="7975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       Example: With one memory-port, a data and an instruction fetch 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			cannot be initiated in the same clock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778125" y="4645025"/>
            <a:ext cx="5137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The Pipeline is stalled for a structural hazard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&lt;- Two Loads with one port memory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-&gt; Two-port memory will serve without stall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343275" y="3270250"/>
            <a:ext cx="1365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195638" y="3208338"/>
            <a:ext cx="17573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206750" y="3521075"/>
            <a:ext cx="17684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198813" y="3205163"/>
            <a:ext cx="1587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635375" y="3205163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073525" y="3205163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525963" y="3205163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964113" y="3205163"/>
            <a:ext cx="1587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714750" y="3270250"/>
            <a:ext cx="2190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84650" y="3270250"/>
            <a:ext cx="2127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621213" y="3270250"/>
            <a:ext cx="203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933700" y="3243263"/>
            <a:ext cx="428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952750" y="3627438"/>
            <a:ext cx="2159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i+1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2952750" y="3997325"/>
            <a:ext cx="2159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i+2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3775075" y="3654425"/>
            <a:ext cx="1365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3629025" y="3576638"/>
            <a:ext cx="178752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3638550" y="3890963"/>
            <a:ext cx="1778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3635375" y="3575050"/>
            <a:ext cx="3175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4073525" y="3575050"/>
            <a:ext cx="3175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4964113" y="3575050"/>
            <a:ext cx="1587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5400675" y="3575050"/>
            <a:ext cx="1588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4149725" y="3654425"/>
            <a:ext cx="2190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621213" y="3654425"/>
            <a:ext cx="2127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5057775" y="3654425"/>
            <a:ext cx="203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5102225" y="4024313"/>
            <a:ext cx="1365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4070350" y="3951288"/>
            <a:ext cx="268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067175" y="4275138"/>
            <a:ext cx="2674938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4964113" y="3959225"/>
            <a:ext cx="1587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5400675" y="3959225"/>
            <a:ext cx="1588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5837238" y="3959225"/>
            <a:ext cx="1587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6289675" y="3959225"/>
            <a:ext cx="1588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6726238" y="3959225"/>
            <a:ext cx="1587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5478463" y="4024313"/>
            <a:ext cx="2190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5946775" y="4024313"/>
            <a:ext cx="2127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6383338" y="4024313"/>
            <a:ext cx="203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44" name="Rectangle 44"/>
          <p:cNvSpPr>
            <a:spLocks noChangeArrowheads="1"/>
          </p:cNvSpPr>
          <p:nvPr/>
        </p:nvSpPr>
        <p:spPr bwMode="auto">
          <a:xfrm>
            <a:off x="4622800" y="4038600"/>
            <a:ext cx="2524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0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stall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4073525" y="3959225"/>
            <a:ext cx="3175" cy="328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4157663" y="4029075"/>
            <a:ext cx="252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0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stall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4521200" y="3584575"/>
            <a:ext cx="1588" cy="331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4530725" y="3946525"/>
            <a:ext cx="1588" cy="331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274638"/>
            <a:ext cx="7797800" cy="53975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.2</a:t>
            </a:r>
            <a:r>
              <a:rPr lang="en-US" altLang="ko-KR" sz="4000" b="1" dirty="0" smtClean="0"/>
              <a:t>. Data Hazards</a:t>
            </a:r>
            <a:endParaRPr lang="en-US" altLang="ko-KR" sz="4000" b="1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41313" y="866775"/>
            <a:ext cx="5539978" cy="115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Data Hazards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Occurs when the execution of an instruction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depends on the results of a previous instruction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160588" y="1936750"/>
            <a:ext cx="2954337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876300" indent="-8763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1397000" indent="-3810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790700" indent="-2794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184400" indent="-2794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683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ADD	R1, R2, R3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SUB	R4, R1, R5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08000" y="3155950"/>
            <a:ext cx="8002191" cy="365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 Hardware Technique</a:t>
            </a:r>
          </a:p>
          <a:p>
            <a:pPr latinLnBrk="0"/>
            <a:endParaRPr lang="en-US" altLang="ko-KR" sz="1800" i="1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i="1" dirty="0">
                <a:latin typeface="Arial" charset="0"/>
                <a:ea typeface="돋움" pitchFamily="50" charset="-127"/>
              </a:rPr>
              <a:t>      Interlock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- hardware detects the data dependencies and delays the scheduling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  of the dependent instruction by stalling enough clock cycles</a:t>
            </a:r>
          </a:p>
          <a:p>
            <a:pPr latinLnBrk="0"/>
            <a:r>
              <a:rPr lang="en-US" altLang="ko-KR" sz="1800" i="1" dirty="0">
                <a:latin typeface="Arial" charset="0"/>
                <a:ea typeface="돋움" pitchFamily="50" charset="-127"/>
              </a:rPr>
              <a:t>      Forwarding 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(bypassing, short-circuiting)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- Accomplished by a data path that routes a value from a source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  (usually an ALU) to a user, bypassing a designated register. This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  allows the value to be produced to be used at an earlier stage in the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	  pipeline than would otherwise be possible 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Software Technique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Instruction Scheduling(compiler) for </a:t>
            </a:r>
            <a:r>
              <a:rPr lang="en-US" altLang="ko-KR" sz="1800" i="1" dirty="0">
                <a:latin typeface="Arial" charset="0"/>
                <a:ea typeface="돋움" pitchFamily="50" charset="-127"/>
              </a:rPr>
              <a:t>delayed load</a:t>
            </a:r>
            <a:endParaRPr lang="en-US" altLang="ko-KR" sz="1800" dirty="0">
              <a:latin typeface="Arial" charset="0"/>
              <a:ea typeface="돋움" pitchFamily="50" charset="-127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744663" y="3314700"/>
            <a:ext cx="3651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7550" y="2463800"/>
            <a:ext cx="54038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Data hazard can be dealt with either hardware 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techniques or software technique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81025" y="5765800"/>
            <a:ext cx="247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</a:t>
            </a:r>
            <a:endParaRPr lang="en-US" altLang="ko-KR" sz="1800" i="1"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31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209550"/>
            <a:ext cx="8137525" cy="56673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.2.1 </a:t>
            </a:r>
            <a:r>
              <a:rPr lang="en-US" altLang="ko-KR" sz="4000" b="1" dirty="0" smtClean="0"/>
              <a:t>Forwarding  Hardware</a:t>
            </a:r>
            <a:endParaRPr lang="en-US" altLang="ko-KR" sz="4000" b="1" dirty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345238" y="3941763"/>
            <a:ext cx="1376362" cy="3111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6245225" y="3046413"/>
            <a:ext cx="1560513" cy="566737"/>
          </a:xfrm>
          <a:custGeom>
            <a:avLst/>
            <a:gdLst>
              <a:gd name="T0" fmla="*/ 0 w 977"/>
              <a:gd name="T1" fmla="*/ 0 h 383"/>
              <a:gd name="T2" fmla="*/ 191 w 977"/>
              <a:gd name="T3" fmla="*/ 0 h 383"/>
              <a:gd name="T4" fmla="*/ 392 w 977"/>
              <a:gd name="T5" fmla="*/ 134 h 383"/>
              <a:gd name="T6" fmla="*/ 584 w 977"/>
              <a:gd name="T7" fmla="*/ 134 h 383"/>
              <a:gd name="T8" fmla="*/ 785 w 977"/>
              <a:gd name="T9" fmla="*/ 0 h 383"/>
              <a:gd name="T10" fmla="*/ 977 w 977"/>
              <a:gd name="T11" fmla="*/ 0 h 383"/>
              <a:gd name="T12" fmla="*/ 708 w 977"/>
              <a:gd name="T13" fmla="*/ 383 h 383"/>
              <a:gd name="T14" fmla="*/ 278 w 977"/>
              <a:gd name="T15" fmla="*/ 383 h 383"/>
              <a:gd name="T16" fmla="*/ 0 w 977"/>
              <a:gd name="T17" fmla="*/ 0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7" h="383">
                <a:moveTo>
                  <a:pt x="0" y="0"/>
                </a:moveTo>
                <a:lnTo>
                  <a:pt x="191" y="0"/>
                </a:lnTo>
                <a:lnTo>
                  <a:pt x="392" y="134"/>
                </a:lnTo>
                <a:lnTo>
                  <a:pt x="584" y="134"/>
                </a:lnTo>
                <a:lnTo>
                  <a:pt x="785" y="0"/>
                </a:lnTo>
                <a:lnTo>
                  <a:pt x="977" y="0"/>
                </a:lnTo>
                <a:lnTo>
                  <a:pt x="708" y="383"/>
                </a:lnTo>
                <a:lnTo>
                  <a:pt x="278" y="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202488" y="2422525"/>
            <a:ext cx="869950" cy="3222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992813" y="2422525"/>
            <a:ext cx="871537" cy="3222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345238" y="1308100"/>
            <a:ext cx="1376362" cy="6334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253163" y="3857625"/>
            <a:ext cx="1392237" cy="3238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Freeform 13"/>
          <p:cNvSpPr>
            <a:spLocks/>
          </p:cNvSpPr>
          <p:nvPr/>
        </p:nvSpPr>
        <p:spPr bwMode="auto">
          <a:xfrm>
            <a:off x="6151563" y="2976563"/>
            <a:ext cx="1562100" cy="549275"/>
          </a:xfrm>
          <a:custGeom>
            <a:avLst/>
            <a:gdLst>
              <a:gd name="T0" fmla="*/ 0 w 977"/>
              <a:gd name="T1" fmla="*/ 0 h 373"/>
              <a:gd name="T2" fmla="*/ 201 w 977"/>
              <a:gd name="T3" fmla="*/ 0 h 373"/>
              <a:gd name="T4" fmla="*/ 393 w 977"/>
              <a:gd name="T5" fmla="*/ 124 h 373"/>
              <a:gd name="T6" fmla="*/ 594 w 977"/>
              <a:gd name="T7" fmla="*/ 124 h 373"/>
              <a:gd name="T8" fmla="*/ 786 w 977"/>
              <a:gd name="T9" fmla="*/ 0 h 373"/>
              <a:gd name="T10" fmla="*/ 977 w 977"/>
              <a:gd name="T11" fmla="*/ 0 h 373"/>
              <a:gd name="T12" fmla="*/ 709 w 977"/>
              <a:gd name="T13" fmla="*/ 373 h 373"/>
              <a:gd name="T14" fmla="*/ 278 w 977"/>
              <a:gd name="T15" fmla="*/ 373 h 373"/>
              <a:gd name="T16" fmla="*/ 0 w 977"/>
              <a:gd name="T17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7" h="373">
                <a:moveTo>
                  <a:pt x="0" y="0"/>
                </a:moveTo>
                <a:lnTo>
                  <a:pt x="201" y="0"/>
                </a:lnTo>
                <a:lnTo>
                  <a:pt x="393" y="124"/>
                </a:lnTo>
                <a:lnTo>
                  <a:pt x="594" y="124"/>
                </a:lnTo>
                <a:lnTo>
                  <a:pt x="786" y="0"/>
                </a:lnTo>
                <a:lnTo>
                  <a:pt x="977" y="0"/>
                </a:lnTo>
                <a:lnTo>
                  <a:pt x="709" y="373"/>
                </a:lnTo>
                <a:lnTo>
                  <a:pt x="278" y="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7126288" y="2336800"/>
            <a:ext cx="855662" cy="3238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5902325" y="2336800"/>
            <a:ext cx="869950" cy="3238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253163" y="1225550"/>
            <a:ext cx="1392237" cy="63182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565900" y="1301750"/>
            <a:ext cx="7588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Register 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811963" y="1497013"/>
            <a:ext cx="2555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file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4348163" y="2808288"/>
            <a:ext cx="5905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Result 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4348163" y="3005138"/>
            <a:ext cx="77787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write bus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8335963" y="2441575"/>
            <a:ext cx="6794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Bypass 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8335963" y="2638425"/>
            <a:ext cx="37306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path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7131050" y="4319588"/>
            <a:ext cx="1497013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ALU result buffer 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6138863" y="2419350"/>
            <a:ext cx="3952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MUX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6770688" y="3217863"/>
            <a:ext cx="365125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ALU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6808788" y="3921125"/>
            <a:ext cx="227012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R4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25" name="Arc 29"/>
          <p:cNvSpPr>
            <a:spLocks/>
          </p:cNvSpPr>
          <p:nvPr/>
        </p:nvSpPr>
        <p:spPr bwMode="auto">
          <a:xfrm>
            <a:off x="6450013" y="2192338"/>
            <a:ext cx="123825" cy="142875"/>
          </a:xfrm>
          <a:custGeom>
            <a:avLst/>
            <a:gdLst>
              <a:gd name="G0" fmla="+- 8657 0 0"/>
              <a:gd name="G1" fmla="+- 21600 0 0"/>
              <a:gd name="G2" fmla="+- 21600 0 0"/>
              <a:gd name="T0" fmla="*/ 0 w 17314"/>
              <a:gd name="T1" fmla="*/ 1811 h 21600"/>
              <a:gd name="T2" fmla="*/ 17314 w 17314"/>
              <a:gd name="T3" fmla="*/ 1811 h 21600"/>
              <a:gd name="T4" fmla="*/ 8657 w 173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14" h="21600" fill="none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</a:path>
              <a:path w="17314" h="21600" stroke="0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  <a:lnTo>
                  <a:pt x="8657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6507163" y="1876425"/>
            <a:ext cx="3175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7354888" y="2409825"/>
            <a:ext cx="3952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</a:rPr>
              <a:t>MUX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55328" name="Arc 32"/>
          <p:cNvSpPr>
            <a:spLocks/>
          </p:cNvSpPr>
          <p:nvPr/>
        </p:nvSpPr>
        <p:spPr bwMode="auto">
          <a:xfrm>
            <a:off x="7331075" y="2189163"/>
            <a:ext cx="123825" cy="141287"/>
          </a:xfrm>
          <a:custGeom>
            <a:avLst/>
            <a:gdLst>
              <a:gd name="G0" fmla="+- 8657 0 0"/>
              <a:gd name="G1" fmla="+- 21600 0 0"/>
              <a:gd name="G2" fmla="+- 21600 0 0"/>
              <a:gd name="T0" fmla="*/ 0 w 17314"/>
              <a:gd name="T1" fmla="*/ 1811 h 21600"/>
              <a:gd name="T2" fmla="*/ 17314 w 17314"/>
              <a:gd name="T3" fmla="*/ 1811 h 21600"/>
              <a:gd name="T4" fmla="*/ 8657 w 173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14" h="21600" fill="none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</a:path>
              <a:path w="17314" h="21600" stroke="0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  <a:lnTo>
                  <a:pt x="8657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7375525" y="1876425"/>
            <a:ext cx="1588" cy="339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Arc 34"/>
          <p:cNvSpPr>
            <a:spLocks/>
          </p:cNvSpPr>
          <p:nvPr/>
        </p:nvSpPr>
        <p:spPr bwMode="auto">
          <a:xfrm>
            <a:off x="6275388" y="2841625"/>
            <a:ext cx="123825" cy="139700"/>
          </a:xfrm>
          <a:custGeom>
            <a:avLst/>
            <a:gdLst>
              <a:gd name="G0" fmla="+- 8695 0 0"/>
              <a:gd name="G1" fmla="+- 21600 0 0"/>
              <a:gd name="G2" fmla="+- 21600 0 0"/>
              <a:gd name="T0" fmla="*/ 0 w 17390"/>
              <a:gd name="T1" fmla="*/ 1827 h 21600"/>
              <a:gd name="T2" fmla="*/ 17390 w 17390"/>
              <a:gd name="T3" fmla="*/ 1827 h 21600"/>
              <a:gd name="T4" fmla="*/ 8695 w 173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90" h="21600" fill="none" extrusionOk="0">
                <a:moveTo>
                  <a:pt x="0" y="1827"/>
                </a:moveTo>
                <a:cubicBezTo>
                  <a:pt x="2740" y="622"/>
                  <a:pt x="5701" y="-1"/>
                  <a:pt x="8695" y="0"/>
                </a:cubicBezTo>
                <a:cubicBezTo>
                  <a:pt x="11688" y="0"/>
                  <a:pt x="14649" y="622"/>
                  <a:pt x="17389" y="1827"/>
                </a:cubicBezTo>
              </a:path>
              <a:path w="17390" h="21600" stroke="0" extrusionOk="0">
                <a:moveTo>
                  <a:pt x="0" y="1827"/>
                </a:moveTo>
                <a:cubicBezTo>
                  <a:pt x="2740" y="622"/>
                  <a:pt x="5701" y="-1"/>
                  <a:pt x="8695" y="0"/>
                </a:cubicBezTo>
                <a:cubicBezTo>
                  <a:pt x="11688" y="0"/>
                  <a:pt x="14649" y="622"/>
                  <a:pt x="17389" y="1827"/>
                </a:cubicBezTo>
                <a:lnTo>
                  <a:pt x="869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6337300" y="2654300"/>
            <a:ext cx="0" cy="209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2" name="Arc 36"/>
          <p:cNvSpPr>
            <a:spLocks/>
          </p:cNvSpPr>
          <p:nvPr/>
        </p:nvSpPr>
        <p:spPr bwMode="auto">
          <a:xfrm>
            <a:off x="7485063" y="2836863"/>
            <a:ext cx="122237" cy="139700"/>
          </a:xfrm>
          <a:custGeom>
            <a:avLst/>
            <a:gdLst>
              <a:gd name="G0" fmla="+- 8752 0 0"/>
              <a:gd name="G1" fmla="+- 21600 0 0"/>
              <a:gd name="G2" fmla="+- 21600 0 0"/>
              <a:gd name="T0" fmla="*/ 0 w 17466"/>
              <a:gd name="T1" fmla="*/ 1852 h 21600"/>
              <a:gd name="T2" fmla="*/ 17466 w 17466"/>
              <a:gd name="T3" fmla="*/ 1836 h 21600"/>
              <a:gd name="T4" fmla="*/ 8752 w 174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6" h="21600" fill="none" extrusionOk="0">
                <a:moveTo>
                  <a:pt x="0" y="1852"/>
                </a:moveTo>
                <a:cubicBezTo>
                  <a:pt x="2756" y="631"/>
                  <a:pt x="5737" y="-1"/>
                  <a:pt x="8752" y="0"/>
                </a:cubicBezTo>
                <a:cubicBezTo>
                  <a:pt x="11752" y="0"/>
                  <a:pt x="14720" y="625"/>
                  <a:pt x="17466" y="1835"/>
                </a:cubicBezTo>
              </a:path>
              <a:path w="17466" h="21600" stroke="0" extrusionOk="0">
                <a:moveTo>
                  <a:pt x="0" y="1852"/>
                </a:moveTo>
                <a:cubicBezTo>
                  <a:pt x="2756" y="631"/>
                  <a:pt x="5737" y="-1"/>
                  <a:pt x="8752" y="0"/>
                </a:cubicBezTo>
                <a:cubicBezTo>
                  <a:pt x="11752" y="0"/>
                  <a:pt x="14720" y="625"/>
                  <a:pt x="17466" y="1835"/>
                </a:cubicBezTo>
                <a:lnTo>
                  <a:pt x="8752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7545388" y="2654300"/>
            <a:ext cx="1587" cy="209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Arc 38"/>
          <p:cNvSpPr>
            <a:spLocks/>
          </p:cNvSpPr>
          <p:nvPr/>
        </p:nvSpPr>
        <p:spPr bwMode="auto">
          <a:xfrm>
            <a:off x="6889750" y="3709988"/>
            <a:ext cx="122238" cy="141287"/>
          </a:xfrm>
          <a:custGeom>
            <a:avLst/>
            <a:gdLst>
              <a:gd name="G0" fmla="+- 8705 0 0"/>
              <a:gd name="G1" fmla="+- 21600 0 0"/>
              <a:gd name="G2" fmla="+- 21600 0 0"/>
              <a:gd name="T0" fmla="*/ 0 w 17372"/>
              <a:gd name="T1" fmla="*/ 1832 h 21600"/>
              <a:gd name="T2" fmla="*/ 17372 w 17372"/>
              <a:gd name="T3" fmla="*/ 1815 h 21600"/>
              <a:gd name="T4" fmla="*/ 8705 w 173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72" h="21600" fill="none" extrusionOk="0">
                <a:moveTo>
                  <a:pt x="-1" y="1831"/>
                </a:moveTo>
                <a:cubicBezTo>
                  <a:pt x="2743" y="623"/>
                  <a:pt x="5707" y="-1"/>
                  <a:pt x="8705" y="0"/>
                </a:cubicBezTo>
                <a:cubicBezTo>
                  <a:pt x="11688" y="0"/>
                  <a:pt x="14639" y="618"/>
                  <a:pt x="17371" y="1815"/>
                </a:cubicBezTo>
              </a:path>
              <a:path w="17372" h="21600" stroke="0" extrusionOk="0">
                <a:moveTo>
                  <a:pt x="-1" y="1831"/>
                </a:moveTo>
                <a:cubicBezTo>
                  <a:pt x="2743" y="623"/>
                  <a:pt x="5707" y="-1"/>
                  <a:pt x="8705" y="0"/>
                </a:cubicBezTo>
                <a:cubicBezTo>
                  <a:pt x="11688" y="0"/>
                  <a:pt x="14639" y="618"/>
                  <a:pt x="17371" y="1815"/>
                </a:cubicBezTo>
                <a:lnTo>
                  <a:pt x="870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6932613" y="3525838"/>
            <a:ext cx="3175" cy="2127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Arc 42"/>
          <p:cNvSpPr>
            <a:spLocks/>
          </p:cNvSpPr>
          <p:nvPr/>
        </p:nvSpPr>
        <p:spPr bwMode="auto">
          <a:xfrm>
            <a:off x="6097588" y="2189163"/>
            <a:ext cx="123825" cy="141287"/>
          </a:xfrm>
          <a:custGeom>
            <a:avLst/>
            <a:gdLst>
              <a:gd name="G0" fmla="+- 8657 0 0"/>
              <a:gd name="G1" fmla="+- 21600 0 0"/>
              <a:gd name="G2" fmla="+- 21600 0 0"/>
              <a:gd name="T0" fmla="*/ 0 w 17314"/>
              <a:gd name="T1" fmla="*/ 1811 h 21600"/>
              <a:gd name="T2" fmla="*/ 17314 w 17314"/>
              <a:gd name="T3" fmla="*/ 1811 h 21600"/>
              <a:gd name="T4" fmla="*/ 8657 w 173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14" h="21600" fill="none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</a:path>
              <a:path w="17314" h="21600" stroke="0" extrusionOk="0">
                <a:moveTo>
                  <a:pt x="-1" y="1810"/>
                </a:moveTo>
                <a:cubicBezTo>
                  <a:pt x="2729" y="616"/>
                  <a:pt x="5677" y="-1"/>
                  <a:pt x="8657" y="0"/>
                </a:cubicBezTo>
                <a:cubicBezTo>
                  <a:pt x="11636" y="0"/>
                  <a:pt x="14584" y="616"/>
                  <a:pt x="17314" y="1810"/>
                </a:cubicBezTo>
                <a:lnTo>
                  <a:pt x="8657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6151563" y="2090738"/>
            <a:ext cx="3175" cy="1254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Arc 44"/>
          <p:cNvSpPr>
            <a:spLocks/>
          </p:cNvSpPr>
          <p:nvPr/>
        </p:nvSpPr>
        <p:spPr bwMode="auto">
          <a:xfrm>
            <a:off x="7658100" y="2189163"/>
            <a:ext cx="123825" cy="141287"/>
          </a:xfrm>
          <a:custGeom>
            <a:avLst/>
            <a:gdLst>
              <a:gd name="G0" fmla="+- 8695 0 0"/>
              <a:gd name="G1" fmla="+- 21600 0 0"/>
              <a:gd name="G2" fmla="+- 21600 0 0"/>
              <a:gd name="T0" fmla="*/ 0 w 17390"/>
              <a:gd name="T1" fmla="*/ 1827 h 21600"/>
              <a:gd name="T2" fmla="*/ 17390 w 17390"/>
              <a:gd name="T3" fmla="*/ 1827 h 21600"/>
              <a:gd name="T4" fmla="*/ 8695 w 173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90" h="21600" fill="none" extrusionOk="0">
                <a:moveTo>
                  <a:pt x="0" y="1827"/>
                </a:moveTo>
                <a:cubicBezTo>
                  <a:pt x="2740" y="622"/>
                  <a:pt x="5701" y="-1"/>
                  <a:pt x="8695" y="0"/>
                </a:cubicBezTo>
                <a:cubicBezTo>
                  <a:pt x="11688" y="0"/>
                  <a:pt x="14649" y="622"/>
                  <a:pt x="17389" y="1827"/>
                </a:cubicBezTo>
              </a:path>
              <a:path w="17390" h="21600" stroke="0" extrusionOk="0">
                <a:moveTo>
                  <a:pt x="0" y="1827"/>
                </a:moveTo>
                <a:cubicBezTo>
                  <a:pt x="2740" y="622"/>
                  <a:pt x="5701" y="-1"/>
                  <a:pt x="8695" y="0"/>
                </a:cubicBezTo>
                <a:cubicBezTo>
                  <a:pt x="11688" y="0"/>
                  <a:pt x="14649" y="622"/>
                  <a:pt x="17389" y="1827"/>
                </a:cubicBezTo>
                <a:lnTo>
                  <a:pt x="869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H="1">
            <a:off x="5632450" y="2090738"/>
            <a:ext cx="519113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7713663" y="2090738"/>
            <a:ext cx="520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Line 52"/>
          <p:cNvSpPr>
            <a:spLocks noChangeShapeType="1"/>
          </p:cNvSpPr>
          <p:nvPr/>
        </p:nvSpPr>
        <p:spPr bwMode="auto">
          <a:xfrm flipH="1">
            <a:off x="5630863" y="2090738"/>
            <a:ext cx="1587" cy="19145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5632450" y="400526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 flipH="1">
            <a:off x="8226425" y="2090738"/>
            <a:ext cx="7938" cy="19145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640638" y="4005263"/>
            <a:ext cx="598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6942138" y="4179888"/>
            <a:ext cx="3175" cy="2397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 flipH="1">
            <a:off x="5295900" y="4410075"/>
            <a:ext cx="163671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 flipV="1">
            <a:off x="5295900" y="1541463"/>
            <a:ext cx="3175" cy="28590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Line 63"/>
          <p:cNvSpPr>
            <a:spLocks noChangeShapeType="1"/>
          </p:cNvSpPr>
          <p:nvPr/>
        </p:nvSpPr>
        <p:spPr bwMode="auto">
          <a:xfrm>
            <a:off x="5295900" y="1541463"/>
            <a:ext cx="9493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>
            <a:off x="7723188" y="2090738"/>
            <a:ext cx="3175" cy="1254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322263" y="879475"/>
            <a:ext cx="3735387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876300" indent="-8763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1397000" indent="-3810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790700" indent="-2794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184400" indent="-2794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68300" defTabSz="1524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68300" defTabSz="152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70000"/>
              </a:lnSpc>
              <a:spcBef>
                <a:spcPct val="20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Example: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ADD	R1, R2, R3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SUB	R4, R1, R5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3-stage Pipeline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I:  Instruction Fetch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A: Decode, Read Registers,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ALU Operations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E: Write the result to the destination register</a:t>
            </a:r>
          </a:p>
          <a:p>
            <a:pPr latinLnBrk="0">
              <a:lnSpc>
                <a:spcPct val="70000"/>
              </a:lnSpc>
              <a:spcBef>
                <a:spcPct val="20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367" name="Rectangle 71"/>
          <p:cNvSpPr>
            <a:spLocks noChangeArrowheads="1"/>
          </p:cNvSpPr>
          <p:nvPr/>
        </p:nvSpPr>
        <p:spPr bwMode="auto">
          <a:xfrm>
            <a:off x="1562100" y="4594225"/>
            <a:ext cx="428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368" name="Line 72"/>
          <p:cNvSpPr>
            <a:spLocks noChangeShapeType="1"/>
          </p:cNvSpPr>
          <p:nvPr/>
        </p:nvSpPr>
        <p:spPr bwMode="auto">
          <a:xfrm>
            <a:off x="1347788" y="4532313"/>
            <a:ext cx="13096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9" name="Line 73"/>
          <p:cNvSpPr>
            <a:spLocks noChangeShapeType="1"/>
          </p:cNvSpPr>
          <p:nvPr/>
        </p:nvSpPr>
        <p:spPr bwMode="auto">
          <a:xfrm>
            <a:off x="1358900" y="4845050"/>
            <a:ext cx="13398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Line 74"/>
          <p:cNvSpPr>
            <a:spLocks noChangeShapeType="1"/>
          </p:cNvSpPr>
          <p:nvPr/>
        </p:nvSpPr>
        <p:spPr bwMode="auto">
          <a:xfrm>
            <a:off x="1350963" y="4529138"/>
            <a:ext cx="1587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Line 75"/>
          <p:cNvSpPr>
            <a:spLocks noChangeShapeType="1"/>
          </p:cNvSpPr>
          <p:nvPr/>
        </p:nvSpPr>
        <p:spPr bwMode="auto">
          <a:xfrm>
            <a:off x="1787525" y="45291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2225675" y="45291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2678113" y="45291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1933575" y="4594225"/>
            <a:ext cx="1095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2403475" y="4594225"/>
            <a:ext cx="1016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382" name="Rectangle 86"/>
          <p:cNvSpPr>
            <a:spLocks noChangeArrowheads="1"/>
          </p:cNvSpPr>
          <p:nvPr/>
        </p:nvSpPr>
        <p:spPr bwMode="auto">
          <a:xfrm>
            <a:off x="381000" y="4518025"/>
            <a:ext cx="946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ADD	</a:t>
            </a:r>
          </a:p>
        </p:txBody>
      </p:sp>
      <p:sp>
        <p:nvSpPr>
          <p:cNvPr id="55396" name="Rectangle 100"/>
          <p:cNvSpPr>
            <a:spLocks noChangeArrowheads="1"/>
          </p:cNvSpPr>
          <p:nvPr/>
        </p:nvSpPr>
        <p:spPr bwMode="auto">
          <a:xfrm>
            <a:off x="390525" y="4937125"/>
            <a:ext cx="946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SUB	</a:t>
            </a:r>
          </a:p>
        </p:txBody>
      </p:sp>
      <p:sp>
        <p:nvSpPr>
          <p:cNvPr id="55398" name="Rectangle 102"/>
          <p:cNvSpPr>
            <a:spLocks noChangeArrowheads="1"/>
          </p:cNvSpPr>
          <p:nvPr/>
        </p:nvSpPr>
        <p:spPr bwMode="auto">
          <a:xfrm>
            <a:off x="2009775" y="5003800"/>
            <a:ext cx="428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399" name="Line 103"/>
          <p:cNvSpPr>
            <a:spLocks noChangeShapeType="1"/>
          </p:cNvSpPr>
          <p:nvPr/>
        </p:nvSpPr>
        <p:spPr bwMode="auto">
          <a:xfrm>
            <a:off x="1795463" y="4941888"/>
            <a:ext cx="452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" name="Line 104"/>
          <p:cNvSpPr>
            <a:spLocks noChangeShapeType="1"/>
          </p:cNvSpPr>
          <p:nvPr/>
        </p:nvSpPr>
        <p:spPr bwMode="auto">
          <a:xfrm>
            <a:off x="1806575" y="5254625"/>
            <a:ext cx="434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" name="Line 105"/>
          <p:cNvSpPr>
            <a:spLocks noChangeShapeType="1"/>
          </p:cNvSpPr>
          <p:nvPr/>
        </p:nvSpPr>
        <p:spPr bwMode="auto">
          <a:xfrm>
            <a:off x="1798638" y="4938713"/>
            <a:ext cx="1587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" name="Line 106"/>
          <p:cNvSpPr>
            <a:spLocks noChangeShapeType="1"/>
          </p:cNvSpPr>
          <p:nvPr/>
        </p:nvSpPr>
        <p:spPr bwMode="auto">
          <a:xfrm>
            <a:off x="2235200" y="4938713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8" name="Line 112"/>
          <p:cNvSpPr>
            <a:spLocks noChangeShapeType="1"/>
          </p:cNvSpPr>
          <p:nvPr/>
        </p:nvSpPr>
        <p:spPr bwMode="auto">
          <a:xfrm>
            <a:off x="2690813" y="4932363"/>
            <a:ext cx="8715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9" name="Line 113"/>
          <p:cNvSpPr>
            <a:spLocks noChangeShapeType="1"/>
          </p:cNvSpPr>
          <p:nvPr/>
        </p:nvSpPr>
        <p:spPr bwMode="auto">
          <a:xfrm>
            <a:off x="2701925" y="5245100"/>
            <a:ext cx="9017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1" name="Line 115"/>
          <p:cNvSpPr>
            <a:spLocks noChangeShapeType="1"/>
          </p:cNvSpPr>
          <p:nvPr/>
        </p:nvSpPr>
        <p:spPr bwMode="auto">
          <a:xfrm>
            <a:off x="2692400" y="492918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2" name="Line 116"/>
          <p:cNvSpPr>
            <a:spLocks noChangeShapeType="1"/>
          </p:cNvSpPr>
          <p:nvPr/>
        </p:nvSpPr>
        <p:spPr bwMode="auto">
          <a:xfrm>
            <a:off x="3130550" y="492918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3" name="Line 117"/>
          <p:cNvSpPr>
            <a:spLocks noChangeShapeType="1"/>
          </p:cNvSpPr>
          <p:nvPr/>
        </p:nvSpPr>
        <p:spPr bwMode="auto">
          <a:xfrm>
            <a:off x="3582988" y="492918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4" name="Rectangle 118"/>
          <p:cNvSpPr>
            <a:spLocks noChangeArrowheads="1"/>
          </p:cNvSpPr>
          <p:nvPr/>
        </p:nvSpPr>
        <p:spPr bwMode="auto">
          <a:xfrm>
            <a:off x="2838450" y="4994275"/>
            <a:ext cx="1095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415" name="Rectangle 119"/>
          <p:cNvSpPr>
            <a:spLocks noChangeArrowheads="1"/>
          </p:cNvSpPr>
          <p:nvPr/>
        </p:nvSpPr>
        <p:spPr bwMode="auto">
          <a:xfrm>
            <a:off x="3308350" y="4994275"/>
            <a:ext cx="1016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417" name="Text Box 121"/>
          <p:cNvSpPr txBox="1">
            <a:spLocks noChangeArrowheads="1"/>
          </p:cNvSpPr>
          <p:nvPr/>
        </p:nvSpPr>
        <p:spPr bwMode="auto">
          <a:xfrm>
            <a:off x="3775075" y="4960938"/>
            <a:ext cx="1787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Without Bypassing</a:t>
            </a:r>
          </a:p>
        </p:txBody>
      </p:sp>
      <p:sp>
        <p:nvSpPr>
          <p:cNvPr id="55419" name="Rectangle 123"/>
          <p:cNvSpPr>
            <a:spLocks noChangeArrowheads="1"/>
          </p:cNvSpPr>
          <p:nvPr/>
        </p:nvSpPr>
        <p:spPr bwMode="auto">
          <a:xfrm>
            <a:off x="2019300" y="5584825"/>
            <a:ext cx="428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420" name="Line 124"/>
          <p:cNvSpPr>
            <a:spLocks noChangeShapeType="1"/>
          </p:cNvSpPr>
          <p:nvPr/>
        </p:nvSpPr>
        <p:spPr bwMode="auto">
          <a:xfrm>
            <a:off x="1804988" y="5522913"/>
            <a:ext cx="13096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1" name="Line 125"/>
          <p:cNvSpPr>
            <a:spLocks noChangeShapeType="1"/>
          </p:cNvSpPr>
          <p:nvPr/>
        </p:nvSpPr>
        <p:spPr bwMode="auto">
          <a:xfrm>
            <a:off x="1816100" y="5835650"/>
            <a:ext cx="13398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2" name="Line 126"/>
          <p:cNvSpPr>
            <a:spLocks noChangeShapeType="1"/>
          </p:cNvSpPr>
          <p:nvPr/>
        </p:nvSpPr>
        <p:spPr bwMode="auto">
          <a:xfrm>
            <a:off x="1808163" y="5519738"/>
            <a:ext cx="1587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3" name="Line 127"/>
          <p:cNvSpPr>
            <a:spLocks noChangeShapeType="1"/>
          </p:cNvSpPr>
          <p:nvPr/>
        </p:nvSpPr>
        <p:spPr bwMode="auto">
          <a:xfrm>
            <a:off x="2244725" y="55197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4" name="Line 128"/>
          <p:cNvSpPr>
            <a:spLocks noChangeShapeType="1"/>
          </p:cNvSpPr>
          <p:nvPr/>
        </p:nvSpPr>
        <p:spPr bwMode="auto">
          <a:xfrm>
            <a:off x="2682875" y="55197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5" name="Line 129"/>
          <p:cNvSpPr>
            <a:spLocks noChangeShapeType="1"/>
          </p:cNvSpPr>
          <p:nvPr/>
        </p:nvSpPr>
        <p:spPr bwMode="auto">
          <a:xfrm>
            <a:off x="3135313" y="5519738"/>
            <a:ext cx="3175" cy="328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6" name="Rectangle 130"/>
          <p:cNvSpPr>
            <a:spLocks noChangeArrowheads="1"/>
          </p:cNvSpPr>
          <p:nvPr/>
        </p:nvSpPr>
        <p:spPr bwMode="auto">
          <a:xfrm>
            <a:off x="2390775" y="5584825"/>
            <a:ext cx="1095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427" name="Rectangle 131"/>
          <p:cNvSpPr>
            <a:spLocks noChangeArrowheads="1"/>
          </p:cNvSpPr>
          <p:nvPr/>
        </p:nvSpPr>
        <p:spPr bwMode="auto">
          <a:xfrm>
            <a:off x="2860675" y="5584825"/>
            <a:ext cx="1016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</a:t>
            </a: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5429" name="Rectangle 133"/>
          <p:cNvSpPr>
            <a:spLocks noChangeArrowheads="1"/>
          </p:cNvSpPr>
          <p:nvPr/>
        </p:nvSpPr>
        <p:spPr bwMode="auto">
          <a:xfrm>
            <a:off x="428625" y="5499100"/>
            <a:ext cx="946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SUB	</a:t>
            </a:r>
          </a:p>
        </p:txBody>
      </p:sp>
      <p:sp>
        <p:nvSpPr>
          <p:cNvPr id="55430" name="Text Box 134"/>
          <p:cNvSpPr txBox="1">
            <a:spLocks noChangeArrowheads="1"/>
          </p:cNvSpPr>
          <p:nvPr/>
        </p:nvSpPr>
        <p:spPr bwMode="auto">
          <a:xfrm>
            <a:off x="3813175" y="5532438"/>
            <a:ext cx="15128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With Bypassing</a:t>
            </a:r>
          </a:p>
        </p:txBody>
      </p:sp>
    </p:spTree>
    <p:extLst>
      <p:ext uri="{BB962C8B-B14F-4D97-AF65-F5344CB8AC3E}">
        <p14:creationId xmlns:p14="http://schemas.microsoft.com/office/powerpoint/2010/main" val="31856700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54000"/>
            <a:ext cx="8088313" cy="52228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en-US" altLang="ko-KR" sz="4000" b="1" dirty="0" smtClean="0"/>
              <a:t>2.2 Instruction Scheduling</a:t>
            </a:r>
            <a:endParaRPr lang="en-US" altLang="ko-KR" sz="4000" b="1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333625" y="993775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a = b + c;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d = e - f;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33375" y="1905000"/>
            <a:ext cx="30956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Unscheduled code: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73088" y="4972050"/>
            <a:ext cx="72898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Delayed Load</a:t>
            </a:r>
          </a:p>
          <a:p>
            <a:pPr latinLnBrk="0"/>
            <a:endParaRPr lang="en-US" altLang="ko-KR" sz="14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A load requiring that the following instruction not use its result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867275" y="1887538"/>
            <a:ext cx="283845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Scheduled Code: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113338" y="2178050"/>
            <a:ext cx="3138487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 Rb, b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 Rc, c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 Re,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ADD       Ra, Rb, Rc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 Rf, f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SW         a, Ra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SUB       Rd, Re, Rf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SW         d, Rd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962025" y="2178050"/>
            <a:ext cx="305117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Rb, b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Rc, c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ADD      Ra, Rb, Rc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SW        a, Ra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Re, e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LW        Rf, f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SUB      Rd, Re, Rf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SW        d, Rd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620713" y="3086100"/>
            <a:ext cx="369887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95313" y="2825750"/>
            <a:ext cx="404812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63563" y="4059238"/>
            <a:ext cx="3873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81025" y="3824288"/>
            <a:ext cx="3873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4737100" y="4081463"/>
            <a:ext cx="3873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89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57175"/>
            <a:ext cx="7366000" cy="538163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.3 </a:t>
            </a:r>
            <a:r>
              <a:rPr lang="en-US" altLang="ko-KR" sz="4000" b="1" dirty="0" smtClean="0"/>
              <a:t>Control Hazards</a:t>
            </a:r>
            <a:endParaRPr lang="en-US" altLang="ko-KR" sz="4000" b="1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1038" y="930275"/>
            <a:ext cx="5488682" cy="369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b="1" dirty="0">
                <a:latin typeface="Arial" charset="0"/>
                <a:ea typeface="돋움" pitchFamily="50" charset="-127"/>
              </a:rPr>
              <a:t>Branch Instructions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- Branch target address is not known until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the branch instruction is completed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			- Stall -&gt; waste of cycle times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162425" y="2159000"/>
            <a:ext cx="1795463" cy="29527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581525" y="2563813"/>
            <a:ext cx="1852613" cy="32067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594225" y="2168525"/>
            <a:ext cx="0" cy="29845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5048250" y="2168525"/>
            <a:ext cx="0" cy="28575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5513388" y="2155825"/>
            <a:ext cx="0" cy="31115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08463" y="2181225"/>
            <a:ext cx="172243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FI     DA    FO    EX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048250" y="2563813"/>
            <a:ext cx="0" cy="320675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513388" y="2563813"/>
            <a:ext cx="0" cy="331787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969000" y="2563813"/>
            <a:ext cx="0" cy="331787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4598988" y="2609850"/>
            <a:ext cx="182086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FI      DA     FO    EX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971800" y="2090738"/>
            <a:ext cx="1098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      Branch</a:t>
            </a:r>
          </a:p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Instruction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932113" y="2522538"/>
            <a:ext cx="1098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latinLnBrk="0"/>
            <a:r>
              <a:rPr lang="en-US" altLang="ko-KR" sz="1400">
                <a:latin typeface="Arial" charset="0"/>
                <a:ea typeface="돋움" pitchFamily="50" charset="-127"/>
              </a:rPr>
              <a:t>Next</a:t>
            </a:r>
          </a:p>
          <a:p>
            <a:pPr algn="r" latinLnBrk="0"/>
            <a:r>
              <a:rPr lang="en-US" altLang="ko-KR" sz="1400">
                <a:latin typeface="Arial" charset="0"/>
                <a:ea typeface="돋움" pitchFamily="50" charset="-127"/>
              </a:rPr>
              <a:t>Instruction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5548313" y="3249613"/>
            <a:ext cx="2251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Target address available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4581525" y="3171825"/>
            <a:ext cx="1400175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715963" y="4524375"/>
            <a:ext cx="363855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Dealing with Control Hazards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* Prefetch Target Instruction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* Branch Target Buffer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* Loop Buffer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* Branch Prediction</a:t>
            </a: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* Delayed Branch</a:t>
            </a:r>
          </a:p>
          <a:p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981700" y="291465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55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260350"/>
            <a:ext cx="7385050" cy="4984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.3.1 </a:t>
            </a:r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Control hazards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14400"/>
            <a:ext cx="7772400" cy="554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 err="1"/>
              <a:t>Prefetch</a:t>
            </a:r>
            <a:r>
              <a:rPr lang="en-US" altLang="ko-KR" sz="1800" b="1" dirty="0"/>
              <a:t> Target Instruction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Fetch instructions in both streams, branch not taken and branch taken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Both are saved until branch </a:t>
            </a:r>
            <a:r>
              <a:rPr lang="en-US" altLang="ko-KR" sz="1600" dirty="0" err="1"/>
              <a:t>branch</a:t>
            </a:r>
            <a:r>
              <a:rPr lang="en-US" altLang="ko-KR" sz="1600" dirty="0"/>
              <a:t> is executed. Then, select the right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600" dirty="0"/>
              <a:t>	instruction stream and discard the wrong </a:t>
            </a:r>
            <a:r>
              <a:rPr lang="en-US" altLang="ko-KR" sz="1600" dirty="0" smtClean="0"/>
              <a:t>stream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Branch Target Buffer(BTB; Associative Memory)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Entry: 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of previously executed branches; Target instruction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and </a:t>
            </a:r>
            <a:r>
              <a:rPr lang="en-US" altLang="ko-KR" sz="1600" dirty="0"/>
              <a:t>the next few instructions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When fetching an instruction, search BTB.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If found, fetch the instruction stream in BTB;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If not, new stream is fetched and update BTB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1">
              <a:lnSpc>
                <a:spcPct val="80000"/>
              </a:lnSpc>
            </a:pPr>
            <a:r>
              <a:rPr lang="en-US" altLang="ko-KR" sz="1400" dirty="0" smtClean="0"/>
              <a:t>               </a:t>
            </a:r>
            <a:endParaRPr lang="en-US" altLang="ko-KR" sz="1400" b="1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ko-KR" sz="1800" b="1" dirty="0"/>
              <a:t>Loop Buffer(High Speed Register file)</a:t>
            </a:r>
          </a:p>
          <a:p>
            <a:pPr lvl="1">
              <a:lnSpc>
                <a:spcPct val="75000"/>
              </a:lnSpc>
            </a:pPr>
            <a:r>
              <a:rPr lang="en-US" altLang="ko-KR" sz="1400" dirty="0"/>
              <a:t> </a:t>
            </a:r>
            <a:r>
              <a:rPr lang="en-US" altLang="ko-KR" sz="1600" dirty="0"/>
              <a:t>Storage of entire loop that allows to execute a loop without accessing </a:t>
            </a:r>
            <a:r>
              <a:rPr lang="en-US" altLang="ko-KR" sz="1600" dirty="0" smtClean="0"/>
              <a:t>memory</a:t>
            </a:r>
          </a:p>
          <a:p>
            <a:pPr lvl="1">
              <a:lnSpc>
                <a:spcPct val="75000"/>
              </a:lnSpc>
            </a:pPr>
            <a:endParaRPr lang="en-US" altLang="ko-KR" sz="1600" b="1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ko-KR" sz="1800" b="1" dirty="0"/>
              <a:t>Branch Prediction</a:t>
            </a:r>
          </a:p>
          <a:p>
            <a:pPr lvl="1">
              <a:lnSpc>
                <a:spcPct val="75000"/>
              </a:lnSpc>
            </a:pPr>
            <a:r>
              <a:rPr lang="en-US" altLang="ko-KR" sz="1600" dirty="0"/>
              <a:t>Guessing the branch condition, and fetch an instruction stream based on 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altLang="ko-KR" sz="1600" dirty="0"/>
              <a:t>	the guess. Correct guess eliminates the branch </a:t>
            </a:r>
            <a:r>
              <a:rPr lang="en-US" altLang="ko-KR" sz="1600" dirty="0" smtClean="0"/>
              <a:t>penalt</a:t>
            </a:r>
            <a:r>
              <a:rPr lang="en-US" altLang="ko-KR" sz="1600" b="1" dirty="0" smtClean="0"/>
              <a:t>y</a:t>
            </a:r>
          </a:p>
          <a:p>
            <a:pPr lvl="1">
              <a:lnSpc>
                <a:spcPct val="75000"/>
              </a:lnSpc>
              <a:buFontTx/>
              <a:buNone/>
            </a:pPr>
            <a:endParaRPr lang="en-US" altLang="ko-KR" sz="16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Delayed Branch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/>
              <a:t>Compiler detects the branch and rearranges the instruction sequence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600" dirty="0"/>
              <a:t>	by inserting useful instructions that keep the pipeline busy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600" dirty="0"/>
              <a:t>	in the presence of a branch instruction</a:t>
            </a:r>
          </a:p>
          <a:p>
            <a:pPr>
              <a:lnSpc>
                <a:spcPct val="8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563220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718</Words>
  <Application>Microsoft Office PowerPoint</Application>
  <PresentationFormat>On-screen Show (4:3)</PresentationFormat>
  <Paragraphs>284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Lecture 19 Unit II:ALU Design</vt:lpstr>
      <vt:lpstr>Contents</vt:lpstr>
      <vt:lpstr>1. Major Hazards in a Pipelined Execution</vt:lpstr>
      <vt:lpstr>1.1. Structural Hazards</vt:lpstr>
      <vt:lpstr>1.2. Data Hazards</vt:lpstr>
      <vt:lpstr>1.2.1 Forwarding  Hardware</vt:lpstr>
      <vt:lpstr>1. 2.2 Instruction Scheduling</vt:lpstr>
      <vt:lpstr>1.3 Control Hazards</vt:lpstr>
      <vt:lpstr>1.3.1 Handling Control hazards</vt:lpstr>
      <vt:lpstr>2. RISC Pipeline</vt:lpstr>
      <vt:lpstr>9.1 Delayed Load</vt:lpstr>
      <vt:lpstr>9.2 Delayed Branch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 Katal</dc:creator>
  <cp:lastModifiedBy>Avita Katal</cp:lastModifiedBy>
  <cp:revision>5</cp:revision>
  <dcterms:created xsi:type="dcterms:W3CDTF">2017-07-25T05:41:03Z</dcterms:created>
  <dcterms:modified xsi:type="dcterms:W3CDTF">2017-07-25T05:45:44Z</dcterms:modified>
</cp:coreProperties>
</file>