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D76C5-C5E7-45D6-919B-231E806EA530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09473-0CDA-488F-BEB6-2799A91D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3B569-54D2-48ED-BEDD-6E5E5ED8742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738DC-8726-42D3-A24C-F83C06A565A0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13EAF8-9120-4310-817D-D1DD6A3C0A1B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BA846-7C1D-493D-9931-038ABBCFFCA8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73A17A-72CB-4EC0-964E-6DC7A1842AFC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D8A722-856E-4609-A118-1AD888C9F5F0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226053-1137-498D-A801-7392EC6BFF1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B57C2-EBF7-49B4-A791-0B874029E9E7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983FFD-1CCD-4067-97DA-72CF0EA2BF1E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C26BC-B78A-49FE-A645-8C24811F8901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686050" y="1276350"/>
            <a:ext cx="8809038" cy="6607175"/>
          </a:xfrm>
          <a:ln w="12699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273B597-AE3D-4E8D-8B3E-28C2BEEF1331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D6B2EBD-EB06-46F5-8019-902535033E1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924800" cy="2286000"/>
          </a:xfrm>
        </p:spPr>
        <p:txBody>
          <a:bodyPr/>
          <a:lstStyle/>
          <a:p>
            <a:r>
              <a:rPr lang="en-US" dirty="0" smtClean="0"/>
              <a:t>Lecture 17</a:t>
            </a:r>
            <a:br>
              <a:rPr lang="en-US" dirty="0" smtClean="0"/>
            </a:br>
            <a:r>
              <a:rPr lang="en-US" dirty="0" smtClean="0"/>
              <a:t>Unit II:ALU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153400" cy="324846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Prepared By:</a:t>
            </a:r>
          </a:p>
          <a:p>
            <a:pPr algn="l"/>
            <a:r>
              <a:rPr lang="en-US" dirty="0" smtClean="0"/>
              <a:t>AVITA KATAL</a:t>
            </a:r>
          </a:p>
          <a:p>
            <a:pPr algn="l"/>
            <a:r>
              <a:rPr lang="en-US" dirty="0" smtClean="0"/>
              <a:t>Assistant Professor</a:t>
            </a:r>
          </a:p>
          <a:p>
            <a:pPr algn="l"/>
            <a:r>
              <a:rPr lang="en-US" dirty="0" smtClean="0"/>
              <a:t>Department of Virtualization</a:t>
            </a:r>
          </a:p>
          <a:p>
            <a:pPr algn="l"/>
            <a:r>
              <a:rPr lang="en-US" dirty="0" err="1" smtClean="0"/>
              <a:t>SoCSE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2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4000"/>
            <a:ext cx="8458199" cy="715963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7. Instruction Pipeline</a:t>
            </a:r>
            <a:endParaRPr lang="en-US" altLang="ko-KR" sz="4000" b="1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81038" y="969963"/>
            <a:ext cx="3994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Six Phases* in an Instruction Cycle</a:t>
            </a:r>
          </a:p>
          <a:p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209674" y="1276350"/>
            <a:ext cx="6299489" cy="563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[1]  Fetch an instruction from memory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[2]  Decode the instruction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[3]  Calculate the effective address of the operand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[4]  Fetch the operands from memory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[5]  Execute the operation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[6]  Store the result in the proper place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* Some instructions skip some phases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* Effective address calculation can be done in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the part of the decoding phase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* Storage of the operation result into a register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is done automatically in the execution phase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==&gt; 4-Stage Pipeline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[1]  FI:    Fetch an instruction from memory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[2]  DA:  Decode the instruction and calculate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     the effective address of the operand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[3]  FO:  Fetch the operand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[4]  EX:  Execute the operation</a:t>
            </a:r>
          </a:p>
        </p:txBody>
      </p:sp>
    </p:spTree>
    <p:extLst>
      <p:ext uri="{BB962C8B-B14F-4D97-AF65-F5344CB8AC3E}">
        <p14:creationId xmlns:p14="http://schemas.microsoft.com/office/powerpoint/2010/main" val="5426646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7175"/>
            <a:ext cx="8991600" cy="557213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7. Instruction Pipeline </a:t>
            </a:r>
            <a:r>
              <a:rPr lang="en-US" altLang="ko-KR" sz="4000" b="1" dirty="0" err="1" smtClean="0"/>
              <a:t>contd</a:t>
            </a:r>
            <a:r>
              <a:rPr lang="en-US" altLang="ko-KR" sz="4000" b="1" dirty="0" smtClean="0"/>
              <a:t>…</a:t>
            </a:r>
            <a:endParaRPr lang="en-US" altLang="ko-KR" sz="4000" b="1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703263" y="1695450"/>
            <a:ext cx="817880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Execution of Three Instructions in a 4-Stage Pipeline </a:t>
            </a:r>
          </a:p>
          <a:p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620838" y="2708275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585913" y="2671763"/>
            <a:ext cx="1484312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1585913" y="2935288"/>
            <a:ext cx="1490662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1963738" y="2668588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2327275" y="2668588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>
            <a:off x="2706688" y="2668588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3070225" y="2668588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952625" y="2708275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2327275" y="2708275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2689225" y="2708275"/>
            <a:ext cx="38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3114675" y="3030538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070225" y="3009900"/>
            <a:ext cx="149860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3070225" y="3257550"/>
            <a:ext cx="150018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460750" y="3000375"/>
            <a:ext cx="0" cy="2571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3825875" y="3000375"/>
            <a:ext cx="0" cy="2571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189413" y="3000375"/>
            <a:ext cx="0" cy="2571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568825" y="3000375"/>
            <a:ext cx="0" cy="2571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3463925" y="3030538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821113" y="3030538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4187825" y="3030538"/>
            <a:ext cx="38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4602163" y="3363913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4568825" y="3325813"/>
            <a:ext cx="14811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4" name="Line 28"/>
          <p:cNvSpPr>
            <a:spLocks noChangeShapeType="1"/>
          </p:cNvSpPr>
          <p:nvPr/>
        </p:nvSpPr>
        <p:spPr bwMode="auto">
          <a:xfrm>
            <a:off x="4568825" y="3590925"/>
            <a:ext cx="148431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4959350" y="332422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5322888" y="332422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5688013" y="332422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6051550" y="332422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4937125" y="3363913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5319713" y="3363913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5681663" y="3363913"/>
            <a:ext cx="38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1362075" y="2686050"/>
            <a:ext cx="2270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2714625" y="3017838"/>
            <a:ext cx="400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i+1</a:t>
            </a: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214813" y="3341688"/>
            <a:ext cx="400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i+2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892175" y="2098675"/>
            <a:ext cx="16319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Conventional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1023938" y="4041775"/>
            <a:ext cx="120015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Pipelined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1547813" y="4629150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1520825" y="4592638"/>
            <a:ext cx="147161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1508125" y="4856163"/>
            <a:ext cx="147161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1885950" y="458946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2249488" y="458946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2627313" y="458946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>
            <a:off x="2992438" y="4589463"/>
            <a:ext cx="0" cy="2857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1881188" y="4619625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2244725" y="4629150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2609850" y="4629150"/>
            <a:ext cx="38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</a:p>
        </p:txBody>
      </p:sp>
      <p:sp>
        <p:nvSpPr>
          <p:cNvPr id="45109" name="Rectangle 53"/>
          <p:cNvSpPr>
            <a:spLocks noChangeArrowheads="1"/>
          </p:cNvSpPr>
          <p:nvPr/>
        </p:nvSpPr>
        <p:spPr bwMode="auto">
          <a:xfrm>
            <a:off x="1909763" y="4940300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</a:p>
        </p:txBody>
      </p:sp>
      <p:sp>
        <p:nvSpPr>
          <p:cNvPr id="45110" name="Line 54"/>
          <p:cNvSpPr>
            <a:spLocks noChangeShapeType="1"/>
          </p:cNvSpPr>
          <p:nvPr/>
        </p:nvSpPr>
        <p:spPr bwMode="auto">
          <a:xfrm>
            <a:off x="1873250" y="4908550"/>
            <a:ext cx="14700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1873250" y="5167313"/>
            <a:ext cx="14700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3" name="Line 57"/>
          <p:cNvSpPr>
            <a:spLocks noChangeShapeType="1"/>
          </p:cNvSpPr>
          <p:nvPr/>
        </p:nvSpPr>
        <p:spPr bwMode="auto">
          <a:xfrm>
            <a:off x="2249488" y="490061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2627313" y="490061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>
            <a:off x="2992438" y="490061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>
            <a:off x="3346450" y="4900613"/>
            <a:ext cx="0" cy="2857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2271713" y="4940300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2624138" y="4940300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</a:p>
        </p:txBody>
      </p:sp>
      <p:sp>
        <p:nvSpPr>
          <p:cNvPr id="45119" name="Rectangle 63"/>
          <p:cNvSpPr>
            <a:spLocks noChangeArrowheads="1"/>
          </p:cNvSpPr>
          <p:nvPr/>
        </p:nvSpPr>
        <p:spPr bwMode="auto">
          <a:xfrm>
            <a:off x="2990850" y="4940300"/>
            <a:ext cx="38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</a:p>
        </p:txBody>
      </p:sp>
      <p:sp>
        <p:nvSpPr>
          <p:cNvPr id="45120" name="Rectangle 64"/>
          <p:cNvSpPr>
            <a:spLocks noChangeArrowheads="1"/>
          </p:cNvSpPr>
          <p:nvPr/>
        </p:nvSpPr>
        <p:spPr bwMode="auto">
          <a:xfrm>
            <a:off x="2286000" y="5254625"/>
            <a:ext cx="320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FI</a:t>
            </a:r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>
            <a:off x="2236788" y="5224463"/>
            <a:ext cx="149860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>
            <a:off x="2236788" y="5489575"/>
            <a:ext cx="149860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>
            <a:off x="2241550" y="522287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4" name="Line 68"/>
          <p:cNvSpPr>
            <a:spLocks noChangeShapeType="1"/>
          </p:cNvSpPr>
          <p:nvPr/>
        </p:nvSpPr>
        <p:spPr bwMode="auto">
          <a:xfrm>
            <a:off x="2627313" y="522287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2992438" y="522287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3355975" y="522287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>
            <a:off x="3735388" y="5222875"/>
            <a:ext cx="0" cy="2857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28" name="Rectangle 72"/>
          <p:cNvSpPr>
            <a:spLocks noChangeArrowheads="1"/>
          </p:cNvSpPr>
          <p:nvPr/>
        </p:nvSpPr>
        <p:spPr bwMode="auto">
          <a:xfrm>
            <a:off x="2624138" y="5245100"/>
            <a:ext cx="4032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DA</a:t>
            </a:r>
          </a:p>
        </p:txBody>
      </p:sp>
      <p:sp>
        <p:nvSpPr>
          <p:cNvPr id="45129" name="Rectangle 73"/>
          <p:cNvSpPr>
            <a:spLocks noChangeArrowheads="1"/>
          </p:cNvSpPr>
          <p:nvPr/>
        </p:nvSpPr>
        <p:spPr bwMode="auto">
          <a:xfrm>
            <a:off x="2989263" y="5254625"/>
            <a:ext cx="3968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FO</a:t>
            </a:r>
          </a:p>
        </p:txBody>
      </p:sp>
      <p:sp>
        <p:nvSpPr>
          <p:cNvPr id="45130" name="Rectangle 74"/>
          <p:cNvSpPr>
            <a:spLocks noChangeArrowheads="1"/>
          </p:cNvSpPr>
          <p:nvPr/>
        </p:nvSpPr>
        <p:spPr bwMode="auto">
          <a:xfrm>
            <a:off x="3351213" y="5253038"/>
            <a:ext cx="3873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</a:t>
            </a:r>
          </a:p>
        </p:txBody>
      </p:sp>
      <p:sp>
        <p:nvSpPr>
          <p:cNvPr id="45131" name="Rectangle 75"/>
          <p:cNvSpPr>
            <a:spLocks noChangeArrowheads="1"/>
          </p:cNvSpPr>
          <p:nvPr/>
        </p:nvSpPr>
        <p:spPr bwMode="auto">
          <a:xfrm>
            <a:off x="1284288" y="4606925"/>
            <a:ext cx="22701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</a:p>
        </p:txBody>
      </p:sp>
      <p:sp>
        <p:nvSpPr>
          <p:cNvPr id="45132" name="Rectangle 76"/>
          <p:cNvSpPr>
            <a:spLocks noChangeArrowheads="1"/>
          </p:cNvSpPr>
          <p:nvPr/>
        </p:nvSpPr>
        <p:spPr bwMode="auto">
          <a:xfrm>
            <a:off x="1512888" y="4930775"/>
            <a:ext cx="400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i+1</a:t>
            </a:r>
          </a:p>
        </p:txBody>
      </p:sp>
      <p:sp>
        <p:nvSpPr>
          <p:cNvPr id="45133" name="Rectangle 77"/>
          <p:cNvSpPr>
            <a:spLocks noChangeArrowheads="1"/>
          </p:cNvSpPr>
          <p:nvPr/>
        </p:nvSpPr>
        <p:spPr bwMode="auto">
          <a:xfrm>
            <a:off x="1879600" y="5240338"/>
            <a:ext cx="4000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i+2</a:t>
            </a:r>
          </a:p>
        </p:txBody>
      </p:sp>
      <p:sp>
        <p:nvSpPr>
          <p:cNvPr id="45136" name="Line 80"/>
          <p:cNvSpPr>
            <a:spLocks noChangeShapeType="1"/>
          </p:cNvSpPr>
          <p:nvPr/>
        </p:nvSpPr>
        <p:spPr bwMode="auto">
          <a:xfrm>
            <a:off x="1592263" y="2676525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37" name="Line 81"/>
          <p:cNvSpPr>
            <a:spLocks noChangeShapeType="1"/>
          </p:cNvSpPr>
          <p:nvPr/>
        </p:nvSpPr>
        <p:spPr bwMode="auto">
          <a:xfrm>
            <a:off x="3070225" y="3009900"/>
            <a:ext cx="0" cy="25558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0" name="Line 84"/>
          <p:cNvSpPr>
            <a:spLocks noChangeShapeType="1"/>
          </p:cNvSpPr>
          <p:nvPr/>
        </p:nvSpPr>
        <p:spPr bwMode="auto">
          <a:xfrm>
            <a:off x="4578350" y="3333750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1" name="Line 85"/>
          <p:cNvSpPr>
            <a:spLocks noChangeShapeType="1"/>
          </p:cNvSpPr>
          <p:nvPr/>
        </p:nvSpPr>
        <p:spPr bwMode="auto">
          <a:xfrm>
            <a:off x="1514475" y="4589463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42" name="Line 86"/>
          <p:cNvSpPr>
            <a:spLocks noChangeShapeType="1"/>
          </p:cNvSpPr>
          <p:nvPr/>
        </p:nvSpPr>
        <p:spPr bwMode="auto">
          <a:xfrm>
            <a:off x="1887538" y="4929188"/>
            <a:ext cx="0" cy="2667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4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1938"/>
            <a:ext cx="9144000" cy="495300"/>
          </a:xfrm>
          <a:noFill/>
          <a:ln/>
        </p:spPr>
        <p:txBody>
          <a:bodyPr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4000" b="1" dirty="0" smtClean="0"/>
              <a:t>7.1 Instruction Execution in a 4 –Stage Pipeline</a:t>
            </a:r>
            <a:endParaRPr lang="en-US" altLang="ko-KR" sz="4000" b="1" dirty="0"/>
          </a:p>
        </p:txBody>
      </p:sp>
      <p:grpSp>
        <p:nvGrpSpPr>
          <p:cNvPr id="47255" name="Group 151"/>
          <p:cNvGrpSpPr>
            <a:grpSpLocks/>
          </p:cNvGrpSpPr>
          <p:nvPr/>
        </p:nvGrpSpPr>
        <p:grpSpPr bwMode="auto">
          <a:xfrm>
            <a:off x="3413125" y="4625975"/>
            <a:ext cx="5221288" cy="1876425"/>
            <a:chOff x="370" y="4773"/>
            <a:chExt cx="3290" cy="1194"/>
          </a:xfrm>
        </p:grpSpPr>
        <p:sp>
          <p:nvSpPr>
            <p:cNvPr id="47176" name="Line 72"/>
            <p:cNvSpPr>
              <a:spLocks noChangeShapeType="1"/>
            </p:cNvSpPr>
            <p:nvPr/>
          </p:nvSpPr>
          <p:spPr bwMode="auto">
            <a:xfrm>
              <a:off x="1064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7" name="Line 73"/>
            <p:cNvSpPr>
              <a:spLocks noChangeShapeType="1"/>
            </p:cNvSpPr>
            <p:nvPr/>
          </p:nvSpPr>
          <p:spPr bwMode="auto">
            <a:xfrm>
              <a:off x="1268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8" name="Line 74"/>
            <p:cNvSpPr>
              <a:spLocks noChangeShapeType="1"/>
            </p:cNvSpPr>
            <p:nvPr/>
          </p:nvSpPr>
          <p:spPr bwMode="auto">
            <a:xfrm>
              <a:off x="1464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79" name="Line 75"/>
            <p:cNvSpPr>
              <a:spLocks noChangeShapeType="1"/>
            </p:cNvSpPr>
            <p:nvPr/>
          </p:nvSpPr>
          <p:spPr bwMode="auto">
            <a:xfrm>
              <a:off x="1661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0" name="Line 76"/>
            <p:cNvSpPr>
              <a:spLocks noChangeShapeType="1"/>
            </p:cNvSpPr>
            <p:nvPr/>
          </p:nvSpPr>
          <p:spPr bwMode="auto">
            <a:xfrm>
              <a:off x="1864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1" name="Line 77"/>
            <p:cNvSpPr>
              <a:spLocks noChangeShapeType="1"/>
            </p:cNvSpPr>
            <p:nvPr/>
          </p:nvSpPr>
          <p:spPr bwMode="auto">
            <a:xfrm>
              <a:off x="2061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2" name="Line 78"/>
            <p:cNvSpPr>
              <a:spLocks noChangeShapeType="1"/>
            </p:cNvSpPr>
            <p:nvPr/>
          </p:nvSpPr>
          <p:spPr bwMode="auto">
            <a:xfrm>
              <a:off x="2258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3" name="Line 79"/>
            <p:cNvSpPr>
              <a:spLocks noChangeShapeType="1"/>
            </p:cNvSpPr>
            <p:nvPr/>
          </p:nvSpPr>
          <p:spPr bwMode="auto">
            <a:xfrm>
              <a:off x="2461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4" name="Line 80"/>
            <p:cNvSpPr>
              <a:spLocks noChangeShapeType="1"/>
            </p:cNvSpPr>
            <p:nvPr/>
          </p:nvSpPr>
          <p:spPr bwMode="auto">
            <a:xfrm>
              <a:off x="2658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5" name="Line 81"/>
            <p:cNvSpPr>
              <a:spLocks noChangeShapeType="1"/>
            </p:cNvSpPr>
            <p:nvPr/>
          </p:nvSpPr>
          <p:spPr bwMode="auto">
            <a:xfrm>
              <a:off x="2862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6" name="Line 82"/>
            <p:cNvSpPr>
              <a:spLocks noChangeShapeType="1"/>
            </p:cNvSpPr>
            <p:nvPr/>
          </p:nvSpPr>
          <p:spPr bwMode="auto">
            <a:xfrm>
              <a:off x="3058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7" name="Line 83"/>
            <p:cNvSpPr>
              <a:spLocks noChangeShapeType="1"/>
            </p:cNvSpPr>
            <p:nvPr/>
          </p:nvSpPr>
          <p:spPr bwMode="auto">
            <a:xfrm>
              <a:off x="3255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8" name="Line 84"/>
            <p:cNvSpPr>
              <a:spLocks noChangeShapeType="1"/>
            </p:cNvSpPr>
            <p:nvPr/>
          </p:nvSpPr>
          <p:spPr bwMode="auto">
            <a:xfrm>
              <a:off x="3458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89" name="Line 85"/>
            <p:cNvSpPr>
              <a:spLocks noChangeShapeType="1"/>
            </p:cNvSpPr>
            <p:nvPr/>
          </p:nvSpPr>
          <p:spPr bwMode="auto">
            <a:xfrm>
              <a:off x="3655" y="4780"/>
              <a:ext cx="0" cy="117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90" name="Rectangle 86"/>
            <p:cNvSpPr>
              <a:spLocks noChangeArrowheads="1"/>
            </p:cNvSpPr>
            <p:nvPr/>
          </p:nvSpPr>
          <p:spPr bwMode="auto">
            <a:xfrm>
              <a:off x="1076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1</a:t>
              </a:r>
            </a:p>
          </p:txBody>
        </p:sp>
        <p:sp>
          <p:nvSpPr>
            <p:cNvPr id="47191" name="Rectangle 87"/>
            <p:cNvSpPr>
              <a:spLocks noChangeArrowheads="1"/>
            </p:cNvSpPr>
            <p:nvPr/>
          </p:nvSpPr>
          <p:spPr bwMode="auto">
            <a:xfrm>
              <a:off x="1280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2</a:t>
              </a:r>
            </a:p>
          </p:txBody>
        </p:sp>
        <p:sp>
          <p:nvSpPr>
            <p:cNvPr id="47192" name="Rectangle 88"/>
            <p:cNvSpPr>
              <a:spLocks noChangeArrowheads="1"/>
            </p:cNvSpPr>
            <p:nvPr/>
          </p:nvSpPr>
          <p:spPr bwMode="auto">
            <a:xfrm>
              <a:off x="1476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3</a:t>
              </a:r>
            </a:p>
          </p:txBody>
        </p:sp>
        <p:sp>
          <p:nvSpPr>
            <p:cNvPr id="47193" name="Rectangle 89"/>
            <p:cNvSpPr>
              <a:spLocks noChangeArrowheads="1"/>
            </p:cNvSpPr>
            <p:nvPr/>
          </p:nvSpPr>
          <p:spPr bwMode="auto">
            <a:xfrm>
              <a:off x="1672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4</a:t>
              </a:r>
            </a:p>
          </p:txBody>
        </p:sp>
        <p:sp>
          <p:nvSpPr>
            <p:cNvPr id="47194" name="Rectangle 90"/>
            <p:cNvSpPr>
              <a:spLocks noChangeArrowheads="1"/>
            </p:cNvSpPr>
            <p:nvPr/>
          </p:nvSpPr>
          <p:spPr bwMode="auto">
            <a:xfrm>
              <a:off x="1877" y="4773"/>
              <a:ext cx="161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5</a:t>
              </a:r>
            </a:p>
          </p:txBody>
        </p:sp>
        <p:sp>
          <p:nvSpPr>
            <p:cNvPr id="47195" name="Rectangle 91"/>
            <p:cNvSpPr>
              <a:spLocks noChangeArrowheads="1"/>
            </p:cNvSpPr>
            <p:nvPr/>
          </p:nvSpPr>
          <p:spPr bwMode="auto">
            <a:xfrm>
              <a:off x="2073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6</a:t>
              </a:r>
            </a:p>
          </p:txBody>
        </p:sp>
        <p:sp>
          <p:nvSpPr>
            <p:cNvPr id="47196" name="Rectangle 92"/>
            <p:cNvSpPr>
              <a:spLocks noChangeArrowheads="1"/>
            </p:cNvSpPr>
            <p:nvPr/>
          </p:nvSpPr>
          <p:spPr bwMode="auto">
            <a:xfrm>
              <a:off x="2271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7</a:t>
              </a:r>
            </a:p>
          </p:txBody>
        </p:sp>
        <p:sp>
          <p:nvSpPr>
            <p:cNvPr id="47197" name="Rectangle 93"/>
            <p:cNvSpPr>
              <a:spLocks noChangeArrowheads="1"/>
            </p:cNvSpPr>
            <p:nvPr/>
          </p:nvSpPr>
          <p:spPr bwMode="auto">
            <a:xfrm>
              <a:off x="2475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8</a:t>
              </a:r>
            </a:p>
          </p:txBody>
        </p:sp>
        <p:sp>
          <p:nvSpPr>
            <p:cNvPr id="47198" name="Rectangle 94"/>
            <p:cNvSpPr>
              <a:spLocks noChangeArrowheads="1"/>
            </p:cNvSpPr>
            <p:nvPr/>
          </p:nvSpPr>
          <p:spPr bwMode="auto">
            <a:xfrm>
              <a:off x="2670" y="4773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9</a:t>
              </a:r>
            </a:p>
          </p:txBody>
        </p:sp>
        <p:sp>
          <p:nvSpPr>
            <p:cNvPr id="47199" name="Rectangle 95"/>
            <p:cNvSpPr>
              <a:spLocks noChangeArrowheads="1"/>
            </p:cNvSpPr>
            <p:nvPr/>
          </p:nvSpPr>
          <p:spPr bwMode="auto">
            <a:xfrm>
              <a:off x="2834" y="4773"/>
              <a:ext cx="20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10</a:t>
              </a:r>
            </a:p>
          </p:txBody>
        </p:sp>
        <p:sp>
          <p:nvSpPr>
            <p:cNvPr id="47200" name="Rectangle 96"/>
            <p:cNvSpPr>
              <a:spLocks noChangeArrowheads="1"/>
            </p:cNvSpPr>
            <p:nvPr/>
          </p:nvSpPr>
          <p:spPr bwMode="auto">
            <a:xfrm>
              <a:off x="3242" y="4773"/>
              <a:ext cx="20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12</a:t>
              </a:r>
            </a:p>
          </p:txBody>
        </p:sp>
        <p:sp>
          <p:nvSpPr>
            <p:cNvPr id="47201" name="Rectangle 97"/>
            <p:cNvSpPr>
              <a:spLocks noChangeArrowheads="1"/>
            </p:cNvSpPr>
            <p:nvPr/>
          </p:nvSpPr>
          <p:spPr bwMode="auto">
            <a:xfrm>
              <a:off x="3444" y="4773"/>
              <a:ext cx="20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13</a:t>
              </a:r>
            </a:p>
          </p:txBody>
        </p:sp>
        <p:sp>
          <p:nvSpPr>
            <p:cNvPr id="47202" name="Rectangle 98"/>
            <p:cNvSpPr>
              <a:spLocks noChangeArrowheads="1"/>
            </p:cNvSpPr>
            <p:nvPr/>
          </p:nvSpPr>
          <p:spPr bwMode="auto">
            <a:xfrm>
              <a:off x="3038" y="4773"/>
              <a:ext cx="204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11</a:t>
              </a:r>
            </a:p>
          </p:txBody>
        </p:sp>
        <p:sp>
          <p:nvSpPr>
            <p:cNvPr id="47203" name="Line 99"/>
            <p:cNvSpPr>
              <a:spLocks noChangeShapeType="1"/>
            </p:cNvSpPr>
            <p:nvPr/>
          </p:nvSpPr>
          <p:spPr bwMode="auto">
            <a:xfrm>
              <a:off x="667" y="4898"/>
              <a:ext cx="2983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4" name="Rectangle 100"/>
            <p:cNvSpPr>
              <a:spLocks noChangeArrowheads="1"/>
            </p:cNvSpPr>
            <p:nvPr/>
          </p:nvSpPr>
          <p:spPr bwMode="auto">
            <a:xfrm>
              <a:off x="1051" y="4913"/>
              <a:ext cx="18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05" name="Rectangle 101"/>
            <p:cNvSpPr>
              <a:spLocks noChangeArrowheads="1"/>
            </p:cNvSpPr>
            <p:nvPr/>
          </p:nvSpPr>
          <p:spPr bwMode="auto">
            <a:xfrm>
              <a:off x="1248" y="4913"/>
              <a:ext cx="23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06" name="Rectangle 102"/>
            <p:cNvSpPr>
              <a:spLocks noChangeArrowheads="1"/>
            </p:cNvSpPr>
            <p:nvPr/>
          </p:nvSpPr>
          <p:spPr bwMode="auto">
            <a:xfrm>
              <a:off x="1444" y="4913"/>
              <a:ext cx="22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07" name="Rectangle 103"/>
            <p:cNvSpPr>
              <a:spLocks noChangeArrowheads="1"/>
            </p:cNvSpPr>
            <p:nvPr/>
          </p:nvSpPr>
          <p:spPr bwMode="auto">
            <a:xfrm>
              <a:off x="1648" y="4913"/>
              <a:ext cx="22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08" name="Line 104"/>
            <p:cNvSpPr>
              <a:spLocks noChangeShapeType="1"/>
            </p:cNvSpPr>
            <p:nvPr/>
          </p:nvSpPr>
          <p:spPr bwMode="auto">
            <a:xfrm>
              <a:off x="941" y="5051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09" name="Rectangle 105"/>
            <p:cNvSpPr>
              <a:spLocks noChangeArrowheads="1"/>
            </p:cNvSpPr>
            <p:nvPr/>
          </p:nvSpPr>
          <p:spPr bwMode="auto">
            <a:xfrm>
              <a:off x="880" y="4908"/>
              <a:ext cx="16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1</a:t>
              </a:r>
            </a:p>
          </p:txBody>
        </p:sp>
        <p:sp>
          <p:nvSpPr>
            <p:cNvPr id="47210" name="Line 106"/>
            <p:cNvSpPr>
              <a:spLocks noChangeShapeType="1"/>
            </p:cNvSpPr>
            <p:nvPr/>
          </p:nvSpPr>
          <p:spPr bwMode="auto">
            <a:xfrm>
              <a:off x="941" y="5198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1" name="Line 107"/>
            <p:cNvSpPr>
              <a:spLocks noChangeShapeType="1"/>
            </p:cNvSpPr>
            <p:nvPr/>
          </p:nvSpPr>
          <p:spPr bwMode="auto">
            <a:xfrm>
              <a:off x="941" y="5352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2" name="Line 108"/>
            <p:cNvSpPr>
              <a:spLocks noChangeShapeType="1"/>
            </p:cNvSpPr>
            <p:nvPr/>
          </p:nvSpPr>
          <p:spPr bwMode="auto">
            <a:xfrm>
              <a:off x="941" y="5506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3" name="Line 109"/>
            <p:cNvSpPr>
              <a:spLocks noChangeShapeType="1"/>
            </p:cNvSpPr>
            <p:nvPr/>
          </p:nvSpPr>
          <p:spPr bwMode="auto">
            <a:xfrm>
              <a:off x="941" y="5653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>
              <a:off x="941" y="5806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5" name="Line 111"/>
            <p:cNvSpPr>
              <a:spLocks noChangeShapeType="1"/>
            </p:cNvSpPr>
            <p:nvPr/>
          </p:nvSpPr>
          <p:spPr bwMode="auto">
            <a:xfrm>
              <a:off x="941" y="5960"/>
              <a:ext cx="270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16" name="Rectangle 112"/>
            <p:cNvSpPr>
              <a:spLocks noChangeArrowheads="1"/>
            </p:cNvSpPr>
            <p:nvPr/>
          </p:nvSpPr>
          <p:spPr bwMode="auto">
            <a:xfrm>
              <a:off x="1255" y="5061"/>
              <a:ext cx="18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17" name="Rectangle 113"/>
            <p:cNvSpPr>
              <a:spLocks noChangeArrowheads="1"/>
            </p:cNvSpPr>
            <p:nvPr/>
          </p:nvSpPr>
          <p:spPr bwMode="auto">
            <a:xfrm>
              <a:off x="1451" y="5061"/>
              <a:ext cx="23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18" name="Rectangle 114"/>
            <p:cNvSpPr>
              <a:spLocks noChangeArrowheads="1"/>
            </p:cNvSpPr>
            <p:nvPr/>
          </p:nvSpPr>
          <p:spPr bwMode="auto">
            <a:xfrm>
              <a:off x="1648" y="5061"/>
              <a:ext cx="22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19" name="Rectangle 115"/>
            <p:cNvSpPr>
              <a:spLocks noChangeArrowheads="1"/>
            </p:cNvSpPr>
            <p:nvPr/>
          </p:nvSpPr>
          <p:spPr bwMode="auto">
            <a:xfrm>
              <a:off x="1852" y="5061"/>
              <a:ext cx="22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20" name="Rectangle 116"/>
            <p:cNvSpPr>
              <a:spLocks noChangeArrowheads="1"/>
            </p:cNvSpPr>
            <p:nvPr/>
          </p:nvSpPr>
          <p:spPr bwMode="auto">
            <a:xfrm>
              <a:off x="1451" y="5211"/>
              <a:ext cx="18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21" name="Rectangle 117"/>
            <p:cNvSpPr>
              <a:spLocks noChangeArrowheads="1"/>
            </p:cNvSpPr>
            <p:nvPr/>
          </p:nvSpPr>
          <p:spPr bwMode="auto">
            <a:xfrm>
              <a:off x="1648" y="5211"/>
              <a:ext cx="23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22" name="Rectangle 118"/>
            <p:cNvSpPr>
              <a:spLocks noChangeArrowheads="1"/>
            </p:cNvSpPr>
            <p:nvPr/>
          </p:nvSpPr>
          <p:spPr bwMode="auto">
            <a:xfrm>
              <a:off x="1845" y="5211"/>
              <a:ext cx="22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23" name="Rectangle 119"/>
            <p:cNvSpPr>
              <a:spLocks noChangeArrowheads="1"/>
            </p:cNvSpPr>
            <p:nvPr/>
          </p:nvSpPr>
          <p:spPr bwMode="auto">
            <a:xfrm>
              <a:off x="2048" y="5211"/>
              <a:ext cx="22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24" name="Rectangle 120"/>
            <p:cNvSpPr>
              <a:spLocks noChangeArrowheads="1"/>
            </p:cNvSpPr>
            <p:nvPr/>
          </p:nvSpPr>
          <p:spPr bwMode="auto">
            <a:xfrm>
              <a:off x="2245" y="5369"/>
              <a:ext cx="18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25" name="Rectangle 121"/>
            <p:cNvSpPr>
              <a:spLocks noChangeArrowheads="1"/>
            </p:cNvSpPr>
            <p:nvPr/>
          </p:nvSpPr>
          <p:spPr bwMode="auto">
            <a:xfrm>
              <a:off x="2440" y="5369"/>
              <a:ext cx="23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26" name="Rectangle 122"/>
            <p:cNvSpPr>
              <a:spLocks noChangeArrowheads="1"/>
            </p:cNvSpPr>
            <p:nvPr/>
          </p:nvSpPr>
          <p:spPr bwMode="auto">
            <a:xfrm>
              <a:off x="2637" y="5369"/>
              <a:ext cx="22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27" name="Rectangle 123"/>
            <p:cNvSpPr>
              <a:spLocks noChangeArrowheads="1"/>
            </p:cNvSpPr>
            <p:nvPr/>
          </p:nvSpPr>
          <p:spPr bwMode="auto">
            <a:xfrm>
              <a:off x="2841" y="5369"/>
              <a:ext cx="22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28" name="Rectangle 124"/>
            <p:cNvSpPr>
              <a:spLocks noChangeArrowheads="1"/>
            </p:cNvSpPr>
            <p:nvPr/>
          </p:nvSpPr>
          <p:spPr bwMode="auto">
            <a:xfrm>
              <a:off x="2447" y="5513"/>
              <a:ext cx="18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29" name="Rectangle 125"/>
            <p:cNvSpPr>
              <a:spLocks noChangeArrowheads="1"/>
            </p:cNvSpPr>
            <p:nvPr/>
          </p:nvSpPr>
          <p:spPr bwMode="auto">
            <a:xfrm>
              <a:off x="2644" y="5513"/>
              <a:ext cx="23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30" name="Rectangle 126"/>
            <p:cNvSpPr>
              <a:spLocks noChangeArrowheads="1"/>
            </p:cNvSpPr>
            <p:nvPr/>
          </p:nvSpPr>
          <p:spPr bwMode="auto">
            <a:xfrm>
              <a:off x="2841" y="5513"/>
              <a:ext cx="22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31" name="Rectangle 127"/>
            <p:cNvSpPr>
              <a:spLocks noChangeArrowheads="1"/>
            </p:cNvSpPr>
            <p:nvPr/>
          </p:nvSpPr>
          <p:spPr bwMode="auto">
            <a:xfrm>
              <a:off x="3045" y="5513"/>
              <a:ext cx="22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32" name="Rectangle 128"/>
            <p:cNvSpPr>
              <a:spLocks noChangeArrowheads="1"/>
            </p:cNvSpPr>
            <p:nvPr/>
          </p:nvSpPr>
          <p:spPr bwMode="auto">
            <a:xfrm>
              <a:off x="2644" y="5668"/>
              <a:ext cx="18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33" name="Rectangle 129"/>
            <p:cNvSpPr>
              <a:spLocks noChangeArrowheads="1"/>
            </p:cNvSpPr>
            <p:nvPr/>
          </p:nvSpPr>
          <p:spPr bwMode="auto">
            <a:xfrm>
              <a:off x="2841" y="5668"/>
              <a:ext cx="23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34" name="Rectangle 130"/>
            <p:cNvSpPr>
              <a:spLocks noChangeArrowheads="1"/>
            </p:cNvSpPr>
            <p:nvPr/>
          </p:nvSpPr>
          <p:spPr bwMode="auto">
            <a:xfrm>
              <a:off x="3038" y="5668"/>
              <a:ext cx="22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35" name="Rectangle 131"/>
            <p:cNvSpPr>
              <a:spLocks noChangeArrowheads="1"/>
            </p:cNvSpPr>
            <p:nvPr/>
          </p:nvSpPr>
          <p:spPr bwMode="auto">
            <a:xfrm>
              <a:off x="3242" y="5668"/>
              <a:ext cx="222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36" name="Rectangle 132"/>
            <p:cNvSpPr>
              <a:spLocks noChangeArrowheads="1"/>
            </p:cNvSpPr>
            <p:nvPr/>
          </p:nvSpPr>
          <p:spPr bwMode="auto">
            <a:xfrm>
              <a:off x="2841" y="5821"/>
              <a:ext cx="18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37" name="Rectangle 133"/>
            <p:cNvSpPr>
              <a:spLocks noChangeArrowheads="1"/>
            </p:cNvSpPr>
            <p:nvPr/>
          </p:nvSpPr>
          <p:spPr bwMode="auto">
            <a:xfrm>
              <a:off x="3038" y="5821"/>
              <a:ext cx="23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DA</a:t>
              </a:r>
            </a:p>
          </p:txBody>
        </p:sp>
        <p:sp>
          <p:nvSpPr>
            <p:cNvPr id="47238" name="Rectangle 134"/>
            <p:cNvSpPr>
              <a:spLocks noChangeArrowheads="1"/>
            </p:cNvSpPr>
            <p:nvPr/>
          </p:nvSpPr>
          <p:spPr bwMode="auto">
            <a:xfrm>
              <a:off x="3233" y="5821"/>
              <a:ext cx="22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FO</a:t>
              </a:r>
            </a:p>
          </p:txBody>
        </p:sp>
        <p:sp>
          <p:nvSpPr>
            <p:cNvPr id="47239" name="Rectangle 135"/>
            <p:cNvSpPr>
              <a:spLocks noChangeArrowheads="1"/>
            </p:cNvSpPr>
            <p:nvPr/>
          </p:nvSpPr>
          <p:spPr bwMode="auto">
            <a:xfrm>
              <a:off x="3438" y="5821"/>
              <a:ext cx="222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</a:t>
              </a:r>
            </a:p>
          </p:txBody>
        </p:sp>
        <p:sp>
          <p:nvSpPr>
            <p:cNvPr id="47240" name="Rectangle 136"/>
            <p:cNvSpPr>
              <a:spLocks noChangeArrowheads="1"/>
            </p:cNvSpPr>
            <p:nvPr/>
          </p:nvSpPr>
          <p:spPr bwMode="auto">
            <a:xfrm>
              <a:off x="874" y="5061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2</a:t>
              </a:r>
            </a:p>
          </p:txBody>
        </p:sp>
        <p:sp>
          <p:nvSpPr>
            <p:cNvPr id="47241" name="Rectangle 137"/>
            <p:cNvSpPr>
              <a:spLocks noChangeArrowheads="1"/>
            </p:cNvSpPr>
            <p:nvPr/>
          </p:nvSpPr>
          <p:spPr bwMode="auto">
            <a:xfrm>
              <a:off x="874" y="5213"/>
              <a:ext cx="16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3</a:t>
              </a:r>
            </a:p>
          </p:txBody>
        </p:sp>
        <p:sp>
          <p:nvSpPr>
            <p:cNvPr id="47242" name="Rectangle 138"/>
            <p:cNvSpPr>
              <a:spLocks noChangeArrowheads="1"/>
            </p:cNvSpPr>
            <p:nvPr/>
          </p:nvSpPr>
          <p:spPr bwMode="auto">
            <a:xfrm>
              <a:off x="874" y="5362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4</a:t>
              </a:r>
            </a:p>
          </p:txBody>
        </p:sp>
        <p:sp>
          <p:nvSpPr>
            <p:cNvPr id="47243" name="Rectangle 139"/>
            <p:cNvSpPr>
              <a:spLocks noChangeArrowheads="1"/>
            </p:cNvSpPr>
            <p:nvPr/>
          </p:nvSpPr>
          <p:spPr bwMode="auto">
            <a:xfrm>
              <a:off x="874" y="5514"/>
              <a:ext cx="16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5</a:t>
              </a:r>
            </a:p>
          </p:txBody>
        </p:sp>
        <p:sp>
          <p:nvSpPr>
            <p:cNvPr id="47244" name="Rectangle 140"/>
            <p:cNvSpPr>
              <a:spLocks noChangeArrowheads="1"/>
            </p:cNvSpPr>
            <p:nvPr/>
          </p:nvSpPr>
          <p:spPr bwMode="auto">
            <a:xfrm>
              <a:off x="874" y="5669"/>
              <a:ext cx="1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6</a:t>
              </a:r>
            </a:p>
          </p:txBody>
        </p:sp>
        <p:sp>
          <p:nvSpPr>
            <p:cNvPr id="47245" name="Rectangle 141"/>
            <p:cNvSpPr>
              <a:spLocks noChangeArrowheads="1"/>
            </p:cNvSpPr>
            <p:nvPr/>
          </p:nvSpPr>
          <p:spPr bwMode="auto">
            <a:xfrm>
              <a:off x="874" y="5815"/>
              <a:ext cx="16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7</a:t>
              </a:r>
            </a:p>
          </p:txBody>
        </p:sp>
        <p:sp>
          <p:nvSpPr>
            <p:cNvPr id="47246" name="Rectangle 142"/>
            <p:cNvSpPr>
              <a:spLocks noChangeArrowheads="1"/>
            </p:cNvSpPr>
            <p:nvPr/>
          </p:nvSpPr>
          <p:spPr bwMode="auto">
            <a:xfrm>
              <a:off x="1648" y="5369"/>
              <a:ext cx="187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FI</a:t>
              </a:r>
            </a:p>
          </p:txBody>
        </p:sp>
        <p:sp>
          <p:nvSpPr>
            <p:cNvPr id="47247" name="Line 143"/>
            <p:cNvSpPr>
              <a:spLocks noChangeShapeType="1"/>
            </p:cNvSpPr>
            <p:nvPr/>
          </p:nvSpPr>
          <p:spPr bwMode="auto">
            <a:xfrm>
              <a:off x="1938" y="5425"/>
              <a:ext cx="4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48" name="Line 144"/>
            <p:cNvSpPr>
              <a:spLocks noChangeShapeType="1"/>
            </p:cNvSpPr>
            <p:nvPr/>
          </p:nvSpPr>
          <p:spPr bwMode="auto">
            <a:xfrm>
              <a:off x="2134" y="5425"/>
              <a:ext cx="4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49" name="Line 145"/>
            <p:cNvSpPr>
              <a:spLocks noChangeShapeType="1"/>
            </p:cNvSpPr>
            <p:nvPr/>
          </p:nvSpPr>
          <p:spPr bwMode="auto">
            <a:xfrm>
              <a:off x="1938" y="5579"/>
              <a:ext cx="4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50" name="Line 146"/>
            <p:cNvSpPr>
              <a:spLocks noChangeShapeType="1"/>
            </p:cNvSpPr>
            <p:nvPr/>
          </p:nvSpPr>
          <p:spPr bwMode="auto">
            <a:xfrm>
              <a:off x="2134" y="5579"/>
              <a:ext cx="4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51" name="Line 147"/>
            <p:cNvSpPr>
              <a:spLocks noChangeShapeType="1"/>
            </p:cNvSpPr>
            <p:nvPr/>
          </p:nvSpPr>
          <p:spPr bwMode="auto">
            <a:xfrm>
              <a:off x="2338" y="5579"/>
              <a:ext cx="34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52" name="Rectangle 148"/>
            <p:cNvSpPr>
              <a:spLocks noChangeArrowheads="1"/>
            </p:cNvSpPr>
            <p:nvPr/>
          </p:nvSpPr>
          <p:spPr bwMode="auto">
            <a:xfrm>
              <a:off x="602" y="4773"/>
              <a:ext cx="31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Step:</a:t>
              </a:r>
            </a:p>
          </p:txBody>
        </p:sp>
        <p:sp>
          <p:nvSpPr>
            <p:cNvPr id="47253" name="Rectangle 149"/>
            <p:cNvSpPr>
              <a:spLocks noChangeArrowheads="1"/>
            </p:cNvSpPr>
            <p:nvPr/>
          </p:nvSpPr>
          <p:spPr bwMode="auto">
            <a:xfrm>
              <a:off x="370" y="4908"/>
              <a:ext cx="529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Instruction</a:t>
              </a:r>
            </a:p>
          </p:txBody>
        </p:sp>
        <p:sp>
          <p:nvSpPr>
            <p:cNvPr id="47254" name="Rectangle 150"/>
            <p:cNvSpPr>
              <a:spLocks noChangeArrowheads="1"/>
            </p:cNvSpPr>
            <p:nvPr/>
          </p:nvSpPr>
          <p:spPr bwMode="auto">
            <a:xfrm>
              <a:off x="420" y="5214"/>
              <a:ext cx="445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(Branch)</a:t>
              </a:r>
            </a:p>
          </p:txBody>
        </p:sp>
      </p:grp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700463" y="1060450"/>
            <a:ext cx="145415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Fetch instruction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3848100" y="1173163"/>
            <a:ext cx="1187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from memory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3641725" y="1555750"/>
            <a:ext cx="15970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Decode instruction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3849688" y="1687513"/>
            <a:ext cx="11811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and calculate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3714750" y="1822450"/>
            <a:ext cx="14573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effective address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4067175" y="2179638"/>
            <a:ext cx="8334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Branch?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790950" y="2606675"/>
            <a:ext cx="126682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Fetch operand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3859213" y="2747963"/>
            <a:ext cx="11874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from memory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687763" y="3135313"/>
            <a:ext cx="163036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Execute instruction</a:t>
            </a:r>
          </a:p>
        </p:txBody>
      </p:sp>
      <p:sp>
        <p:nvSpPr>
          <p:cNvPr id="47116" name="Rectangle 12"/>
          <p:cNvSpPr>
            <a:spLocks noChangeArrowheads="1"/>
          </p:cNvSpPr>
          <p:nvPr/>
        </p:nvSpPr>
        <p:spPr bwMode="auto">
          <a:xfrm>
            <a:off x="4046538" y="3652838"/>
            <a:ext cx="9366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Interrupt?</a:t>
            </a:r>
          </a:p>
        </p:txBody>
      </p:sp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2443163" y="3614738"/>
            <a:ext cx="84296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Interrupt</a:t>
            </a:r>
          </a:p>
          <a:p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2428875" y="3748088"/>
            <a:ext cx="8540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handling</a:t>
            </a:r>
          </a:p>
        </p:txBody>
      </p:sp>
      <p:sp>
        <p:nvSpPr>
          <p:cNvPr id="47119" name="Rectangle 15"/>
          <p:cNvSpPr>
            <a:spLocks noChangeArrowheads="1"/>
          </p:cNvSpPr>
          <p:nvPr/>
        </p:nvSpPr>
        <p:spPr bwMode="auto">
          <a:xfrm>
            <a:off x="2033588" y="4110038"/>
            <a:ext cx="985837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Update PC</a:t>
            </a:r>
          </a:p>
        </p:txBody>
      </p:sp>
      <p:sp>
        <p:nvSpPr>
          <p:cNvPr id="47120" name="Rectangle 16"/>
          <p:cNvSpPr>
            <a:spLocks noChangeArrowheads="1"/>
          </p:cNvSpPr>
          <p:nvPr/>
        </p:nvSpPr>
        <p:spPr bwMode="auto">
          <a:xfrm>
            <a:off x="1984375" y="4511675"/>
            <a:ext cx="10382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Empty pipe</a:t>
            </a:r>
          </a:p>
        </p:txBody>
      </p: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3716338" y="1557338"/>
            <a:ext cx="1508125" cy="474662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Arc 18"/>
          <p:cNvSpPr>
            <a:spLocks/>
          </p:cNvSpPr>
          <p:nvPr/>
        </p:nvSpPr>
        <p:spPr bwMode="auto">
          <a:xfrm>
            <a:off x="4413250" y="1474788"/>
            <a:ext cx="92075" cy="90487"/>
          </a:xfrm>
          <a:custGeom>
            <a:avLst/>
            <a:gdLst>
              <a:gd name="G0" fmla="+- 8788 0 0"/>
              <a:gd name="G1" fmla="+- 21600 0 0"/>
              <a:gd name="G2" fmla="+- 21600 0 0"/>
              <a:gd name="T0" fmla="*/ 0 w 17337"/>
              <a:gd name="T1" fmla="*/ 1868 h 21600"/>
              <a:gd name="T2" fmla="*/ 17337 w 17337"/>
              <a:gd name="T3" fmla="*/ 1764 h 21600"/>
              <a:gd name="T4" fmla="*/ 8788 w 1733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37" h="21600" fill="none" extrusionOk="0">
                <a:moveTo>
                  <a:pt x="0" y="1868"/>
                </a:moveTo>
                <a:cubicBezTo>
                  <a:pt x="2766" y="636"/>
                  <a:pt x="5760" y="-1"/>
                  <a:pt x="8788" y="0"/>
                </a:cubicBezTo>
                <a:cubicBezTo>
                  <a:pt x="11728" y="0"/>
                  <a:pt x="14637" y="600"/>
                  <a:pt x="17337" y="1763"/>
                </a:cubicBezTo>
              </a:path>
              <a:path w="17337" h="21600" stroke="0" extrusionOk="0">
                <a:moveTo>
                  <a:pt x="0" y="1868"/>
                </a:moveTo>
                <a:cubicBezTo>
                  <a:pt x="2766" y="636"/>
                  <a:pt x="5760" y="-1"/>
                  <a:pt x="8788" y="0"/>
                </a:cubicBezTo>
                <a:cubicBezTo>
                  <a:pt x="11728" y="0"/>
                  <a:pt x="14637" y="600"/>
                  <a:pt x="17337" y="1763"/>
                </a:cubicBezTo>
                <a:lnTo>
                  <a:pt x="8788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4457700" y="1398588"/>
            <a:ext cx="0" cy="77787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3702050" y="1081088"/>
            <a:ext cx="1508125" cy="312737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Arc 21"/>
          <p:cNvSpPr>
            <a:spLocks/>
          </p:cNvSpPr>
          <p:nvPr/>
        </p:nvSpPr>
        <p:spPr bwMode="auto">
          <a:xfrm>
            <a:off x="4427538" y="2071688"/>
            <a:ext cx="93662" cy="88900"/>
          </a:xfrm>
          <a:custGeom>
            <a:avLst/>
            <a:gdLst>
              <a:gd name="G0" fmla="+- 8844 0 0"/>
              <a:gd name="G1" fmla="+- 21600 0 0"/>
              <a:gd name="G2" fmla="+- 21600 0 0"/>
              <a:gd name="T0" fmla="*/ 0 w 17448"/>
              <a:gd name="T1" fmla="*/ 1893 h 21600"/>
              <a:gd name="T2" fmla="*/ 17448 w 17448"/>
              <a:gd name="T3" fmla="*/ 1788 h 21600"/>
              <a:gd name="T4" fmla="*/ 8844 w 174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48" h="21600" fill="none" extrusionOk="0">
                <a:moveTo>
                  <a:pt x="0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804" y="0"/>
                  <a:pt x="14732" y="608"/>
                  <a:pt x="17448" y="1787"/>
                </a:cubicBezTo>
              </a:path>
              <a:path w="17448" h="21600" stroke="0" extrusionOk="0">
                <a:moveTo>
                  <a:pt x="0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804" y="0"/>
                  <a:pt x="14732" y="608"/>
                  <a:pt x="17448" y="1787"/>
                </a:cubicBezTo>
                <a:lnTo>
                  <a:pt x="8844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 flipV="1">
            <a:off x="4470400" y="2038350"/>
            <a:ext cx="0" cy="42863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31" name="Group 27"/>
          <p:cNvGrpSpPr>
            <a:grpSpLocks/>
          </p:cNvGrpSpPr>
          <p:nvPr/>
        </p:nvGrpSpPr>
        <p:grpSpPr bwMode="auto">
          <a:xfrm>
            <a:off x="3844925" y="2163763"/>
            <a:ext cx="1238250" cy="322262"/>
            <a:chOff x="2166" y="2347"/>
            <a:chExt cx="809" cy="276"/>
          </a:xfrm>
        </p:grpSpPr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H="1">
              <a:off x="2166" y="2347"/>
              <a:ext cx="403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 flipH="1">
              <a:off x="2571" y="2485"/>
              <a:ext cx="404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>
              <a:off x="2571" y="2347"/>
              <a:ext cx="404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2166" y="2485"/>
              <a:ext cx="403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32" name="Arc 28"/>
          <p:cNvSpPr>
            <a:spLocks/>
          </p:cNvSpPr>
          <p:nvPr/>
        </p:nvSpPr>
        <p:spPr bwMode="auto">
          <a:xfrm>
            <a:off x="4421188" y="2557463"/>
            <a:ext cx="90487" cy="90487"/>
          </a:xfrm>
          <a:custGeom>
            <a:avLst/>
            <a:gdLst>
              <a:gd name="G0" fmla="+- 8893 0 0"/>
              <a:gd name="G1" fmla="+- 21600 0 0"/>
              <a:gd name="G2" fmla="+- 21600 0 0"/>
              <a:gd name="T0" fmla="*/ 0 w 17302"/>
              <a:gd name="T1" fmla="*/ 1916 h 21600"/>
              <a:gd name="T2" fmla="*/ 17302 w 17302"/>
              <a:gd name="T3" fmla="*/ 1704 h 21600"/>
              <a:gd name="T4" fmla="*/ 8893 w 173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02" h="21600" fill="none" extrusionOk="0">
                <a:moveTo>
                  <a:pt x="-1" y="1915"/>
                </a:moveTo>
                <a:cubicBezTo>
                  <a:pt x="2794" y="653"/>
                  <a:pt x="5826" y="-1"/>
                  <a:pt x="8893" y="0"/>
                </a:cubicBezTo>
                <a:cubicBezTo>
                  <a:pt x="11781" y="0"/>
                  <a:pt x="14641" y="579"/>
                  <a:pt x="17301" y="1704"/>
                </a:cubicBezTo>
              </a:path>
              <a:path w="17302" h="21600" stroke="0" extrusionOk="0">
                <a:moveTo>
                  <a:pt x="-1" y="1915"/>
                </a:moveTo>
                <a:cubicBezTo>
                  <a:pt x="2794" y="653"/>
                  <a:pt x="5826" y="-1"/>
                  <a:pt x="8893" y="0"/>
                </a:cubicBezTo>
                <a:cubicBezTo>
                  <a:pt x="11781" y="0"/>
                  <a:pt x="14641" y="579"/>
                  <a:pt x="17301" y="1704"/>
                </a:cubicBezTo>
                <a:lnTo>
                  <a:pt x="889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3729038" y="2636838"/>
            <a:ext cx="1509712" cy="312737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Arc 31"/>
          <p:cNvSpPr>
            <a:spLocks/>
          </p:cNvSpPr>
          <p:nvPr/>
        </p:nvSpPr>
        <p:spPr bwMode="auto">
          <a:xfrm>
            <a:off x="4448175" y="3067050"/>
            <a:ext cx="92075" cy="88900"/>
          </a:xfrm>
          <a:custGeom>
            <a:avLst/>
            <a:gdLst>
              <a:gd name="G0" fmla="+- 8893 0 0"/>
              <a:gd name="G1" fmla="+- 21600 0 0"/>
              <a:gd name="G2" fmla="+- 21600 0 0"/>
              <a:gd name="T0" fmla="*/ 0 w 17302"/>
              <a:gd name="T1" fmla="*/ 1916 h 21600"/>
              <a:gd name="T2" fmla="*/ 17302 w 17302"/>
              <a:gd name="T3" fmla="*/ 1704 h 21600"/>
              <a:gd name="T4" fmla="*/ 8893 w 173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02" h="21600" fill="none" extrusionOk="0">
                <a:moveTo>
                  <a:pt x="-1" y="1915"/>
                </a:moveTo>
                <a:cubicBezTo>
                  <a:pt x="2794" y="653"/>
                  <a:pt x="5826" y="-1"/>
                  <a:pt x="8893" y="0"/>
                </a:cubicBezTo>
                <a:cubicBezTo>
                  <a:pt x="11781" y="0"/>
                  <a:pt x="14641" y="579"/>
                  <a:pt x="17301" y="1704"/>
                </a:cubicBezTo>
              </a:path>
              <a:path w="17302" h="21600" stroke="0" extrusionOk="0">
                <a:moveTo>
                  <a:pt x="-1" y="1915"/>
                </a:moveTo>
                <a:cubicBezTo>
                  <a:pt x="2794" y="653"/>
                  <a:pt x="5826" y="-1"/>
                  <a:pt x="8893" y="0"/>
                </a:cubicBezTo>
                <a:cubicBezTo>
                  <a:pt x="11781" y="0"/>
                  <a:pt x="14641" y="579"/>
                  <a:pt x="17301" y="1704"/>
                </a:cubicBezTo>
                <a:lnTo>
                  <a:pt x="889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 flipV="1">
            <a:off x="4486275" y="2957513"/>
            <a:ext cx="0" cy="131762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3729038" y="3157538"/>
            <a:ext cx="1509712" cy="209550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Arc 34"/>
          <p:cNvSpPr>
            <a:spLocks/>
          </p:cNvSpPr>
          <p:nvPr/>
        </p:nvSpPr>
        <p:spPr bwMode="auto">
          <a:xfrm>
            <a:off x="4452938" y="3530600"/>
            <a:ext cx="92075" cy="88900"/>
          </a:xfrm>
          <a:custGeom>
            <a:avLst/>
            <a:gdLst>
              <a:gd name="G0" fmla="+- 8844 0 0"/>
              <a:gd name="G1" fmla="+- 21600 0 0"/>
              <a:gd name="G2" fmla="+- 21600 0 0"/>
              <a:gd name="T0" fmla="*/ 0 w 17448"/>
              <a:gd name="T1" fmla="*/ 1893 h 21600"/>
              <a:gd name="T2" fmla="*/ 17448 w 17448"/>
              <a:gd name="T3" fmla="*/ 1788 h 21600"/>
              <a:gd name="T4" fmla="*/ 8844 w 174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48" h="21600" fill="none" extrusionOk="0">
                <a:moveTo>
                  <a:pt x="0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804" y="0"/>
                  <a:pt x="14732" y="608"/>
                  <a:pt x="17448" y="1787"/>
                </a:cubicBezTo>
              </a:path>
              <a:path w="17448" h="21600" stroke="0" extrusionOk="0">
                <a:moveTo>
                  <a:pt x="0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804" y="0"/>
                  <a:pt x="14732" y="608"/>
                  <a:pt x="17448" y="1787"/>
                </a:cubicBezTo>
                <a:lnTo>
                  <a:pt x="8844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35"/>
          <p:cNvSpPr>
            <a:spLocks noChangeShapeType="1"/>
          </p:cNvSpPr>
          <p:nvPr/>
        </p:nvSpPr>
        <p:spPr bwMode="auto">
          <a:xfrm flipV="1">
            <a:off x="4489450" y="3373438"/>
            <a:ext cx="0" cy="16192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44" name="Group 40"/>
          <p:cNvGrpSpPr>
            <a:grpSpLocks/>
          </p:cNvGrpSpPr>
          <p:nvPr/>
        </p:nvGrpSpPr>
        <p:grpSpPr bwMode="auto">
          <a:xfrm>
            <a:off x="3873500" y="3617913"/>
            <a:ext cx="1239838" cy="323850"/>
            <a:chOff x="2185" y="3590"/>
            <a:chExt cx="809" cy="276"/>
          </a:xfrm>
        </p:grpSpPr>
        <p:sp>
          <p:nvSpPr>
            <p:cNvPr id="47140" name="Line 36"/>
            <p:cNvSpPr>
              <a:spLocks noChangeShapeType="1"/>
            </p:cNvSpPr>
            <p:nvPr/>
          </p:nvSpPr>
          <p:spPr bwMode="auto">
            <a:xfrm flipH="1">
              <a:off x="2185" y="3590"/>
              <a:ext cx="403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37"/>
            <p:cNvSpPr>
              <a:spLocks noChangeShapeType="1"/>
            </p:cNvSpPr>
            <p:nvPr/>
          </p:nvSpPr>
          <p:spPr bwMode="auto">
            <a:xfrm flipH="1">
              <a:off x="2589" y="3728"/>
              <a:ext cx="405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Line 38"/>
            <p:cNvSpPr>
              <a:spLocks noChangeShapeType="1"/>
            </p:cNvSpPr>
            <p:nvPr/>
          </p:nvSpPr>
          <p:spPr bwMode="auto">
            <a:xfrm>
              <a:off x="2589" y="3590"/>
              <a:ext cx="405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Line 39"/>
            <p:cNvSpPr>
              <a:spLocks noChangeShapeType="1"/>
            </p:cNvSpPr>
            <p:nvPr/>
          </p:nvSpPr>
          <p:spPr bwMode="auto">
            <a:xfrm>
              <a:off x="2185" y="3728"/>
              <a:ext cx="403" cy="138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5" name="Line 41"/>
          <p:cNvSpPr>
            <a:spLocks noChangeShapeType="1"/>
          </p:cNvSpPr>
          <p:nvPr/>
        </p:nvSpPr>
        <p:spPr bwMode="auto">
          <a:xfrm flipV="1">
            <a:off x="4489450" y="3943350"/>
            <a:ext cx="0" cy="215900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>
            <a:off x="4492625" y="4159250"/>
            <a:ext cx="1314450" cy="0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4421188" y="3903663"/>
            <a:ext cx="4032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no</a:t>
            </a: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3543300" y="3548063"/>
            <a:ext cx="4683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yes</a:t>
            </a: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3478213" y="2255838"/>
            <a:ext cx="468312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yes</a:t>
            </a:r>
          </a:p>
        </p:txBody>
      </p: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4432300" y="2409825"/>
            <a:ext cx="40322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no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V="1">
            <a:off x="5802313" y="890588"/>
            <a:ext cx="0" cy="3262312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Arc 48"/>
          <p:cNvSpPr>
            <a:spLocks/>
          </p:cNvSpPr>
          <p:nvPr/>
        </p:nvSpPr>
        <p:spPr bwMode="auto">
          <a:xfrm>
            <a:off x="4814888" y="984250"/>
            <a:ext cx="92075" cy="87313"/>
          </a:xfrm>
          <a:custGeom>
            <a:avLst/>
            <a:gdLst>
              <a:gd name="G0" fmla="+- 8844 0 0"/>
              <a:gd name="G1" fmla="+- 21600 0 0"/>
              <a:gd name="G2" fmla="+- 21600 0 0"/>
              <a:gd name="T0" fmla="*/ 0 w 17448"/>
              <a:gd name="T1" fmla="*/ 1893 h 21600"/>
              <a:gd name="T2" fmla="*/ 17448 w 17448"/>
              <a:gd name="T3" fmla="*/ 1788 h 21600"/>
              <a:gd name="T4" fmla="*/ 8844 w 174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48" h="21600" fill="none" extrusionOk="0">
                <a:moveTo>
                  <a:pt x="0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804" y="0"/>
                  <a:pt x="14732" y="608"/>
                  <a:pt x="17448" y="1787"/>
                </a:cubicBezTo>
              </a:path>
              <a:path w="17448" h="21600" stroke="0" extrusionOk="0">
                <a:moveTo>
                  <a:pt x="0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804" y="0"/>
                  <a:pt x="14732" y="608"/>
                  <a:pt x="17448" y="1787"/>
                </a:cubicBezTo>
                <a:lnTo>
                  <a:pt x="8844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49"/>
          <p:cNvSpPr>
            <a:spLocks noChangeShapeType="1"/>
          </p:cNvSpPr>
          <p:nvPr/>
        </p:nvSpPr>
        <p:spPr bwMode="auto">
          <a:xfrm flipV="1">
            <a:off x="4857750" y="890588"/>
            <a:ext cx="0" cy="109537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Arc 50"/>
          <p:cNvSpPr>
            <a:spLocks/>
          </p:cNvSpPr>
          <p:nvPr/>
        </p:nvSpPr>
        <p:spPr bwMode="auto">
          <a:xfrm>
            <a:off x="3995738" y="984250"/>
            <a:ext cx="92075" cy="87313"/>
          </a:xfrm>
          <a:custGeom>
            <a:avLst/>
            <a:gdLst>
              <a:gd name="G0" fmla="+- 8893 0 0"/>
              <a:gd name="G1" fmla="+- 21600 0 0"/>
              <a:gd name="G2" fmla="+- 21600 0 0"/>
              <a:gd name="T0" fmla="*/ 0 w 17302"/>
              <a:gd name="T1" fmla="*/ 1916 h 21600"/>
              <a:gd name="T2" fmla="*/ 17302 w 17302"/>
              <a:gd name="T3" fmla="*/ 1704 h 21600"/>
              <a:gd name="T4" fmla="*/ 8893 w 173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02" h="21600" fill="none" extrusionOk="0">
                <a:moveTo>
                  <a:pt x="-1" y="1915"/>
                </a:moveTo>
                <a:cubicBezTo>
                  <a:pt x="2794" y="653"/>
                  <a:pt x="5826" y="-1"/>
                  <a:pt x="8893" y="0"/>
                </a:cubicBezTo>
                <a:cubicBezTo>
                  <a:pt x="11781" y="0"/>
                  <a:pt x="14641" y="579"/>
                  <a:pt x="17301" y="1704"/>
                </a:cubicBezTo>
              </a:path>
              <a:path w="17302" h="21600" stroke="0" extrusionOk="0">
                <a:moveTo>
                  <a:pt x="-1" y="1915"/>
                </a:moveTo>
                <a:cubicBezTo>
                  <a:pt x="2794" y="653"/>
                  <a:pt x="5826" y="-1"/>
                  <a:pt x="8893" y="0"/>
                </a:cubicBezTo>
                <a:cubicBezTo>
                  <a:pt x="11781" y="0"/>
                  <a:pt x="14641" y="579"/>
                  <a:pt x="17301" y="1704"/>
                </a:cubicBezTo>
                <a:lnTo>
                  <a:pt x="889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 flipV="1">
            <a:off x="4038600" y="881063"/>
            <a:ext cx="0" cy="1428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2"/>
          <p:cNvSpPr>
            <a:spLocks noChangeShapeType="1"/>
          </p:cNvSpPr>
          <p:nvPr/>
        </p:nvSpPr>
        <p:spPr bwMode="auto">
          <a:xfrm>
            <a:off x="4868863" y="889000"/>
            <a:ext cx="925512" cy="0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Arc 53"/>
          <p:cNvSpPr>
            <a:spLocks/>
          </p:cNvSpPr>
          <p:nvPr/>
        </p:nvSpPr>
        <p:spPr bwMode="auto">
          <a:xfrm>
            <a:off x="3255963" y="3743325"/>
            <a:ext cx="115887" cy="73025"/>
          </a:xfrm>
          <a:custGeom>
            <a:avLst/>
            <a:gdLst>
              <a:gd name="G0" fmla="+- 0 0 0"/>
              <a:gd name="G1" fmla="+- 9049 0 0"/>
              <a:gd name="G2" fmla="+- 21600 0 0"/>
              <a:gd name="T0" fmla="*/ 19613 w 21600"/>
              <a:gd name="T1" fmla="*/ 0 h 17624"/>
              <a:gd name="T2" fmla="*/ 19825 w 21600"/>
              <a:gd name="T3" fmla="*/ 17624 h 17624"/>
              <a:gd name="T4" fmla="*/ 0 w 21600"/>
              <a:gd name="T5" fmla="*/ 9049 h 17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624" fill="none" extrusionOk="0">
                <a:moveTo>
                  <a:pt x="19613" y="-1"/>
                </a:moveTo>
                <a:cubicBezTo>
                  <a:pt x="20922" y="2837"/>
                  <a:pt x="21600" y="5924"/>
                  <a:pt x="21600" y="9049"/>
                </a:cubicBezTo>
                <a:cubicBezTo>
                  <a:pt x="21600" y="11998"/>
                  <a:pt x="20995" y="14916"/>
                  <a:pt x="19824" y="17623"/>
                </a:cubicBezTo>
              </a:path>
              <a:path w="21600" h="17624" stroke="0" extrusionOk="0">
                <a:moveTo>
                  <a:pt x="19613" y="-1"/>
                </a:moveTo>
                <a:cubicBezTo>
                  <a:pt x="20922" y="2837"/>
                  <a:pt x="21600" y="5924"/>
                  <a:pt x="21600" y="9049"/>
                </a:cubicBezTo>
                <a:cubicBezTo>
                  <a:pt x="21600" y="11998"/>
                  <a:pt x="20995" y="14916"/>
                  <a:pt x="19824" y="17623"/>
                </a:cubicBezTo>
                <a:lnTo>
                  <a:pt x="0" y="90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 flipH="1">
            <a:off x="3348038" y="3781425"/>
            <a:ext cx="522287" cy="0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Rectangle 55"/>
          <p:cNvSpPr>
            <a:spLocks noChangeArrowheads="1"/>
          </p:cNvSpPr>
          <p:nvPr/>
        </p:nvSpPr>
        <p:spPr bwMode="auto">
          <a:xfrm>
            <a:off x="2430463" y="3617913"/>
            <a:ext cx="812800" cy="35877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Arc 56"/>
          <p:cNvSpPr>
            <a:spLocks/>
          </p:cNvSpPr>
          <p:nvPr/>
        </p:nvSpPr>
        <p:spPr bwMode="auto">
          <a:xfrm>
            <a:off x="2727325" y="4041775"/>
            <a:ext cx="93663" cy="90488"/>
          </a:xfrm>
          <a:custGeom>
            <a:avLst/>
            <a:gdLst>
              <a:gd name="G0" fmla="+- 8835 0 0"/>
              <a:gd name="G1" fmla="+- 21600 0 0"/>
              <a:gd name="G2" fmla="+- 21600 0 0"/>
              <a:gd name="T0" fmla="*/ 0 w 17431"/>
              <a:gd name="T1" fmla="*/ 1890 h 21600"/>
              <a:gd name="T2" fmla="*/ 17431 w 17431"/>
              <a:gd name="T3" fmla="*/ 1784 h 21600"/>
              <a:gd name="T4" fmla="*/ 8835 w 1743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31" h="21600" fill="none" extrusionOk="0">
                <a:moveTo>
                  <a:pt x="-1" y="1889"/>
                </a:moveTo>
                <a:cubicBezTo>
                  <a:pt x="2778" y="643"/>
                  <a:pt x="5789" y="-1"/>
                  <a:pt x="8835" y="0"/>
                </a:cubicBezTo>
                <a:cubicBezTo>
                  <a:pt x="11792" y="0"/>
                  <a:pt x="14717" y="607"/>
                  <a:pt x="17430" y="1784"/>
                </a:cubicBezTo>
              </a:path>
              <a:path w="17431" h="21600" stroke="0" extrusionOk="0">
                <a:moveTo>
                  <a:pt x="-1" y="1889"/>
                </a:moveTo>
                <a:cubicBezTo>
                  <a:pt x="2778" y="643"/>
                  <a:pt x="5789" y="-1"/>
                  <a:pt x="8835" y="0"/>
                </a:cubicBezTo>
                <a:cubicBezTo>
                  <a:pt x="11792" y="0"/>
                  <a:pt x="14717" y="607"/>
                  <a:pt x="17430" y="1784"/>
                </a:cubicBezTo>
                <a:lnTo>
                  <a:pt x="8835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 flipV="1">
            <a:off x="2770188" y="3984625"/>
            <a:ext cx="0" cy="8572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2" name="Rectangle 58"/>
          <p:cNvSpPr>
            <a:spLocks noChangeArrowheads="1"/>
          </p:cNvSpPr>
          <p:nvPr/>
        </p:nvSpPr>
        <p:spPr bwMode="auto">
          <a:xfrm>
            <a:off x="2074863" y="4129088"/>
            <a:ext cx="885825" cy="207962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3" name="Arc 59"/>
          <p:cNvSpPr>
            <a:spLocks/>
          </p:cNvSpPr>
          <p:nvPr/>
        </p:nvSpPr>
        <p:spPr bwMode="auto">
          <a:xfrm>
            <a:off x="2427288" y="4456113"/>
            <a:ext cx="92075" cy="90487"/>
          </a:xfrm>
          <a:custGeom>
            <a:avLst/>
            <a:gdLst>
              <a:gd name="G0" fmla="+- 8835 0 0"/>
              <a:gd name="G1" fmla="+- 21600 0 0"/>
              <a:gd name="G2" fmla="+- 21600 0 0"/>
              <a:gd name="T0" fmla="*/ 0 w 17431"/>
              <a:gd name="T1" fmla="*/ 1890 h 21600"/>
              <a:gd name="T2" fmla="*/ 17431 w 17431"/>
              <a:gd name="T3" fmla="*/ 1784 h 21600"/>
              <a:gd name="T4" fmla="*/ 8835 w 1743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31" h="21600" fill="none" extrusionOk="0">
                <a:moveTo>
                  <a:pt x="-1" y="1889"/>
                </a:moveTo>
                <a:cubicBezTo>
                  <a:pt x="2778" y="643"/>
                  <a:pt x="5789" y="-1"/>
                  <a:pt x="8835" y="0"/>
                </a:cubicBezTo>
                <a:cubicBezTo>
                  <a:pt x="11792" y="0"/>
                  <a:pt x="14717" y="607"/>
                  <a:pt x="17430" y="1784"/>
                </a:cubicBezTo>
              </a:path>
              <a:path w="17431" h="21600" stroke="0" extrusionOk="0">
                <a:moveTo>
                  <a:pt x="-1" y="1889"/>
                </a:moveTo>
                <a:cubicBezTo>
                  <a:pt x="2778" y="643"/>
                  <a:pt x="5789" y="-1"/>
                  <a:pt x="8835" y="0"/>
                </a:cubicBezTo>
                <a:cubicBezTo>
                  <a:pt x="11792" y="0"/>
                  <a:pt x="14717" y="607"/>
                  <a:pt x="17430" y="1784"/>
                </a:cubicBezTo>
                <a:lnTo>
                  <a:pt x="8835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V="1">
            <a:off x="2474913" y="4343400"/>
            <a:ext cx="0" cy="131763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5" name="Rectangle 61"/>
          <p:cNvSpPr>
            <a:spLocks noChangeArrowheads="1"/>
          </p:cNvSpPr>
          <p:nvPr/>
        </p:nvSpPr>
        <p:spPr bwMode="auto">
          <a:xfrm>
            <a:off x="2060575" y="4543425"/>
            <a:ext cx="884238" cy="2000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 flipV="1">
            <a:off x="2474913" y="4751388"/>
            <a:ext cx="0" cy="138112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 flipH="1">
            <a:off x="1654175" y="4895850"/>
            <a:ext cx="817563" cy="0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8" name="Arc 64"/>
          <p:cNvSpPr>
            <a:spLocks/>
          </p:cNvSpPr>
          <p:nvPr/>
        </p:nvSpPr>
        <p:spPr bwMode="auto">
          <a:xfrm>
            <a:off x="2249488" y="4041775"/>
            <a:ext cx="93662" cy="90488"/>
          </a:xfrm>
          <a:custGeom>
            <a:avLst/>
            <a:gdLst>
              <a:gd name="G0" fmla="+- 8835 0 0"/>
              <a:gd name="G1" fmla="+- 21600 0 0"/>
              <a:gd name="G2" fmla="+- 21600 0 0"/>
              <a:gd name="T0" fmla="*/ 0 w 17431"/>
              <a:gd name="T1" fmla="*/ 1890 h 21600"/>
              <a:gd name="T2" fmla="*/ 17431 w 17431"/>
              <a:gd name="T3" fmla="*/ 1784 h 21600"/>
              <a:gd name="T4" fmla="*/ 8835 w 17431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31" h="21600" fill="none" extrusionOk="0">
                <a:moveTo>
                  <a:pt x="-1" y="1889"/>
                </a:moveTo>
                <a:cubicBezTo>
                  <a:pt x="2778" y="643"/>
                  <a:pt x="5789" y="-1"/>
                  <a:pt x="8835" y="0"/>
                </a:cubicBezTo>
                <a:cubicBezTo>
                  <a:pt x="11792" y="0"/>
                  <a:pt x="14717" y="607"/>
                  <a:pt x="17430" y="1784"/>
                </a:cubicBezTo>
              </a:path>
              <a:path w="17431" h="21600" stroke="0" extrusionOk="0">
                <a:moveTo>
                  <a:pt x="-1" y="1889"/>
                </a:moveTo>
                <a:cubicBezTo>
                  <a:pt x="2778" y="643"/>
                  <a:pt x="5789" y="-1"/>
                  <a:pt x="8835" y="0"/>
                </a:cubicBezTo>
                <a:cubicBezTo>
                  <a:pt x="11792" y="0"/>
                  <a:pt x="14717" y="607"/>
                  <a:pt x="17430" y="1784"/>
                </a:cubicBezTo>
                <a:lnTo>
                  <a:pt x="8835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 flipV="1">
            <a:off x="2295525" y="2320925"/>
            <a:ext cx="0" cy="1743075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70" name="Line 66"/>
          <p:cNvSpPr>
            <a:spLocks noChangeShapeType="1"/>
          </p:cNvSpPr>
          <p:nvPr/>
        </p:nvSpPr>
        <p:spPr bwMode="auto">
          <a:xfrm flipH="1">
            <a:off x="2284413" y="2324100"/>
            <a:ext cx="1552575" cy="0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71" name="Freeform 67"/>
          <p:cNvSpPr>
            <a:spLocks/>
          </p:cNvSpPr>
          <p:nvPr/>
        </p:nvSpPr>
        <p:spPr bwMode="auto">
          <a:xfrm>
            <a:off x="1654175" y="881063"/>
            <a:ext cx="2384425" cy="4010025"/>
          </a:xfrm>
          <a:custGeom>
            <a:avLst/>
            <a:gdLst>
              <a:gd name="T0" fmla="*/ 0 w 1557"/>
              <a:gd name="T1" fmla="*/ 3423 h 3424"/>
              <a:gd name="T2" fmla="*/ 0 w 1557"/>
              <a:gd name="T3" fmla="*/ 0 h 3424"/>
              <a:gd name="T4" fmla="*/ 1556 w 1557"/>
              <a:gd name="T5" fmla="*/ 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7" h="3424">
                <a:moveTo>
                  <a:pt x="0" y="3423"/>
                </a:moveTo>
                <a:lnTo>
                  <a:pt x="0" y="0"/>
                </a:lnTo>
                <a:lnTo>
                  <a:pt x="1556" y="0"/>
                </a:lnTo>
              </a:path>
            </a:pathLst>
          </a:custGeom>
          <a:noFill/>
          <a:ln w="12699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2630488" y="1127125"/>
            <a:ext cx="9937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Segment1:</a:t>
            </a:r>
          </a:p>
        </p:txBody>
      </p: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2644775" y="1716088"/>
            <a:ext cx="9937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Segment2:</a:t>
            </a:r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2657475" y="2682875"/>
            <a:ext cx="9937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Segment3:</a:t>
            </a:r>
          </a:p>
        </p:txBody>
      </p:sp>
      <p:sp>
        <p:nvSpPr>
          <p:cNvPr id="47175" name="Rectangle 71"/>
          <p:cNvSpPr>
            <a:spLocks noChangeArrowheads="1"/>
          </p:cNvSpPr>
          <p:nvPr/>
        </p:nvSpPr>
        <p:spPr bwMode="auto">
          <a:xfrm>
            <a:off x="2657475" y="3154363"/>
            <a:ext cx="993775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>
            <a:lvl1pPr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6683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336675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06600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74938" defTabSz="1044575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321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93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465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503738" defTabSz="1044575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Segment4:</a:t>
            </a:r>
          </a:p>
        </p:txBody>
      </p:sp>
      <p:sp>
        <p:nvSpPr>
          <p:cNvPr id="47258" name="Line 154"/>
          <p:cNvSpPr>
            <a:spLocks noChangeShapeType="1"/>
          </p:cNvSpPr>
          <p:nvPr/>
        </p:nvSpPr>
        <p:spPr bwMode="auto">
          <a:xfrm flipH="1" flipV="1">
            <a:off x="4457700" y="2492375"/>
            <a:ext cx="0" cy="65088"/>
          </a:xfrm>
          <a:prstGeom prst="line">
            <a:avLst/>
          </a:prstGeom>
          <a:noFill/>
          <a:ln w="126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225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5018"/>
            <a:ext cx="8229600" cy="4779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Pipelining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General Pipelining</a:t>
            </a:r>
          </a:p>
          <a:p>
            <a:pPr marL="514350" indent="-514350">
              <a:buAutoNum type="arabicPeriod"/>
            </a:pPr>
            <a:r>
              <a:rPr lang="en-US" dirty="0" smtClean="0"/>
              <a:t>Pipeline Speedup</a:t>
            </a:r>
          </a:p>
          <a:p>
            <a:pPr marL="514350" indent="-514350">
              <a:buAutoNum type="arabicPeriod"/>
            </a:pPr>
            <a:r>
              <a:rPr lang="en-US" dirty="0" smtClean="0"/>
              <a:t>Pipeline and Multiple Functions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Arithmetic pipeline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Point </a:t>
            </a:r>
            <a:r>
              <a:rPr lang="en-US" dirty="0" smtClean="0"/>
              <a:t>Floating Point adders</a:t>
            </a:r>
          </a:p>
          <a:p>
            <a:pPr marL="514350" indent="-514350">
              <a:buAutoNum type="arabicPeriod"/>
            </a:pPr>
            <a:r>
              <a:rPr lang="en-US" dirty="0" smtClean="0"/>
              <a:t>Instruction pipeline</a:t>
            </a:r>
          </a:p>
          <a:p>
            <a:pPr marL="514350" indent="-514350">
              <a:buAutoNum type="arabicPeriod"/>
            </a:pPr>
            <a:r>
              <a:rPr lang="en-US" dirty="0" smtClean="0"/>
              <a:t>Major Hazards in a Pipelined Execution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RISC Pipeline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06437" y="152400"/>
            <a:ext cx="8285163" cy="70485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Pipelining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41450" y="1292225"/>
            <a:ext cx="34925" cy="1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900113" y="5543550"/>
            <a:ext cx="7737475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381000" indent="-381000" defTabSz="152400" latinLnBrk="1"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952500" indent="-381000" defTabSz="152400" latinLnBrk="1"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524000" indent="-381000" defTabSz="152400" latinLnBrk="1"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2095500" indent="-381000" defTabSz="152400" latinLnBrk="1"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667000" indent="-381000" defTabSz="152400" latinLnBrk="1"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31242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5814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40386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495800" indent="-381000" defTabSz="152400" fontAlgn="base" latinLnBrk="1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R1 </a:t>
            </a:r>
            <a:r>
              <a:rPr lang="en-US" altLang="ko-KR" sz="1800">
                <a:latin typeface="Arial" charset="0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A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,  R2 </a:t>
            </a:r>
            <a:r>
              <a:rPr lang="en-US" altLang="ko-KR" sz="1800">
                <a:latin typeface="Arial" charset="0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B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	       Load A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 and B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R3 </a:t>
            </a:r>
            <a:r>
              <a:rPr lang="en-US" altLang="ko-KR" sz="1800">
                <a:latin typeface="Arial" charset="0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R1 * R2,  R4 </a:t>
            </a:r>
            <a:r>
              <a:rPr lang="en-US" altLang="ko-KR" sz="1800">
                <a:latin typeface="Arial" charset="0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C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	   Multiply and load C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>
              <a:lnSpc>
                <a:spcPct val="85000"/>
              </a:lnSpc>
              <a:spcBef>
                <a:spcPct val="20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R5 </a:t>
            </a:r>
            <a:r>
              <a:rPr lang="en-US" altLang="ko-KR" sz="1800">
                <a:latin typeface="Arial" charset="0"/>
                <a:ea typeface="돋움" pitchFamily="50" charset="-127"/>
                <a:sym typeface="Symbol" pitchFamily="18" charset="2"/>
              </a:rPr>
              <a:t></a:t>
            </a:r>
            <a:r>
              <a:rPr lang="en-US" altLang="ko-KR" sz="1800">
                <a:latin typeface="Arial" charset="0"/>
                <a:ea typeface="돋움" pitchFamily="50" charset="-127"/>
              </a:rPr>
              <a:t> R3 + R4	       Add 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57175" y="952500"/>
            <a:ext cx="6892925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40000"/>
              </a:lnSpc>
              <a:spcBef>
                <a:spcPct val="43000"/>
              </a:spcBef>
            </a:pPr>
            <a:r>
              <a:rPr lang="en-US" altLang="ko-KR" sz="2000">
                <a:latin typeface="Arial" charset="0"/>
                <a:ea typeface="돋움" pitchFamily="50" charset="-127"/>
              </a:rPr>
              <a:t>A technique of decomposing a sequential process </a:t>
            </a:r>
          </a:p>
          <a:p>
            <a:pPr lvl="1" latinLnBrk="0">
              <a:lnSpc>
                <a:spcPct val="40000"/>
              </a:lnSpc>
              <a:spcBef>
                <a:spcPct val="43000"/>
              </a:spcBef>
            </a:pPr>
            <a:r>
              <a:rPr lang="en-US" altLang="ko-KR" sz="2000">
                <a:latin typeface="Arial" charset="0"/>
                <a:ea typeface="돋움" pitchFamily="50" charset="-127"/>
              </a:rPr>
              <a:t>into suboperations, with each subprocess being </a:t>
            </a:r>
          </a:p>
          <a:p>
            <a:pPr lvl="1" latinLnBrk="0">
              <a:lnSpc>
                <a:spcPct val="40000"/>
              </a:lnSpc>
              <a:spcBef>
                <a:spcPct val="43000"/>
              </a:spcBef>
            </a:pPr>
            <a:r>
              <a:rPr lang="en-US" altLang="ko-KR" sz="2000">
                <a:latin typeface="Arial" charset="0"/>
                <a:ea typeface="돋움" pitchFamily="50" charset="-127"/>
              </a:rPr>
              <a:t>executed in a partial dedicated segment that </a:t>
            </a:r>
          </a:p>
          <a:p>
            <a:pPr lvl="1" latinLnBrk="0">
              <a:lnSpc>
                <a:spcPct val="40000"/>
              </a:lnSpc>
              <a:spcBef>
                <a:spcPct val="43000"/>
              </a:spcBef>
            </a:pPr>
            <a:r>
              <a:rPr lang="en-US" altLang="ko-KR" sz="2000">
                <a:latin typeface="Arial" charset="0"/>
                <a:ea typeface="돋움" pitchFamily="50" charset="-127"/>
              </a:rPr>
              <a:t>operates concurrently with all other segments.</a:t>
            </a:r>
          </a:p>
          <a:p>
            <a:pPr>
              <a:lnSpc>
                <a:spcPct val="40000"/>
              </a:lnSpc>
            </a:pPr>
            <a:endParaRPr lang="en-US" altLang="ko-KR" sz="2000">
              <a:latin typeface="Arial" charset="0"/>
              <a:ea typeface="돋움" pitchFamily="50" charset="-127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688975" y="857250"/>
            <a:ext cx="6572250" cy="1089025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617663" y="1976438"/>
            <a:ext cx="3443287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8000"/>
              </a:lnSpc>
            </a:pPr>
            <a:r>
              <a:rPr lang="en-US" altLang="ko-KR" sz="1800">
                <a:latin typeface="Arial" charset="0"/>
                <a:ea typeface="돋움" pitchFamily="50" charset="-127"/>
              </a:rPr>
              <a:t>A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 * B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 + C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i</a:t>
            </a:r>
            <a:r>
              <a:rPr lang="en-US" altLang="ko-KR" sz="1800">
                <a:latin typeface="Arial" charset="0"/>
                <a:ea typeface="돋움" pitchFamily="50" charset="-127"/>
              </a:rPr>
              <a:t>    for i = 1, 2, 3, ... , 7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2789238" y="5099050"/>
            <a:ext cx="827087" cy="196850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214563" y="4508500"/>
            <a:ext cx="1976437" cy="330200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635375" y="3990975"/>
            <a:ext cx="825500" cy="196850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954213" y="3990975"/>
            <a:ext cx="817562" cy="196850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1739900" y="3392488"/>
            <a:ext cx="1349375" cy="338137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530475" y="2871788"/>
            <a:ext cx="825500" cy="198437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1427163" y="2871788"/>
            <a:ext cx="844550" cy="198437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706563" y="2373313"/>
            <a:ext cx="3190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</a:t>
            </a:r>
            <a:r>
              <a:rPr lang="en-US" altLang="ko-KR" sz="1200" baseline="-250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8687" name="Arc 15"/>
          <p:cNvSpPr>
            <a:spLocks/>
          </p:cNvSpPr>
          <p:nvPr/>
        </p:nvSpPr>
        <p:spPr bwMode="auto">
          <a:xfrm>
            <a:off x="1803400" y="2840038"/>
            <a:ext cx="73025" cy="82550"/>
          </a:xfrm>
          <a:custGeom>
            <a:avLst/>
            <a:gdLst>
              <a:gd name="G0" fmla="+- 9038 0 0"/>
              <a:gd name="G1" fmla="+- 21600 0 0"/>
              <a:gd name="G2" fmla="+- 21600 0 0"/>
              <a:gd name="T0" fmla="*/ 0 w 17602"/>
              <a:gd name="T1" fmla="*/ 1982 h 21600"/>
              <a:gd name="T2" fmla="*/ 17602 w 17602"/>
              <a:gd name="T3" fmla="*/ 1770 h 21600"/>
              <a:gd name="T4" fmla="*/ 9038 w 1760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02" h="21600" fill="none" extrusionOk="0">
                <a:moveTo>
                  <a:pt x="-1" y="1981"/>
                </a:moveTo>
                <a:cubicBezTo>
                  <a:pt x="2834" y="676"/>
                  <a:pt x="5917" y="-1"/>
                  <a:pt x="9038" y="0"/>
                </a:cubicBezTo>
                <a:cubicBezTo>
                  <a:pt x="11983" y="0"/>
                  <a:pt x="14897" y="602"/>
                  <a:pt x="17601" y="1770"/>
                </a:cubicBezTo>
              </a:path>
              <a:path w="17602" h="21600" stroke="0" extrusionOk="0">
                <a:moveTo>
                  <a:pt x="-1" y="1981"/>
                </a:moveTo>
                <a:cubicBezTo>
                  <a:pt x="2834" y="676"/>
                  <a:pt x="5917" y="-1"/>
                  <a:pt x="9038" y="0"/>
                </a:cubicBezTo>
                <a:cubicBezTo>
                  <a:pt x="11983" y="0"/>
                  <a:pt x="14897" y="602"/>
                  <a:pt x="17601" y="1770"/>
                </a:cubicBezTo>
                <a:lnTo>
                  <a:pt x="9038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1849438" y="2622550"/>
            <a:ext cx="0" cy="24288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1693863" y="2857500"/>
            <a:ext cx="374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R1</a:t>
            </a:r>
          </a:p>
        </p:txBody>
      </p:sp>
      <p:sp>
        <p:nvSpPr>
          <p:cNvPr id="28690" name="Arc 18"/>
          <p:cNvSpPr>
            <a:spLocks/>
          </p:cNvSpPr>
          <p:nvPr/>
        </p:nvSpPr>
        <p:spPr bwMode="auto">
          <a:xfrm>
            <a:off x="2908300" y="2840038"/>
            <a:ext cx="71438" cy="82550"/>
          </a:xfrm>
          <a:custGeom>
            <a:avLst/>
            <a:gdLst>
              <a:gd name="G0" fmla="+- 8852 0 0"/>
              <a:gd name="G1" fmla="+- 21600 0 0"/>
              <a:gd name="G2" fmla="+- 21600 0 0"/>
              <a:gd name="T0" fmla="*/ 0 w 17464"/>
              <a:gd name="T1" fmla="*/ 1897 h 21600"/>
              <a:gd name="T2" fmla="*/ 17464 w 17464"/>
              <a:gd name="T3" fmla="*/ 1791 h 21600"/>
              <a:gd name="T4" fmla="*/ 8852 w 1746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0" y="1897"/>
                </a:moveTo>
                <a:cubicBezTo>
                  <a:pt x="2783" y="646"/>
                  <a:pt x="5800" y="-1"/>
                  <a:pt x="8852" y="0"/>
                </a:cubicBezTo>
                <a:cubicBezTo>
                  <a:pt x="11815" y="0"/>
                  <a:pt x="14746" y="609"/>
                  <a:pt x="17463" y="1791"/>
                </a:cubicBezTo>
              </a:path>
              <a:path w="17464" h="21600" stroke="0" extrusionOk="0">
                <a:moveTo>
                  <a:pt x="0" y="1897"/>
                </a:moveTo>
                <a:cubicBezTo>
                  <a:pt x="2783" y="646"/>
                  <a:pt x="5800" y="-1"/>
                  <a:pt x="8852" y="0"/>
                </a:cubicBezTo>
                <a:cubicBezTo>
                  <a:pt x="11815" y="0"/>
                  <a:pt x="14746" y="609"/>
                  <a:pt x="17463" y="1791"/>
                </a:cubicBezTo>
                <a:lnTo>
                  <a:pt x="8852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944813" y="2622550"/>
            <a:ext cx="0" cy="2460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779713" y="2857500"/>
            <a:ext cx="374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R2</a:t>
            </a:r>
          </a:p>
        </p:txBody>
      </p:sp>
      <p:sp>
        <p:nvSpPr>
          <p:cNvPr id="28693" name="Arc 21"/>
          <p:cNvSpPr>
            <a:spLocks/>
          </p:cNvSpPr>
          <p:nvPr/>
        </p:nvSpPr>
        <p:spPr bwMode="auto">
          <a:xfrm>
            <a:off x="4011613" y="3956050"/>
            <a:ext cx="71437" cy="85725"/>
          </a:xfrm>
          <a:custGeom>
            <a:avLst/>
            <a:gdLst>
              <a:gd name="G0" fmla="+- 8980 0 0"/>
              <a:gd name="G1" fmla="+- 21600 0 0"/>
              <a:gd name="G2" fmla="+- 21600 0 0"/>
              <a:gd name="T0" fmla="*/ 0 w 17489"/>
              <a:gd name="T1" fmla="*/ 1955 h 21600"/>
              <a:gd name="T2" fmla="*/ 17489 w 17489"/>
              <a:gd name="T3" fmla="*/ 1746 h 21600"/>
              <a:gd name="T4" fmla="*/ 8980 w 1748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89" h="21600" fill="none" extrusionOk="0">
                <a:moveTo>
                  <a:pt x="0" y="1955"/>
                </a:moveTo>
                <a:cubicBezTo>
                  <a:pt x="2818" y="666"/>
                  <a:pt x="5881" y="-1"/>
                  <a:pt x="8980" y="0"/>
                </a:cubicBezTo>
                <a:cubicBezTo>
                  <a:pt x="11905" y="0"/>
                  <a:pt x="14800" y="594"/>
                  <a:pt x="17488" y="1746"/>
                </a:cubicBezTo>
              </a:path>
              <a:path w="17489" h="21600" stroke="0" extrusionOk="0">
                <a:moveTo>
                  <a:pt x="0" y="1955"/>
                </a:moveTo>
                <a:cubicBezTo>
                  <a:pt x="2818" y="666"/>
                  <a:pt x="5881" y="-1"/>
                  <a:pt x="8980" y="0"/>
                </a:cubicBezTo>
                <a:cubicBezTo>
                  <a:pt x="11905" y="0"/>
                  <a:pt x="14800" y="594"/>
                  <a:pt x="17488" y="1746"/>
                </a:cubicBezTo>
                <a:lnTo>
                  <a:pt x="898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4046538" y="2622550"/>
            <a:ext cx="0" cy="13716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006600" y="3438525"/>
            <a:ext cx="8604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Multiplier</a:t>
            </a:r>
          </a:p>
        </p:txBody>
      </p:sp>
      <p:sp>
        <p:nvSpPr>
          <p:cNvPr id="28696" name="Arc 24"/>
          <p:cNvSpPr>
            <a:spLocks/>
          </p:cNvSpPr>
          <p:nvPr/>
        </p:nvSpPr>
        <p:spPr bwMode="auto">
          <a:xfrm>
            <a:off x="1914525" y="3294063"/>
            <a:ext cx="69850" cy="87312"/>
          </a:xfrm>
          <a:custGeom>
            <a:avLst/>
            <a:gdLst>
              <a:gd name="G0" fmla="+- 8844 0 0"/>
              <a:gd name="G1" fmla="+- 21600 0 0"/>
              <a:gd name="G2" fmla="+- 21600 0 0"/>
              <a:gd name="T0" fmla="*/ 0 w 17206"/>
              <a:gd name="T1" fmla="*/ 1894 h 21600"/>
              <a:gd name="T2" fmla="*/ 17206 w 17206"/>
              <a:gd name="T3" fmla="*/ 1684 h 21600"/>
              <a:gd name="T4" fmla="*/ 8844 w 1720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06" h="21600" fill="none" extrusionOk="0">
                <a:moveTo>
                  <a:pt x="-1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715" y="0"/>
                  <a:pt x="14558" y="572"/>
                  <a:pt x="17205" y="1684"/>
                </a:cubicBezTo>
              </a:path>
              <a:path w="17206" h="21600" stroke="0" extrusionOk="0">
                <a:moveTo>
                  <a:pt x="-1" y="1893"/>
                </a:moveTo>
                <a:cubicBezTo>
                  <a:pt x="2781" y="645"/>
                  <a:pt x="5795" y="-1"/>
                  <a:pt x="8844" y="0"/>
                </a:cubicBezTo>
                <a:cubicBezTo>
                  <a:pt x="11715" y="0"/>
                  <a:pt x="14558" y="572"/>
                  <a:pt x="17205" y="1684"/>
                </a:cubicBezTo>
                <a:lnTo>
                  <a:pt x="8844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 flipH="1">
            <a:off x="1874838" y="3079750"/>
            <a:ext cx="0" cy="3111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Arc 26"/>
          <p:cNvSpPr>
            <a:spLocks/>
          </p:cNvSpPr>
          <p:nvPr/>
        </p:nvSpPr>
        <p:spPr bwMode="auto">
          <a:xfrm>
            <a:off x="2749550" y="3294063"/>
            <a:ext cx="69850" cy="87312"/>
          </a:xfrm>
          <a:custGeom>
            <a:avLst/>
            <a:gdLst>
              <a:gd name="G0" fmla="+- 8795 0 0"/>
              <a:gd name="G1" fmla="+- 21600 0 0"/>
              <a:gd name="G2" fmla="+- 21600 0 0"/>
              <a:gd name="T0" fmla="*/ 0 w 17352"/>
              <a:gd name="T1" fmla="*/ 1872 h 21600"/>
              <a:gd name="T2" fmla="*/ 17352 w 17352"/>
              <a:gd name="T3" fmla="*/ 1767 h 21600"/>
              <a:gd name="T4" fmla="*/ 8795 w 1735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52" h="21600" fill="none" extrusionOk="0">
                <a:moveTo>
                  <a:pt x="-1" y="1871"/>
                </a:moveTo>
                <a:cubicBezTo>
                  <a:pt x="2767" y="637"/>
                  <a:pt x="5764" y="-1"/>
                  <a:pt x="8795" y="0"/>
                </a:cubicBezTo>
                <a:cubicBezTo>
                  <a:pt x="11737" y="0"/>
                  <a:pt x="14649" y="601"/>
                  <a:pt x="17351" y="1767"/>
                </a:cubicBezTo>
              </a:path>
              <a:path w="17352" h="21600" stroke="0" extrusionOk="0">
                <a:moveTo>
                  <a:pt x="-1" y="1871"/>
                </a:moveTo>
                <a:cubicBezTo>
                  <a:pt x="2767" y="637"/>
                  <a:pt x="5764" y="-1"/>
                  <a:pt x="8795" y="0"/>
                </a:cubicBezTo>
                <a:cubicBezTo>
                  <a:pt x="11737" y="0"/>
                  <a:pt x="14649" y="601"/>
                  <a:pt x="17351" y="1767"/>
                </a:cubicBezTo>
                <a:lnTo>
                  <a:pt x="8795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916238" y="3070225"/>
            <a:ext cx="0" cy="320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Arc 28"/>
          <p:cNvSpPr>
            <a:spLocks/>
          </p:cNvSpPr>
          <p:nvPr/>
        </p:nvSpPr>
        <p:spPr bwMode="auto">
          <a:xfrm>
            <a:off x="2332038" y="3956050"/>
            <a:ext cx="69850" cy="85725"/>
          </a:xfrm>
          <a:custGeom>
            <a:avLst/>
            <a:gdLst>
              <a:gd name="G0" fmla="+- 8795 0 0"/>
              <a:gd name="G1" fmla="+- 21600 0 0"/>
              <a:gd name="G2" fmla="+- 21600 0 0"/>
              <a:gd name="T0" fmla="*/ 0 w 17352"/>
              <a:gd name="T1" fmla="*/ 1872 h 21600"/>
              <a:gd name="T2" fmla="*/ 17352 w 17352"/>
              <a:gd name="T3" fmla="*/ 1767 h 21600"/>
              <a:gd name="T4" fmla="*/ 8795 w 1735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52" h="21600" fill="none" extrusionOk="0">
                <a:moveTo>
                  <a:pt x="-1" y="1871"/>
                </a:moveTo>
                <a:cubicBezTo>
                  <a:pt x="2767" y="637"/>
                  <a:pt x="5764" y="-1"/>
                  <a:pt x="8795" y="0"/>
                </a:cubicBezTo>
                <a:cubicBezTo>
                  <a:pt x="11737" y="0"/>
                  <a:pt x="14649" y="601"/>
                  <a:pt x="17351" y="1767"/>
                </a:cubicBezTo>
              </a:path>
              <a:path w="17352" h="21600" stroke="0" extrusionOk="0">
                <a:moveTo>
                  <a:pt x="-1" y="1871"/>
                </a:moveTo>
                <a:cubicBezTo>
                  <a:pt x="2767" y="637"/>
                  <a:pt x="5764" y="-1"/>
                  <a:pt x="8795" y="0"/>
                </a:cubicBezTo>
                <a:cubicBezTo>
                  <a:pt x="11737" y="0"/>
                  <a:pt x="14649" y="601"/>
                  <a:pt x="17351" y="1767"/>
                </a:cubicBezTo>
                <a:lnTo>
                  <a:pt x="8795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2368550" y="3741738"/>
            <a:ext cx="0" cy="2460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2192338" y="3983038"/>
            <a:ext cx="374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R3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876675" y="3976688"/>
            <a:ext cx="374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R4</a:t>
            </a:r>
          </a:p>
        </p:txBody>
      </p:sp>
      <p:sp>
        <p:nvSpPr>
          <p:cNvPr id="28704" name="Arc 32"/>
          <p:cNvSpPr>
            <a:spLocks/>
          </p:cNvSpPr>
          <p:nvPr/>
        </p:nvSpPr>
        <p:spPr bwMode="auto">
          <a:xfrm>
            <a:off x="2332038" y="4411663"/>
            <a:ext cx="69850" cy="85725"/>
          </a:xfrm>
          <a:custGeom>
            <a:avLst/>
            <a:gdLst>
              <a:gd name="G0" fmla="+- 8795 0 0"/>
              <a:gd name="G1" fmla="+- 21600 0 0"/>
              <a:gd name="G2" fmla="+- 21600 0 0"/>
              <a:gd name="T0" fmla="*/ 0 w 17352"/>
              <a:gd name="T1" fmla="*/ 1872 h 21600"/>
              <a:gd name="T2" fmla="*/ 17352 w 17352"/>
              <a:gd name="T3" fmla="*/ 1767 h 21600"/>
              <a:gd name="T4" fmla="*/ 8795 w 1735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52" h="21600" fill="none" extrusionOk="0">
                <a:moveTo>
                  <a:pt x="-1" y="1871"/>
                </a:moveTo>
                <a:cubicBezTo>
                  <a:pt x="2767" y="637"/>
                  <a:pt x="5764" y="-1"/>
                  <a:pt x="8795" y="0"/>
                </a:cubicBezTo>
                <a:cubicBezTo>
                  <a:pt x="11737" y="0"/>
                  <a:pt x="14649" y="601"/>
                  <a:pt x="17351" y="1767"/>
                </a:cubicBezTo>
              </a:path>
              <a:path w="17352" h="21600" stroke="0" extrusionOk="0">
                <a:moveTo>
                  <a:pt x="-1" y="1871"/>
                </a:moveTo>
                <a:cubicBezTo>
                  <a:pt x="2767" y="637"/>
                  <a:pt x="5764" y="-1"/>
                  <a:pt x="8795" y="0"/>
                </a:cubicBezTo>
                <a:cubicBezTo>
                  <a:pt x="11737" y="0"/>
                  <a:pt x="14649" y="601"/>
                  <a:pt x="17351" y="1767"/>
                </a:cubicBezTo>
                <a:lnTo>
                  <a:pt x="8795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2368550" y="4195763"/>
            <a:ext cx="0" cy="3079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Arc 34"/>
          <p:cNvSpPr>
            <a:spLocks/>
          </p:cNvSpPr>
          <p:nvPr/>
        </p:nvSpPr>
        <p:spPr bwMode="auto">
          <a:xfrm>
            <a:off x="4011613" y="4411663"/>
            <a:ext cx="71437" cy="85725"/>
          </a:xfrm>
          <a:custGeom>
            <a:avLst/>
            <a:gdLst>
              <a:gd name="G0" fmla="+- 8980 0 0"/>
              <a:gd name="G1" fmla="+- 21600 0 0"/>
              <a:gd name="G2" fmla="+- 21600 0 0"/>
              <a:gd name="T0" fmla="*/ 0 w 17489"/>
              <a:gd name="T1" fmla="*/ 1955 h 21600"/>
              <a:gd name="T2" fmla="*/ 17489 w 17489"/>
              <a:gd name="T3" fmla="*/ 1746 h 21600"/>
              <a:gd name="T4" fmla="*/ 8980 w 1748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89" h="21600" fill="none" extrusionOk="0">
                <a:moveTo>
                  <a:pt x="0" y="1955"/>
                </a:moveTo>
                <a:cubicBezTo>
                  <a:pt x="2818" y="666"/>
                  <a:pt x="5881" y="-1"/>
                  <a:pt x="8980" y="0"/>
                </a:cubicBezTo>
                <a:cubicBezTo>
                  <a:pt x="11905" y="0"/>
                  <a:pt x="14800" y="594"/>
                  <a:pt x="17488" y="1746"/>
                </a:cubicBezTo>
              </a:path>
              <a:path w="17489" h="21600" stroke="0" extrusionOk="0">
                <a:moveTo>
                  <a:pt x="0" y="1955"/>
                </a:moveTo>
                <a:cubicBezTo>
                  <a:pt x="2818" y="666"/>
                  <a:pt x="5881" y="-1"/>
                  <a:pt x="8980" y="0"/>
                </a:cubicBezTo>
                <a:cubicBezTo>
                  <a:pt x="11905" y="0"/>
                  <a:pt x="14800" y="594"/>
                  <a:pt x="17488" y="1746"/>
                </a:cubicBezTo>
                <a:lnTo>
                  <a:pt x="898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4046538" y="4195763"/>
            <a:ext cx="0" cy="30480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2917825" y="4537075"/>
            <a:ext cx="6207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Adder</a:t>
            </a:r>
          </a:p>
        </p:txBody>
      </p:sp>
      <p:sp>
        <p:nvSpPr>
          <p:cNvPr id="28709" name="Arc 37"/>
          <p:cNvSpPr>
            <a:spLocks/>
          </p:cNvSpPr>
          <p:nvPr/>
        </p:nvSpPr>
        <p:spPr bwMode="auto">
          <a:xfrm>
            <a:off x="3176588" y="5064125"/>
            <a:ext cx="69850" cy="84138"/>
          </a:xfrm>
          <a:custGeom>
            <a:avLst/>
            <a:gdLst>
              <a:gd name="G0" fmla="+- 8803 0 0"/>
              <a:gd name="G1" fmla="+- 21600 0 0"/>
              <a:gd name="G2" fmla="+- 21600 0 0"/>
              <a:gd name="T0" fmla="*/ 0 w 17367"/>
              <a:gd name="T1" fmla="*/ 1875 h 21600"/>
              <a:gd name="T2" fmla="*/ 17367 w 17367"/>
              <a:gd name="T3" fmla="*/ 1770 h 21600"/>
              <a:gd name="T4" fmla="*/ 8803 w 1736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67" h="21600" fill="none" extrusionOk="0">
                <a:moveTo>
                  <a:pt x="0" y="1875"/>
                </a:moveTo>
                <a:cubicBezTo>
                  <a:pt x="2770" y="638"/>
                  <a:pt x="5769" y="-1"/>
                  <a:pt x="8803" y="0"/>
                </a:cubicBezTo>
                <a:cubicBezTo>
                  <a:pt x="11748" y="0"/>
                  <a:pt x="14662" y="602"/>
                  <a:pt x="17366" y="1770"/>
                </a:cubicBezTo>
              </a:path>
              <a:path w="17367" h="21600" stroke="0" extrusionOk="0">
                <a:moveTo>
                  <a:pt x="0" y="1875"/>
                </a:moveTo>
                <a:cubicBezTo>
                  <a:pt x="2770" y="638"/>
                  <a:pt x="5769" y="-1"/>
                  <a:pt x="8803" y="0"/>
                </a:cubicBezTo>
                <a:cubicBezTo>
                  <a:pt x="11748" y="0"/>
                  <a:pt x="14662" y="602"/>
                  <a:pt x="17366" y="1770"/>
                </a:cubicBezTo>
                <a:lnTo>
                  <a:pt x="8803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3211513" y="4849813"/>
            <a:ext cx="0" cy="25241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3028950" y="5075238"/>
            <a:ext cx="3746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R5</a:t>
            </a:r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H="1">
            <a:off x="942975" y="2476500"/>
            <a:ext cx="4127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 flipH="1">
            <a:off x="952500" y="3305175"/>
            <a:ext cx="3746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 flipH="1">
            <a:off x="942975" y="4343400"/>
            <a:ext cx="3746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 flipH="1">
            <a:off x="914400" y="5335588"/>
            <a:ext cx="4318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50"/>
          <p:cNvSpPr>
            <a:spLocks noChangeShapeType="1"/>
          </p:cNvSpPr>
          <p:nvPr/>
        </p:nvSpPr>
        <p:spPr bwMode="auto">
          <a:xfrm>
            <a:off x="1130300" y="2476500"/>
            <a:ext cx="0" cy="820738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51"/>
          <p:cNvSpPr>
            <a:spLocks noChangeShapeType="1"/>
          </p:cNvSpPr>
          <p:nvPr/>
        </p:nvSpPr>
        <p:spPr bwMode="auto">
          <a:xfrm>
            <a:off x="1130300" y="3316288"/>
            <a:ext cx="0" cy="1027112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52"/>
          <p:cNvSpPr>
            <a:spLocks noChangeShapeType="1"/>
          </p:cNvSpPr>
          <p:nvPr/>
        </p:nvSpPr>
        <p:spPr bwMode="auto">
          <a:xfrm>
            <a:off x="1120775" y="4352925"/>
            <a:ext cx="0" cy="974725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1571625" y="2332038"/>
            <a:ext cx="3063875" cy="414337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3124200" y="2363788"/>
            <a:ext cx="8651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Memory</a:t>
            </a:r>
          </a:p>
        </p:txBody>
      </p:sp>
      <p:sp>
        <p:nvSpPr>
          <p:cNvPr id="28727" name="Rectangle 55"/>
          <p:cNvSpPr>
            <a:spLocks noChangeArrowheads="1"/>
          </p:cNvSpPr>
          <p:nvPr/>
        </p:nvSpPr>
        <p:spPr bwMode="auto">
          <a:xfrm>
            <a:off x="871538" y="5537200"/>
            <a:ext cx="5111750" cy="866775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2782888" y="2382838"/>
            <a:ext cx="3190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</a:t>
            </a:r>
            <a:r>
              <a:rPr lang="en-US" altLang="ko-KR" sz="1200" baseline="-250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3897313" y="2392363"/>
            <a:ext cx="3190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</a:t>
            </a:r>
            <a:r>
              <a:rPr lang="en-US" altLang="ko-KR" sz="1200" baseline="-250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</a:t>
            </a:r>
            <a:endParaRPr lang="en-US" altLang="ko-KR" sz="12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190500" y="2697163"/>
            <a:ext cx="9509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 1</a:t>
            </a:r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190500" y="3678238"/>
            <a:ext cx="9509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 2</a:t>
            </a:r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90500" y="4659313"/>
            <a:ext cx="9509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6038" rIns="90488" bIns="46038">
            <a:spAutoFit/>
          </a:bodyPr>
          <a:lstStyle>
            <a:lvl1pPr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65150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3188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97038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63775" defTabSz="747713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209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1781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353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092575" defTabSz="747713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 3</a:t>
            </a:r>
          </a:p>
        </p:txBody>
      </p:sp>
    </p:spTree>
    <p:extLst>
      <p:ext uri="{BB962C8B-B14F-4D97-AF65-F5344CB8AC3E}">
        <p14:creationId xmlns:p14="http://schemas.microsoft.com/office/powerpoint/2010/main" val="1658938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1975" y="280988"/>
            <a:ext cx="8047038" cy="496887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Operations in a Pipeline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711325" y="1470025"/>
            <a:ext cx="6096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Clock</a:t>
            </a:r>
          </a:p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Pulse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459038" y="1552575"/>
            <a:ext cx="1023937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Segment 1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89375" y="1550988"/>
            <a:ext cx="10239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Segment 2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367338" y="1550988"/>
            <a:ext cx="10239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Segment 3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1622425" y="1462088"/>
            <a:ext cx="5102225" cy="2503487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609725" y="2060575"/>
            <a:ext cx="5127625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393950" y="1470025"/>
            <a:ext cx="0" cy="2509838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3546475" y="1470025"/>
            <a:ext cx="0" cy="2509838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154613" y="1470025"/>
            <a:ext cx="0" cy="2509838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393950" y="1824038"/>
            <a:ext cx="43434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973138" y="1814513"/>
            <a:ext cx="6262687" cy="232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 Number     R1       R2           R3            R4	     R5                     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      1            A1       B1	    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2            A2       B2         A1 * B1     C1	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3            A3       B3         A2 * B2     C2          A1 * B1 + C1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4            A4       B4         A3 * B3     C3          A2 * B2 + C2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5            A5       B5         A4 * B4     C4          A3 * B3 + C3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6            A6       B6         A5 * B5     C5          A4 * B4 + C4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7            A7       B7         A6 * B6     C6          A5 * B5 + C5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8		          A7 * B7      C7          A6 * B6 + C6</a:t>
            </a:r>
          </a:p>
          <a:p>
            <a:pPr lvl="1" latinLnBrk="0">
              <a:lnSpc>
                <a:spcPct val="88000"/>
              </a:lnSpc>
              <a:spcBef>
                <a:spcPct val="9000"/>
              </a:spcBef>
            </a:pPr>
            <a:r>
              <a:rPr lang="en-US" altLang="ko-KR" sz="1400">
                <a:latin typeface="Arial" charset="0"/>
                <a:ea typeface="돋움" pitchFamily="50" charset="-127"/>
              </a:rPr>
              <a:t>	  9				            A7 * B7 + C7</a:t>
            </a:r>
          </a:p>
          <a:p>
            <a:endParaRPr lang="en-US" altLang="ko-KR" sz="1400"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5011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225" y="265113"/>
            <a:ext cx="7413625" cy="54927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2. General Pipeline</a:t>
            </a:r>
            <a:endParaRPr lang="en-US" altLang="ko-KR" sz="4000" b="1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204913" y="1123950"/>
            <a:ext cx="5202237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2000">
                <a:latin typeface="Arial" charset="0"/>
                <a:ea typeface="돋움" pitchFamily="50" charset="-127"/>
              </a:rPr>
              <a:t>General Structure of a 4-Segment Pipeline</a:t>
            </a:r>
          </a:p>
        </p:txBody>
      </p:sp>
      <p:sp>
        <p:nvSpPr>
          <p:cNvPr id="32773" name="Rectangle 5" descr="20%"/>
          <p:cNvSpPr>
            <a:spLocks noChangeArrowheads="1"/>
          </p:cNvSpPr>
          <p:nvPr/>
        </p:nvSpPr>
        <p:spPr bwMode="auto">
          <a:xfrm>
            <a:off x="6119813" y="1957388"/>
            <a:ext cx="257175" cy="773112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Rectangle 6" descr="20%"/>
          <p:cNvSpPr>
            <a:spLocks noChangeArrowheads="1"/>
          </p:cNvSpPr>
          <p:nvPr/>
        </p:nvSpPr>
        <p:spPr bwMode="auto">
          <a:xfrm>
            <a:off x="4802188" y="1957388"/>
            <a:ext cx="257175" cy="773112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 descr="20%"/>
          <p:cNvSpPr>
            <a:spLocks noChangeArrowheads="1"/>
          </p:cNvSpPr>
          <p:nvPr/>
        </p:nvSpPr>
        <p:spPr bwMode="auto">
          <a:xfrm>
            <a:off x="3484563" y="1957388"/>
            <a:ext cx="255587" cy="773112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Rectangle 8" descr="20%"/>
          <p:cNvSpPr>
            <a:spLocks noChangeArrowheads="1"/>
          </p:cNvSpPr>
          <p:nvPr/>
        </p:nvSpPr>
        <p:spPr bwMode="auto">
          <a:xfrm>
            <a:off x="2179638" y="1957388"/>
            <a:ext cx="242887" cy="773112"/>
          </a:xfrm>
          <a:prstGeom prst="rect">
            <a:avLst/>
          </a:prstGeom>
          <a:pattFill prst="pct20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466850" y="223520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409700" y="1957388"/>
            <a:ext cx="465138" cy="773112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127250" y="2235200"/>
            <a:ext cx="2936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1885950" y="2344738"/>
            <a:ext cx="287338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227263" y="1947863"/>
            <a:ext cx="85725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2300288" y="1947863"/>
            <a:ext cx="85725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flipV="1">
            <a:off x="1128713" y="2339975"/>
            <a:ext cx="2635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1577975" y="2274888"/>
            <a:ext cx="2682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2236788" y="2274888"/>
            <a:ext cx="2682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2786063" y="223520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727325" y="1957388"/>
            <a:ext cx="465138" cy="773112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3446463" y="2235200"/>
            <a:ext cx="2936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3203575" y="2344738"/>
            <a:ext cx="2762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3544888" y="1947863"/>
            <a:ext cx="87312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3619500" y="1947863"/>
            <a:ext cx="73025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2435225" y="2339975"/>
            <a:ext cx="296863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882900" y="2274888"/>
            <a:ext cx="2682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3556000" y="2274888"/>
            <a:ext cx="2682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4092575" y="223520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4044950" y="1957388"/>
            <a:ext cx="452438" cy="773112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4751388" y="2235200"/>
            <a:ext cx="2936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4510088" y="2344738"/>
            <a:ext cx="2841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4864100" y="1947863"/>
            <a:ext cx="73025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 flipH="1">
            <a:off x="4924425" y="1947863"/>
            <a:ext cx="85725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3754438" y="2344738"/>
            <a:ext cx="282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4202113" y="2274888"/>
            <a:ext cx="2682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3</a:t>
            </a: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4859338" y="2274888"/>
            <a:ext cx="2682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3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5410200" y="2235200"/>
            <a:ext cx="2857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</a:t>
            </a: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5364163" y="1957388"/>
            <a:ext cx="452437" cy="773112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6069013" y="2235200"/>
            <a:ext cx="2936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32814" name="Line 46"/>
          <p:cNvSpPr>
            <a:spLocks noChangeShapeType="1"/>
          </p:cNvSpPr>
          <p:nvPr/>
        </p:nvSpPr>
        <p:spPr bwMode="auto">
          <a:xfrm>
            <a:off x="5827713" y="2344738"/>
            <a:ext cx="292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5" name="Line 47"/>
          <p:cNvSpPr>
            <a:spLocks noChangeShapeType="1"/>
          </p:cNvSpPr>
          <p:nvPr/>
        </p:nvSpPr>
        <p:spPr bwMode="auto">
          <a:xfrm>
            <a:off x="6181725" y="1947863"/>
            <a:ext cx="73025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6" name="Line 48"/>
          <p:cNvSpPr>
            <a:spLocks noChangeShapeType="1"/>
          </p:cNvSpPr>
          <p:nvPr/>
        </p:nvSpPr>
        <p:spPr bwMode="auto">
          <a:xfrm flipH="1">
            <a:off x="6242050" y="1947863"/>
            <a:ext cx="87313" cy="587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5072063" y="2344738"/>
            <a:ext cx="27305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5519738" y="2274888"/>
            <a:ext cx="2682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4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6178550" y="2274888"/>
            <a:ext cx="268288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4</a:t>
            </a:r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6389688" y="2344738"/>
            <a:ext cx="239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3" name="Rectangle 55"/>
          <p:cNvSpPr>
            <a:spLocks noChangeArrowheads="1"/>
          </p:cNvSpPr>
          <p:nvPr/>
        </p:nvSpPr>
        <p:spPr bwMode="auto">
          <a:xfrm>
            <a:off x="622300" y="2200275"/>
            <a:ext cx="5588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Input</a:t>
            </a:r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1128713" y="1660525"/>
            <a:ext cx="5132387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Line 57"/>
          <p:cNvSpPr>
            <a:spLocks noChangeShapeType="1"/>
          </p:cNvSpPr>
          <p:nvPr/>
        </p:nvSpPr>
        <p:spPr bwMode="auto">
          <a:xfrm flipV="1">
            <a:off x="2306638" y="1657350"/>
            <a:ext cx="0" cy="29051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7" name="Line 59"/>
          <p:cNvSpPr>
            <a:spLocks noChangeShapeType="1"/>
          </p:cNvSpPr>
          <p:nvPr/>
        </p:nvSpPr>
        <p:spPr bwMode="auto">
          <a:xfrm flipV="1">
            <a:off x="4930775" y="1657350"/>
            <a:ext cx="0" cy="29051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8" name="Line 60"/>
          <p:cNvSpPr>
            <a:spLocks noChangeShapeType="1"/>
          </p:cNvSpPr>
          <p:nvPr/>
        </p:nvSpPr>
        <p:spPr bwMode="auto">
          <a:xfrm flipV="1">
            <a:off x="6249988" y="1657350"/>
            <a:ext cx="0" cy="29051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9" name="Rectangle 61"/>
          <p:cNvSpPr>
            <a:spLocks noChangeArrowheads="1"/>
          </p:cNvSpPr>
          <p:nvPr/>
        </p:nvSpPr>
        <p:spPr bwMode="auto">
          <a:xfrm>
            <a:off x="569913" y="1511300"/>
            <a:ext cx="5984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2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Clock</a:t>
            </a:r>
          </a:p>
        </p:txBody>
      </p:sp>
      <p:sp>
        <p:nvSpPr>
          <p:cNvPr id="32830" name="Oval 62"/>
          <p:cNvSpPr>
            <a:spLocks noChangeArrowheads="1"/>
          </p:cNvSpPr>
          <p:nvPr/>
        </p:nvSpPr>
        <p:spPr bwMode="auto">
          <a:xfrm>
            <a:off x="2276475" y="1635125"/>
            <a:ext cx="49213" cy="41275"/>
          </a:xfrm>
          <a:prstGeom prst="ellipse">
            <a:avLst/>
          </a:prstGeom>
          <a:solidFill>
            <a:srgbClr val="000000"/>
          </a:solidFill>
          <a:ln w="25399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Oval 63"/>
          <p:cNvSpPr>
            <a:spLocks noChangeArrowheads="1"/>
          </p:cNvSpPr>
          <p:nvPr/>
        </p:nvSpPr>
        <p:spPr bwMode="auto">
          <a:xfrm>
            <a:off x="3576638" y="1635125"/>
            <a:ext cx="47625" cy="41275"/>
          </a:xfrm>
          <a:prstGeom prst="ellipse">
            <a:avLst/>
          </a:prstGeom>
          <a:solidFill>
            <a:srgbClr val="000000"/>
          </a:solidFill>
          <a:ln w="25399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2" name="Oval 64"/>
          <p:cNvSpPr>
            <a:spLocks noChangeArrowheads="1"/>
          </p:cNvSpPr>
          <p:nvPr/>
        </p:nvSpPr>
        <p:spPr bwMode="auto">
          <a:xfrm>
            <a:off x="4900613" y="1635125"/>
            <a:ext cx="49212" cy="41275"/>
          </a:xfrm>
          <a:prstGeom prst="ellipse">
            <a:avLst/>
          </a:prstGeom>
          <a:solidFill>
            <a:srgbClr val="000000"/>
          </a:solidFill>
          <a:ln w="25399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04913" y="3490913"/>
            <a:ext cx="263842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2000">
                <a:latin typeface="Arial" charset="0"/>
                <a:ea typeface="돋움" pitchFamily="50" charset="-127"/>
              </a:rPr>
              <a:t>Space-Time Diagram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1787525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</a:t>
            </a:r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1736725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Rectangle 68"/>
          <p:cNvSpPr>
            <a:spLocks noChangeArrowheads="1"/>
          </p:cNvSpPr>
          <p:nvPr/>
        </p:nvSpPr>
        <p:spPr bwMode="auto">
          <a:xfrm>
            <a:off x="2182813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</a:t>
            </a:r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2135188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2582863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3</a:t>
            </a:r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>
            <a:off x="2532063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2978150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4</a:t>
            </a:r>
          </a:p>
        </p:txBody>
      </p:sp>
      <p:sp>
        <p:nvSpPr>
          <p:cNvPr id="32842" name="Rectangle 74"/>
          <p:cNvSpPr>
            <a:spLocks noChangeArrowheads="1"/>
          </p:cNvSpPr>
          <p:nvPr/>
        </p:nvSpPr>
        <p:spPr bwMode="auto">
          <a:xfrm>
            <a:off x="3376613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5</a:t>
            </a:r>
          </a:p>
        </p:txBody>
      </p:sp>
      <p:sp>
        <p:nvSpPr>
          <p:cNvPr id="32843" name="Line 75"/>
          <p:cNvSpPr>
            <a:spLocks noChangeShapeType="1"/>
          </p:cNvSpPr>
          <p:nvPr/>
        </p:nvSpPr>
        <p:spPr bwMode="auto">
          <a:xfrm>
            <a:off x="3325813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3775075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6</a:t>
            </a:r>
          </a:p>
        </p:txBody>
      </p:sp>
      <p:sp>
        <p:nvSpPr>
          <p:cNvPr id="32845" name="Line 77"/>
          <p:cNvSpPr>
            <a:spLocks noChangeShapeType="1"/>
          </p:cNvSpPr>
          <p:nvPr/>
        </p:nvSpPr>
        <p:spPr bwMode="auto">
          <a:xfrm>
            <a:off x="3724275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4171950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7</a:t>
            </a:r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4121150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Rectangle 80"/>
          <p:cNvSpPr>
            <a:spLocks noChangeArrowheads="1"/>
          </p:cNvSpPr>
          <p:nvPr/>
        </p:nvSpPr>
        <p:spPr bwMode="auto">
          <a:xfrm>
            <a:off x="4567238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8</a:t>
            </a:r>
          </a:p>
        </p:txBody>
      </p:sp>
      <p:sp>
        <p:nvSpPr>
          <p:cNvPr id="32849" name="Line 81"/>
          <p:cNvSpPr>
            <a:spLocks noChangeShapeType="1"/>
          </p:cNvSpPr>
          <p:nvPr/>
        </p:nvSpPr>
        <p:spPr bwMode="auto">
          <a:xfrm>
            <a:off x="4518025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0" name="Rectangle 82"/>
          <p:cNvSpPr>
            <a:spLocks noChangeArrowheads="1"/>
          </p:cNvSpPr>
          <p:nvPr/>
        </p:nvSpPr>
        <p:spPr bwMode="auto">
          <a:xfrm>
            <a:off x="4964113" y="3990975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9</a:t>
            </a:r>
          </a:p>
        </p:txBody>
      </p:sp>
      <p:sp>
        <p:nvSpPr>
          <p:cNvPr id="32851" name="Line 83"/>
          <p:cNvSpPr>
            <a:spLocks noChangeShapeType="1"/>
          </p:cNvSpPr>
          <p:nvPr/>
        </p:nvSpPr>
        <p:spPr bwMode="auto">
          <a:xfrm>
            <a:off x="4916488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2" name="Line 84"/>
          <p:cNvSpPr>
            <a:spLocks noChangeShapeType="1"/>
          </p:cNvSpPr>
          <p:nvPr/>
        </p:nvSpPr>
        <p:spPr bwMode="auto">
          <a:xfrm>
            <a:off x="5313363" y="4019550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 flipV="1">
            <a:off x="1730375" y="4213225"/>
            <a:ext cx="3884613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Line 87"/>
          <p:cNvSpPr>
            <a:spLocks noChangeShapeType="1"/>
          </p:cNvSpPr>
          <p:nvPr/>
        </p:nvSpPr>
        <p:spPr bwMode="auto">
          <a:xfrm>
            <a:off x="1730375" y="4532313"/>
            <a:ext cx="35766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6" name="Line 88"/>
          <p:cNvSpPr>
            <a:spLocks noChangeShapeType="1"/>
          </p:cNvSpPr>
          <p:nvPr/>
        </p:nvSpPr>
        <p:spPr bwMode="auto">
          <a:xfrm>
            <a:off x="1730375" y="4860925"/>
            <a:ext cx="35766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7" name="Line 89"/>
          <p:cNvSpPr>
            <a:spLocks noChangeShapeType="1"/>
          </p:cNvSpPr>
          <p:nvPr/>
        </p:nvSpPr>
        <p:spPr bwMode="auto">
          <a:xfrm>
            <a:off x="1730375" y="5175250"/>
            <a:ext cx="35766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8" name="Line 90"/>
          <p:cNvSpPr>
            <a:spLocks noChangeShapeType="1"/>
          </p:cNvSpPr>
          <p:nvPr/>
        </p:nvSpPr>
        <p:spPr bwMode="auto">
          <a:xfrm>
            <a:off x="1730375" y="5491163"/>
            <a:ext cx="35766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9" name="Rectangle 91"/>
          <p:cNvSpPr>
            <a:spLocks noChangeArrowheads="1"/>
          </p:cNvSpPr>
          <p:nvPr/>
        </p:nvSpPr>
        <p:spPr bwMode="auto">
          <a:xfrm>
            <a:off x="1751013" y="42783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T1</a:t>
            </a:r>
          </a:p>
        </p:txBody>
      </p:sp>
      <p:sp>
        <p:nvSpPr>
          <p:cNvPr id="32860" name="Rectangle 92"/>
          <p:cNvSpPr>
            <a:spLocks noChangeArrowheads="1"/>
          </p:cNvSpPr>
          <p:nvPr/>
        </p:nvSpPr>
        <p:spPr bwMode="auto">
          <a:xfrm>
            <a:off x="2151063" y="46037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T1</a:t>
            </a:r>
          </a:p>
        </p:txBody>
      </p:sp>
      <p:sp>
        <p:nvSpPr>
          <p:cNvPr id="32861" name="Rectangle 93"/>
          <p:cNvSpPr>
            <a:spLocks noChangeArrowheads="1"/>
          </p:cNvSpPr>
          <p:nvPr/>
        </p:nvSpPr>
        <p:spPr bwMode="auto">
          <a:xfrm>
            <a:off x="2546350" y="49212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T1</a:t>
            </a:r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2944813" y="523716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T1</a:t>
            </a:r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2151063" y="42783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T2</a:t>
            </a:r>
          </a:p>
        </p:txBody>
      </p:sp>
      <p:sp>
        <p:nvSpPr>
          <p:cNvPr id="32864" name="Rectangle 96"/>
          <p:cNvSpPr>
            <a:spLocks noChangeArrowheads="1"/>
          </p:cNvSpPr>
          <p:nvPr/>
        </p:nvSpPr>
        <p:spPr bwMode="auto">
          <a:xfrm>
            <a:off x="2546350" y="4605338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T2</a:t>
            </a:r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2944813" y="49212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T2</a:t>
            </a:r>
          </a:p>
        </p:txBody>
      </p:sp>
      <p:sp>
        <p:nvSpPr>
          <p:cNvPr id="32866" name="Rectangle 98"/>
          <p:cNvSpPr>
            <a:spLocks noChangeArrowheads="1"/>
          </p:cNvSpPr>
          <p:nvPr/>
        </p:nvSpPr>
        <p:spPr bwMode="auto">
          <a:xfrm>
            <a:off x="3341688" y="523716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T2</a:t>
            </a:r>
          </a:p>
        </p:txBody>
      </p:sp>
      <p:sp>
        <p:nvSpPr>
          <p:cNvPr id="32867" name="Rectangle 99"/>
          <p:cNvSpPr>
            <a:spLocks noChangeArrowheads="1"/>
          </p:cNvSpPr>
          <p:nvPr/>
        </p:nvSpPr>
        <p:spPr bwMode="auto">
          <a:xfrm>
            <a:off x="2546350" y="42783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T3</a:t>
            </a:r>
          </a:p>
        </p:txBody>
      </p:sp>
      <p:sp>
        <p:nvSpPr>
          <p:cNvPr id="32868" name="Rectangle 100"/>
          <p:cNvSpPr>
            <a:spLocks noChangeArrowheads="1"/>
          </p:cNvSpPr>
          <p:nvPr/>
        </p:nvSpPr>
        <p:spPr bwMode="auto">
          <a:xfrm>
            <a:off x="2944813" y="4605338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T3</a:t>
            </a:r>
          </a:p>
        </p:txBody>
      </p:sp>
      <p:sp>
        <p:nvSpPr>
          <p:cNvPr id="32869" name="Rectangle 101"/>
          <p:cNvSpPr>
            <a:spLocks noChangeArrowheads="1"/>
          </p:cNvSpPr>
          <p:nvPr/>
        </p:nvSpPr>
        <p:spPr bwMode="auto">
          <a:xfrm>
            <a:off x="3341688" y="49212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T3</a:t>
            </a:r>
          </a:p>
        </p:txBody>
      </p:sp>
      <p:sp>
        <p:nvSpPr>
          <p:cNvPr id="32870" name="Rectangle 102"/>
          <p:cNvSpPr>
            <a:spLocks noChangeArrowheads="1"/>
          </p:cNvSpPr>
          <p:nvPr/>
        </p:nvSpPr>
        <p:spPr bwMode="auto">
          <a:xfrm>
            <a:off x="3740150" y="523716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T3</a:t>
            </a:r>
          </a:p>
        </p:txBody>
      </p:sp>
      <p:sp>
        <p:nvSpPr>
          <p:cNvPr id="32871" name="Rectangle 103"/>
          <p:cNvSpPr>
            <a:spLocks noChangeArrowheads="1"/>
          </p:cNvSpPr>
          <p:nvPr/>
        </p:nvSpPr>
        <p:spPr bwMode="auto">
          <a:xfrm>
            <a:off x="4137025" y="523716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T4</a:t>
            </a:r>
          </a:p>
        </p:txBody>
      </p:sp>
      <p:sp>
        <p:nvSpPr>
          <p:cNvPr id="32872" name="Rectangle 104"/>
          <p:cNvSpPr>
            <a:spLocks noChangeArrowheads="1"/>
          </p:cNvSpPr>
          <p:nvPr/>
        </p:nvSpPr>
        <p:spPr bwMode="auto">
          <a:xfrm>
            <a:off x="3740150" y="49212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T4</a:t>
            </a:r>
          </a:p>
        </p:txBody>
      </p:sp>
      <p:sp>
        <p:nvSpPr>
          <p:cNvPr id="32873" name="Rectangle 105"/>
          <p:cNvSpPr>
            <a:spLocks noChangeArrowheads="1"/>
          </p:cNvSpPr>
          <p:nvPr/>
        </p:nvSpPr>
        <p:spPr bwMode="auto">
          <a:xfrm>
            <a:off x="3341688" y="45958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T4</a:t>
            </a:r>
          </a:p>
        </p:txBody>
      </p:sp>
      <p:sp>
        <p:nvSpPr>
          <p:cNvPr id="32874" name="Rectangle 106"/>
          <p:cNvSpPr>
            <a:spLocks noChangeArrowheads="1"/>
          </p:cNvSpPr>
          <p:nvPr/>
        </p:nvSpPr>
        <p:spPr bwMode="auto">
          <a:xfrm>
            <a:off x="2944813" y="4268788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T4</a:t>
            </a:r>
          </a:p>
        </p:txBody>
      </p:sp>
      <p:sp>
        <p:nvSpPr>
          <p:cNvPr id="32875" name="Rectangle 107"/>
          <p:cNvSpPr>
            <a:spLocks noChangeArrowheads="1"/>
          </p:cNvSpPr>
          <p:nvPr/>
        </p:nvSpPr>
        <p:spPr bwMode="auto">
          <a:xfrm>
            <a:off x="3341688" y="42783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T5</a:t>
            </a:r>
          </a:p>
        </p:txBody>
      </p:sp>
      <p:sp>
        <p:nvSpPr>
          <p:cNvPr id="32876" name="Rectangle 108"/>
          <p:cNvSpPr>
            <a:spLocks noChangeArrowheads="1"/>
          </p:cNvSpPr>
          <p:nvPr/>
        </p:nvSpPr>
        <p:spPr bwMode="auto">
          <a:xfrm>
            <a:off x="3740150" y="4605338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T5</a:t>
            </a:r>
          </a:p>
        </p:txBody>
      </p:sp>
      <p:sp>
        <p:nvSpPr>
          <p:cNvPr id="32877" name="Rectangle 109"/>
          <p:cNvSpPr>
            <a:spLocks noChangeArrowheads="1"/>
          </p:cNvSpPr>
          <p:nvPr/>
        </p:nvSpPr>
        <p:spPr bwMode="auto">
          <a:xfrm>
            <a:off x="4137025" y="49212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T5</a:t>
            </a:r>
          </a:p>
        </p:txBody>
      </p:sp>
      <p:sp>
        <p:nvSpPr>
          <p:cNvPr id="32878" name="Rectangle 110"/>
          <p:cNvSpPr>
            <a:spLocks noChangeArrowheads="1"/>
          </p:cNvSpPr>
          <p:nvPr/>
        </p:nvSpPr>
        <p:spPr bwMode="auto">
          <a:xfrm>
            <a:off x="4532313" y="523716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T5</a:t>
            </a:r>
          </a:p>
        </p:txBody>
      </p:sp>
      <p:sp>
        <p:nvSpPr>
          <p:cNvPr id="32879" name="Rectangle 111"/>
          <p:cNvSpPr>
            <a:spLocks noChangeArrowheads="1"/>
          </p:cNvSpPr>
          <p:nvPr/>
        </p:nvSpPr>
        <p:spPr bwMode="auto">
          <a:xfrm>
            <a:off x="4932363" y="523716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T6</a:t>
            </a:r>
          </a:p>
        </p:txBody>
      </p:sp>
      <p:sp>
        <p:nvSpPr>
          <p:cNvPr id="32880" name="Rectangle 112"/>
          <p:cNvSpPr>
            <a:spLocks noChangeArrowheads="1"/>
          </p:cNvSpPr>
          <p:nvPr/>
        </p:nvSpPr>
        <p:spPr bwMode="auto">
          <a:xfrm>
            <a:off x="4532313" y="492125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T6</a:t>
            </a:r>
          </a:p>
        </p:txBody>
      </p:sp>
      <p:sp>
        <p:nvSpPr>
          <p:cNvPr id="32881" name="Rectangle 113"/>
          <p:cNvSpPr>
            <a:spLocks noChangeArrowheads="1"/>
          </p:cNvSpPr>
          <p:nvPr/>
        </p:nvSpPr>
        <p:spPr bwMode="auto">
          <a:xfrm>
            <a:off x="4135438" y="45958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T6</a:t>
            </a:r>
          </a:p>
        </p:txBody>
      </p:sp>
      <p:sp>
        <p:nvSpPr>
          <p:cNvPr id="32882" name="Rectangle 114"/>
          <p:cNvSpPr>
            <a:spLocks noChangeArrowheads="1"/>
          </p:cNvSpPr>
          <p:nvPr/>
        </p:nvSpPr>
        <p:spPr bwMode="auto">
          <a:xfrm>
            <a:off x="3740150" y="4278313"/>
            <a:ext cx="3905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T6</a:t>
            </a:r>
          </a:p>
        </p:txBody>
      </p:sp>
      <p:sp>
        <p:nvSpPr>
          <p:cNvPr id="32883" name="Rectangle 115"/>
          <p:cNvSpPr>
            <a:spLocks noChangeArrowheads="1"/>
          </p:cNvSpPr>
          <p:nvPr/>
        </p:nvSpPr>
        <p:spPr bwMode="auto">
          <a:xfrm>
            <a:off x="5603875" y="4057650"/>
            <a:ext cx="12573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Clock cycles</a:t>
            </a:r>
          </a:p>
        </p:txBody>
      </p:sp>
      <p:sp>
        <p:nvSpPr>
          <p:cNvPr id="32885" name="Rectangle 117"/>
          <p:cNvSpPr>
            <a:spLocks noChangeArrowheads="1"/>
          </p:cNvSpPr>
          <p:nvPr/>
        </p:nvSpPr>
        <p:spPr bwMode="auto">
          <a:xfrm>
            <a:off x="608013" y="4267200"/>
            <a:ext cx="9334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Segment</a:t>
            </a:r>
          </a:p>
        </p:txBody>
      </p:sp>
      <p:sp>
        <p:nvSpPr>
          <p:cNvPr id="32886" name="Rectangle 118"/>
          <p:cNvSpPr>
            <a:spLocks noChangeArrowheads="1"/>
          </p:cNvSpPr>
          <p:nvPr/>
        </p:nvSpPr>
        <p:spPr bwMode="auto">
          <a:xfrm>
            <a:off x="1460500" y="4278313"/>
            <a:ext cx="282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1</a:t>
            </a:r>
          </a:p>
        </p:txBody>
      </p:sp>
      <p:sp>
        <p:nvSpPr>
          <p:cNvPr id="32887" name="Rectangle 119"/>
          <p:cNvSpPr>
            <a:spLocks noChangeArrowheads="1"/>
          </p:cNvSpPr>
          <p:nvPr/>
        </p:nvSpPr>
        <p:spPr bwMode="auto">
          <a:xfrm>
            <a:off x="1460500" y="4595813"/>
            <a:ext cx="282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2</a:t>
            </a:r>
          </a:p>
        </p:txBody>
      </p:sp>
      <p:sp>
        <p:nvSpPr>
          <p:cNvPr id="32888" name="Rectangle 120"/>
          <p:cNvSpPr>
            <a:spLocks noChangeArrowheads="1"/>
          </p:cNvSpPr>
          <p:nvPr/>
        </p:nvSpPr>
        <p:spPr bwMode="auto">
          <a:xfrm>
            <a:off x="1460500" y="4921250"/>
            <a:ext cx="2825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3</a:t>
            </a:r>
          </a:p>
        </p:txBody>
      </p:sp>
      <p:sp>
        <p:nvSpPr>
          <p:cNvPr id="32889" name="Rectangle 121"/>
          <p:cNvSpPr>
            <a:spLocks noChangeArrowheads="1"/>
          </p:cNvSpPr>
          <p:nvPr/>
        </p:nvSpPr>
        <p:spPr bwMode="auto">
          <a:xfrm>
            <a:off x="1460500" y="5249863"/>
            <a:ext cx="282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4</a:t>
            </a:r>
          </a:p>
        </p:txBody>
      </p:sp>
      <p:sp>
        <p:nvSpPr>
          <p:cNvPr id="32892" name="Line 124"/>
          <p:cNvSpPr>
            <a:spLocks noChangeShapeType="1"/>
          </p:cNvSpPr>
          <p:nvPr/>
        </p:nvSpPr>
        <p:spPr bwMode="auto">
          <a:xfrm flipV="1">
            <a:off x="3606800" y="1657350"/>
            <a:ext cx="0" cy="29051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94" name="Line 126"/>
          <p:cNvSpPr>
            <a:spLocks noChangeShapeType="1"/>
          </p:cNvSpPr>
          <p:nvPr/>
        </p:nvSpPr>
        <p:spPr bwMode="auto">
          <a:xfrm>
            <a:off x="2925763" y="4029075"/>
            <a:ext cx="0" cy="14652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51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2927" y="257175"/>
            <a:ext cx="7746661" cy="54610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Pipeline </a:t>
            </a:r>
            <a:r>
              <a:rPr lang="en-US" altLang="ko-KR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993775" y="1076325"/>
            <a:ext cx="6738938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n:   Number of tasks to be performed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Conventional Machine (Non-Pipelined)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t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n</a:t>
            </a:r>
            <a:r>
              <a:rPr lang="en-US" altLang="ko-KR" sz="1800">
                <a:latin typeface="Arial" charset="0"/>
                <a:ea typeface="돋움" pitchFamily="50" charset="-127"/>
              </a:rPr>
              <a:t>:    Clock cycle 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Symbol" pitchFamily="18" charset="2"/>
                <a:ea typeface="돋움" pitchFamily="50" charset="-127"/>
              </a:rPr>
              <a:t>t</a:t>
            </a:r>
            <a:r>
              <a:rPr lang="en-US" altLang="ko-KR" sz="1800" baseline="-25000">
                <a:latin typeface="Symbol" pitchFamily="18" charset="2"/>
                <a:ea typeface="돋움" pitchFamily="50" charset="-127"/>
              </a:rPr>
              <a:t>1</a:t>
            </a:r>
            <a:r>
              <a:rPr lang="en-US" altLang="ko-KR" sz="1800">
                <a:latin typeface="Arial" charset="0"/>
                <a:ea typeface="돋움" pitchFamily="50" charset="-127"/>
              </a:rPr>
              <a:t>:    Time required to complete the n tasks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Symbol" pitchFamily="18" charset="2"/>
                <a:ea typeface="돋움" pitchFamily="50" charset="-127"/>
              </a:rPr>
              <a:t>t</a:t>
            </a:r>
            <a:r>
              <a:rPr lang="en-US" altLang="ko-KR" sz="1800" baseline="-25000">
                <a:latin typeface="Symbol" pitchFamily="18" charset="2"/>
                <a:ea typeface="돋움" pitchFamily="50" charset="-127"/>
              </a:rPr>
              <a:t>1</a:t>
            </a:r>
            <a:r>
              <a:rPr lang="en-US" altLang="ko-KR" sz="1800">
                <a:latin typeface="Arial" charset="0"/>
                <a:ea typeface="돋움" pitchFamily="50" charset="-127"/>
              </a:rPr>
              <a:t> = n * t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n</a:t>
            </a: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Pipelined Machine (k stages)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t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p</a:t>
            </a:r>
            <a:r>
              <a:rPr lang="en-US" altLang="ko-KR" sz="1800">
                <a:latin typeface="Arial" charset="0"/>
                <a:ea typeface="돋움" pitchFamily="50" charset="-127"/>
              </a:rPr>
              <a:t>:   Clock cycle (time to complete each suboperation)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Symbol" pitchFamily="18" charset="2"/>
                <a:ea typeface="돋움" pitchFamily="50" charset="-127"/>
              </a:rPr>
              <a:t>t</a:t>
            </a:r>
            <a:r>
              <a:rPr lang="en-US" altLang="ko-KR" sz="1800" baseline="-25000">
                <a:latin typeface="Symbol" pitchFamily="18" charset="2"/>
                <a:ea typeface="돋움" pitchFamily="50" charset="-127"/>
              </a:rPr>
              <a:t>k</a:t>
            </a:r>
            <a:r>
              <a:rPr lang="en-US" altLang="ko-KR" sz="1800">
                <a:latin typeface="Arial" charset="0"/>
                <a:ea typeface="돋움" pitchFamily="50" charset="-127"/>
              </a:rPr>
              <a:t>:   Time required to complete the n tasks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Symbol" pitchFamily="18" charset="2"/>
                <a:ea typeface="돋움" pitchFamily="50" charset="-127"/>
              </a:rPr>
              <a:t>t</a:t>
            </a:r>
            <a:r>
              <a:rPr lang="en-US" altLang="ko-KR" sz="1800" baseline="-25000">
                <a:latin typeface="Symbol" pitchFamily="18" charset="2"/>
                <a:ea typeface="돋움" pitchFamily="50" charset="-127"/>
              </a:rPr>
              <a:t>k</a:t>
            </a:r>
            <a:r>
              <a:rPr lang="en-US" altLang="ko-KR" sz="1800">
                <a:latin typeface="Arial" charset="0"/>
                <a:ea typeface="돋움" pitchFamily="50" charset="-127"/>
              </a:rPr>
              <a:t> = (k + n - 1) * t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p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Speedup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S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k</a:t>
            </a:r>
            <a:r>
              <a:rPr lang="en-US" altLang="ko-KR" sz="1800">
                <a:latin typeface="Arial" charset="0"/>
                <a:ea typeface="돋움" pitchFamily="50" charset="-127"/>
              </a:rPr>
              <a:t>:   Speedup</a:t>
            </a: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>
                <a:latin typeface="Arial" charset="0"/>
                <a:ea typeface="돋움" pitchFamily="50" charset="-127"/>
              </a:rPr>
              <a:t>         S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k</a:t>
            </a:r>
            <a:r>
              <a:rPr lang="en-US" altLang="ko-KR" sz="1800">
                <a:latin typeface="Arial" charset="0"/>
                <a:ea typeface="돋움" pitchFamily="50" charset="-127"/>
              </a:rPr>
              <a:t> = n*t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n</a:t>
            </a:r>
            <a:r>
              <a:rPr lang="en-US" altLang="ko-KR" sz="1800">
                <a:latin typeface="Arial" charset="0"/>
                <a:ea typeface="돋움" pitchFamily="50" charset="-127"/>
              </a:rPr>
              <a:t> / (k + n - 1)*t</a:t>
            </a:r>
            <a:r>
              <a:rPr lang="en-US" altLang="ko-KR" sz="1800" baseline="-25000">
                <a:latin typeface="Arial" charset="0"/>
                <a:ea typeface="돋움" pitchFamily="50" charset="-127"/>
              </a:rPr>
              <a:t>p</a:t>
            </a: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800">
              <a:latin typeface="Arial" charset="0"/>
              <a:ea typeface="돋움" pitchFamily="50" charset="-127"/>
            </a:endParaRPr>
          </a:p>
          <a:p>
            <a:pPr lvl="1" latinLnBrk="0">
              <a:lnSpc>
                <a:spcPct val="91000"/>
              </a:lnSpc>
              <a:spcBef>
                <a:spcPct val="9000"/>
              </a:spcBef>
            </a:pPr>
            <a:endParaRPr lang="en-US" altLang="ko-KR" sz="1800">
              <a:latin typeface="Arial" charset="0"/>
              <a:ea typeface="돋움" pitchFamily="50" charset="-127"/>
            </a:endParaRP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330200" y="1924050"/>
            <a:ext cx="955675" cy="1111250"/>
            <a:chOff x="150" y="1750"/>
            <a:chExt cx="435" cy="1012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174" y="1750"/>
              <a:ext cx="8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endParaRPr lang="en-US" altLang="en-US" sz="180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50" y="2228"/>
              <a:ext cx="37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vl="1" latinLnBrk="0">
                <a:lnSpc>
                  <a:spcPct val="91000"/>
                </a:lnSpc>
                <a:spcBef>
                  <a:spcPct val="9000"/>
                </a:spcBef>
              </a:pPr>
              <a:r>
                <a:rPr lang="en-US" altLang="ko-KR" sz="1800">
                  <a:latin typeface="Arial" charset="0"/>
                  <a:ea typeface="돋움" pitchFamily="50" charset="-127"/>
                </a:rPr>
                <a:t> 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50" y="2029"/>
              <a:ext cx="344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vl="1" latinLnBrk="0">
                <a:lnSpc>
                  <a:spcPct val="91000"/>
                </a:lnSpc>
                <a:spcBef>
                  <a:spcPct val="9000"/>
                </a:spcBef>
              </a:pPr>
              <a:endParaRPr lang="en-US" altLang="en-US" sz="1800"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502" y="2453"/>
              <a:ext cx="83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endParaRPr lang="en-US" altLang="en-US" sz="1800"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2700" y="3584575"/>
            <a:ext cx="10731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vl="1" latinLnBrk="0">
              <a:lnSpc>
                <a:spcPct val="91000"/>
              </a:lnSpc>
              <a:spcBef>
                <a:spcPct val="9000"/>
              </a:spcBef>
            </a:pPr>
            <a:r>
              <a:rPr lang="en-US" altLang="ko-KR" sz="1800">
                <a:latin typeface="Arial" charset="0"/>
                <a:ea typeface="돋움" pitchFamily="50" charset="-127"/>
              </a:rPr>
              <a:t>     </a:t>
            </a:r>
          </a:p>
        </p:txBody>
      </p:sp>
      <p:grpSp>
        <p:nvGrpSpPr>
          <p:cNvPr id="34845" name="Group 29"/>
          <p:cNvGrpSpPr>
            <a:grpSpLocks/>
          </p:cNvGrpSpPr>
          <p:nvPr/>
        </p:nvGrpSpPr>
        <p:grpSpPr bwMode="auto">
          <a:xfrm>
            <a:off x="1624013" y="5537200"/>
            <a:ext cx="4092575" cy="644525"/>
            <a:chOff x="2475" y="3464"/>
            <a:chExt cx="2578" cy="406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2489" y="3673"/>
              <a:ext cx="519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6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n </a:t>
              </a:r>
              <a:r>
                <a:rPr lang="en-US" altLang="ko-KR" sz="1600">
                  <a:solidFill>
                    <a:srgbClr val="000000"/>
                  </a:solidFill>
                  <a:latin typeface="Arial" charset="0"/>
                  <a:ea typeface="돋움" pitchFamily="50" charset="-127"/>
                  <a:sym typeface="Symbol" pitchFamily="18" charset="2"/>
                </a:rPr>
                <a:t> </a:t>
              </a:r>
              <a:r>
                <a:rPr lang="en-US" altLang="ko-KR" sz="16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 </a:t>
              </a:r>
            </a:p>
          </p:txBody>
        </p:sp>
        <p:sp>
          <p:nvSpPr>
            <p:cNvPr id="34834" name="Rectangle 18"/>
            <p:cNvSpPr>
              <a:spLocks noChangeArrowheads="1"/>
            </p:cNvSpPr>
            <p:nvPr/>
          </p:nvSpPr>
          <p:spPr bwMode="auto">
            <a:xfrm>
              <a:off x="2838" y="3562"/>
              <a:ext cx="42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S</a:t>
              </a:r>
              <a:r>
                <a:rPr lang="en-US" altLang="ko-KR" sz="1800" baseline="-25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k</a:t>
              </a:r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  =</a:t>
              </a:r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3334" y="3673"/>
              <a:ext cx="288" cy="0"/>
            </a:xfrm>
            <a:prstGeom prst="line">
              <a:avLst/>
            </a:prstGeom>
            <a:noFill/>
            <a:ln w="126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20"/>
            <p:cNvSpPr>
              <a:spLocks noChangeArrowheads="1"/>
            </p:cNvSpPr>
            <p:nvPr/>
          </p:nvSpPr>
          <p:spPr bwMode="auto">
            <a:xfrm>
              <a:off x="3332" y="3464"/>
              <a:ext cx="22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t</a:t>
              </a:r>
              <a:r>
                <a:rPr lang="en-US" altLang="ko-KR" sz="1800" baseline="-25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n</a:t>
              </a:r>
            </a:p>
          </p:txBody>
        </p:sp>
        <p:sp>
          <p:nvSpPr>
            <p:cNvPr id="34837" name="Rectangle 21"/>
            <p:cNvSpPr>
              <a:spLocks noChangeArrowheads="1"/>
            </p:cNvSpPr>
            <p:nvPr/>
          </p:nvSpPr>
          <p:spPr bwMode="auto">
            <a:xfrm>
              <a:off x="3338" y="3647"/>
              <a:ext cx="22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t</a:t>
              </a:r>
              <a:r>
                <a:rPr lang="en-US" altLang="ko-KR" sz="1800" baseline="-25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p</a:t>
              </a:r>
            </a:p>
          </p:txBody>
        </p:sp>
        <p:sp>
          <p:nvSpPr>
            <p:cNvPr id="34838" name="Rectangle 22"/>
            <p:cNvSpPr>
              <a:spLocks noChangeArrowheads="1"/>
            </p:cNvSpPr>
            <p:nvPr/>
          </p:nvSpPr>
          <p:spPr bwMode="auto">
            <a:xfrm>
              <a:off x="3675" y="3561"/>
              <a:ext cx="137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(  = k,  if t</a:t>
              </a:r>
              <a:r>
                <a:rPr lang="en-US" altLang="ko-KR" sz="1800" baseline="-25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n</a:t>
              </a:r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 = k * t</a:t>
              </a:r>
              <a:r>
                <a:rPr lang="en-US" altLang="ko-KR" sz="1800" baseline="-250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p</a:t>
              </a:r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 )</a:t>
              </a:r>
            </a:p>
          </p:txBody>
        </p:sp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2475" y="3561"/>
              <a:ext cx="32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8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lim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246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8763"/>
            <a:ext cx="8229600" cy="527050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/>
              <a:t>4. Pipeline and Multiple Functions</a:t>
            </a:r>
            <a:endParaRPr lang="en-US" altLang="ko-KR" sz="4000" b="1" dirty="0"/>
          </a:p>
        </p:txBody>
      </p:sp>
      <p:pic>
        <p:nvPicPr>
          <p:cNvPr id="3686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4983163"/>
            <a:ext cx="4543425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162050" y="5697538"/>
            <a:ext cx="28448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1800">
                <a:latin typeface="Arial" charset="0"/>
                <a:ea typeface="돋움" pitchFamily="50" charset="-127"/>
              </a:rPr>
              <a:t>Multiple Functional Units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49238" y="904875"/>
            <a:ext cx="626745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Example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- 4-stage pipeline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- </a:t>
            </a:r>
            <a:r>
              <a:rPr lang="en-US" altLang="ko-KR" sz="1800" dirty="0" err="1">
                <a:latin typeface="Arial" charset="0"/>
                <a:ea typeface="돋움" pitchFamily="50" charset="-127"/>
              </a:rPr>
              <a:t>subopertion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 in each stage;  </a:t>
            </a:r>
            <a:r>
              <a:rPr lang="en-US" altLang="ko-KR" sz="1800" dirty="0" err="1">
                <a:latin typeface="Arial" charset="0"/>
                <a:ea typeface="돋움" pitchFamily="50" charset="-127"/>
              </a:rPr>
              <a:t>t</a:t>
            </a:r>
            <a:r>
              <a:rPr lang="en-US" altLang="ko-KR" sz="1800" baseline="-25000" dirty="0" err="1">
                <a:latin typeface="Arial" charset="0"/>
                <a:ea typeface="돋움" pitchFamily="50" charset="-127"/>
              </a:rPr>
              <a:t>p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 = 20nS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- 100 tasks to be executed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- 1 task in non-pipelined system;  20*4 = 80nS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Pipelined System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           (k + n - 1)*</a:t>
            </a:r>
            <a:r>
              <a:rPr lang="en-US" altLang="ko-KR" sz="1800" dirty="0" err="1">
                <a:latin typeface="Arial" charset="0"/>
                <a:ea typeface="돋움" pitchFamily="50" charset="-127"/>
              </a:rPr>
              <a:t>t</a:t>
            </a:r>
            <a:r>
              <a:rPr lang="en-US" altLang="ko-KR" sz="1800" baseline="-25000" dirty="0" err="1">
                <a:latin typeface="Arial" charset="0"/>
                <a:ea typeface="돋움" pitchFamily="50" charset="-127"/>
              </a:rPr>
              <a:t>p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 = (4 + 99) * 20 = 2060nS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Non-Pipelined System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      n*k*</a:t>
            </a:r>
            <a:r>
              <a:rPr lang="en-US" altLang="ko-KR" sz="1800" dirty="0" err="1">
                <a:latin typeface="Arial" charset="0"/>
                <a:ea typeface="돋움" pitchFamily="50" charset="-127"/>
              </a:rPr>
              <a:t>t</a:t>
            </a:r>
            <a:r>
              <a:rPr lang="en-US" altLang="ko-KR" sz="1800" baseline="-25000" dirty="0" err="1">
                <a:latin typeface="Arial" charset="0"/>
                <a:ea typeface="돋움" pitchFamily="50" charset="-127"/>
              </a:rPr>
              <a:t>p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 = 100 * 80 = 8000nS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Speedup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        </a:t>
            </a:r>
            <a:r>
              <a:rPr lang="en-US" altLang="ko-KR" sz="1800" dirty="0" err="1">
                <a:latin typeface="Arial" charset="0"/>
                <a:ea typeface="돋움" pitchFamily="50" charset="-127"/>
              </a:rPr>
              <a:t>S</a:t>
            </a:r>
            <a:r>
              <a:rPr lang="en-US" altLang="ko-KR" sz="1800" baseline="-25000" dirty="0" err="1">
                <a:latin typeface="Arial" charset="0"/>
                <a:ea typeface="돋움" pitchFamily="50" charset="-127"/>
              </a:rPr>
              <a:t>k</a:t>
            </a:r>
            <a:r>
              <a:rPr lang="en-US" altLang="ko-KR" sz="1800" dirty="0">
                <a:latin typeface="Arial" charset="0"/>
                <a:ea typeface="돋움" pitchFamily="50" charset="-127"/>
              </a:rPr>
              <a:t> = 8000 / 2060 = 3.88 </a:t>
            </a:r>
          </a:p>
          <a:p>
            <a:pPr latinLnBrk="0"/>
            <a:endParaRPr lang="en-US" altLang="ko-KR" sz="1800" dirty="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4-Stage Pipeline is basically identical to the system</a:t>
            </a:r>
          </a:p>
          <a:p>
            <a:pPr latinLnBrk="0"/>
            <a:r>
              <a:rPr lang="en-US" altLang="ko-KR" sz="1800" dirty="0">
                <a:latin typeface="Arial" charset="0"/>
                <a:ea typeface="돋움" pitchFamily="50" charset="-127"/>
              </a:rPr>
              <a:t>        with 4 identical function units </a:t>
            </a:r>
          </a:p>
        </p:txBody>
      </p:sp>
    </p:spTree>
    <p:extLst>
      <p:ext uri="{BB962C8B-B14F-4D97-AF65-F5344CB8AC3E}">
        <p14:creationId xmlns:p14="http://schemas.microsoft.com/office/powerpoint/2010/main" val="3585032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47650"/>
            <a:ext cx="7431087" cy="547688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Arithmetic Pipeline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73050" y="866775"/>
            <a:ext cx="2581275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>
              <a:lnSpc>
                <a:spcPct val="85000"/>
              </a:lnSpc>
            </a:pPr>
            <a:r>
              <a:rPr lang="en-US" altLang="ko-KR" sz="2000">
                <a:latin typeface="Arial" charset="0"/>
                <a:ea typeface="돋움" pitchFamily="50" charset="-127"/>
              </a:rPr>
              <a:t>Floating-point adder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25463" y="1995488"/>
            <a:ext cx="2662588" cy="10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600" dirty="0">
                <a:latin typeface="Arial" charset="0"/>
                <a:ea typeface="돋움" pitchFamily="50" charset="-127"/>
              </a:rPr>
              <a:t>[1]  Compare the exponents</a:t>
            </a:r>
          </a:p>
          <a:p>
            <a:pPr latinLnBrk="0"/>
            <a:r>
              <a:rPr lang="en-US" altLang="ko-KR" sz="1600" dirty="0">
                <a:latin typeface="Arial" charset="0"/>
                <a:ea typeface="돋움" pitchFamily="50" charset="-127"/>
              </a:rPr>
              <a:t>[2]  Align the mantissa</a:t>
            </a:r>
          </a:p>
          <a:p>
            <a:pPr latinLnBrk="0"/>
            <a:r>
              <a:rPr lang="en-US" altLang="ko-KR" sz="1600" dirty="0">
                <a:latin typeface="Arial" charset="0"/>
                <a:ea typeface="돋움" pitchFamily="50" charset="-127"/>
              </a:rPr>
              <a:t>[3]  Add/sub the mantissa</a:t>
            </a:r>
          </a:p>
          <a:p>
            <a:pPr latinLnBrk="0"/>
            <a:r>
              <a:rPr lang="en-US" altLang="ko-KR" sz="1600" dirty="0">
                <a:latin typeface="Arial" charset="0"/>
                <a:ea typeface="돋움" pitchFamily="50" charset="-127"/>
              </a:rPr>
              <a:t>[4]  Normalize the result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841375" y="1260475"/>
            <a:ext cx="94138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X = A x 2</a:t>
            </a:r>
            <a:r>
              <a:rPr lang="en-US" altLang="ko-KR" sz="1400" baseline="30000">
                <a:latin typeface="Arial" charset="0"/>
                <a:ea typeface="돋움" pitchFamily="50" charset="-127"/>
              </a:rPr>
              <a:t>a</a:t>
            </a:r>
            <a:endParaRPr lang="en-US" altLang="ko-KR" sz="1400">
              <a:latin typeface="Arial" charset="0"/>
              <a:ea typeface="돋움" pitchFamily="50" charset="-127"/>
            </a:endParaRPr>
          </a:p>
          <a:p>
            <a:pPr latinLnBrk="0"/>
            <a:r>
              <a:rPr lang="en-US" altLang="ko-KR" sz="1400">
                <a:latin typeface="Arial" charset="0"/>
                <a:ea typeface="돋움" pitchFamily="50" charset="-127"/>
              </a:rPr>
              <a:t>Y = B x 2</a:t>
            </a:r>
            <a:r>
              <a:rPr lang="en-US" altLang="ko-KR" sz="1400" baseline="30000">
                <a:latin typeface="Arial" charset="0"/>
                <a:ea typeface="돋움" pitchFamily="50" charset="-127"/>
              </a:rPr>
              <a:t>b</a:t>
            </a:r>
            <a:endParaRPr lang="en-US" altLang="ko-KR" sz="1400">
              <a:latin typeface="Arial" charset="0"/>
              <a:ea typeface="돋움" pitchFamily="50" charset="-127"/>
            </a:endParaRPr>
          </a:p>
          <a:p>
            <a:pPr latinLnBrk="0"/>
            <a:endParaRPr lang="en-US" altLang="ko-KR" sz="1400">
              <a:latin typeface="Arial" charset="0"/>
              <a:ea typeface="돋움" pitchFamily="50" charset="-127"/>
            </a:endParaRPr>
          </a:p>
        </p:txBody>
      </p:sp>
      <p:grpSp>
        <p:nvGrpSpPr>
          <p:cNvPr id="39009" name="Group 97"/>
          <p:cNvGrpSpPr>
            <a:grpSpLocks/>
          </p:cNvGrpSpPr>
          <p:nvPr/>
        </p:nvGrpSpPr>
        <p:grpSpPr bwMode="auto">
          <a:xfrm>
            <a:off x="3849688" y="866775"/>
            <a:ext cx="4910137" cy="5546725"/>
            <a:chOff x="2425" y="546"/>
            <a:chExt cx="3093" cy="3494"/>
          </a:xfrm>
        </p:grpSpPr>
        <p:sp>
          <p:nvSpPr>
            <p:cNvPr id="38921" name="Rectangle 9" descr="20%"/>
            <p:cNvSpPr>
              <a:spLocks noChangeArrowheads="1"/>
            </p:cNvSpPr>
            <p:nvPr/>
          </p:nvSpPr>
          <p:spPr bwMode="auto">
            <a:xfrm>
              <a:off x="3076" y="3749"/>
              <a:ext cx="825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Rectangle 10" descr="20%"/>
            <p:cNvSpPr>
              <a:spLocks noChangeArrowheads="1"/>
            </p:cNvSpPr>
            <p:nvPr/>
          </p:nvSpPr>
          <p:spPr bwMode="auto">
            <a:xfrm>
              <a:off x="3076" y="3046"/>
              <a:ext cx="825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3" name="Rectangle 11" descr="20%"/>
            <p:cNvSpPr>
              <a:spLocks noChangeArrowheads="1"/>
            </p:cNvSpPr>
            <p:nvPr/>
          </p:nvSpPr>
          <p:spPr bwMode="auto">
            <a:xfrm>
              <a:off x="4681" y="3749"/>
              <a:ext cx="834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4" name="Rectangle 12" descr="20%"/>
            <p:cNvSpPr>
              <a:spLocks noChangeArrowheads="1"/>
            </p:cNvSpPr>
            <p:nvPr/>
          </p:nvSpPr>
          <p:spPr bwMode="auto">
            <a:xfrm>
              <a:off x="4681" y="3046"/>
              <a:ext cx="834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Rectangle 13" descr="20%"/>
            <p:cNvSpPr>
              <a:spLocks noChangeArrowheads="1"/>
            </p:cNvSpPr>
            <p:nvPr/>
          </p:nvSpPr>
          <p:spPr bwMode="auto">
            <a:xfrm>
              <a:off x="4681" y="2338"/>
              <a:ext cx="834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14" descr="20%"/>
            <p:cNvSpPr>
              <a:spLocks noChangeArrowheads="1"/>
            </p:cNvSpPr>
            <p:nvPr/>
          </p:nvSpPr>
          <p:spPr bwMode="auto">
            <a:xfrm>
              <a:off x="4681" y="959"/>
              <a:ext cx="834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15" descr="20%"/>
            <p:cNvSpPr>
              <a:spLocks noChangeArrowheads="1"/>
            </p:cNvSpPr>
            <p:nvPr/>
          </p:nvSpPr>
          <p:spPr bwMode="auto">
            <a:xfrm>
              <a:off x="3076" y="1740"/>
              <a:ext cx="825" cy="97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Rectangle 16" descr="20%"/>
            <p:cNvSpPr>
              <a:spLocks noChangeArrowheads="1"/>
            </p:cNvSpPr>
            <p:nvPr/>
          </p:nvSpPr>
          <p:spPr bwMode="auto">
            <a:xfrm>
              <a:off x="3076" y="959"/>
              <a:ext cx="825" cy="96"/>
            </a:xfrm>
            <a:prstGeom prst="rect">
              <a:avLst/>
            </a:prstGeom>
            <a:pattFill prst="pct20">
              <a:fgClr>
                <a:srgbClr val="000000"/>
              </a:fgClr>
              <a:bgClr>
                <a:srgbClr val="FFFFFF"/>
              </a:bgClr>
            </a:pattFill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3396" y="936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30" name="Rectangle 18"/>
            <p:cNvSpPr>
              <a:spLocks noChangeArrowheads="1"/>
            </p:cNvSpPr>
            <p:nvPr/>
          </p:nvSpPr>
          <p:spPr bwMode="auto">
            <a:xfrm>
              <a:off x="3230" y="1254"/>
              <a:ext cx="49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Compare</a:t>
              </a:r>
            </a:p>
            <a:p>
              <a:endPara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931" name="Rectangle 19"/>
            <p:cNvSpPr>
              <a:spLocks noChangeArrowheads="1"/>
            </p:cNvSpPr>
            <p:nvPr/>
          </p:nvSpPr>
          <p:spPr bwMode="auto">
            <a:xfrm>
              <a:off x="3201" y="1346"/>
              <a:ext cx="557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exponents</a:t>
              </a:r>
            </a:p>
            <a:p>
              <a:endPara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3112" y="1439"/>
              <a:ext cx="722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by subtraction</a:t>
              </a:r>
            </a:p>
          </p:txBody>
        </p:sp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3076" y="1254"/>
              <a:ext cx="831" cy="310"/>
            </a:xfrm>
            <a:prstGeom prst="rect">
              <a:avLst/>
            </a:prstGeom>
            <a:noFill/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Arc 22"/>
            <p:cNvSpPr>
              <a:spLocks/>
            </p:cNvSpPr>
            <p:nvPr/>
          </p:nvSpPr>
          <p:spPr bwMode="auto">
            <a:xfrm>
              <a:off x="3467" y="1183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3497" y="1065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Arc 24"/>
            <p:cNvSpPr>
              <a:spLocks/>
            </p:cNvSpPr>
            <p:nvPr/>
          </p:nvSpPr>
          <p:spPr bwMode="auto">
            <a:xfrm>
              <a:off x="3295" y="887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3325" y="768"/>
              <a:ext cx="0" cy="13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26"/>
            <p:cNvSpPr>
              <a:spLocks/>
            </p:cNvSpPr>
            <p:nvPr/>
          </p:nvSpPr>
          <p:spPr bwMode="auto">
            <a:xfrm>
              <a:off x="3631" y="887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Line 27"/>
            <p:cNvSpPr>
              <a:spLocks noChangeShapeType="1"/>
            </p:cNvSpPr>
            <p:nvPr/>
          </p:nvSpPr>
          <p:spPr bwMode="auto">
            <a:xfrm>
              <a:off x="3661" y="768"/>
              <a:ext cx="0" cy="13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0" name="Rectangle 28"/>
            <p:cNvSpPr>
              <a:spLocks noChangeArrowheads="1"/>
            </p:cNvSpPr>
            <p:nvPr/>
          </p:nvSpPr>
          <p:spPr bwMode="auto">
            <a:xfrm>
              <a:off x="3230" y="658"/>
              <a:ext cx="16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a</a:t>
              </a:r>
            </a:p>
          </p:txBody>
        </p:sp>
        <p:sp>
          <p:nvSpPr>
            <p:cNvPr id="38941" name="Rectangle 29"/>
            <p:cNvSpPr>
              <a:spLocks noChangeArrowheads="1"/>
            </p:cNvSpPr>
            <p:nvPr/>
          </p:nvSpPr>
          <p:spPr bwMode="auto">
            <a:xfrm>
              <a:off x="3604" y="658"/>
              <a:ext cx="17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b</a:t>
              </a:r>
            </a:p>
          </p:txBody>
        </p:sp>
        <p:sp>
          <p:nvSpPr>
            <p:cNvPr id="38942" name="Arc 30"/>
            <p:cNvSpPr>
              <a:spLocks/>
            </p:cNvSpPr>
            <p:nvPr/>
          </p:nvSpPr>
          <p:spPr bwMode="auto">
            <a:xfrm>
              <a:off x="3470" y="1680"/>
              <a:ext cx="56" cy="61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31"/>
            <p:cNvSpPr>
              <a:spLocks noChangeShapeType="1"/>
            </p:cNvSpPr>
            <p:nvPr/>
          </p:nvSpPr>
          <p:spPr bwMode="auto">
            <a:xfrm>
              <a:off x="3494" y="1560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Rectangle 32"/>
            <p:cNvSpPr>
              <a:spLocks noChangeArrowheads="1"/>
            </p:cNvSpPr>
            <p:nvPr/>
          </p:nvSpPr>
          <p:spPr bwMode="auto">
            <a:xfrm>
              <a:off x="3406" y="1717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45" name="Rectangle 33"/>
            <p:cNvSpPr>
              <a:spLocks noChangeArrowheads="1"/>
            </p:cNvSpPr>
            <p:nvPr/>
          </p:nvSpPr>
          <p:spPr bwMode="auto">
            <a:xfrm>
              <a:off x="3052" y="2024"/>
              <a:ext cx="85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Choose exponent</a:t>
              </a:r>
            </a:p>
          </p:txBody>
        </p:sp>
        <p:sp>
          <p:nvSpPr>
            <p:cNvPr id="38946" name="Rectangle 34"/>
            <p:cNvSpPr>
              <a:spLocks noChangeArrowheads="1"/>
            </p:cNvSpPr>
            <p:nvPr/>
          </p:nvSpPr>
          <p:spPr bwMode="auto">
            <a:xfrm>
              <a:off x="3076" y="2036"/>
              <a:ext cx="828" cy="114"/>
            </a:xfrm>
            <a:prstGeom prst="rect">
              <a:avLst/>
            </a:prstGeom>
            <a:noFill/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Arc 35"/>
            <p:cNvSpPr>
              <a:spLocks/>
            </p:cNvSpPr>
            <p:nvPr/>
          </p:nvSpPr>
          <p:spPr bwMode="auto">
            <a:xfrm>
              <a:off x="3470" y="1972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Line 36"/>
            <p:cNvSpPr>
              <a:spLocks noChangeShapeType="1"/>
            </p:cNvSpPr>
            <p:nvPr/>
          </p:nvSpPr>
          <p:spPr bwMode="auto">
            <a:xfrm>
              <a:off x="3497" y="1844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Rectangle 37"/>
            <p:cNvSpPr>
              <a:spLocks noChangeArrowheads="1"/>
            </p:cNvSpPr>
            <p:nvPr/>
          </p:nvSpPr>
          <p:spPr bwMode="auto">
            <a:xfrm>
              <a:off x="3187" y="546"/>
              <a:ext cx="56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Exponents</a:t>
              </a:r>
            </a:p>
          </p:txBody>
        </p:sp>
        <p:sp>
          <p:nvSpPr>
            <p:cNvPr id="38950" name="Rectangle 38"/>
            <p:cNvSpPr>
              <a:spLocks noChangeArrowheads="1"/>
            </p:cNvSpPr>
            <p:nvPr/>
          </p:nvSpPr>
          <p:spPr bwMode="auto">
            <a:xfrm>
              <a:off x="5007" y="936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51" name="Arc 39"/>
            <p:cNvSpPr>
              <a:spLocks/>
            </p:cNvSpPr>
            <p:nvPr/>
          </p:nvSpPr>
          <p:spPr bwMode="auto">
            <a:xfrm>
              <a:off x="5075" y="1972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40"/>
            <p:cNvSpPr>
              <a:spLocks noChangeShapeType="1"/>
            </p:cNvSpPr>
            <p:nvPr/>
          </p:nvSpPr>
          <p:spPr bwMode="auto">
            <a:xfrm>
              <a:off x="5102" y="1065"/>
              <a:ext cx="0" cy="909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Arc 41"/>
            <p:cNvSpPr>
              <a:spLocks/>
            </p:cNvSpPr>
            <p:nvPr/>
          </p:nvSpPr>
          <p:spPr bwMode="auto">
            <a:xfrm>
              <a:off x="4901" y="887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42"/>
            <p:cNvSpPr>
              <a:spLocks noChangeShapeType="1"/>
            </p:cNvSpPr>
            <p:nvPr/>
          </p:nvSpPr>
          <p:spPr bwMode="auto">
            <a:xfrm>
              <a:off x="4930" y="768"/>
              <a:ext cx="0" cy="13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5" name="Arc 43"/>
            <p:cNvSpPr>
              <a:spLocks/>
            </p:cNvSpPr>
            <p:nvPr/>
          </p:nvSpPr>
          <p:spPr bwMode="auto">
            <a:xfrm>
              <a:off x="5244" y="887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6" name="Line 44"/>
            <p:cNvSpPr>
              <a:spLocks noChangeShapeType="1"/>
            </p:cNvSpPr>
            <p:nvPr/>
          </p:nvSpPr>
          <p:spPr bwMode="auto">
            <a:xfrm>
              <a:off x="5274" y="768"/>
              <a:ext cx="0" cy="13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Rectangle 45"/>
            <p:cNvSpPr>
              <a:spLocks noChangeArrowheads="1"/>
            </p:cNvSpPr>
            <p:nvPr/>
          </p:nvSpPr>
          <p:spPr bwMode="auto">
            <a:xfrm>
              <a:off x="4837" y="658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A</a:t>
              </a:r>
            </a:p>
          </p:txBody>
        </p:sp>
        <p:sp>
          <p:nvSpPr>
            <p:cNvPr id="38958" name="Rectangle 46"/>
            <p:cNvSpPr>
              <a:spLocks noChangeArrowheads="1"/>
            </p:cNvSpPr>
            <p:nvPr/>
          </p:nvSpPr>
          <p:spPr bwMode="auto">
            <a:xfrm>
              <a:off x="5204" y="663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B</a:t>
              </a:r>
            </a:p>
          </p:txBody>
        </p:sp>
        <p:sp>
          <p:nvSpPr>
            <p:cNvPr id="38959" name="Rectangle 47"/>
            <p:cNvSpPr>
              <a:spLocks noChangeArrowheads="1"/>
            </p:cNvSpPr>
            <p:nvPr/>
          </p:nvSpPr>
          <p:spPr bwMode="auto">
            <a:xfrm>
              <a:off x="4704" y="2018"/>
              <a:ext cx="741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Align mantissa</a:t>
              </a:r>
            </a:p>
          </p:txBody>
        </p:sp>
        <p:sp>
          <p:nvSpPr>
            <p:cNvPr id="38960" name="Rectangle 48"/>
            <p:cNvSpPr>
              <a:spLocks noChangeArrowheads="1"/>
            </p:cNvSpPr>
            <p:nvPr/>
          </p:nvSpPr>
          <p:spPr bwMode="auto">
            <a:xfrm>
              <a:off x="4681" y="2036"/>
              <a:ext cx="837" cy="114"/>
            </a:xfrm>
            <a:prstGeom prst="rect">
              <a:avLst/>
            </a:prstGeom>
            <a:noFill/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Rectangle 49"/>
            <p:cNvSpPr>
              <a:spLocks noChangeArrowheads="1"/>
            </p:cNvSpPr>
            <p:nvPr/>
          </p:nvSpPr>
          <p:spPr bwMode="auto">
            <a:xfrm>
              <a:off x="4799" y="546"/>
              <a:ext cx="541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Mantissas</a:t>
              </a:r>
            </a:p>
          </p:txBody>
        </p:sp>
        <p:sp>
          <p:nvSpPr>
            <p:cNvPr id="38962" name="Rectangle 50"/>
            <p:cNvSpPr>
              <a:spLocks noChangeArrowheads="1"/>
            </p:cNvSpPr>
            <p:nvPr/>
          </p:nvSpPr>
          <p:spPr bwMode="auto">
            <a:xfrm>
              <a:off x="3903" y="1275"/>
              <a:ext cx="54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Difference</a:t>
              </a:r>
            </a:p>
          </p:txBody>
        </p:sp>
        <p:sp>
          <p:nvSpPr>
            <p:cNvPr id="38963" name="Freeform 51"/>
            <p:cNvSpPr>
              <a:spLocks/>
            </p:cNvSpPr>
            <p:nvPr/>
          </p:nvSpPr>
          <p:spPr bwMode="auto">
            <a:xfrm>
              <a:off x="3911" y="1399"/>
              <a:ext cx="554" cy="708"/>
            </a:xfrm>
            <a:custGeom>
              <a:avLst/>
              <a:gdLst>
                <a:gd name="T0" fmla="*/ 0 w 534"/>
                <a:gd name="T1" fmla="*/ 0 h 778"/>
                <a:gd name="T2" fmla="*/ 533 w 534"/>
                <a:gd name="T3" fmla="*/ 0 h 778"/>
                <a:gd name="T4" fmla="*/ 533 w 534"/>
                <a:gd name="T5" fmla="*/ 777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" h="778">
                  <a:moveTo>
                    <a:pt x="0" y="0"/>
                  </a:moveTo>
                  <a:lnTo>
                    <a:pt x="533" y="0"/>
                  </a:lnTo>
                  <a:lnTo>
                    <a:pt x="533" y="777"/>
                  </a:lnTo>
                </a:path>
              </a:pathLst>
            </a:custGeom>
            <a:noFill/>
            <a:ln w="25399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4" name="Arc 52"/>
            <p:cNvSpPr>
              <a:spLocks/>
            </p:cNvSpPr>
            <p:nvPr/>
          </p:nvSpPr>
          <p:spPr bwMode="auto">
            <a:xfrm>
              <a:off x="4607" y="2084"/>
              <a:ext cx="70" cy="48"/>
            </a:xfrm>
            <a:custGeom>
              <a:avLst/>
              <a:gdLst>
                <a:gd name="G0" fmla="+- 21600 0 0"/>
                <a:gd name="G1" fmla="+- 8773 0 0"/>
                <a:gd name="G2" fmla="+- 21600 0 0"/>
                <a:gd name="T0" fmla="*/ 1746 w 21600"/>
                <a:gd name="T1" fmla="*/ 17282 h 17282"/>
                <a:gd name="T2" fmla="*/ 1862 w 21600"/>
                <a:gd name="T3" fmla="*/ 0 h 17282"/>
                <a:gd name="T4" fmla="*/ 21600 w 21600"/>
                <a:gd name="T5" fmla="*/ 8773 h 17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82" fill="none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</a:path>
                <a:path w="21600" h="17282" stroke="0" extrusionOk="0">
                  <a:moveTo>
                    <a:pt x="1746" y="17281"/>
                  </a:moveTo>
                  <a:cubicBezTo>
                    <a:pt x="594" y="14593"/>
                    <a:pt x="0" y="11698"/>
                    <a:pt x="0" y="8773"/>
                  </a:cubicBezTo>
                  <a:cubicBezTo>
                    <a:pt x="-1" y="5750"/>
                    <a:pt x="634" y="2761"/>
                    <a:pt x="1861" y="-1"/>
                  </a:cubicBezTo>
                  <a:lnTo>
                    <a:pt x="21600" y="8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53"/>
            <p:cNvSpPr>
              <a:spLocks noChangeShapeType="1"/>
            </p:cNvSpPr>
            <p:nvPr/>
          </p:nvSpPr>
          <p:spPr bwMode="auto">
            <a:xfrm>
              <a:off x="4464" y="2110"/>
              <a:ext cx="148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Arc 54"/>
            <p:cNvSpPr>
              <a:spLocks/>
            </p:cNvSpPr>
            <p:nvPr/>
          </p:nvSpPr>
          <p:spPr bwMode="auto">
            <a:xfrm>
              <a:off x="5075" y="2271"/>
              <a:ext cx="56" cy="61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7" name="Line 55"/>
            <p:cNvSpPr>
              <a:spLocks noChangeShapeType="1"/>
            </p:cNvSpPr>
            <p:nvPr/>
          </p:nvSpPr>
          <p:spPr bwMode="auto">
            <a:xfrm flipH="1">
              <a:off x="5102" y="2151"/>
              <a:ext cx="0" cy="126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8" name="Rectangle 56"/>
            <p:cNvSpPr>
              <a:spLocks noChangeArrowheads="1"/>
            </p:cNvSpPr>
            <p:nvPr/>
          </p:nvSpPr>
          <p:spPr bwMode="auto">
            <a:xfrm>
              <a:off x="5007" y="2319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69" name="Arc 57"/>
            <p:cNvSpPr>
              <a:spLocks/>
            </p:cNvSpPr>
            <p:nvPr/>
          </p:nvSpPr>
          <p:spPr bwMode="auto">
            <a:xfrm>
              <a:off x="5072" y="2560"/>
              <a:ext cx="56" cy="63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0" name="Line 58"/>
            <p:cNvSpPr>
              <a:spLocks noChangeShapeType="1"/>
            </p:cNvSpPr>
            <p:nvPr/>
          </p:nvSpPr>
          <p:spPr bwMode="auto">
            <a:xfrm>
              <a:off x="5102" y="2442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1" name="Rectangle 59"/>
            <p:cNvSpPr>
              <a:spLocks noChangeArrowheads="1"/>
            </p:cNvSpPr>
            <p:nvPr/>
          </p:nvSpPr>
          <p:spPr bwMode="auto">
            <a:xfrm>
              <a:off x="4681" y="2633"/>
              <a:ext cx="834" cy="208"/>
            </a:xfrm>
            <a:prstGeom prst="rect">
              <a:avLst/>
            </a:prstGeom>
            <a:noFill/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2" name="Rectangle 60"/>
            <p:cNvSpPr>
              <a:spLocks noChangeArrowheads="1"/>
            </p:cNvSpPr>
            <p:nvPr/>
          </p:nvSpPr>
          <p:spPr bwMode="auto">
            <a:xfrm>
              <a:off x="4725" y="2633"/>
              <a:ext cx="771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Add or subtract</a:t>
              </a:r>
            </a:p>
            <a:p>
              <a:endPara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973" name="Rectangle 61"/>
            <p:cNvSpPr>
              <a:spLocks noChangeArrowheads="1"/>
            </p:cNvSpPr>
            <p:nvPr/>
          </p:nvSpPr>
          <p:spPr bwMode="auto">
            <a:xfrm>
              <a:off x="4843" y="2725"/>
              <a:ext cx="54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mantissas</a:t>
              </a:r>
            </a:p>
          </p:txBody>
        </p:sp>
        <p:sp>
          <p:nvSpPr>
            <p:cNvPr id="38974" name="Arc 62"/>
            <p:cNvSpPr>
              <a:spLocks/>
            </p:cNvSpPr>
            <p:nvPr/>
          </p:nvSpPr>
          <p:spPr bwMode="auto">
            <a:xfrm>
              <a:off x="5072" y="2975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5" name="Line 63"/>
            <p:cNvSpPr>
              <a:spLocks noChangeShapeType="1"/>
            </p:cNvSpPr>
            <p:nvPr/>
          </p:nvSpPr>
          <p:spPr bwMode="auto">
            <a:xfrm>
              <a:off x="5102" y="2849"/>
              <a:ext cx="0" cy="136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6" name="Rectangle 64"/>
            <p:cNvSpPr>
              <a:spLocks noChangeArrowheads="1"/>
            </p:cNvSpPr>
            <p:nvPr/>
          </p:nvSpPr>
          <p:spPr bwMode="auto">
            <a:xfrm>
              <a:off x="5007" y="3027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77" name="Arc 65"/>
            <p:cNvSpPr>
              <a:spLocks/>
            </p:cNvSpPr>
            <p:nvPr/>
          </p:nvSpPr>
          <p:spPr bwMode="auto">
            <a:xfrm>
              <a:off x="5072" y="3270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8" name="Line 66"/>
            <p:cNvSpPr>
              <a:spLocks noChangeShapeType="1"/>
            </p:cNvSpPr>
            <p:nvPr/>
          </p:nvSpPr>
          <p:spPr bwMode="auto">
            <a:xfrm>
              <a:off x="5102" y="3150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79" name="Rectangle 67"/>
            <p:cNvSpPr>
              <a:spLocks noChangeArrowheads="1"/>
            </p:cNvSpPr>
            <p:nvPr/>
          </p:nvSpPr>
          <p:spPr bwMode="auto">
            <a:xfrm>
              <a:off x="4681" y="3342"/>
              <a:ext cx="834" cy="208"/>
            </a:xfrm>
            <a:prstGeom prst="rect">
              <a:avLst/>
            </a:prstGeom>
            <a:noFill/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0" name="Rectangle 68"/>
            <p:cNvSpPr>
              <a:spLocks noChangeArrowheads="1"/>
            </p:cNvSpPr>
            <p:nvPr/>
          </p:nvSpPr>
          <p:spPr bwMode="auto">
            <a:xfrm>
              <a:off x="4843" y="3342"/>
              <a:ext cx="53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Normalize</a:t>
              </a:r>
            </a:p>
            <a:p>
              <a:endPara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981" name="Rectangle 69"/>
            <p:cNvSpPr>
              <a:spLocks noChangeArrowheads="1"/>
            </p:cNvSpPr>
            <p:nvPr/>
          </p:nvSpPr>
          <p:spPr bwMode="auto">
            <a:xfrm>
              <a:off x="4947" y="3434"/>
              <a:ext cx="355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result</a:t>
              </a:r>
            </a:p>
          </p:txBody>
        </p:sp>
        <p:sp>
          <p:nvSpPr>
            <p:cNvPr id="38982" name="Arc 70"/>
            <p:cNvSpPr>
              <a:spLocks/>
            </p:cNvSpPr>
            <p:nvPr/>
          </p:nvSpPr>
          <p:spPr bwMode="auto">
            <a:xfrm>
              <a:off x="5072" y="3677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3" name="Line 71"/>
            <p:cNvSpPr>
              <a:spLocks noChangeShapeType="1"/>
            </p:cNvSpPr>
            <p:nvPr/>
          </p:nvSpPr>
          <p:spPr bwMode="auto">
            <a:xfrm>
              <a:off x="5102" y="3558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4" name="Rectangle 72"/>
            <p:cNvSpPr>
              <a:spLocks noChangeArrowheads="1"/>
            </p:cNvSpPr>
            <p:nvPr/>
          </p:nvSpPr>
          <p:spPr bwMode="auto">
            <a:xfrm>
              <a:off x="5013" y="3730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85" name="Arc 73"/>
            <p:cNvSpPr>
              <a:spLocks/>
            </p:cNvSpPr>
            <p:nvPr/>
          </p:nvSpPr>
          <p:spPr bwMode="auto">
            <a:xfrm>
              <a:off x="5072" y="3978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6" name="Line 74"/>
            <p:cNvSpPr>
              <a:spLocks noChangeShapeType="1"/>
            </p:cNvSpPr>
            <p:nvPr/>
          </p:nvSpPr>
          <p:spPr bwMode="auto">
            <a:xfrm>
              <a:off x="5102" y="3853"/>
              <a:ext cx="0" cy="137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7" name="Arc 75"/>
            <p:cNvSpPr>
              <a:spLocks/>
            </p:cNvSpPr>
            <p:nvPr/>
          </p:nvSpPr>
          <p:spPr bwMode="auto">
            <a:xfrm>
              <a:off x="3467" y="2975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Line 76"/>
            <p:cNvSpPr>
              <a:spLocks noChangeShapeType="1"/>
            </p:cNvSpPr>
            <p:nvPr/>
          </p:nvSpPr>
          <p:spPr bwMode="auto">
            <a:xfrm>
              <a:off x="3497" y="2151"/>
              <a:ext cx="0" cy="84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9" name="Rectangle 77"/>
            <p:cNvSpPr>
              <a:spLocks noChangeArrowheads="1"/>
            </p:cNvSpPr>
            <p:nvPr/>
          </p:nvSpPr>
          <p:spPr bwMode="auto">
            <a:xfrm>
              <a:off x="3402" y="3027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90" name="Arc 78"/>
            <p:cNvSpPr>
              <a:spLocks/>
            </p:cNvSpPr>
            <p:nvPr/>
          </p:nvSpPr>
          <p:spPr bwMode="auto">
            <a:xfrm>
              <a:off x="3467" y="3270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Line 79"/>
            <p:cNvSpPr>
              <a:spLocks noChangeShapeType="1"/>
            </p:cNvSpPr>
            <p:nvPr/>
          </p:nvSpPr>
          <p:spPr bwMode="auto">
            <a:xfrm>
              <a:off x="3497" y="3150"/>
              <a:ext cx="0" cy="13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Rectangle 80"/>
            <p:cNvSpPr>
              <a:spLocks noChangeArrowheads="1"/>
            </p:cNvSpPr>
            <p:nvPr/>
          </p:nvSpPr>
          <p:spPr bwMode="auto">
            <a:xfrm>
              <a:off x="3076" y="3342"/>
              <a:ext cx="831" cy="224"/>
            </a:xfrm>
            <a:prstGeom prst="rect">
              <a:avLst/>
            </a:prstGeom>
            <a:noFill/>
            <a:ln w="25399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Rectangle 81"/>
            <p:cNvSpPr>
              <a:spLocks noChangeArrowheads="1"/>
            </p:cNvSpPr>
            <p:nvPr/>
          </p:nvSpPr>
          <p:spPr bwMode="auto">
            <a:xfrm>
              <a:off x="3276" y="3342"/>
              <a:ext cx="39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Adjust</a:t>
              </a:r>
            </a:p>
            <a:p>
              <a:endPara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38994" name="Rectangle 82"/>
            <p:cNvSpPr>
              <a:spLocks noChangeArrowheads="1"/>
            </p:cNvSpPr>
            <p:nvPr/>
          </p:nvSpPr>
          <p:spPr bwMode="auto">
            <a:xfrm>
              <a:off x="3209" y="3434"/>
              <a:ext cx="508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exponent</a:t>
              </a:r>
            </a:p>
          </p:txBody>
        </p:sp>
        <p:sp>
          <p:nvSpPr>
            <p:cNvPr id="38995" name="Arc 83"/>
            <p:cNvSpPr>
              <a:spLocks/>
            </p:cNvSpPr>
            <p:nvPr/>
          </p:nvSpPr>
          <p:spPr bwMode="auto">
            <a:xfrm>
              <a:off x="3470" y="3679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6" name="Line 84"/>
            <p:cNvSpPr>
              <a:spLocks noChangeShapeType="1"/>
            </p:cNvSpPr>
            <p:nvPr/>
          </p:nvSpPr>
          <p:spPr bwMode="auto">
            <a:xfrm>
              <a:off x="3497" y="3563"/>
              <a:ext cx="0" cy="131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7" name="Rectangle 85"/>
            <p:cNvSpPr>
              <a:spLocks noChangeArrowheads="1"/>
            </p:cNvSpPr>
            <p:nvPr/>
          </p:nvSpPr>
          <p:spPr bwMode="auto">
            <a:xfrm>
              <a:off x="3402" y="3730"/>
              <a:ext cx="18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R</a:t>
              </a:r>
            </a:p>
          </p:txBody>
        </p:sp>
        <p:sp>
          <p:nvSpPr>
            <p:cNvPr id="38998" name="Arc 86"/>
            <p:cNvSpPr>
              <a:spLocks/>
            </p:cNvSpPr>
            <p:nvPr/>
          </p:nvSpPr>
          <p:spPr bwMode="auto">
            <a:xfrm>
              <a:off x="3467" y="3978"/>
              <a:ext cx="56" cy="62"/>
            </a:xfrm>
            <a:custGeom>
              <a:avLst/>
              <a:gdLst>
                <a:gd name="G0" fmla="+- 8773 0 0"/>
                <a:gd name="G1" fmla="+- 21600 0 0"/>
                <a:gd name="G2" fmla="+- 21600 0 0"/>
                <a:gd name="T0" fmla="*/ 0 w 17282"/>
                <a:gd name="T1" fmla="*/ 1862 h 21600"/>
                <a:gd name="T2" fmla="*/ 17282 w 17282"/>
                <a:gd name="T3" fmla="*/ 1746 h 21600"/>
                <a:gd name="T4" fmla="*/ 8773 w 1728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82" h="21600" fill="none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</a:path>
                <a:path w="17282" h="21600" stroke="0" extrusionOk="0">
                  <a:moveTo>
                    <a:pt x="-1" y="1861"/>
                  </a:moveTo>
                  <a:cubicBezTo>
                    <a:pt x="2761" y="634"/>
                    <a:pt x="5750" y="-1"/>
                    <a:pt x="8773" y="0"/>
                  </a:cubicBezTo>
                  <a:cubicBezTo>
                    <a:pt x="11698" y="0"/>
                    <a:pt x="14593" y="594"/>
                    <a:pt x="17281" y="1746"/>
                  </a:cubicBezTo>
                  <a:lnTo>
                    <a:pt x="8773" y="216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9" name="Line 87"/>
            <p:cNvSpPr>
              <a:spLocks noChangeShapeType="1"/>
            </p:cNvSpPr>
            <p:nvPr/>
          </p:nvSpPr>
          <p:spPr bwMode="auto">
            <a:xfrm>
              <a:off x="3497" y="3853"/>
              <a:ext cx="0" cy="137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0" name="Rectangle 88"/>
            <p:cNvSpPr>
              <a:spLocks noChangeArrowheads="1"/>
            </p:cNvSpPr>
            <p:nvPr/>
          </p:nvSpPr>
          <p:spPr bwMode="auto">
            <a:xfrm>
              <a:off x="2425" y="1327"/>
              <a:ext cx="5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Segment 1:</a:t>
              </a:r>
            </a:p>
          </p:txBody>
        </p:sp>
        <p:sp>
          <p:nvSpPr>
            <p:cNvPr id="39001" name="Rectangle 89"/>
            <p:cNvSpPr>
              <a:spLocks noChangeArrowheads="1"/>
            </p:cNvSpPr>
            <p:nvPr/>
          </p:nvSpPr>
          <p:spPr bwMode="auto">
            <a:xfrm>
              <a:off x="2425" y="2036"/>
              <a:ext cx="5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Segment 2:</a:t>
              </a:r>
            </a:p>
          </p:txBody>
        </p:sp>
        <p:sp>
          <p:nvSpPr>
            <p:cNvPr id="39002" name="Rectangle 90"/>
            <p:cNvSpPr>
              <a:spLocks noChangeArrowheads="1"/>
            </p:cNvSpPr>
            <p:nvPr/>
          </p:nvSpPr>
          <p:spPr bwMode="auto">
            <a:xfrm>
              <a:off x="2425" y="2672"/>
              <a:ext cx="5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Segment 3:</a:t>
              </a:r>
            </a:p>
          </p:txBody>
        </p:sp>
        <p:sp>
          <p:nvSpPr>
            <p:cNvPr id="39003" name="Rectangle 91"/>
            <p:cNvSpPr>
              <a:spLocks noChangeArrowheads="1"/>
            </p:cNvSpPr>
            <p:nvPr/>
          </p:nvSpPr>
          <p:spPr bwMode="auto">
            <a:xfrm>
              <a:off x="2425" y="3375"/>
              <a:ext cx="5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571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7145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286000" defTabSz="762000" latinLnBrk="1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7432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32004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6576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4114800" defTabSz="762000" fontAlgn="base" latinLnBrk="1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 sz="1100">
                  <a:solidFill>
                    <a:srgbClr val="000000"/>
                  </a:solidFill>
                  <a:latin typeface="Arial" charset="0"/>
                  <a:ea typeface="돋움" pitchFamily="50" charset="-127"/>
                </a:rPr>
                <a:t>Segment 4:</a:t>
              </a:r>
            </a:p>
          </p:txBody>
        </p:sp>
        <p:sp>
          <p:nvSpPr>
            <p:cNvPr id="39004" name="Arc 92"/>
            <p:cNvSpPr>
              <a:spLocks/>
            </p:cNvSpPr>
            <p:nvPr/>
          </p:nvSpPr>
          <p:spPr bwMode="auto">
            <a:xfrm>
              <a:off x="3914" y="3425"/>
              <a:ext cx="71" cy="52"/>
            </a:xfrm>
            <a:custGeom>
              <a:avLst/>
              <a:gdLst>
                <a:gd name="G0" fmla="+- 0 0 0"/>
                <a:gd name="G1" fmla="+- 8890 0 0"/>
                <a:gd name="G2" fmla="+- 21600 0 0"/>
                <a:gd name="T0" fmla="*/ 19686 w 21600"/>
                <a:gd name="T1" fmla="*/ 0 h 17514"/>
                <a:gd name="T2" fmla="*/ 19804 w 21600"/>
                <a:gd name="T3" fmla="*/ 17514 h 17514"/>
                <a:gd name="T4" fmla="*/ 0 w 21600"/>
                <a:gd name="T5" fmla="*/ 8890 h 17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514" fill="none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</a:path>
                <a:path w="21600" h="17514" stroke="0" extrusionOk="0">
                  <a:moveTo>
                    <a:pt x="19685" y="0"/>
                  </a:moveTo>
                  <a:cubicBezTo>
                    <a:pt x="20947" y="2793"/>
                    <a:pt x="21600" y="5824"/>
                    <a:pt x="21600" y="8890"/>
                  </a:cubicBezTo>
                  <a:cubicBezTo>
                    <a:pt x="21600" y="11857"/>
                    <a:pt x="20988" y="14793"/>
                    <a:pt x="19803" y="17513"/>
                  </a:cubicBezTo>
                  <a:lnTo>
                    <a:pt x="0" y="88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5" name="Line 93"/>
            <p:cNvSpPr>
              <a:spLocks noChangeShapeType="1"/>
            </p:cNvSpPr>
            <p:nvPr/>
          </p:nvSpPr>
          <p:spPr bwMode="auto">
            <a:xfrm flipH="1">
              <a:off x="3968" y="3449"/>
              <a:ext cx="70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0666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273050"/>
            <a:ext cx="7870825" cy="490538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4-Point Floating Point Adder</a:t>
            </a:r>
            <a:endParaRPr lang="en-US" altLang="ko-K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254250" y="919163"/>
            <a:ext cx="7524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 = a x 2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820988" y="857250"/>
            <a:ext cx="26987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p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40225" y="919163"/>
            <a:ext cx="760413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 = b x 2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918075" y="857250"/>
            <a:ext cx="26987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q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225675" y="1119188"/>
            <a:ext cx="2698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p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2895600" y="1128713"/>
            <a:ext cx="2619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</a:t>
            </a:r>
          </a:p>
        </p:txBody>
      </p:sp>
      <p:sp>
        <p:nvSpPr>
          <p:cNvPr id="40969" name="Arc 9"/>
          <p:cNvSpPr>
            <a:spLocks/>
          </p:cNvSpPr>
          <p:nvPr/>
        </p:nvSpPr>
        <p:spPr bwMode="auto">
          <a:xfrm>
            <a:off x="2298700" y="1447800"/>
            <a:ext cx="95250" cy="841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2349500" y="1327150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Arc 11"/>
          <p:cNvSpPr>
            <a:spLocks/>
          </p:cNvSpPr>
          <p:nvPr/>
        </p:nvSpPr>
        <p:spPr bwMode="auto">
          <a:xfrm>
            <a:off x="3024188" y="1447800"/>
            <a:ext cx="95250" cy="841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070225" y="1327150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 descr="25%"/>
          <p:cNvSpPr>
            <a:spLocks noChangeArrowheads="1"/>
          </p:cNvSpPr>
          <p:nvPr/>
        </p:nvSpPr>
        <p:spPr bwMode="auto">
          <a:xfrm>
            <a:off x="2139950" y="1544638"/>
            <a:ext cx="1044575" cy="793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4322763" y="1119188"/>
            <a:ext cx="2698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q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4970463" y="1128713"/>
            <a:ext cx="2698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b</a:t>
            </a:r>
          </a:p>
        </p:txBody>
      </p:sp>
      <p:sp>
        <p:nvSpPr>
          <p:cNvPr id="40976" name="Arc 16"/>
          <p:cNvSpPr>
            <a:spLocks/>
          </p:cNvSpPr>
          <p:nvPr/>
        </p:nvSpPr>
        <p:spPr bwMode="auto">
          <a:xfrm>
            <a:off x="4446588" y="1447800"/>
            <a:ext cx="95250" cy="841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4497388" y="1327150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Arc 18"/>
          <p:cNvSpPr>
            <a:spLocks/>
          </p:cNvSpPr>
          <p:nvPr/>
        </p:nvSpPr>
        <p:spPr bwMode="auto">
          <a:xfrm>
            <a:off x="5100638" y="1447800"/>
            <a:ext cx="95250" cy="841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5141913" y="1327150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Freeform 20"/>
          <p:cNvSpPr>
            <a:spLocks/>
          </p:cNvSpPr>
          <p:nvPr/>
        </p:nvSpPr>
        <p:spPr bwMode="auto">
          <a:xfrm>
            <a:off x="2987675" y="1636713"/>
            <a:ext cx="1643063" cy="109537"/>
          </a:xfrm>
          <a:custGeom>
            <a:avLst/>
            <a:gdLst>
              <a:gd name="T0" fmla="*/ 0 w 937"/>
              <a:gd name="T1" fmla="*/ 0 h 87"/>
              <a:gd name="T2" fmla="*/ 0 w 937"/>
              <a:gd name="T3" fmla="*/ 86 h 87"/>
              <a:gd name="T4" fmla="*/ 936 w 937"/>
              <a:gd name="T5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37" h="87">
                <a:moveTo>
                  <a:pt x="0" y="0"/>
                </a:moveTo>
                <a:lnTo>
                  <a:pt x="0" y="86"/>
                </a:lnTo>
                <a:lnTo>
                  <a:pt x="936" y="86"/>
                </a:lnTo>
              </a:path>
            </a:pathLst>
          </a:custGeom>
          <a:noFill/>
          <a:ln w="25399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4497388" y="1636713"/>
            <a:ext cx="0" cy="2222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2987675" y="1849438"/>
            <a:ext cx="1509713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Arc 23"/>
          <p:cNvSpPr>
            <a:spLocks/>
          </p:cNvSpPr>
          <p:nvPr/>
        </p:nvSpPr>
        <p:spPr bwMode="auto">
          <a:xfrm>
            <a:off x="2943225" y="19097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994025" y="1846263"/>
            <a:ext cx="0" cy="7778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Arc 25"/>
          <p:cNvSpPr>
            <a:spLocks/>
          </p:cNvSpPr>
          <p:nvPr/>
        </p:nvSpPr>
        <p:spPr bwMode="auto">
          <a:xfrm>
            <a:off x="2298700" y="19097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2349500" y="1636713"/>
            <a:ext cx="0" cy="2873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Arc 27"/>
          <p:cNvSpPr>
            <a:spLocks/>
          </p:cNvSpPr>
          <p:nvPr/>
        </p:nvSpPr>
        <p:spPr bwMode="auto">
          <a:xfrm>
            <a:off x="4595813" y="19097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4635500" y="1744663"/>
            <a:ext cx="0" cy="17938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Arc 29"/>
          <p:cNvSpPr>
            <a:spLocks/>
          </p:cNvSpPr>
          <p:nvPr/>
        </p:nvSpPr>
        <p:spPr bwMode="auto">
          <a:xfrm>
            <a:off x="5100638" y="19097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5141913" y="1636713"/>
            <a:ext cx="0" cy="2873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2247900" y="1984375"/>
            <a:ext cx="822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Exponent</a:t>
            </a:r>
          </a:p>
          <a:p>
            <a:endParaRPr lang="en-US" altLang="ko-KR" sz="11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2220913" y="2095500"/>
            <a:ext cx="874712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subtractor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4457700" y="1981200"/>
            <a:ext cx="73501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Fraction</a:t>
            </a:r>
          </a:p>
          <a:p>
            <a:endParaRPr lang="en-US" altLang="ko-KR" sz="11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4467225" y="2097088"/>
            <a:ext cx="7191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selector</a:t>
            </a:r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2125663" y="2003425"/>
            <a:ext cx="107315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6"/>
          <p:cNvSpPr>
            <a:spLocks noChangeShapeType="1"/>
          </p:cNvSpPr>
          <p:nvPr/>
        </p:nvSpPr>
        <p:spPr bwMode="auto">
          <a:xfrm>
            <a:off x="2265363" y="2311400"/>
            <a:ext cx="795337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4289425" y="2009775"/>
            <a:ext cx="1044575" cy="285750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H="1">
            <a:off x="3070225" y="1998663"/>
            <a:ext cx="138113" cy="3079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2133600" y="1998663"/>
            <a:ext cx="138113" cy="3079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Arc 40"/>
          <p:cNvSpPr>
            <a:spLocks/>
          </p:cNvSpPr>
          <p:nvPr/>
        </p:nvSpPr>
        <p:spPr bwMode="auto">
          <a:xfrm>
            <a:off x="4799013" y="2427288"/>
            <a:ext cx="95250" cy="84137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41"/>
          <p:cNvSpPr>
            <a:spLocks noChangeShapeType="1"/>
          </p:cNvSpPr>
          <p:nvPr/>
        </p:nvSpPr>
        <p:spPr bwMode="auto">
          <a:xfrm>
            <a:off x="4849813" y="2308225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4830763" y="2308225"/>
            <a:ext cx="16383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Fraction with min(p,q)</a:t>
            </a:r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4283075" y="2517775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Right shifter</a:t>
            </a:r>
          </a:p>
        </p:txBody>
      </p:sp>
      <p:sp>
        <p:nvSpPr>
          <p:cNvPr id="41004" name="Rectangle 44"/>
          <p:cNvSpPr>
            <a:spLocks noChangeArrowheads="1"/>
          </p:cNvSpPr>
          <p:nvPr/>
        </p:nvSpPr>
        <p:spPr bwMode="auto">
          <a:xfrm>
            <a:off x="4289425" y="2524125"/>
            <a:ext cx="1044575" cy="180975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 flipH="1">
            <a:off x="3340100" y="2058988"/>
            <a:ext cx="93345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Rectangle 46"/>
          <p:cNvSpPr>
            <a:spLocks noChangeArrowheads="1"/>
          </p:cNvSpPr>
          <p:nvPr/>
        </p:nvSpPr>
        <p:spPr bwMode="auto">
          <a:xfrm>
            <a:off x="3625850" y="1871663"/>
            <a:ext cx="5556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Other</a:t>
            </a:r>
          </a:p>
          <a:p>
            <a:endParaRPr lang="en-US" altLang="ko-KR" sz="11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3616325" y="2025650"/>
            <a:ext cx="69532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fraction</a:t>
            </a:r>
          </a:p>
        </p:txBody>
      </p:sp>
      <p:sp>
        <p:nvSpPr>
          <p:cNvPr id="41008" name="Arc 48"/>
          <p:cNvSpPr>
            <a:spLocks/>
          </p:cNvSpPr>
          <p:nvPr/>
        </p:nvSpPr>
        <p:spPr bwMode="auto">
          <a:xfrm>
            <a:off x="4168775" y="2228850"/>
            <a:ext cx="119063" cy="66675"/>
          </a:xfrm>
          <a:custGeom>
            <a:avLst/>
            <a:gdLst>
              <a:gd name="G0" fmla="+- 21600 0 0"/>
              <a:gd name="G1" fmla="+- 8827 0 0"/>
              <a:gd name="G2" fmla="+- 21600 0 0"/>
              <a:gd name="T0" fmla="*/ 1655 w 21600"/>
              <a:gd name="T1" fmla="*/ 17119 h 17119"/>
              <a:gd name="T2" fmla="*/ 1886 w 21600"/>
              <a:gd name="T3" fmla="*/ 0 h 17119"/>
              <a:gd name="T4" fmla="*/ 21600 w 21600"/>
              <a:gd name="T5" fmla="*/ 8827 h 17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119" fill="none" extrusionOk="0">
                <a:moveTo>
                  <a:pt x="1655" y="17118"/>
                </a:moveTo>
                <a:cubicBezTo>
                  <a:pt x="562" y="14491"/>
                  <a:pt x="0" y="11673"/>
                  <a:pt x="0" y="8827"/>
                </a:cubicBezTo>
                <a:cubicBezTo>
                  <a:pt x="-1" y="5784"/>
                  <a:pt x="642" y="2776"/>
                  <a:pt x="1885" y="-1"/>
                </a:cubicBezTo>
              </a:path>
              <a:path w="21600" h="17119" stroke="0" extrusionOk="0">
                <a:moveTo>
                  <a:pt x="1655" y="17118"/>
                </a:moveTo>
                <a:cubicBezTo>
                  <a:pt x="562" y="14491"/>
                  <a:pt x="0" y="11673"/>
                  <a:pt x="0" y="8827"/>
                </a:cubicBezTo>
                <a:cubicBezTo>
                  <a:pt x="-1" y="5784"/>
                  <a:pt x="642" y="2776"/>
                  <a:pt x="1885" y="-1"/>
                </a:cubicBezTo>
                <a:lnTo>
                  <a:pt x="21600" y="88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H="1">
            <a:off x="3844925" y="2259013"/>
            <a:ext cx="325438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0" name="Line 50"/>
          <p:cNvSpPr>
            <a:spLocks noChangeShapeType="1"/>
          </p:cNvSpPr>
          <p:nvPr/>
        </p:nvSpPr>
        <p:spPr bwMode="auto">
          <a:xfrm>
            <a:off x="2854325" y="2308225"/>
            <a:ext cx="0" cy="30638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1" name="Arc 51"/>
          <p:cNvSpPr>
            <a:spLocks/>
          </p:cNvSpPr>
          <p:nvPr/>
        </p:nvSpPr>
        <p:spPr bwMode="auto">
          <a:xfrm>
            <a:off x="4168775" y="2586038"/>
            <a:ext cx="119063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Line 52"/>
          <p:cNvSpPr>
            <a:spLocks noChangeShapeType="1"/>
          </p:cNvSpPr>
          <p:nvPr/>
        </p:nvSpPr>
        <p:spPr bwMode="auto">
          <a:xfrm flipH="1">
            <a:off x="2846388" y="2619375"/>
            <a:ext cx="132397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>
            <a:off x="3851275" y="2254250"/>
            <a:ext cx="0" cy="3603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4" name="Arc 54"/>
          <p:cNvSpPr>
            <a:spLocks/>
          </p:cNvSpPr>
          <p:nvPr/>
        </p:nvSpPr>
        <p:spPr bwMode="auto">
          <a:xfrm>
            <a:off x="3302000" y="2833688"/>
            <a:ext cx="93663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5" name="Line 55"/>
          <p:cNvSpPr>
            <a:spLocks noChangeShapeType="1"/>
          </p:cNvSpPr>
          <p:nvPr/>
        </p:nvSpPr>
        <p:spPr bwMode="auto">
          <a:xfrm>
            <a:off x="3346450" y="2052638"/>
            <a:ext cx="0" cy="79851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6" name="Arc 56"/>
          <p:cNvSpPr>
            <a:spLocks/>
          </p:cNvSpPr>
          <p:nvPr/>
        </p:nvSpPr>
        <p:spPr bwMode="auto">
          <a:xfrm>
            <a:off x="2443163" y="2833688"/>
            <a:ext cx="93662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7" name="Line 57"/>
          <p:cNvSpPr>
            <a:spLocks noChangeShapeType="1"/>
          </p:cNvSpPr>
          <p:nvPr/>
        </p:nvSpPr>
        <p:spPr bwMode="auto">
          <a:xfrm>
            <a:off x="2489200" y="2308225"/>
            <a:ext cx="0" cy="5429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8" name="Rectangle 58"/>
          <p:cNvSpPr>
            <a:spLocks noChangeArrowheads="1"/>
          </p:cNvSpPr>
          <p:nvPr/>
        </p:nvSpPr>
        <p:spPr bwMode="auto">
          <a:xfrm>
            <a:off x="3556000" y="2616200"/>
            <a:ext cx="7604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t = |p - q|</a:t>
            </a:r>
          </a:p>
        </p:txBody>
      </p:sp>
      <p:sp>
        <p:nvSpPr>
          <p:cNvPr id="41019" name="Rectangle 59"/>
          <p:cNvSpPr>
            <a:spLocks noChangeArrowheads="1"/>
          </p:cNvSpPr>
          <p:nvPr/>
        </p:nvSpPr>
        <p:spPr bwMode="auto">
          <a:xfrm>
            <a:off x="1550988" y="2436813"/>
            <a:ext cx="976312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 = max(p,q)</a:t>
            </a:r>
          </a:p>
        </p:txBody>
      </p:sp>
      <p:sp>
        <p:nvSpPr>
          <p:cNvPr id="41020" name="Arc 60"/>
          <p:cNvSpPr>
            <a:spLocks/>
          </p:cNvSpPr>
          <p:nvPr/>
        </p:nvSpPr>
        <p:spPr bwMode="auto">
          <a:xfrm>
            <a:off x="4799013" y="2833688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1" name="Line 61"/>
          <p:cNvSpPr>
            <a:spLocks noChangeShapeType="1"/>
          </p:cNvSpPr>
          <p:nvPr/>
        </p:nvSpPr>
        <p:spPr bwMode="auto">
          <a:xfrm>
            <a:off x="4849813" y="2716213"/>
            <a:ext cx="0" cy="1349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2" name="Rectangle 62" descr="25%"/>
          <p:cNvSpPr>
            <a:spLocks noChangeArrowheads="1"/>
          </p:cNvSpPr>
          <p:nvPr/>
        </p:nvSpPr>
        <p:spPr bwMode="auto">
          <a:xfrm>
            <a:off x="2216150" y="2935288"/>
            <a:ext cx="538163" cy="7778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3" name="Rectangle 63" descr="25%"/>
          <p:cNvSpPr>
            <a:spLocks noChangeArrowheads="1"/>
          </p:cNvSpPr>
          <p:nvPr/>
        </p:nvSpPr>
        <p:spPr bwMode="auto">
          <a:xfrm>
            <a:off x="3076575" y="2935288"/>
            <a:ext cx="538163" cy="7778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4" name="Rectangle 64" descr="25%"/>
          <p:cNvSpPr>
            <a:spLocks noChangeArrowheads="1"/>
          </p:cNvSpPr>
          <p:nvPr/>
        </p:nvSpPr>
        <p:spPr bwMode="auto">
          <a:xfrm>
            <a:off x="4579938" y="2935288"/>
            <a:ext cx="539750" cy="7778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Rectangle 65"/>
          <p:cNvSpPr>
            <a:spLocks noChangeArrowheads="1"/>
          </p:cNvSpPr>
          <p:nvPr/>
        </p:nvSpPr>
        <p:spPr bwMode="auto">
          <a:xfrm>
            <a:off x="3281363" y="3341688"/>
            <a:ext cx="73501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Fraction</a:t>
            </a:r>
          </a:p>
          <a:p>
            <a:endParaRPr lang="en-US" altLang="ko-KR" sz="11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1026" name="Rectangle 66"/>
          <p:cNvSpPr>
            <a:spLocks noChangeArrowheads="1"/>
          </p:cNvSpPr>
          <p:nvPr/>
        </p:nvSpPr>
        <p:spPr bwMode="auto">
          <a:xfrm>
            <a:off x="3362325" y="3457575"/>
            <a:ext cx="56515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adder</a:t>
            </a:r>
          </a:p>
        </p:txBody>
      </p:sp>
      <p:sp>
        <p:nvSpPr>
          <p:cNvPr id="41027" name="Line 67"/>
          <p:cNvSpPr>
            <a:spLocks noChangeShapeType="1"/>
          </p:cNvSpPr>
          <p:nvPr/>
        </p:nvSpPr>
        <p:spPr bwMode="auto">
          <a:xfrm>
            <a:off x="3125788" y="3287713"/>
            <a:ext cx="3651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8" name="Line 68"/>
          <p:cNvSpPr>
            <a:spLocks noChangeShapeType="1"/>
          </p:cNvSpPr>
          <p:nvPr/>
        </p:nvSpPr>
        <p:spPr bwMode="auto">
          <a:xfrm>
            <a:off x="3768725" y="3287713"/>
            <a:ext cx="365125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9" name="Freeform 69"/>
          <p:cNvSpPr>
            <a:spLocks/>
          </p:cNvSpPr>
          <p:nvPr/>
        </p:nvSpPr>
        <p:spPr bwMode="auto">
          <a:xfrm>
            <a:off x="3492500" y="3287713"/>
            <a:ext cx="279400" cy="100012"/>
          </a:xfrm>
          <a:custGeom>
            <a:avLst/>
            <a:gdLst>
              <a:gd name="T0" fmla="*/ 0 w 159"/>
              <a:gd name="T1" fmla="*/ 0 h 80"/>
              <a:gd name="T2" fmla="*/ 79 w 159"/>
              <a:gd name="T3" fmla="*/ 79 h 80"/>
              <a:gd name="T4" fmla="*/ 158 w 159"/>
              <a:gd name="T5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" h="80">
                <a:moveTo>
                  <a:pt x="0" y="0"/>
                </a:moveTo>
                <a:lnTo>
                  <a:pt x="79" y="79"/>
                </a:lnTo>
                <a:lnTo>
                  <a:pt x="158" y="0"/>
                </a:lnTo>
              </a:path>
            </a:pathLst>
          </a:custGeom>
          <a:noFill/>
          <a:ln w="25399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3340100" y="3646488"/>
            <a:ext cx="57785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1" name="Line 71"/>
          <p:cNvSpPr>
            <a:spLocks noChangeShapeType="1"/>
          </p:cNvSpPr>
          <p:nvPr/>
        </p:nvSpPr>
        <p:spPr bwMode="auto">
          <a:xfrm>
            <a:off x="3132138" y="3287713"/>
            <a:ext cx="214312" cy="3508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2" name="Line 72"/>
          <p:cNvSpPr>
            <a:spLocks noChangeShapeType="1"/>
          </p:cNvSpPr>
          <p:nvPr/>
        </p:nvSpPr>
        <p:spPr bwMode="auto">
          <a:xfrm flipH="1">
            <a:off x="3922713" y="3287713"/>
            <a:ext cx="220662" cy="3603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Arc 73"/>
          <p:cNvSpPr>
            <a:spLocks/>
          </p:cNvSpPr>
          <p:nvPr/>
        </p:nvSpPr>
        <p:spPr bwMode="auto">
          <a:xfrm>
            <a:off x="3306763" y="3197225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4" name="Line 74"/>
          <p:cNvSpPr>
            <a:spLocks noChangeShapeType="1"/>
          </p:cNvSpPr>
          <p:nvPr/>
        </p:nvSpPr>
        <p:spPr bwMode="auto">
          <a:xfrm>
            <a:off x="3346450" y="3024188"/>
            <a:ext cx="0" cy="18891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5" name="Arc 75"/>
          <p:cNvSpPr>
            <a:spLocks/>
          </p:cNvSpPr>
          <p:nvPr/>
        </p:nvSpPr>
        <p:spPr bwMode="auto">
          <a:xfrm>
            <a:off x="3878263" y="3197225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3927475" y="3133725"/>
            <a:ext cx="0" cy="793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3919538" y="3138488"/>
            <a:ext cx="950912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8" name="Line 78"/>
          <p:cNvSpPr>
            <a:spLocks noChangeShapeType="1"/>
          </p:cNvSpPr>
          <p:nvPr/>
        </p:nvSpPr>
        <p:spPr bwMode="auto">
          <a:xfrm>
            <a:off x="4849813" y="3024188"/>
            <a:ext cx="0" cy="106362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9" name="Arc 79"/>
          <p:cNvSpPr>
            <a:spLocks/>
          </p:cNvSpPr>
          <p:nvPr/>
        </p:nvSpPr>
        <p:spPr bwMode="auto">
          <a:xfrm>
            <a:off x="3590925" y="3760788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0" name="Line 80"/>
          <p:cNvSpPr>
            <a:spLocks noChangeShapeType="1"/>
          </p:cNvSpPr>
          <p:nvPr/>
        </p:nvSpPr>
        <p:spPr bwMode="auto">
          <a:xfrm>
            <a:off x="3636963" y="3640138"/>
            <a:ext cx="0" cy="13493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1" name="Rectangle 81" descr="25%"/>
          <p:cNvSpPr>
            <a:spLocks noChangeArrowheads="1"/>
          </p:cNvSpPr>
          <p:nvPr/>
        </p:nvSpPr>
        <p:spPr bwMode="auto">
          <a:xfrm>
            <a:off x="3352800" y="3860800"/>
            <a:ext cx="554038" cy="8572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2" name="Rectangle 82" descr="25%"/>
          <p:cNvSpPr>
            <a:spLocks noChangeArrowheads="1"/>
          </p:cNvSpPr>
          <p:nvPr/>
        </p:nvSpPr>
        <p:spPr bwMode="auto">
          <a:xfrm>
            <a:off x="2216150" y="3860800"/>
            <a:ext cx="538163" cy="8572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3" name="Arc 83"/>
          <p:cNvSpPr>
            <a:spLocks/>
          </p:cNvSpPr>
          <p:nvPr/>
        </p:nvSpPr>
        <p:spPr bwMode="auto">
          <a:xfrm>
            <a:off x="2443163" y="3760788"/>
            <a:ext cx="93662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4" name="Line 84"/>
          <p:cNvSpPr>
            <a:spLocks noChangeShapeType="1"/>
          </p:cNvSpPr>
          <p:nvPr/>
        </p:nvSpPr>
        <p:spPr bwMode="auto">
          <a:xfrm>
            <a:off x="2489200" y="3024188"/>
            <a:ext cx="0" cy="75088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5" name="Rectangle 85"/>
          <p:cNvSpPr>
            <a:spLocks noChangeArrowheads="1"/>
          </p:cNvSpPr>
          <p:nvPr/>
        </p:nvSpPr>
        <p:spPr bwMode="auto">
          <a:xfrm>
            <a:off x="3124200" y="4203700"/>
            <a:ext cx="10461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Leading zero</a:t>
            </a:r>
          </a:p>
          <a:p>
            <a:endParaRPr lang="en-US" altLang="ko-KR" sz="11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1046" name="Rectangle 86"/>
          <p:cNvSpPr>
            <a:spLocks noChangeArrowheads="1"/>
          </p:cNvSpPr>
          <p:nvPr/>
        </p:nvSpPr>
        <p:spPr bwMode="auto">
          <a:xfrm>
            <a:off x="3267075" y="4330700"/>
            <a:ext cx="6969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counter</a:t>
            </a:r>
          </a:p>
        </p:txBody>
      </p:sp>
      <p:sp>
        <p:nvSpPr>
          <p:cNvPr id="41047" name="Rectangle 87"/>
          <p:cNvSpPr>
            <a:spLocks noChangeArrowheads="1"/>
          </p:cNvSpPr>
          <p:nvPr/>
        </p:nvSpPr>
        <p:spPr bwMode="auto">
          <a:xfrm>
            <a:off x="3138488" y="4222750"/>
            <a:ext cx="1008062" cy="288925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8" name="Arc 88"/>
          <p:cNvSpPr>
            <a:spLocks/>
          </p:cNvSpPr>
          <p:nvPr/>
        </p:nvSpPr>
        <p:spPr bwMode="auto">
          <a:xfrm>
            <a:off x="3584575" y="41322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9" name="Line 89"/>
          <p:cNvSpPr>
            <a:spLocks noChangeShapeType="1"/>
          </p:cNvSpPr>
          <p:nvPr/>
        </p:nvSpPr>
        <p:spPr bwMode="auto">
          <a:xfrm>
            <a:off x="3625850" y="3952875"/>
            <a:ext cx="0" cy="1936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0" name="Line 90"/>
          <p:cNvSpPr>
            <a:spLocks noChangeShapeType="1"/>
          </p:cNvSpPr>
          <p:nvPr/>
        </p:nvSpPr>
        <p:spPr bwMode="auto">
          <a:xfrm>
            <a:off x="3630613" y="4064000"/>
            <a:ext cx="78105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1" name="Rectangle 91"/>
          <p:cNvSpPr>
            <a:spLocks noChangeArrowheads="1"/>
          </p:cNvSpPr>
          <p:nvPr/>
        </p:nvSpPr>
        <p:spPr bwMode="auto">
          <a:xfrm>
            <a:off x="2468563" y="3651250"/>
            <a:ext cx="23812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41052" name="Rectangle 92"/>
          <p:cNvSpPr>
            <a:spLocks noChangeArrowheads="1"/>
          </p:cNvSpPr>
          <p:nvPr/>
        </p:nvSpPr>
        <p:spPr bwMode="auto">
          <a:xfrm>
            <a:off x="3603625" y="3640138"/>
            <a:ext cx="26193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</a:t>
            </a:r>
          </a:p>
        </p:txBody>
      </p:sp>
      <p:sp>
        <p:nvSpPr>
          <p:cNvPr id="41053" name="Rectangle 93"/>
          <p:cNvSpPr>
            <a:spLocks noChangeArrowheads="1"/>
          </p:cNvSpPr>
          <p:nvPr/>
        </p:nvSpPr>
        <p:spPr bwMode="auto">
          <a:xfrm>
            <a:off x="3989388" y="4611688"/>
            <a:ext cx="90328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Left shifter</a:t>
            </a:r>
          </a:p>
        </p:txBody>
      </p:sp>
      <p:sp>
        <p:nvSpPr>
          <p:cNvPr id="41054" name="Rectangle 94"/>
          <p:cNvSpPr>
            <a:spLocks noChangeArrowheads="1"/>
          </p:cNvSpPr>
          <p:nvPr/>
        </p:nvSpPr>
        <p:spPr bwMode="auto">
          <a:xfrm>
            <a:off x="3933825" y="4630738"/>
            <a:ext cx="1006475" cy="187325"/>
          </a:xfrm>
          <a:prstGeom prst="rect">
            <a:avLst/>
          </a:prstGeom>
          <a:noFill/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5" name="Line 95"/>
          <p:cNvSpPr>
            <a:spLocks noChangeShapeType="1"/>
          </p:cNvSpPr>
          <p:nvPr/>
        </p:nvSpPr>
        <p:spPr bwMode="auto">
          <a:xfrm flipH="1">
            <a:off x="3636963" y="4519613"/>
            <a:ext cx="0" cy="2095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6" name="Arc 96"/>
          <p:cNvSpPr>
            <a:spLocks/>
          </p:cNvSpPr>
          <p:nvPr/>
        </p:nvSpPr>
        <p:spPr bwMode="auto">
          <a:xfrm>
            <a:off x="3814763" y="4710113"/>
            <a:ext cx="119062" cy="68262"/>
          </a:xfrm>
          <a:custGeom>
            <a:avLst/>
            <a:gdLst>
              <a:gd name="G0" fmla="+- 21600 0 0"/>
              <a:gd name="G1" fmla="+- 8773 0 0"/>
              <a:gd name="G2" fmla="+- 21600 0 0"/>
              <a:gd name="T0" fmla="*/ 1746 w 21600"/>
              <a:gd name="T1" fmla="*/ 17282 h 17282"/>
              <a:gd name="T2" fmla="*/ 1862 w 21600"/>
              <a:gd name="T3" fmla="*/ 0 h 17282"/>
              <a:gd name="T4" fmla="*/ 21600 w 21600"/>
              <a:gd name="T5" fmla="*/ 8773 h 17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82" fill="none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</a:path>
              <a:path w="21600" h="17282" stroke="0" extrusionOk="0">
                <a:moveTo>
                  <a:pt x="1746" y="17281"/>
                </a:moveTo>
                <a:cubicBezTo>
                  <a:pt x="594" y="14593"/>
                  <a:pt x="0" y="11698"/>
                  <a:pt x="0" y="8773"/>
                </a:cubicBezTo>
                <a:cubicBezTo>
                  <a:pt x="-1" y="5750"/>
                  <a:pt x="634" y="2761"/>
                  <a:pt x="1861" y="-1"/>
                </a:cubicBezTo>
                <a:lnTo>
                  <a:pt x="21600" y="87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7" name="Line 97"/>
          <p:cNvSpPr>
            <a:spLocks noChangeShapeType="1"/>
          </p:cNvSpPr>
          <p:nvPr/>
        </p:nvSpPr>
        <p:spPr bwMode="auto">
          <a:xfrm flipH="1">
            <a:off x="3201988" y="4743450"/>
            <a:ext cx="615950" cy="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8" name="Arc 98"/>
          <p:cNvSpPr>
            <a:spLocks/>
          </p:cNvSpPr>
          <p:nvPr/>
        </p:nvSpPr>
        <p:spPr bwMode="auto">
          <a:xfrm>
            <a:off x="4379913" y="4527550"/>
            <a:ext cx="95250" cy="87313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 flipV="1">
            <a:off x="4421188" y="4057650"/>
            <a:ext cx="0" cy="4905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0" name="Rectangle 100"/>
          <p:cNvSpPr>
            <a:spLocks noChangeArrowheads="1"/>
          </p:cNvSpPr>
          <p:nvPr/>
        </p:nvSpPr>
        <p:spPr bwMode="auto">
          <a:xfrm>
            <a:off x="4405313" y="4419600"/>
            <a:ext cx="261937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</a:t>
            </a:r>
          </a:p>
        </p:txBody>
      </p:sp>
      <p:sp>
        <p:nvSpPr>
          <p:cNvPr id="41061" name="Rectangle 101" descr="25%"/>
          <p:cNvSpPr>
            <a:spLocks noChangeArrowheads="1"/>
          </p:cNvSpPr>
          <p:nvPr/>
        </p:nvSpPr>
        <p:spPr bwMode="auto">
          <a:xfrm>
            <a:off x="2216150" y="4995863"/>
            <a:ext cx="538163" cy="7778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2" name="Arc 102"/>
          <p:cNvSpPr>
            <a:spLocks/>
          </p:cNvSpPr>
          <p:nvPr/>
        </p:nvSpPr>
        <p:spPr bwMode="auto">
          <a:xfrm>
            <a:off x="2447925" y="4895850"/>
            <a:ext cx="93663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3" name="Line 103"/>
          <p:cNvSpPr>
            <a:spLocks noChangeShapeType="1"/>
          </p:cNvSpPr>
          <p:nvPr/>
        </p:nvSpPr>
        <p:spPr bwMode="auto">
          <a:xfrm>
            <a:off x="2489200" y="3959225"/>
            <a:ext cx="0" cy="95091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4" name="Arc 104"/>
          <p:cNvSpPr>
            <a:spLocks/>
          </p:cNvSpPr>
          <p:nvPr/>
        </p:nvSpPr>
        <p:spPr bwMode="auto">
          <a:xfrm>
            <a:off x="2443163" y="5148263"/>
            <a:ext cx="93662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5" name="Line 105"/>
          <p:cNvSpPr>
            <a:spLocks noChangeShapeType="1"/>
          </p:cNvSpPr>
          <p:nvPr/>
        </p:nvSpPr>
        <p:spPr bwMode="auto">
          <a:xfrm>
            <a:off x="2489200" y="5084763"/>
            <a:ext cx="0" cy="7778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6" name="Rectangle 106" descr="25%"/>
          <p:cNvSpPr>
            <a:spLocks noChangeArrowheads="1"/>
          </p:cNvSpPr>
          <p:nvPr/>
        </p:nvSpPr>
        <p:spPr bwMode="auto">
          <a:xfrm>
            <a:off x="2924175" y="4995863"/>
            <a:ext cx="552450" cy="7778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7" name="Arc 107"/>
          <p:cNvSpPr>
            <a:spLocks/>
          </p:cNvSpPr>
          <p:nvPr/>
        </p:nvSpPr>
        <p:spPr bwMode="auto">
          <a:xfrm>
            <a:off x="3157538" y="5148263"/>
            <a:ext cx="93662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8" name="Line 108"/>
          <p:cNvSpPr>
            <a:spLocks noChangeShapeType="1"/>
          </p:cNvSpPr>
          <p:nvPr/>
        </p:nvSpPr>
        <p:spPr bwMode="auto">
          <a:xfrm>
            <a:off x="3198813" y="5084763"/>
            <a:ext cx="0" cy="77787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75" name="Group 115"/>
          <p:cNvGrpSpPr>
            <a:grpSpLocks/>
          </p:cNvGrpSpPr>
          <p:nvPr/>
        </p:nvGrpSpPr>
        <p:grpSpPr bwMode="auto">
          <a:xfrm>
            <a:off x="2265363" y="5237163"/>
            <a:ext cx="1155700" cy="371475"/>
            <a:chOff x="1177" y="4871"/>
            <a:chExt cx="659" cy="295"/>
          </a:xfrm>
        </p:grpSpPr>
        <p:sp>
          <p:nvSpPr>
            <p:cNvPr id="41069" name="Line 109"/>
            <p:cNvSpPr>
              <a:spLocks noChangeShapeType="1"/>
            </p:cNvSpPr>
            <p:nvPr/>
          </p:nvSpPr>
          <p:spPr bwMode="auto">
            <a:xfrm>
              <a:off x="1177" y="4875"/>
              <a:ext cx="237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0" name="Line 110"/>
            <p:cNvSpPr>
              <a:spLocks noChangeShapeType="1"/>
            </p:cNvSpPr>
            <p:nvPr/>
          </p:nvSpPr>
          <p:spPr bwMode="auto">
            <a:xfrm>
              <a:off x="1602" y="4875"/>
              <a:ext cx="229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1" name="Freeform 111"/>
            <p:cNvSpPr>
              <a:spLocks/>
            </p:cNvSpPr>
            <p:nvPr/>
          </p:nvSpPr>
          <p:spPr bwMode="auto">
            <a:xfrm>
              <a:off x="1415" y="4871"/>
              <a:ext cx="188" cy="87"/>
            </a:xfrm>
            <a:custGeom>
              <a:avLst/>
              <a:gdLst>
                <a:gd name="T0" fmla="*/ 0 w 188"/>
                <a:gd name="T1" fmla="*/ 0 h 87"/>
                <a:gd name="T2" fmla="*/ 93 w 188"/>
                <a:gd name="T3" fmla="*/ 86 h 87"/>
                <a:gd name="T4" fmla="*/ 187 w 188"/>
                <a:gd name="T5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87">
                  <a:moveTo>
                    <a:pt x="0" y="0"/>
                  </a:moveTo>
                  <a:lnTo>
                    <a:pt x="93" y="86"/>
                  </a:lnTo>
                  <a:lnTo>
                    <a:pt x="187" y="0"/>
                  </a:lnTo>
                </a:path>
              </a:pathLst>
            </a:custGeom>
            <a:noFill/>
            <a:ln w="25399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2" name="Line 112"/>
            <p:cNvSpPr>
              <a:spLocks noChangeShapeType="1"/>
            </p:cNvSpPr>
            <p:nvPr/>
          </p:nvSpPr>
          <p:spPr bwMode="auto">
            <a:xfrm>
              <a:off x="1321" y="5163"/>
              <a:ext cx="374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3" name="Line 113"/>
            <p:cNvSpPr>
              <a:spLocks noChangeShapeType="1"/>
            </p:cNvSpPr>
            <p:nvPr/>
          </p:nvSpPr>
          <p:spPr bwMode="auto">
            <a:xfrm>
              <a:off x="1177" y="4871"/>
              <a:ext cx="151" cy="295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4" name="Line 114"/>
            <p:cNvSpPr>
              <a:spLocks noChangeShapeType="1"/>
            </p:cNvSpPr>
            <p:nvPr/>
          </p:nvSpPr>
          <p:spPr bwMode="auto">
            <a:xfrm flipH="1">
              <a:off x="1700" y="4871"/>
              <a:ext cx="136" cy="287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76" name="Rectangle 116"/>
          <p:cNvSpPr>
            <a:spLocks noChangeArrowheads="1"/>
          </p:cNvSpPr>
          <p:nvPr/>
        </p:nvSpPr>
        <p:spPr bwMode="auto">
          <a:xfrm>
            <a:off x="2482850" y="5281613"/>
            <a:ext cx="8223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Exponent</a:t>
            </a:r>
          </a:p>
          <a:p>
            <a:endParaRPr lang="en-US" altLang="ko-KR" sz="1100">
              <a:solidFill>
                <a:srgbClr val="000000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41077" name="Rectangle 117"/>
          <p:cNvSpPr>
            <a:spLocks noChangeArrowheads="1"/>
          </p:cNvSpPr>
          <p:nvPr/>
        </p:nvSpPr>
        <p:spPr bwMode="auto">
          <a:xfrm>
            <a:off x="2590800" y="5408613"/>
            <a:ext cx="56515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adder</a:t>
            </a:r>
          </a:p>
        </p:txBody>
      </p:sp>
      <p:sp>
        <p:nvSpPr>
          <p:cNvPr id="41078" name="Arc 118"/>
          <p:cNvSpPr>
            <a:spLocks/>
          </p:cNvSpPr>
          <p:nvPr/>
        </p:nvSpPr>
        <p:spPr bwMode="auto">
          <a:xfrm>
            <a:off x="3167063" y="4895850"/>
            <a:ext cx="93662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79" name="Line 119"/>
          <p:cNvSpPr>
            <a:spLocks noChangeShapeType="1"/>
          </p:cNvSpPr>
          <p:nvPr/>
        </p:nvSpPr>
        <p:spPr bwMode="auto">
          <a:xfrm>
            <a:off x="3208338" y="4738688"/>
            <a:ext cx="0" cy="1714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0" name="Rectangle 120" descr="25%"/>
          <p:cNvSpPr>
            <a:spLocks noChangeArrowheads="1"/>
          </p:cNvSpPr>
          <p:nvPr/>
        </p:nvSpPr>
        <p:spPr bwMode="auto">
          <a:xfrm>
            <a:off x="4151313" y="4995863"/>
            <a:ext cx="538162" cy="7778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1" name="Arc 121"/>
          <p:cNvSpPr>
            <a:spLocks/>
          </p:cNvSpPr>
          <p:nvPr/>
        </p:nvSpPr>
        <p:spPr bwMode="auto">
          <a:xfrm>
            <a:off x="4379913" y="4899025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2" name="Line 122"/>
          <p:cNvSpPr>
            <a:spLocks noChangeShapeType="1"/>
          </p:cNvSpPr>
          <p:nvPr/>
        </p:nvSpPr>
        <p:spPr bwMode="auto">
          <a:xfrm>
            <a:off x="4421188" y="4829175"/>
            <a:ext cx="0" cy="80963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3" name="Rectangle 123" descr="25%"/>
          <p:cNvSpPr>
            <a:spLocks noChangeArrowheads="1"/>
          </p:cNvSpPr>
          <p:nvPr/>
        </p:nvSpPr>
        <p:spPr bwMode="auto">
          <a:xfrm>
            <a:off x="2571750" y="5819775"/>
            <a:ext cx="538163" cy="793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4" name="Rectangle 124" descr="25%"/>
          <p:cNvSpPr>
            <a:spLocks noChangeArrowheads="1"/>
          </p:cNvSpPr>
          <p:nvPr/>
        </p:nvSpPr>
        <p:spPr bwMode="auto">
          <a:xfrm>
            <a:off x="4151313" y="5819775"/>
            <a:ext cx="538162" cy="793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5" name="Arc 125"/>
          <p:cNvSpPr>
            <a:spLocks/>
          </p:cNvSpPr>
          <p:nvPr/>
        </p:nvSpPr>
        <p:spPr bwMode="auto">
          <a:xfrm>
            <a:off x="2805113" y="57197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6" name="Line 126"/>
          <p:cNvSpPr>
            <a:spLocks noChangeShapeType="1"/>
          </p:cNvSpPr>
          <p:nvPr/>
        </p:nvSpPr>
        <p:spPr bwMode="auto">
          <a:xfrm>
            <a:off x="2854325" y="5602288"/>
            <a:ext cx="0" cy="133350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7" name="Arc 127"/>
          <p:cNvSpPr>
            <a:spLocks/>
          </p:cNvSpPr>
          <p:nvPr/>
        </p:nvSpPr>
        <p:spPr bwMode="auto">
          <a:xfrm>
            <a:off x="4379913" y="5719763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8" name="Line 128"/>
          <p:cNvSpPr>
            <a:spLocks noChangeShapeType="1"/>
          </p:cNvSpPr>
          <p:nvPr/>
        </p:nvSpPr>
        <p:spPr bwMode="auto">
          <a:xfrm>
            <a:off x="4421188" y="5084763"/>
            <a:ext cx="0" cy="65087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9" name="Arc 129"/>
          <p:cNvSpPr>
            <a:spLocks/>
          </p:cNvSpPr>
          <p:nvPr/>
        </p:nvSpPr>
        <p:spPr bwMode="auto">
          <a:xfrm>
            <a:off x="2809875" y="6027738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0" name="Line 130"/>
          <p:cNvSpPr>
            <a:spLocks noChangeShapeType="1"/>
          </p:cNvSpPr>
          <p:nvPr/>
        </p:nvSpPr>
        <p:spPr bwMode="auto">
          <a:xfrm>
            <a:off x="2854325" y="5908675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1" name="Arc 131"/>
          <p:cNvSpPr>
            <a:spLocks/>
          </p:cNvSpPr>
          <p:nvPr/>
        </p:nvSpPr>
        <p:spPr bwMode="auto">
          <a:xfrm>
            <a:off x="4379913" y="6027738"/>
            <a:ext cx="95250" cy="85725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2" name="Line 132"/>
          <p:cNvSpPr>
            <a:spLocks noChangeShapeType="1"/>
          </p:cNvSpPr>
          <p:nvPr/>
        </p:nvSpPr>
        <p:spPr bwMode="auto">
          <a:xfrm>
            <a:off x="4421188" y="5908675"/>
            <a:ext cx="0" cy="134938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3" name="Rectangle 133"/>
          <p:cNvSpPr>
            <a:spLocks noChangeArrowheads="1"/>
          </p:cNvSpPr>
          <p:nvPr/>
        </p:nvSpPr>
        <p:spPr bwMode="auto">
          <a:xfrm>
            <a:off x="2468563" y="4784725"/>
            <a:ext cx="23812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41094" name="Rectangle 134"/>
          <p:cNvSpPr>
            <a:spLocks noChangeArrowheads="1"/>
          </p:cNvSpPr>
          <p:nvPr/>
        </p:nvSpPr>
        <p:spPr bwMode="auto">
          <a:xfrm>
            <a:off x="2820988" y="5913438"/>
            <a:ext cx="2619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</a:t>
            </a:r>
          </a:p>
        </p:txBody>
      </p:sp>
      <p:sp>
        <p:nvSpPr>
          <p:cNvPr id="41095" name="Rectangle 135"/>
          <p:cNvSpPr>
            <a:spLocks noChangeArrowheads="1"/>
          </p:cNvSpPr>
          <p:nvPr/>
        </p:nvSpPr>
        <p:spPr bwMode="auto">
          <a:xfrm>
            <a:off x="4405313" y="5913438"/>
            <a:ext cx="2698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</a:t>
            </a:r>
          </a:p>
        </p:txBody>
      </p:sp>
      <p:sp>
        <p:nvSpPr>
          <p:cNvPr id="41096" name="Rectangle 136"/>
          <p:cNvSpPr>
            <a:spLocks noChangeArrowheads="1"/>
          </p:cNvSpPr>
          <p:nvPr/>
        </p:nvSpPr>
        <p:spPr bwMode="auto">
          <a:xfrm>
            <a:off x="4405313" y="5094288"/>
            <a:ext cx="2698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</a:t>
            </a:r>
          </a:p>
        </p:txBody>
      </p:sp>
      <p:sp>
        <p:nvSpPr>
          <p:cNvPr id="41097" name="Rectangle 137"/>
          <p:cNvSpPr>
            <a:spLocks noChangeArrowheads="1"/>
          </p:cNvSpPr>
          <p:nvPr/>
        </p:nvSpPr>
        <p:spPr bwMode="auto">
          <a:xfrm>
            <a:off x="1179513" y="1900238"/>
            <a:ext cx="688975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Stages:</a:t>
            </a:r>
          </a:p>
        </p:txBody>
      </p:sp>
      <p:sp>
        <p:nvSpPr>
          <p:cNvPr id="41098" name="Rectangle 138"/>
          <p:cNvSpPr>
            <a:spLocks noChangeArrowheads="1"/>
          </p:cNvSpPr>
          <p:nvPr/>
        </p:nvSpPr>
        <p:spPr bwMode="auto">
          <a:xfrm>
            <a:off x="1317625" y="2108200"/>
            <a:ext cx="3556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S1</a:t>
            </a:r>
          </a:p>
        </p:txBody>
      </p:sp>
      <p:sp>
        <p:nvSpPr>
          <p:cNvPr id="41099" name="Rectangle 139"/>
          <p:cNvSpPr>
            <a:spLocks noChangeArrowheads="1"/>
          </p:cNvSpPr>
          <p:nvPr/>
        </p:nvSpPr>
        <p:spPr bwMode="auto">
          <a:xfrm>
            <a:off x="1317625" y="3387725"/>
            <a:ext cx="3556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S2</a:t>
            </a:r>
          </a:p>
        </p:txBody>
      </p:sp>
      <p:sp>
        <p:nvSpPr>
          <p:cNvPr id="41100" name="Rectangle 140"/>
          <p:cNvSpPr>
            <a:spLocks noChangeArrowheads="1"/>
          </p:cNvSpPr>
          <p:nvPr/>
        </p:nvSpPr>
        <p:spPr bwMode="auto">
          <a:xfrm>
            <a:off x="1317625" y="4368800"/>
            <a:ext cx="355600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S3</a:t>
            </a:r>
          </a:p>
        </p:txBody>
      </p:sp>
      <p:sp>
        <p:nvSpPr>
          <p:cNvPr id="41101" name="Rectangle 141"/>
          <p:cNvSpPr>
            <a:spLocks noChangeArrowheads="1"/>
          </p:cNvSpPr>
          <p:nvPr/>
        </p:nvSpPr>
        <p:spPr bwMode="auto">
          <a:xfrm>
            <a:off x="1317625" y="5446713"/>
            <a:ext cx="355600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S4</a:t>
            </a:r>
          </a:p>
        </p:txBody>
      </p:sp>
      <p:sp>
        <p:nvSpPr>
          <p:cNvPr id="41102" name="Oval 142"/>
          <p:cNvSpPr>
            <a:spLocks noChangeArrowheads="1"/>
          </p:cNvSpPr>
          <p:nvPr/>
        </p:nvSpPr>
        <p:spPr bwMode="auto">
          <a:xfrm>
            <a:off x="3603625" y="4051300"/>
            <a:ext cx="46038" cy="31750"/>
          </a:xfrm>
          <a:prstGeom prst="ellipse">
            <a:avLst/>
          </a:prstGeom>
          <a:solidFill>
            <a:srgbClr val="000000"/>
          </a:solidFill>
          <a:ln w="25399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3" name="Oval 143"/>
          <p:cNvSpPr>
            <a:spLocks noChangeArrowheads="1"/>
          </p:cNvSpPr>
          <p:nvPr/>
        </p:nvSpPr>
        <p:spPr bwMode="auto">
          <a:xfrm>
            <a:off x="3616325" y="4725988"/>
            <a:ext cx="47625" cy="33337"/>
          </a:xfrm>
          <a:prstGeom prst="ellipse">
            <a:avLst/>
          </a:prstGeom>
          <a:solidFill>
            <a:srgbClr val="000000"/>
          </a:solidFill>
          <a:ln w="25399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4" name="Oval 144"/>
          <p:cNvSpPr>
            <a:spLocks noChangeArrowheads="1"/>
          </p:cNvSpPr>
          <p:nvPr/>
        </p:nvSpPr>
        <p:spPr bwMode="auto">
          <a:xfrm>
            <a:off x="3822700" y="2600325"/>
            <a:ext cx="46038" cy="31750"/>
          </a:xfrm>
          <a:prstGeom prst="ellipse">
            <a:avLst/>
          </a:prstGeom>
          <a:solidFill>
            <a:srgbClr val="000000"/>
          </a:solidFill>
          <a:ln w="25399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5" name="Rectangle 145"/>
          <p:cNvSpPr>
            <a:spLocks noChangeArrowheads="1"/>
          </p:cNvSpPr>
          <p:nvPr/>
        </p:nvSpPr>
        <p:spPr bwMode="auto">
          <a:xfrm>
            <a:off x="2632075" y="6175375"/>
            <a:ext cx="185896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C = A + B = c x 2  = d x 2  </a:t>
            </a:r>
          </a:p>
        </p:txBody>
      </p:sp>
      <p:sp>
        <p:nvSpPr>
          <p:cNvPr id="41106" name="Rectangle 146"/>
          <p:cNvSpPr>
            <a:spLocks noChangeArrowheads="1"/>
          </p:cNvSpPr>
          <p:nvPr/>
        </p:nvSpPr>
        <p:spPr bwMode="auto">
          <a:xfrm>
            <a:off x="3722688" y="6118225"/>
            <a:ext cx="238125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41107" name="Line 147"/>
          <p:cNvSpPr>
            <a:spLocks noChangeShapeType="1"/>
          </p:cNvSpPr>
          <p:nvPr/>
        </p:nvSpPr>
        <p:spPr bwMode="auto">
          <a:xfrm>
            <a:off x="2678113" y="1536700"/>
            <a:ext cx="0" cy="984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8" name="Rectangle 148" descr="25%"/>
          <p:cNvSpPr>
            <a:spLocks noChangeArrowheads="1"/>
          </p:cNvSpPr>
          <p:nvPr/>
        </p:nvSpPr>
        <p:spPr bwMode="auto">
          <a:xfrm>
            <a:off x="4289425" y="1544638"/>
            <a:ext cx="1044575" cy="79375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 w="25399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9" name="Line 149"/>
          <p:cNvSpPr>
            <a:spLocks noChangeShapeType="1"/>
          </p:cNvSpPr>
          <p:nvPr/>
        </p:nvSpPr>
        <p:spPr bwMode="auto">
          <a:xfrm>
            <a:off x="4826000" y="1536700"/>
            <a:ext cx="0" cy="98425"/>
          </a:xfrm>
          <a:prstGeom prst="line">
            <a:avLst/>
          </a:prstGeom>
          <a:noFill/>
          <a:ln w="25399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0" name="Rectangle 150"/>
          <p:cNvSpPr>
            <a:spLocks noChangeArrowheads="1"/>
          </p:cNvSpPr>
          <p:nvPr/>
        </p:nvSpPr>
        <p:spPr bwMode="auto">
          <a:xfrm>
            <a:off x="4237038" y="6110288"/>
            <a:ext cx="261937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s</a:t>
            </a:r>
          </a:p>
        </p:txBody>
      </p:sp>
      <p:sp>
        <p:nvSpPr>
          <p:cNvPr id="41111" name="Rectangle 151"/>
          <p:cNvSpPr>
            <a:spLocks noChangeArrowheads="1"/>
          </p:cNvSpPr>
          <p:nvPr/>
        </p:nvSpPr>
        <p:spPr bwMode="auto">
          <a:xfrm>
            <a:off x="2632075" y="6318250"/>
            <a:ext cx="188753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571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7145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286000" defTabSz="762000" latinLnBrk="1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7432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32004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6576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4114800" defTabSz="762000" fontAlgn="base" latinLnBrk="1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latinLnBrk="0"/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(r = max (p,q),  0.5 </a:t>
            </a:r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 </a:t>
            </a:r>
            <a:r>
              <a:rPr lang="en-US" altLang="ko-KR" sz="1100">
                <a:solidFill>
                  <a:srgbClr val="000000"/>
                </a:solidFill>
                <a:latin typeface="Arial" charset="0"/>
                <a:ea typeface="돋움" pitchFamily="50" charset="-127"/>
              </a:rPr>
              <a:t>d &lt; 1)</a:t>
            </a:r>
          </a:p>
        </p:txBody>
      </p:sp>
    </p:spTree>
    <p:extLst>
      <p:ext uri="{BB962C8B-B14F-4D97-AF65-F5344CB8AC3E}">
        <p14:creationId xmlns:p14="http://schemas.microsoft.com/office/powerpoint/2010/main" val="121883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891</Words>
  <Application>Microsoft Office PowerPoint</Application>
  <PresentationFormat>On-screen Show (4:3)</PresentationFormat>
  <Paragraphs>381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Lecture 17 Unit II:ALU Design</vt:lpstr>
      <vt:lpstr>Contents</vt:lpstr>
      <vt:lpstr>1. Pipelining</vt:lpstr>
      <vt:lpstr>1.1. Operations in a Pipeline</vt:lpstr>
      <vt:lpstr>2. General Pipeline</vt:lpstr>
      <vt:lpstr>3. Pipeline SpeedUp</vt:lpstr>
      <vt:lpstr>4. Pipeline and Multiple Functions</vt:lpstr>
      <vt:lpstr>5. Arithmetic Pipeline</vt:lpstr>
      <vt:lpstr>6. 4-Point Floating Point Adder</vt:lpstr>
      <vt:lpstr>7. Instruction Pipeline</vt:lpstr>
      <vt:lpstr>7. Instruction Pipeline contd…</vt:lpstr>
      <vt:lpstr>7.1 Instruction Execution in a 4 –Stage Pipeline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Unit II:ALU Design</dc:title>
  <dc:creator>Avita Katal</dc:creator>
  <cp:lastModifiedBy>Avita Katal</cp:lastModifiedBy>
  <cp:revision>38</cp:revision>
  <dcterms:created xsi:type="dcterms:W3CDTF">2017-07-22T05:59:50Z</dcterms:created>
  <dcterms:modified xsi:type="dcterms:W3CDTF">2017-07-25T05:45:50Z</dcterms:modified>
</cp:coreProperties>
</file>