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500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 u="heavy">
                <a:solidFill>
                  <a:srgbClr val="7030A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 u="heavy">
                <a:solidFill>
                  <a:srgbClr val="7030A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 u="heavy">
                <a:solidFill>
                  <a:srgbClr val="7030A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2741" y="420878"/>
            <a:ext cx="7852917" cy="9728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 u="heavy">
                <a:solidFill>
                  <a:srgbClr val="7030A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9343" y="1191005"/>
            <a:ext cx="8932545" cy="3935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6600">
              <a:lnSpc>
                <a:spcPct val="100000"/>
              </a:lnSpc>
            </a:pPr>
            <a:r>
              <a:rPr u="heavy" spc="5" dirty="0">
                <a:solidFill>
                  <a:srgbClr val="0070C0"/>
                </a:solidFill>
              </a:rPr>
              <a:t>Interrupts</a:t>
            </a:r>
          </a:p>
        </p:txBody>
      </p:sp>
      <p:sp>
        <p:nvSpPr>
          <p:cNvPr id="3" name="object 3"/>
          <p:cNvSpPr/>
          <p:nvPr/>
        </p:nvSpPr>
        <p:spPr>
          <a:xfrm>
            <a:off x="5867400" y="617219"/>
            <a:ext cx="1173480" cy="440055"/>
          </a:xfrm>
          <a:custGeom>
            <a:avLst/>
            <a:gdLst/>
            <a:ahLst/>
            <a:cxnLst/>
            <a:rect l="l" t="t" r="r" b="b"/>
            <a:pathLst>
              <a:path w="1173479" h="440055">
                <a:moveTo>
                  <a:pt x="0" y="0"/>
                </a:moveTo>
                <a:lnTo>
                  <a:pt x="0" y="439674"/>
                </a:lnTo>
                <a:lnTo>
                  <a:pt x="1173479" y="439674"/>
                </a:lnTo>
                <a:lnTo>
                  <a:pt x="1173479" y="0"/>
                </a:lnTo>
                <a:lnTo>
                  <a:pt x="0" y="0"/>
                </a:lnTo>
                <a:close/>
              </a:path>
            </a:pathLst>
          </a:custGeom>
          <a:solidFill>
            <a:srgbClr val="9537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53684" y="603504"/>
            <a:ext cx="1202055" cy="453390"/>
          </a:xfrm>
          <a:custGeom>
            <a:avLst/>
            <a:gdLst/>
            <a:ahLst/>
            <a:cxnLst/>
            <a:rect l="l" t="t" r="r" b="b"/>
            <a:pathLst>
              <a:path w="1202054" h="453390">
                <a:moveTo>
                  <a:pt x="1201674" y="453390"/>
                </a:moveTo>
                <a:lnTo>
                  <a:pt x="1201674" y="6096"/>
                </a:lnTo>
                <a:lnTo>
                  <a:pt x="1195578" y="0"/>
                </a:lnTo>
                <a:lnTo>
                  <a:pt x="6095" y="0"/>
                </a:lnTo>
                <a:lnTo>
                  <a:pt x="0" y="6096"/>
                </a:lnTo>
                <a:lnTo>
                  <a:pt x="0" y="453390"/>
                </a:lnTo>
                <a:lnTo>
                  <a:pt x="13716" y="453390"/>
                </a:lnTo>
                <a:lnTo>
                  <a:pt x="13716" y="28194"/>
                </a:lnTo>
                <a:lnTo>
                  <a:pt x="28194" y="13716"/>
                </a:lnTo>
                <a:lnTo>
                  <a:pt x="28193" y="28194"/>
                </a:lnTo>
                <a:lnTo>
                  <a:pt x="1173480" y="28194"/>
                </a:lnTo>
                <a:lnTo>
                  <a:pt x="1173480" y="13716"/>
                </a:lnTo>
                <a:lnTo>
                  <a:pt x="1187196" y="28194"/>
                </a:lnTo>
                <a:lnTo>
                  <a:pt x="1187196" y="453390"/>
                </a:lnTo>
                <a:lnTo>
                  <a:pt x="1201674" y="453390"/>
                </a:lnTo>
                <a:close/>
              </a:path>
              <a:path w="1202054" h="453390">
                <a:moveTo>
                  <a:pt x="28193" y="28194"/>
                </a:moveTo>
                <a:lnTo>
                  <a:pt x="28194" y="13716"/>
                </a:lnTo>
                <a:lnTo>
                  <a:pt x="13716" y="28194"/>
                </a:lnTo>
                <a:lnTo>
                  <a:pt x="28193" y="28194"/>
                </a:lnTo>
                <a:close/>
              </a:path>
              <a:path w="1202054" h="453390">
                <a:moveTo>
                  <a:pt x="28194" y="453390"/>
                </a:moveTo>
                <a:lnTo>
                  <a:pt x="28193" y="28194"/>
                </a:lnTo>
                <a:lnTo>
                  <a:pt x="13716" y="28194"/>
                </a:lnTo>
                <a:lnTo>
                  <a:pt x="13716" y="453390"/>
                </a:lnTo>
                <a:lnTo>
                  <a:pt x="28194" y="453390"/>
                </a:lnTo>
                <a:close/>
              </a:path>
              <a:path w="1202054" h="453390">
                <a:moveTo>
                  <a:pt x="1187196" y="28194"/>
                </a:moveTo>
                <a:lnTo>
                  <a:pt x="1173480" y="13716"/>
                </a:lnTo>
                <a:lnTo>
                  <a:pt x="1173480" y="28194"/>
                </a:lnTo>
                <a:lnTo>
                  <a:pt x="1187196" y="28194"/>
                </a:lnTo>
                <a:close/>
              </a:path>
              <a:path w="1202054" h="453390">
                <a:moveTo>
                  <a:pt x="1187196" y="453390"/>
                </a:moveTo>
                <a:lnTo>
                  <a:pt x="1187196" y="28194"/>
                </a:lnTo>
                <a:lnTo>
                  <a:pt x="1173480" y="28194"/>
                </a:lnTo>
                <a:lnTo>
                  <a:pt x="1173480" y="453390"/>
                </a:lnTo>
                <a:lnTo>
                  <a:pt x="1187196" y="45339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73038" y="798576"/>
            <a:ext cx="361950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FFFFFF"/>
                </a:solidFill>
                <a:latin typeface="Arial"/>
                <a:cs typeface="Arial"/>
              </a:rPr>
              <a:t>I/O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465819" y="617219"/>
            <a:ext cx="1341120" cy="440055"/>
          </a:xfrm>
          <a:custGeom>
            <a:avLst/>
            <a:gdLst/>
            <a:ahLst/>
            <a:cxnLst/>
            <a:rect l="l" t="t" r="r" b="b"/>
            <a:pathLst>
              <a:path w="1341120" h="440055">
                <a:moveTo>
                  <a:pt x="0" y="0"/>
                </a:moveTo>
                <a:lnTo>
                  <a:pt x="0" y="439674"/>
                </a:lnTo>
                <a:lnTo>
                  <a:pt x="1341120" y="439674"/>
                </a:lnTo>
                <a:lnTo>
                  <a:pt x="1341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52104" y="603504"/>
            <a:ext cx="1369695" cy="453390"/>
          </a:xfrm>
          <a:custGeom>
            <a:avLst/>
            <a:gdLst/>
            <a:ahLst/>
            <a:cxnLst/>
            <a:rect l="l" t="t" r="r" b="b"/>
            <a:pathLst>
              <a:path w="1369695" h="453390">
                <a:moveTo>
                  <a:pt x="1369314" y="453390"/>
                </a:moveTo>
                <a:lnTo>
                  <a:pt x="1369314" y="6096"/>
                </a:lnTo>
                <a:lnTo>
                  <a:pt x="1363218" y="0"/>
                </a:lnTo>
                <a:lnTo>
                  <a:pt x="6095" y="0"/>
                </a:lnTo>
                <a:lnTo>
                  <a:pt x="0" y="6096"/>
                </a:lnTo>
                <a:lnTo>
                  <a:pt x="0" y="453390"/>
                </a:lnTo>
                <a:lnTo>
                  <a:pt x="13716" y="453390"/>
                </a:lnTo>
                <a:lnTo>
                  <a:pt x="13716" y="28194"/>
                </a:lnTo>
                <a:lnTo>
                  <a:pt x="28194" y="13716"/>
                </a:lnTo>
                <a:lnTo>
                  <a:pt x="28193" y="28194"/>
                </a:lnTo>
                <a:lnTo>
                  <a:pt x="1341120" y="28194"/>
                </a:lnTo>
                <a:lnTo>
                  <a:pt x="1341120" y="13716"/>
                </a:lnTo>
                <a:lnTo>
                  <a:pt x="1354836" y="28194"/>
                </a:lnTo>
                <a:lnTo>
                  <a:pt x="1354836" y="453390"/>
                </a:lnTo>
                <a:lnTo>
                  <a:pt x="1369314" y="453390"/>
                </a:lnTo>
                <a:close/>
              </a:path>
              <a:path w="1369695" h="453390">
                <a:moveTo>
                  <a:pt x="28193" y="28194"/>
                </a:moveTo>
                <a:lnTo>
                  <a:pt x="28194" y="13716"/>
                </a:lnTo>
                <a:lnTo>
                  <a:pt x="13716" y="28194"/>
                </a:lnTo>
                <a:lnTo>
                  <a:pt x="28193" y="28194"/>
                </a:lnTo>
                <a:close/>
              </a:path>
              <a:path w="1369695" h="453390">
                <a:moveTo>
                  <a:pt x="28193" y="453390"/>
                </a:moveTo>
                <a:lnTo>
                  <a:pt x="28193" y="28194"/>
                </a:lnTo>
                <a:lnTo>
                  <a:pt x="13716" y="28194"/>
                </a:lnTo>
                <a:lnTo>
                  <a:pt x="13716" y="453390"/>
                </a:lnTo>
                <a:lnTo>
                  <a:pt x="28193" y="453390"/>
                </a:lnTo>
                <a:close/>
              </a:path>
              <a:path w="1369695" h="453390">
                <a:moveTo>
                  <a:pt x="1354836" y="28194"/>
                </a:moveTo>
                <a:lnTo>
                  <a:pt x="1341120" y="13716"/>
                </a:lnTo>
                <a:lnTo>
                  <a:pt x="1341120" y="28194"/>
                </a:lnTo>
                <a:lnTo>
                  <a:pt x="1354836" y="28194"/>
                </a:lnTo>
                <a:close/>
              </a:path>
              <a:path w="1369695" h="453390">
                <a:moveTo>
                  <a:pt x="1354836" y="453390"/>
                </a:moveTo>
                <a:lnTo>
                  <a:pt x="1354836" y="28194"/>
                </a:lnTo>
                <a:lnTo>
                  <a:pt x="1341120" y="28194"/>
                </a:lnTo>
                <a:lnTo>
                  <a:pt x="1341120" y="453390"/>
                </a:lnTo>
                <a:lnTo>
                  <a:pt x="1354836" y="45339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556752" y="798576"/>
            <a:ext cx="1158875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FFFFFF"/>
                </a:solidFill>
                <a:latin typeface="Arial"/>
                <a:cs typeface="Arial"/>
              </a:rPr>
              <a:t>Processor</a:t>
            </a:r>
            <a:endParaRPr sz="19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40880" y="860452"/>
            <a:ext cx="1426210" cy="188595"/>
          </a:xfrm>
          <a:custGeom>
            <a:avLst/>
            <a:gdLst/>
            <a:ahLst/>
            <a:cxnLst/>
            <a:rect l="l" t="t" r="r" b="b"/>
            <a:pathLst>
              <a:path w="1426209" h="188594">
                <a:moveTo>
                  <a:pt x="1342346" y="93952"/>
                </a:moveTo>
                <a:lnTo>
                  <a:pt x="1306182" y="72911"/>
                </a:lnTo>
                <a:lnTo>
                  <a:pt x="761" y="71473"/>
                </a:lnTo>
                <a:lnTo>
                  <a:pt x="0" y="113383"/>
                </a:lnTo>
                <a:lnTo>
                  <a:pt x="1306476" y="114822"/>
                </a:lnTo>
                <a:lnTo>
                  <a:pt x="1342346" y="93952"/>
                </a:lnTo>
                <a:close/>
              </a:path>
              <a:path w="1426209" h="188594">
                <a:moveTo>
                  <a:pt x="1383791" y="118746"/>
                </a:moveTo>
                <a:lnTo>
                  <a:pt x="1383791" y="114907"/>
                </a:lnTo>
                <a:lnTo>
                  <a:pt x="1306476" y="114822"/>
                </a:lnTo>
                <a:lnTo>
                  <a:pt x="1247393" y="149197"/>
                </a:lnTo>
                <a:lnTo>
                  <a:pt x="1241167" y="154793"/>
                </a:lnTo>
                <a:lnTo>
                  <a:pt x="1237583" y="161960"/>
                </a:lnTo>
                <a:lnTo>
                  <a:pt x="1236999" y="169985"/>
                </a:lnTo>
                <a:lnTo>
                  <a:pt x="1239773" y="178153"/>
                </a:lnTo>
                <a:lnTo>
                  <a:pt x="1245477" y="184273"/>
                </a:lnTo>
                <a:lnTo>
                  <a:pt x="1252823" y="187678"/>
                </a:lnTo>
                <a:lnTo>
                  <a:pt x="1260883" y="188225"/>
                </a:lnTo>
                <a:lnTo>
                  <a:pt x="1268729" y="185773"/>
                </a:lnTo>
                <a:lnTo>
                  <a:pt x="1383791" y="118746"/>
                </a:lnTo>
                <a:close/>
              </a:path>
              <a:path w="1426209" h="188594">
                <a:moveTo>
                  <a:pt x="1425701" y="94333"/>
                </a:moveTo>
                <a:lnTo>
                  <a:pt x="1268729" y="2893"/>
                </a:lnTo>
                <a:lnTo>
                  <a:pt x="1260883" y="0"/>
                </a:lnTo>
                <a:lnTo>
                  <a:pt x="1252823" y="321"/>
                </a:lnTo>
                <a:lnTo>
                  <a:pt x="1245477" y="3643"/>
                </a:lnTo>
                <a:lnTo>
                  <a:pt x="1239773" y="9751"/>
                </a:lnTo>
                <a:lnTo>
                  <a:pt x="1237321" y="17597"/>
                </a:lnTo>
                <a:lnTo>
                  <a:pt x="1237868" y="25657"/>
                </a:lnTo>
                <a:lnTo>
                  <a:pt x="1241274" y="33004"/>
                </a:lnTo>
                <a:lnTo>
                  <a:pt x="1247393" y="38707"/>
                </a:lnTo>
                <a:lnTo>
                  <a:pt x="1306182" y="72911"/>
                </a:lnTo>
                <a:lnTo>
                  <a:pt x="1383791" y="72997"/>
                </a:lnTo>
                <a:lnTo>
                  <a:pt x="1383791" y="118746"/>
                </a:lnTo>
                <a:lnTo>
                  <a:pt x="1425701" y="94333"/>
                </a:lnTo>
                <a:close/>
              </a:path>
              <a:path w="1426209" h="188594">
                <a:moveTo>
                  <a:pt x="1383791" y="114907"/>
                </a:moveTo>
                <a:lnTo>
                  <a:pt x="1383791" y="72997"/>
                </a:lnTo>
                <a:lnTo>
                  <a:pt x="1306182" y="72911"/>
                </a:lnTo>
                <a:lnTo>
                  <a:pt x="1342346" y="93952"/>
                </a:lnTo>
                <a:lnTo>
                  <a:pt x="1373123" y="76045"/>
                </a:lnTo>
                <a:lnTo>
                  <a:pt x="1373123" y="114895"/>
                </a:lnTo>
                <a:lnTo>
                  <a:pt x="1383791" y="114907"/>
                </a:lnTo>
                <a:close/>
              </a:path>
              <a:path w="1426209" h="188594">
                <a:moveTo>
                  <a:pt x="1373123" y="114895"/>
                </a:moveTo>
                <a:lnTo>
                  <a:pt x="1373123" y="111859"/>
                </a:lnTo>
                <a:lnTo>
                  <a:pt x="1342346" y="93952"/>
                </a:lnTo>
                <a:lnTo>
                  <a:pt x="1306476" y="114822"/>
                </a:lnTo>
                <a:lnTo>
                  <a:pt x="1373123" y="114895"/>
                </a:lnTo>
                <a:close/>
              </a:path>
              <a:path w="1426209" h="188594">
                <a:moveTo>
                  <a:pt x="1373123" y="111859"/>
                </a:moveTo>
                <a:lnTo>
                  <a:pt x="1373123" y="76045"/>
                </a:lnTo>
                <a:lnTo>
                  <a:pt x="1342346" y="93952"/>
                </a:lnTo>
                <a:lnTo>
                  <a:pt x="1373123" y="11185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40880" y="860452"/>
            <a:ext cx="1426210" cy="188595"/>
          </a:xfrm>
          <a:custGeom>
            <a:avLst/>
            <a:gdLst/>
            <a:ahLst/>
            <a:cxnLst/>
            <a:rect l="l" t="t" r="r" b="b"/>
            <a:pathLst>
              <a:path w="1426209" h="188594">
                <a:moveTo>
                  <a:pt x="1342346" y="93952"/>
                </a:moveTo>
                <a:lnTo>
                  <a:pt x="1306182" y="72911"/>
                </a:lnTo>
                <a:lnTo>
                  <a:pt x="761" y="71473"/>
                </a:lnTo>
                <a:lnTo>
                  <a:pt x="0" y="113383"/>
                </a:lnTo>
                <a:lnTo>
                  <a:pt x="1306476" y="114822"/>
                </a:lnTo>
                <a:lnTo>
                  <a:pt x="1342346" y="93952"/>
                </a:lnTo>
                <a:close/>
              </a:path>
              <a:path w="1426209" h="188594">
                <a:moveTo>
                  <a:pt x="1383791" y="118746"/>
                </a:moveTo>
                <a:lnTo>
                  <a:pt x="1383791" y="114907"/>
                </a:lnTo>
                <a:lnTo>
                  <a:pt x="1306476" y="114822"/>
                </a:lnTo>
                <a:lnTo>
                  <a:pt x="1247393" y="149197"/>
                </a:lnTo>
                <a:lnTo>
                  <a:pt x="1241167" y="154793"/>
                </a:lnTo>
                <a:lnTo>
                  <a:pt x="1237583" y="161960"/>
                </a:lnTo>
                <a:lnTo>
                  <a:pt x="1236999" y="169985"/>
                </a:lnTo>
                <a:lnTo>
                  <a:pt x="1239773" y="178153"/>
                </a:lnTo>
                <a:lnTo>
                  <a:pt x="1245477" y="184273"/>
                </a:lnTo>
                <a:lnTo>
                  <a:pt x="1252823" y="187678"/>
                </a:lnTo>
                <a:lnTo>
                  <a:pt x="1260883" y="188225"/>
                </a:lnTo>
                <a:lnTo>
                  <a:pt x="1268729" y="185773"/>
                </a:lnTo>
                <a:lnTo>
                  <a:pt x="1383791" y="118746"/>
                </a:lnTo>
                <a:close/>
              </a:path>
              <a:path w="1426209" h="188594">
                <a:moveTo>
                  <a:pt x="1425701" y="94333"/>
                </a:moveTo>
                <a:lnTo>
                  <a:pt x="1268729" y="2893"/>
                </a:lnTo>
                <a:lnTo>
                  <a:pt x="1260883" y="0"/>
                </a:lnTo>
                <a:lnTo>
                  <a:pt x="1252823" y="321"/>
                </a:lnTo>
                <a:lnTo>
                  <a:pt x="1245477" y="3643"/>
                </a:lnTo>
                <a:lnTo>
                  <a:pt x="1239773" y="9751"/>
                </a:lnTo>
                <a:lnTo>
                  <a:pt x="1237321" y="17597"/>
                </a:lnTo>
                <a:lnTo>
                  <a:pt x="1237868" y="25657"/>
                </a:lnTo>
                <a:lnTo>
                  <a:pt x="1241274" y="33004"/>
                </a:lnTo>
                <a:lnTo>
                  <a:pt x="1247393" y="38707"/>
                </a:lnTo>
                <a:lnTo>
                  <a:pt x="1306182" y="72911"/>
                </a:lnTo>
                <a:lnTo>
                  <a:pt x="1383791" y="72997"/>
                </a:lnTo>
                <a:lnTo>
                  <a:pt x="1383791" y="118746"/>
                </a:lnTo>
                <a:lnTo>
                  <a:pt x="1425701" y="94333"/>
                </a:lnTo>
                <a:close/>
              </a:path>
              <a:path w="1426209" h="188594">
                <a:moveTo>
                  <a:pt x="1383791" y="114907"/>
                </a:moveTo>
                <a:lnTo>
                  <a:pt x="1383791" y="72997"/>
                </a:lnTo>
                <a:lnTo>
                  <a:pt x="1306182" y="72911"/>
                </a:lnTo>
                <a:lnTo>
                  <a:pt x="1342346" y="93952"/>
                </a:lnTo>
                <a:lnTo>
                  <a:pt x="1373123" y="76045"/>
                </a:lnTo>
                <a:lnTo>
                  <a:pt x="1373123" y="114895"/>
                </a:lnTo>
                <a:lnTo>
                  <a:pt x="1383791" y="114907"/>
                </a:lnTo>
                <a:close/>
              </a:path>
              <a:path w="1426209" h="188594">
                <a:moveTo>
                  <a:pt x="1373123" y="114895"/>
                </a:moveTo>
                <a:lnTo>
                  <a:pt x="1373123" y="111859"/>
                </a:lnTo>
                <a:lnTo>
                  <a:pt x="1342346" y="93952"/>
                </a:lnTo>
                <a:lnTo>
                  <a:pt x="1306476" y="114822"/>
                </a:lnTo>
                <a:lnTo>
                  <a:pt x="1373123" y="114895"/>
                </a:lnTo>
                <a:close/>
              </a:path>
              <a:path w="1426209" h="188594">
                <a:moveTo>
                  <a:pt x="1373123" y="111859"/>
                </a:moveTo>
                <a:lnTo>
                  <a:pt x="1373123" y="76045"/>
                </a:lnTo>
                <a:lnTo>
                  <a:pt x="1342346" y="93952"/>
                </a:lnTo>
                <a:lnTo>
                  <a:pt x="1373123" y="11185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33335" y="596900"/>
            <a:ext cx="1071880" cy="276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50" b="1" spc="-5" dirty="0">
                <a:latin typeface="Arial Narrow"/>
                <a:cs typeface="Arial Narrow"/>
              </a:rPr>
              <a:t>INTERRUPT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0" y="1056894"/>
            <a:ext cx="10058400" cy="942975"/>
          </a:xfrm>
          <a:custGeom>
            <a:avLst/>
            <a:gdLst/>
            <a:ahLst/>
            <a:cxnLst/>
            <a:rect l="l" t="t" r="r" b="b"/>
            <a:pathLst>
              <a:path w="10058400" h="942975">
                <a:moveTo>
                  <a:pt x="0" y="0"/>
                </a:moveTo>
                <a:lnTo>
                  <a:pt x="0" y="942594"/>
                </a:lnTo>
                <a:lnTo>
                  <a:pt x="10058019" y="942594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67400" y="1056894"/>
            <a:ext cx="1173480" cy="231140"/>
          </a:xfrm>
          <a:custGeom>
            <a:avLst/>
            <a:gdLst/>
            <a:ahLst/>
            <a:cxnLst/>
            <a:rect l="l" t="t" r="r" b="b"/>
            <a:pathLst>
              <a:path w="1173479" h="231140">
                <a:moveTo>
                  <a:pt x="0" y="0"/>
                </a:moveTo>
                <a:lnTo>
                  <a:pt x="0" y="230885"/>
                </a:lnTo>
                <a:lnTo>
                  <a:pt x="1173479" y="230885"/>
                </a:lnTo>
                <a:lnTo>
                  <a:pt x="1173479" y="0"/>
                </a:lnTo>
                <a:lnTo>
                  <a:pt x="0" y="0"/>
                </a:lnTo>
                <a:close/>
              </a:path>
            </a:pathLst>
          </a:custGeom>
          <a:solidFill>
            <a:srgbClr val="9537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53684" y="1056894"/>
            <a:ext cx="1202055" cy="245745"/>
          </a:xfrm>
          <a:custGeom>
            <a:avLst/>
            <a:gdLst/>
            <a:ahLst/>
            <a:cxnLst/>
            <a:rect l="l" t="t" r="r" b="b"/>
            <a:pathLst>
              <a:path w="1202054" h="245744">
                <a:moveTo>
                  <a:pt x="28194" y="217169"/>
                </a:moveTo>
                <a:lnTo>
                  <a:pt x="28194" y="0"/>
                </a:lnTo>
                <a:lnTo>
                  <a:pt x="0" y="0"/>
                </a:lnTo>
                <a:lnTo>
                  <a:pt x="0" y="239267"/>
                </a:lnTo>
                <a:lnTo>
                  <a:pt x="6096" y="245363"/>
                </a:lnTo>
                <a:lnTo>
                  <a:pt x="13716" y="245363"/>
                </a:lnTo>
                <a:lnTo>
                  <a:pt x="13716" y="217169"/>
                </a:lnTo>
                <a:lnTo>
                  <a:pt x="28194" y="217169"/>
                </a:lnTo>
                <a:close/>
              </a:path>
              <a:path w="1202054" h="245744">
                <a:moveTo>
                  <a:pt x="1187196" y="217169"/>
                </a:moveTo>
                <a:lnTo>
                  <a:pt x="13716" y="217169"/>
                </a:lnTo>
                <a:lnTo>
                  <a:pt x="28194" y="230885"/>
                </a:lnTo>
                <a:lnTo>
                  <a:pt x="28194" y="245363"/>
                </a:lnTo>
                <a:lnTo>
                  <a:pt x="1173480" y="245363"/>
                </a:lnTo>
                <a:lnTo>
                  <a:pt x="1173480" y="230885"/>
                </a:lnTo>
                <a:lnTo>
                  <a:pt x="1187196" y="217169"/>
                </a:lnTo>
                <a:close/>
              </a:path>
              <a:path w="1202054" h="245744">
                <a:moveTo>
                  <a:pt x="28194" y="245363"/>
                </a:moveTo>
                <a:lnTo>
                  <a:pt x="28194" y="230885"/>
                </a:lnTo>
                <a:lnTo>
                  <a:pt x="13716" y="217169"/>
                </a:lnTo>
                <a:lnTo>
                  <a:pt x="13716" y="245363"/>
                </a:lnTo>
                <a:lnTo>
                  <a:pt x="28194" y="245363"/>
                </a:lnTo>
                <a:close/>
              </a:path>
              <a:path w="1202054" h="245744">
                <a:moveTo>
                  <a:pt x="1201674" y="239267"/>
                </a:moveTo>
                <a:lnTo>
                  <a:pt x="1201674" y="0"/>
                </a:lnTo>
                <a:lnTo>
                  <a:pt x="1173480" y="0"/>
                </a:lnTo>
                <a:lnTo>
                  <a:pt x="1173480" y="217169"/>
                </a:lnTo>
                <a:lnTo>
                  <a:pt x="1187196" y="217169"/>
                </a:lnTo>
                <a:lnTo>
                  <a:pt x="1187196" y="245363"/>
                </a:lnTo>
                <a:lnTo>
                  <a:pt x="1195578" y="245363"/>
                </a:lnTo>
                <a:lnTo>
                  <a:pt x="1201674" y="239267"/>
                </a:lnTo>
                <a:close/>
              </a:path>
              <a:path w="1202054" h="245744">
                <a:moveTo>
                  <a:pt x="1187196" y="245363"/>
                </a:moveTo>
                <a:lnTo>
                  <a:pt x="1187196" y="217169"/>
                </a:lnTo>
                <a:lnTo>
                  <a:pt x="1173480" y="230885"/>
                </a:lnTo>
                <a:lnTo>
                  <a:pt x="1173480" y="245363"/>
                </a:lnTo>
                <a:lnTo>
                  <a:pt x="1187196" y="245363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465819" y="1056894"/>
            <a:ext cx="1341120" cy="231140"/>
          </a:xfrm>
          <a:custGeom>
            <a:avLst/>
            <a:gdLst/>
            <a:ahLst/>
            <a:cxnLst/>
            <a:rect l="l" t="t" r="r" b="b"/>
            <a:pathLst>
              <a:path w="1341120" h="231140">
                <a:moveTo>
                  <a:pt x="0" y="0"/>
                </a:moveTo>
                <a:lnTo>
                  <a:pt x="0" y="230886"/>
                </a:lnTo>
                <a:lnTo>
                  <a:pt x="1341120" y="230886"/>
                </a:lnTo>
                <a:lnTo>
                  <a:pt x="1341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452104" y="1056894"/>
            <a:ext cx="1369695" cy="245745"/>
          </a:xfrm>
          <a:custGeom>
            <a:avLst/>
            <a:gdLst/>
            <a:ahLst/>
            <a:cxnLst/>
            <a:rect l="l" t="t" r="r" b="b"/>
            <a:pathLst>
              <a:path w="1369695" h="245744">
                <a:moveTo>
                  <a:pt x="28194" y="217169"/>
                </a:moveTo>
                <a:lnTo>
                  <a:pt x="28194" y="0"/>
                </a:lnTo>
                <a:lnTo>
                  <a:pt x="0" y="0"/>
                </a:lnTo>
                <a:lnTo>
                  <a:pt x="0" y="239267"/>
                </a:lnTo>
                <a:lnTo>
                  <a:pt x="6096" y="245363"/>
                </a:lnTo>
                <a:lnTo>
                  <a:pt x="13716" y="245363"/>
                </a:lnTo>
                <a:lnTo>
                  <a:pt x="13716" y="217169"/>
                </a:lnTo>
                <a:lnTo>
                  <a:pt x="28194" y="217169"/>
                </a:lnTo>
                <a:close/>
              </a:path>
              <a:path w="1369695" h="245744">
                <a:moveTo>
                  <a:pt x="1354836" y="217169"/>
                </a:moveTo>
                <a:lnTo>
                  <a:pt x="13716" y="217169"/>
                </a:lnTo>
                <a:lnTo>
                  <a:pt x="28194" y="230885"/>
                </a:lnTo>
                <a:lnTo>
                  <a:pt x="28194" y="245363"/>
                </a:lnTo>
                <a:lnTo>
                  <a:pt x="1341120" y="245363"/>
                </a:lnTo>
                <a:lnTo>
                  <a:pt x="1341120" y="230885"/>
                </a:lnTo>
                <a:lnTo>
                  <a:pt x="1354836" y="217169"/>
                </a:lnTo>
                <a:close/>
              </a:path>
              <a:path w="1369695" h="245744">
                <a:moveTo>
                  <a:pt x="28194" y="245363"/>
                </a:moveTo>
                <a:lnTo>
                  <a:pt x="28194" y="230885"/>
                </a:lnTo>
                <a:lnTo>
                  <a:pt x="13716" y="217169"/>
                </a:lnTo>
                <a:lnTo>
                  <a:pt x="13716" y="245363"/>
                </a:lnTo>
                <a:lnTo>
                  <a:pt x="28194" y="245363"/>
                </a:lnTo>
                <a:close/>
              </a:path>
              <a:path w="1369695" h="245744">
                <a:moveTo>
                  <a:pt x="1369314" y="239267"/>
                </a:moveTo>
                <a:lnTo>
                  <a:pt x="1369314" y="0"/>
                </a:lnTo>
                <a:lnTo>
                  <a:pt x="1341120" y="0"/>
                </a:lnTo>
                <a:lnTo>
                  <a:pt x="1341120" y="217169"/>
                </a:lnTo>
                <a:lnTo>
                  <a:pt x="1354836" y="217169"/>
                </a:lnTo>
                <a:lnTo>
                  <a:pt x="1354836" y="245363"/>
                </a:lnTo>
                <a:lnTo>
                  <a:pt x="1363218" y="245363"/>
                </a:lnTo>
                <a:lnTo>
                  <a:pt x="1369314" y="239267"/>
                </a:lnTo>
                <a:close/>
              </a:path>
              <a:path w="1369695" h="245744">
                <a:moveTo>
                  <a:pt x="1354836" y="245363"/>
                </a:moveTo>
                <a:lnTo>
                  <a:pt x="1354836" y="217169"/>
                </a:lnTo>
                <a:lnTo>
                  <a:pt x="1341120" y="230885"/>
                </a:lnTo>
                <a:lnTo>
                  <a:pt x="1341120" y="245363"/>
                </a:lnTo>
                <a:lnTo>
                  <a:pt x="1354836" y="245363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0" y="4826508"/>
            <a:ext cx="10058400" cy="943610"/>
          </a:xfrm>
          <a:custGeom>
            <a:avLst/>
            <a:gdLst/>
            <a:ahLst/>
            <a:cxnLst/>
            <a:rect l="l" t="t" r="r" b="b"/>
            <a:pathLst>
              <a:path w="10058400" h="943610">
                <a:moveTo>
                  <a:pt x="0" y="0"/>
                </a:moveTo>
                <a:lnTo>
                  <a:pt x="0" y="943356"/>
                </a:lnTo>
                <a:lnTo>
                  <a:pt x="10058019" y="943356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55524" y="1335277"/>
            <a:ext cx="9462770" cy="540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marR="5080" indent="-377190">
              <a:lnSpc>
                <a:spcPct val="170000"/>
              </a:lnSpc>
              <a:buFont typeface="Arial"/>
              <a:buChar char="•"/>
              <a:tabLst>
                <a:tab pos="389255" algn="l"/>
                <a:tab pos="389890" algn="l"/>
                <a:tab pos="1513840" algn="l"/>
                <a:tab pos="2322195" algn="l"/>
                <a:tab pos="3592829" algn="l"/>
                <a:tab pos="4080510" algn="l"/>
                <a:tab pos="5295265" algn="l"/>
                <a:tab pos="5744210" algn="l"/>
                <a:tab pos="6882130" algn="l"/>
                <a:tab pos="7620000" algn="l"/>
              </a:tabLst>
            </a:pPr>
            <a:r>
              <a:rPr sz="2200" b="1" spc="-5" dirty="0">
                <a:latin typeface="Verdana"/>
                <a:cs typeface="Verdana"/>
              </a:rPr>
              <a:t>Whe</a:t>
            </a:r>
            <a:r>
              <a:rPr sz="2200" b="1" dirty="0">
                <a:latin typeface="Verdana"/>
                <a:cs typeface="Verdana"/>
              </a:rPr>
              <a:t>n	</a:t>
            </a:r>
            <a:r>
              <a:rPr sz="2200" b="1" spc="-5" dirty="0">
                <a:latin typeface="Verdana"/>
                <a:cs typeface="Verdana"/>
              </a:rPr>
              <a:t>I/</a:t>
            </a:r>
            <a:r>
              <a:rPr sz="2200" b="1" dirty="0">
                <a:latin typeface="Verdana"/>
                <a:cs typeface="Verdana"/>
              </a:rPr>
              <a:t>O	D</a:t>
            </a:r>
            <a:r>
              <a:rPr sz="2200" b="1" spc="-5" dirty="0">
                <a:latin typeface="Verdana"/>
                <a:cs typeface="Verdana"/>
              </a:rPr>
              <a:t>evic</a:t>
            </a:r>
            <a:r>
              <a:rPr sz="2200" b="1" dirty="0">
                <a:latin typeface="Verdana"/>
                <a:cs typeface="Verdana"/>
              </a:rPr>
              <a:t>e	</a:t>
            </a:r>
            <a:r>
              <a:rPr sz="2200" b="1" spc="-5" dirty="0">
                <a:latin typeface="Verdana"/>
                <a:cs typeface="Verdana"/>
              </a:rPr>
              <a:t>i</a:t>
            </a:r>
            <a:r>
              <a:rPr sz="2200" b="1" dirty="0">
                <a:latin typeface="Verdana"/>
                <a:cs typeface="Verdana"/>
              </a:rPr>
              <a:t>s	</a:t>
            </a:r>
            <a:r>
              <a:rPr sz="2200" b="1" spc="-5" dirty="0">
                <a:latin typeface="Verdana"/>
                <a:cs typeface="Verdana"/>
              </a:rPr>
              <a:t>ready</a:t>
            </a:r>
            <a:r>
              <a:rPr sz="2200" b="1" dirty="0">
                <a:latin typeface="Verdana"/>
                <a:cs typeface="Verdana"/>
              </a:rPr>
              <a:t>,	</a:t>
            </a:r>
            <a:r>
              <a:rPr sz="2200" b="1" spc="-5" dirty="0">
                <a:latin typeface="Verdana"/>
                <a:cs typeface="Verdana"/>
              </a:rPr>
              <a:t>i</a:t>
            </a:r>
            <a:r>
              <a:rPr sz="2200" b="1" dirty="0">
                <a:latin typeface="Verdana"/>
                <a:cs typeface="Verdana"/>
              </a:rPr>
              <a:t>t	</a:t>
            </a:r>
            <a:r>
              <a:rPr sz="2200" b="1" spc="5" dirty="0">
                <a:latin typeface="Verdana"/>
                <a:cs typeface="Verdana"/>
              </a:rPr>
              <a:t>s</a:t>
            </a:r>
            <a:r>
              <a:rPr sz="2200" b="1" spc="-5" dirty="0">
                <a:latin typeface="Verdana"/>
                <a:cs typeface="Verdana"/>
              </a:rPr>
              <a:t>end</a:t>
            </a:r>
            <a:r>
              <a:rPr sz="2200" b="1" dirty="0">
                <a:latin typeface="Verdana"/>
                <a:cs typeface="Verdana"/>
              </a:rPr>
              <a:t>s	</a:t>
            </a:r>
            <a:r>
              <a:rPr sz="2200" b="1" spc="-5" dirty="0">
                <a:latin typeface="Verdana"/>
                <a:cs typeface="Verdana"/>
              </a:rPr>
              <a:t>th</a:t>
            </a:r>
            <a:r>
              <a:rPr sz="2200" b="1" dirty="0">
                <a:latin typeface="Verdana"/>
                <a:cs typeface="Verdana"/>
              </a:rPr>
              <a:t>e	</a:t>
            </a:r>
            <a:r>
              <a:rPr sz="2200" b="1" spc="-10" dirty="0">
                <a:latin typeface="Verdana"/>
                <a:cs typeface="Verdana"/>
              </a:rPr>
              <a:t>I</a:t>
            </a:r>
            <a:r>
              <a:rPr sz="2200" b="1" spc="-5" dirty="0">
                <a:latin typeface="Verdana"/>
                <a:cs typeface="Verdana"/>
              </a:rPr>
              <a:t>NTERRUPT  signal </a:t>
            </a:r>
            <a:r>
              <a:rPr sz="2200" b="1" dirty="0">
                <a:latin typeface="Verdana"/>
                <a:cs typeface="Verdana"/>
              </a:rPr>
              <a:t>to </a:t>
            </a:r>
            <a:r>
              <a:rPr sz="2200" b="1" spc="-5" dirty="0">
                <a:latin typeface="Verdana"/>
                <a:cs typeface="Verdana"/>
              </a:rPr>
              <a:t>processor </a:t>
            </a:r>
            <a:r>
              <a:rPr sz="2200" b="1" dirty="0">
                <a:latin typeface="Verdana"/>
                <a:cs typeface="Verdana"/>
              </a:rPr>
              <a:t>via a </a:t>
            </a:r>
            <a:r>
              <a:rPr sz="2200" b="1" u="heavy" spc="-5" dirty="0">
                <a:solidFill>
                  <a:srgbClr val="C00000"/>
                </a:solidFill>
                <a:latin typeface="Verdana"/>
                <a:cs typeface="Verdana"/>
              </a:rPr>
              <a:t>dedicated controller</a:t>
            </a:r>
            <a:r>
              <a:rPr sz="2200" b="1" u="heavy" spc="2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200" b="1" u="heavy" spc="-5" dirty="0">
                <a:solidFill>
                  <a:srgbClr val="C00000"/>
                </a:solidFill>
                <a:latin typeface="Verdana"/>
                <a:cs typeface="Verdana"/>
              </a:rPr>
              <a:t>line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255" algn="l"/>
                <a:tab pos="389890" algn="l"/>
                <a:tab pos="2969895" algn="l"/>
              </a:tabLst>
            </a:pPr>
            <a:r>
              <a:rPr sz="2200" b="1" spc="-5" dirty="0">
                <a:latin typeface="Verdana"/>
                <a:cs typeface="Verdana"/>
              </a:rPr>
              <a:t>Using</a:t>
            </a:r>
            <a:r>
              <a:rPr sz="2200" b="1" spc="10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interrupt	we are ideally eliminating WAIT</a:t>
            </a:r>
            <a:r>
              <a:rPr sz="2200" b="1" spc="20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period</a:t>
            </a:r>
            <a:endParaRPr sz="2200">
              <a:latin typeface="Verdana"/>
              <a:cs typeface="Verdana"/>
            </a:endParaRPr>
          </a:p>
          <a:p>
            <a:pPr marL="389890" marR="5080" indent="-377190">
              <a:lnSpc>
                <a:spcPct val="170000"/>
              </a:lnSpc>
              <a:spcBef>
                <a:spcPts val="525"/>
              </a:spcBef>
              <a:buFont typeface="Arial"/>
              <a:buChar char="•"/>
              <a:tabLst>
                <a:tab pos="389255" algn="l"/>
                <a:tab pos="389890" algn="l"/>
              </a:tabLst>
            </a:pPr>
            <a:r>
              <a:rPr sz="2200" b="1" dirty="0">
                <a:latin typeface="Verdana"/>
                <a:cs typeface="Verdana"/>
              </a:rPr>
              <a:t>In response to the interrupt, the processor executes </a:t>
            </a:r>
            <a:r>
              <a:rPr sz="2200" b="1" spc="-5" dirty="0">
                <a:latin typeface="Verdana"/>
                <a:cs typeface="Verdana"/>
              </a:rPr>
              <a:t>the  </a:t>
            </a:r>
            <a:r>
              <a:rPr sz="2200" b="1" u="heavy" spc="-5" dirty="0">
                <a:solidFill>
                  <a:srgbClr val="FF0000"/>
                </a:solidFill>
                <a:latin typeface="Verdana"/>
                <a:cs typeface="Verdana"/>
              </a:rPr>
              <a:t>Interrupt Service Routine</a:t>
            </a:r>
            <a:r>
              <a:rPr sz="2200" b="1" u="heavy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b="1" u="heavy" spc="-5" dirty="0">
                <a:solidFill>
                  <a:srgbClr val="FF0000"/>
                </a:solidFill>
                <a:latin typeface="Verdana"/>
                <a:cs typeface="Verdana"/>
              </a:rPr>
              <a:t>(ISR)</a:t>
            </a:r>
            <a:endParaRPr sz="2200">
              <a:latin typeface="Verdana"/>
              <a:cs typeface="Verdana"/>
            </a:endParaRPr>
          </a:p>
          <a:p>
            <a:pPr marL="389890" marR="5080" indent="-377190">
              <a:lnSpc>
                <a:spcPct val="170000"/>
              </a:lnSpc>
              <a:spcBef>
                <a:spcPts val="525"/>
              </a:spcBef>
              <a:buFont typeface="Arial"/>
              <a:buChar char="•"/>
              <a:tabLst>
                <a:tab pos="389255" algn="l"/>
                <a:tab pos="389890" algn="l"/>
              </a:tabLst>
            </a:pPr>
            <a:r>
              <a:rPr sz="2200" b="1" spc="-5" dirty="0">
                <a:latin typeface="Verdana"/>
                <a:cs typeface="Verdana"/>
              </a:rPr>
              <a:t>All </a:t>
            </a:r>
            <a:r>
              <a:rPr sz="2200" b="1" dirty="0">
                <a:latin typeface="Verdana"/>
                <a:cs typeface="Verdana"/>
              </a:rPr>
              <a:t>the registers, flags, program </a:t>
            </a:r>
            <a:r>
              <a:rPr sz="2200" b="1" spc="-5" dirty="0">
                <a:latin typeface="Verdana"/>
                <a:cs typeface="Verdana"/>
              </a:rPr>
              <a:t>counter </a:t>
            </a:r>
            <a:r>
              <a:rPr sz="2200" b="1" dirty="0">
                <a:latin typeface="Verdana"/>
                <a:cs typeface="Verdana"/>
              </a:rPr>
              <a:t>values are </a:t>
            </a:r>
            <a:r>
              <a:rPr sz="2200" b="1" spc="-5" dirty="0">
                <a:latin typeface="Verdana"/>
                <a:cs typeface="Verdana"/>
              </a:rPr>
              <a:t>saved  by the processor before running</a:t>
            </a:r>
            <a:r>
              <a:rPr sz="2200" b="1" spc="5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ISR</a:t>
            </a:r>
            <a:endParaRPr sz="2200">
              <a:latin typeface="Verdana"/>
              <a:cs typeface="Verdana"/>
            </a:endParaRPr>
          </a:p>
          <a:p>
            <a:pPr marL="389890" marR="5080" indent="-377190">
              <a:lnSpc>
                <a:spcPct val="170000"/>
              </a:lnSpc>
              <a:spcBef>
                <a:spcPts val="525"/>
              </a:spcBef>
              <a:buFont typeface="Arial"/>
              <a:buChar char="•"/>
              <a:tabLst>
                <a:tab pos="389255" algn="l"/>
                <a:tab pos="389890" algn="l"/>
                <a:tab pos="3676650" algn="l"/>
              </a:tabLst>
            </a:pPr>
            <a:r>
              <a:rPr sz="2200" b="1" dirty="0">
                <a:latin typeface="Verdana"/>
                <a:cs typeface="Verdana"/>
              </a:rPr>
              <a:t>The time required </a:t>
            </a:r>
            <a:r>
              <a:rPr sz="2200" b="1" spc="-5" dirty="0">
                <a:latin typeface="Verdana"/>
                <a:cs typeface="Verdana"/>
              </a:rPr>
              <a:t>to </a:t>
            </a:r>
            <a:r>
              <a:rPr sz="2200" b="1" dirty="0">
                <a:latin typeface="Verdana"/>
                <a:cs typeface="Verdana"/>
              </a:rPr>
              <a:t>save status &amp; restore contribute </a:t>
            </a:r>
            <a:r>
              <a:rPr sz="2200" b="1" spc="-5" dirty="0">
                <a:latin typeface="Verdana"/>
                <a:cs typeface="Verdana"/>
              </a:rPr>
              <a:t>to  execution</a:t>
            </a:r>
            <a:r>
              <a:rPr sz="2200" b="1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overhead	</a:t>
            </a:r>
            <a:r>
              <a:rPr sz="2200" dirty="0">
                <a:latin typeface="Wingdings"/>
                <a:cs typeface="Wingdings"/>
              </a:rPr>
              <a:t>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b="1" u="heavy" spc="-5" dirty="0">
                <a:solidFill>
                  <a:srgbClr val="C00000"/>
                </a:solidFill>
                <a:latin typeface="Verdana"/>
                <a:cs typeface="Verdana"/>
              </a:rPr>
              <a:t>“Interrupt</a:t>
            </a:r>
            <a:r>
              <a:rPr sz="2200" b="1" u="heavy" spc="17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200" b="1" u="heavy" spc="-5" dirty="0">
                <a:solidFill>
                  <a:srgbClr val="C00000"/>
                </a:solidFill>
                <a:latin typeface="Verdana"/>
                <a:cs typeface="Verdana"/>
              </a:rPr>
              <a:t>Latency”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80" y="6711695"/>
            <a:ext cx="10058400" cy="946785"/>
          </a:xfrm>
          <a:custGeom>
            <a:avLst/>
            <a:gdLst/>
            <a:ahLst/>
            <a:cxnLst/>
            <a:rect l="l" t="t" r="r" b="b"/>
            <a:pathLst>
              <a:path w="10058400" h="946784">
                <a:moveTo>
                  <a:pt x="0" y="0"/>
                </a:moveTo>
                <a:lnTo>
                  <a:pt x="0" y="946403"/>
                </a:lnTo>
                <a:lnTo>
                  <a:pt x="10058018" y="946403"/>
                </a:lnTo>
                <a:lnTo>
                  <a:pt x="100580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95" y="120395"/>
            <a:ext cx="10045700" cy="7531100"/>
          </a:xfrm>
          <a:custGeom>
            <a:avLst/>
            <a:gdLst/>
            <a:ahLst/>
            <a:cxnLst/>
            <a:rect l="l" t="t" r="r" b="b"/>
            <a:pathLst>
              <a:path w="10045700" h="7531100">
                <a:moveTo>
                  <a:pt x="10045446" y="7530846"/>
                </a:moveTo>
                <a:lnTo>
                  <a:pt x="10045446" y="0"/>
                </a:lnTo>
                <a:lnTo>
                  <a:pt x="0" y="0"/>
                </a:lnTo>
                <a:lnTo>
                  <a:pt x="0" y="7530846"/>
                </a:lnTo>
                <a:lnTo>
                  <a:pt x="10045446" y="75308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0">
              <a:lnSpc>
                <a:spcPct val="100000"/>
              </a:lnSpc>
            </a:pPr>
            <a:r>
              <a:rPr u="heavy" spc="5" dirty="0">
                <a:solidFill>
                  <a:srgbClr val="0070C0"/>
                </a:solidFill>
              </a:rPr>
              <a:t>Handling </a:t>
            </a:r>
            <a:r>
              <a:rPr u="heavy" spc="10" dirty="0">
                <a:solidFill>
                  <a:srgbClr val="0070C0"/>
                </a:solidFill>
              </a:rPr>
              <a:t>Multiple</a:t>
            </a:r>
            <a:r>
              <a:rPr u="heavy" spc="-10" dirty="0">
                <a:solidFill>
                  <a:srgbClr val="0070C0"/>
                </a:solidFill>
              </a:rPr>
              <a:t> </a:t>
            </a:r>
            <a:r>
              <a:rPr u="heavy" spc="5" dirty="0">
                <a:solidFill>
                  <a:srgbClr val="0070C0"/>
                </a:solidFill>
              </a:rPr>
              <a:t>Devices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3163" y="1695703"/>
            <a:ext cx="2933065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255" algn="l"/>
                <a:tab pos="389890" algn="l"/>
              </a:tabLst>
            </a:pPr>
            <a:r>
              <a:rPr sz="2200" b="1" spc="-5" dirty="0">
                <a:latin typeface="Verdana"/>
                <a:cs typeface="Verdana"/>
              </a:rPr>
              <a:t>Multiple</a:t>
            </a:r>
            <a:r>
              <a:rPr sz="2200" b="1" spc="-65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devices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20607" y="1695703"/>
            <a:ext cx="3456304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latin typeface="Verdana"/>
                <a:cs typeface="Verdana"/>
              </a:rPr>
              <a:t>can initiate</a:t>
            </a:r>
            <a:r>
              <a:rPr sz="2200" b="1" spc="-30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interrupts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0" y="1998726"/>
            <a:ext cx="10058400" cy="943610"/>
          </a:xfrm>
          <a:custGeom>
            <a:avLst/>
            <a:gdLst/>
            <a:ahLst/>
            <a:cxnLst/>
            <a:rect l="l" t="t" r="r" b="b"/>
            <a:pathLst>
              <a:path w="10058400" h="943610">
                <a:moveTo>
                  <a:pt x="0" y="0"/>
                </a:moveTo>
                <a:lnTo>
                  <a:pt x="0" y="943356"/>
                </a:lnTo>
                <a:lnTo>
                  <a:pt x="10058019" y="943356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" y="2941320"/>
            <a:ext cx="10058400" cy="943610"/>
          </a:xfrm>
          <a:custGeom>
            <a:avLst/>
            <a:gdLst/>
            <a:ahLst/>
            <a:cxnLst/>
            <a:rect l="l" t="t" r="r" b="b"/>
            <a:pathLst>
              <a:path w="10058400" h="943610">
                <a:moveTo>
                  <a:pt x="0" y="0"/>
                </a:moveTo>
                <a:lnTo>
                  <a:pt x="0" y="943356"/>
                </a:lnTo>
                <a:lnTo>
                  <a:pt x="10058019" y="943356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" y="3883914"/>
            <a:ext cx="10058400" cy="943610"/>
          </a:xfrm>
          <a:custGeom>
            <a:avLst/>
            <a:gdLst/>
            <a:ahLst/>
            <a:cxnLst/>
            <a:rect l="l" t="t" r="r" b="b"/>
            <a:pathLst>
              <a:path w="10058400" h="943610">
                <a:moveTo>
                  <a:pt x="0" y="0"/>
                </a:moveTo>
                <a:lnTo>
                  <a:pt x="0" y="943356"/>
                </a:lnTo>
                <a:lnTo>
                  <a:pt x="10058019" y="943356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0" y="4826508"/>
            <a:ext cx="10058400" cy="943610"/>
          </a:xfrm>
          <a:custGeom>
            <a:avLst/>
            <a:gdLst/>
            <a:ahLst/>
            <a:cxnLst/>
            <a:rect l="l" t="t" r="r" b="b"/>
            <a:pathLst>
              <a:path w="10058400" h="943610">
                <a:moveTo>
                  <a:pt x="0" y="0"/>
                </a:moveTo>
                <a:lnTo>
                  <a:pt x="0" y="943356"/>
                </a:lnTo>
                <a:lnTo>
                  <a:pt x="10058019" y="943356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3163" y="2634488"/>
            <a:ext cx="7481570" cy="31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255" algn="l"/>
                <a:tab pos="389890" algn="l"/>
              </a:tabLst>
            </a:pPr>
            <a:r>
              <a:rPr sz="2200" b="1" spc="-5" dirty="0">
                <a:latin typeface="Verdana"/>
                <a:cs typeface="Verdana"/>
              </a:rPr>
              <a:t>They uses the common interrupt request</a:t>
            </a:r>
            <a:r>
              <a:rPr sz="2200" b="1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line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255" algn="l"/>
                <a:tab pos="389890" algn="l"/>
              </a:tabLst>
            </a:pPr>
            <a:r>
              <a:rPr sz="2200" b="1" spc="-5" dirty="0">
                <a:latin typeface="Verdana"/>
                <a:cs typeface="Verdana"/>
              </a:rPr>
              <a:t>Techniques</a:t>
            </a:r>
            <a:r>
              <a:rPr sz="2200" b="1" spc="-95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are</a:t>
            </a:r>
            <a:endParaRPr sz="2200">
              <a:latin typeface="Verdana"/>
              <a:cs typeface="Verdana"/>
            </a:endParaRPr>
          </a:p>
          <a:p>
            <a:pPr marL="829944" lvl="1" indent="-314325">
              <a:lnSpc>
                <a:spcPct val="100000"/>
              </a:lnSpc>
              <a:spcBef>
                <a:spcPts val="1055"/>
              </a:spcBef>
              <a:buFont typeface="Arial"/>
              <a:buChar char="–"/>
              <a:tabLst>
                <a:tab pos="829944" algn="l"/>
                <a:tab pos="830580" algn="l"/>
              </a:tabLst>
            </a:pPr>
            <a:r>
              <a:rPr sz="2200" b="1" spc="-5" dirty="0">
                <a:latin typeface="Verdana"/>
                <a:cs typeface="Verdana"/>
              </a:rPr>
              <a:t>Polling</a:t>
            </a:r>
            <a:endParaRPr sz="2200">
              <a:latin typeface="Verdana"/>
              <a:cs typeface="Verdana"/>
            </a:endParaRPr>
          </a:p>
          <a:p>
            <a:pPr marL="829944" lvl="1" indent="-314325">
              <a:lnSpc>
                <a:spcPct val="100000"/>
              </a:lnSpc>
              <a:spcBef>
                <a:spcPts val="1055"/>
              </a:spcBef>
              <a:buFont typeface="Arial"/>
              <a:buChar char="–"/>
              <a:tabLst>
                <a:tab pos="829944" algn="l"/>
                <a:tab pos="830580" algn="l"/>
              </a:tabLst>
            </a:pPr>
            <a:r>
              <a:rPr sz="2200" b="1" spc="-5" dirty="0">
                <a:latin typeface="Verdana"/>
                <a:cs typeface="Verdana"/>
              </a:rPr>
              <a:t>Vectored</a:t>
            </a:r>
            <a:r>
              <a:rPr sz="2200" b="1" spc="-90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Interrupts</a:t>
            </a:r>
            <a:endParaRPr sz="2200">
              <a:latin typeface="Verdana"/>
              <a:cs typeface="Verdana"/>
            </a:endParaRPr>
          </a:p>
          <a:p>
            <a:pPr marL="829944" lvl="1" indent="-314325">
              <a:lnSpc>
                <a:spcPct val="100000"/>
              </a:lnSpc>
              <a:spcBef>
                <a:spcPts val="1055"/>
              </a:spcBef>
              <a:buFont typeface="Arial"/>
              <a:buChar char="–"/>
              <a:tabLst>
                <a:tab pos="829944" algn="l"/>
                <a:tab pos="830580" algn="l"/>
              </a:tabLst>
            </a:pPr>
            <a:r>
              <a:rPr sz="2200" b="1" spc="-5" dirty="0">
                <a:latin typeface="Verdana"/>
                <a:cs typeface="Verdana"/>
              </a:rPr>
              <a:t>Interrupt</a:t>
            </a:r>
            <a:r>
              <a:rPr sz="2200" b="1" spc="-70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Nesting</a:t>
            </a:r>
            <a:endParaRPr sz="2200">
              <a:latin typeface="Verdana"/>
              <a:cs typeface="Verdana"/>
            </a:endParaRPr>
          </a:p>
          <a:p>
            <a:pPr marL="829944" lvl="1" indent="-314325">
              <a:lnSpc>
                <a:spcPct val="100000"/>
              </a:lnSpc>
              <a:spcBef>
                <a:spcPts val="1055"/>
              </a:spcBef>
              <a:buFont typeface="Arial"/>
              <a:buChar char="–"/>
              <a:tabLst>
                <a:tab pos="829944" algn="l"/>
                <a:tab pos="830580" algn="l"/>
              </a:tabLst>
            </a:pPr>
            <a:r>
              <a:rPr sz="2200" b="1" spc="-5" dirty="0">
                <a:solidFill>
                  <a:srgbClr val="C00000"/>
                </a:solidFill>
                <a:latin typeface="Verdana"/>
                <a:cs typeface="Verdana"/>
              </a:rPr>
              <a:t>Daisy</a:t>
            </a:r>
            <a:r>
              <a:rPr sz="2200" b="1" spc="-8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Verdana"/>
                <a:cs typeface="Verdana"/>
              </a:rPr>
              <a:t>Chaining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0" y="5769102"/>
            <a:ext cx="10058400" cy="943610"/>
          </a:xfrm>
          <a:custGeom>
            <a:avLst/>
            <a:gdLst/>
            <a:ahLst/>
            <a:cxnLst/>
            <a:rect l="l" t="t" r="r" b="b"/>
            <a:pathLst>
              <a:path w="10058400" h="943609">
                <a:moveTo>
                  <a:pt x="0" y="0"/>
                </a:moveTo>
                <a:lnTo>
                  <a:pt x="0" y="943356"/>
                </a:lnTo>
                <a:lnTo>
                  <a:pt x="10058019" y="943356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5" y="120395"/>
            <a:ext cx="10045700" cy="7531100"/>
          </a:xfrm>
          <a:custGeom>
            <a:avLst/>
            <a:gdLst/>
            <a:ahLst/>
            <a:cxnLst/>
            <a:rect l="l" t="t" r="r" b="b"/>
            <a:pathLst>
              <a:path w="10045700" h="7531100">
                <a:moveTo>
                  <a:pt x="10045446" y="7530846"/>
                </a:moveTo>
                <a:lnTo>
                  <a:pt x="10045446" y="0"/>
                </a:lnTo>
                <a:lnTo>
                  <a:pt x="0" y="0"/>
                </a:lnTo>
                <a:lnTo>
                  <a:pt x="0" y="7530846"/>
                </a:lnTo>
                <a:lnTo>
                  <a:pt x="10045446" y="75308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75814">
              <a:lnSpc>
                <a:spcPct val="100000"/>
              </a:lnSpc>
            </a:pPr>
            <a:r>
              <a:rPr sz="3050" u="heavy" spc="15" dirty="0">
                <a:solidFill>
                  <a:srgbClr val="0070C0"/>
                </a:solidFill>
              </a:rPr>
              <a:t>Polling</a:t>
            </a:r>
            <a:r>
              <a:rPr sz="3050" u="heavy" spc="-35" dirty="0">
                <a:solidFill>
                  <a:srgbClr val="0070C0"/>
                </a:solidFill>
              </a:rPr>
              <a:t> </a:t>
            </a:r>
            <a:r>
              <a:rPr sz="3050" u="heavy" spc="15" dirty="0">
                <a:solidFill>
                  <a:srgbClr val="0070C0"/>
                </a:solidFill>
              </a:rPr>
              <a:t>Scheme</a:t>
            </a:r>
            <a:endParaRPr sz="3050"/>
          </a:p>
        </p:txBody>
      </p:sp>
      <p:sp>
        <p:nvSpPr>
          <p:cNvPr id="3" name="object 3"/>
          <p:cNvSpPr txBox="1"/>
          <p:nvPr/>
        </p:nvSpPr>
        <p:spPr>
          <a:xfrm>
            <a:off x="339343" y="1293367"/>
            <a:ext cx="9294495" cy="810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marR="5080" indent="-377190">
              <a:lnSpc>
                <a:spcPct val="120000"/>
              </a:lnSpc>
              <a:buFont typeface="Arial"/>
              <a:buChar char="•"/>
              <a:tabLst>
                <a:tab pos="389255" algn="l"/>
                <a:tab pos="389890" algn="l"/>
              </a:tabLst>
            </a:pPr>
            <a:r>
              <a:rPr sz="2200" b="1" dirty="0">
                <a:latin typeface="Verdana"/>
                <a:cs typeface="Verdana"/>
              </a:rPr>
              <a:t>The </a:t>
            </a:r>
            <a:r>
              <a:rPr sz="2200" b="1" spc="-5" dirty="0">
                <a:latin typeface="Verdana"/>
                <a:cs typeface="Verdana"/>
              </a:rPr>
              <a:t>IRQ </a:t>
            </a:r>
            <a:r>
              <a:rPr sz="2200" b="1" dirty="0">
                <a:latin typeface="Verdana"/>
                <a:cs typeface="Verdana"/>
              </a:rPr>
              <a:t>(interrupt request) bit </a:t>
            </a:r>
            <a:r>
              <a:rPr sz="2200" b="1" spc="-5" dirty="0">
                <a:latin typeface="Verdana"/>
                <a:cs typeface="Verdana"/>
              </a:rPr>
              <a:t>in </a:t>
            </a:r>
            <a:r>
              <a:rPr sz="2200" b="1" dirty="0">
                <a:latin typeface="Verdana"/>
                <a:cs typeface="Verdana"/>
              </a:rPr>
              <a:t>the status register is  set </a:t>
            </a:r>
            <a:r>
              <a:rPr sz="2200" b="1" spc="-5" dirty="0">
                <a:latin typeface="Verdana"/>
                <a:cs typeface="Verdana"/>
              </a:rPr>
              <a:t>when </a:t>
            </a:r>
            <a:r>
              <a:rPr sz="2200" b="1" dirty="0">
                <a:latin typeface="Verdana"/>
                <a:cs typeface="Verdana"/>
              </a:rPr>
              <a:t>a device </a:t>
            </a:r>
            <a:r>
              <a:rPr sz="2200" b="1" spc="-5" dirty="0">
                <a:latin typeface="Verdana"/>
                <a:cs typeface="Verdana"/>
              </a:rPr>
              <a:t>is requesting an</a:t>
            </a:r>
            <a:r>
              <a:rPr sz="2200" b="1" spc="-20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interrupt.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1998726"/>
            <a:ext cx="10058400" cy="943610"/>
          </a:xfrm>
          <a:custGeom>
            <a:avLst/>
            <a:gdLst/>
            <a:ahLst/>
            <a:cxnLst/>
            <a:rect l="l" t="t" r="r" b="b"/>
            <a:pathLst>
              <a:path w="10058400" h="943610">
                <a:moveTo>
                  <a:pt x="0" y="0"/>
                </a:moveTo>
                <a:lnTo>
                  <a:pt x="0" y="943356"/>
                </a:lnTo>
                <a:lnTo>
                  <a:pt x="10058019" y="943356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53203" y="2701544"/>
            <a:ext cx="116459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latin typeface="Verdana"/>
                <a:cs typeface="Verdana"/>
              </a:rPr>
              <a:t>routine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17946" y="2701544"/>
            <a:ext cx="76962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latin typeface="Verdana"/>
                <a:cs typeface="Verdana"/>
              </a:rPr>
              <a:t>polls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9495" y="2701544"/>
            <a:ext cx="274383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49935" algn="l"/>
                <a:tab pos="1557020" algn="l"/>
              </a:tabLst>
            </a:pPr>
            <a:r>
              <a:rPr sz="2200" b="1" spc="-5" dirty="0">
                <a:latin typeface="Verdana"/>
                <a:cs typeface="Verdana"/>
              </a:rPr>
              <a:t>th</a:t>
            </a:r>
            <a:r>
              <a:rPr sz="2200" b="1" dirty="0">
                <a:latin typeface="Verdana"/>
                <a:cs typeface="Verdana"/>
              </a:rPr>
              <a:t>e	</a:t>
            </a:r>
            <a:r>
              <a:rPr sz="2200" b="1" spc="-5" dirty="0">
                <a:latin typeface="Verdana"/>
                <a:cs typeface="Verdana"/>
              </a:rPr>
              <a:t>I/</a:t>
            </a:r>
            <a:r>
              <a:rPr sz="2200" b="1" dirty="0">
                <a:latin typeface="Verdana"/>
                <a:cs typeface="Verdana"/>
              </a:rPr>
              <a:t>O	</a:t>
            </a:r>
            <a:r>
              <a:rPr sz="2200" b="1" spc="-5" dirty="0">
                <a:latin typeface="Verdana"/>
                <a:cs typeface="Verdana"/>
              </a:rPr>
              <a:t>devices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0" y="2941320"/>
            <a:ext cx="10058400" cy="943610"/>
          </a:xfrm>
          <a:custGeom>
            <a:avLst/>
            <a:gdLst/>
            <a:ahLst/>
            <a:cxnLst/>
            <a:rect l="l" t="t" r="r" b="b"/>
            <a:pathLst>
              <a:path w="10058400" h="943610">
                <a:moveTo>
                  <a:pt x="0" y="0"/>
                </a:moveTo>
                <a:lnTo>
                  <a:pt x="0" y="943356"/>
                </a:lnTo>
                <a:lnTo>
                  <a:pt x="10058019" y="943356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9343" y="2634488"/>
            <a:ext cx="4013835" cy="810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marR="5080" indent="-377190">
              <a:lnSpc>
                <a:spcPct val="120000"/>
              </a:lnSpc>
              <a:buFont typeface="Arial"/>
              <a:buChar char="•"/>
              <a:tabLst>
                <a:tab pos="389255" algn="l"/>
                <a:tab pos="389890" algn="l"/>
                <a:tab pos="1189355" algn="l"/>
                <a:tab pos="2880995" algn="l"/>
              </a:tabLst>
            </a:pPr>
            <a:r>
              <a:rPr sz="2200" b="1" spc="-5" dirty="0">
                <a:latin typeface="Verdana"/>
                <a:cs typeface="Verdana"/>
              </a:rPr>
              <a:t>Th</a:t>
            </a:r>
            <a:r>
              <a:rPr sz="2200" b="1" dirty="0">
                <a:latin typeface="Verdana"/>
                <a:cs typeface="Verdana"/>
              </a:rPr>
              <a:t>e	Interrupt	service  </a:t>
            </a:r>
            <a:r>
              <a:rPr sz="2200" b="1" spc="-5" dirty="0">
                <a:latin typeface="Verdana"/>
                <a:cs typeface="Verdana"/>
              </a:rPr>
              <a:t>connected </a:t>
            </a:r>
            <a:r>
              <a:rPr sz="2200" b="1" dirty="0">
                <a:latin typeface="Verdana"/>
                <a:cs typeface="Verdana"/>
              </a:rPr>
              <a:t>to the</a:t>
            </a:r>
            <a:r>
              <a:rPr sz="2200" b="1" spc="-90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bus.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69422" y="4042664"/>
            <a:ext cx="236347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10895" algn="l"/>
                <a:tab pos="1419225" algn="l"/>
                <a:tab pos="2088514" algn="l"/>
              </a:tabLst>
            </a:pPr>
            <a:r>
              <a:rPr sz="2200" b="1" spc="-5" dirty="0">
                <a:latin typeface="Verdana"/>
                <a:cs typeface="Verdana"/>
              </a:rPr>
              <a:t>IR</a:t>
            </a:r>
            <a:r>
              <a:rPr sz="2200" b="1" dirty="0">
                <a:latin typeface="Verdana"/>
                <a:cs typeface="Verdana"/>
              </a:rPr>
              <a:t>Q	</a:t>
            </a:r>
            <a:r>
              <a:rPr sz="2200" b="1" spc="-5" dirty="0">
                <a:latin typeface="Verdana"/>
                <a:cs typeface="Verdana"/>
              </a:rPr>
              <a:t>bi</a:t>
            </a:r>
            <a:r>
              <a:rPr sz="2200" b="1" dirty="0">
                <a:latin typeface="Verdana"/>
                <a:cs typeface="Verdana"/>
              </a:rPr>
              <a:t>t	s</a:t>
            </a:r>
            <a:r>
              <a:rPr sz="2200" b="1" spc="-5" dirty="0">
                <a:latin typeface="Verdana"/>
                <a:cs typeface="Verdana"/>
              </a:rPr>
              <a:t>e</a:t>
            </a:r>
            <a:r>
              <a:rPr sz="2200" b="1" dirty="0">
                <a:latin typeface="Verdana"/>
                <a:cs typeface="Verdana"/>
              </a:rPr>
              <a:t>t	is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9343" y="3975608"/>
            <a:ext cx="6765925" cy="810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marR="5080" indent="-377190">
              <a:lnSpc>
                <a:spcPct val="120000"/>
              </a:lnSpc>
              <a:buFont typeface="Arial"/>
              <a:buChar char="•"/>
              <a:tabLst>
                <a:tab pos="389255" algn="l"/>
                <a:tab pos="389890" algn="l"/>
                <a:tab pos="1155065" algn="l"/>
                <a:tab pos="1991995" algn="l"/>
                <a:tab pos="3190240" algn="l"/>
                <a:tab pos="5354320" algn="l"/>
                <a:tab pos="6240145" algn="l"/>
              </a:tabLst>
            </a:pPr>
            <a:r>
              <a:rPr sz="2200" b="1" dirty="0">
                <a:latin typeface="Verdana"/>
                <a:cs typeface="Verdana"/>
              </a:rPr>
              <a:t>The	</a:t>
            </a:r>
            <a:r>
              <a:rPr sz="2200" b="1" spc="5" dirty="0">
                <a:latin typeface="Verdana"/>
                <a:cs typeface="Verdana"/>
              </a:rPr>
              <a:t>f</a:t>
            </a:r>
            <a:r>
              <a:rPr sz="2200" b="1" dirty="0">
                <a:latin typeface="Verdana"/>
                <a:cs typeface="Verdana"/>
              </a:rPr>
              <a:t>irst	</a:t>
            </a:r>
            <a:r>
              <a:rPr sz="2200" b="1" spc="-5" dirty="0">
                <a:latin typeface="Verdana"/>
                <a:cs typeface="Verdana"/>
              </a:rPr>
              <a:t>devic</a:t>
            </a:r>
            <a:r>
              <a:rPr sz="2200" b="1" dirty="0">
                <a:latin typeface="Verdana"/>
                <a:cs typeface="Verdana"/>
              </a:rPr>
              <a:t>e	</a:t>
            </a:r>
            <a:r>
              <a:rPr sz="2200" b="1" spc="-5" dirty="0">
                <a:latin typeface="Verdana"/>
                <a:cs typeface="Verdana"/>
              </a:rPr>
              <a:t>encountere</a:t>
            </a:r>
            <a:r>
              <a:rPr sz="2200" b="1" dirty="0">
                <a:latin typeface="Verdana"/>
                <a:cs typeface="Verdana"/>
              </a:rPr>
              <a:t>d	</a:t>
            </a:r>
            <a:r>
              <a:rPr sz="2200" b="1" spc="-5" dirty="0">
                <a:latin typeface="Verdana"/>
                <a:cs typeface="Verdana"/>
              </a:rPr>
              <a:t>wit</a:t>
            </a:r>
            <a:r>
              <a:rPr sz="2200" b="1" dirty="0">
                <a:latin typeface="Verdana"/>
                <a:cs typeface="Verdana"/>
              </a:rPr>
              <a:t>h	the  </a:t>
            </a:r>
            <a:r>
              <a:rPr sz="2200" b="1" spc="-5" dirty="0">
                <a:latin typeface="Verdana"/>
                <a:cs typeface="Verdana"/>
              </a:rPr>
              <a:t>serviced and the subroutine is</a:t>
            </a:r>
            <a:r>
              <a:rPr sz="2200" b="1" spc="-10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invoked.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85829" y="5383783"/>
            <a:ext cx="73025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-5" dirty="0">
                <a:latin typeface="Verdana"/>
                <a:cs typeface="Verdana"/>
              </a:rPr>
              <a:t>time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66380" y="5383783"/>
            <a:ext cx="156654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61415" algn="l"/>
              </a:tabLst>
            </a:pPr>
            <a:r>
              <a:rPr sz="2200" b="1" spc="-5" dirty="0">
                <a:latin typeface="Verdana"/>
                <a:cs typeface="Verdana"/>
              </a:rPr>
              <a:t>spen</a:t>
            </a:r>
            <a:r>
              <a:rPr sz="2200" b="1" dirty="0">
                <a:latin typeface="Verdana"/>
                <a:cs typeface="Verdana"/>
              </a:rPr>
              <a:t>t	</a:t>
            </a:r>
            <a:r>
              <a:rPr sz="2200" b="1" spc="5" dirty="0">
                <a:latin typeface="Verdana"/>
                <a:cs typeface="Verdana"/>
              </a:rPr>
              <a:t>o</a:t>
            </a:r>
            <a:r>
              <a:rPr sz="2200" b="1" dirty="0">
                <a:latin typeface="Verdana"/>
                <a:cs typeface="Verdana"/>
              </a:rPr>
              <a:t>n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9343" y="5316727"/>
            <a:ext cx="6871970" cy="810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marR="5080" indent="-377190">
              <a:lnSpc>
                <a:spcPct val="120000"/>
              </a:lnSpc>
              <a:buFont typeface="Arial"/>
              <a:buChar char="•"/>
              <a:tabLst>
                <a:tab pos="389255" algn="l"/>
                <a:tab pos="389890" algn="l"/>
                <a:tab pos="1390015" algn="l"/>
                <a:tab pos="1986914" algn="l"/>
                <a:tab pos="2015489" algn="l"/>
                <a:tab pos="2762250" algn="l"/>
                <a:tab pos="3606165" algn="l"/>
                <a:tab pos="4039235" algn="l"/>
                <a:tab pos="4425315" algn="l"/>
                <a:tab pos="4836795" algn="l"/>
                <a:tab pos="4970780" algn="l"/>
                <a:tab pos="5583555" algn="l"/>
                <a:tab pos="5624830" algn="l"/>
              </a:tabLst>
            </a:pPr>
            <a:r>
              <a:rPr sz="2200" b="1" spc="-5" dirty="0">
                <a:latin typeface="Verdana"/>
                <a:cs typeface="Verdana"/>
              </a:rPr>
              <a:t>Easy	to	implement,	but	</a:t>
            </a:r>
            <a:r>
              <a:rPr sz="2200" b="1" dirty="0">
                <a:latin typeface="Verdana"/>
                <a:cs typeface="Verdana"/>
              </a:rPr>
              <a:t>too		</a:t>
            </a:r>
            <a:r>
              <a:rPr sz="2200" b="1" spc="-5" dirty="0">
                <a:latin typeface="Verdana"/>
                <a:cs typeface="Verdana"/>
              </a:rPr>
              <a:t>much  checkin</a:t>
            </a:r>
            <a:r>
              <a:rPr sz="2200" b="1" dirty="0">
                <a:latin typeface="Verdana"/>
                <a:cs typeface="Verdana"/>
              </a:rPr>
              <a:t>g		</a:t>
            </a:r>
            <a:r>
              <a:rPr sz="2200" b="1" spc="-5" dirty="0">
                <a:latin typeface="Verdana"/>
                <a:cs typeface="Verdana"/>
              </a:rPr>
              <a:t>th</a:t>
            </a:r>
            <a:r>
              <a:rPr sz="2200" b="1" dirty="0">
                <a:latin typeface="Verdana"/>
                <a:cs typeface="Verdana"/>
              </a:rPr>
              <a:t>e	</a:t>
            </a:r>
            <a:r>
              <a:rPr sz="2200" b="1" spc="-5" dirty="0">
                <a:latin typeface="Verdana"/>
                <a:cs typeface="Verdana"/>
              </a:rPr>
              <a:t>IR</a:t>
            </a:r>
            <a:r>
              <a:rPr sz="2200" b="1" dirty="0">
                <a:latin typeface="Verdana"/>
                <a:cs typeface="Verdana"/>
              </a:rPr>
              <a:t>Q	</a:t>
            </a:r>
            <a:r>
              <a:rPr sz="2200" b="1" spc="-5" dirty="0">
                <a:latin typeface="Verdana"/>
                <a:cs typeface="Verdana"/>
              </a:rPr>
              <a:t>bit</a:t>
            </a:r>
            <a:r>
              <a:rPr sz="2200" b="1" dirty="0">
                <a:latin typeface="Verdana"/>
                <a:cs typeface="Verdana"/>
              </a:rPr>
              <a:t>s	</a:t>
            </a:r>
            <a:r>
              <a:rPr sz="2200" b="1" spc="-5" dirty="0">
                <a:latin typeface="Verdana"/>
                <a:cs typeface="Verdana"/>
              </a:rPr>
              <a:t>o</a:t>
            </a:r>
            <a:r>
              <a:rPr sz="2200" b="1" dirty="0">
                <a:latin typeface="Verdana"/>
                <a:cs typeface="Verdana"/>
              </a:rPr>
              <a:t>f		</a:t>
            </a:r>
            <a:r>
              <a:rPr sz="2200" b="1" spc="-5" dirty="0">
                <a:latin typeface="Verdana"/>
                <a:cs typeface="Verdana"/>
              </a:rPr>
              <a:t>al</a:t>
            </a:r>
            <a:r>
              <a:rPr sz="2200" b="1" dirty="0">
                <a:latin typeface="Verdana"/>
                <a:cs typeface="Verdana"/>
              </a:rPr>
              <a:t>l	d</a:t>
            </a:r>
            <a:r>
              <a:rPr sz="2200" b="1" spc="-5" dirty="0">
                <a:latin typeface="Verdana"/>
                <a:cs typeface="Verdana"/>
              </a:rPr>
              <a:t>evices,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21015" y="5786120"/>
            <a:ext cx="113792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5" dirty="0">
                <a:latin typeface="Verdana"/>
                <a:cs typeface="Verdana"/>
              </a:rPr>
              <a:t>t</a:t>
            </a:r>
            <a:r>
              <a:rPr sz="2200" b="1" spc="-5" dirty="0">
                <a:latin typeface="Verdana"/>
                <a:cs typeface="Verdana"/>
              </a:rPr>
              <a:t>hough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68863" y="5786120"/>
            <a:ext cx="86550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latin typeface="Verdana"/>
                <a:cs typeface="Verdana"/>
              </a:rPr>
              <a:t>s</a:t>
            </a:r>
            <a:r>
              <a:rPr sz="2200" b="1" spc="-5" dirty="0">
                <a:latin typeface="Verdana"/>
                <a:cs typeface="Verdana"/>
              </a:rPr>
              <a:t>ome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6533" y="6188455"/>
            <a:ext cx="614870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latin typeface="Verdana"/>
                <a:cs typeface="Verdana"/>
              </a:rPr>
              <a:t>devices </a:t>
            </a:r>
            <a:r>
              <a:rPr sz="2200" b="1" spc="-5" dirty="0">
                <a:latin typeface="Verdana"/>
                <a:cs typeface="Verdana"/>
              </a:rPr>
              <a:t>may </a:t>
            </a:r>
            <a:r>
              <a:rPr sz="2200" b="1" dirty="0">
                <a:latin typeface="Verdana"/>
                <a:cs typeface="Verdana"/>
              </a:rPr>
              <a:t>not be requesting</a:t>
            </a:r>
            <a:r>
              <a:rPr sz="2200" b="1" spc="-80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service.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95" y="120395"/>
            <a:ext cx="10045700" cy="7531100"/>
          </a:xfrm>
          <a:custGeom>
            <a:avLst/>
            <a:gdLst/>
            <a:ahLst/>
            <a:cxnLst/>
            <a:rect l="l" t="t" r="r" b="b"/>
            <a:pathLst>
              <a:path w="10045700" h="7531100">
                <a:moveTo>
                  <a:pt x="10045446" y="7530846"/>
                </a:moveTo>
                <a:lnTo>
                  <a:pt x="10045446" y="0"/>
                </a:lnTo>
                <a:lnTo>
                  <a:pt x="0" y="0"/>
                </a:lnTo>
                <a:lnTo>
                  <a:pt x="0" y="7530846"/>
                </a:lnTo>
                <a:lnTo>
                  <a:pt x="10045446" y="75308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3329" y="306069"/>
            <a:ext cx="503364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u="heavy" spc="10" dirty="0">
                <a:solidFill>
                  <a:srgbClr val="0070C0"/>
                </a:solidFill>
              </a:rPr>
              <a:t>Vectored</a:t>
            </a:r>
            <a:r>
              <a:rPr u="heavy" spc="-30" dirty="0">
                <a:solidFill>
                  <a:srgbClr val="0070C0"/>
                </a:solidFill>
              </a:rPr>
              <a:t> </a:t>
            </a:r>
            <a:r>
              <a:rPr u="heavy" spc="10" dirty="0">
                <a:solidFill>
                  <a:srgbClr val="0070C0"/>
                </a:solidFill>
              </a:rPr>
              <a:t>Interrupts</a:t>
            </a:r>
          </a:p>
        </p:txBody>
      </p:sp>
      <p:sp>
        <p:nvSpPr>
          <p:cNvPr id="3" name="object 3"/>
          <p:cNvSpPr/>
          <p:nvPr/>
        </p:nvSpPr>
        <p:spPr>
          <a:xfrm>
            <a:off x="380" y="6711695"/>
            <a:ext cx="10058400" cy="946785"/>
          </a:xfrm>
          <a:custGeom>
            <a:avLst/>
            <a:gdLst/>
            <a:ahLst/>
            <a:cxnLst/>
            <a:rect l="l" t="t" r="r" b="b"/>
            <a:pathLst>
              <a:path w="10058400" h="946784">
                <a:moveTo>
                  <a:pt x="0" y="0"/>
                </a:moveTo>
                <a:lnTo>
                  <a:pt x="0" y="946403"/>
                </a:lnTo>
                <a:lnTo>
                  <a:pt x="10058018" y="946403"/>
                </a:lnTo>
                <a:lnTo>
                  <a:pt x="100580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1693" y="849122"/>
            <a:ext cx="9714230" cy="651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marR="5715" indent="-377190" algn="just">
              <a:lnSpc>
                <a:spcPct val="150000"/>
              </a:lnSpc>
              <a:buFont typeface="Arial"/>
              <a:buChar char="•"/>
              <a:tabLst>
                <a:tab pos="390525" algn="l"/>
              </a:tabLst>
            </a:pPr>
            <a:r>
              <a:rPr sz="2200" b="1" dirty="0">
                <a:latin typeface="Verdana"/>
                <a:cs typeface="Verdana"/>
              </a:rPr>
              <a:t>Device requesting an interrupt identifies itself directly to  the</a:t>
            </a:r>
            <a:r>
              <a:rPr sz="2200" b="1" spc="-100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processor</a:t>
            </a:r>
            <a:endParaRPr sz="2200">
              <a:latin typeface="Verdana"/>
              <a:cs typeface="Verdana"/>
            </a:endParaRPr>
          </a:p>
          <a:p>
            <a:pPr marL="389890" marR="5080" indent="-377190" algn="just">
              <a:lnSpc>
                <a:spcPct val="150000"/>
              </a:lnSpc>
              <a:spcBef>
                <a:spcPts val="525"/>
              </a:spcBef>
              <a:buFont typeface="Arial"/>
              <a:buChar char="•"/>
              <a:tabLst>
                <a:tab pos="390525" algn="l"/>
              </a:tabLst>
            </a:pPr>
            <a:r>
              <a:rPr sz="2200" b="1" spc="-5" dirty="0">
                <a:latin typeface="Verdana"/>
                <a:cs typeface="Verdana"/>
              </a:rPr>
              <a:t>The device sends </a:t>
            </a:r>
            <a:r>
              <a:rPr sz="2200" b="1" dirty="0">
                <a:latin typeface="Verdana"/>
                <a:cs typeface="Verdana"/>
              </a:rPr>
              <a:t>a </a:t>
            </a:r>
            <a:r>
              <a:rPr sz="2200" b="1" u="heavy" dirty="0">
                <a:solidFill>
                  <a:srgbClr val="7030A0"/>
                </a:solidFill>
                <a:latin typeface="Verdana"/>
                <a:cs typeface="Verdana"/>
              </a:rPr>
              <a:t>special code </a:t>
            </a:r>
            <a:r>
              <a:rPr sz="2200" b="1" dirty="0">
                <a:latin typeface="Verdana"/>
                <a:cs typeface="Verdana"/>
              </a:rPr>
              <a:t>to the </a:t>
            </a:r>
            <a:r>
              <a:rPr sz="2200" b="1" spc="-5" dirty="0">
                <a:latin typeface="Verdana"/>
                <a:cs typeface="Verdana"/>
              </a:rPr>
              <a:t>processor </a:t>
            </a:r>
            <a:r>
              <a:rPr sz="2200" b="1" dirty="0">
                <a:latin typeface="Verdana"/>
                <a:cs typeface="Verdana"/>
              </a:rPr>
              <a:t>over the  bus.</a:t>
            </a:r>
            <a:endParaRPr sz="2200">
              <a:latin typeface="Verdana"/>
              <a:cs typeface="Verdana"/>
            </a:endParaRPr>
          </a:p>
          <a:p>
            <a:pPr marL="389890" indent="-377190">
              <a:lnSpc>
                <a:spcPct val="100000"/>
              </a:lnSpc>
              <a:spcBef>
                <a:spcPts val="1845"/>
              </a:spcBef>
              <a:buFont typeface="Arial"/>
              <a:buChar char="•"/>
              <a:tabLst>
                <a:tab pos="389255" algn="l"/>
                <a:tab pos="390525" algn="l"/>
              </a:tabLst>
            </a:pPr>
            <a:r>
              <a:rPr sz="2200" b="1" spc="-5" dirty="0">
                <a:latin typeface="Verdana"/>
                <a:cs typeface="Verdana"/>
              </a:rPr>
              <a:t>The </a:t>
            </a:r>
            <a:r>
              <a:rPr sz="2200" b="1" dirty="0">
                <a:latin typeface="Verdana"/>
                <a:cs typeface="Verdana"/>
              </a:rPr>
              <a:t>code </a:t>
            </a:r>
            <a:r>
              <a:rPr sz="2200" b="1" spc="-5" dirty="0">
                <a:latin typeface="Verdana"/>
                <a:cs typeface="Verdana"/>
              </a:rPr>
              <a:t>contains</a:t>
            </a:r>
            <a:r>
              <a:rPr sz="2200" b="1" spc="-60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the</a:t>
            </a:r>
            <a:endParaRPr sz="2200">
              <a:latin typeface="Verdana"/>
              <a:cs typeface="Verdana"/>
            </a:endParaRPr>
          </a:p>
          <a:p>
            <a:pPr marL="829944" lvl="1" indent="-314325">
              <a:lnSpc>
                <a:spcPct val="100000"/>
              </a:lnSpc>
              <a:spcBef>
                <a:spcPts val="1845"/>
              </a:spcBef>
              <a:buFont typeface="Arial"/>
              <a:buChar char="–"/>
              <a:tabLst>
                <a:tab pos="829944" algn="l"/>
                <a:tab pos="830580" algn="l"/>
              </a:tabLst>
            </a:pPr>
            <a:r>
              <a:rPr sz="2200" b="1" spc="-5" dirty="0">
                <a:latin typeface="Verdana"/>
                <a:cs typeface="Verdana"/>
              </a:rPr>
              <a:t>identification </a:t>
            </a:r>
            <a:r>
              <a:rPr sz="2200" b="1" dirty="0">
                <a:latin typeface="Verdana"/>
                <a:cs typeface="Verdana"/>
              </a:rPr>
              <a:t>of </a:t>
            </a:r>
            <a:r>
              <a:rPr sz="2200" b="1" spc="-5" dirty="0">
                <a:latin typeface="Verdana"/>
                <a:cs typeface="Verdana"/>
              </a:rPr>
              <a:t>the</a:t>
            </a:r>
            <a:r>
              <a:rPr sz="2200" b="1" spc="-30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device,</a:t>
            </a:r>
            <a:endParaRPr sz="2200">
              <a:latin typeface="Verdana"/>
              <a:cs typeface="Verdana"/>
            </a:endParaRPr>
          </a:p>
          <a:p>
            <a:pPr marL="829944" lvl="1" indent="-314325">
              <a:lnSpc>
                <a:spcPct val="100000"/>
              </a:lnSpc>
              <a:spcBef>
                <a:spcPts val="1845"/>
              </a:spcBef>
              <a:buFont typeface="Arial"/>
              <a:buChar char="–"/>
              <a:tabLst>
                <a:tab pos="829944" algn="l"/>
                <a:tab pos="830580" algn="l"/>
              </a:tabLst>
            </a:pPr>
            <a:r>
              <a:rPr sz="2200" b="1" spc="-5" dirty="0">
                <a:latin typeface="Verdana"/>
                <a:cs typeface="Verdana"/>
              </a:rPr>
              <a:t>starting address </a:t>
            </a:r>
            <a:r>
              <a:rPr sz="2200" b="1" dirty="0">
                <a:latin typeface="Verdana"/>
                <a:cs typeface="Verdana"/>
              </a:rPr>
              <a:t>for the</a:t>
            </a:r>
            <a:r>
              <a:rPr sz="2200" b="1" spc="-30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ISR,</a:t>
            </a:r>
            <a:endParaRPr sz="2200">
              <a:latin typeface="Verdana"/>
              <a:cs typeface="Verdana"/>
            </a:endParaRPr>
          </a:p>
          <a:p>
            <a:pPr marL="829944" lvl="1" indent="-314325">
              <a:lnSpc>
                <a:spcPct val="100000"/>
              </a:lnSpc>
              <a:spcBef>
                <a:spcPts val="1845"/>
              </a:spcBef>
              <a:buFont typeface="Arial"/>
              <a:buChar char="–"/>
              <a:tabLst>
                <a:tab pos="829944" algn="l"/>
                <a:tab pos="830580" algn="l"/>
              </a:tabLst>
            </a:pPr>
            <a:r>
              <a:rPr sz="2200" b="1" spc="-5" dirty="0">
                <a:latin typeface="Verdana"/>
                <a:cs typeface="Verdana"/>
              </a:rPr>
              <a:t>address </a:t>
            </a:r>
            <a:r>
              <a:rPr sz="2200" b="1" dirty="0">
                <a:latin typeface="Verdana"/>
                <a:cs typeface="Verdana"/>
              </a:rPr>
              <a:t>of </a:t>
            </a:r>
            <a:r>
              <a:rPr sz="2200" b="1" spc="-5" dirty="0">
                <a:latin typeface="Verdana"/>
                <a:cs typeface="Verdana"/>
              </a:rPr>
              <a:t>the branch </a:t>
            </a:r>
            <a:r>
              <a:rPr sz="2200" b="1" dirty="0">
                <a:latin typeface="Verdana"/>
                <a:cs typeface="Verdana"/>
              </a:rPr>
              <a:t>to the</a:t>
            </a:r>
            <a:r>
              <a:rPr sz="2200" b="1" spc="-30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ISR</a:t>
            </a:r>
            <a:endParaRPr sz="2200">
              <a:latin typeface="Verdana"/>
              <a:cs typeface="Verdana"/>
            </a:endParaRPr>
          </a:p>
          <a:p>
            <a:pPr marL="389890" indent="-377190">
              <a:lnSpc>
                <a:spcPct val="100000"/>
              </a:lnSpc>
              <a:spcBef>
                <a:spcPts val="1845"/>
              </a:spcBef>
              <a:buFont typeface="Arial"/>
              <a:buChar char="•"/>
              <a:tabLst>
                <a:tab pos="389255" algn="l"/>
                <a:tab pos="389890" algn="l"/>
              </a:tabLst>
            </a:pPr>
            <a:r>
              <a:rPr sz="2200" b="1" spc="-5" dirty="0">
                <a:latin typeface="Verdana"/>
                <a:cs typeface="Verdana"/>
              </a:rPr>
              <a:t>PC finds the ISR </a:t>
            </a:r>
            <a:r>
              <a:rPr sz="2200" b="1" dirty="0">
                <a:latin typeface="Verdana"/>
                <a:cs typeface="Verdana"/>
              </a:rPr>
              <a:t>address from </a:t>
            </a:r>
            <a:r>
              <a:rPr sz="2200" b="1" spc="-5" dirty="0">
                <a:latin typeface="Verdana"/>
                <a:cs typeface="Verdana"/>
              </a:rPr>
              <a:t>the </a:t>
            </a:r>
            <a:r>
              <a:rPr sz="2200" b="1" dirty="0">
                <a:latin typeface="Verdana"/>
                <a:cs typeface="Verdana"/>
              </a:rPr>
              <a:t>code.</a:t>
            </a:r>
            <a:endParaRPr sz="2200">
              <a:latin typeface="Verdana"/>
              <a:cs typeface="Verdana"/>
            </a:endParaRPr>
          </a:p>
          <a:p>
            <a:pPr marL="389890" marR="5715" indent="-377190" algn="just">
              <a:lnSpc>
                <a:spcPct val="150000"/>
              </a:lnSpc>
              <a:spcBef>
                <a:spcPts val="525"/>
              </a:spcBef>
              <a:buFont typeface="Arial"/>
              <a:buChar char="•"/>
              <a:tabLst>
                <a:tab pos="390525" algn="l"/>
              </a:tabLst>
            </a:pPr>
            <a:r>
              <a:rPr sz="2200" b="1" dirty="0">
                <a:latin typeface="Verdana"/>
                <a:cs typeface="Verdana"/>
              </a:rPr>
              <a:t>To add flexibility for multiple devices - corresponding ISR  </a:t>
            </a:r>
            <a:r>
              <a:rPr sz="2200" b="1" spc="-5" dirty="0">
                <a:latin typeface="Verdana"/>
                <a:cs typeface="Verdana"/>
              </a:rPr>
              <a:t>is executed by </a:t>
            </a:r>
            <a:r>
              <a:rPr sz="2200" b="1" dirty="0">
                <a:latin typeface="Verdana"/>
                <a:cs typeface="Verdana"/>
              </a:rPr>
              <a:t>the processor </a:t>
            </a:r>
            <a:r>
              <a:rPr sz="2200" b="1" spc="-5" dirty="0">
                <a:latin typeface="Verdana"/>
                <a:cs typeface="Verdana"/>
              </a:rPr>
              <a:t>using </a:t>
            </a:r>
            <a:r>
              <a:rPr sz="2200" b="1" dirty="0">
                <a:latin typeface="Verdana"/>
                <a:cs typeface="Verdana"/>
              </a:rPr>
              <a:t>a branch address </a:t>
            </a:r>
            <a:r>
              <a:rPr sz="2200" b="1" spc="-5" dirty="0">
                <a:latin typeface="Verdana"/>
                <a:cs typeface="Verdana"/>
              </a:rPr>
              <a:t>to the  appropriate routine  </a:t>
            </a:r>
            <a:r>
              <a:rPr sz="2200" b="1" dirty="0">
                <a:latin typeface="Verdana"/>
                <a:cs typeface="Verdana"/>
              </a:rPr>
              <a:t>- </a:t>
            </a:r>
            <a:r>
              <a:rPr sz="2200" b="1" spc="-5" dirty="0">
                <a:latin typeface="Verdana"/>
                <a:cs typeface="Verdana"/>
              </a:rPr>
              <a:t>device specified  </a:t>
            </a:r>
            <a:r>
              <a:rPr sz="2200" b="1" i="1" u="heavy" spc="-5" dirty="0">
                <a:solidFill>
                  <a:srgbClr val="7030A0"/>
                </a:solidFill>
                <a:latin typeface="Verdana"/>
                <a:cs typeface="Verdana"/>
              </a:rPr>
              <a:t>Interrupt</a:t>
            </a:r>
            <a:r>
              <a:rPr sz="2200" b="1" i="1" u="heavy" spc="65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2200" b="1" i="1" u="heavy" spc="-5" dirty="0">
                <a:solidFill>
                  <a:srgbClr val="7030A0"/>
                </a:solidFill>
                <a:latin typeface="Verdana"/>
                <a:cs typeface="Verdana"/>
              </a:rPr>
              <a:t>Vector</a:t>
            </a:r>
            <a:r>
              <a:rPr sz="2200" b="1" spc="-5" dirty="0">
                <a:latin typeface="Verdana"/>
                <a:cs typeface="Verdana"/>
              </a:rPr>
              <a:t>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5" y="120395"/>
            <a:ext cx="10045700" cy="7531100"/>
          </a:xfrm>
          <a:custGeom>
            <a:avLst/>
            <a:gdLst/>
            <a:ahLst/>
            <a:cxnLst/>
            <a:rect l="l" t="t" r="r" b="b"/>
            <a:pathLst>
              <a:path w="10045700" h="7531100">
                <a:moveTo>
                  <a:pt x="10045446" y="7530846"/>
                </a:moveTo>
                <a:lnTo>
                  <a:pt x="10045446" y="0"/>
                </a:lnTo>
                <a:lnTo>
                  <a:pt x="0" y="0"/>
                </a:lnTo>
                <a:lnTo>
                  <a:pt x="0" y="7530846"/>
                </a:lnTo>
                <a:lnTo>
                  <a:pt x="10045446" y="75308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" y="1056894"/>
            <a:ext cx="10058400" cy="942975"/>
          </a:xfrm>
          <a:custGeom>
            <a:avLst/>
            <a:gdLst/>
            <a:ahLst/>
            <a:cxnLst/>
            <a:rect l="l" t="t" r="r" b="b"/>
            <a:pathLst>
              <a:path w="10058400" h="942975">
                <a:moveTo>
                  <a:pt x="0" y="0"/>
                </a:moveTo>
                <a:lnTo>
                  <a:pt x="0" y="942594"/>
                </a:lnTo>
                <a:lnTo>
                  <a:pt x="10058019" y="942594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" y="3883914"/>
            <a:ext cx="10058400" cy="943610"/>
          </a:xfrm>
          <a:custGeom>
            <a:avLst/>
            <a:gdLst/>
            <a:ahLst/>
            <a:cxnLst/>
            <a:rect l="l" t="t" r="r" b="b"/>
            <a:pathLst>
              <a:path w="10058400" h="943610">
                <a:moveTo>
                  <a:pt x="0" y="0"/>
                </a:moveTo>
                <a:lnTo>
                  <a:pt x="0" y="943356"/>
                </a:lnTo>
                <a:lnTo>
                  <a:pt x="10058019" y="943356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0" y="5769102"/>
            <a:ext cx="10058400" cy="943610"/>
          </a:xfrm>
          <a:custGeom>
            <a:avLst/>
            <a:gdLst/>
            <a:ahLst/>
            <a:cxnLst/>
            <a:rect l="l" t="t" r="r" b="b"/>
            <a:pathLst>
              <a:path w="10058400" h="943609">
                <a:moveTo>
                  <a:pt x="0" y="0"/>
                </a:moveTo>
                <a:lnTo>
                  <a:pt x="0" y="943356"/>
                </a:lnTo>
                <a:lnTo>
                  <a:pt x="10058019" y="943356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879" y="162559"/>
            <a:ext cx="9829800" cy="7494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05840">
              <a:lnSpc>
                <a:spcPct val="100000"/>
              </a:lnSpc>
            </a:pPr>
            <a:r>
              <a:rPr sz="2200" b="1" spc="-5" dirty="0">
                <a:latin typeface="Verdana"/>
                <a:cs typeface="Verdana"/>
              </a:rPr>
              <a:t>An interrupt vector is </a:t>
            </a:r>
            <a:r>
              <a:rPr sz="2200" b="1" dirty="0">
                <a:latin typeface="Verdana"/>
                <a:cs typeface="Verdana"/>
              </a:rPr>
              <a:t>the </a:t>
            </a:r>
            <a:r>
              <a:rPr sz="2200" b="1" spc="-5" dirty="0">
                <a:latin typeface="Verdana"/>
                <a:cs typeface="Verdana"/>
              </a:rPr>
              <a:t>memory address </a:t>
            </a:r>
            <a:r>
              <a:rPr sz="2200" b="1" dirty="0">
                <a:latin typeface="Verdana"/>
                <a:cs typeface="Verdana"/>
              </a:rPr>
              <a:t>of </a:t>
            </a:r>
            <a:r>
              <a:rPr sz="2200" b="1" spc="-5" dirty="0">
                <a:latin typeface="Verdana"/>
                <a:cs typeface="Verdana"/>
              </a:rPr>
              <a:t>an  interrupt handler, </a:t>
            </a:r>
            <a:r>
              <a:rPr sz="2200" b="1" dirty="0">
                <a:latin typeface="Verdana"/>
                <a:cs typeface="Verdana"/>
              </a:rPr>
              <a:t>or </a:t>
            </a:r>
            <a:r>
              <a:rPr sz="2200" b="1" spc="-5" dirty="0">
                <a:latin typeface="Verdana"/>
                <a:cs typeface="Verdana"/>
              </a:rPr>
              <a:t>an index into an array called an </a:t>
            </a:r>
            <a:r>
              <a:rPr sz="2200" b="1" spc="-5" dirty="0">
                <a:solidFill>
                  <a:srgbClr val="7030A0"/>
                </a:solidFill>
                <a:latin typeface="Verdana"/>
                <a:cs typeface="Verdana"/>
              </a:rPr>
              <a:t>interrupt  </a:t>
            </a:r>
            <a:r>
              <a:rPr sz="2200" b="1" dirty="0">
                <a:solidFill>
                  <a:srgbClr val="7030A0"/>
                </a:solidFill>
                <a:latin typeface="Verdana"/>
                <a:cs typeface="Verdana"/>
              </a:rPr>
              <a:t>vector table or dispatch table </a:t>
            </a:r>
            <a:r>
              <a:rPr sz="2200" b="1" dirty="0">
                <a:latin typeface="Verdana"/>
                <a:cs typeface="Verdana"/>
              </a:rPr>
              <a:t>- a table of interrupt vectors  </a:t>
            </a:r>
            <a:r>
              <a:rPr sz="2200" b="1" spc="-5" dirty="0">
                <a:latin typeface="Verdana"/>
                <a:cs typeface="Verdana"/>
              </a:rPr>
              <a:t>(pointers </a:t>
            </a:r>
            <a:r>
              <a:rPr sz="2200" b="1" dirty="0">
                <a:latin typeface="Verdana"/>
                <a:cs typeface="Verdana"/>
              </a:rPr>
              <a:t>to </a:t>
            </a:r>
            <a:r>
              <a:rPr sz="2200" b="1" spc="-5" dirty="0">
                <a:latin typeface="Verdana"/>
                <a:cs typeface="Verdana"/>
              </a:rPr>
              <a:t>routines </a:t>
            </a:r>
            <a:r>
              <a:rPr sz="2200" b="1" dirty="0">
                <a:latin typeface="Verdana"/>
                <a:cs typeface="Verdana"/>
              </a:rPr>
              <a:t>that </a:t>
            </a:r>
            <a:r>
              <a:rPr sz="2200" b="1" spc="-5" dirty="0">
                <a:latin typeface="Verdana"/>
                <a:cs typeface="Verdana"/>
              </a:rPr>
              <a:t>handle</a:t>
            </a:r>
            <a:r>
              <a:rPr sz="2200" b="1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interrupts).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259079" indent="1005840">
              <a:lnSpc>
                <a:spcPct val="100000"/>
              </a:lnSpc>
            </a:pPr>
            <a:r>
              <a:rPr sz="2200" b="1" spc="-5" dirty="0">
                <a:latin typeface="Verdana"/>
                <a:cs typeface="Verdana"/>
              </a:rPr>
              <a:t>Interrupt vector </a:t>
            </a:r>
            <a:r>
              <a:rPr sz="2200" b="1" dirty="0">
                <a:latin typeface="Verdana"/>
                <a:cs typeface="Verdana"/>
              </a:rPr>
              <a:t>tables </a:t>
            </a:r>
            <a:r>
              <a:rPr sz="2200" b="1" spc="-5" dirty="0">
                <a:latin typeface="Verdana"/>
                <a:cs typeface="Verdana"/>
              </a:rPr>
              <a:t>contain </a:t>
            </a:r>
            <a:r>
              <a:rPr sz="2200" b="1" dirty="0">
                <a:latin typeface="Verdana"/>
                <a:cs typeface="Verdana"/>
              </a:rPr>
              <a:t>the </a:t>
            </a:r>
            <a:r>
              <a:rPr sz="2200" b="1" spc="-5" dirty="0">
                <a:latin typeface="Verdana"/>
                <a:cs typeface="Verdana"/>
              </a:rPr>
              <a:t>memory addresses  </a:t>
            </a:r>
            <a:r>
              <a:rPr sz="2200" b="1" dirty="0">
                <a:latin typeface="Verdana"/>
                <a:cs typeface="Verdana"/>
              </a:rPr>
              <a:t>of interrupt </a:t>
            </a:r>
            <a:r>
              <a:rPr sz="2200" b="1" spc="-5" dirty="0">
                <a:latin typeface="Verdana"/>
                <a:cs typeface="Verdana"/>
              </a:rPr>
              <a:t>handlers. When an </a:t>
            </a:r>
            <a:r>
              <a:rPr sz="2200" b="1" dirty="0">
                <a:latin typeface="Verdana"/>
                <a:cs typeface="Verdana"/>
              </a:rPr>
              <a:t>interrupt is </a:t>
            </a:r>
            <a:r>
              <a:rPr sz="2200" b="1" spc="-5" dirty="0">
                <a:latin typeface="Verdana"/>
                <a:cs typeface="Verdana"/>
              </a:rPr>
              <a:t>generated, </a:t>
            </a:r>
            <a:r>
              <a:rPr sz="2200" b="1" dirty="0">
                <a:latin typeface="Verdana"/>
                <a:cs typeface="Verdana"/>
              </a:rPr>
              <a:t>the  processor saves its execution state via a context switch,</a:t>
            </a:r>
            <a:r>
              <a:rPr sz="2200" b="1" spc="-35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and  </a:t>
            </a:r>
            <a:r>
              <a:rPr sz="2200" b="1" spc="-5" dirty="0">
                <a:latin typeface="Verdana"/>
                <a:cs typeface="Verdana"/>
              </a:rPr>
              <a:t>begins execution </a:t>
            </a:r>
            <a:r>
              <a:rPr sz="2200" b="1" dirty="0">
                <a:latin typeface="Verdana"/>
                <a:cs typeface="Verdana"/>
              </a:rPr>
              <a:t>of </a:t>
            </a:r>
            <a:r>
              <a:rPr sz="2200" b="1" spc="-5" dirty="0">
                <a:latin typeface="Verdana"/>
                <a:cs typeface="Verdana"/>
              </a:rPr>
              <a:t>the interrupt handler at the interrupt  </a:t>
            </a:r>
            <a:r>
              <a:rPr sz="2200" b="1" dirty="0">
                <a:latin typeface="Verdana"/>
                <a:cs typeface="Verdana"/>
              </a:rPr>
              <a:t>vector.</a:t>
            </a:r>
            <a:endParaRPr sz="2200">
              <a:latin typeface="Verdana"/>
              <a:cs typeface="Verdana"/>
            </a:endParaRPr>
          </a:p>
          <a:p>
            <a:pPr marL="12700" marR="248920" indent="1101090">
              <a:lnSpc>
                <a:spcPct val="100000"/>
              </a:lnSpc>
              <a:spcBef>
                <a:spcPts val="630"/>
              </a:spcBef>
            </a:pPr>
            <a:r>
              <a:rPr sz="2200" b="1" spc="-5" dirty="0">
                <a:latin typeface="Verdana"/>
                <a:cs typeface="Verdana"/>
              </a:rPr>
              <a:t>The Interrupt Descriptor </a:t>
            </a:r>
            <a:r>
              <a:rPr sz="2200" b="1" dirty="0">
                <a:latin typeface="Verdana"/>
                <a:cs typeface="Verdana"/>
              </a:rPr>
              <a:t>Table </a:t>
            </a:r>
            <a:r>
              <a:rPr sz="2200" b="1" spc="-5" dirty="0">
                <a:latin typeface="Verdana"/>
                <a:cs typeface="Verdana"/>
              </a:rPr>
              <a:t>(IDT) </a:t>
            </a:r>
            <a:r>
              <a:rPr sz="2200" b="1" dirty="0">
                <a:latin typeface="Verdana"/>
                <a:cs typeface="Verdana"/>
              </a:rPr>
              <a:t>is specific to the  I386 </a:t>
            </a:r>
            <a:r>
              <a:rPr sz="2200" b="1" spc="-5" dirty="0">
                <a:latin typeface="Verdana"/>
                <a:cs typeface="Verdana"/>
              </a:rPr>
              <a:t>architecture. </a:t>
            </a:r>
            <a:r>
              <a:rPr sz="2200" b="1" dirty="0">
                <a:latin typeface="Verdana"/>
                <a:cs typeface="Verdana"/>
              </a:rPr>
              <a:t>It tells </a:t>
            </a:r>
            <a:r>
              <a:rPr sz="2200" b="1" spc="-5" dirty="0">
                <a:latin typeface="Verdana"/>
                <a:cs typeface="Verdana"/>
              </a:rPr>
              <a:t>where </a:t>
            </a:r>
            <a:r>
              <a:rPr sz="2200" b="1" dirty="0">
                <a:latin typeface="Verdana"/>
                <a:cs typeface="Verdana"/>
              </a:rPr>
              <a:t>the Interrupt </a:t>
            </a:r>
            <a:r>
              <a:rPr sz="2200" b="1" spc="-5" dirty="0">
                <a:latin typeface="Verdana"/>
                <a:cs typeface="Verdana"/>
              </a:rPr>
              <a:t>Service  Routines (ISR) are</a:t>
            </a:r>
            <a:r>
              <a:rPr sz="2200" b="1" spc="-55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located.</a:t>
            </a:r>
            <a:endParaRPr sz="2200">
              <a:latin typeface="Verdana"/>
              <a:cs typeface="Verdana"/>
            </a:endParaRPr>
          </a:p>
          <a:p>
            <a:pPr marL="12700" marR="302260" indent="1101090">
              <a:lnSpc>
                <a:spcPct val="100000"/>
              </a:lnSpc>
              <a:spcBef>
                <a:spcPts val="1450"/>
              </a:spcBef>
            </a:pPr>
            <a:r>
              <a:rPr sz="2200" b="1" spc="-5" dirty="0">
                <a:latin typeface="Verdana"/>
                <a:cs typeface="Verdana"/>
              </a:rPr>
              <a:t>Each interrupt number is reserved for </a:t>
            </a:r>
            <a:r>
              <a:rPr sz="2200" b="1" dirty="0">
                <a:latin typeface="Verdana"/>
                <a:cs typeface="Verdana"/>
              </a:rPr>
              <a:t>a </a:t>
            </a:r>
            <a:r>
              <a:rPr sz="2200" b="1" spc="-5" dirty="0">
                <a:latin typeface="Verdana"/>
                <a:cs typeface="Verdana"/>
              </a:rPr>
              <a:t>specific  </a:t>
            </a:r>
            <a:r>
              <a:rPr sz="2200" b="1" dirty="0">
                <a:latin typeface="Verdana"/>
                <a:cs typeface="Verdana"/>
              </a:rPr>
              <a:t>purpose. For example, 16 of the vectors are reserved for</a:t>
            </a:r>
            <a:r>
              <a:rPr sz="2200" b="1" spc="-55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the  </a:t>
            </a:r>
            <a:r>
              <a:rPr sz="2200" b="1" spc="-5" dirty="0">
                <a:latin typeface="Verdana"/>
                <a:cs typeface="Verdana"/>
              </a:rPr>
              <a:t>16 IRQ</a:t>
            </a:r>
            <a:r>
              <a:rPr sz="2200" b="1" spc="-85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lines.</a:t>
            </a:r>
            <a:endParaRPr sz="2200">
              <a:latin typeface="Verdana"/>
              <a:cs typeface="Verdana"/>
            </a:endParaRPr>
          </a:p>
          <a:p>
            <a:pPr marL="12700" marR="85725" indent="1005840">
              <a:lnSpc>
                <a:spcPct val="100000"/>
              </a:lnSpc>
              <a:spcBef>
                <a:spcPts val="1450"/>
              </a:spcBef>
              <a:tabLst>
                <a:tab pos="3725545" algn="l"/>
              </a:tabLst>
            </a:pPr>
            <a:r>
              <a:rPr sz="2200" b="1" spc="-5" dirty="0">
                <a:latin typeface="Verdana"/>
                <a:cs typeface="Verdana"/>
              </a:rPr>
              <a:t>On PCs, </a:t>
            </a:r>
            <a:r>
              <a:rPr sz="2200" b="1" dirty="0">
                <a:latin typeface="Verdana"/>
                <a:cs typeface="Verdana"/>
              </a:rPr>
              <a:t>the interrupt </a:t>
            </a:r>
            <a:r>
              <a:rPr sz="2200" b="1" spc="-5" dirty="0">
                <a:latin typeface="Verdana"/>
                <a:cs typeface="Verdana"/>
              </a:rPr>
              <a:t>vector </a:t>
            </a:r>
            <a:r>
              <a:rPr sz="2200" b="1" dirty="0">
                <a:latin typeface="Verdana"/>
                <a:cs typeface="Verdana"/>
              </a:rPr>
              <a:t>table </a:t>
            </a:r>
            <a:r>
              <a:rPr sz="2200" b="1" spc="-5" dirty="0">
                <a:latin typeface="Verdana"/>
                <a:cs typeface="Verdana"/>
              </a:rPr>
              <a:t>(</a:t>
            </a:r>
            <a:r>
              <a:rPr sz="2200" b="1" spc="-5" dirty="0">
                <a:solidFill>
                  <a:srgbClr val="7030A0"/>
                </a:solidFill>
                <a:latin typeface="Verdana"/>
                <a:cs typeface="Verdana"/>
              </a:rPr>
              <a:t>IVT </a:t>
            </a:r>
            <a:r>
              <a:rPr sz="2200" b="1" dirty="0">
                <a:solidFill>
                  <a:srgbClr val="7030A0"/>
                </a:solidFill>
                <a:latin typeface="Verdana"/>
                <a:cs typeface="Verdana"/>
              </a:rPr>
              <a:t>or </a:t>
            </a:r>
            <a:r>
              <a:rPr sz="2200" b="1" spc="-5" dirty="0">
                <a:solidFill>
                  <a:srgbClr val="7030A0"/>
                </a:solidFill>
                <a:latin typeface="Verdana"/>
                <a:cs typeface="Verdana"/>
              </a:rPr>
              <a:t>IDT</a:t>
            </a:r>
            <a:r>
              <a:rPr sz="2200" b="1" spc="-5" dirty="0">
                <a:latin typeface="Verdana"/>
                <a:cs typeface="Verdana"/>
              </a:rPr>
              <a:t>) consists  </a:t>
            </a:r>
            <a:r>
              <a:rPr sz="2200" b="1" dirty="0">
                <a:latin typeface="Verdana"/>
                <a:cs typeface="Verdana"/>
              </a:rPr>
              <a:t>of 256</a:t>
            </a:r>
            <a:r>
              <a:rPr sz="2200" b="1" spc="15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4-byte</a:t>
            </a:r>
            <a:r>
              <a:rPr sz="2200" b="1" spc="-5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pointers	- </a:t>
            </a:r>
            <a:r>
              <a:rPr sz="2200" b="1" spc="-5" dirty="0">
                <a:latin typeface="Verdana"/>
                <a:cs typeface="Verdana"/>
              </a:rPr>
              <a:t>the </a:t>
            </a:r>
            <a:r>
              <a:rPr sz="2200" b="1" dirty="0">
                <a:latin typeface="Verdana"/>
                <a:cs typeface="Verdana"/>
              </a:rPr>
              <a:t>first 32 (0-31 or 00-1F)</a:t>
            </a:r>
            <a:r>
              <a:rPr sz="2200" b="1" spc="-10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of</a:t>
            </a:r>
            <a:r>
              <a:rPr sz="2200" b="1" spc="-5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which  are reserved for processor exceptions; the rest for </a:t>
            </a:r>
            <a:r>
              <a:rPr sz="2200" b="1" spc="-5" dirty="0">
                <a:latin typeface="Verdana"/>
                <a:cs typeface="Verdana"/>
              </a:rPr>
              <a:t>hardware  </a:t>
            </a:r>
            <a:r>
              <a:rPr sz="2200" b="1" dirty="0">
                <a:latin typeface="Verdana"/>
                <a:cs typeface="Verdana"/>
              </a:rPr>
              <a:t>interrupts, </a:t>
            </a:r>
            <a:r>
              <a:rPr sz="2200" b="1" spc="-5" dirty="0">
                <a:latin typeface="Verdana"/>
                <a:cs typeface="Verdana"/>
              </a:rPr>
              <a:t>software </a:t>
            </a:r>
            <a:r>
              <a:rPr sz="2200" b="1" dirty="0">
                <a:latin typeface="Verdana"/>
                <a:cs typeface="Verdana"/>
              </a:rPr>
              <a:t>interrupts. This </a:t>
            </a:r>
            <a:r>
              <a:rPr sz="2200" b="1" spc="-5" dirty="0">
                <a:latin typeface="Verdana"/>
                <a:cs typeface="Verdana"/>
              </a:rPr>
              <a:t>resides </a:t>
            </a:r>
            <a:r>
              <a:rPr sz="2200" b="1" dirty="0">
                <a:latin typeface="Verdana"/>
                <a:cs typeface="Verdana"/>
              </a:rPr>
              <a:t>in the </a:t>
            </a:r>
            <a:r>
              <a:rPr sz="2200" b="1" spc="-5" dirty="0">
                <a:latin typeface="Verdana"/>
                <a:cs typeface="Verdana"/>
              </a:rPr>
              <a:t>first </a:t>
            </a:r>
            <a:r>
              <a:rPr sz="2200" b="1" dirty="0">
                <a:latin typeface="Verdana"/>
                <a:cs typeface="Verdana"/>
              </a:rPr>
              <a:t>1 K of  addressable</a:t>
            </a:r>
            <a:r>
              <a:rPr sz="2200" b="1" spc="-95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memory.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5" y="120395"/>
            <a:ext cx="10045700" cy="7531100"/>
          </a:xfrm>
          <a:custGeom>
            <a:avLst/>
            <a:gdLst/>
            <a:ahLst/>
            <a:cxnLst/>
            <a:rect l="l" t="t" r="r" b="b"/>
            <a:pathLst>
              <a:path w="10045700" h="7531100">
                <a:moveTo>
                  <a:pt x="10045446" y="7530846"/>
                </a:moveTo>
                <a:lnTo>
                  <a:pt x="10045446" y="0"/>
                </a:lnTo>
                <a:lnTo>
                  <a:pt x="0" y="0"/>
                </a:lnTo>
                <a:lnTo>
                  <a:pt x="0" y="7530846"/>
                </a:lnTo>
                <a:lnTo>
                  <a:pt x="10045446" y="75308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3864">
              <a:lnSpc>
                <a:spcPct val="100000"/>
              </a:lnSpc>
            </a:pPr>
            <a:r>
              <a:rPr spc="5" dirty="0"/>
              <a:t>Interrupt</a:t>
            </a:r>
            <a:r>
              <a:rPr spc="-50" dirty="0"/>
              <a:t> </a:t>
            </a:r>
            <a:r>
              <a:rPr spc="5" dirty="0"/>
              <a:t>Nesting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9343" y="1754378"/>
            <a:ext cx="9294495" cy="345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255" algn="l"/>
                <a:tab pos="389890" algn="l"/>
                <a:tab pos="2510790" algn="l"/>
                <a:tab pos="2983230" algn="l"/>
                <a:tab pos="3706495" algn="l"/>
                <a:tab pos="5036820" algn="l"/>
                <a:tab pos="6663690" algn="l"/>
                <a:tab pos="7202805" algn="l"/>
                <a:tab pos="8592185" algn="l"/>
              </a:tabLst>
            </a:pPr>
            <a:r>
              <a:rPr sz="2200" b="1" spc="-5" dirty="0">
                <a:latin typeface="Verdana"/>
                <a:cs typeface="Verdana"/>
              </a:rPr>
              <a:t>Pr</a:t>
            </a:r>
            <a:r>
              <a:rPr sz="2200" b="1" dirty="0">
                <a:latin typeface="Verdana"/>
                <a:cs typeface="Verdana"/>
              </a:rPr>
              <a:t>e</a:t>
            </a:r>
            <a:r>
              <a:rPr sz="2200" b="1" spc="-5" dirty="0">
                <a:latin typeface="Verdana"/>
                <a:cs typeface="Verdana"/>
              </a:rPr>
              <a:t>-Emptio</a:t>
            </a:r>
            <a:r>
              <a:rPr sz="2200" b="1" dirty="0">
                <a:latin typeface="Verdana"/>
                <a:cs typeface="Verdana"/>
              </a:rPr>
              <a:t>n	of	low	priority	Interrupt	by	another	</a:t>
            </a:r>
            <a:r>
              <a:rPr sz="2200" b="1" spc="-5" dirty="0">
                <a:latin typeface="Verdana"/>
                <a:cs typeface="Verdana"/>
              </a:rPr>
              <a:t>high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1998726"/>
            <a:ext cx="10058400" cy="943610"/>
          </a:xfrm>
          <a:custGeom>
            <a:avLst/>
            <a:gdLst/>
            <a:ahLst/>
            <a:cxnLst/>
            <a:rect l="l" t="t" r="r" b="b"/>
            <a:pathLst>
              <a:path w="10058400" h="943610">
                <a:moveTo>
                  <a:pt x="0" y="0"/>
                </a:moveTo>
                <a:lnTo>
                  <a:pt x="0" y="943356"/>
                </a:lnTo>
                <a:lnTo>
                  <a:pt x="10058019" y="943356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9343" y="2257297"/>
            <a:ext cx="7955280" cy="9156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>
              <a:lnSpc>
                <a:spcPct val="100000"/>
              </a:lnSpc>
            </a:pPr>
            <a:r>
              <a:rPr sz="2200" b="1" spc="-5" dirty="0">
                <a:latin typeface="Verdana"/>
                <a:cs typeface="Verdana"/>
              </a:rPr>
              <a:t>priority interrupt is known as Interrupt</a:t>
            </a:r>
            <a:r>
              <a:rPr sz="2200" b="1" spc="70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nesting.</a:t>
            </a:r>
            <a:endParaRPr sz="2200">
              <a:latin typeface="Verdana"/>
              <a:cs typeface="Verdana"/>
            </a:endParaRPr>
          </a:p>
          <a:p>
            <a:pPr marL="389890" indent="-377190">
              <a:lnSpc>
                <a:spcPct val="100000"/>
              </a:lnSpc>
              <a:spcBef>
                <a:spcPts val="1845"/>
              </a:spcBef>
              <a:buFont typeface="Arial"/>
              <a:buChar char="•"/>
              <a:tabLst>
                <a:tab pos="389255" algn="l"/>
                <a:tab pos="389890" algn="l"/>
                <a:tab pos="2042795" algn="l"/>
                <a:tab pos="3863975" algn="l"/>
                <a:tab pos="5080635" algn="l"/>
                <a:tab pos="5782945" algn="l"/>
                <a:tab pos="7507605" algn="l"/>
              </a:tabLst>
            </a:pPr>
            <a:r>
              <a:rPr sz="2200" b="1" dirty="0">
                <a:latin typeface="Verdana"/>
                <a:cs typeface="Verdana"/>
              </a:rPr>
              <a:t>Disabling	</a:t>
            </a:r>
            <a:r>
              <a:rPr sz="2200" b="1" spc="-5" dirty="0">
                <a:latin typeface="Verdana"/>
                <a:cs typeface="Verdana"/>
              </a:rPr>
              <a:t>Interrupts	during	the	execution	</a:t>
            </a:r>
            <a:r>
              <a:rPr sz="2200" b="1" dirty="0">
                <a:latin typeface="Verdana"/>
                <a:cs typeface="Verdana"/>
              </a:rPr>
              <a:t>of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35771" y="2827273"/>
            <a:ext cx="129794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010" algn="l"/>
              </a:tabLst>
            </a:pPr>
            <a:r>
              <a:rPr sz="2200" b="1" spc="5" dirty="0">
                <a:latin typeface="Verdana"/>
                <a:cs typeface="Verdana"/>
              </a:rPr>
              <a:t>t</a:t>
            </a:r>
            <a:r>
              <a:rPr sz="2200" b="1" spc="-5" dirty="0">
                <a:latin typeface="Verdana"/>
                <a:cs typeface="Verdana"/>
              </a:rPr>
              <a:t>h</a:t>
            </a:r>
            <a:r>
              <a:rPr sz="2200" b="1" dirty="0">
                <a:latin typeface="Verdana"/>
                <a:cs typeface="Verdana"/>
              </a:rPr>
              <a:t>e	</a:t>
            </a:r>
            <a:r>
              <a:rPr sz="2200" b="1" spc="-5" dirty="0">
                <a:latin typeface="Verdana"/>
                <a:cs typeface="Verdana"/>
              </a:rPr>
              <a:t>ISR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0" y="5769102"/>
            <a:ext cx="10058400" cy="943610"/>
          </a:xfrm>
          <a:custGeom>
            <a:avLst/>
            <a:gdLst/>
            <a:ahLst/>
            <a:cxnLst/>
            <a:rect l="l" t="t" r="r" b="b"/>
            <a:pathLst>
              <a:path w="10058400" h="943609">
                <a:moveTo>
                  <a:pt x="0" y="0"/>
                </a:moveTo>
                <a:lnTo>
                  <a:pt x="0" y="943356"/>
                </a:lnTo>
                <a:lnTo>
                  <a:pt x="10058019" y="943356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9343" y="3330194"/>
            <a:ext cx="9293860" cy="3559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255">
              <a:lnSpc>
                <a:spcPct val="100000"/>
              </a:lnSpc>
              <a:tabLst>
                <a:tab pos="2773680" algn="l"/>
              </a:tabLst>
            </a:pPr>
            <a:r>
              <a:rPr sz="2200" b="1" spc="-5" dirty="0">
                <a:latin typeface="Verdana"/>
                <a:cs typeface="Verdana"/>
              </a:rPr>
              <a:t>may not</a:t>
            </a:r>
            <a:r>
              <a:rPr sz="2200" b="1" spc="15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favor	devices which need immediate</a:t>
            </a:r>
            <a:r>
              <a:rPr sz="2200" b="1" spc="-50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attention.</a:t>
            </a:r>
            <a:endParaRPr sz="2200">
              <a:latin typeface="Verdana"/>
              <a:cs typeface="Verdana"/>
            </a:endParaRPr>
          </a:p>
          <a:p>
            <a:pPr marL="389890" marR="5715" indent="-377190">
              <a:lnSpc>
                <a:spcPct val="150000"/>
              </a:lnSpc>
              <a:spcBef>
                <a:spcPts val="525"/>
              </a:spcBef>
              <a:buFont typeface="Arial"/>
              <a:buChar char="•"/>
              <a:tabLst>
                <a:tab pos="389255" algn="l"/>
                <a:tab pos="389890" algn="l"/>
              </a:tabLst>
            </a:pPr>
            <a:r>
              <a:rPr sz="2200" b="1" spc="-5" dirty="0">
                <a:latin typeface="Verdana"/>
                <a:cs typeface="Verdana"/>
              </a:rPr>
              <a:t>Need </a:t>
            </a:r>
            <a:r>
              <a:rPr sz="2200" b="1" dirty="0">
                <a:latin typeface="Verdana"/>
                <a:cs typeface="Verdana"/>
              </a:rPr>
              <a:t>a priority of </a:t>
            </a:r>
            <a:r>
              <a:rPr sz="2200" b="1" spc="-5" dirty="0">
                <a:latin typeface="Verdana"/>
                <a:cs typeface="Verdana"/>
              </a:rPr>
              <a:t>IRQ devices and accepting IRQ </a:t>
            </a:r>
            <a:r>
              <a:rPr sz="2200" b="1" dirty="0">
                <a:latin typeface="Verdana"/>
                <a:cs typeface="Verdana"/>
              </a:rPr>
              <a:t>from a  </a:t>
            </a:r>
            <a:r>
              <a:rPr sz="2200" b="1" spc="-5" dirty="0">
                <a:latin typeface="Verdana"/>
                <a:cs typeface="Verdana"/>
              </a:rPr>
              <a:t>high priority</a:t>
            </a:r>
            <a:r>
              <a:rPr sz="2200" b="1" spc="-40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device.</a:t>
            </a:r>
            <a:endParaRPr sz="2200">
              <a:latin typeface="Verdana"/>
              <a:cs typeface="Verdana"/>
            </a:endParaRPr>
          </a:p>
          <a:p>
            <a:pPr marL="389890" marR="5080" indent="-377190">
              <a:lnSpc>
                <a:spcPct val="150000"/>
              </a:lnSpc>
              <a:spcBef>
                <a:spcPts val="525"/>
              </a:spcBef>
              <a:buFont typeface="Arial"/>
              <a:buChar char="•"/>
              <a:tabLst>
                <a:tab pos="389255" algn="l"/>
                <a:tab pos="389890" algn="l"/>
                <a:tab pos="1186815" algn="l"/>
                <a:tab pos="2578100" algn="l"/>
                <a:tab pos="3544570" algn="l"/>
                <a:tab pos="4077970" algn="l"/>
                <a:tab pos="4813300" algn="l"/>
                <a:tab pos="6577330" algn="l"/>
                <a:tab pos="7350759" algn="l"/>
                <a:tab pos="7954645" algn="l"/>
              </a:tabLst>
            </a:pPr>
            <a:r>
              <a:rPr sz="2200" b="1" dirty="0">
                <a:latin typeface="Verdana"/>
                <a:cs typeface="Verdana"/>
              </a:rPr>
              <a:t>The	</a:t>
            </a:r>
            <a:r>
              <a:rPr sz="2200" b="1" spc="5" dirty="0">
                <a:latin typeface="Verdana"/>
                <a:cs typeface="Verdana"/>
              </a:rPr>
              <a:t>p</a:t>
            </a:r>
            <a:r>
              <a:rPr sz="2200" b="1" dirty="0">
                <a:latin typeface="Verdana"/>
                <a:cs typeface="Verdana"/>
              </a:rPr>
              <a:t>riority	</a:t>
            </a:r>
            <a:r>
              <a:rPr sz="2200" b="1" spc="-5" dirty="0">
                <a:latin typeface="Verdana"/>
                <a:cs typeface="Verdana"/>
              </a:rPr>
              <a:t>l</a:t>
            </a:r>
            <a:r>
              <a:rPr sz="2200" b="1" dirty="0">
                <a:latin typeface="Verdana"/>
                <a:cs typeface="Verdana"/>
              </a:rPr>
              <a:t>evel	of	the	processor	can	be	</a:t>
            </a:r>
            <a:r>
              <a:rPr sz="2200" b="1" spc="-10" dirty="0">
                <a:latin typeface="Verdana"/>
                <a:cs typeface="Verdana"/>
              </a:rPr>
              <a:t>c</a:t>
            </a:r>
            <a:r>
              <a:rPr sz="2200" b="1" dirty="0">
                <a:latin typeface="Verdana"/>
                <a:cs typeface="Verdana"/>
              </a:rPr>
              <a:t>hanged  </a:t>
            </a:r>
            <a:r>
              <a:rPr sz="2200" b="1" spc="-5" dirty="0">
                <a:latin typeface="Verdana"/>
                <a:cs typeface="Verdana"/>
              </a:rPr>
              <a:t>dynamically.</a:t>
            </a:r>
            <a:endParaRPr sz="2200">
              <a:latin typeface="Verdana"/>
              <a:cs typeface="Verdana"/>
            </a:endParaRPr>
          </a:p>
          <a:p>
            <a:pPr marL="389890" marR="5080" indent="-377190">
              <a:lnSpc>
                <a:spcPct val="150000"/>
              </a:lnSpc>
              <a:spcBef>
                <a:spcPts val="525"/>
              </a:spcBef>
              <a:buFont typeface="Arial"/>
              <a:buChar char="•"/>
              <a:tabLst>
                <a:tab pos="389255" algn="l"/>
                <a:tab pos="389890" algn="l"/>
                <a:tab pos="1153160" algn="l"/>
                <a:tab pos="2908300" algn="l"/>
                <a:tab pos="4802505" algn="l"/>
                <a:tab pos="5812790" algn="l"/>
                <a:tab pos="6296025" algn="l"/>
                <a:tab pos="6995795" algn="l"/>
                <a:tab pos="7588250" algn="l"/>
              </a:tabLst>
            </a:pPr>
            <a:r>
              <a:rPr sz="2200" b="1" dirty="0">
                <a:latin typeface="Verdana"/>
                <a:cs typeface="Verdana"/>
              </a:rPr>
              <a:t>The	privileged	</a:t>
            </a:r>
            <a:r>
              <a:rPr sz="2200" b="1" spc="-5" dirty="0">
                <a:latin typeface="Verdana"/>
                <a:cs typeface="Verdana"/>
              </a:rPr>
              <a:t>i</a:t>
            </a:r>
            <a:r>
              <a:rPr sz="2200" b="1" dirty="0">
                <a:latin typeface="Verdana"/>
                <a:cs typeface="Verdana"/>
              </a:rPr>
              <a:t>nstruction	write	in	</a:t>
            </a:r>
            <a:r>
              <a:rPr sz="2200" b="1" spc="-5" dirty="0">
                <a:latin typeface="Verdana"/>
                <a:cs typeface="Verdana"/>
              </a:rPr>
              <a:t>t</a:t>
            </a:r>
            <a:r>
              <a:rPr sz="2200" b="1" dirty="0">
                <a:latin typeface="Verdana"/>
                <a:cs typeface="Verdana"/>
              </a:rPr>
              <a:t>he	PS	(processor  </a:t>
            </a:r>
            <a:r>
              <a:rPr sz="2200" b="1" spc="-5" dirty="0">
                <a:latin typeface="Verdana"/>
                <a:cs typeface="Verdana"/>
              </a:rPr>
              <a:t>status word), that </a:t>
            </a:r>
            <a:r>
              <a:rPr sz="2200" b="1" dirty="0">
                <a:latin typeface="Verdana"/>
                <a:cs typeface="Verdana"/>
              </a:rPr>
              <a:t>encodes </a:t>
            </a:r>
            <a:r>
              <a:rPr sz="2200" b="1" spc="-5" dirty="0">
                <a:latin typeface="Verdana"/>
                <a:cs typeface="Verdana"/>
              </a:rPr>
              <a:t>the </a:t>
            </a:r>
            <a:r>
              <a:rPr sz="2200" b="1" dirty="0">
                <a:latin typeface="Verdana"/>
                <a:cs typeface="Verdana"/>
              </a:rPr>
              <a:t>processors</a:t>
            </a:r>
            <a:r>
              <a:rPr sz="2200" b="1" spc="10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priority.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95" y="120395"/>
            <a:ext cx="10045700" cy="7531100"/>
          </a:xfrm>
          <a:custGeom>
            <a:avLst/>
            <a:gdLst/>
            <a:ahLst/>
            <a:cxnLst/>
            <a:rect l="l" t="t" r="r" b="b"/>
            <a:pathLst>
              <a:path w="10045700" h="7531100">
                <a:moveTo>
                  <a:pt x="10045446" y="7530846"/>
                </a:moveTo>
                <a:lnTo>
                  <a:pt x="10045446" y="0"/>
                </a:lnTo>
                <a:lnTo>
                  <a:pt x="0" y="0"/>
                </a:lnTo>
                <a:lnTo>
                  <a:pt x="0" y="7530846"/>
                </a:lnTo>
                <a:lnTo>
                  <a:pt x="10045446" y="75308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0">
              <a:lnSpc>
                <a:spcPct val="100000"/>
              </a:lnSpc>
            </a:pPr>
            <a:r>
              <a:rPr spc="5" dirty="0"/>
              <a:t>Interrupt </a:t>
            </a:r>
            <a:r>
              <a:rPr spc="10" dirty="0"/>
              <a:t>Nesting</a:t>
            </a:r>
            <a:r>
              <a:rPr spc="-25" dirty="0"/>
              <a:t> </a:t>
            </a:r>
            <a:r>
              <a:rPr spc="5" dirty="0"/>
              <a:t>(contd.)</a:t>
            </a:r>
          </a:p>
        </p:txBody>
      </p:sp>
      <p:sp>
        <p:nvSpPr>
          <p:cNvPr id="3" name="object 3"/>
          <p:cNvSpPr/>
          <p:nvPr/>
        </p:nvSpPr>
        <p:spPr>
          <a:xfrm>
            <a:off x="765048" y="1532382"/>
            <a:ext cx="1327785" cy="467359"/>
          </a:xfrm>
          <a:custGeom>
            <a:avLst/>
            <a:gdLst/>
            <a:ahLst/>
            <a:cxnLst/>
            <a:rect l="l" t="t" r="r" b="b"/>
            <a:pathLst>
              <a:path w="1327785" h="467360">
                <a:moveTo>
                  <a:pt x="1327404" y="6858"/>
                </a:moveTo>
                <a:lnTo>
                  <a:pt x="1327404" y="3048"/>
                </a:lnTo>
                <a:lnTo>
                  <a:pt x="1324356" y="0"/>
                </a:lnTo>
                <a:lnTo>
                  <a:pt x="3048" y="0"/>
                </a:lnTo>
                <a:lnTo>
                  <a:pt x="0" y="3048"/>
                </a:lnTo>
                <a:lnTo>
                  <a:pt x="0" y="467106"/>
                </a:lnTo>
                <a:lnTo>
                  <a:pt x="6858" y="467106"/>
                </a:lnTo>
                <a:lnTo>
                  <a:pt x="6858" y="6858"/>
                </a:lnTo>
                <a:lnTo>
                  <a:pt x="1327404" y="6858"/>
                </a:lnTo>
                <a:close/>
              </a:path>
              <a:path w="1327785" h="467360">
                <a:moveTo>
                  <a:pt x="1327404" y="467106"/>
                </a:moveTo>
                <a:lnTo>
                  <a:pt x="1327404" y="6858"/>
                </a:lnTo>
                <a:lnTo>
                  <a:pt x="1320546" y="6858"/>
                </a:lnTo>
                <a:lnTo>
                  <a:pt x="1320546" y="467106"/>
                </a:lnTo>
                <a:lnTo>
                  <a:pt x="1327404" y="467106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5048" y="1532382"/>
            <a:ext cx="1327785" cy="467359"/>
          </a:xfrm>
          <a:custGeom>
            <a:avLst/>
            <a:gdLst/>
            <a:ahLst/>
            <a:cxnLst/>
            <a:rect l="l" t="t" r="r" b="b"/>
            <a:pathLst>
              <a:path w="1327785" h="467360">
                <a:moveTo>
                  <a:pt x="1327404" y="467106"/>
                </a:moveTo>
                <a:lnTo>
                  <a:pt x="1327404" y="3048"/>
                </a:lnTo>
                <a:lnTo>
                  <a:pt x="1324356" y="0"/>
                </a:lnTo>
                <a:lnTo>
                  <a:pt x="3048" y="0"/>
                </a:lnTo>
                <a:lnTo>
                  <a:pt x="0" y="3048"/>
                </a:lnTo>
                <a:lnTo>
                  <a:pt x="0" y="467106"/>
                </a:lnTo>
                <a:lnTo>
                  <a:pt x="6858" y="467106"/>
                </a:lnTo>
                <a:lnTo>
                  <a:pt x="6858" y="14478"/>
                </a:lnTo>
                <a:lnTo>
                  <a:pt x="14478" y="6858"/>
                </a:lnTo>
                <a:lnTo>
                  <a:pt x="14477" y="14478"/>
                </a:lnTo>
                <a:lnTo>
                  <a:pt x="1313688" y="14478"/>
                </a:lnTo>
                <a:lnTo>
                  <a:pt x="1313688" y="6858"/>
                </a:lnTo>
                <a:lnTo>
                  <a:pt x="1320545" y="14478"/>
                </a:lnTo>
                <a:lnTo>
                  <a:pt x="1320545" y="467106"/>
                </a:lnTo>
                <a:lnTo>
                  <a:pt x="1327404" y="467106"/>
                </a:lnTo>
                <a:close/>
              </a:path>
              <a:path w="1327785" h="467360">
                <a:moveTo>
                  <a:pt x="14477" y="14478"/>
                </a:moveTo>
                <a:lnTo>
                  <a:pt x="14478" y="6858"/>
                </a:lnTo>
                <a:lnTo>
                  <a:pt x="6858" y="14478"/>
                </a:lnTo>
                <a:lnTo>
                  <a:pt x="14477" y="14478"/>
                </a:lnTo>
                <a:close/>
              </a:path>
              <a:path w="1327785" h="467360">
                <a:moveTo>
                  <a:pt x="14477" y="467106"/>
                </a:moveTo>
                <a:lnTo>
                  <a:pt x="14477" y="14478"/>
                </a:lnTo>
                <a:lnTo>
                  <a:pt x="6858" y="14478"/>
                </a:lnTo>
                <a:lnTo>
                  <a:pt x="6858" y="467106"/>
                </a:lnTo>
                <a:lnTo>
                  <a:pt x="14477" y="467106"/>
                </a:lnTo>
                <a:close/>
              </a:path>
              <a:path w="1327785" h="467360">
                <a:moveTo>
                  <a:pt x="1320545" y="14478"/>
                </a:moveTo>
                <a:lnTo>
                  <a:pt x="1313688" y="6858"/>
                </a:lnTo>
                <a:lnTo>
                  <a:pt x="1313688" y="14478"/>
                </a:lnTo>
                <a:lnTo>
                  <a:pt x="1320545" y="14478"/>
                </a:lnTo>
                <a:close/>
              </a:path>
              <a:path w="1327785" h="467360">
                <a:moveTo>
                  <a:pt x="1320545" y="467106"/>
                </a:moveTo>
                <a:lnTo>
                  <a:pt x="1320545" y="14478"/>
                </a:lnTo>
                <a:lnTo>
                  <a:pt x="1313688" y="14478"/>
                </a:lnTo>
                <a:lnTo>
                  <a:pt x="1313688" y="467106"/>
                </a:lnTo>
                <a:lnTo>
                  <a:pt x="1320545" y="467106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92580" y="1874520"/>
            <a:ext cx="247015" cy="125095"/>
          </a:xfrm>
          <a:custGeom>
            <a:avLst/>
            <a:gdLst/>
            <a:ahLst/>
            <a:cxnLst/>
            <a:rect l="l" t="t" r="r" b="b"/>
            <a:pathLst>
              <a:path w="247014" h="125094">
                <a:moveTo>
                  <a:pt x="0" y="0"/>
                </a:moveTo>
                <a:lnTo>
                  <a:pt x="0" y="124967"/>
                </a:lnTo>
                <a:lnTo>
                  <a:pt x="246887" y="124967"/>
                </a:lnTo>
                <a:lnTo>
                  <a:pt x="2468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78863" y="1860804"/>
            <a:ext cx="274320" cy="139065"/>
          </a:xfrm>
          <a:custGeom>
            <a:avLst/>
            <a:gdLst/>
            <a:ahLst/>
            <a:cxnLst/>
            <a:rect l="l" t="t" r="r" b="b"/>
            <a:pathLst>
              <a:path w="274319" h="139064">
                <a:moveTo>
                  <a:pt x="274320" y="138683"/>
                </a:moveTo>
                <a:lnTo>
                  <a:pt x="274320" y="6095"/>
                </a:lnTo>
                <a:lnTo>
                  <a:pt x="268224" y="0"/>
                </a:lnTo>
                <a:lnTo>
                  <a:pt x="6095" y="0"/>
                </a:lnTo>
                <a:lnTo>
                  <a:pt x="0" y="6095"/>
                </a:lnTo>
                <a:lnTo>
                  <a:pt x="0" y="138683"/>
                </a:lnTo>
                <a:lnTo>
                  <a:pt x="13716" y="138683"/>
                </a:lnTo>
                <a:lnTo>
                  <a:pt x="13716" y="28193"/>
                </a:lnTo>
                <a:lnTo>
                  <a:pt x="28194" y="13715"/>
                </a:lnTo>
                <a:lnTo>
                  <a:pt x="28193" y="28193"/>
                </a:lnTo>
                <a:lnTo>
                  <a:pt x="246126" y="28193"/>
                </a:lnTo>
                <a:lnTo>
                  <a:pt x="246126" y="13715"/>
                </a:lnTo>
                <a:lnTo>
                  <a:pt x="260604" y="28193"/>
                </a:lnTo>
                <a:lnTo>
                  <a:pt x="260604" y="138683"/>
                </a:lnTo>
                <a:lnTo>
                  <a:pt x="274320" y="138683"/>
                </a:lnTo>
                <a:close/>
              </a:path>
              <a:path w="274319" h="139064">
                <a:moveTo>
                  <a:pt x="28193" y="28193"/>
                </a:moveTo>
                <a:lnTo>
                  <a:pt x="28194" y="13715"/>
                </a:lnTo>
                <a:lnTo>
                  <a:pt x="13716" y="28193"/>
                </a:lnTo>
                <a:lnTo>
                  <a:pt x="28193" y="28193"/>
                </a:lnTo>
                <a:close/>
              </a:path>
              <a:path w="274319" h="139064">
                <a:moveTo>
                  <a:pt x="28193" y="138683"/>
                </a:moveTo>
                <a:lnTo>
                  <a:pt x="28193" y="28193"/>
                </a:lnTo>
                <a:lnTo>
                  <a:pt x="13716" y="28193"/>
                </a:lnTo>
                <a:lnTo>
                  <a:pt x="13716" y="138683"/>
                </a:lnTo>
                <a:lnTo>
                  <a:pt x="28193" y="138683"/>
                </a:lnTo>
                <a:close/>
              </a:path>
              <a:path w="274319" h="139064">
                <a:moveTo>
                  <a:pt x="260604" y="28193"/>
                </a:moveTo>
                <a:lnTo>
                  <a:pt x="246126" y="13715"/>
                </a:lnTo>
                <a:lnTo>
                  <a:pt x="246126" y="28193"/>
                </a:lnTo>
                <a:lnTo>
                  <a:pt x="260604" y="28193"/>
                </a:lnTo>
                <a:close/>
              </a:path>
              <a:path w="274319" h="139064">
                <a:moveTo>
                  <a:pt x="260604" y="138683"/>
                </a:moveTo>
                <a:lnTo>
                  <a:pt x="260604" y="28193"/>
                </a:lnTo>
                <a:lnTo>
                  <a:pt x="246126" y="28193"/>
                </a:lnTo>
                <a:lnTo>
                  <a:pt x="246126" y="138683"/>
                </a:lnTo>
                <a:lnTo>
                  <a:pt x="260604" y="1386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12412" y="1790700"/>
            <a:ext cx="28575" cy="208915"/>
          </a:xfrm>
          <a:custGeom>
            <a:avLst/>
            <a:gdLst/>
            <a:ahLst/>
            <a:cxnLst/>
            <a:rect l="l" t="t" r="r" b="b"/>
            <a:pathLst>
              <a:path w="28575" h="208914">
                <a:moveTo>
                  <a:pt x="0" y="208787"/>
                </a:moveTo>
                <a:lnTo>
                  <a:pt x="28245" y="208787"/>
                </a:lnTo>
                <a:lnTo>
                  <a:pt x="28245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12412" y="1790700"/>
            <a:ext cx="28575" cy="208915"/>
          </a:xfrm>
          <a:custGeom>
            <a:avLst/>
            <a:gdLst/>
            <a:ahLst/>
            <a:cxnLst/>
            <a:rect l="l" t="t" r="r" b="b"/>
            <a:pathLst>
              <a:path w="28575" h="208914">
                <a:moveTo>
                  <a:pt x="0" y="208787"/>
                </a:moveTo>
                <a:lnTo>
                  <a:pt x="28245" y="208787"/>
                </a:lnTo>
                <a:lnTo>
                  <a:pt x="28245" y="0"/>
                </a:lnTo>
                <a:lnTo>
                  <a:pt x="0" y="0"/>
                </a:lnTo>
                <a:lnTo>
                  <a:pt x="0" y="20878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03982" y="1776983"/>
            <a:ext cx="821690" cy="29845"/>
          </a:xfrm>
          <a:custGeom>
            <a:avLst/>
            <a:gdLst/>
            <a:ahLst/>
            <a:cxnLst/>
            <a:rect l="l" t="t" r="r" b="b"/>
            <a:pathLst>
              <a:path w="821689" h="29844">
                <a:moveTo>
                  <a:pt x="0" y="29717"/>
                </a:moveTo>
                <a:lnTo>
                  <a:pt x="821436" y="29717"/>
                </a:lnTo>
                <a:lnTo>
                  <a:pt x="821436" y="0"/>
                </a:lnTo>
                <a:lnTo>
                  <a:pt x="0" y="0"/>
                </a:lnTo>
                <a:lnTo>
                  <a:pt x="0" y="2971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03982" y="1776983"/>
            <a:ext cx="821690" cy="29845"/>
          </a:xfrm>
          <a:custGeom>
            <a:avLst/>
            <a:gdLst/>
            <a:ahLst/>
            <a:cxnLst/>
            <a:rect l="l" t="t" r="r" b="b"/>
            <a:pathLst>
              <a:path w="821689" h="29844">
                <a:moveTo>
                  <a:pt x="0" y="29717"/>
                </a:moveTo>
                <a:lnTo>
                  <a:pt x="821436" y="29717"/>
                </a:lnTo>
                <a:lnTo>
                  <a:pt x="821436" y="0"/>
                </a:lnTo>
                <a:lnTo>
                  <a:pt x="0" y="0"/>
                </a:lnTo>
                <a:lnTo>
                  <a:pt x="0" y="2971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91315" y="1790700"/>
            <a:ext cx="29209" cy="208915"/>
          </a:xfrm>
          <a:custGeom>
            <a:avLst/>
            <a:gdLst/>
            <a:ahLst/>
            <a:cxnLst/>
            <a:rect l="l" t="t" r="r" b="b"/>
            <a:pathLst>
              <a:path w="29210" h="208914">
                <a:moveTo>
                  <a:pt x="0" y="208788"/>
                </a:moveTo>
                <a:lnTo>
                  <a:pt x="28668" y="208788"/>
                </a:lnTo>
                <a:lnTo>
                  <a:pt x="28668" y="0"/>
                </a:lnTo>
                <a:lnTo>
                  <a:pt x="0" y="0"/>
                </a:lnTo>
                <a:lnTo>
                  <a:pt x="0" y="208788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1315" y="1790700"/>
            <a:ext cx="29209" cy="208915"/>
          </a:xfrm>
          <a:custGeom>
            <a:avLst/>
            <a:gdLst/>
            <a:ahLst/>
            <a:cxnLst/>
            <a:rect l="l" t="t" r="r" b="b"/>
            <a:pathLst>
              <a:path w="29210" h="208914">
                <a:moveTo>
                  <a:pt x="0" y="208788"/>
                </a:moveTo>
                <a:lnTo>
                  <a:pt x="28668" y="208788"/>
                </a:lnTo>
                <a:lnTo>
                  <a:pt x="28668" y="0"/>
                </a:lnTo>
                <a:lnTo>
                  <a:pt x="0" y="0"/>
                </a:lnTo>
                <a:lnTo>
                  <a:pt x="0" y="208788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52288" y="1539239"/>
            <a:ext cx="28575" cy="460375"/>
          </a:xfrm>
          <a:custGeom>
            <a:avLst/>
            <a:gdLst/>
            <a:ahLst/>
            <a:cxnLst/>
            <a:rect l="l" t="t" r="r" b="b"/>
            <a:pathLst>
              <a:path w="28575" h="460375">
                <a:moveTo>
                  <a:pt x="0" y="460247"/>
                </a:moveTo>
                <a:lnTo>
                  <a:pt x="28194" y="460247"/>
                </a:lnTo>
                <a:lnTo>
                  <a:pt x="28194" y="0"/>
                </a:lnTo>
                <a:lnTo>
                  <a:pt x="0" y="0"/>
                </a:lnTo>
                <a:lnTo>
                  <a:pt x="0" y="46024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52288" y="1539239"/>
            <a:ext cx="28575" cy="460375"/>
          </a:xfrm>
          <a:custGeom>
            <a:avLst/>
            <a:gdLst/>
            <a:ahLst/>
            <a:cxnLst/>
            <a:rect l="l" t="t" r="r" b="b"/>
            <a:pathLst>
              <a:path w="28575" h="460375">
                <a:moveTo>
                  <a:pt x="0" y="460247"/>
                </a:moveTo>
                <a:lnTo>
                  <a:pt x="28194" y="460247"/>
                </a:lnTo>
                <a:lnTo>
                  <a:pt x="28194" y="0"/>
                </a:lnTo>
                <a:lnTo>
                  <a:pt x="0" y="0"/>
                </a:lnTo>
                <a:lnTo>
                  <a:pt x="0" y="46024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57855" y="1525524"/>
            <a:ext cx="2708910" cy="29845"/>
          </a:xfrm>
          <a:custGeom>
            <a:avLst/>
            <a:gdLst/>
            <a:ahLst/>
            <a:cxnLst/>
            <a:rect l="l" t="t" r="r" b="b"/>
            <a:pathLst>
              <a:path w="2708910" h="29844">
                <a:moveTo>
                  <a:pt x="0" y="29717"/>
                </a:moveTo>
                <a:lnTo>
                  <a:pt x="2708910" y="29717"/>
                </a:lnTo>
                <a:lnTo>
                  <a:pt x="2708910" y="0"/>
                </a:lnTo>
                <a:lnTo>
                  <a:pt x="0" y="0"/>
                </a:lnTo>
                <a:lnTo>
                  <a:pt x="0" y="2971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57855" y="1525524"/>
            <a:ext cx="2708910" cy="29845"/>
          </a:xfrm>
          <a:custGeom>
            <a:avLst/>
            <a:gdLst/>
            <a:ahLst/>
            <a:cxnLst/>
            <a:rect l="l" t="t" r="r" b="b"/>
            <a:pathLst>
              <a:path w="2708910" h="29844">
                <a:moveTo>
                  <a:pt x="0" y="29717"/>
                </a:moveTo>
                <a:lnTo>
                  <a:pt x="2708910" y="29717"/>
                </a:lnTo>
                <a:lnTo>
                  <a:pt x="2708910" y="0"/>
                </a:lnTo>
                <a:lnTo>
                  <a:pt x="0" y="0"/>
                </a:lnTo>
                <a:lnTo>
                  <a:pt x="0" y="2971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44618" y="1539239"/>
            <a:ext cx="29845" cy="460375"/>
          </a:xfrm>
          <a:custGeom>
            <a:avLst/>
            <a:gdLst/>
            <a:ahLst/>
            <a:cxnLst/>
            <a:rect l="l" t="t" r="r" b="b"/>
            <a:pathLst>
              <a:path w="29844" h="460375">
                <a:moveTo>
                  <a:pt x="0" y="460247"/>
                </a:moveTo>
                <a:lnTo>
                  <a:pt x="29240" y="460247"/>
                </a:lnTo>
                <a:lnTo>
                  <a:pt x="29240" y="0"/>
                </a:lnTo>
                <a:lnTo>
                  <a:pt x="0" y="0"/>
                </a:lnTo>
                <a:lnTo>
                  <a:pt x="0" y="46024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44618" y="1539239"/>
            <a:ext cx="29845" cy="460375"/>
          </a:xfrm>
          <a:custGeom>
            <a:avLst/>
            <a:gdLst/>
            <a:ahLst/>
            <a:cxnLst/>
            <a:rect l="l" t="t" r="r" b="b"/>
            <a:pathLst>
              <a:path w="29844" h="460375">
                <a:moveTo>
                  <a:pt x="0" y="460247"/>
                </a:moveTo>
                <a:lnTo>
                  <a:pt x="29240" y="460247"/>
                </a:lnTo>
                <a:lnTo>
                  <a:pt x="29240" y="0"/>
                </a:lnTo>
                <a:lnTo>
                  <a:pt x="0" y="0"/>
                </a:lnTo>
                <a:lnTo>
                  <a:pt x="0" y="46024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42002" y="1290066"/>
            <a:ext cx="29209" cy="709930"/>
          </a:xfrm>
          <a:custGeom>
            <a:avLst/>
            <a:gdLst/>
            <a:ahLst/>
            <a:cxnLst/>
            <a:rect l="l" t="t" r="r" b="b"/>
            <a:pathLst>
              <a:path w="29209" h="709930">
                <a:moveTo>
                  <a:pt x="0" y="709421"/>
                </a:moveTo>
                <a:lnTo>
                  <a:pt x="28923" y="709421"/>
                </a:lnTo>
                <a:lnTo>
                  <a:pt x="28923" y="0"/>
                </a:lnTo>
                <a:lnTo>
                  <a:pt x="0" y="0"/>
                </a:lnTo>
                <a:lnTo>
                  <a:pt x="0" y="70942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42002" y="1290066"/>
            <a:ext cx="29209" cy="709930"/>
          </a:xfrm>
          <a:custGeom>
            <a:avLst/>
            <a:gdLst/>
            <a:ahLst/>
            <a:cxnLst/>
            <a:rect l="l" t="t" r="r" b="b"/>
            <a:pathLst>
              <a:path w="29209" h="709930">
                <a:moveTo>
                  <a:pt x="0" y="709421"/>
                </a:moveTo>
                <a:lnTo>
                  <a:pt x="28923" y="709421"/>
                </a:lnTo>
                <a:lnTo>
                  <a:pt x="28923" y="0"/>
                </a:lnTo>
                <a:lnTo>
                  <a:pt x="0" y="0"/>
                </a:lnTo>
                <a:lnTo>
                  <a:pt x="0" y="70942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11729" y="1274063"/>
            <a:ext cx="5744210" cy="29845"/>
          </a:xfrm>
          <a:custGeom>
            <a:avLst/>
            <a:gdLst/>
            <a:ahLst/>
            <a:cxnLst/>
            <a:rect l="l" t="t" r="r" b="b"/>
            <a:pathLst>
              <a:path w="5744209" h="29844">
                <a:moveTo>
                  <a:pt x="0" y="29717"/>
                </a:moveTo>
                <a:lnTo>
                  <a:pt x="5743956" y="29717"/>
                </a:lnTo>
                <a:lnTo>
                  <a:pt x="5743956" y="0"/>
                </a:lnTo>
                <a:lnTo>
                  <a:pt x="0" y="0"/>
                </a:lnTo>
                <a:lnTo>
                  <a:pt x="0" y="2971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11729" y="1274063"/>
            <a:ext cx="5744210" cy="29845"/>
          </a:xfrm>
          <a:custGeom>
            <a:avLst/>
            <a:gdLst/>
            <a:ahLst/>
            <a:cxnLst/>
            <a:rect l="l" t="t" r="r" b="b"/>
            <a:pathLst>
              <a:path w="5744209" h="29844">
                <a:moveTo>
                  <a:pt x="0" y="29717"/>
                </a:moveTo>
                <a:lnTo>
                  <a:pt x="5743956" y="29717"/>
                </a:lnTo>
                <a:lnTo>
                  <a:pt x="5743956" y="0"/>
                </a:lnTo>
                <a:lnTo>
                  <a:pt x="0" y="0"/>
                </a:lnTo>
                <a:lnTo>
                  <a:pt x="0" y="2971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98014" y="1290066"/>
            <a:ext cx="29845" cy="669290"/>
          </a:xfrm>
          <a:custGeom>
            <a:avLst/>
            <a:gdLst/>
            <a:ahLst/>
            <a:cxnLst/>
            <a:rect l="l" t="t" r="r" b="b"/>
            <a:pathLst>
              <a:path w="29844" h="669289">
                <a:moveTo>
                  <a:pt x="0" y="669036"/>
                </a:moveTo>
                <a:lnTo>
                  <a:pt x="29718" y="669036"/>
                </a:lnTo>
                <a:lnTo>
                  <a:pt x="29718" y="0"/>
                </a:lnTo>
                <a:lnTo>
                  <a:pt x="0" y="0"/>
                </a:lnTo>
                <a:lnTo>
                  <a:pt x="0" y="66903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98014" y="1290066"/>
            <a:ext cx="29845" cy="669290"/>
          </a:xfrm>
          <a:custGeom>
            <a:avLst/>
            <a:gdLst/>
            <a:ahLst/>
            <a:cxnLst/>
            <a:rect l="l" t="t" r="r" b="b"/>
            <a:pathLst>
              <a:path w="29844" h="669289">
                <a:moveTo>
                  <a:pt x="0" y="669036"/>
                </a:moveTo>
                <a:lnTo>
                  <a:pt x="29718" y="669036"/>
                </a:lnTo>
                <a:lnTo>
                  <a:pt x="29718" y="0"/>
                </a:lnTo>
                <a:lnTo>
                  <a:pt x="0" y="0"/>
                </a:lnTo>
                <a:lnTo>
                  <a:pt x="0" y="66903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39467" y="1894332"/>
            <a:ext cx="572770" cy="105410"/>
          </a:xfrm>
          <a:custGeom>
            <a:avLst/>
            <a:gdLst/>
            <a:ahLst/>
            <a:cxnLst/>
            <a:rect l="l" t="t" r="r" b="b"/>
            <a:pathLst>
              <a:path w="572769" h="105410">
                <a:moveTo>
                  <a:pt x="127254" y="15240"/>
                </a:moveTo>
                <a:lnTo>
                  <a:pt x="123443" y="9144"/>
                </a:lnTo>
                <a:lnTo>
                  <a:pt x="119634" y="2286"/>
                </a:lnTo>
                <a:lnTo>
                  <a:pt x="111252" y="0"/>
                </a:lnTo>
                <a:lnTo>
                  <a:pt x="104393" y="3810"/>
                </a:lnTo>
                <a:lnTo>
                  <a:pt x="0" y="64008"/>
                </a:lnTo>
                <a:lnTo>
                  <a:pt x="27432" y="80346"/>
                </a:lnTo>
                <a:lnTo>
                  <a:pt x="27432" y="50292"/>
                </a:lnTo>
                <a:lnTo>
                  <a:pt x="79272" y="50437"/>
                </a:lnTo>
                <a:lnTo>
                  <a:pt x="118110" y="28194"/>
                </a:lnTo>
                <a:lnTo>
                  <a:pt x="124968" y="24384"/>
                </a:lnTo>
                <a:lnTo>
                  <a:pt x="127254" y="15240"/>
                </a:lnTo>
                <a:close/>
              </a:path>
              <a:path w="572769" h="105410">
                <a:moveTo>
                  <a:pt x="79272" y="50437"/>
                </a:moveTo>
                <a:lnTo>
                  <a:pt x="27432" y="50292"/>
                </a:lnTo>
                <a:lnTo>
                  <a:pt x="27432" y="78486"/>
                </a:lnTo>
                <a:lnTo>
                  <a:pt x="34290" y="78505"/>
                </a:lnTo>
                <a:lnTo>
                  <a:pt x="34290" y="52578"/>
                </a:lnTo>
                <a:lnTo>
                  <a:pt x="54750" y="64482"/>
                </a:lnTo>
                <a:lnTo>
                  <a:pt x="79272" y="50437"/>
                </a:lnTo>
                <a:close/>
              </a:path>
              <a:path w="572769" h="105410">
                <a:moveTo>
                  <a:pt x="124968" y="105156"/>
                </a:moveTo>
                <a:lnTo>
                  <a:pt x="118110" y="101346"/>
                </a:lnTo>
                <a:lnTo>
                  <a:pt x="79067" y="78630"/>
                </a:lnTo>
                <a:lnTo>
                  <a:pt x="27432" y="78486"/>
                </a:lnTo>
                <a:lnTo>
                  <a:pt x="27432" y="80346"/>
                </a:lnTo>
                <a:lnTo>
                  <a:pt x="69088" y="105156"/>
                </a:lnTo>
                <a:lnTo>
                  <a:pt x="124968" y="105156"/>
                </a:lnTo>
                <a:close/>
              </a:path>
              <a:path w="572769" h="105410">
                <a:moveTo>
                  <a:pt x="54750" y="64482"/>
                </a:moveTo>
                <a:lnTo>
                  <a:pt x="34290" y="52578"/>
                </a:lnTo>
                <a:lnTo>
                  <a:pt x="34290" y="76200"/>
                </a:lnTo>
                <a:lnTo>
                  <a:pt x="54750" y="64482"/>
                </a:lnTo>
                <a:close/>
              </a:path>
              <a:path w="572769" h="105410">
                <a:moveTo>
                  <a:pt x="79067" y="78630"/>
                </a:moveTo>
                <a:lnTo>
                  <a:pt x="54750" y="64482"/>
                </a:lnTo>
                <a:lnTo>
                  <a:pt x="34290" y="76200"/>
                </a:lnTo>
                <a:lnTo>
                  <a:pt x="34290" y="78505"/>
                </a:lnTo>
                <a:lnTo>
                  <a:pt x="79067" y="78630"/>
                </a:lnTo>
                <a:close/>
              </a:path>
              <a:path w="572769" h="105410">
                <a:moveTo>
                  <a:pt x="572262" y="80010"/>
                </a:moveTo>
                <a:lnTo>
                  <a:pt x="572262" y="51816"/>
                </a:lnTo>
                <a:lnTo>
                  <a:pt x="127254" y="50571"/>
                </a:lnTo>
                <a:lnTo>
                  <a:pt x="79067" y="50554"/>
                </a:lnTo>
                <a:lnTo>
                  <a:pt x="54750" y="64482"/>
                </a:lnTo>
                <a:lnTo>
                  <a:pt x="79067" y="78630"/>
                </a:lnTo>
                <a:lnTo>
                  <a:pt x="572262" y="8001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39467" y="1894332"/>
            <a:ext cx="572770" cy="105410"/>
          </a:xfrm>
          <a:custGeom>
            <a:avLst/>
            <a:gdLst/>
            <a:ahLst/>
            <a:cxnLst/>
            <a:rect l="l" t="t" r="r" b="b"/>
            <a:pathLst>
              <a:path w="572769" h="105410">
                <a:moveTo>
                  <a:pt x="127254" y="15240"/>
                </a:moveTo>
                <a:lnTo>
                  <a:pt x="123443" y="9144"/>
                </a:lnTo>
                <a:lnTo>
                  <a:pt x="119634" y="2286"/>
                </a:lnTo>
                <a:lnTo>
                  <a:pt x="111252" y="0"/>
                </a:lnTo>
                <a:lnTo>
                  <a:pt x="104393" y="3810"/>
                </a:lnTo>
                <a:lnTo>
                  <a:pt x="0" y="64008"/>
                </a:lnTo>
                <a:lnTo>
                  <a:pt x="27432" y="80346"/>
                </a:lnTo>
                <a:lnTo>
                  <a:pt x="27432" y="50292"/>
                </a:lnTo>
                <a:lnTo>
                  <a:pt x="79272" y="50437"/>
                </a:lnTo>
                <a:lnTo>
                  <a:pt x="118110" y="28194"/>
                </a:lnTo>
                <a:lnTo>
                  <a:pt x="124968" y="24384"/>
                </a:lnTo>
                <a:lnTo>
                  <a:pt x="127254" y="15240"/>
                </a:lnTo>
                <a:close/>
              </a:path>
              <a:path w="572769" h="105410">
                <a:moveTo>
                  <a:pt x="79272" y="50437"/>
                </a:moveTo>
                <a:lnTo>
                  <a:pt x="27432" y="50292"/>
                </a:lnTo>
                <a:lnTo>
                  <a:pt x="27432" y="78486"/>
                </a:lnTo>
                <a:lnTo>
                  <a:pt x="34290" y="78505"/>
                </a:lnTo>
                <a:lnTo>
                  <a:pt x="34290" y="52578"/>
                </a:lnTo>
                <a:lnTo>
                  <a:pt x="54750" y="64482"/>
                </a:lnTo>
                <a:lnTo>
                  <a:pt x="79272" y="50437"/>
                </a:lnTo>
                <a:close/>
              </a:path>
              <a:path w="572769" h="105410">
                <a:moveTo>
                  <a:pt x="124968" y="105156"/>
                </a:moveTo>
                <a:lnTo>
                  <a:pt x="118110" y="101346"/>
                </a:lnTo>
                <a:lnTo>
                  <a:pt x="79067" y="78630"/>
                </a:lnTo>
                <a:lnTo>
                  <a:pt x="27432" y="78486"/>
                </a:lnTo>
                <a:lnTo>
                  <a:pt x="27432" y="80346"/>
                </a:lnTo>
                <a:lnTo>
                  <a:pt x="69088" y="105156"/>
                </a:lnTo>
                <a:lnTo>
                  <a:pt x="124968" y="105156"/>
                </a:lnTo>
                <a:close/>
              </a:path>
              <a:path w="572769" h="105410">
                <a:moveTo>
                  <a:pt x="54750" y="64482"/>
                </a:moveTo>
                <a:lnTo>
                  <a:pt x="34290" y="52578"/>
                </a:lnTo>
                <a:lnTo>
                  <a:pt x="34290" y="76200"/>
                </a:lnTo>
                <a:lnTo>
                  <a:pt x="54750" y="64482"/>
                </a:lnTo>
                <a:close/>
              </a:path>
              <a:path w="572769" h="105410">
                <a:moveTo>
                  <a:pt x="79067" y="78630"/>
                </a:moveTo>
                <a:lnTo>
                  <a:pt x="54750" y="64482"/>
                </a:lnTo>
                <a:lnTo>
                  <a:pt x="34290" y="76200"/>
                </a:lnTo>
                <a:lnTo>
                  <a:pt x="34290" y="78505"/>
                </a:lnTo>
                <a:lnTo>
                  <a:pt x="79067" y="78630"/>
                </a:lnTo>
                <a:close/>
              </a:path>
              <a:path w="572769" h="105410">
                <a:moveTo>
                  <a:pt x="572262" y="80010"/>
                </a:moveTo>
                <a:lnTo>
                  <a:pt x="572262" y="51816"/>
                </a:lnTo>
                <a:lnTo>
                  <a:pt x="127254" y="50571"/>
                </a:lnTo>
                <a:lnTo>
                  <a:pt x="79067" y="50554"/>
                </a:lnTo>
                <a:lnTo>
                  <a:pt x="54750" y="64482"/>
                </a:lnTo>
                <a:lnTo>
                  <a:pt x="79067" y="78630"/>
                </a:lnTo>
                <a:lnTo>
                  <a:pt x="572262" y="8001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71549" y="1780769"/>
            <a:ext cx="715645" cy="0"/>
          </a:xfrm>
          <a:custGeom>
            <a:avLst/>
            <a:gdLst/>
            <a:ahLst/>
            <a:cxnLst/>
            <a:rect l="l" t="t" r="r" b="b"/>
            <a:pathLst>
              <a:path w="715645">
                <a:moveTo>
                  <a:pt x="0" y="0"/>
                </a:moveTo>
                <a:lnTo>
                  <a:pt x="715520" y="0"/>
                </a:lnTo>
              </a:path>
            </a:pathLst>
          </a:custGeom>
          <a:ln w="130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954271" y="1763014"/>
            <a:ext cx="888365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15" dirty="0">
                <a:latin typeface="Times New Roman"/>
                <a:cs typeface="Times New Roman"/>
              </a:rPr>
              <a:t>INT</a:t>
            </a:r>
            <a:r>
              <a:rPr sz="2450" spc="-210" dirty="0">
                <a:latin typeface="Times New Roman"/>
                <a:cs typeface="Times New Roman"/>
              </a:rPr>
              <a:t>R</a:t>
            </a:r>
            <a:r>
              <a:rPr sz="2450" spc="10" dirty="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272238" y="1697023"/>
            <a:ext cx="645160" cy="0"/>
          </a:xfrm>
          <a:custGeom>
            <a:avLst/>
            <a:gdLst/>
            <a:ahLst/>
            <a:cxnLst/>
            <a:rect l="l" t="t" r="r" b="b"/>
            <a:pathLst>
              <a:path w="645159">
                <a:moveTo>
                  <a:pt x="0" y="0"/>
                </a:moveTo>
                <a:lnTo>
                  <a:pt x="644652" y="0"/>
                </a:lnTo>
              </a:path>
            </a:pathLst>
          </a:custGeom>
          <a:ln w="130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255000" y="1679194"/>
            <a:ext cx="897255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15" dirty="0">
                <a:latin typeface="Times New Roman"/>
                <a:cs typeface="Times New Roman"/>
              </a:rPr>
              <a:t>INT</a:t>
            </a:r>
            <a:r>
              <a:rPr sz="2450" spc="-145" dirty="0">
                <a:latin typeface="Times New Roman"/>
                <a:cs typeface="Times New Roman"/>
              </a:rPr>
              <a:t>R</a:t>
            </a:r>
            <a:r>
              <a:rPr sz="2450" spc="10" dirty="0">
                <a:latin typeface="Times New Roman"/>
                <a:cs typeface="Times New Roman"/>
              </a:rPr>
              <a:t>p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839467" y="1998726"/>
            <a:ext cx="8219440" cy="943610"/>
          </a:xfrm>
          <a:custGeom>
            <a:avLst/>
            <a:gdLst/>
            <a:ahLst/>
            <a:cxnLst/>
            <a:rect l="l" t="t" r="r" b="b"/>
            <a:pathLst>
              <a:path w="8219440" h="943610">
                <a:moveTo>
                  <a:pt x="0" y="0"/>
                </a:moveTo>
                <a:lnTo>
                  <a:pt x="0" y="943356"/>
                </a:lnTo>
                <a:lnTo>
                  <a:pt x="8218931" y="943356"/>
                </a:lnTo>
                <a:lnTo>
                  <a:pt x="821893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0" y="1998726"/>
            <a:ext cx="1592580" cy="943610"/>
          </a:xfrm>
          <a:custGeom>
            <a:avLst/>
            <a:gdLst/>
            <a:ahLst/>
            <a:cxnLst/>
            <a:rect l="l" t="t" r="r" b="b"/>
            <a:pathLst>
              <a:path w="1592580" h="943610">
                <a:moveTo>
                  <a:pt x="0" y="0"/>
                </a:moveTo>
                <a:lnTo>
                  <a:pt x="0" y="943356"/>
                </a:lnTo>
                <a:lnTo>
                  <a:pt x="1592199" y="943356"/>
                </a:lnTo>
                <a:lnTo>
                  <a:pt x="1592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5048" y="1996058"/>
            <a:ext cx="1327404" cy="949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2287" y="1999488"/>
            <a:ext cx="0" cy="942975"/>
          </a:xfrm>
          <a:custGeom>
            <a:avLst/>
            <a:gdLst/>
            <a:ahLst/>
            <a:cxnLst/>
            <a:rect l="l" t="t" r="r" b="b"/>
            <a:pathLst>
              <a:path h="942975">
                <a:moveTo>
                  <a:pt x="0" y="0"/>
                </a:moveTo>
                <a:lnTo>
                  <a:pt x="0" y="942593"/>
                </a:lnTo>
              </a:path>
            </a:pathLst>
          </a:custGeom>
          <a:ln w="14477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85594" y="1999488"/>
            <a:ext cx="0" cy="942975"/>
          </a:xfrm>
          <a:custGeom>
            <a:avLst/>
            <a:gdLst/>
            <a:ahLst/>
            <a:cxnLst/>
            <a:rect l="l" t="t" r="r" b="b"/>
            <a:pathLst>
              <a:path h="942975">
                <a:moveTo>
                  <a:pt x="0" y="0"/>
                </a:moveTo>
                <a:lnTo>
                  <a:pt x="0" y="942593"/>
                </a:lnTo>
              </a:path>
            </a:pathLst>
          </a:custGeom>
          <a:ln w="13715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92580" y="1998726"/>
            <a:ext cx="247015" cy="943610"/>
          </a:xfrm>
          <a:custGeom>
            <a:avLst/>
            <a:gdLst/>
            <a:ahLst/>
            <a:cxnLst/>
            <a:rect l="l" t="t" r="r" b="b"/>
            <a:pathLst>
              <a:path w="247014" h="943610">
                <a:moveTo>
                  <a:pt x="0" y="0"/>
                </a:moveTo>
                <a:lnTo>
                  <a:pt x="0" y="943356"/>
                </a:lnTo>
                <a:lnTo>
                  <a:pt x="246887" y="943356"/>
                </a:lnTo>
                <a:lnTo>
                  <a:pt x="2468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92961" y="1999487"/>
            <a:ext cx="0" cy="942975"/>
          </a:xfrm>
          <a:custGeom>
            <a:avLst/>
            <a:gdLst/>
            <a:ahLst/>
            <a:cxnLst/>
            <a:rect l="l" t="t" r="r" b="b"/>
            <a:pathLst>
              <a:path h="942975">
                <a:moveTo>
                  <a:pt x="0" y="0"/>
                </a:moveTo>
                <a:lnTo>
                  <a:pt x="0" y="942593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39086" y="1999487"/>
            <a:ext cx="0" cy="942975"/>
          </a:xfrm>
          <a:custGeom>
            <a:avLst/>
            <a:gdLst/>
            <a:ahLst/>
            <a:cxnLst/>
            <a:rect l="l" t="t" r="r" b="b"/>
            <a:pathLst>
              <a:path h="942975">
                <a:moveTo>
                  <a:pt x="0" y="0"/>
                </a:moveTo>
                <a:lnTo>
                  <a:pt x="0" y="942593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68573" y="2377439"/>
            <a:ext cx="1313180" cy="419100"/>
          </a:xfrm>
          <a:custGeom>
            <a:avLst/>
            <a:gdLst/>
            <a:ahLst/>
            <a:cxnLst/>
            <a:rect l="l" t="t" r="r" b="b"/>
            <a:pathLst>
              <a:path w="1313179" h="419100">
                <a:moveTo>
                  <a:pt x="0" y="0"/>
                </a:moveTo>
                <a:lnTo>
                  <a:pt x="0" y="419100"/>
                </a:lnTo>
                <a:lnTo>
                  <a:pt x="1312926" y="419100"/>
                </a:lnTo>
                <a:lnTo>
                  <a:pt x="131292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54857" y="2363723"/>
            <a:ext cx="1341120" cy="447675"/>
          </a:xfrm>
          <a:custGeom>
            <a:avLst/>
            <a:gdLst/>
            <a:ahLst/>
            <a:cxnLst/>
            <a:rect l="l" t="t" r="r" b="b"/>
            <a:pathLst>
              <a:path w="1341120" h="447675">
                <a:moveTo>
                  <a:pt x="1341120" y="441197"/>
                </a:moveTo>
                <a:lnTo>
                  <a:pt x="1341120" y="6095"/>
                </a:lnTo>
                <a:lnTo>
                  <a:pt x="1334262" y="0"/>
                </a:lnTo>
                <a:lnTo>
                  <a:pt x="6095" y="0"/>
                </a:lnTo>
                <a:lnTo>
                  <a:pt x="0" y="6095"/>
                </a:lnTo>
                <a:lnTo>
                  <a:pt x="0" y="441197"/>
                </a:lnTo>
                <a:lnTo>
                  <a:pt x="6096" y="447293"/>
                </a:lnTo>
                <a:lnTo>
                  <a:pt x="13716" y="447293"/>
                </a:lnTo>
                <a:lnTo>
                  <a:pt x="13716" y="28193"/>
                </a:lnTo>
                <a:lnTo>
                  <a:pt x="27432" y="13715"/>
                </a:lnTo>
                <a:lnTo>
                  <a:pt x="27431" y="28193"/>
                </a:lnTo>
                <a:lnTo>
                  <a:pt x="1312926" y="28193"/>
                </a:lnTo>
                <a:lnTo>
                  <a:pt x="1312926" y="13715"/>
                </a:lnTo>
                <a:lnTo>
                  <a:pt x="1326642" y="28193"/>
                </a:lnTo>
                <a:lnTo>
                  <a:pt x="1326642" y="447293"/>
                </a:lnTo>
                <a:lnTo>
                  <a:pt x="1334262" y="447293"/>
                </a:lnTo>
                <a:lnTo>
                  <a:pt x="1341120" y="441197"/>
                </a:lnTo>
                <a:close/>
              </a:path>
              <a:path w="1341120" h="447675">
                <a:moveTo>
                  <a:pt x="27431" y="28193"/>
                </a:moveTo>
                <a:lnTo>
                  <a:pt x="27432" y="13715"/>
                </a:lnTo>
                <a:lnTo>
                  <a:pt x="13716" y="28193"/>
                </a:lnTo>
                <a:lnTo>
                  <a:pt x="27431" y="28193"/>
                </a:lnTo>
                <a:close/>
              </a:path>
              <a:path w="1341120" h="447675">
                <a:moveTo>
                  <a:pt x="27431" y="419099"/>
                </a:moveTo>
                <a:lnTo>
                  <a:pt x="27431" y="28193"/>
                </a:lnTo>
                <a:lnTo>
                  <a:pt x="13716" y="28193"/>
                </a:lnTo>
                <a:lnTo>
                  <a:pt x="13716" y="419099"/>
                </a:lnTo>
                <a:lnTo>
                  <a:pt x="27431" y="419099"/>
                </a:lnTo>
                <a:close/>
              </a:path>
              <a:path w="1341120" h="447675">
                <a:moveTo>
                  <a:pt x="1326642" y="419099"/>
                </a:moveTo>
                <a:lnTo>
                  <a:pt x="13716" y="419099"/>
                </a:lnTo>
                <a:lnTo>
                  <a:pt x="27432" y="432815"/>
                </a:lnTo>
                <a:lnTo>
                  <a:pt x="27431" y="447293"/>
                </a:lnTo>
                <a:lnTo>
                  <a:pt x="1312926" y="447293"/>
                </a:lnTo>
                <a:lnTo>
                  <a:pt x="1312926" y="432815"/>
                </a:lnTo>
                <a:lnTo>
                  <a:pt x="1326642" y="419099"/>
                </a:lnTo>
                <a:close/>
              </a:path>
              <a:path w="1341120" h="447675">
                <a:moveTo>
                  <a:pt x="27431" y="447293"/>
                </a:moveTo>
                <a:lnTo>
                  <a:pt x="27432" y="432815"/>
                </a:lnTo>
                <a:lnTo>
                  <a:pt x="13716" y="419099"/>
                </a:lnTo>
                <a:lnTo>
                  <a:pt x="13716" y="447293"/>
                </a:lnTo>
                <a:lnTo>
                  <a:pt x="27431" y="447293"/>
                </a:lnTo>
                <a:close/>
              </a:path>
              <a:path w="1341120" h="447675">
                <a:moveTo>
                  <a:pt x="1326642" y="28193"/>
                </a:moveTo>
                <a:lnTo>
                  <a:pt x="1312926" y="13715"/>
                </a:lnTo>
                <a:lnTo>
                  <a:pt x="1312926" y="28193"/>
                </a:lnTo>
                <a:lnTo>
                  <a:pt x="1326642" y="28193"/>
                </a:lnTo>
                <a:close/>
              </a:path>
              <a:path w="1341120" h="447675">
                <a:moveTo>
                  <a:pt x="1326642" y="419099"/>
                </a:moveTo>
                <a:lnTo>
                  <a:pt x="1326642" y="28193"/>
                </a:lnTo>
                <a:lnTo>
                  <a:pt x="1312926" y="28193"/>
                </a:lnTo>
                <a:lnTo>
                  <a:pt x="1312926" y="419099"/>
                </a:lnTo>
                <a:lnTo>
                  <a:pt x="1326642" y="419099"/>
                </a:lnTo>
                <a:close/>
              </a:path>
              <a:path w="1341120" h="447675">
                <a:moveTo>
                  <a:pt x="1326642" y="447293"/>
                </a:moveTo>
                <a:lnTo>
                  <a:pt x="1326642" y="419099"/>
                </a:lnTo>
                <a:lnTo>
                  <a:pt x="1312926" y="432815"/>
                </a:lnTo>
                <a:lnTo>
                  <a:pt x="1312926" y="447293"/>
                </a:lnTo>
                <a:lnTo>
                  <a:pt x="1326642" y="4472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222751" y="2433065"/>
            <a:ext cx="1002665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Arial"/>
                <a:cs typeface="Arial"/>
              </a:rPr>
              <a:t>Device</a:t>
            </a:r>
            <a:r>
              <a:rPr sz="1950" spc="-105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1</a:t>
            </a:r>
            <a:endParaRPr sz="195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709921" y="2377439"/>
            <a:ext cx="1313180" cy="419100"/>
          </a:xfrm>
          <a:custGeom>
            <a:avLst/>
            <a:gdLst/>
            <a:ahLst/>
            <a:cxnLst/>
            <a:rect l="l" t="t" r="r" b="b"/>
            <a:pathLst>
              <a:path w="1313179" h="419100">
                <a:moveTo>
                  <a:pt x="0" y="0"/>
                </a:moveTo>
                <a:lnTo>
                  <a:pt x="0" y="419100"/>
                </a:lnTo>
                <a:lnTo>
                  <a:pt x="1312926" y="419100"/>
                </a:lnTo>
                <a:lnTo>
                  <a:pt x="131292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96205" y="2363723"/>
            <a:ext cx="1341120" cy="447675"/>
          </a:xfrm>
          <a:custGeom>
            <a:avLst/>
            <a:gdLst/>
            <a:ahLst/>
            <a:cxnLst/>
            <a:rect l="l" t="t" r="r" b="b"/>
            <a:pathLst>
              <a:path w="1341120" h="447675">
                <a:moveTo>
                  <a:pt x="1341120" y="441197"/>
                </a:moveTo>
                <a:lnTo>
                  <a:pt x="1341120" y="6095"/>
                </a:lnTo>
                <a:lnTo>
                  <a:pt x="1335024" y="0"/>
                </a:lnTo>
                <a:lnTo>
                  <a:pt x="6095" y="0"/>
                </a:lnTo>
                <a:lnTo>
                  <a:pt x="0" y="6095"/>
                </a:lnTo>
                <a:lnTo>
                  <a:pt x="0" y="441197"/>
                </a:lnTo>
                <a:lnTo>
                  <a:pt x="6096" y="447293"/>
                </a:lnTo>
                <a:lnTo>
                  <a:pt x="13716" y="447293"/>
                </a:lnTo>
                <a:lnTo>
                  <a:pt x="13716" y="28193"/>
                </a:lnTo>
                <a:lnTo>
                  <a:pt x="27432" y="13715"/>
                </a:lnTo>
                <a:lnTo>
                  <a:pt x="27431" y="28193"/>
                </a:lnTo>
                <a:lnTo>
                  <a:pt x="1312926" y="28193"/>
                </a:lnTo>
                <a:lnTo>
                  <a:pt x="1312926" y="13715"/>
                </a:lnTo>
                <a:lnTo>
                  <a:pt x="1326642" y="28193"/>
                </a:lnTo>
                <a:lnTo>
                  <a:pt x="1326642" y="447293"/>
                </a:lnTo>
                <a:lnTo>
                  <a:pt x="1335024" y="447293"/>
                </a:lnTo>
                <a:lnTo>
                  <a:pt x="1341120" y="441197"/>
                </a:lnTo>
                <a:close/>
              </a:path>
              <a:path w="1341120" h="447675">
                <a:moveTo>
                  <a:pt x="27431" y="28193"/>
                </a:moveTo>
                <a:lnTo>
                  <a:pt x="27432" y="13715"/>
                </a:lnTo>
                <a:lnTo>
                  <a:pt x="13716" y="28193"/>
                </a:lnTo>
                <a:lnTo>
                  <a:pt x="27431" y="28193"/>
                </a:lnTo>
                <a:close/>
              </a:path>
              <a:path w="1341120" h="447675">
                <a:moveTo>
                  <a:pt x="27431" y="419099"/>
                </a:moveTo>
                <a:lnTo>
                  <a:pt x="27431" y="28193"/>
                </a:lnTo>
                <a:lnTo>
                  <a:pt x="13716" y="28193"/>
                </a:lnTo>
                <a:lnTo>
                  <a:pt x="13716" y="419099"/>
                </a:lnTo>
                <a:lnTo>
                  <a:pt x="27431" y="419099"/>
                </a:lnTo>
                <a:close/>
              </a:path>
              <a:path w="1341120" h="447675">
                <a:moveTo>
                  <a:pt x="1326642" y="419099"/>
                </a:moveTo>
                <a:lnTo>
                  <a:pt x="13716" y="419099"/>
                </a:lnTo>
                <a:lnTo>
                  <a:pt x="27432" y="432815"/>
                </a:lnTo>
                <a:lnTo>
                  <a:pt x="27431" y="447293"/>
                </a:lnTo>
                <a:lnTo>
                  <a:pt x="1312926" y="447293"/>
                </a:lnTo>
                <a:lnTo>
                  <a:pt x="1312926" y="432815"/>
                </a:lnTo>
                <a:lnTo>
                  <a:pt x="1326642" y="419099"/>
                </a:lnTo>
                <a:close/>
              </a:path>
              <a:path w="1341120" h="447675">
                <a:moveTo>
                  <a:pt x="27431" y="447293"/>
                </a:moveTo>
                <a:lnTo>
                  <a:pt x="27432" y="432815"/>
                </a:lnTo>
                <a:lnTo>
                  <a:pt x="13716" y="419099"/>
                </a:lnTo>
                <a:lnTo>
                  <a:pt x="13716" y="447293"/>
                </a:lnTo>
                <a:lnTo>
                  <a:pt x="27431" y="447293"/>
                </a:lnTo>
                <a:close/>
              </a:path>
              <a:path w="1341120" h="447675">
                <a:moveTo>
                  <a:pt x="1326642" y="28193"/>
                </a:moveTo>
                <a:lnTo>
                  <a:pt x="1312926" y="13715"/>
                </a:lnTo>
                <a:lnTo>
                  <a:pt x="1312926" y="28193"/>
                </a:lnTo>
                <a:lnTo>
                  <a:pt x="1326642" y="28193"/>
                </a:lnTo>
                <a:close/>
              </a:path>
              <a:path w="1341120" h="447675">
                <a:moveTo>
                  <a:pt x="1326642" y="419099"/>
                </a:moveTo>
                <a:lnTo>
                  <a:pt x="1326642" y="28193"/>
                </a:lnTo>
                <a:lnTo>
                  <a:pt x="1312926" y="28193"/>
                </a:lnTo>
                <a:lnTo>
                  <a:pt x="1312926" y="419099"/>
                </a:lnTo>
                <a:lnTo>
                  <a:pt x="1326642" y="419099"/>
                </a:lnTo>
                <a:close/>
              </a:path>
              <a:path w="1341120" h="447675">
                <a:moveTo>
                  <a:pt x="1326642" y="447293"/>
                </a:moveTo>
                <a:lnTo>
                  <a:pt x="1326642" y="419099"/>
                </a:lnTo>
                <a:lnTo>
                  <a:pt x="1312926" y="432815"/>
                </a:lnTo>
                <a:lnTo>
                  <a:pt x="1312926" y="447293"/>
                </a:lnTo>
                <a:lnTo>
                  <a:pt x="1326642" y="4472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829809" y="2433065"/>
            <a:ext cx="1073150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0115" algn="l"/>
              </a:tabLst>
            </a:pPr>
            <a:r>
              <a:rPr sz="1950" spc="15" dirty="0">
                <a:latin typeface="Arial"/>
                <a:cs typeface="Arial"/>
              </a:rPr>
              <a:t>Device	2</a:t>
            </a:r>
            <a:endParaRPr sz="195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498842" y="2377439"/>
            <a:ext cx="1313180" cy="419100"/>
          </a:xfrm>
          <a:custGeom>
            <a:avLst/>
            <a:gdLst/>
            <a:ahLst/>
            <a:cxnLst/>
            <a:rect l="l" t="t" r="r" b="b"/>
            <a:pathLst>
              <a:path w="1313179" h="419100">
                <a:moveTo>
                  <a:pt x="0" y="0"/>
                </a:moveTo>
                <a:lnTo>
                  <a:pt x="0" y="419100"/>
                </a:lnTo>
                <a:lnTo>
                  <a:pt x="1312926" y="419100"/>
                </a:lnTo>
                <a:lnTo>
                  <a:pt x="131292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485126" y="2363723"/>
            <a:ext cx="1341120" cy="447675"/>
          </a:xfrm>
          <a:custGeom>
            <a:avLst/>
            <a:gdLst/>
            <a:ahLst/>
            <a:cxnLst/>
            <a:rect l="l" t="t" r="r" b="b"/>
            <a:pathLst>
              <a:path w="1341120" h="447675">
                <a:moveTo>
                  <a:pt x="1341120" y="441197"/>
                </a:moveTo>
                <a:lnTo>
                  <a:pt x="1341120" y="6095"/>
                </a:lnTo>
                <a:lnTo>
                  <a:pt x="1334262" y="0"/>
                </a:lnTo>
                <a:lnTo>
                  <a:pt x="6095" y="0"/>
                </a:lnTo>
                <a:lnTo>
                  <a:pt x="0" y="6095"/>
                </a:lnTo>
                <a:lnTo>
                  <a:pt x="0" y="441197"/>
                </a:lnTo>
                <a:lnTo>
                  <a:pt x="6096" y="447293"/>
                </a:lnTo>
                <a:lnTo>
                  <a:pt x="13716" y="447293"/>
                </a:lnTo>
                <a:lnTo>
                  <a:pt x="13716" y="28193"/>
                </a:lnTo>
                <a:lnTo>
                  <a:pt x="27432" y="13715"/>
                </a:lnTo>
                <a:lnTo>
                  <a:pt x="27431" y="28193"/>
                </a:lnTo>
                <a:lnTo>
                  <a:pt x="1312926" y="28193"/>
                </a:lnTo>
                <a:lnTo>
                  <a:pt x="1312926" y="13715"/>
                </a:lnTo>
                <a:lnTo>
                  <a:pt x="1326642" y="28193"/>
                </a:lnTo>
                <a:lnTo>
                  <a:pt x="1326642" y="447293"/>
                </a:lnTo>
                <a:lnTo>
                  <a:pt x="1334262" y="447293"/>
                </a:lnTo>
                <a:lnTo>
                  <a:pt x="1341120" y="441197"/>
                </a:lnTo>
                <a:close/>
              </a:path>
              <a:path w="1341120" h="447675">
                <a:moveTo>
                  <a:pt x="27431" y="28193"/>
                </a:moveTo>
                <a:lnTo>
                  <a:pt x="27432" y="13715"/>
                </a:lnTo>
                <a:lnTo>
                  <a:pt x="13716" y="28193"/>
                </a:lnTo>
                <a:lnTo>
                  <a:pt x="27431" y="28193"/>
                </a:lnTo>
                <a:close/>
              </a:path>
              <a:path w="1341120" h="447675">
                <a:moveTo>
                  <a:pt x="27431" y="419099"/>
                </a:moveTo>
                <a:lnTo>
                  <a:pt x="27431" y="28193"/>
                </a:lnTo>
                <a:lnTo>
                  <a:pt x="13716" y="28193"/>
                </a:lnTo>
                <a:lnTo>
                  <a:pt x="13716" y="419099"/>
                </a:lnTo>
                <a:lnTo>
                  <a:pt x="27431" y="419099"/>
                </a:lnTo>
                <a:close/>
              </a:path>
              <a:path w="1341120" h="447675">
                <a:moveTo>
                  <a:pt x="1326642" y="419099"/>
                </a:moveTo>
                <a:lnTo>
                  <a:pt x="13716" y="419099"/>
                </a:lnTo>
                <a:lnTo>
                  <a:pt x="27432" y="432815"/>
                </a:lnTo>
                <a:lnTo>
                  <a:pt x="27431" y="447293"/>
                </a:lnTo>
                <a:lnTo>
                  <a:pt x="1312926" y="447293"/>
                </a:lnTo>
                <a:lnTo>
                  <a:pt x="1312926" y="432815"/>
                </a:lnTo>
                <a:lnTo>
                  <a:pt x="1326642" y="419099"/>
                </a:lnTo>
                <a:close/>
              </a:path>
              <a:path w="1341120" h="447675">
                <a:moveTo>
                  <a:pt x="27431" y="447293"/>
                </a:moveTo>
                <a:lnTo>
                  <a:pt x="27432" y="432815"/>
                </a:lnTo>
                <a:lnTo>
                  <a:pt x="13716" y="419099"/>
                </a:lnTo>
                <a:lnTo>
                  <a:pt x="13716" y="447293"/>
                </a:lnTo>
                <a:lnTo>
                  <a:pt x="27431" y="447293"/>
                </a:lnTo>
                <a:close/>
              </a:path>
              <a:path w="1341120" h="447675">
                <a:moveTo>
                  <a:pt x="1326642" y="28193"/>
                </a:moveTo>
                <a:lnTo>
                  <a:pt x="1312926" y="13715"/>
                </a:lnTo>
                <a:lnTo>
                  <a:pt x="1312926" y="28193"/>
                </a:lnTo>
                <a:lnTo>
                  <a:pt x="1326642" y="28193"/>
                </a:lnTo>
                <a:close/>
              </a:path>
              <a:path w="1341120" h="447675">
                <a:moveTo>
                  <a:pt x="1326642" y="419099"/>
                </a:moveTo>
                <a:lnTo>
                  <a:pt x="1326642" y="28193"/>
                </a:lnTo>
                <a:lnTo>
                  <a:pt x="1312926" y="28193"/>
                </a:lnTo>
                <a:lnTo>
                  <a:pt x="1312926" y="419099"/>
                </a:lnTo>
                <a:lnTo>
                  <a:pt x="1326642" y="419099"/>
                </a:lnTo>
                <a:close/>
              </a:path>
              <a:path w="1341120" h="447675">
                <a:moveTo>
                  <a:pt x="1326642" y="447293"/>
                </a:moveTo>
                <a:lnTo>
                  <a:pt x="1326642" y="419099"/>
                </a:lnTo>
                <a:lnTo>
                  <a:pt x="1312926" y="432815"/>
                </a:lnTo>
                <a:lnTo>
                  <a:pt x="1312926" y="447293"/>
                </a:lnTo>
                <a:lnTo>
                  <a:pt x="1326642" y="4472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653019" y="2433065"/>
            <a:ext cx="1002665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Arial"/>
                <a:cs typeface="Arial"/>
              </a:rPr>
              <a:t>Device</a:t>
            </a:r>
            <a:r>
              <a:rPr sz="1950" spc="-105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p</a:t>
            </a:r>
            <a:endParaRPr sz="19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38391" y="2076958"/>
            <a:ext cx="591185" cy="67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30" dirty="0">
                <a:latin typeface="Arial"/>
                <a:cs typeface="Arial"/>
              </a:rPr>
              <a:t>..</a:t>
            </a:r>
            <a:r>
              <a:rPr sz="4400" spc="-605" dirty="0">
                <a:latin typeface="Arial"/>
                <a:cs typeface="Arial"/>
              </a:rPr>
              <a:t> </a:t>
            </a:r>
            <a:r>
              <a:rPr sz="4400" dirty="0">
                <a:latin typeface="Arial"/>
                <a:cs typeface="Arial"/>
              </a:rPr>
              <a:t>.</a:t>
            </a:r>
            <a:endParaRPr sz="44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710940" y="1999487"/>
            <a:ext cx="29209" cy="379095"/>
          </a:xfrm>
          <a:custGeom>
            <a:avLst/>
            <a:gdLst/>
            <a:ahLst/>
            <a:cxnLst/>
            <a:rect l="l" t="t" r="r" b="b"/>
            <a:pathLst>
              <a:path w="29210" h="379094">
                <a:moveTo>
                  <a:pt x="0" y="378714"/>
                </a:moveTo>
                <a:lnTo>
                  <a:pt x="29177" y="378714"/>
                </a:lnTo>
                <a:lnTo>
                  <a:pt x="29177" y="0"/>
                </a:lnTo>
                <a:lnTo>
                  <a:pt x="0" y="0"/>
                </a:lnTo>
                <a:lnTo>
                  <a:pt x="0" y="37871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10940" y="1999487"/>
            <a:ext cx="29209" cy="379095"/>
          </a:xfrm>
          <a:custGeom>
            <a:avLst/>
            <a:gdLst/>
            <a:ahLst/>
            <a:cxnLst/>
            <a:rect l="l" t="t" r="r" b="b"/>
            <a:pathLst>
              <a:path w="29210" h="379094">
                <a:moveTo>
                  <a:pt x="0" y="378714"/>
                </a:moveTo>
                <a:lnTo>
                  <a:pt x="29177" y="378714"/>
                </a:lnTo>
                <a:lnTo>
                  <a:pt x="29177" y="0"/>
                </a:lnTo>
                <a:lnTo>
                  <a:pt x="0" y="0"/>
                </a:lnTo>
                <a:lnTo>
                  <a:pt x="0" y="37871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890266" y="1999488"/>
            <a:ext cx="29845" cy="462915"/>
          </a:xfrm>
          <a:custGeom>
            <a:avLst/>
            <a:gdLst/>
            <a:ahLst/>
            <a:cxnLst/>
            <a:rect l="l" t="t" r="r" b="b"/>
            <a:pathLst>
              <a:path w="29844" h="462914">
                <a:moveTo>
                  <a:pt x="0" y="462533"/>
                </a:moveTo>
                <a:lnTo>
                  <a:pt x="29245" y="462533"/>
                </a:lnTo>
                <a:lnTo>
                  <a:pt x="29245" y="0"/>
                </a:lnTo>
                <a:lnTo>
                  <a:pt x="0" y="0"/>
                </a:lnTo>
                <a:lnTo>
                  <a:pt x="0" y="462533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90266" y="1999488"/>
            <a:ext cx="29845" cy="462915"/>
          </a:xfrm>
          <a:custGeom>
            <a:avLst/>
            <a:gdLst/>
            <a:ahLst/>
            <a:cxnLst/>
            <a:rect l="l" t="t" r="r" b="b"/>
            <a:pathLst>
              <a:path w="29844" h="462914">
                <a:moveTo>
                  <a:pt x="0" y="462533"/>
                </a:moveTo>
                <a:lnTo>
                  <a:pt x="29245" y="462533"/>
                </a:lnTo>
                <a:lnTo>
                  <a:pt x="29245" y="0"/>
                </a:lnTo>
                <a:lnTo>
                  <a:pt x="0" y="0"/>
                </a:lnTo>
                <a:lnTo>
                  <a:pt x="0" y="462533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39467" y="2397251"/>
            <a:ext cx="1065530" cy="129539"/>
          </a:xfrm>
          <a:custGeom>
            <a:avLst/>
            <a:gdLst/>
            <a:ahLst/>
            <a:cxnLst/>
            <a:rect l="l" t="t" r="r" b="b"/>
            <a:pathLst>
              <a:path w="1065530" h="129539">
                <a:moveTo>
                  <a:pt x="127253" y="15240"/>
                </a:moveTo>
                <a:lnTo>
                  <a:pt x="123443" y="8382"/>
                </a:lnTo>
                <a:lnTo>
                  <a:pt x="119633" y="2286"/>
                </a:lnTo>
                <a:lnTo>
                  <a:pt x="111251" y="0"/>
                </a:lnTo>
                <a:lnTo>
                  <a:pt x="104393" y="3810"/>
                </a:lnTo>
                <a:lnTo>
                  <a:pt x="0" y="64008"/>
                </a:lnTo>
                <a:lnTo>
                  <a:pt x="27431" y="80226"/>
                </a:lnTo>
                <a:lnTo>
                  <a:pt x="27431" y="50292"/>
                </a:lnTo>
                <a:lnTo>
                  <a:pt x="78690" y="50367"/>
                </a:lnTo>
                <a:lnTo>
                  <a:pt x="118109" y="27432"/>
                </a:lnTo>
                <a:lnTo>
                  <a:pt x="124967" y="23622"/>
                </a:lnTo>
                <a:lnTo>
                  <a:pt x="127253" y="15240"/>
                </a:lnTo>
                <a:close/>
              </a:path>
              <a:path w="1065530" h="129539">
                <a:moveTo>
                  <a:pt x="78690" y="50367"/>
                </a:moveTo>
                <a:lnTo>
                  <a:pt x="27431" y="50292"/>
                </a:lnTo>
                <a:lnTo>
                  <a:pt x="27431" y="78486"/>
                </a:lnTo>
                <a:lnTo>
                  <a:pt x="34289" y="78496"/>
                </a:lnTo>
                <a:lnTo>
                  <a:pt x="34289" y="52578"/>
                </a:lnTo>
                <a:lnTo>
                  <a:pt x="54590" y="64389"/>
                </a:lnTo>
                <a:lnTo>
                  <a:pt x="78690" y="50367"/>
                </a:lnTo>
                <a:close/>
              </a:path>
              <a:path w="1065530" h="129539">
                <a:moveTo>
                  <a:pt x="127253" y="113538"/>
                </a:moveTo>
                <a:lnTo>
                  <a:pt x="124967" y="105156"/>
                </a:lnTo>
                <a:lnTo>
                  <a:pt x="118109" y="101346"/>
                </a:lnTo>
                <a:lnTo>
                  <a:pt x="78949" y="78561"/>
                </a:lnTo>
                <a:lnTo>
                  <a:pt x="27431" y="78486"/>
                </a:lnTo>
                <a:lnTo>
                  <a:pt x="27431" y="80226"/>
                </a:lnTo>
                <a:lnTo>
                  <a:pt x="104393" y="125730"/>
                </a:lnTo>
                <a:lnTo>
                  <a:pt x="110489" y="129540"/>
                </a:lnTo>
                <a:lnTo>
                  <a:pt x="118872" y="127254"/>
                </a:lnTo>
                <a:lnTo>
                  <a:pt x="123443" y="120396"/>
                </a:lnTo>
                <a:lnTo>
                  <a:pt x="127253" y="113538"/>
                </a:lnTo>
                <a:close/>
              </a:path>
              <a:path w="1065530" h="129539">
                <a:moveTo>
                  <a:pt x="54590" y="64389"/>
                </a:moveTo>
                <a:lnTo>
                  <a:pt x="34289" y="52578"/>
                </a:lnTo>
                <a:lnTo>
                  <a:pt x="34289" y="76200"/>
                </a:lnTo>
                <a:lnTo>
                  <a:pt x="54590" y="64389"/>
                </a:lnTo>
                <a:close/>
              </a:path>
              <a:path w="1065530" h="129539">
                <a:moveTo>
                  <a:pt x="78949" y="78561"/>
                </a:moveTo>
                <a:lnTo>
                  <a:pt x="54590" y="64389"/>
                </a:lnTo>
                <a:lnTo>
                  <a:pt x="34289" y="76200"/>
                </a:lnTo>
                <a:lnTo>
                  <a:pt x="34289" y="78496"/>
                </a:lnTo>
                <a:lnTo>
                  <a:pt x="78949" y="78561"/>
                </a:lnTo>
                <a:close/>
              </a:path>
              <a:path w="1065530" h="129539">
                <a:moveTo>
                  <a:pt x="1065276" y="51816"/>
                </a:moveTo>
                <a:lnTo>
                  <a:pt x="78690" y="50367"/>
                </a:lnTo>
                <a:lnTo>
                  <a:pt x="54590" y="64389"/>
                </a:lnTo>
                <a:lnTo>
                  <a:pt x="78949" y="78561"/>
                </a:lnTo>
                <a:lnTo>
                  <a:pt x="1064514" y="80010"/>
                </a:lnTo>
                <a:lnTo>
                  <a:pt x="1065276" y="5181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839467" y="2397251"/>
            <a:ext cx="1065530" cy="129539"/>
          </a:xfrm>
          <a:custGeom>
            <a:avLst/>
            <a:gdLst/>
            <a:ahLst/>
            <a:cxnLst/>
            <a:rect l="l" t="t" r="r" b="b"/>
            <a:pathLst>
              <a:path w="1065530" h="129539">
                <a:moveTo>
                  <a:pt x="127253" y="15240"/>
                </a:moveTo>
                <a:lnTo>
                  <a:pt x="123443" y="8382"/>
                </a:lnTo>
                <a:lnTo>
                  <a:pt x="119633" y="2286"/>
                </a:lnTo>
                <a:lnTo>
                  <a:pt x="111251" y="0"/>
                </a:lnTo>
                <a:lnTo>
                  <a:pt x="104393" y="3810"/>
                </a:lnTo>
                <a:lnTo>
                  <a:pt x="0" y="64008"/>
                </a:lnTo>
                <a:lnTo>
                  <a:pt x="27431" y="80226"/>
                </a:lnTo>
                <a:lnTo>
                  <a:pt x="27431" y="50292"/>
                </a:lnTo>
                <a:lnTo>
                  <a:pt x="78690" y="50367"/>
                </a:lnTo>
                <a:lnTo>
                  <a:pt x="118109" y="27432"/>
                </a:lnTo>
                <a:lnTo>
                  <a:pt x="124967" y="23622"/>
                </a:lnTo>
                <a:lnTo>
                  <a:pt x="127253" y="15240"/>
                </a:lnTo>
                <a:close/>
              </a:path>
              <a:path w="1065530" h="129539">
                <a:moveTo>
                  <a:pt x="78690" y="50367"/>
                </a:moveTo>
                <a:lnTo>
                  <a:pt x="27431" y="50292"/>
                </a:lnTo>
                <a:lnTo>
                  <a:pt x="27431" y="78486"/>
                </a:lnTo>
                <a:lnTo>
                  <a:pt x="34289" y="78496"/>
                </a:lnTo>
                <a:lnTo>
                  <a:pt x="34289" y="52578"/>
                </a:lnTo>
                <a:lnTo>
                  <a:pt x="54590" y="64389"/>
                </a:lnTo>
                <a:lnTo>
                  <a:pt x="78690" y="50367"/>
                </a:lnTo>
                <a:close/>
              </a:path>
              <a:path w="1065530" h="129539">
                <a:moveTo>
                  <a:pt x="127253" y="113538"/>
                </a:moveTo>
                <a:lnTo>
                  <a:pt x="124967" y="105156"/>
                </a:lnTo>
                <a:lnTo>
                  <a:pt x="118109" y="101346"/>
                </a:lnTo>
                <a:lnTo>
                  <a:pt x="78949" y="78561"/>
                </a:lnTo>
                <a:lnTo>
                  <a:pt x="27431" y="78486"/>
                </a:lnTo>
                <a:lnTo>
                  <a:pt x="27431" y="80226"/>
                </a:lnTo>
                <a:lnTo>
                  <a:pt x="104393" y="125730"/>
                </a:lnTo>
                <a:lnTo>
                  <a:pt x="110489" y="129540"/>
                </a:lnTo>
                <a:lnTo>
                  <a:pt x="118872" y="127254"/>
                </a:lnTo>
                <a:lnTo>
                  <a:pt x="123443" y="120396"/>
                </a:lnTo>
                <a:lnTo>
                  <a:pt x="127253" y="113538"/>
                </a:lnTo>
                <a:close/>
              </a:path>
              <a:path w="1065530" h="129539">
                <a:moveTo>
                  <a:pt x="54590" y="64389"/>
                </a:moveTo>
                <a:lnTo>
                  <a:pt x="34289" y="52578"/>
                </a:lnTo>
                <a:lnTo>
                  <a:pt x="34289" y="76200"/>
                </a:lnTo>
                <a:lnTo>
                  <a:pt x="54590" y="64389"/>
                </a:lnTo>
                <a:close/>
              </a:path>
              <a:path w="1065530" h="129539">
                <a:moveTo>
                  <a:pt x="78949" y="78561"/>
                </a:moveTo>
                <a:lnTo>
                  <a:pt x="54590" y="64389"/>
                </a:lnTo>
                <a:lnTo>
                  <a:pt x="34289" y="76200"/>
                </a:lnTo>
                <a:lnTo>
                  <a:pt x="34289" y="78496"/>
                </a:lnTo>
                <a:lnTo>
                  <a:pt x="78949" y="78561"/>
                </a:lnTo>
                <a:close/>
              </a:path>
              <a:path w="1065530" h="129539">
                <a:moveTo>
                  <a:pt x="1065276" y="51816"/>
                </a:moveTo>
                <a:lnTo>
                  <a:pt x="78690" y="50367"/>
                </a:lnTo>
                <a:lnTo>
                  <a:pt x="54590" y="64389"/>
                </a:lnTo>
                <a:lnTo>
                  <a:pt x="78949" y="78561"/>
                </a:lnTo>
                <a:lnTo>
                  <a:pt x="1064514" y="80010"/>
                </a:lnTo>
                <a:lnTo>
                  <a:pt x="1065276" y="5181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91268" y="2712720"/>
            <a:ext cx="29209" cy="229870"/>
          </a:xfrm>
          <a:custGeom>
            <a:avLst/>
            <a:gdLst/>
            <a:ahLst/>
            <a:cxnLst/>
            <a:rect l="l" t="t" r="r" b="b"/>
            <a:pathLst>
              <a:path w="29210" h="229869">
                <a:moveTo>
                  <a:pt x="0" y="229361"/>
                </a:moveTo>
                <a:lnTo>
                  <a:pt x="28715" y="229361"/>
                </a:lnTo>
                <a:lnTo>
                  <a:pt x="28715" y="0"/>
                </a:lnTo>
                <a:lnTo>
                  <a:pt x="0" y="0"/>
                </a:lnTo>
                <a:lnTo>
                  <a:pt x="0" y="229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891268" y="2712720"/>
            <a:ext cx="29209" cy="229870"/>
          </a:xfrm>
          <a:custGeom>
            <a:avLst/>
            <a:gdLst/>
            <a:ahLst/>
            <a:cxnLst/>
            <a:rect l="l" t="t" r="r" b="b"/>
            <a:pathLst>
              <a:path w="29210" h="229869">
                <a:moveTo>
                  <a:pt x="0" y="229361"/>
                </a:moveTo>
                <a:lnTo>
                  <a:pt x="28715" y="229361"/>
                </a:lnTo>
                <a:lnTo>
                  <a:pt x="28715" y="0"/>
                </a:lnTo>
                <a:lnTo>
                  <a:pt x="0" y="0"/>
                </a:lnTo>
                <a:lnTo>
                  <a:pt x="0" y="229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59885" y="2796539"/>
            <a:ext cx="130810" cy="146050"/>
          </a:xfrm>
          <a:custGeom>
            <a:avLst/>
            <a:gdLst/>
            <a:ahLst/>
            <a:cxnLst/>
            <a:rect l="l" t="t" r="r" b="b"/>
            <a:pathLst>
              <a:path w="130810" h="146050">
                <a:moveTo>
                  <a:pt x="130301" y="111252"/>
                </a:moveTo>
                <a:lnTo>
                  <a:pt x="126491" y="105156"/>
                </a:lnTo>
                <a:lnTo>
                  <a:pt x="65531" y="0"/>
                </a:lnTo>
                <a:lnTo>
                  <a:pt x="4572" y="105156"/>
                </a:lnTo>
                <a:lnTo>
                  <a:pt x="0" y="111252"/>
                </a:lnTo>
                <a:lnTo>
                  <a:pt x="2286" y="120396"/>
                </a:lnTo>
                <a:lnTo>
                  <a:pt x="16001" y="128016"/>
                </a:lnTo>
                <a:lnTo>
                  <a:pt x="24384" y="125730"/>
                </a:lnTo>
                <a:lnTo>
                  <a:pt x="28193" y="118872"/>
                </a:lnTo>
                <a:lnTo>
                  <a:pt x="51053" y="79581"/>
                </a:lnTo>
                <a:lnTo>
                  <a:pt x="51053" y="28194"/>
                </a:lnTo>
                <a:lnTo>
                  <a:pt x="79248" y="28194"/>
                </a:lnTo>
                <a:lnTo>
                  <a:pt x="79248" y="79581"/>
                </a:lnTo>
                <a:lnTo>
                  <a:pt x="102108" y="118872"/>
                </a:lnTo>
                <a:lnTo>
                  <a:pt x="105917" y="125730"/>
                </a:lnTo>
                <a:lnTo>
                  <a:pt x="114300" y="128016"/>
                </a:lnTo>
                <a:lnTo>
                  <a:pt x="128015" y="120396"/>
                </a:lnTo>
                <a:lnTo>
                  <a:pt x="130301" y="111252"/>
                </a:lnTo>
                <a:close/>
              </a:path>
              <a:path w="130810" h="146050">
                <a:moveTo>
                  <a:pt x="79248" y="79581"/>
                </a:moveTo>
                <a:lnTo>
                  <a:pt x="79248" y="28194"/>
                </a:lnTo>
                <a:lnTo>
                  <a:pt x="51053" y="28194"/>
                </a:lnTo>
                <a:lnTo>
                  <a:pt x="51053" y="79581"/>
                </a:lnTo>
                <a:lnTo>
                  <a:pt x="53339" y="75652"/>
                </a:lnTo>
                <a:lnTo>
                  <a:pt x="53339" y="35052"/>
                </a:lnTo>
                <a:lnTo>
                  <a:pt x="76962" y="35052"/>
                </a:lnTo>
                <a:lnTo>
                  <a:pt x="76962" y="75652"/>
                </a:lnTo>
                <a:lnTo>
                  <a:pt x="79248" y="79581"/>
                </a:lnTo>
                <a:close/>
              </a:path>
              <a:path w="130810" h="146050">
                <a:moveTo>
                  <a:pt x="79248" y="145542"/>
                </a:moveTo>
                <a:lnTo>
                  <a:pt x="79248" y="79581"/>
                </a:lnTo>
                <a:lnTo>
                  <a:pt x="65150" y="55352"/>
                </a:lnTo>
                <a:lnTo>
                  <a:pt x="51053" y="79581"/>
                </a:lnTo>
                <a:lnTo>
                  <a:pt x="51053" y="145542"/>
                </a:lnTo>
                <a:lnTo>
                  <a:pt x="79248" y="145542"/>
                </a:lnTo>
                <a:close/>
              </a:path>
              <a:path w="130810" h="146050">
                <a:moveTo>
                  <a:pt x="76962" y="35052"/>
                </a:moveTo>
                <a:lnTo>
                  <a:pt x="53339" y="35052"/>
                </a:lnTo>
                <a:lnTo>
                  <a:pt x="65150" y="55352"/>
                </a:lnTo>
                <a:lnTo>
                  <a:pt x="76962" y="35052"/>
                </a:lnTo>
                <a:close/>
              </a:path>
              <a:path w="130810" h="146050">
                <a:moveTo>
                  <a:pt x="65150" y="55352"/>
                </a:moveTo>
                <a:lnTo>
                  <a:pt x="53339" y="35052"/>
                </a:lnTo>
                <a:lnTo>
                  <a:pt x="53339" y="75652"/>
                </a:lnTo>
                <a:lnTo>
                  <a:pt x="65150" y="55352"/>
                </a:lnTo>
                <a:close/>
              </a:path>
              <a:path w="130810" h="146050">
                <a:moveTo>
                  <a:pt x="76962" y="75652"/>
                </a:moveTo>
                <a:lnTo>
                  <a:pt x="76962" y="35052"/>
                </a:lnTo>
                <a:lnTo>
                  <a:pt x="65150" y="55352"/>
                </a:lnTo>
                <a:lnTo>
                  <a:pt x="76962" y="756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59885" y="2796539"/>
            <a:ext cx="130810" cy="146050"/>
          </a:xfrm>
          <a:custGeom>
            <a:avLst/>
            <a:gdLst/>
            <a:ahLst/>
            <a:cxnLst/>
            <a:rect l="l" t="t" r="r" b="b"/>
            <a:pathLst>
              <a:path w="130810" h="146050">
                <a:moveTo>
                  <a:pt x="130301" y="111252"/>
                </a:moveTo>
                <a:lnTo>
                  <a:pt x="126491" y="105156"/>
                </a:lnTo>
                <a:lnTo>
                  <a:pt x="65531" y="0"/>
                </a:lnTo>
                <a:lnTo>
                  <a:pt x="4572" y="105156"/>
                </a:lnTo>
                <a:lnTo>
                  <a:pt x="0" y="111252"/>
                </a:lnTo>
                <a:lnTo>
                  <a:pt x="2286" y="120396"/>
                </a:lnTo>
                <a:lnTo>
                  <a:pt x="16001" y="128016"/>
                </a:lnTo>
                <a:lnTo>
                  <a:pt x="24384" y="125730"/>
                </a:lnTo>
                <a:lnTo>
                  <a:pt x="28193" y="118872"/>
                </a:lnTo>
                <a:lnTo>
                  <a:pt x="51053" y="79581"/>
                </a:lnTo>
                <a:lnTo>
                  <a:pt x="51053" y="28194"/>
                </a:lnTo>
                <a:lnTo>
                  <a:pt x="79248" y="28194"/>
                </a:lnTo>
                <a:lnTo>
                  <a:pt x="79248" y="79581"/>
                </a:lnTo>
                <a:lnTo>
                  <a:pt x="102108" y="118872"/>
                </a:lnTo>
                <a:lnTo>
                  <a:pt x="105917" y="125730"/>
                </a:lnTo>
                <a:lnTo>
                  <a:pt x="114300" y="128016"/>
                </a:lnTo>
                <a:lnTo>
                  <a:pt x="128015" y="120396"/>
                </a:lnTo>
                <a:lnTo>
                  <a:pt x="130301" y="111252"/>
                </a:lnTo>
                <a:close/>
              </a:path>
              <a:path w="130810" h="146050">
                <a:moveTo>
                  <a:pt x="79248" y="79581"/>
                </a:moveTo>
                <a:lnTo>
                  <a:pt x="79248" y="28194"/>
                </a:lnTo>
                <a:lnTo>
                  <a:pt x="51053" y="28194"/>
                </a:lnTo>
                <a:lnTo>
                  <a:pt x="51053" y="79581"/>
                </a:lnTo>
                <a:lnTo>
                  <a:pt x="53339" y="75652"/>
                </a:lnTo>
                <a:lnTo>
                  <a:pt x="53339" y="35052"/>
                </a:lnTo>
                <a:lnTo>
                  <a:pt x="76962" y="35052"/>
                </a:lnTo>
                <a:lnTo>
                  <a:pt x="76962" y="75652"/>
                </a:lnTo>
                <a:lnTo>
                  <a:pt x="79248" y="79581"/>
                </a:lnTo>
                <a:close/>
              </a:path>
              <a:path w="130810" h="146050">
                <a:moveTo>
                  <a:pt x="79248" y="145542"/>
                </a:moveTo>
                <a:lnTo>
                  <a:pt x="79248" y="79581"/>
                </a:lnTo>
                <a:lnTo>
                  <a:pt x="65150" y="55352"/>
                </a:lnTo>
                <a:lnTo>
                  <a:pt x="51053" y="79581"/>
                </a:lnTo>
                <a:lnTo>
                  <a:pt x="51053" y="145542"/>
                </a:lnTo>
                <a:lnTo>
                  <a:pt x="79248" y="145542"/>
                </a:lnTo>
                <a:close/>
              </a:path>
              <a:path w="130810" h="146050">
                <a:moveTo>
                  <a:pt x="76962" y="35052"/>
                </a:moveTo>
                <a:lnTo>
                  <a:pt x="53339" y="35052"/>
                </a:lnTo>
                <a:lnTo>
                  <a:pt x="65150" y="55352"/>
                </a:lnTo>
                <a:lnTo>
                  <a:pt x="76962" y="35052"/>
                </a:lnTo>
                <a:close/>
              </a:path>
              <a:path w="130810" h="146050">
                <a:moveTo>
                  <a:pt x="65150" y="55352"/>
                </a:moveTo>
                <a:lnTo>
                  <a:pt x="53339" y="35052"/>
                </a:lnTo>
                <a:lnTo>
                  <a:pt x="53339" y="75652"/>
                </a:lnTo>
                <a:lnTo>
                  <a:pt x="65150" y="55352"/>
                </a:lnTo>
                <a:close/>
              </a:path>
              <a:path w="130810" h="146050">
                <a:moveTo>
                  <a:pt x="76962" y="75652"/>
                </a:moveTo>
                <a:lnTo>
                  <a:pt x="76962" y="35052"/>
                </a:lnTo>
                <a:lnTo>
                  <a:pt x="65150" y="55352"/>
                </a:lnTo>
                <a:lnTo>
                  <a:pt x="76962" y="756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39467" y="2699004"/>
            <a:ext cx="1065530" cy="29845"/>
          </a:xfrm>
          <a:custGeom>
            <a:avLst/>
            <a:gdLst/>
            <a:ahLst/>
            <a:cxnLst/>
            <a:rect l="l" t="t" r="r" b="b"/>
            <a:pathLst>
              <a:path w="1065530" h="29844">
                <a:moveTo>
                  <a:pt x="0" y="29717"/>
                </a:moveTo>
                <a:lnTo>
                  <a:pt x="1065276" y="29717"/>
                </a:lnTo>
                <a:lnTo>
                  <a:pt x="1065276" y="0"/>
                </a:lnTo>
                <a:lnTo>
                  <a:pt x="0" y="0"/>
                </a:lnTo>
                <a:lnTo>
                  <a:pt x="0" y="29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39467" y="2699004"/>
            <a:ext cx="1065530" cy="29845"/>
          </a:xfrm>
          <a:custGeom>
            <a:avLst/>
            <a:gdLst/>
            <a:ahLst/>
            <a:cxnLst/>
            <a:rect l="l" t="t" r="r" b="b"/>
            <a:pathLst>
              <a:path w="1065530" h="29844">
                <a:moveTo>
                  <a:pt x="0" y="29717"/>
                </a:moveTo>
                <a:lnTo>
                  <a:pt x="1065276" y="29717"/>
                </a:lnTo>
                <a:lnTo>
                  <a:pt x="1065276" y="0"/>
                </a:lnTo>
                <a:lnTo>
                  <a:pt x="0" y="0"/>
                </a:lnTo>
                <a:lnTo>
                  <a:pt x="0" y="29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352288" y="1998726"/>
            <a:ext cx="28575" cy="379095"/>
          </a:xfrm>
          <a:custGeom>
            <a:avLst/>
            <a:gdLst/>
            <a:ahLst/>
            <a:cxnLst/>
            <a:rect l="l" t="t" r="r" b="b"/>
            <a:pathLst>
              <a:path w="28575" h="379094">
                <a:moveTo>
                  <a:pt x="0" y="378713"/>
                </a:moveTo>
                <a:lnTo>
                  <a:pt x="28194" y="378713"/>
                </a:lnTo>
                <a:lnTo>
                  <a:pt x="28194" y="0"/>
                </a:lnTo>
                <a:lnTo>
                  <a:pt x="0" y="0"/>
                </a:lnTo>
                <a:lnTo>
                  <a:pt x="0" y="378713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352288" y="1998726"/>
            <a:ext cx="28575" cy="379095"/>
          </a:xfrm>
          <a:custGeom>
            <a:avLst/>
            <a:gdLst/>
            <a:ahLst/>
            <a:cxnLst/>
            <a:rect l="l" t="t" r="r" b="b"/>
            <a:pathLst>
              <a:path w="28575" h="379094">
                <a:moveTo>
                  <a:pt x="0" y="378713"/>
                </a:moveTo>
                <a:lnTo>
                  <a:pt x="28194" y="378713"/>
                </a:lnTo>
                <a:lnTo>
                  <a:pt x="28194" y="0"/>
                </a:lnTo>
                <a:lnTo>
                  <a:pt x="0" y="0"/>
                </a:lnTo>
                <a:lnTo>
                  <a:pt x="0" y="378713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644139" y="1999487"/>
            <a:ext cx="29209" cy="211454"/>
          </a:xfrm>
          <a:custGeom>
            <a:avLst/>
            <a:gdLst/>
            <a:ahLst/>
            <a:cxnLst/>
            <a:rect l="l" t="t" r="r" b="b"/>
            <a:pathLst>
              <a:path w="29210" h="211455">
                <a:moveTo>
                  <a:pt x="0" y="211074"/>
                </a:moveTo>
                <a:lnTo>
                  <a:pt x="28673" y="211074"/>
                </a:lnTo>
                <a:lnTo>
                  <a:pt x="28673" y="0"/>
                </a:lnTo>
                <a:lnTo>
                  <a:pt x="0" y="0"/>
                </a:lnTo>
                <a:lnTo>
                  <a:pt x="0" y="21107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644139" y="1999487"/>
            <a:ext cx="29209" cy="211454"/>
          </a:xfrm>
          <a:custGeom>
            <a:avLst/>
            <a:gdLst/>
            <a:ahLst/>
            <a:cxnLst/>
            <a:rect l="l" t="t" r="r" b="b"/>
            <a:pathLst>
              <a:path w="29210" h="211455">
                <a:moveTo>
                  <a:pt x="0" y="211074"/>
                </a:moveTo>
                <a:lnTo>
                  <a:pt x="28673" y="211074"/>
                </a:lnTo>
                <a:lnTo>
                  <a:pt x="28673" y="0"/>
                </a:lnTo>
                <a:lnTo>
                  <a:pt x="0" y="0"/>
                </a:lnTo>
                <a:lnTo>
                  <a:pt x="0" y="21107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39467" y="2145792"/>
            <a:ext cx="818515" cy="129539"/>
          </a:xfrm>
          <a:custGeom>
            <a:avLst/>
            <a:gdLst/>
            <a:ahLst/>
            <a:cxnLst/>
            <a:rect l="l" t="t" r="r" b="b"/>
            <a:pathLst>
              <a:path w="818514" h="129539">
                <a:moveTo>
                  <a:pt x="127253" y="15240"/>
                </a:moveTo>
                <a:lnTo>
                  <a:pt x="123443" y="8382"/>
                </a:lnTo>
                <a:lnTo>
                  <a:pt x="119633" y="2286"/>
                </a:lnTo>
                <a:lnTo>
                  <a:pt x="111251" y="0"/>
                </a:lnTo>
                <a:lnTo>
                  <a:pt x="104393" y="3810"/>
                </a:lnTo>
                <a:lnTo>
                  <a:pt x="0" y="64008"/>
                </a:lnTo>
                <a:lnTo>
                  <a:pt x="27431" y="80346"/>
                </a:lnTo>
                <a:lnTo>
                  <a:pt x="27431" y="50292"/>
                </a:lnTo>
                <a:lnTo>
                  <a:pt x="78649" y="50390"/>
                </a:lnTo>
                <a:lnTo>
                  <a:pt x="118109" y="27432"/>
                </a:lnTo>
                <a:lnTo>
                  <a:pt x="124967" y="23622"/>
                </a:lnTo>
                <a:lnTo>
                  <a:pt x="127253" y="15240"/>
                </a:lnTo>
                <a:close/>
              </a:path>
              <a:path w="818514" h="129539">
                <a:moveTo>
                  <a:pt x="78649" y="50390"/>
                </a:moveTo>
                <a:lnTo>
                  <a:pt x="27431" y="50292"/>
                </a:lnTo>
                <a:lnTo>
                  <a:pt x="27431" y="78486"/>
                </a:lnTo>
                <a:lnTo>
                  <a:pt x="34289" y="78499"/>
                </a:lnTo>
                <a:lnTo>
                  <a:pt x="34289" y="52578"/>
                </a:lnTo>
                <a:lnTo>
                  <a:pt x="54590" y="64389"/>
                </a:lnTo>
                <a:lnTo>
                  <a:pt x="78649" y="50390"/>
                </a:lnTo>
                <a:close/>
              </a:path>
              <a:path w="818514" h="129539">
                <a:moveTo>
                  <a:pt x="127253" y="113538"/>
                </a:moveTo>
                <a:lnTo>
                  <a:pt x="124967" y="105156"/>
                </a:lnTo>
                <a:lnTo>
                  <a:pt x="118109" y="101346"/>
                </a:lnTo>
                <a:lnTo>
                  <a:pt x="78990" y="78585"/>
                </a:lnTo>
                <a:lnTo>
                  <a:pt x="27431" y="78486"/>
                </a:lnTo>
                <a:lnTo>
                  <a:pt x="27431" y="80346"/>
                </a:lnTo>
                <a:lnTo>
                  <a:pt x="103631" y="125730"/>
                </a:lnTo>
                <a:lnTo>
                  <a:pt x="110489" y="129540"/>
                </a:lnTo>
                <a:lnTo>
                  <a:pt x="118872" y="127254"/>
                </a:lnTo>
                <a:lnTo>
                  <a:pt x="123443" y="120396"/>
                </a:lnTo>
                <a:lnTo>
                  <a:pt x="127253" y="113538"/>
                </a:lnTo>
                <a:close/>
              </a:path>
              <a:path w="818514" h="129539">
                <a:moveTo>
                  <a:pt x="54590" y="64389"/>
                </a:moveTo>
                <a:lnTo>
                  <a:pt x="34289" y="52578"/>
                </a:lnTo>
                <a:lnTo>
                  <a:pt x="34289" y="76200"/>
                </a:lnTo>
                <a:lnTo>
                  <a:pt x="54590" y="64389"/>
                </a:lnTo>
                <a:close/>
              </a:path>
              <a:path w="818514" h="129539">
                <a:moveTo>
                  <a:pt x="78990" y="78585"/>
                </a:moveTo>
                <a:lnTo>
                  <a:pt x="54590" y="64389"/>
                </a:lnTo>
                <a:lnTo>
                  <a:pt x="34289" y="76200"/>
                </a:lnTo>
                <a:lnTo>
                  <a:pt x="34289" y="78499"/>
                </a:lnTo>
                <a:lnTo>
                  <a:pt x="78990" y="78585"/>
                </a:lnTo>
                <a:close/>
              </a:path>
              <a:path w="818514" h="129539">
                <a:moveTo>
                  <a:pt x="818388" y="80010"/>
                </a:moveTo>
                <a:lnTo>
                  <a:pt x="818388" y="51816"/>
                </a:lnTo>
                <a:lnTo>
                  <a:pt x="78649" y="50390"/>
                </a:lnTo>
                <a:lnTo>
                  <a:pt x="54590" y="64389"/>
                </a:lnTo>
                <a:lnTo>
                  <a:pt x="78990" y="78585"/>
                </a:lnTo>
                <a:lnTo>
                  <a:pt x="818388" y="8001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39467" y="2145792"/>
            <a:ext cx="818515" cy="129539"/>
          </a:xfrm>
          <a:custGeom>
            <a:avLst/>
            <a:gdLst/>
            <a:ahLst/>
            <a:cxnLst/>
            <a:rect l="l" t="t" r="r" b="b"/>
            <a:pathLst>
              <a:path w="818514" h="129539">
                <a:moveTo>
                  <a:pt x="127253" y="15240"/>
                </a:moveTo>
                <a:lnTo>
                  <a:pt x="123443" y="8382"/>
                </a:lnTo>
                <a:lnTo>
                  <a:pt x="119633" y="2286"/>
                </a:lnTo>
                <a:lnTo>
                  <a:pt x="111251" y="0"/>
                </a:lnTo>
                <a:lnTo>
                  <a:pt x="104393" y="3810"/>
                </a:lnTo>
                <a:lnTo>
                  <a:pt x="0" y="64008"/>
                </a:lnTo>
                <a:lnTo>
                  <a:pt x="27431" y="80346"/>
                </a:lnTo>
                <a:lnTo>
                  <a:pt x="27431" y="50292"/>
                </a:lnTo>
                <a:lnTo>
                  <a:pt x="78649" y="50390"/>
                </a:lnTo>
                <a:lnTo>
                  <a:pt x="118109" y="27432"/>
                </a:lnTo>
                <a:lnTo>
                  <a:pt x="124967" y="23622"/>
                </a:lnTo>
                <a:lnTo>
                  <a:pt x="127253" y="15240"/>
                </a:lnTo>
                <a:close/>
              </a:path>
              <a:path w="818514" h="129539">
                <a:moveTo>
                  <a:pt x="78649" y="50390"/>
                </a:moveTo>
                <a:lnTo>
                  <a:pt x="27431" y="50292"/>
                </a:lnTo>
                <a:lnTo>
                  <a:pt x="27431" y="78486"/>
                </a:lnTo>
                <a:lnTo>
                  <a:pt x="34289" y="78499"/>
                </a:lnTo>
                <a:lnTo>
                  <a:pt x="34289" y="52578"/>
                </a:lnTo>
                <a:lnTo>
                  <a:pt x="54590" y="64389"/>
                </a:lnTo>
                <a:lnTo>
                  <a:pt x="78649" y="50390"/>
                </a:lnTo>
                <a:close/>
              </a:path>
              <a:path w="818514" h="129539">
                <a:moveTo>
                  <a:pt x="127253" y="113538"/>
                </a:moveTo>
                <a:lnTo>
                  <a:pt x="124967" y="105156"/>
                </a:lnTo>
                <a:lnTo>
                  <a:pt x="118109" y="101346"/>
                </a:lnTo>
                <a:lnTo>
                  <a:pt x="78990" y="78585"/>
                </a:lnTo>
                <a:lnTo>
                  <a:pt x="27431" y="78486"/>
                </a:lnTo>
                <a:lnTo>
                  <a:pt x="27431" y="80346"/>
                </a:lnTo>
                <a:lnTo>
                  <a:pt x="103631" y="125730"/>
                </a:lnTo>
                <a:lnTo>
                  <a:pt x="110489" y="129540"/>
                </a:lnTo>
                <a:lnTo>
                  <a:pt x="118872" y="127254"/>
                </a:lnTo>
                <a:lnTo>
                  <a:pt x="123443" y="120396"/>
                </a:lnTo>
                <a:lnTo>
                  <a:pt x="127253" y="113538"/>
                </a:lnTo>
                <a:close/>
              </a:path>
              <a:path w="818514" h="129539">
                <a:moveTo>
                  <a:pt x="54590" y="64389"/>
                </a:moveTo>
                <a:lnTo>
                  <a:pt x="34289" y="52578"/>
                </a:lnTo>
                <a:lnTo>
                  <a:pt x="34289" y="76200"/>
                </a:lnTo>
                <a:lnTo>
                  <a:pt x="54590" y="64389"/>
                </a:lnTo>
                <a:close/>
              </a:path>
              <a:path w="818514" h="129539">
                <a:moveTo>
                  <a:pt x="78990" y="78585"/>
                </a:moveTo>
                <a:lnTo>
                  <a:pt x="54590" y="64389"/>
                </a:lnTo>
                <a:lnTo>
                  <a:pt x="34289" y="76200"/>
                </a:lnTo>
                <a:lnTo>
                  <a:pt x="34289" y="78499"/>
                </a:lnTo>
                <a:lnTo>
                  <a:pt x="78990" y="78585"/>
                </a:lnTo>
                <a:close/>
              </a:path>
              <a:path w="818514" h="129539">
                <a:moveTo>
                  <a:pt x="818388" y="80010"/>
                </a:moveTo>
                <a:lnTo>
                  <a:pt x="818388" y="51816"/>
                </a:lnTo>
                <a:lnTo>
                  <a:pt x="78649" y="50390"/>
                </a:lnTo>
                <a:lnTo>
                  <a:pt x="54590" y="64389"/>
                </a:lnTo>
                <a:lnTo>
                  <a:pt x="78990" y="78585"/>
                </a:lnTo>
                <a:lnTo>
                  <a:pt x="818388" y="8001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141207" y="1999487"/>
            <a:ext cx="29209" cy="378460"/>
          </a:xfrm>
          <a:custGeom>
            <a:avLst/>
            <a:gdLst/>
            <a:ahLst/>
            <a:cxnLst/>
            <a:rect l="l" t="t" r="r" b="b"/>
            <a:pathLst>
              <a:path w="29209" h="378460">
                <a:moveTo>
                  <a:pt x="0" y="377952"/>
                </a:moveTo>
                <a:lnTo>
                  <a:pt x="28723" y="377952"/>
                </a:lnTo>
                <a:lnTo>
                  <a:pt x="28723" y="0"/>
                </a:lnTo>
                <a:lnTo>
                  <a:pt x="0" y="0"/>
                </a:lnTo>
                <a:lnTo>
                  <a:pt x="0" y="37795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141207" y="1999487"/>
            <a:ext cx="29209" cy="378460"/>
          </a:xfrm>
          <a:custGeom>
            <a:avLst/>
            <a:gdLst/>
            <a:ahLst/>
            <a:cxnLst/>
            <a:rect l="l" t="t" r="r" b="b"/>
            <a:pathLst>
              <a:path w="29209" h="378460">
                <a:moveTo>
                  <a:pt x="0" y="377952"/>
                </a:moveTo>
                <a:lnTo>
                  <a:pt x="28723" y="377952"/>
                </a:lnTo>
                <a:lnTo>
                  <a:pt x="28723" y="0"/>
                </a:lnTo>
                <a:lnTo>
                  <a:pt x="0" y="0"/>
                </a:lnTo>
                <a:lnTo>
                  <a:pt x="0" y="37795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08556" y="1999488"/>
            <a:ext cx="58419" cy="24765"/>
          </a:xfrm>
          <a:custGeom>
            <a:avLst/>
            <a:gdLst/>
            <a:ahLst/>
            <a:cxnLst/>
            <a:rect l="l" t="t" r="r" b="b"/>
            <a:pathLst>
              <a:path w="58419" h="24764">
                <a:moveTo>
                  <a:pt x="58165" y="9143"/>
                </a:moveTo>
                <a:lnTo>
                  <a:pt x="55879" y="0"/>
                </a:lnTo>
                <a:lnTo>
                  <a:pt x="0" y="0"/>
                </a:lnTo>
                <a:lnTo>
                  <a:pt x="34543" y="20573"/>
                </a:lnTo>
                <a:lnTo>
                  <a:pt x="41401" y="24383"/>
                </a:lnTo>
                <a:lnTo>
                  <a:pt x="49783" y="22097"/>
                </a:lnTo>
                <a:lnTo>
                  <a:pt x="54355" y="15239"/>
                </a:lnTo>
                <a:lnTo>
                  <a:pt x="58165" y="9143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08556" y="1999488"/>
            <a:ext cx="58419" cy="24765"/>
          </a:xfrm>
          <a:custGeom>
            <a:avLst/>
            <a:gdLst/>
            <a:ahLst/>
            <a:cxnLst/>
            <a:rect l="l" t="t" r="r" b="b"/>
            <a:pathLst>
              <a:path w="58419" h="24764">
                <a:moveTo>
                  <a:pt x="58165" y="9143"/>
                </a:moveTo>
                <a:lnTo>
                  <a:pt x="55879" y="0"/>
                </a:lnTo>
                <a:lnTo>
                  <a:pt x="0" y="0"/>
                </a:lnTo>
                <a:lnTo>
                  <a:pt x="34543" y="20573"/>
                </a:lnTo>
                <a:lnTo>
                  <a:pt x="41401" y="24383"/>
                </a:lnTo>
                <a:lnTo>
                  <a:pt x="49783" y="22097"/>
                </a:lnTo>
                <a:lnTo>
                  <a:pt x="54355" y="15239"/>
                </a:lnTo>
                <a:lnTo>
                  <a:pt x="58165" y="9143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301234" y="2796539"/>
            <a:ext cx="130810" cy="146050"/>
          </a:xfrm>
          <a:custGeom>
            <a:avLst/>
            <a:gdLst/>
            <a:ahLst/>
            <a:cxnLst/>
            <a:rect l="l" t="t" r="r" b="b"/>
            <a:pathLst>
              <a:path w="130810" h="146050">
                <a:moveTo>
                  <a:pt x="130301" y="111251"/>
                </a:moveTo>
                <a:lnTo>
                  <a:pt x="125729" y="105156"/>
                </a:lnTo>
                <a:lnTo>
                  <a:pt x="65531" y="0"/>
                </a:lnTo>
                <a:lnTo>
                  <a:pt x="3809" y="104393"/>
                </a:lnTo>
                <a:lnTo>
                  <a:pt x="0" y="111251"/>
                </a:lnTo>
                <a:lnTo>
                  <a:pt x="2285" y="119634"/>
                </a:lnTo>
                <a:lnTo>
                  <a:pt x="9143" y="123443"/>
                </a:lnTo>
                <a:lnTo>
                  <a:pt x="16001" y="128015"/>
                </a:lnTo>
                <a:lnTo>
                  <a:pt x="24383" y="125729"/>
                </a:lnTo>
                <a:lnTo>
                  <a:pt x="28193" y="118872"/>
                </a:lnTo>
                <a:lnTo>
                  <a:pt x="50955" y="80351"/>
                </a:lnTo>
                <a:lnTo>
                  <a:pt x="51053" y="28193"/>
                </a:lnTo>
                <a:lnTo>
                  <a:pt x="79247" y="28193"/>
                </a:lnTo>
                <a:lnTo>
                  <a:pt x="79247" y="79581"/>
                </a:lnTo>
                <a:lnTo>
                  <a:pt x="102107" y="118872"/>
                </a:lnTo>
                <a:lnTo>
                  <a:pt x="105917" y="125729"/>
                </a:lnTo>
                <a:lnTo>
                  <a:pt x="114299" y="128015"/>
                </a:lnTo>
                <a:lnTo>
                  <a:pt x="128015" y="120395"/>
                </a:lnTo>
                <a:lnTo>
                  <a:pt x="130301" y="111251"/>
                </a:lnTo>
                <a:close/>
              </a:path>
              <a:path w="130810" h="146050">
                <a:moveTo>
                  <a:pt x="79151" y="79415"/>
                </a:moveTo>
                <a:lnTo>
                  <a:pt x="65437" y="55844"/>
                </a:lnTo>
                <a:lnTo>
                  <a:pt x="50955" y="80351"/>
                </a:lnTo>
                <a:lnTo>
                  <a:pt x="50833" y="145541"/>
                </a:lnTo>
                <a:lnTo>
                  <a:pt x="79027" y="145541"/>
                </a:lnTo>
                <a:lnTo>
                  <a:pt x="79151" y="79415"/>
                </a:lnTo>
                <a:close/>
              </a:path>
              <a:path w="130810" h="146050">
                <a:moveTo>
                  <a:pt x="79247" y="28193"/>
                </a:moveTo>
                <a:lnTo>
                  <a:pt x="51053" y="28193"/>
                </a:lnTo>
                <a:lnTo>
                  <a:pt x="50955" y="80351"/>
                </a:lnTo>
                <a:lnTo>
                  <a:pt x="53339" y="76317"/>
                </a:lnTo>
                <a:lnTo>
                  <a:pt x="53339" y="35051"/>
                </a:lnTo>
                <a:lnTo>
                  <a:pt x="77723" y="35051"/>
                </a:lnTo>
                <a:lnTo>
                  <a:pt x="77723" y="76962"/>
                </a:lnTo>
                <a:lnTo>
                  <a:pt x="79151" y="79415"/>
                </a:lnTo>
                <a:lnTo>
                  <a:pt x="79247" y="28193"/>
                </a:lnTo>
                <a:close/>
              </a:path>
              <a:path w="130810" h="146050">
                <a:moveTo>
                  <a:pt x="77723" y="35051"/>
                </a:moveTo>
                <a:lnTo>
                  <a:pt x="53339" y="35051"/>
                </a:lnTo>
                <a:lnTo>
                  <a:pt x="65437" y="55844"/>
                </a:lnTo>
                <a:lnTo>
                  <a:pt x="77723" y="35051"/>
                </a:lnTo>
                <a:close/>
              </a:path>
              <a:path w="130810" h="146050">
                <a:moveTo>
                  <a:pt x="65437" y="55844"/>
                </a:moveTo>
                <a:lnTo>
                  <a:pt x="53339" y="35051"/>
                </a:lnTo>
                <a:lnTo>
                  <a:pt x="53339" y="76317"/>
                </a:lnTo>
                <a:lnTo>
                  <a:pt x="65437" y="55844"/>
                </a:lnTo>
                <a:close/>
              </a:path>
              <a:path w="130810" h="146050">
                <a:moveTo>
                  <a:pt x="77723" y="76962"/>
                </a:moveTo>
                <a:lnTo>
                  <a:pt x="77723" y="35051"/>
                </a:lnTo>
                <a:lnTo>
                  <a:pt x="65437" y="55844"/>
                </a:lnTo>
                <a:lnTo>
                  <a:pt x="77723" y="76962"/>
                </a:lnTo>
                <a:close/>
              </a:path>
              <a:path w="130810" h="146050">
                <a:moveTo>
                  <a:pt x="79247" y="79581"/>
                </a:moveTo>
                <a:lnTo>
                  <a:pt x="79247" y="28193"/>
                </a:lnTo>
                <a:lnTo>
                  <a:pt x="79151" y="79415"/>
                </a:lnTo>
                <a:lnTo>
                  <a:pt x="79247" y="795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301234" y="2796539"/>
            <a:ext cx="130810" cy="146050"/>
          </a:xfrm>
          <a:custGeom>
            <a:avLst/>
            <a:gdLst/>
            <a:ahLst/>
            <a:cxnLst/>
            <a:rect l="l" t="t" r="r" b="b"/>
            <a:pathLst>
              <a:path w="130810" h="146050">
                <a:moveTo>
                  <a:pt x="130301" y="111251"/>
                </a:moveTo>
                <a:lnTo>
                  <a:pt x="125729" y="105156"/>
                </a:lnTo>
                <a:lnTo>
                  <a:pt x="65531" y="0"/>
                </a:lnTo>
                <a:lnTo>
                  <a:pt x="3809" y="104393"/>
                </a:lnTo>
                <a:lnTo>
                  <a:pt x="0" y="111251"/>
                </a:lnTo>
                <a:lnTo>
                  <a:pt x="2285" y="119634"/>
                </a:lnTo>
                <a:lnTo>
                  <a:pt x="9143" y="123443"/>
                </a:lnTo>
                <a:lnTo>
                  <a:pt x="16001" y="128015"/>
                </a:lnTo>
                <a:lnTo>
                  <a:pt x="24383" y="125729"/>
                </a:lnTo>
                <a:lnTo>
                  <a:pt x="28193" y="118872"/>
                </a:lnTo>
                <a:lnTo>
                  <a:pt x="50955" y="80351"/>
                </a:lnTo>
                <a:lnTo>
                  <a:pt x="51053" y="28193"/>
                </a:lnTo>
                <a:lnTo>
                  <a:pt x="79247" y="28193"/>
                </a:lnTo>
                <a:lnTo>
                  <a:pt x="79247" y="79581"/>
                </a:lnTo>
                <a:lnTo>
                  <a:pt x="102107" y="118872"/>
                </a:lnTo>
                <a:lnTo>
                  <a:pt x="105917" y="125729"/>
                </a:lnTo>
                <a:lnTo>
                  <a:pt x="114299" y="128015"/>
                </a:lnTo>
                <a:lnTo>
                  <a:pt x="128015" y="120395"/>
                </a:lnTo>
                <a:lnTo>
                  <a:pt x="130301" y="111251"/>
                </a:lnTo>
                <a:close/>
              </a:path>
              <a:path w="130810" h="146050">
                <a:moveTo>
                  <a:pt x="79151" y="79415"/>
                </a:moveTo>
                <a:lnTo>
                  <a:pt x="65437" y="55844"/>
                </a:lnTo>
                <a:lnTo>
                  <a:pt x="50955" y="80351"/>
                </a:lnTo>
                <a:lnTo>
                  <a:pt x="50833" y="145541"/>
                </a:lnTo>
                <a:lnTo>
                  <a:pt x="79027" y="145541"/>
                </a:lnTo>
                <a:lnTo>
                  <a:pt x="79151" y="79415"/>
                </a:lnTo>
                <a:close/>
              </a:path>
              <a:path w="130810" h="146050">
                <a:moveTo>
                  <a:pt x="79247" y="28193"/>
                </a:moveTo>
                <a:lnTo>
                  <a:pt x="51053" y="28193"/>
                </a:lnTo>
                <a:lnTo>
                  <a:pt x="50955" y="80351"/>
                </a:lnTo>
                <a:lnTo>
                  <a:pt x="53339" y="76317"/>
                </a:lnTo>
                <a:lnTo>
                  <a:pt x="53339" y="35051"/>
                </a:lnTo>
                <a:lnTo>
                  <a:pt x="77723" y="35051"/>
                </a:lnTo>
                <a:lnTo>
                  <a:pt x="77723" y="76962"/>
                </a:lnTo>
                <a:lnTo>
                  <a:pt x="79151" y="79415"/>
                </a:lnTo>
                <a:lnTo>
                  <a:pt x="79247" y="28193"/>
                </a:lnTo>
                <a:close/>
              </a:path>
              <a:path w="130810" h="146050">
                <a:moveTo>
                  <a:pt x="77723" y="35051"/>
                </a:moveTo>
                <a:lnTo>
                  <a:pt x="53339" y="35051"/>
                </a:lnTo>
                <a:lnTo>
                  <a:pt x="65437" y="55844"/>
                </a:lnTo>
                <a:lnTo>
                  <a:pt x="77723" y="35051"/>
                </a:lnTo>
                <a:close/>
              </a:path>
              <a:path w="130810" h="146050">
                <a:moveTo>
                  <a:pt x="65437" y="55844"/>
                </a:moveTo>
                <a:lnTo>
                  <a:pt x="53339" y="35051"/>
                </a:lnTo>
                <a:lnTo>
                  <a:pt x="53339" y="76317"/>
                </a:lnTo>
                <a:lnTo>
                  <a:pt x="65437" y="55844"/>
                </a:lnTo>
                <a:close/>
              </a:path>
              <a:path w="130810" h="146050">
                <a:moveTo>
                  <a:pt x="77723" y="76962"/>
                </a:moveTo>
                <a:lnTo>
                  <a:pt x="77723" y="35051"/>
                </a:lnTo>
                <a:lnTo>
                  <a:pt x="65437" y="55844"/>
                </a:lnTo>
                <a:lnTo>
                  <a:pt x="77723" y="76962"/>
                </a:lnTo>
                <a:close/>
              </a:path>
              <a:path w="130810" h="146050">
                <a:moveTo>
                  <a:pt x="79247" y="79581"/>
                </a:moveTo>
                <a:lnTo>
                  <a:pt x="79247" y="28193"/>
                </a:lnTo>
                <a:lnTo>
                  <a:pt x="79151" y="79415"/>
                </a:lnTo>
                <a:lnTo>
                  <a:pt x="79247" y="795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173973" y="2796539"/>
            <a:ext cx="129539" cy="146050"/>
          </a:xfrm>
          <a:custGeom>
            <a:avLst/>
            <a:gdLst/>
            <a:ahLst/>
            <a:cxnLst/>
            <a:rect l="l" t="t" r="r" b="b"/>
            <a:pathLst>
              <a:path w="129540" h="146050">
                <a:moveTo>
                  <a:pt x="129539" y="111252"/>
                </a:moveTo>
                <a:lnTo>
                  <a:pt x="125729" y="105156"/>
                </a:lnTo>
                <a:lnTo>
                  <a:pt x="65531" y="0"/>
                </a:lnTo>
                <a:lnTo>
                  <a:pt x="3809" y="104394"/>
                </a:lnTo>
                <a:lnTo>
                  <a:pt x="0" y="111252"/>
                </a:lnTo>
                <a:lnTo>
                  <a:pt x="2285" y="119634"/>
                </a:lnTo>
                <a:lnTo>
                  <a:pt x="9143" y="123444"/>
                </a:lnTo>
                <a:lnTo>
                  <a:pt x="16001" y="128016"/>
                </a:lnTo>
                <a:lnTo>
                  <a:pt x="24383" y="125730"/>
                </a:lnTo>
                <a:lnTo>
                  <a:pt x="28193" y="118872"/>
                </a:lnTo>
                <a:lnTo>
                  <a:pt x="50980" y="79708"/>
                </a:lnTo>
                <a:lnTo>
                  <a:pt x="51053" y="28194"/>
                </a:lnTo>
                <a:lnTo>
                  <a:pt x="79247" y="28194"/>
                </a:lnTo>
                <a:lnTo>
                  <a:pt x="79247" y="79581"/>
                </a:lnTo>
                <a:lnTo>
                  <a:pt x="102107" y="118872"/>
                </a:lnTo>
                <a:lnTo>
                  <a:pt x="105917" y="125730"/>
                </a:lnTo>
                <a:lnTo>
                  <a:pt x="114299" y="128016"/>
                </a:lnTo>
                <a:lnTo>
                  <a:pt x="121157" y="124206"/>
                </a:lnTo>
                <a:lnTo>
                  <a:pt x="127253" y="120396"/>
                </a:lnTo>
                <a:lnTo>
                  <a:pt x="129539" y="111252"/>
                </a:lnTo>
                <a:close/>
              </a:path>
              <a:path w="129540" h="146050">
                <a:moveTo>
                  <a:pt x="79174" y="79454"/>
                </a:moveTo>
                <a:lnTo>
                  <a:pt x="65150" y="55352"/>
                </a:lnTo>
                <a:lnTo>
                  <a:pt x="50980" y="79708"/>
                </a:lnTo>
                <a:lnTo>
                  <a:pt x="50885" y="145542"/>
                </a:lnTo>
                <a:lnTo>
                  <a:pt x="79079" y="145542"/>
                </a:lnTo>
                <a:lnTo>
                  <a:pt x="79174" y="79454"/>
                </a:lnTo>
                <a:close/>
              </a:path>
              <a:path w="129540" h="146050">
                <a:moveTo>
                  <a:pt x="79247" y="28194"/>
                </a:moveTo>
                <a:lnTo>
                  <a:pt x="51053" y="28194"/>
                </a:lnTo>
                <a:lnTo>
                  <a:pt x="50980" y="79708"/>
                </a:lnTo>
                <a:lnTo>
                  <a:pt x="53339" y="75652"/>
                </a:lnTo>
                <a:lnTo>
                  <a:pt x="53339" y="35052"/>
                </a:lnTo>
                <a:lnTo>
                  <a:pt x="76961" y="35052"/>
                </a:lnTo>
                <a:lnTo>
                  <a:pt x="76961" y="75652"/>
                </a:lnTo>
                <a:lnTo>
                  <a:pt x="79174" y="79454"/>
                </a:lnTo>
                <a:lnTo>
                  <a:pt x="79247" y="28194"/>
                </a:lnTo>
                <a:close/>
              </a:path>
              <a:path w="129540" h="146050">
                <a:moveTo>
                  <a:pt x="76961" y="35052"/>
                </a:moveTo>
                <a:lnTo>
                  <a:pt x="53339" y="35052"/>
                </a:lnTo>
                <a:lnTo>
                  <a:pt x="65150" y="55352"/>
                </a:lnTo>
                <a:lnTo>
                  <a:pt x="76961" y="35052"/>
                </a:lnTo>
                <a:close/>
              </a:path>
              <a:path w="129540" h="146050">
                <a:moveTo>
                  <a:pt x="65150" y="55352"/>
                </a:moveTo>
                <a:lnTo>
                  <a:pt x="53339" y="35052"/>
                </a:lnTo>
                <a:lnTo>
                  <a:pt x="53339" y="75652"/>
                </a:lnTo>
                <a:lnTo>
                  <a:pt x="65150" y="55352"/>
                </a:lnTo>
                <a:close/>
              </a:path>
              <a:path w="129540" h="146050">
                <a:moveTo>
                  <a:pt x="76961" y="75652"/>
                </a:moveTo>
                <a:lnTo>
                  <a:pt x="76961" y="35052"/>
                </a:lnTo>
                <a:lnTo>
                  <a:pt x="65150" y="55352"/>
                </a:lnTo>
                <a:lnTo>
                  <a:pt x="76961" y="75652"/>
                </a:lnTo>
                <a:close/>
              </a:path>
              <a:path w="129540" h="146050">
                <a:moveTo>
                  <a:pt x="79247" y="79581"/>
                </a:moveTo>
                <a:lnTo>
                  <a:pt x="79247" y="28194"/>
                </a:lnTo>
                <a:lnTo>
                  <a:pt x="79174" y="79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173973" y="2796539"/>
            <a:ext cx="129539" cy="146050"/>
          </a:xfrm>
          <a:custGeom>
            <a:avLst/>
            <a:gdLst/>
            <a:ahLst/>
            <a:cxnLst/>
            <a:rect l="l" t="t" r="r" b="b"/>
            <a:pathLst>
              <a:path w="129540" h="146050">
                <a:moveTo>
                  <a:pt x="129539" y="111252"/>
                </a:moveTo>
                <a:lnTo>
                  <a:pt x="125729" y="105156"/>
                </a:lnTo>
                <a:lnTo>
                  <a:pt x="65531" y="0"/>
                </a:lnTo>
                <a:lnTo>
                  <a:pt x="3809" y="104394"/>
                </a:lnTo>
                <a:lnTo>
                  <a:pt x="0" y="111252"/>
                </a:lnTo>
                <a:lnTo>
                  <a:pt x="2285" y="119634"/>
                </a:lnTo>
                <a:lnTo>
                  <a:pt x="9143" y="123444"/>
                </a:lnTo>
                <a:lnTo>
                  <a:pt x="16001" y="128016"/>
                </a:lnTo>
                <a:lnTo>
                  <a:pt x="24383" y="125730"/>
                </a:lnTo>
                <a:lnTo>
                  <a:pt x="28193" y="118872"/>
                </a:lnTo>
                <a:lnTo>
                  <a:pt x="50980" y="79708"/>
                </a:lnTo>
                <a:lnTo>
                  <a:pt x="51053" y="28194"/>
                </a:lnTo>
                <a:lnTo>
                  <a:pt x="79247" y="28194"/>
                </a:lnTo>
                <a:lnTo>
                  <a:pt x="79247" y="79581"/>
                </a:lnTo>
                <a:lnTo>
                  <a:pt x="102107" y="118872"/>
                </a:lnTo>
                <a:lnTo>
                  <a:pt x="105917" y="125730"/>
                </a:lnTo>
                <a:lnTo>
                  <a:pt x="114299" y="128016"/>
                </a:lnTo>
                <a:lnTo>
                  <a:pt x="121157" y="124206"/>
                </a:lnTo>
                <a:lnTo>
                  <a:pt x="127253" y="120396"/>
                </a:lnTo>
                <a:lnTo>
                  <a:pt x="129539" y="111252"/>
                </a:lnTo>
                <a:close/>
              </a:path>
              <a:path w="129540" h="146050">
                <a:moveTo>
                  <a:pt x="79174" y="79454"/>
                </a:moveTo>
                <a:lnTo>
                  <a:pt x="65150" y="55352"/>
                </a:lnTo>
                <a:lnTo>
                  <a:pt x="50980" y="79708"/>
                </a:lnTo>
                <a:lnTo>
                  <a:pt x="50885" y="145542"/>
                </a:lnTo>
                <a:lnTo>
                  <a:pt x="79079" y="145542"/>
                </a:lnTo>
                <a:lnTo>
                  <a:pt x="79174" y="79454"/>
                </a:lnTo>
                <a:close/>
              </a:path>
              <a:path w="129540" h="146050">
                <a:moveTo>
                  <a:pt x="79247" y="28194"/>
                </a:moveTo>
                <a:lnTo>
                  <a:pt x="51053" y="28194"/>
                </a:lnTo>
                <a:lnTo>
                  <a:pt x="50980" y="79708"/>
                </a:lnTo>
                <a:lnTo>
                  <a:pt x="53339" y="75652"/>
                </a:lnTo>
                <a:lnTo>
                  <a:pt x="53339" y="35052"/>
                </a:lnTo>
                <a:lnTo>
                  <a:pt x="76961" y="35052"/>
                </a:lnTo>
                <a:lnTo>
                  <a:pt x="76961" y="75652"/>
                </a:lnTo>
                <a:lnTo>
                  <a:pt x="79174" y="79454"/>
                </a:lnTo>
                <a:lnTo>
                  <a:pt x="79247" y="28194"/>
                </a:lnTo>
                <a:close/>
              </a:path>
              <a:path w="129540" h="146050">
                <a:moveTo>
                  <a:pt x="76961" y="35052"/>
                </a:moveTo>
                <a:lnTo>
                  <a:pt x="53339" y="35052"/>
                </a:lnTo>
                <a:lnTo>
                  <a:pt x="65150" y="55352"/>
                </a:lnTo>
                <a:lnTo>
                  <a:pt x="76961" y="35052"/>
                </a:lnTo>
                <a:close/>
              </a:path>
              <a:path w="129540" h="146050">
                <a:moveTo>
                  <a:pt x="65150" y="55352"/>
                </a:moveTo>
                <a:lnTo>
                  <a:pt x="53339" y="35052"/>
                </a:lnTo>
                <a:lnTo>
                  <a:pt x="53339" y="75652"/>
                </a:lnTo>
                <a:lnTo>
                  <a:pt x="65150" y="55352"/>
                </a:lnTo>
                <a:close/>
              </a:path>
              <a:path w="129540" h="146050">
                <a:moveTo>
                  <a:pt x="76961" y="75652"/>
                </a:moveTo>
                <a:lnTo>
                  <a:pt x="76961" y="35052"/>
                </a:lnTo>
                <a:lnTo>
                  <a:pt x="65150" y="55352"/>
                </a:lnTo>
                <a:lnTo>
                  <a:pt x="76961" y="75652"/>
                </a:lnTo>
                <a:close/>
              </a:path>
              <a:path w="129540" h="146050">
                <a:moveTo>
                  <a:pt x="79247" y="79581"/>
                </a:moveTo>
                <a:lnTo>
                  <a:pt x="79247" y="28194"/>
                </a:lnTo>
                <a:lnTo>
                  <a:pt x="79174" y="79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80" y="2941320"/>
            <a:ext cx="10058400" cy="943610"/>
          </a:xfrm>
          <a:custGeom>
            <a:avLst/>
            <a:gdLst/>
            <a:ahLst/>
            <a:cxnLst/>
            <a:rect l="l" t="t" r="r" b="b"/>
            <a:pathLst>
              <a:path w="10058400" h="943610">
                <a:moveTo>
                  <a:pt x="0" y="0"/>
                </a:moveTo>
                <a:lnTo>
                  <a:pt x="0" y="943356"/>
                </a:lnTo>
                <a:lnTo>
                  <a:pt x="10058019" y="943356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71905" y="2942082"/>
            <a:ext cx="1313688" cy="7764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65048" y="2942082"/>
            <a:ext cx="1327404" cy="7840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65048" y="2942082"/>
            <a:ext cx="1327785" cy="784225"/>
          </a:xfrm>
          <a:custGeom>
            <a:avLst/>
            <a:gdLst/>
            <a:ahLst/>
            <a:cxnLst/>
            <a:rect l="l" t="t" r="r" b="b"/>
            <a:pathLst>
              <a:path w="1327785" h="784225">
                <a:moveTo>
                  <a:pt x="14478" y="769619"/>
                </a:moveTo>
                <a:lnTo>
                  <a:pt x="14478" y="0"/>
                </a:lnTo>
                <a:lnTo>
                  <a:pt x="0" y="0"/>
                </a:lnTo>
                <a:lnTo>
                  <a:pt x="0" y="781049"/>
                </a:lnTo>
                <a:lnTo>
                  <a:pt x="3048" y="784097"/>
                </a:lnTo>
                <a:lnTo>
                  <a:pt x="6858" y="784097"/>
                </a:lnTo>
                <a:lnTo>
                  <a:pt x="6858" y="769619"/>
                </a:lnTo>
                <a:lnTo>
                  <a:pt x="14478" y="769619"/>
                </a:lnTo>
                <a:close/>
              </a:path>
              <a:path w="1327785" h="784225">
                <a:moveTo>
                  <a:pt x="1320546" y="769619"/>
                </a:moveTo>
                <a:lnTo>
                  <a:pt x="6858" y="769619"/>
                </a:lnTo>
                <a:lnTo>
                  <a:pt x="14478" y="776477"/>
                </a:lnTo>
                <a:lnTo>
                  <a:pt x="14478" y="784097"/>
                </a:lnTo>
                <a:lnTo>
                  <a:pt x="1313688" y="784097"/>
                </a:lnTo>
                <a:lnTo>
                  <a:pt x="1313688" y="776477"/>
                </a:lnTo>
                <a:lnTo>
                  <a:pt x="1320546" y="769619"/>
                </a:lnTo>
                <a:close/>
              </a:path>
              <a:path w="1327785" h="784225">
                <a:moveTo>
                  <a:pt x="14478" y="784097"/>
                </a:moveTo>
                <a:lnTo>
                  <a:pt x="14478" y="776477"/>
                </a:lnTo>
                <a:lnTo>
                  <a:pt x="6858" y="769619"/>
                </a:lnTo>
                <a:lnTo>
                  <a:pt x="6858" y="784097"/>
                </a:lnTo>
                <a:lnTo>
                  <a:pt x="14478" y="784097"/>
                </a:lnTo>
                <a:close/>
              </a:path>
              <a:path w="1327785" h="784225">
                <a:moveTo>
                  <a:pt x="1327404" y="781049"/>
                </a:moveTo>
                <a:lnTo>
                  <a:pt x="1327404" y="0"/>
                </a:lnTo>
                <a:lnTo>
                  <a:pt x="1313688" y="0"/>
                </a:lnTo>
                <a:lnTo>
                  <a:pt x="1313688" y="769619"/>
                </a:lnTo>
                <a:lnTo>
                  <a:pt x="1320546" y="769619"/>
                </a:lnTo>
                <a:lnTo>
                  <a:pt x="1320546" y="784097"/>
                </a:lnTo>
                <a:lnTo>
                  <a:pt x="1324356" y="784097"/>
                </a:lnTo>
                <a:lnTo>
                  <a:pt x="1327404" y="781049"/>
                </a:lnTo>
                <a:close/>
              </a:path>
              <a:path w="1327785" h="784225">
                <a:moveTo>
                  <a:pt x="1320546" y="784097"/>
                </a:moveTo>
                <a:lnTo>
                  <a:pt x="1320546" y="769619"/>
                </a:lnTo>
                <a:lnTo>
                  <a:pt x="1313688" y="776477"/>
                </a:lnTo>
                <a:lnTo>
                  <a:pt x="1313688" y="784097"/>
                </a:lnTo>
                <a:lnTo>
                  <a:pt x="1320546" y="784097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1306014" y="1999976"/>
            <a:ext cx="276860" cy="12579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z="1950" b="1" spc="-5" dirty="0">
                <a:latin typeface="Arial"/>
                <a:cs typeface="Arial"/>
              </a:rPr>
              <a:t>Pr</a:t>
            </a:r>
            <a:r>
              <a:rPr sz="1950" b="1" dirty="0">
                <a:latin typeface="Arial"/>
                <a:cs typeface="Arial"/>
              </a:rPr>
              <a:t>ocessor</a:t>
            </a:r>
            <a:endParaRPr sz="195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592580" y="2941320"/>
            <a:ext cx="247015" cy="525780"/>
          </a:xfrm>
          <a:custGeom>
            <a:avLst/>
            <a:gdLst/>
            <a:ahLst/>
            <a:cxnLst/>
            <a:rect l="l" t="t" r="r" b="b"/>
            <a:pathLst>
              <a:path w="247014" h="525779">
                <a:moveTo>
                  <a:pt x="0" y="0"/>
                </a:moveTo>
                <a:lnTo>
                  <a:pt x="0" y="525779"/>
                </a:lnTo>
                <a:lnTo>
                  <a:pt x="246888" y="525779"/>
                </a:lnTo>
                <a:lnTo>
                  <a:pt x="2468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578863" y="2942081"/>
            <a:ext cx="274320" cy="539750"/>
          </a:xfrm>
          <a:custGeom>
            <a:avLst/>
            <a:gdLst/>
            <a:ahLst/>
            <a:cxnLst/>
            <a:rect l="l" t="t" r="r" b="b"/>
            <a:pathLst>
              <a:path w="274319" h="539750">
                <a:moveTo>
                  <a:pt x="28194" y="511302"/>
                </a:moveTo>
                <a:lnTo>
                  <a:pt x="28194" y="0"/>
                </a:lnTo>
                <a:lnTo>
                  <a:pt x="0" y="0"/>
                </a:lnTo>
                <a:lnTo>
                  <a:pt x="0" y="533400"/>
                </a:lnTo>
                <a:lnTo>
                  <a:pt x="6096" y="539496"/>
                </a:lnTo>
                <a:lnTo>
                  <a:pt x="13716" y="539496"/>
                </a:lnTo>
                <a:lnTo>
                  <a:pt x="13716" y="511302"/>
                </a:lnTo>
                <a:lnTo>
                  <a:pt x="28194" y="511302"/>
                </a:lnTo>
                <a:close/>
              </a:path>
              <a:path w="274319" h="539750">
                <a:moveTo>
                  <a:pt x="260604" y="511302"/>
                </a:moveTo>
                <a:lnTo>
                  <a:pt x="13716" y="511302"/>
                </a:lnTo>
                <a:lnTo>
                  <a:pt x="28194" y="525018"/>
                </a:lnTo>
                <a:lnTo>
                  <a:pt x="28194" y="539496"/>
                </a:lnTo>
                <a:lnTo>
                  <a:pt x="246126" y="539496"/>
                </a:lnTo>
                <a:lnTo>
                  <a:pt x="246126" y="525018"/>
                </a:lnTo>
                <a:lnTo>
                  <a:pt x="260604" y="511302"/>
                </a:lnTo>
                <a:close/>
              </a:path>
              <a:path w="274319" h="539750">
                <a:moveTo>
                  <a:pt x="28194" y="539496"/>
                </a:moveTo>
                <a:lnTo>
                  <a:pt x="28194" y="525018"/>
                </a:lnTo>
                <a:lnTo>
                  <a:pt x="13716" y="511302"/>
                </a:lnTo>
                <a:lnTo>
                  <a:pt x="13716" y="539496"/>
                </a:lnTo>
                <a:lnTo>
                  <a:pt x="28194" y="539496"/>
                </a:lnTo>
                <a:close/>
              </a:path>
              <a:path w="274319" h="539750">
                <a:moveTo>
                  <a:pt x="274320" y="533400"/>
                </a:moveTo>
                <a:lnTo>
                  <a:pt x="274320" y="0"/>
                </a:lnTo>
                <a:lnTo>
                  <a:pt x="246126" y="0"/>
                </a:lnTo>
                <a:lnTo>
                  <a:pt x="246126" y="511302"/>
                </a:lnTo>
                <a:lnTo>
                  <a:pt x="260604" y="511302"/>
                </a:lnTo>
                <a:lnTo>
                  <a:pt x="260604" y="539496"/>
                </a:lnTo>
                <a:lnTo>
                  <a:pt x="268224" y="539496"/>
                </a:lnTo>
                <a:lnTo>
                  <a:pt x="274320" y="533400"/>
                </a:lnTo>
                <a:close/>
              </a:path>
              <a:path w="274319" h="539750">
                <a:moveTo>
                  <a:pt x="260604" y="539496"/>
                </a:moveTo>
                <a:lnTo>
                  <a:pt x="260604" y="511302"/>
                </a:lnTo>
                <a:lnTo>
                  <a:pt x="246126" y="525018"/>
                </a:lnTo>
                <a:lnTo>
                  <a:pt x="246126" y="539496"/>
                </a:lnTo>
                <a:lnTo>
                  <a:pt x="260604" y="539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903982" y="3369564"/>
            <a:ext cx="821690" cy="29845"/>
          </a:xfrm>
          <a:custGeom>
            <a:avLst/>
            <a:gdLst/>
            <a:ahLst/>
            <a:cxnLst/>
            <a:rect l="l" t="t" r="r" b="b"/>
            <a:pathLst>
              <a:path w="821689" h="29845">
                <a:moveTo>
                  <a:pt x="0" y="29717"/>
                </a:moveTo>
                <a:lnTo>
                  <a:pt x="821436" y="29717"/>
                </a:lnTo>
                <a:lnTo>
                  <a:pt x="821436" y="0"/>
                </a:lnTo>
                <a:lnTo>
                  <a:pt x="0" y="0"/>
                </a:lnTo>
                <a:lnTo>
                  <a:pt x="0" y="29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903982" y="3369564"/>
            <a:ext cx="821690" cy="29845"/>
          </a:xfrm>
          <a:custGeom>
            <a:avLst/>
            <a:gdLst/>
            <a:ahLst/>
            <a:cxnLst/>
            <a:rect l="l" t="t" r="r" b="b"/>
            <a:pathLst>
              <a:path w="821689" h="29845">
                <a:moveTo>
                  <a:pt x="0" y="29717"/>
                </a:moveTo>
                <a:lnTo>
                  <a:pt x="821436" y="29717"/>
                </a:lnTo>
                <a:lnTo>
                  <a:pt x="821436" y="0"/>
                </a:lnTo>
                <a:lnTo>
                  <a:pt x="0" y="0"/>
                </a:lnTo>
                <a:lnTo>
                  <a:pt x="0" y="29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90266" y="2942082"/>
            <a:ext cx="29209" cy="441959"/>
          </a:xfrm>
          <a:custGeom>
            <a:avLst/>
            <a:gdLst/>
            <a:ahLst/>
            <a:cxnLst/>
            <a:rect l="l" t="t" r="r" b="b"/>
            <a:pathLst>
              <a:path w="29210" h="441960">
                <a:moveTo>
                  <a:pt x="0" y="441960"/>
                </a:moveTo>
                <a:lnTo>
                  <a:pt x="29198" y="441960"/>
                </a:lnTo>
                <a:lnTo>
                  <a:pt x="29198" y="0"/>
                </a:lnTo>
                <a:lnTo>
                  <a:pt x="0" y="0"/>
                </a:lnTo>
                <a:lnTo>
                  <a:pt x="0" y="441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890266" y="2942082"/>
            <a:ext cx="29209" cy="441959"/>
          </a:xfrm>
          <a:custGeom>
            <a:avLst/>
            <a:gdLst/>
            <a:ahLst/>
            <a:cxnLst/>
            <a:rect l="l" t="t" r="r" b="b"/>
            <a:pathLst>
              <a:path w="29210" h="441960">
                <a:moveTo>
                  <a:pt x="0" y="441960"/>
                </a:moveTo>
                <a:lnTo>
                  <a:pt x="29198" y="441960"/>
                </a:lnTo>
                <a:lnTo>
                  <a:pt x="29198" y="0"/>
                </a:lnTo>
                <a:lnTo>
                  <a:pt x="0" y="0"/>
                </a:lnTo>
                <a:lnTo>
                  <a:pt x="0" y="441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710940" y="2942082"/>
            <a:ext cx="28575" cy="441325"/>
          </a:xfrm>
          <a:custGeom>
            <a:avLst/>
            <a:gdLst/>
            <a:ahLst/>
            <a:cxnLst/>
            <a:rect l="l" t="t" r="r" b="b"/>
            <a:pathLst>
              <a:path w="28575" h="441325">
                <a:moveTo>
                  <a:pt x="0" y="441198"/>
                </a:moveTo>
                <a:lnTo>
                  <a:pt x="28194" y="441198"/>
                </a:lnTo>
                <a:lnTo>
                  <a:pt x="28194" y="0"/>
                </a:lnTo>
                <a:lnTo>
                  <a:pt x="0" y="0"/>
                </a:lnTo>
                <a:lnTo>
                  <a:pt x="0" y="441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710940" y="2942082"/>
            <a:ext cx="28575" cy="441325"/>
          </a:xfrm>
          <a:custGeom>
            <a:avLst/>
            <a:gdLst/>
            <a:ahLst/>
            <a:cxnLst/>
            <a:rect l="l" t="t" r="r" b="b"/>
            <a:pathLst>
              <a:path w="28575" h="441325">
                <a:moveTo>
                  <a:pt x="0" y="441198"/>
                </a:moveTo>
                <a:lnTo>
                  <a:pt x="28194" y="441198"/>
                </a:lnTo>
                <a:lnTo>
                  <a:pt x="28194" y="0"/>
                </a:lnTo>
                <a:lnTo>
                  <a:pt x="0" y="0"/>
                </a:lnTo>
                <a:lnTo>
                  <a:pt x="0" y="441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839467" y="3034283"/>
            <a:ext cx="818515" cy="29845"/>
          </a:xfrm>
          <a:custGeom>
            <a:avLst/>
            <a:gdLst/>
            <a:ahLst/>
            <a:cxnLst/>
            <a:rect l="l" t="t" r="r" b="b"/>
            <a:pathLst>
              <a:path w="818514" h="29844">
                <a:moveTo>
                  <a:pt x="0" y="29717"/>
                </a:moveTo>
                <a:lnTo>
                  <a:pt x="818388" y="29717"/>
                </a:lnTo>
                <a:lnTo>
                  <a:pt x="818388" y="0"/>
                </a:lnTo>
                <a:lnTo>
                  <a:pt x="0" y="0"/>
                </a:lnTo>
                <a:lnTo>
                  <a:pt x="0" y="29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839467" y="3034283"/>
            <a:ext cx="818515" cy="29845"/>
          </a:xfrm>
          <a:custGeom>
            <a:avLst/>
            <a:gdLst/>
            <a:ahLst/>
            <a:cxnLst/>
            <a:rect l="l" t="t" r="r" b="b"/>
            <a:pathLst>
              <a:path w="818514" h="29844">
                <a:moveTo>
                  <a:pt x="0" y="29717"/>
                </a:moveTo>
                <a:lnTo>
                  <a:pt x="818388" y="29717"/>
                </a:lnTo>
                <a:lnTo>
                  <a:pt x="818388" y="0"/>
                </a:lnTo>
                <a:lnTo>
                  <a:pt x="0" y="0"/>
                </a:lnTo>
                <a:lnTo>
                  <a:pt x="0" y="29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644139" y="3048000"/>
            <a:ext cx="29845" cy="588010"/>
          </a:xfrm>
          <a:custGeom>
            <a:avLst/>
            <a:gdLst/>
            <a:ahLst/>
            <a:cxnLst/>
            <a:rect l="l" t="t" r="r" b="b"/>
            <a:pathLst>
              <a:path w="29844" h="588010">
                <a:moveTo>
                  <a:pt x="0" y="587501"/>
                </a:moveTo>
                <a:lnTo>
                  <a:pt x="29718" y="587501"/>
                </a:lnTo>
                <a:lnTo>
                  <a:pt x="29718" y="0"/>
                </a:lnTo>
                <a:lnTo>
                  <a:pt x="0" y="0"/>
                </a:lnTo>
                <a:lnTo>
                  <a:pt x="0" y="5875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644139" y="3048000"/>
            <a:ext cx="29845" cy="588010"/>
          </a:xfrm>
          <a:custGeom>
            <a:avLst/>
            <a:gdLst/>
            <a:ahLst/>
            <a:cxnLst/>
            <a:rect l="l" t="t" r="r" b="b"/>
            <a:pathLst>
              <a:path w="29844" h="588010">
                <a:moveTo>
                  <a:pt x="0" y="587501"/>
                </a:moveTo>
                <a:lnTo>
                  <a:pt x="29718" y="587501"/>
                </a:lnTo>
                <a:lnTo>
                  <a:pt x="29718" y="0"/>
                </a:lnTo>
                <a:lnTo>
                  <a:pt x="0" y="0"/>
                </a:lnTo>
                <a:lnTo>
                  <a:pt x="0" y="5875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657855" y="3621023"/>
            <a:ext cx="2708910" cy="29845"/>
          </a:xfrm>
          <a:custGeom>
            <a:avLst/>
            <a:gdLst/>
            <a:ahLst/>
            <a:cxnLst/>
            <a:rect l="l" t="t" r="r" b="b"/>
            <a:pathLst>
              <a:path w="2708910" h="29845">
                <a:moveTo>
                  <a:pt x="0" y="29717"/>
                </a:moveTo>
                <a:lnTo>
                  <a:pt x="2708910" y="29717"/>
                </a:lnTo>
                <a:lnTo>
                  <a:pt x="2708910" y="0"/>
                </a:lnTo>
                <a:lnTo>
                  <a:pt x="0" y="0"/>
                </a:lnTo>
                <a:lnTo>
                  <a:pt x="0" y="29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657855" y="3621023"/>
            <a:ext cx="2708910" cy="29845"/>
          </a:xfrm>
          <a:custGeom>
            <a:avLst/>
            <a:gdLst/>
            <a:ahLst/>
            <a:cxnLst/>
            <a:rect l="l" t="t" r="r" b="b"/>
            <a:pathLst>
              <a:path w="2708910" h="29845">
                <a:moveTo>
                  <a:pt x="0" y="29717"/>
                </a:moveTo>
                <a:lnTo>
                  <a:pt x="2708910" y="29717"/>
                </a:lnTo>
                <a:lnTo>
                  <a:pt x="2708910" y="0"/>
                </a:lnTo>
                <a:lnTo>
                  <a:pt x="0" y="0"/>
                </a:lnTo>
                <a:lnTo>
                  <a:pt x="0" y="29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350764" y="2942081"/>
            <a:ext cx="29845" cy="693420"/>
          </a:xfrm>
          <a:custGeom>
            <a:avLst/>
            <a:gdLst/>
            <a:ahLst/>
            <a:cxnLst/>
            <a:rect l="l" t="t" r="r" b="b"/>
            <a:pathLst>
              <a:path w="29845" h="693420">
                <a:moveTo>
                  <a:pt x="0" y="693420"/>
                </a:moveTo>
                <a:lnTo>
                  <a:pt x="29497" y="693420"/>
                </a:lnTo>
                <a:lnTo>
                  <a:pt x="29497" y="0"/>
                </a:lnTo>
                <a:lnTo>
                  <a:pt x="0" y="0"/>
                </a:lnTo>
                <a:lnTo>
                  <a:pt x="0" y="693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350764" y="2942081"/>
            <a:ext cx="29845" cy="693420"/>
          </a:xfrm>
          <a:custGeom>
            <a:avLst/>
            <a:gdLst/>
            <a:ahLst/>
            <a:cxnLst/>
            <a:rect l="l" t="t" r="r" b="b"/>
            <a:pathLst>
              <a:path w="29845" h="693420">
                <a:moveTo>
                  <a:pt x="0" y="693420"/>
                </a:moveTo>
                <a:lnTo>
                  <a:pt x="29497" y="693420"/>
                </a:lnTo>
                <a:lnTo>
                  <a:pt x="29497" y="0"/>
                </a:lnTo>
                <a:lnTo>
                  <a:pt x="0" y="0"/>
                </a:lnTo>
                <a:lnTo>
                  <a:pt x="0" y="6934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839467" y="3285744"/>
            <a:ext cx="490855" cy="29845"/>
          </a:xfrm>
          <a:custGeom>
            <a:avLst/>
            <a:gdLst/>
            <a:ahLst/>
            <a:cxnLst/>
            <a:rect l="l" t="t" r="r" b="b"/>
            <a:pathLst>
              <a:path w="490855" h="29845">
                <a:moveTo>
                  <a:pt x="0" y="29717"/>
                </a:moveTo>
                <a:lnTo>
                  <a:pt x="490727" y="29717"/>
                </a:lnTo>
                <a:lnTo>
                  <a:pt x="490727" y="0"/>
                </a:lnTo>
                <a:lnTo>
                  <a:pt x="0" y="0"/>
                </a:lnTo>
                <a:lnTo>
                  <a:pt x="0" y="29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839467" y="3285744"/>
            <a:ext cx="490855" cy="29845"/>
          </a:xfrm>
          <a:custGeom>
            <a:avLst/>
            <a:gdLst/>
            <a:ahLst/>
            <a:cxnLst/>
            <a:rect l="l" t="t" r="r" b="b"/>
            <a:pathLst>
              <a:path w="490855" h="29845">
                <a:moveTo>
                  <a:pt x="0" y="29717"/>
                </a:moveTo>
                <a:lnTo>
                  <a:pt x="490727" y="29717"/>
                </a:lnTo>
                <a:lnTo>
                  <a:pt x="490727" y="0"/>
                </a:lnTo>
                <a:lnTo>
                  <a:pt x="0" y="0"/>
                </a:lnTo>
                <a:lnTo>
                  <a:pt x="0" y="297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330576" y="3299459"/>
            <a:ext cx="0" cy="588010"/>
          </a:xfrm>
          <a:custGeom>
            <a:avLst/>
            <a:gdLst/>
            <a:ahLst/>
            <a:cxnLst/>
            <a:rect l="l" t="t" r="r" b="b"/>
            <a:pathLst>
              <a:path h="588010">
                <a:moveTo>
                  <a:pt x="0" y="0"/>
                </a:moveTo>
                <a:lnTo>
                  <a:pt x="0" y="587501"/>
                </a:lnTo>
              </a:path>
            </a:pathLst>
          </a:custGeom>
          <a:ln w="297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330195" y="3872484"/>
            <a:ext cx="5907405" cy="12700"/>
          </a:xfrm>
          <a:custGeom>
            <a:avLst/>
            <a:gdLst/>
            <a:ahLst/>
            <a:cxnLst/>
            <a:rect l="l" t="t" r="r" b="b"/>
            <a:pathLst>
              <a:path w="5907405" h="12700">
                <a:moveTo>
                  <a:pt x="0" y="12191"/>
                </a:moveTo>
                <a:lnTo>
                  <a:pt x="5907024" y="12191"/>
                </a:lnTo>
                <a:lnTo>
                  <a:pt x="590702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330195" y="3872484"/>
            <a:ext cx="5907405" cy="12700"/>
          </a:xfrm>
          <a:custGeom>
            <a:avLst/>
            <a:gdLst/>
            <a:ahLst/>
            <a:cxnLst/>
            <a:rect l="l" t="t" r="r" b="b"/>
            <a:pathLst>
              <a:path w="5907405" h="12700">
                <a:moveTo>
                  <a:pt x="0" y="12191"/>
                </a:moveTo>
                <a:lnTo>
                  <a:pt x="5907024" y="12191"/>
                </a:lnTo>
                <a:lnTo>
                  <a:pt x="5907024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238278" y="2942082"/>
            <a:ext cx="0" cy="944244"/>
          </a:xfrm>
          <a:custGeom>
            <a:avLst/>
            <a:gdLst/>
            <a:ahLst/>
            <a:cxnLst/>
            <a:rect l="l" t="t" r="r" b="b"/>
            <a:pathLst>
              <a:path h="944245">
                <a:moveTo>
                  <a:pt x="0" y="0"/>
                </a:moveTo>
                <a:lnTo>
                  <a:pt x="0" y="944117"/>
                </a:lnTo>
              </a:path>
            </a:pathLst>
          </a:custGeom>
          <a:ln w="295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3894835" y="3011423"/>
            <a:ext cx="775335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solidFill>
                  <a:srgbClr val="C00000"/>
                </a:solidFill>
                <a:latin typeface="Arial"/>
                <a:cs typeface="Arial"/>
              </a:rPr>
              <a:t>INTA</a:t>
            </a:r>
            <a:r>
              <a:rPr sz="1950" spc="-2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950" spc="15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endParaRPr sz="1950">
              <a:latin typeface="Arial"/>
              <a:cs typeface="Aria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8407412" y="2927616"/>
            <a:ext cx="775335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solidFill>
                  <a:srgbClr val="C00000"/>
                </a:solidFill>
                <a:latin typeface="Arial"/>
                <a:cs typeface="Arial"/>
              </a:rPr>
              <a:t>INTA</a:t>
            </a:r>
            <a:r>
              <a:rPr sz="1950" spc="-2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950" spc="15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endParaRPr sz="1950">
              <a:latin typeface="Arial"/>
              <a:cs typeface="Arial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1691639" y="3467100"/>
            <a:ext cx="129539" cy="417830"/>
          </a:xfrm>
          <a:custGeom>
            <a:avLst/>
            <a:gdLst/>
            <a:ahLst/>
            <a:cxnLst/>
            <a:rect l="l" t="t" r="r" b="b"/>
            <a:pathLst>
              <a:path w="129539" h="417829">
                <a:moveTo>
                  <a:pt x="129540" y="112014"/>
                </a:moveTo>
                <a:lnTo>
                  <a:pt x="125730" y="105156"/>
                </a:lnTo>
                <a:lnTo>
                  <a:pt x="65532" y="0"/>
                </a:lnTo>
                <a:lnTo>
                  <a:pt x="3810" y="104394"/>
                </a:lnTo>
                <a:lnTo>
                  <a:pt x="0" y="111252"/>
                </a:lnTo>
                <a:lnTo>
                  <a:pt x="2286" y="119634"/>
                </a:lnTo>
                <a:lnTo>
                  <a:pt x="16002" y="127254"/>
                </a:lnTo>
                <a:lnTo>
                  <a:pt x="24384" y="125730"/>
                </a:lnTo>
                <a:lnTo>
                  <a:pt x="28194" y="118872"/>
                </a:lnTo>
                <a:lnTo>
                  <a:pt x="50851" y="80529"/>
                </a:lnTo>
                <a:lnTo>
                  <a:pt x="51054" y="28194"/>
                </a:lnTo>
                <a:lnTo>
                  <a:pt x="79248" y="28194"/>
                </a:lnTo>
                <a:lnTo>
                  <a:pt x="79248" y="79581"/>
                </a:lnTo>
                <a:lnTo>
                  <a:pt x="102108" y="118872"/>
                </a:lnTo>
                <a:lnTo>
                  <a:pt x="105918" y="125730"/>
                </a:lnTo>
                <a:lnTo>
                  <a:pt x="114300" y="128016"/>
                </a:lnTo>
                <a:lnTo>
                  <a:pt x="121158" y="124206"/>
                </a:lnTo>
                <a:lnTo>
                  <a:pt x="127254" y="120396"/>
                </a:lnTo>
                <a:lnTo>
                  <a:pt x="129540" y="112014"/>
                </a:lnTo>
                <a:close/>
              </a:path>
              <a:path w="129539" h="417829">
                <a:moveTo>
                  <a:pt x="79050" y="79241"/>
                </a:moveTo>
                <a:lnTo>
                  <a:pt x="65437" y="55844"/>
                </a:lnTo>
                <a:lnTo>
                  <a:pt x="50851" y="80529"/>
                </a:lnTo>
                <a:lnTo>
                  <a:pt x="49544" y="417576"/>
                </a:lnTo>
                <a:lnTo>
                  <a:pt x="77738" y="417576"/>
                </a:lnTo>
                <a:lnTo>
                  <a:pt x="79050" y="79241"/>
                </a:lnTo>
                <a:close/>
              </a:path>
              <a:path w="129539" h="417829">
                <a:moveTo>
                  <a:pt x="79248" y="28194"/>
                </a:moveTo>
                <a:lnTo>
                  <a:pt x="51054" y="28194"/>
                </a:lnTo>
                <a:lnTo>
                  <a:pt x="50851" y="80529"/>
                </a:lnTo>
                <a:lnTo>
                  <a:pt x="53340" y="76317"/>
                </a:lnTo>
                <a:lnTo>
                  <a:pt x="53340" y="35052"/>
                </a:lnTo>
                <a:lnTo>
                  <a:pt x="77724" y="35052"/>
                </a:lnTo>
                <a:lnTo>
                  <a:pt x="77724" y="76962"/>
                </a:lnTo>
                <a:lnTo>
                  <a:pt x="79050" y="79241"/>
                </a:lnTo>
                <a:lnTo>
                  <a:pt x="79248" y="28194"/>
                </a:lnTo>
                <a:close/>
              </a:path>
              <a:path w="129539" h="417829">
                <a:moveTo>
                  <a:pt x="77724" y="35052"/>
                </a:moveTo>
                <a:lnTo>
                  <a:pt x="53340" y="35052"/>
                </a:lnTo>
                <a:lnTo>
                  <a:pt x="65437" y="55844"/>
                </a:lnTo>
                <a:lnTo>
                  <a:pt x="77724" y="35052"/>
                </a:lnTo>
                <a:close/>
              </a:path>
              <a:path w="129539" h="417829">
                <a:moveTo>
                  <a:pt x="65437" y="55844"/>
                </a:moveTo>
                <a:lnTo>
                  <a:pt x="53340" y="35052"/>
                </a:lnTo>
                <a:lnTo>
                  <a:pt x="53340" y="76317"/>
                </a:lnTo>
                <a:lnTo>
                  <a:pt x="65437" y="55844"/>
                </a:lnTo>
                <a:close/>
              </a:path>
              <a:path w="129539" h="417829">
                <a:moveTo>
                  <a:pt x="77724" y="76962"/>
                </a:moveTo>
                <a:lnTo>
                  <a:pt x="77724" y="35052"/>
                </a:lnTo>
                <a:lnTo>
                  <a:pt x="65437" y="55844"/>
                </a:lnTo>
                <a:lnTo>
                  <a:pt x="77724" y="76962"/>
                </a:lnTo>
                <a:close/>
              </a:path>
              <a:path w="129539" h="417829">
                <a:moveTo>
                  <a:pt x="79248" y="79581"/>
                </a:moveTo>
                <a:lnTo>
                  <a:pt x="79248" y="28194"/>
                </a:lnTo>
                <a:lnTo>
                  <a:pt x="79050" y="79241"/>
                </a:lnTo>
                <a:lnTo>
                  <a:pt x="79248" y="795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691639" y="3467100"/>
            <a:ext cx="129539" cy="417830"/>
          </a:xfrm>
          <a:custGeom>
            <a:avLst/>
            <a:gdLst/>
            <a:ahLst/>
            <a:cxnLst/>
            <a:rect l="l" t="t" r="r" b="b"/>
            <a:pathLst>
              <a:path w="129539" h="417829">
                <a:moveTo>
                  <a:pt x="129540" y="112014"/>
                </a:moveTo>
                <a:lnTo>
                  <a:pt x="125730" y="105156"/>
                </a:lnTo>
                <a:lnTo>
                  <a:pt x="65532" y="0"/>
                </a:lnTo>
                <a:lnTo>
                  <a:pt x="3810" y="104394"/>
                </a:lnTo>
                <a:lnTo>
                  <a:pt x="0" y="111252"/>
                </a:lnTo>
                <a:lnTo>
                  <a:pt x="2286" y="119634"/>
                </a:lnTo>
                <a:lnTo>
                  <a:pt x="16002" y="127254"/>
                </a:lnTo>
                <a:lnTo>
                  <a:pt x="24384" y="125730"/>
                </a:lnTo>
                <a:lnTo>
                  <a:pt x="28194" y="118872"/>
                </a:lnTo>
                <a:lnTo>
                  <a:pt x="50851" y="80529"/>
                </a:lnTo>
                <a:lnTo>
                  <a:pt x="51054" y="28194"/>
                </a:lnTo>
                <a:lnTo>
                  <a:pt x="79248" y="28194"/>
                </a:lnTo>
                <a:lnTo>
                  <a:pt x="79248" y="79581"/>
                </a:lnTo>
                <a:lnTo>
                  <a:pt x="102108" y="118872"/>
                </a:lnTo>
                <a:lnTo>
                  <a:pt x="105918" y="125730"/>
                </a:lnTo>
                <a:lnTo>
                  <a:pt x="114300" y="128016"/>
                </a:lnTo>
                <a:lnTo>
                  <a:pt x="121158" y="124206"/>
                </a:lnTo>
                <a:lnTo>
                  <a:pt x="127254" y="120396"/>
                </a:lnTo>
                <a:lnTo>
                  <a:pt x="129540" y="112014"/>
                </a:lnTo>
                <a:close/>
              </a:path>
              <a:path w="129539" h="417829">
                <a:moveTo>
                  <a:pt x="79050" y="79241"/>
                </a:moveTo>
                <a:lnTo>
                  <a:pt x="65437" y="55844"/>
                </a:lnTo>
                <a:lnTo>
                  <a:pt x="50851" y="80529"/>
                </a:lnTo>
                <a:lnTo>
                  <a:pt x="49544" y="417576"/>
                </a:lnTo>
                <a:lnTo>
                  <a:pt x="77738" y="417576"/>
                </a:lnTo>
                <a:lnTo>
                  <a:pt x="79050" y="79241"/>
                </a:lnTo>
                <a:close/>
              </a:path>
              <a:path w="129539" h="417829">
                <a:moveTo>
                  <a:pt x="79248" y="28194"/>
                </a:moveTo>
                <a:lnTo>
                  <a:pt x="51054" y="28194"/>
                </a:lnTo>
                <a:lnTo>
                  <a:pt x="50851" y="80529"/>
                </a:lnTo>
                <a:lnTo>
                  <a:pt x="53340" y="76317"/>
                </a:lnTo>
                <a:lnTo>
                  <a:pt x="53340" y="35052"/>
                </a:lnTo>
                <a:lnTo>
                  <a:pt x="77724" y="35052"/>
                </a:lnTo>
                <a:lnTo>
                  <a:pt x="77724" y="76962"/>
                </a:lnTo>
                <a:lnTo>
                  <a:pt x="79050" y="79241"/>
                </a:lnTo>
                <a:lnTo>
                  <a:pt x="79248" y="28194"/>
                </a:lnTo>
                <a:close/>
              </a:path>
              <a:path w="129539" h="417829">
                <a:moveTo>
                  <a:pt x="77724" y="35052"/>
                </a:moveTo>
                <a:lnTo>
                  <a:pt x="53340" y="35052"/>
                </a:lnTo>
                <a:lnTo>
                  <a:pt x="65437" y="55844"/>
                </a:lnTo>
                <a:lnTo>
                  <a:pt x="77724" y="35052"/>
                </a:lnTo>
                <a:close/>
              </a:path>
              <a:path w="129539" h="417829">
                <a:moveTo>
                  <a:pt x="65437" y="55844"/>
                </a:moveTo>
                <a:lnTo>
                  <a:pt x="53340" y="35052"/>
                </a:lnTo>
                <a:lnTo>
                  <a:pt x="53340" y="76317"/>
                </a:lnTo>
                <a:lnTo>
                  <a:pt x="65437" y="55844"/>
                </a:lnTo>
                <a:close/>
              </a:path>
              <a:path w="129539" h="417829">
                <a:moveTo>
                  <a:pt x="77724" y="76962"/>
                </a:moveTo>
                <a:lnTo>
                  <a:pt x="77724" y="35052"/>
                </a:lnTo>
                <a:lnTo>
                  <a:pt x="65437" y="55844"/>
                </a:lnTo>
                <a:lnTo>
                  <a:pt x="77724" y="76962"/>
                </a:lnTo>
                <a:close/>
              </a:path>
              <a:path w="129539" h="417829">
                <a:moveTo>
                  <a:pt x="79248" y="79581"/>
                </a:moveTo>
                <a:lnTo>
                  <a:pt x="79248" y="28194"/>
                </a:lnTo>
                <a:lnTo>
                  <a:pt x="79050" y="79241"/>
                </a:lnTo>
                <a:lnTo>
                  <a:pt x="79248" y="795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330195" y="3884675"/>
            <a:ext cx="5907405" cy="17780"/>
          </a:xfrm>
          <a:custGeom>
            <a:avLst/>
            <a:gdLst/>
            <a:ahLst/>
            <a:cxnLst/>
            <a:rect l="l" t="t" r="r" b="b"/>
            <a:pathLst>
              <a:path w="5907405" h="17779">
                <a:moveTo>
                  <a:pt x="0" y="17526"/>
                </a:moveTo>
                <a:lnTo>
                  <a:pt x="5907024" y="17526"/>
                </a:lnTo>
                <a:lnTo>
                  <a:pt x="5907024" y="0"/>
                </a:lnTo>
                <a:lnTo>
                  <a:pt x="0" y="0"/>
                </a:lnTo>
                <a:lnTo>
                  <a:pt x="0" y="175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330195" y="3884675"/>
            <a:ext cx="5907405" cy="17780"/>
          </a:xfrm>
          <a:custGeom>
            <a:avLst/>
            <a:gdLst/>
            <a:ahLst/>
            <a:cxnLst/>
            <a:rect l="l" t="t" r="r" b="b"/>
            <a:pathLst>
              <a:path w="5907405" h="17779">
                <a:moveTo>
                  <a:pt x="0" y="17526"/>
                </a:moveTo>
                <a:lnTo>
                  <a:pt x="5907024" y="17526"/>
                </a:lnTo>
                <a:lnTo>
                  <a:pt x="5907024" y="0"/>
                </a:lnTo>
                <a:lnTo>
                  <a:pt x="0" y="0"/>
                </a:lnTo>
                <a:lnTo>
                  <a:pt x="0" y="175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741170" y="3886580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208" y="0"/>
                </a:lnTo>
              </a:path>
            </a:pathLst>
          </a:custGeom>
          <a:ln w="3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741170" y="3886580"/>
            <a:ext cx="28575" cy="0"/>
          </a:xfrm>
          <a:custGeom>
            <a:avLst/>
            <a:gdLst/>
            <a:ahLst/>
            <a:cxnLst/>
            <a:rect l="l" t="t" r="r" b="b"/>
            <a:pathLst>
              <a:path w="28575">
                <a:moveTo>
                  <a:pt x="0" y="0"/>
                </a:moveTo>
                <a:lnTo>
                  <a:pt x="28208" y="0"/>
                </a:lnTo>
              </a:path>
            </a:pathLst>
          </a:custGeom>
          <a:ln w="3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80" y="4826508"/>
            <a:ext cx="10058400" cy="943610"/>
          </a:xfrm>
          <a:custGeom>
            <a:avLst/>
            <a:gdLst/>
            <a:ahLst/>
            <a:cxnLst/>
            <a:rect l="l" t="t" r="r" b="b"/>
            <a:pathLst>
              <a:path w="10058400" h="943610">
                <a:moveTo>
                  <a:pt x="0" y="0"/>
                </a:moveTo>
                <a:lnTo>
                  <a:pt x="0" y="943356"/>
                </a:lnTo>
                <a:lnTo>
                  <a:pt x="10058019" y="943356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339335" y="3931411"/>
            <a:ext cx="9379585" cy="307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0">
              <a:lnSpc>
                <a:spcPct val="100000"/>
              </a:lnSpc>
            </a:pPr>
            <a:r>
              <a:rPr sz="1750" dirty="0">
                <a:latin typeface="Arial"/>
                <a:cs typeface="Arial"/>
              </a:rPr>
              <a:t>Priority arbitration</a:t>
            </a:r>
            <a:r>
              <a:rPr sz="1750" spc="-15" dirty="0">
                <a:latin typeface="Arial"/>
                <a:cs typeface="Arial"/>
              </a:rPr>
              <a:t> </a:t>
            </a:r>
            <a:r>
              <a:rPr sz="1750" dirty="0">
                <a:latin typeface="Arial"/>
                <a:cs typeface="Arial"/>
              </a:rPr>
              <a:t>circuit</a:t>
            </a:r>
            <a:endParaRPr sz="1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/>
              <a:cs typeface="Times New Roman"/>
            </a:endParaRPr>
          </a:p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255" algn="l"/>
                <a:tab pos="390525" algn="l"/>
              </a:tabLst>
            </a:pPr>
            <a:r>
              <a:rPr sz="2200" b="1" spc="-5" dirty="0">
                <a:latin typeface="Verdana"/>
                <a:cs typeface="Verdana"/>
              </a:rPr>
              <a:t>Organizing I/O </a:t>
            </a:r>
            <a:r>
              <a:rPr sz="2200" b="1" dirty="0">
                <a:latin typeface="Verdana"/>
                <a:cs typeface="Verdana"/>
              </a:rPr>
              <a:t>devices in a </a:t>
            </a:r>
            <a:r>
              <a:rPr sz="2200" b="1" spc="-5" dirty="0">
                <a:latin typeface="Verdana"/>
                <a:cs typeface="Verdana"/>
              </a:rPr>
              <a:t>prioritized</a:t>
            </a:r>
            <a:r>
              <a:rPr sz="2200" b="1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structure.</a:t>
            </a:r>
            <a:endParaRPr sz="2200">
              <a:latin typeface="Verdana"/>
              <a:cs typeface="Verdana"/>
            </a:endParaRPr>
          </a:p>
          <a:p>
            <a:pPr marL="389890" marR="5080" indent="-377190">
              <a:lnSpc>
                <a:spcPct val="150000"/>
              </a:lnSpc>
              <a:spcBef>
                <a:spcPts val="525"/>
              </a:spcBef>
              <a:buFont typeface="Arial"/>
              <a:buChar char="•"/>
              <a:tabLst>
                <a:tab pos="389255" algn="l"/>
                <a:tab pos="390525" algn="l"/>
                <a:tab pos="1428750" algn="l"/>
                <a:tab pos="2037714" algn="l"/>
                <a:tab pos="2848610" algn="l"/>
                <a:tab pos="5889625" algn="l"/>
                <a:tab pos="6931025" algn="l"/>
                <a:tab pos="7491095" algn="l"/>
                <a:tab pos="9179560" algn="l"/>
              </a:tabLst>
            </a:pPr>
            <a:r>
              <a:rPr sz="2200" b="1" dirty="0">
                <a:latin typeface="Verdana"/>
                <a:cs typeface="Verdana"/>
              </a:rPr>
              <a:t>Each	of	the	</a:t>
            </a:r>
            <a:r>
              <a:rPr sz="2200" b="1" spc="-5" dirty="0">
                <a:latin typeface="Verdana"/>
                <a:cs typeface="Verdana"/>
              </a:rPr>
              <a:t>i</a:t>
            </a:r>
            <a:r>
              <a:rPr sz="2200" b="1" dirty="0">
                <a:latin typeface="Verdana"/>
                <a:cs typeface="Verdana"/>
              </a:rPr>
              <a:t>nterrupt-request	lines	</a:t>
            </a:r>
            <a:r>
              <a:rPr sz="2200" b="1" spc="-5" dirty="0">
                <a:latin typeface="Verdana"/>
                <a:cs typeface="Verdana"/>
              </a:rPr>
              <a:t>i</a:t>
            </a:r>
            <a:r>
              <a:rPr sz="2200" b="1" dirty="0">
                <a:latin typeface="Verdana"/>
                <a:cs typeface="Verdana"/>
              </a:rPr>
              <a:t>s	</a:t>
            </a:r>
            <a:r>
              <a:rPr sz="2200" b="1" spc="-5" dirty="0">
                <a:latin typeface="Verdana"/>
                <a:cs typeface="Verdana"/>
              </a:rPr>
              <a:t>a</a:t>
            </a:r>
            <a:r>
              <a:rPr sz="2200" b="1" dirty="0">
                <a:latin typeface="Verdana"/>
                <a:cs typeface="Verdana"/>
              </a:rPr>
              <a:t>ssigned	a  </a:t>
            </a:r>
            <a:r>
              <a:rPr sz="2200" b="1" spc="-5" dirty="0">
                <a:latin typeface="Verdana"/>
                <a:cs typeface="Verdana"/>
              </a:rPr>
              <a:t>different priority</a:t>
            </a:r>
            <a:r>
              <a:rPr sz="2200" b="1" spc="-45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level.</a:t>
            </a:r>
            <a:endParaRPr sz="2200">
              <a:latin typeface="Verdana"/>
              <a:cs typeface="Verdana"/>
            </a:endParaRPr>
          </a:p>
          <a:p>
            <a:pPr marL="389890" marR="5715" indent="-377190">
              <a:lnSpc>
                <a:spcPct val="150000"/>
              </a:lnSpc>
              <a:spcBef>
                <a:spcPts val="525"/>
              </a:spcBef>
              <a:buFont typeface="Arial"/>
              <a:buChar char="•"/>
              <a:tabLst>
                <a:tab pos="389255" algn="l"/>
                <a:tab pos="389890" algn="l"/>
                <a:tab pos="1178560" algn="l"/>
                <a:tab pos="2934970" algn="l"/>
                <a:tab pos="3411854" algn="l"/>
                <a:tab pos="5416550" algn="l"/>
                <a:tab pos="6301105" algn="l"/>
                <a:tab pos="6892925" algn="l"/>
                <a:tab pos="7294245" algn="l"/>
                <a:tab pos="8197850" algn="l"/>
              </a:tabLst>
            </a:pPr>
            <a:r>
              <a:rPr sz="2200" b="1" dirty="0">
                <a:latin typeface="Verdana"/>
                <a:cs typeface="Verdana"/>
              </a:rPr>
              <a:t>The	</a:t>
            </a:r>
            <a:r>
              <a:rPr sz="2200" b="1" spc="5" dirty="0">
                <a:latin typeface="Verdana"/>
                <a:cs typeface="Verdana"/>
              </a:rPr>
              <a:t>p</a:t>
            </a:r>
            <a:r>
              <a:rPr sz="2200" b="1" dirty="0">
                <a:latin typeface="Verdana"/>
                <a:cs typeface="Verdana"/>
              </a:rPr>
              <a:t>rocessor	is	interrupted	only	by	a	high	</a:t>
            </a:r>
            <a:r>
              <a:rPr sz="2200" b="1" spc="5" dirty="0">
                <a:latin typeface="Verdana"/>
                <a:cs typeface="Verdana"/>
              </a:rPr>
              <a:t>p</a:t>
            </a:r>
            <a:r>
              <a:rPr sz="2200" b="1" dirty="0">
                <a:latin typeface="Verdana"/>
                <a:cs typeface="Verdana"/>
              </a:rPr>
              <a:t>riority  device.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6095" y="120395"/>
            <a:ext cx="10045700" cy="7531100"/>
          </a:xfrm>
          <a:custGeom>
            <a:avLst/>
            <a:gdLst/>
            <a:ahLst/>
            <a:cxnLst/>
            <a:rect l="l" t="t" r="r" b="b"/>
            <a:pathLst>
              <a:path w="10045700" h="7531100">
                <a:moveTo>
                  <a:pt x="10045446" y="7530846"/>
                </a:moveTo>
                <a:lnTo>
                  <a:pt x="10045446" y="0"/>
                </a:lnTo>
                <a:lnTo>
                  <a:pt x="0" y="0"/>
                </a:lnTo>
                <a:lnTo>
                  <a:pt x="0" y="7530846"/>
                </a:lnTo>
                <a:lnTo>
                  <a:pt x="10045446" y="75308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1123" y="239014"/>
            <a:ext cx="3756660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Daisy</a:t>
            </a:r>
            <a:r>
              <a:rPr spc="-45" dirty="0"/>
              <a:t> </a:t>
            </a:r>
            <a:r>
              <a:rPr spc="10" dirty="0"/>
              <a:t>Chaining</a:t>
            </a:r>
          </a:p>
        </p:txBody>
      </p:sp>
      <p:sp>
        <p:nvSpPr>
          <p:cNvPr id="3" name="object 3"/>
          <p:cNvSpPr/>
          <p:nvPr/>
        </p:nvSpPr>
        <p:spPr>
          <a:xfrm>
            <a:off x="1754885" y="5479375"/>
            <a:ext cx="6847840" cy="188595"/>
          </a:xfrm>
          <a:custGeom>
            <a:avLst/>
            <a:gdLst/>
            <a:ahLst/>
            <a:cxnLst/>
            <a:rect l="l" t="t" r="r" b="b"/>
            <a:pathLst>
              <a:path w="6847840" h="188595">
                <a:moveTo>
                  <a:pt x="188380" y="17918"/>
                </a:moveTo>
                <a:lnTo>
                  <a:pt x="185927" y="10072"/>
                </a:lnTo>
                <a:lnTo>
                  <a:pt x="180224" y="3952"/>
                </a:lnTo>
                <a:lnTo>
                  <a:pt x="172878" y="547"/>
                </a:lnTo>
                <a:lnTo>
                  <a:pt x="164818" y="0"/>
                </a:lnTo>
                <a:lnTo>
                  <a:pt x="156972" y="2452"/>
                </a:lnTo>
                <a:lnTo>
                  <a:pt x="0" y="93892"/>
                </a:lnTo>
                <a:lnTo>
                  <a:pt x="41909" y="118306"/>
                </a:lnTo>
                <a:lnTo>
                  <a:pt x="41909" y="73318"/>
                </a:lnTo>
                <a:lnTo>
                  <a:pt x="119342" y="73336"/>
                </a:lnTo>
                <a:lnTo>
                  <a:pt x="178307" y="39028"/>
                </a:lnTo>
                <a:lnTo>
                  <a:pt x="184427" y="33325"/>
                </a:lnTo>
                <a:lnTo>
                  <a:pt x="187832" y="25979"/>
                </a:lnTo>
                <a:lnTo>
                  <a:pt x="188380" y="17918"/>
                </a:lnTo>
                <a:close/>
              </a:path>
              <a:path w="6847840" h="188595">
                <a:moveTo>
                  <a:pt x="119342" y="73336"/>
                </a:moveTo>
                <a:lnTo>
                  <a:pt x="41909" y="73318"/>
                </a:lnTo>
                <a:lnTo>
                  <a:pt x="41909" y="115228"/>
                </a:lnTo>
                <a:lnTo>
                  <a:pt x="52577" y="115231"/>
                </a:lnTo>
                <a:lnTo>
                  <a:pt x="52577" y="75604"/>
                </a:lnTo>
                <a:lnTo>
                  <a:pt x="83847" y="93987"/>
                </a:lnTo>
                <a:lnTo>
                  <a:pt x="119342" y="73336"/>
                </a:lnTo>
                <a:close/>
              </a:path>
              <a:path w="6847840" h="188595">
                <a:moveTo>
                  <a:pt x="188380" y="169878"/>
                </a:moveTo>
                <a:lnTo>
                  <a:pt x="120009" y="115246"/>
                </a:lnTo>
                <a:lnTo>
                  <a:pt x="41909" y="115228"/>
                </a:lnTo>
                <a:lnTo>
                  <a:pt x="41909" y="118306"/>
                </a:lnTo>
                <a:lnTo>
                  <a:pt x="156972" y="185332"/>
                </a:lnTo>
                <a:lnTo>
                  <a:pt x="164818" y="188213"/>
                </a:lnTo>
                <a:lnTo>
                  <a:pt x="172878" y="187809"/>
                </a:lnTo>
                <a:lnTo>
                  <a:pt x="180224" y="184261"/>
                </a:lnTo>
                <a:lnTo>
                  <a:pt x="185927" y="177712"/>
                </a:lnTo>
                <a:lnTo>
                  <a:pt x="188380" y="169878"/>
                </a:lnTo>
                <a:close/>
              </a:path>
              <a:path w="6847840" h="188595">
                <a:moveTo>
                  <a:pt x="83847" y="93987"/>
                </a:moveTo>
                <a:lnTo>
                  <a:pt x="52577" y="75604"/>
                </a:lnTo>
                <a:lnTo>
                  <a:pt x="52577" y="112180"/>
                </a:lnTo>
                <a:lnTo>
                  <a:pt x="83847" y="93987"/>
                </a:lnTo>
                <a:close/>
              </a:path>
              <a:path w="6847840" h="188595">
                <a:moveTo>
                  <a:pt x="120009" y="115246"/>
                </a:moveTo>
                <a:lnTo>
                  <a:pt x="83847" y="93987"/>
                </a:lnTo>
                <a:lnTo>
                  <a:pt x="52577" y="112180"/>
                </a:lnTo>
                <a:lnTo>
                  <a:pt x="52577" y="115231"/>
                </a:lnTo>
                <a:lnTo>
                  <a:pt x="120009" y="115246"/>
                </a:lnTo>
                <a:close/>
              </a:path>
              <a:path w="6847840" h="188595">
                <a:moveTo>
                  <a:pt x="6847332" y="116752"/>
                </a:moveTo>
                <a:lnTo>
                  <a:pt x="6847332" y="74842"/>
                </a:lnTo>
                <a:lnTo>
                  <a:pt x="119342" y="73336"/>
                </a:lnTo>
                <a:lnTo>
                  <a:pt x="83847" y="93987"/>
                </a:lnTo>
                <a:lnTo>
                  <a:pt x="120009" y="115246"/>
                </a:lnTo>
                <a:lnTo>
                  <a:pt x="6847332" y="11675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54885" y="5479375"/>
            <a:ext cx="6847840" cy="188595"/>
          </a:xfrm>
          <a:custGeom>
            <a:avLst/>
            <a:gdLst/>
            <a:ahLst/>
            <a:cxnLst/>
            <a:rect l="l" t="t" r="r" b="b"/>
            <a:pathLst>
              <a:path w="6847840" h="188595">
                <a:moveTo>
                  <a:pt x="188380" y="17918"/>
                </a:moveTo>
                <a:lnTo>
                  <a:pt x="185927" y="10072"/>
                </a:lnTo>
                <a:lnTo>
                  <a:pt x="180224" y="3952"/>
                </a:lnTo>
                <a:lnTo>
                  <a:pt x="172878" y="547"/>
                </a:lnTo>
                <a:lnTo>
                  <a:pt x="164818" y="0"/>
                </a:lnTo>
                <a:lnTo>
                  <a:pt x="156972" y="2452"/>
                </a:lnTo>
                <a:lnTo>
                  <a:pt x="0" y="93892"/>
                </a:lnTo>
                <a:lnTo>
                  <a:pt x="41909" y="118306"/>
                </a:lnTo>
                <a:lnTo>
                  <a:pt x="41909" y="73318"/>
                </a:lnTo>
                <a:lnTo>
                  <a:pt x="119342" y="73336"/>
                </a:lnTo>
                <a:lnTo>
                  <a:pt x="178307" y="39028"/>
                </a:lnTo>
                <a:lnTo>
                  <a:pt x="184427" y="33325"/>
                </a:lnTo>
                <a:lnTo>
                  <a:pt x="187832" y="25979"/>
                </a:lnTo>
                <a:lnTo>
                  <a:pt x="188380" y="17918"/>
                </a:lnTo>
                <a:close/>
              </a:path>
              <a:path w="6847840" h="188595">
                <a:moveTo>
                  <a:pt x="119342" y="73336"/>
                </a:moveTo>
                <a:lnTo>
                  <a:pt x="41909" y="73318"/>
                </a:lnTo>
                <a:lnTo>
                  <a:pt x="41909" y="115228"/>
                </a:lnTo>
                <a:lnTo>
                  <a:pt x="52577" y="115231"/>
                </a:lnTo>
                <a:lnTo>
                  <a:pt x="52577" y="75604"/>
                </a:lnTo>
                <a:lnTo>
                  <a:pt x="83847" y="93987"/>
                </a:lnTo>
                <a:lnTo>
                  <a:pt x="119342" y="73336"/>
                </a:lnTo>
                <a:close/>
              </a:path>
              <a:path w="6847840" h="188595">
                <a:moveTo>
                  <a:pt x="188380" y="169878"/>
                </a:moveTo>
                <a:lnTo>
                  <a:pt x="120009" y="115246"/>
                </a:lnTo>
                <a:lnTo>
                  <a:pt x="41909" y="115228"/>
                </a:lnTo>
                <a:lnTo>
                  <a:pt x="41909" y="118306"/>
                </a:lnTo>
                <a:lnTo>
                  <a:pt x="156972" y="185332"/>
                </a:lnTo>
                <a:lnTo>
                  <a:pt x="164818" y="188213"/>
                </a:lnTo>
                <a:lnTo>
                  <a:pt x="172878" y="187809"/>
                </a:lnTo>
                <a:lnTo>
                  <a:pt x="180224" y="184261"/>
                </a:lnTo>
                <a:lnTo>
                  <a:pt x="185927" y="177712"/>
                </a:lnTo>
                <a:lnTo>
                  <a:pt x="188380" y="169878"/>
                </a:lnTo>
                <a:close/>
              </a:path>
              <a:path w="6847840" h="188595">
                <a:moveTo>
                  <a:pt x="83847" y="93987"/>
                </a:moveTo>
                <a:lnTo>
                  <a:pt x="52577" y="75604"/>
                </a:lnTo>
                <a:lnTo>
                  <a:pt x="52577" y="112180"/>
                </a:lnTo>
                <a:lnTo>
                  <a:pt x="83847" y="93987"/>
                </a:lnTo>
                <a:close/>
              </a:path>
              <a:path w="6847840" h="188595">
                <a:moveTo>
                  <a:pt x="120009" y="115246"/>
                </a:moveTo>
                <a:lnTo>
                  <a:pt x="83847" y="93987"/>
                </a:lnTo>
                <a:lnTo>
                  <a:pt x="52577" y="112180"/>
                </a:lnTo>
                <a:lnTo>
                  <a:pt x="52577" y="115231"/>
                </a:lnTo>
                <a:lnTo>
                  <a:pt x="120009" y="115246"/>
                </a:lnTo>
                <a:close/>
              </a:path>
              <a:path w="6847840" h="188595">
                <a:moveTo>
                  <a:pt x="6847332" y="116752"/>
                </a:moveTo>
                <a:lnTo>
                  <a:pt x="6847332" y="74842"/>
                </a:lnTo>
                <a:lnTo>
                  <a:pt x="119342" y="73336"/>
                </a:lnTo>
                <a:lnTo>
                  <a:pt x="83847" y="93987"/>
                </a:lnTo>
                <a:lnTo>
                  <a:pt x="120009" y="115246"/>
                </a:lnTo>
                <a:lnTo>
                  <a:pt x="6847332" y="11675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5161" y="5274564"/>
            <a:ext cx="936625" cy="495300"/>
          </a:xfrm>
          <a:custGeom>
            <a:avLst/>
            <a:gdLst/>
            <a:ahLst/>
            <a:cxnLst/>
            <a:rect l="l" t="t" r="r" b="b"/>
            <a:pathLst>
              <a:path w="936625" h="495300">
                <a:moveTo>
                  <a:pt x="936497" y="7620"/>
                </a:moveTo>
                <a:lnTo>
                  <a:pt x="936497" y="3047"/>
                </a:lnTo>
                <a:lnTo>
                  <a:pt x="933449" y="0"/>
                </a:lnTo>
                <a:lnTo>
                  <a:pt x="3047" y="0"/>
                </a:lnTo>
                <a:lnTo>
                  <a:pt x="0" y="3047"/>
                </a:lnTo>
                <a:lnTo>
                  <a:pt x="0" y="495300"/>
                </a:lnTo>
                <a:lnTo>
                  <a:pt x="6858" y="495300"/>
                </a:lnTo>
                <a:lnTo>
                  <a:pt x="6858" y="7620"/>
                </a:lnTo>
                <a:lnTo>
                  <a:pt x="936497" y="7620"/>
                </a:lnTo>
                <a:close/>
              </a:path>
              <a:path w="936625" h="495300">
                <a:moveTo>
                  <a:pt x="936497" y="495300"/>
                </a:moveTo>
                <a:lnTo>
                  <a:pt x="936497" y="7620"/>
                </a:lnTo>
                <a:lnTo>
                  <a:pt x="928878" y="7620"/>
                </a:lnTo>
                <a:lnTo>
                  <a:pt x="928878" y="495300"/>
                </a:lnTo>
                <a:lnTo>
                  <a:pt x="936497" y="495300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5161" y="5274564"/>
            <a:ext cx="936625" cy="495300"/>
          </a:xfrm>
          <a:custGeom>
            <a:avLst/>
            <a:gdLst/>
            <a:ahLst/>
            <a:cxnLst/>
            <a:rect l="l" t="t" r="r" b="b"/>
            <a:pathLst>
              <a:path w="936625" h="495300">
                <a:moveTo>
                  <a:pt x="936497" y="495300"/>
                </a:moveTo>
                <a:lnTo>
                  <a:pt x="936497" y="3047"/>
                </a:lnTo>
                <a:lnTo>
                  <a:pt x="933449" y="0"/>
                </a:lnTo>
                <a:lnTo>
                  <a:pt x="3047" y="0"/>
                </a:lnTo>
                <a:lnTo>
                  <a:pt x="0" y="3047"/>
                </a:lnTo>
                <a:lnTo>
                  <a:pt x="0" y="495300"/>
                </a:lnTo>
                <a:lnTo>
                  <a:pt x="6857" y="495300"/>
                </a:lnTo>
                <a:lnTo>
                  <a:pt x="6857" y="14477"/>
                </a:lnTo>
                <a:lnTo>
                  <a:pt x="14477" y="7619"/>
                </a:lnTo>
                <a:lnTo>
                  <a:pt x="14477" y="14477"/>
                </a:lnTo>
                <a:lnTo>
                  <a:pt x="922019" y="14477"/>
                </a:lnTo>
                <a:lnTo>
                  <a:pt x="922019" y="7619"/>
                </a:lnTo>
                <a:lnTo>
                  <a:pt x="928877" y="14477"/>
                </a:lnTo>
                <a:lnTo>
                  <a:pt x="928877" y="495300"/>
                </a:lnTo>
                <a:lnTo>
                  <a:pt x="936497" y="495300"/>
                </a:lnTo>
                <a:close/>
              </a:path>
              <a:path w="936625" h="495300">
                <a:moveTo>
                  <a:pt x="14477" y="14477"/>
                </a:moveTo>
                <a:lnTo>
                  <a:pt x="14477" y="7619"/>
                </a:lnTo>
                <a:lnTo>
                  <a:pt x="6857" y="14477"/>
                </a:lnTo>
                <a:lnTo>
                  <a:pt x="14477" y="14477"/>
                </a:lnTo>
                <a:close/>
              </a:path>
              <a:path w="936625" h="495300">
                <a:moveTo>
                  <a:pt x="14477" y="495300"/>
                </a:moveTo>
                <a:lnTo>
                  <a:pt x="14477" y="14477"/>
                </a:lnTo>
                <a:lnTo>
                  <a:pt x="6857" y="14477"/>
                </a:lnTo>
                <a:lnTo>
                  <a:pt x="6857" y="495300"/>
                </a:lnTo>
                <a:lnTo>
                  <a:pt x="14477" y="495300"/>
                </a:lnTo>
                <a:close/>
              </a:path>
              <a:path w="936625" h="495300">
                <a:moveTo>
                  <a:pt x="928877" y="14477"/>
                </a:moveTo>
                <a:lnTo>
                  <a:pt x="922019" y="7619"/>
                </a:lnTo>
                <a:lnTo>
                  <a:pt x="922019" y="14477"/>
                </a:lnTo>
                <a:lnTo>
                  <a:pt x="928877" y="14477"/>
                </a:lnTo>
                <a:close/>
              </a:path>
              <a:path w="936625" h="495300">
                <a:moveTo>
                  <a:pt x="928877" y="495300"/>
                </a:moveTo>
                <a:lnTo>
                  <a:pt x="928877" y="14477"/>
                </a:lnTo>
                <a:lnTo>
                  <a:pt x="922019" y="14477"/>
                </a:lnTo>
                <a:lnTo>
                  <a:pt x="922019" y="495300"/>
                </a:lnTo>
                <a:lnTo>
                  <a:pt x="928877" y="495300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82404" y="5574791"/>
            <a:ext cx="43180" cy="195580"/>
          </a:xfrm>
          <a:custGeom>
            <a:avLst/>
            <a:gdLst/>
            <a:ahLst/>
            <a:cxnLst/>
            <a:rect l="l" t="t" r="r" b="b"/>
            <a:pathLst>
              <a:path w="43179" h="195579">
                <a:moveTo>
                  <a:pt x="0" y="195071"/>
                </a:moveTo>
                <a:lnTo>
                  <a:pt x="42673" y="195071"/>
                </a:lnTo>
                <a:lnTo>
                  <a:pt x="42673" y="0"/>
                </a:lnTo>
                <a:lnTo>
                  <a:pt x="0" y="0"/>
                </a:lnTo>
                <a:lnTo>
                  <a:pt x="0" y="19507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82404" y="5574791"/>
            <a:ext cx="43180" cy="195580"/>
          </a:xfrm>
          <a:custGeom>
            <a:avLst/>
            <a:gdLst/>
            <a:ahLst/>
            <a:cxnLst/>
            <a:rect l="l" t="t" r="r" b="b"/>
            <a:pathLst>
              <a:path w="43179" h="195579">
                <a:moveTo>
                  <a:pt x="0" y="195071"/>
                </a:moveTo>
                <a:lnTo>
                  <a:pt x="42673" y="195071"/>
                </a:lnTo>
                <a:lnTo>
                  <a:pt x="42673" y="0"/>
                </a:lnTo>
                <a:lnTo>
                  <a:pt x="0" y="0"/>
                </a:lnTo>
                <a:lnTo>
                  <a:pt x="0" y="19507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56333" y="4977358"/>
            <a:ext cx="767715" cy="0"/>
          </a:xfrm>
          <a:custGeom>
            <a:avLst/>
            <a:gdLst/>
            <a:ahLst/>
            <a:cxnLst/>
            <a:rect l="l" t="t" r="r" b="b"/>
            <a:pathLst>
              <a:path w="767714">
                <a:moveTo>
                  <a:pt x="0" y="0"/>
                </a:moveTo>
                <a:lnTo>
                  <a:pt x="767326" y="0"/>
                </a:lnTo>
              </a:path>
            </a:pathLst>
          </a:custGeom>
          <a:ln w="15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9332" y="1035934"/>
            <a:ext cx="9128125" cy="436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marR="5080" indent="-377190">
              <a:lnSpc>
                <a:spcPct val="132400"/>
              </a:lnSpc>
              <a:buFont typeface="Arial"/>
              <a:buChar char="•"/>
              <a:tabLst>
                <a:tab pos="389255" algn="l"/>
                <a:tab pos="389890" algn="l"/>
                <a:tab pos="1129030" algn="l"/>
                <a:tab pos="2657475" algn="l"/>
                <a:tab pos="3986529" algn="l"/>
                <a:tab pos="4725670" algn="l"/>
                <a:tab pos="5676265" algn="l"/>
                <a:tab pos="6116955" algn="l"/>
                <a:tab pos="7579995" algn="l"/>
                <a:tab pos="8075930" algn="l"/>
                <a:tab pos="8627745" algn="l"/>
              </a:tabLst>
            </a:pPr>
            <a:r>
              <a:rPr sz="2050" b="1" spc="25" dirty="0">
                <a:latin typeface="Verdana"/>
                <a:cs typeface="Verdana"/>
              </a:rPr>
              <a:t>The	</a:t>
            </a:r>
            <a:r>
              <a:rPr sz="2050" b="1" spc="20" dirty="0">
                <a:latin typeface="Verdana"/>
                <a:cs typeface="Verdana"/>
              </a:rPr>
              <a:t>interrupt	request	</a:t>
            </a:r>
            <a:r>
              <a:rPr sz="2050" b="1" spc="15" dirty="0">
                <a:latin typeface="Verdana"/>
                <a:cs typeface="Verdana"/>
              </a:rPr>
              <a:t>line	</a:t>
            </a:r>
            <a:r>
              <a:rPr sz="2050" b="1" spc="25" dirty="0">
                <a:latin typeface="Verdana"/>
                <a:cs typeface="Verdana"/>
              </a:rPr>
              <a:t>INTR	</a:t>
            </a:r>
            <a:r>
              <a:rPr sz="2050" b="1" spc="15" dirty="0">
                <a:latin typeface="Verdana"/>
                <a:cs typeface="Verdana"/>
              </a:rPr>
              <a:t>is	</a:t>
            </a:r>
            <a:r>
              <a:rPr sz="2050" b="1" spc="30" dirty="0">
                <a:latin typeface="Verdana"/>
                <a:cs typeface="Verdana"/>
              </a:rPr>
              <a:t>common	</a:t>
            </a:r>
            <a:r>
              <a:rPr sz="2050" b="1" spc="20" dirty="0">
                <a:latin typeface="Verdana"/>
                <a:cs typeface="Verdana"/>
              </a:rPr>
              <a:t>to	</a:t>
            </a:r>
            <a:r>
              <a:rPr sz="2050" b="1" spc="15" dirty="0">
                <a:latin typeface="Verdana"/>
                <a:cs typeface="Verdana"/>
              </a:rPr>
              <a:t>all	the  devices</a:t>
            </a:r>
            <a:endParaRPr sz="2050">
              <a:latin typeface="Verdana"/>
              <a:cs typeface="Verdana"/>
            </a:endParaRPr>
          </a:p>
          <a:p>
            <a:pPr marL="389890" marR="6350" indent="-377190">
              <a:lnSpc>
                <a:spcPct val="132400"/>
              </a:lnSpc>
              <a:spcBef>
                <a:spcPts val="505"/>
              </a:spcBef>
              <a:buFont typeface="Arial"/>
              <a:buChar char="•"/>
              <a:tabLst>
                <a:tab pos="389255" algn="l"/>
                <a:tab pos="389890" algn="l"/>
              </a:tabLst>
            </a:pPr>
            <a:r>
              <a:rPr sz="2050" b="1" spc="25" dirty="0">
                <a:latin typeface="Verdana"/>
                <a:cs typeface="Verdana"/>
              </a:rPr>
              <a:t>The </a:t>
            </a:r>
            <a:r>
              <a:rPr sz="2050" b="1" spc="15" dirty="0">
                <a:latin typeface="Verdana"/>
                <a:cs typeface="Verdana"/>
              </a:rPr>
              <a:t>interrupt </a:t>
            </a:r>
            <a:r>
              <a:rPr sz="2050" b="1" spc="20" dirty="0">
                <a:latin typeface="Verdana"/>
                <a:cs typeface="Verdana"/>
              </a:rPr>
              <a:t>acknowledgement </a:t>
            </a:r>
            <a:r>
              <a:rPr sz="2050" b="1" spc="15" dirty="0">
                <a:latin typeface="Verdana"/>
                <a:cs typeface="Verdana"/>
              </a:rPr>
              <a:t>line </a:t>
            </a:r>
            <a:r>
              <a:rPr sz="2050" b="1" spc="20" dirty="0">
                <a:latin typeface="Verdana"/>
                <a:cs typeface="Verdana"/>
              </a:rPr>
              <a:t>INTA </a:t>
            </a:r>
            <a:r>
              <a:rPr sz="2050" b="1" spc="15" dirty="0">
                <a:latin typeface="Verdana"/>
                <a:cs typeface="Verdana"/>
              </a:rPr>
              <a:t>is connected </a:t>
            </a:r>
            <a:r>
              <a:rPr sz="2050" b="1" spc="20" dirty="0">
                <a:latin typeface="Verdana"/>
                <a:cs typeface="Verdana"/>
              </a:rPr>
              <a:t>to  </a:t>
            </a:r>
            <a:r>
              <a:rPr sz="2050" b="1" spc="15" dirty="0">
                <a:latin typeface="Verdana"/>
                <a:cs typeface="Verdana"/>
              </a:rPr>
              <a:t>devices in </a:t>
            </a:r>
            <a:r>
              <a:rPr sz="2050" b="1" spc="25" dirty="0">
                <a:latin typeface="Verdana"/>
                <a:cs typeface="Verdana"/>
              </a:rPr>
              <a:t>a </a:t>
            </a:r>
            <a:r>
              <a:rPr sz="2050" b="1" u="heavy" spc="20" dirty="0">
                <a:solidFill>
                  <a:srgbClr val="C00000"/>
                </a:solidFill>
                <a:latin typeface="Verdana"/>
                <a:cs typeface="Verdana"/>
              </a:rPr>
              <a:t>DAISY </a:t>
            </a:r>
            <a:r>
              <a:rPr sz="2050" b="1" u="heavy" spc="25" dirty="0">
                <a:solidFill>
                  <a:srgbClr val="C00000"/>
                </a:solidFill>
                <a:latin typeface="Verdana"/>
                <a:cs typeface="Verdana"/>
              </a:rPr>
              <a:t>CHAIN</a:t>
            </a:r>
            <a:r>
              <a:rPr sz="2050" b="1" u="heavy" spc="-4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050" b="1" spc="20" dirty="0">
                <a:latin typeface="Verdana"/>
                <a:cs typeface="Verdana"/>
              </a:rPr>
              <a:t>way</a:t>
            </a:r>
            <a:endParaRPr sz="2050">
              <a:latin typeface="Verdana"/>
              <a:cs typeface="Verdana"/>
            </a:endParaRPr>
          </a:p>
          <a:p>
            <a:pPr marL="389890" indent="-377190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89255" algn="l"/>
                <a:tab pos="389890" algn="l"/>
              </a:tabLst>
            </a:pPr>
            <a:r>
              <a:rPr sz="2050" b="1" spc="20" dirty="0">
                <a:latin typeface="Verdana"/>
                <a:cs typeface="Verdana"/>
              </a:rPr>
              <a:t>INTA </a:t>
            </a:r>
            <a:r>
              <a:rPr sz="2050" b="1" spc="15" dirty="0">
                <a:latin typeface="Verdana"/>
                <a:cs typeface="Verdana"/>
              </a:rPr>
              <a:t>propagates serially </a:t>
            </a:r>
            <a:r>
              <a:rPr sz="2050" b="1" spc="20" dirty="0">
                <a:latin typeface="Verdana"/>
                <a:cs typeface="Verdana"/>
              </a:rPr>
              <a:t>through the</a:t>
            </a:r>
            <a:r>
              <a:rPr sz="2050" b="1" spc="35" dirty="0">
                <a:latin typeface="Verdana"/>
                <a:cs typeface="Verdana"/>
              </a:rPr>
              <a:t> </a:t>
            </a:r>
            <a:r>
              <a:rPr sz="2050" b="1" spc="15" dirty="0">
                <a:latin typeface="Verdana"/>
                <a:cs typeface="Verdana"/>
              </a:rPr>
              <a:t>devices</a:t>
            </a:r>
            <a:endParaRPr sz="2050">
              <a:latin typeface="Verdana"/>
              <a:cs typeface="Verdana"/>
            </a:endParaRPr>
          </a:p>
          <a:p>
            <a:pPr marL="389890" marR="5080" indent="-377190">
              <a:lnSpc>
                <a:spcPct val="132700"/>
              </a:lnSpc>
              <a:spcBef>
                <a:spcPts val="495"/>
              </a:spcBef>
              <a:buFont typeface="Arial"/>
              <a:buChar char="•"/>
              <a:tabLst>
                <a:tab pos="389255" algn="l"/>
                <a:tab pos="389890" algn="l"/>
                <a:tab pos="1545590" algn="l"/>
                <a:tab pos="2318385" algn="l"/>
                <a:tab pos="2730500" algn="l"/>
                <a:tab pos="4526915" algn="l"/>
                <a:tab pos="5732780" algn="l"/>
                <a:tab pos="6198870" algn="l"/>
                <a:tab pos="6849745" algn="l"/>
                <a:tab pos="8474710" algn="l"/>
              </a:tabLst>
            </a:pPr>
            <a:r>
              <a:rPr sz="2050" b="1" spc="20" dirty="0">
                <a:latin typeface="Verdana"/>
                <a:cs typeface="Verdana"/>
              </a:rPr>
              <a:t>Device	that	</a:t>
            </a:r>
            <a:r>
              <a:rPr sz="2050" b="1" spc="15" dirty="0">
                <a:latin typeface="Verdana"/>
                <a:cs typeface="Verdana"/>
              </a:rPr>
              <a:t>is	electrically	</a:t>
            </a:r>
            <a:r>
              <a:rPr sz="2050" b="1" spc="20" dirty="0">
                <a:latin typeface="Verdana"/>
                <a:cs typeface="Verdana"/>
              </a:rPr>
              <a:t>closest	</a:t>
            </a:r>
            <a:r>
              <a:rPr sz="2050" b="1" spc="10" dirty="0">
                <a:latin typeface="Verdana"/>
                <a:cs typeface="Verdana"/>
              </a:rPr>
              <a:t>t</a:t>
            </a:r>
            <a:r>
              <a:rPr sz="2050" b="1" spc="25" dirty="0">
                <a:latin typeface="Verdana"/>
                <a:cs typeface="Verdana"/>
              </a:rPr>
              <a:t>o</a:t>
            </a:r>
            <a:r>
              <a:rPr sz="2050" b="1" dirty="0">
                <a:latin typeface="Verdana"/>
                <a:cs typeface="Verdana"/>
              </a:rPr>
              <a:t>	</a:t>
            </a:r>
            <a:r>
              <a:rPr sz="2050" b="1" spc="15" dirty="0">
                <a:latin typeface="Verdana"/>
                <a:cs typeface="Verdana"/>
              </a:rPr>
              <a:t>t</a:t>
            </a:r>
            <a:r>
              <a:rPr sz="2050" b="1" spc="25" dirty="0">
                <a:latin typeface="Verdana"/>
                <a:cs typeface="Verdana"/>
              </a:rPr>
              <a:t>he</a:t>
            </a:r>
            <a:r>
              <a:rPr sz="2050" b="1" dirty="0">
                <a:latin typeface="Verdana"/>
                <a:cs typeface="Verdana"/>
              </a:rPr>
              <a:t>	</a:t>
            </a:r>
            <a:r>
              <a:rPr sz="2050" b="1" spc="20" dirty="0">
                <a:latin typeface="Verdana"/>
                <a:cs typeface="Verdana"/>
              </a:rPr>
              <a:t>processor</a:t>
            </a:r>
            <a:r>
              <a:rPr sz="2050" b="1" dirty="0">
                <a:latin typeface="Verdana"/>
                <a:cs typeface="Verdana"/>
              </a:rPr>
              <a:t>	</a:t>
            </a:r>
            <a:r>
              <a:rPr sz="2050" b="1" spc="25" dirty="0">
                <a:latin typeface="Verdana"/>
                <a:cs typeface="Verdana"/>
              </a:rPr>
              <a:t>g</a:t>
            </a:r>
            <a:r>
              <a:rPr sz="2050" b="1" spc="15" dirty="0">
                <a:latin typeface="Verdana"/>
                <a:cs typeface="Verdana"/>
              </a:rPr>
              <a:t>ets  </a:t>
            </a:r>
            <a:r>
              <a:rPr sz="2050" b="1" spc="20" dirty="0">
                <a:latin typeface="Verdana"/>
                <a:cs typeface="Verdana"/>
              </a:rPr>
              <a:t>high</a:t>
            </a:r>
            <a:r>
              <a:rPr sz="2050" b="1" spc="-70" dirty="0">
                <a:latin typeface="Verdana"/>
                <a:cs typeface="Verdana"/>
              </a:rPr>
              <a:t> </a:t>
            </a:r>
            <a:r>
              <a:rPr sz="2050" b="1" spc="15" dirty="0">
                <a:latin typeface="Verdana"/>
                <a:cs typeface="Verdana"/>
              </a:rPr>
              <a:t>priority</a:t>
            </a:r>
            <a:endParaRPr sz="2050">
              <a:latin typeface="Verdana"/>
              <a:cs typeface="Verdana"/>
            </a:endParaRPr>
          </a:p>
          <a:p>
            <a:pPr marL="389890" indent="-377190">
              <a:lnSpc>
                <a:spcPct val="100000"/>
              </a:lnSpc>
              <a:spcBef>
                <a:spcPts val="1300"/>
              </a:spcBef>
              <a:buFont typeface="Arial"/>
              <a:buChar char="•"/>
              <a:tabLst>
                <a:tab pos="389255" algn="l"/>
                <a:tab pos="389890" algn="l"/>
              </a:tabLst>
            </a:pPr>
            <a:r>
              <a:rPr sz="2050" b="1" spc="25" dirty="0">
                <a:latin typeface="Verdana"/>
                <a:cs typeface="Verdana"/>
              </a:rPr>
              <a:t>Low </a:t>
            </a:r>
            <a:r>
              <a:rPr sz="2050" b="1" spc="15" dirty="0">
                <a:latin typeface="Verdana"/>
                <a:cs typeface="Verdana"/>
              </a:rPr>
              <a:t>priority device </a:t>
            </a:r>
            <a:r>
              <a:rPr sz="2050" b="1" spc="25" dirty="0">
                <a:latin typeface="Verdana"/>
                <a:cs typeface="Verdana"/>
              </a:rPr>
              <a:t>may </a:t>
            </a:r>
            <a:r>
              <a:rPr sz="2050" b="1" spc="20" dirty="0">
                <a:latin typeface="Verdana"/>
                <a:cs typeface="Verdana"/>
              </a:rPr>
              <a:t>have </a:t>
            </a:r>
            <a:r>
              <a:rPr sz="2050" b="1" spc="25" dirty="0">
                <a:latin typeface="Verdana"/>
                <a:cs typeface="Verdana"/>
              </a:rPr>
              <a:t>a </a:t>
            </a:r>
            <a:r>
              <a:rPr sz="2050" b="1" spc="20" dirty="0">
                <a:latin typeface="Verdana"/>
                <a:cs typeface="Verdana"/>
              </a:rPr>
              <a:t>danger of</a:t>
            </a:r>
            <a:r>
              <a:rPr sz="2050" b="1" spc="-15" dirty="0">
                <a:latin typeface="Verdana"/>
                <a:cs typeface="Verdana"/>
              </a:rPr>
              <a:t> </a:t>
            </a:r>
            <a:r>
              <a:rPr sz="2050" b="1" spc="25" dirty="0">
                <a:solidFill>
                  <a:srgbClr val="00B050"/>
                </a:solidFill>
                <a:latin typeface="Verdana"/>
                <a:cs typeface="Verdana"/>
              </a:rPr>
              <a:t>STARVATION</a:t>
            </a: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/>
              <a:cs typeface="Times New Roman"/>
            </a:endParaRPr>
          </a:p>
          <a:p>
            <a:pPr marR="244475" algn="ctr">
              <a:lnSpc>
                <a:spcPct val="100000"/>
              </a:lnSpc>
            </a:pPr>
            <a:r>
              <a:rPr sz="2850" spc="10" dirty="0">
                <a:latin typeface="Times New Roman"/>
                <a:cs typeface="Times New Roman"/>
              </a:rPr>
              <a:t>INTR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0" y="5769102"/>
            <a:ext cx="10058400" cy="943610"/>
          </a:xfrm>
          <a:custGeom>
            <a:avLst/>
            <a:gdLst/>
            <a:ahLst/>
            <a:cxnLst/>
            <a:rect l="l" t="t" r="r" b="b"/>
            <a:pathLst>
              <a:path w="10058400" h="943609">
                <a:moveTo>
                  <a:pt x="0" y="0"/>
                </a:moveTo>
                <a:lnTo>
                  <a:pt x="0" y="943356"/>
                </a:lnTo>
                <a:lnTo>
                  <a:pt x="10058019" y="943356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5161" y="5766053"/>
            <a:ext cx="936498" cy="950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2400" y="5769864"/>
            <a:ext cx="0" cy="942975"/>
          </a:xfrm>
          <a:custGeom>
            <a:avLst/>
            <a:gdLst/>
            <a:ahLst/>
            <a:cxnLst/>
            <a:rect l="l" t="t" r="r" b="b"/>
            <a:pathLst>
              <a:path h="942975">
                <a:moveTo>
                  <a:pt x="0" y="0"/>
                </a:moveTo>
                <a:lnTo>
                  <a:pt x="0" y="942594"/>
                </a:lnTo>
              </a:path>
            </a:pathLst>
          </a:custGeom>
          <a:ln w="14477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44420" y="5769864"/>
            <a:ext cx="0" cy="942975"/>
          </a:xfrm>
          <a:custGeom>
            <a:avLst/>
            <a:gdLst/>
            <a:ahLst/>
            <a:cxnLst/>
            <a:rect l="l" t="t" r="r" b="b"/>
            <a:pathLst>
              <a:path h="942975">
                <a:moveTo>
                  <a:pt x="0" y="0"/>
                </a:moveTo>
                <a:lnTo>
                  <a:pt x="0" y="942594"/>
                </a:lnTo>
              </a:path>
            </a:pathLst>
          </a:custGeom>
          <a:ln w="14477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21101" y="6546342"/>
            <a:ext cx="1405890" cy="166370"/>
          </a:xfrm>
          <a:custGeom>
            <a:avLst/>
            <a:gdLst/>
            <a:ahLst/>
            <a:cxnLst/>
            <a:rect l="l" t="t" r="r" b="b"/>
            <a:pathLst>
              <a:path w="1405889" h="166370">
                <a:moveTo>
                  <a:pt x="0" y="0"/>
                </a:moveTo>
                <a:lnTo>
                  <a:pt x="0" y="166116"/>
                </a:lnTo>
                <a:lnTo>
                  <a:pt x="1405890" y="166116"/>
                </a:lnTo>
                <a:lnTo>
                  <a:pt x="140589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07385" y="6531864"/>
            <a:ext cx="1433830" cy="180975"/>
          </a:xfrm>
          <a:custGeom>
            <a:avLst/>
            <a:gdLst/>
            <a:ahLst/>
            <a:cxnLst/>
            <a:rect l="l" t="t" r="r" b="b"/>
            <a:pathLst>
              <a:path w="1433829" h="180975">
                <a:moveTo>
                  <a:pt x="1433322" y="180594"/>
                </a:moveTo>
                <a:lnTo>
                  <a:pt x="1433322" y="6857"/>
                </a:lnTo>
                <a:lnTo>
                  <a:pt x="1427226" y="0"/>
                </a:lnTo>
                <a:lnTo>
                  <a:pt x="6095" y="0"/>
                </a:lnTo>
                <a:lnTo>
                  <a:pt x="0" y="6857"/>
                </a:lnTo>
                <a:lnTo>
                  <a:pt x="0" y="180594"/>
                </a:lnTo>
                <a:lnTo>
                  <a:pt x="13716" y="180594"/>
                </a:lnTo>
                <a:lnTo>
                  <a:pt x="13716" y="28193"/>
                </a:lnTo>
                <a:lnTo>
                  <a:pt x="27432" y="14477"/>
                </a:lnTo>
                <a:lnTo>
                  <a:pt x="27431" y="28193"/>
                </a:lnTo>
                <a:lnTo>
                  <a:pt x="1405128" y="28193"/>
                </a:lnTo>
                <a:lnTo>
                  <a:pt x="1405128" y="14477"/>
                </a:lnTo>
                <a:lnTo>
                  <a:pt x="1419606" y="28193"/>
                </a:lnTo>
                <a:lnTo>
                  <a:pt x="1419606" y="180594"/>
                </a:lnTo>
                <a:lnTo>
                  <a:pt x="1433322" y="180594"/>
                </a:lnTo>
                <a:close/>
              </a:path>
              <a:path w="1433829" h="180975">
                <a:moveTo>
                  <a:pt x="27431" y="28193"/>
                </a:moveTo>
                <a:lnTo>
                  <a:pt x="27432" y="14477"/>
                </a:lnTo>
                <a:lnTo>
                  <a:pt x="13716" y="28193"/>
                </a:lnTo>
                <a:lnTo>
                  <a:pt x="27431" y="28193"/>
                </a:lnTo>
                <a:close/>
              </a:path>
              <a:path w="1433829" h="180975">
                <a:moveTo>
                  <a:pt x="27431" y="180594"/>
                </a:moveTo>
                <a:lnTo>
                  <a:pt x="27431" y="28193"/>
                </a:lnTo>
                <a:lnTo>
                  <a:pt x="13716" y="28193"/>
                </a:lnTo>
                <a:lnTo>
                  <a:pt x="13716" y="180594"/>
                </a:lnTo>
                <a:lnTo>
                  <a:pt x="27431" y="180594"/>
                </a:lnTo>
                <a:close/>
              </a:path>
              <a:path w="1433829" h="180975">
                <a:moveTo>
                  <a:pt x="1419606" y="28193"/>
                </a:moveTo>
                <a:lnTo>
                  <a:pt x="1405128" y="14477"/>
                </a:lnTo>
                <a:lnTo>
                  <a:pt x="1405128" y="28193"/>
                </a:lnTo>
                <a:lnTo>
                  <a:pt x="1419606" y="28193"/>
                </a:lnTo>
                <a:close/>
              </a:path>
              <a:path w="1433829" h="180975">
                <a:moveTo>
                  <a:pt x="1419606" y="180594"/>
                </a:moveTo>
                <a:lnTo>
                  <a:pt x="1419606" y="28193"/>
                </a:lnTo>
                <a:lnTo>
                  <a:pt x="1405128" y="28193"/>
                </a:lnTo>
                <a:lnTo>
                  <a:pt x="1405128" y="180594"/>
                </a:lnTo>
                <a:lnTo>
                  <a:pt x="1419606" y="180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28794" y="6546342"/>
            <a:ext cx="1403985" cy="166370"/>
          </a:xfrm>
          <a:custGeom>
            <a:avLst/>
            <a:gdLst/>
            <a:ahLst/>
            <a:cxnLst/>
            <a:rect l="l" t="t" r="r" b="b"/>
            <a:pathLst>
              <a:path w="1403985" h="166370">
                <a:moveTo>
                  <a:pt x="0" y="0"/>
                </a:moveTo>
                <a:lnTo>
                  <a:pt x="0" y="166116"/>
                </a:lnTo>
                <a:lnTo>
                  <a:pt x="1403603" y="166116"/>
                </a:lnTo>
                <a:lnTo>
                  <a:pt x="14036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15078" y="6531864"/>
            <a:ext cx="1431925" cy="180975"/>
          </a:xfrm>
          <a:custGeom>
            <a:avLst/>
            <a:gdLst/>
            <a:ahLst/>
            <a:cxnLst/>
            <a:rect l="l" t="t" r="r" b="b"/>
            <a:pathLst>
              <a:path w="1431925" h="180975">
                <a:moveTo>
                  <a:pt x="1431798" y="180594"/>
                </a:moveTo>
                <a:lnTo>
                  <a:pt x="1431798" y="6857"/>
                </a:lnTo>
                <a:lnTo>
                  <a:pt x="1425702" y="0"/>
                </a:lnTo>
                <a:lnTo>
                  <a:pt x="6095" y="0"/>
                </a:lnTo>
                <a:lnTo>
                  <a:pt x="0" y="6857"/>
                </a:lnTo>
                <a:lnTo>
                  <a:pt x="0" y="180594"/>
                </a:lnTo>
                <a:lnTo>
                  <a:pt x="13716" y="180594"/>
                </a:lnTo>
                <a:lnTo>
                  <a:pt x="13716" y="28193"/>
                </a:lnTo>
                <a:lnTo>
                  <a:pt x="27432" y="14477"/>
                </a:lnTo>
                <a:lnTo>
                  <a:pt x="27431" y="28193"/>
                </a:lnTo>
                <a:lnTo>
                  <a:pt x="1403604" y="28193"/>
                </a:lnTo>
                <a:lnTo>
                  <a:pt x="1403604" y="14477"/>
                </a:lnTo>
                <a:lnTo>
                  <a:pt x="1417320" y="28193"/>
                </a:lnTo>
                <a:lnTo>
                  <a:pt x="1417320" y="180594"/>
                </a:lnTo>
                <a:lnTo>
                  <a:pt x="1431798" y="180594"/>
                </a:lnTo>
                <a:close/>
              </a:path>
              <a:path w="1431925" h="180975">
                <a:moveTo>
                  <a:pt x="27431" y="28193"/>
                </a:moveTo>
                <a:lnTo>
                  <a:pt x="27432" y="14477"/>
                </a:lnTo>
                <a:lnTo>
                  <a:pt x="13716" y="28193"/>
                </a:lnTo>
                <a:lnTo>
                  <a:pt x="27431" y="28193"/>
                </a:lnTo>
                <a:close/>
              </a:path>
              <a:path w="1431925" h="180975">
                <a:moveTo>
                  <a:pt x="27431" y="180594"/>
                </a:moveTo>
                <a:lnTo>
                  <a:pt x="27431" y="28193"/>
                </a:lnTo>
                <a:lnTo>
                  <a:pt x="13716" y="28193"/>
                </a:lnTo>
                <a:lnTo>
                  <a:pt x="13716" y="180594"/>
                </a:lnTo>
                <a:lnTo>
                  <a:pt x="27431" y="180594"/>
                </a:lnTo>
                <a:close/>
              </a:path>
              <a:path w="1431925" h="180975">
                <a:moveTo>
                  <a:pt x="1417320" y="28193"/>
                </a:moveTo>
                <a:lnTo>
                  <a:pt x="1403604" y="14477"/>
                </a:lnTo>
                <a:lnTo>
                  <a:pt x="1403604" y="28193"/>
                </a:lnTo>
                <a:lnTo>
                  <a:pt x="1417320" y="28193"/>
                </a:lnTo>
                <a:close/>
              </a:path>
              <a:path w="1431925" h="180975">
                <a:moveTo>
                  <a:pt x="1417320" y="180594"/>
                </a:moveTo>
                <a:lnTo>
                  <a:pt x="1417320" y="28193"/>
                </a:lnTo>
                <a:lnTo>
                  <a:pt x="1403604" y="28193"/>
                </a:lnTo>
                <a:lnTo>
                  <a:pt x="1403604" y="180594"/>
                </a:lnTo>
                <a:lnTo>
                  <a:pt x="1417320" y="180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00416" y="6546342"/>
            <a:ext cx="1403985" cy="166370"/>
          </a:xfrm>
          <a:custGeom>
            <a:avLst/>
            <a:gdLst/>
            <a:ahLst/>
            <a:cxnLst/>
            <a:rect l="l" t="t" r="r" b="b"/>
            <a:pathLst>
              <a:path w="1403984" h="166370">
                <a:moveTo>
                  <a:pt x="0" y="0"/>
                </a:moveTo>
                <a:lnTo>
                  <a:pt x="0" y="166116"/>
                </a:lnTo>
                <a:lnTo>
                  <a:pt x="1403603" y="166116"/>
                </a:lnTo>
                <a:lnTo>
                  <a:pt x="14036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86700" y="6531864"/>
            <a:ext cx="1431925" cy="180975"/>
          </a:xfrm>
          <a:custGeom>
            <a:avLst/>
            <a:gdLst/>
            <a:ahLst/>
            <a:cxnLst/>
            <a:rect l="l" t="t" r="r" b="b"/>
            <a:pathLst>
              <a:path w="1431925" h="180975">
                <a:moveTo>
                  <a:pt x="1431798" y="180594"/>
                </a:moveTo>
                <a:lnTo>
                  <a:pt x="1431798" y="6857"/>
                </a:lnTo>
                <a:lnTo>
                  <a:pt x="1425702" y="0"/>
                </a:lnTo>
                <a:lnTo>
                  <a:pt x="6095" y="0"/>
                </a:lnTo>
                <a:lnTo>
                  <a:pt x="0" y="6857"/>
                </a:lnTo>
                <a:lnTo>
                  <a:pt x="0" y="180594"/>
                </a:lnTo>
                <a:lnTo>
                  <a:pt x="13716" y="180594"/>
                </a:lnTo>
                <a:lnTo>
                  <a:pt x="13716" y="28193"/>
                </a:lnTo>
                <a:lnTo>
                  <a:pt x="27432" y="14477"/>
                </a:lnTo>
                <a:lnTo>
                  <a:pt x="27431" y="28193"/>
                </a:lnTo>
                <a:lnTo>
                  <a:pt x="1403604" y="28193"/>
                </a:lnTo>
                <a:lnTo>
                  <a:pt x="1403604" y="14477"/>
                </a:lnTo>
                <a:lnTo>
                  <a:pt x="1417320" y="28193"/>
                </a:lnTo>
                <a:lnTo>
                  <a:pt x="1417320" y="180594"/>
                </a:lnTo>
                <a:lnTo>
                  <a:pt x="1431798" y="180594"/>
                </a:lnTo>
                <a:close/>
              </a:path>
              <a:path w="1431925" h="180975">
                <a:moveTo>
                  <a:pt x="27431" y="28193"/>
                </a:moveTo>
                <a:lnTo>
                  <a:pt x="27432" y="14477"/>
                </a:lnTo>
                <a:lnTo>
                  <a:pt x="13716" y="28193"/>
                </a:lnTo>
                <a:lnTo>
                  <a:pt x="27431" y="28193"/>
                </a:lnTo>
                <a:close/>
              </a:path>
              <a:path w="1431925" h="180975">
                <a:moveTo>
                  <a:pt x="27431" y="180594"/>
                </a:moveTo>
                <a:lnTo>
                  <a:pt x="27431" y="28193"/>
                </a:lnTo>
                <a:lnTo>
                  <a:pt x="13716" y="28193"/>
                </a:lnTo>
                <a:lnTo>
                  <a:pt x="13716" y="180594"/>
                </a:lnTo>
                <a:lnTo>
                  <a:pt x="27431" y="180594"/>
                </a:lnTo>
                <a:close/>
              </a:path>
              <a:path w="1431925" h="180975">
                <a:moveTo>
                  <a:pt x="1417320" y="28193"/>
                </a:moveTo>
                <a:lnTo>
                  <a:pt x="1403604" y="14477"/>
                </a:lnTo>
                <a:lnTo>
                  <a:pt x="1403604" y="28193"/>
                </a:lnTo>
                <a:lnTo>
                  <a:pt x="1417320" y="28193"/>
                </a:lnTo>
                <a:close/>
              </a:path>
              <a:path w="1431925" h="180975">
                <a:moveTo>
                  <a:pt x="1417320" y="180594"/>
                </a:moveTo>
                <a:lnTo>
                  <a:pt x="1417320" y="28193"/>
                </a:lnTo>
                <a:lnTo>
                  <a:pt x="1403604" y="28193"/>
                </a:lnTo>
                <a:lnTo>
                  <a:pt x="1403604" y="180594"/>
                </a:lnTo>
                <a:lnTo>
                  <a:pt x="1417320" y="180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79357" y="5769864"/>
            <a:ext cx="45085" cy="778510"/>
          </a:xfrm>
          <a:custGeom>
            <a:avLst/>
            <a:gdLst/>
            <a:ahLst/>
            <a:cxnLst/>
            <a:rect l="l" t="t" r="r" b="b"/>
            <a:pathLst>
              <a:path w="45084" h="778509">
                <a:moveTo>
                  <a:pt x="0" y="778002"/>
                </a:moveTo>
                <a:lnTo>
                  <a:pt x="44958" y="778002"/>
                </a:lnTo>
                <a:lnTo>
                  <a:pt x="44958" y="0"/>
                </a:lnTo>
                <a:lnTo>
                  <a:pt x="0" y="0"/>
                </a:lnTo>
                <a:lnTo>
                  <a:pt x="0" y="77800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79357" y="5769864"/>
            <a:ext cx="45085" cy="778510"/>
          </a:xfrm>
          <a:custGeom>
            <a:avLst/>
            <a:gdLst/>
            <a:ahLst/>
            <a:cxnLst/>
            <a:rect l="l" t="t" r="r" b="b"/>
            <a:pathLst>
              <a:path w="45084" h="778509">
                <a:moveTo>
                  <a:pt x="0" y="778002"/>
                </a:moveTo>
                <a:lnTo>
                  <a:pt x="44958" y="778002"/>
                </a:lnTo>
                <a:lnTo>
                  <a:pt x="44958" y="0"/>
                </a:lnTo>
                <a:lnTo>
                  <a:pt x="0" y="0"/>
                </a:lnTo>
                <a:lnTo>
                  <a:pt x="0" y="77800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93848" y="6678168"/>
            <a:ext cx="74930" cy="34290"/>
          </a:xfrm>
          <a:custGeom>
            <a:avLst/>
            <a:gdLst/>
            <a:ahLst/>
            <a:cxnLst/>
            <a:rect l="l" t="t" r="r" b="b"/>
            <a:pathLst>
              <a:path w="74930" h="34290">
                <a:moveTo>
                  <a:pt x="74412" y="34290"/>
                </a:moveTo>
                <a:lnTo>
                  <a:pt x="22860" y="3809"/>
                </a:lnTo>
                <a:lnTo>
                  <a:pt x="16002" y="0"/>
                </a:lnTo>
                <a:lnTo>
                  <a:pt x="7620" y="2285"/>
                </a:lnTo>
                <a:lnTo>
                  <a:pt x="0" y="16001"/>
                </a:lnTo>
                <a:lnTo>
                  <a:pt x="2286" y="24383"/>
                </a:lnTo>
                <a:lnTo>
                  <a:pt x="8382" y="28193"/>
                </a:lnTo>
                <a:lnTo>
                  <a:pt x="18859" y="34290"/>
                </a:lnTo>
                <a:lnTo>
                  <a:pt x="74412" y="342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93848" y="6678168"/>
            <a:ext cx="74930" cy="34290"/>
          </a:xfrm>
          <a:custGeom>
            <a:avLst/>
            <a:gdLst/>
            <a:ahLst/>
            <a:cxnLst/>
            <a:rect l="l" t="t" r="r" b="b"/>
            <a:pathLst>
              <a:path w="74930" h="34290">
                <a:moveTo>
                  <a:pt x="74412" y="34290"/>
                </a:moveTo>
                <a:lnTo>
                  <a:pt x="22860" y="3809"/>
                </a:lnTo>
                <a:lnTo>
                  <a:pt x="16002" y="0"/>
                </a:lnTo>
                <a:lnTo>
                  <a:pt x="7620" y="2285"/>
                </a:lnTo>
                <a:lnTo>
                  <a:pt x="0" y="16001"/>
                </a:lnTo>
                <a:lnTo>
                  <a:pt x="2286" y="24383"/>
                </a:lnTo>
                <a:lnTo>
                  <a:pt x="8382" y="28193"/>
                </a:lnTo>
                <a:lnTo>
                  <a:pt x="18859" y="34290"/>
                </a:lnTo>
                <a:lnTo>
                  <a:pt x="74412" y="342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01540" y="6676643"/>
            <a:ext cx="78105" cy="36195"/>
          </a:xfrm>
          <a:custGeom>
            <a:avLst/>
            <a:gdLst/>
            <a:ahLst/>
            <a:cxnLst/>
            <a:rect l="l" t="t" r="r" b="b"/>
            <a:pathLst>
              <a:path w="78104" h="36195">
                <a:moveTo>
                  <a:pt x="77666" y="35813"/>
                </a:moveTo>
                <a:lnTo>
                  <a:pt x="22859" y="3809"/>
                </a:lnTo>
                <a:lnTo>
                  <a:pt x="16001" y="0"/>
                </a:lnTo>
                <a:lnTo>
                  <a:pt x="7619" y="2285"/>
                </a:lnTo>
                <a:lnTo>
                  <a:pt x="3809" y="9143"/>
                </a:lnTo>
                <a:lnTo>
                  <a:pt x="0" y="15239"/>
                </a:lnTo>
                <a:lnTo>
                  <a:pt x="2285" y="23621"/>
                </a:lnTo>
                <a:lnTo>
                  <a:pt x="9143" y="28193"/>
                </a:lnTo>
                <a:lnTo>
                  <a:pt x="22121" y="35813"/>
                </a:lnTo>
                <a:lnTo>
                  <a:pt x="77666" y="35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01540" y="6676643"/>
            <a:ext cx="78105" cy="36195"/>
          </a:xfrm>
          <a:custGeom>
            <a:avLst/>
            <a:gdLst/>
            <a:ahLst/>
            <a:cxnLst/>
            <a:rect l="l" t="t" r="r" b="b"/>
            <a:pathLst>
              <a:path w="78104" h="36195">
                <a:moveTo>
                  <a:pt x="77666" y="35813"/>
                </a:moveTo>
                <a:lnTo>
                  <a:pt x="22859" y="3809"/>
                </a:lnTo>
                <a:lnTo>
                  <a:pt x="16001" y="0"/>
                </a:lnTo>
                <a:lnTo>
                  <a:pt x="7619" y="2285"/>
                </a:lnTo>
                <a:lnTo>
                  <a:pt x="3809" y="9143"/>
                </a:lnTo>
                <a:lnTo>
                  <a:pt x="0" y="15239"/>
                </a:lnTo>
                <a:lnTo>
                  <a:pt x="2285" y="23621"/>
                </a:lnTo>
                <a:lnTo>
                  <a:pt x="9143" y="28193"/>
                </a:lnTo>
                <a:lnTo>
                  <a:pt x="22121" y="35813"/>
                </a:lnTo>
                <a:lnTo>
                  <a:pt x="77666" y="358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73161" y="6678168"/>
            <a:ext cx="74930" cy="34290"/>
          </a:xfrm>
          <a:custGeom>
            <a:avLst/>
            <a:gdLst/>
            <a:ahLst/>
            <a:cxnLst/>
            <a:rect l="l" t="t" r="r" b="b"/>
            <a:pathLst>
              <a:path w="74929" h="34290">
                <a:moveTo>
                  <a:pt x="74412" y="34290"/>
                </a:moveTo>
                <a:lnTo>
                  <a:pt x="22859" y="3809"/>
                </a:lnTo>
                <a:lnTo>
                  <a:pt x="16763" y="0"/>
                </a:lnTo>
                <a:lnTo>
                  <a:pt x="7619" y="2285"/>
                </a:lnTo>
                <a:lnTo>
                  <a:pt x="3809" y="9143"/>
                </a:lnTo>
                <a:lnTo>
                  <a:pt x="0" y="15239"/>
                </a:lnTo>
                <a:lnTo>
                  <a:pt x="2285" y="24383"/>
                </a:lnTo>
                <a:lnTo>
                  <a:pt x="9143" y="28193"/>
                </a:lnTo>
                <a:lnTo>
                  <a:pt x="19526" y="34290"/>
                </a:lnTo>
                <a:lnTo>
                  <a:pt x="74412" y="342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773161" y="6678168"/>
            <a:ext cx="74930" cy="34290"/>
          </a:xfrm>
          <a:custGeom>
            <a:avLst/>
            <a:gdLst/>
            <a:ahLst/>
            <a:cxnLst/>
            <a:rect l="l" t="t" r="r" b="b"/>
            <a:pathLst>
              <a:path w="74929" h="34290">
                <a:moveTo>
                  <a:pt x="74412" y="34290"/>
                </a:moveTo>
                <a:lnTo>
                  <a:pt x="22859" y="3809"/>
                </a:lnTo>
                <a:lnTo>
                  <a:pt x="16763" y="0"/>
                </a:lnTo>
                <a:lnTo>
                  <a:pt x="7619" y="2285"/>
                </a:lnTo>
                <a:lnTo>
                  <a:pt x="3809" y="9143"/>
                </a:lnTo>
                <a:lnTo>
                  <a:pt x="0" y="15239"/>
                </a:lnTo>
                <a:lnTo>
                  <a:pt x="2285" y="24383"/>
                </a:lnTo>
                <a:lnTo>
                  <a:pt x="9143" y="28193"/>
                </a:lnTo>
                <a:lnTo>
                  <a:pt x="19526" y="34290"/>
                </a:lnTo>
                <a:lnTo>
                  <a:pt x="74412" y="342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46823" y="6310629"/>
            <a:ext cx="397510" cy="47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Arial"/>
                <a:cs typeface="Arial"/>
              </a:rPr>
              <a:t>.</a:t>
            </a:r>
            <a:r>
              <a:rPr sz="3050" spc="270" dirty="0">
                <a:latin typeface="Arial"/>
                <a:cs typeface="Arial"/>
              </a:rPr>
              <a:t> </a:t>
            </a:r>
            <a:r>
              <a:rPr sz="3050" spc="5" dirty="0">
                <a:latin typeface="Arial"/>
                <a:cs typeface="Arial"/>
              </a:rPr>
              <a:t>.</a:t>
            </a:r>
            <a:endParaRPr sz="305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0" y="6711695"/>
            <a:ext cx="10058400" cy="946785"/>
          </a:xfrm>
          <a:custGeom>
            <a:avLst/>
            <a:gdLst/>
            <a:ahLst/>
            <a:cxnLst/>
            <a:rect l="l" t="t" r="r" b="b"/>
            <a:pathLst>
              <a:path w="10058400" h="946784">
                <a:moveTo>
                  <a:pt x="0" y="0"/>
                </a:moveTo>
                <a:lnTo>
                  <a:pt x="0" y="946403"/>
                </a:lnTo>
                <a:lnTo>
                  <a:pt x="10058018" y="946403"/>
                </a:lnTo>
                <a:lnTo>
                  <a:pt x="100580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2019" y="6712457"/>
            <a:ext cx="922019" cy="5638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15161" y="6712457"/>
            <a:ext cx="936497" cy="5707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5161" y="6712457"/>
            <a:ext cx="936625" cy="570865"/>
          </a:xfrm>
          <a:custGeom>
            <a:avLst/>
            <a:gdLst/>
            <a:ahLst/>
            <a:cxnLst/>
            <a:rect l="l" t="t" r="r" b="b"/>
            <a:pathLst>
              <a:path w="936625" h="570865">
                <a:moveTo>
                  <a:pt x="14478" y="556259"/>
                </a:moveTo>
                <a:lnTo>
                  <a:pt x="14478" y="0"/>
                </a:lnTo>
                <a:lnTo>
                  <a:pt x="0" y="0"/>
                </a:lnTo>
                <a:lnTo>
                  <a:pt x="0" y="567689"/>
                </a:lnTo>
                <a:lnTo>
                  <a:pt x="3048" y="570737"/>
                </a:lnTo>
                <a:lnTo>
                  <a:pt x="6858" y="570737"/>
                </a:lnTo>
                <a:lnTo>
                  <a:pt x="6858" y="556259"/>
                </a:lnTo>
                <a:lnTo>
                  <a:pt x="14478" y="556259"/>
                </a:lnTo>
                <a:close/>
              </a:path>
              <a:path w="936625" h="570865">
                <a:moveTo>
                  <a:pt x="928878" y="556259"/>
                </a:moveTo>
                <a:lnTo>
                  <a:pt x="6858" y="556259"/>
                </a:lnTo>
                <a:lnTo>
                  <a:pt x="14478" y="563879"/>
                </a:lnTo>
                <a:lnTo>
                  <a:pt x="14478" y="570737"/>
                </a:lnTo>
                <a:lnTo>
                  <a:pt x="922020" y="570737"/>
                </a:lnTo>
                <a:lnTo>
                  <a:pt x="922020" y="563879"/>
                </a:lnTo>
                <a:lnTo>
                  <a:pt x="928878" y="556259"/>
                </a:lnTo>
                <a:close/>
              </a:path>
              <a:path w="936625" h="570865">
                <a:moveTo>
                  <a:pt x="14478" y="570737"/>
                </a:moveTo>
                <a:lnTo>
                  <a:pt x="14478" y="563879"/>
                </a:lnTo>
                <a:lnTo>
                  <a:pt x="6858" y="556259"/>
                </a:lnTo>
                <a:lnTo>
                  <a:pt x="6858" y="570737"/>
                </a:lnTo>
                <a:lnTo>
                  <a:pt x="14478" y="570737"/>
                </a:lnTo>
                <a:close/>
              </a:path>
              <a:path w="936625" h="570865">
                <a:moveTo>
                  <a:pt x="936498" y="567689"/>
                </a:moveTo>
                <a:lnTo>
                  <a:pt x="936498" y="0"/>
                </a:lnTo>
                <a:lnTo>
                  <a:pt x="922020" y="0"/>
                </a:lnTo>
                <a:lnTo>
                  <a:pt x="922020" y="556259"/>
                </a:lnTo>
                <a:lnTo>
                  <a:pt x="928878" y="556259"/>
                </a:lnTo>
                <a:lnTo>
                  <a:pt x="928878" y="570737"/>
                </a:lnTo>
                <a:lnTo>
                  <a:pt x="933450" y="570737"/>
                </a:lnTo>
                <a:lnTo>
                  <a:pt x="936498" y="567689"/>
                </a:lnTo>
                <a:close/>
              </a:path>
              <a:path w="936625" h="570865">
                <a:moveTo>
                  <a:pt x="928878" y="570737"/>
                </a:moveTo>
                <a:lnTo>
                  <a:pt x="928878" y="556259"/>
                </a:lnTo>
                <a:lnTo>
                  <a:pt x="922020" y="563879"/>
                </a:lnTo>
                <a:lnTo>
                  <a:pt x="922020" y="570737"/>
                </a:lnTo>
                <a:lnTo>
                  <a:pt x="928878" y="570737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260294" y="5699335"/>
            <a:ext cx="276860" cy="11588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z="1950" spc="-5" dirty="0">
                <a:latin typeface="Arial"/>
                <a:cs typeface="Arial"/>
              </a:rPr>
              <a:t>P</a:t>
            </a:r>
            <a:r>
              <a:rPr sz="1950" dirty="0">
                <a:latin typeface="Arial"/>
                <a:cs typeface="Arial"/>
              </a:rPr>
              <a:t>rocess</a:t>
            </a:r>
            <a:r>
              <a:rPr sz="1950" spc="5" dirty="0">
                <a:latin typeface="Arial"/>
                <a:cs typeface="Arial"/>
              </a:rPr>
              <a:t>o</a:t>
            </a:r>
            <a:r>
              <a:rPr sz="1950" dirty="0">
                <a:latin typeface="Arial"/>
                <a:cs typeface="Arial"/>
              </a:rPr>
              <a:t>r</a:t>
            </a:r>
            <a:endParaRPr sz="195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721101" y="6711695"/>
            <a:ext cx="1405890" cy="321945"/>
          </a:xfrm>
          <a:custGeom>
            <a:avLst/>
            <a:gdLst/>
            <a:ahLst/>
            <a:cxnLst/>
            <a:rect l="l" t="t" r="r" b="b"/>
            <a:pathLst>
              <a:path w="1405889" h="321945">
                <a:moveTo>
                  <a:pt x="0" y="0"/>
                </a:moveTo>
                <a:lnTo>
                  <a:pt x="0" y="321564"/>
                </a:lnTo>
                <a:lnTo>
                  <a:pt x="1405890" y="321564"/>
                </a:lnTo>
                <a:lnTo>
                  <a:pt x="140589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07385" y="6712457"/>
            <a:ext cx="1433830" cy="334645"/>
          </a:xfrm>
          <a:custGeom>
            <a:avLst/>
            <a:gdLst/>
            <a:ahLst/>
            <a:cxnLst/>
            <a:rect l="l" t="t" r="r" b="b"/>
            <a:pathLst>
              <a:path w="1433829" h="334645">
                <a:moveTo>
                  <a:pt x="27432" y="307085"/>
                </a:moveTo>
                <a:lnTo>
                  <a:pt x="27432" y="0"/>
                </a:lnTo>
                <a:lnTo>
                  <a:pt x="0" y="0"/>
                </a:lnTo>
                <a:lnTo>
                  <a:pt x="0" y="328421"/>
                </a:lnTo>
                <a:lnTo>
                  <a:pt x="6096" y="334517"/>
                </a:lnTo>
                <a:lnTo>
                  <a:pt x="13716" y="334517"/>
                </a:lnTo>
                <a:lnTo>
                  <a:pt x="13716" y="307085"/>
                </a:lnTo>
                <a:lnTo>
                  <a:pt x="27432" y="307085"/>
                </a:lnTo>
                <a:close/>
              </a:path>
              <a:path w="1433829" h="334645">
                <a:moveTo>
                  <a:pt x="1419606" y="307085"/>
                </a:moveTo>
                <a:lnTo>
                  <a:pt x="13716" y="307085"/>
                </a:lnTo>
                <a:lnTo>
                  <a:pt x="27432" y="320801"/>
                </a:lnTo>
                <a:lnTo>
                  <a:pt x="27432" y="334517"/>
                </a:lnTo>
                <a:lnTo>
                  <a:pt x="1405128" y="334517"/>
                </a:lnTo>
                <a:lnTo>
                  <a:pt x="1405128" y="320801"/>
                </a:lnTo>
                <a:lnTo>
                  <a:pt x="1419606" y="307085"/>
                </a:lnTo>
                <a:close/>
              </a:path>
              <a:path w="1433829" h="334645">
                <a:moveTo>
                  <a:pt x="27432" y="334517"/>
                </a:moveTo>
                <a:lnTo>
                  <a:pt x="27432" y="320801"/>
                </a:lnTo>
                <a:lnTo>
                  <a:pt x="13716" y="307085"/>
                </a:lnTo>
                <a:lnTo>
                  <a:pt x="13716" y="334517"/>
                </a:lnTo>
                <a:lnTo>
                  <a:pt x="27432" y="334517"/>
                </a:lnTo>
                <a:close/>
              </a:path>
              <a:path w="1433829" h="334645">
                <a:moveTo>
                  <a:pt x="1433322" y="328421"/>
                </a:moveTo>
                <a:lnTo>
                  <a:pt x="1433322" y="0"/>
                </a:lnTo>
                <a:lnTo>
                  <a:pt x="1405128" y="0"/>
                </a:lnTo>
                <a:lnTo>
                  <a:pt x="1405128" y="307085"/>
                </a:lnTo>
                <a:lnTo>
                  <a:pt x="1419606" y="307085"/>
                </a:lnTo>
                <a:lnTo>
                  <a:pt x="1419606" y="334517"/>
                </a:lnTo>
                <a:lnTo>
                  <a:pt x="1427226" y="334517"/>
                </a:lnTo>
                <a:lnTo>
                  <a:pt x="1433322" y="328421"/>
                </a:lnTo>
                <a:close/>
              </a:path>
              <a:path w="1433829" h="334645">
                <a:moveTo>
                  <a:pt x="1419606" y="334517"/>
                </a:moveTo>
                <a:lnTo>
                  <a:pt x="1419606" y="307085"/>
                </a:lnTo>
                <a:lnTo>
                  <a:pt x="1405128" y="320801"/>
                </a:lnTo>
                <a:lnTo>
                  <a:pt x="1405128" y="334517"/>
                </a:lnTo>
                <a:lnTo>
                  <a:pt x="1419606" y="334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907283" y="6635495"/>
            <a:ext cx="1002665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Arial"/>
                <a:cs typeface="Arial"/>
              </a:rPr>
              <a:t>Device</a:t>
            </a:r>
            <a:r>
              <a:rPr sz="1950" spc="-80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1</a:t>
            </a:r>
            <a:endParaRPr sz="195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828794" y="6711695"/>
            <a:ext cx="1403985" cy="321945"/>
          </a:xfrm>
          <a:custGeom>
            <a:avLst/>
            <a:gdLst/>
            <a:ahLst/>
            <a:cxnLst/>
            <a:rect l="l" t="t" r="r" b="b"/>
            <a:pathLst>
              <a:path w="1403985" h="321945">
                <a:moveTo>
                  <a:pt x="0" y="0"/>
                </a:moveTo>
                <a:lnTo>
                  <a:pt x="0" y="321564"/>
                </a:lnTo>
                <a:lnTo>
                  <a:pt x="1403603" y="321564"/>
                </a:lnTo>
                <a:lnTo>
                  <a:pt x="14036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15078" y="6712457"/>
            <a:ext cx="1431925" cy="334645"/>
          </a:xfrm>
          <a:custGeom>
            <a:avLst/>
            <a:gdLst/>
            <a:ahLst/>
            <a:cxnLst/>
            <a:rect l="l" t="t" r="r" b="b"/>
            <a:pathLst>
              <a:path w="1431925" h="334645">
                <a:moveTo>
                  <a:pt x="27432" y="307085"/>
                </a:moveTo>
                <a:lnTo>
                  <a:pt x="27432" y="0"/>
                </a:lnTo>
                <a:lnTo>
                  <a:pt x="0" y="0"/>
                </a:lnTo>
                <a:lnTo>
                  <a:pt x="0" y="328421"/>
                </a:lnTo>
                <a:lnTo>
                  <a:pt x="6096" y="334517"/>
                </a:lnTo>
                <a:lnTo>
                  <a:pt x="13716" y="334517"/>
                </a:lnTo>
                <a:lnTo>
                  <a:pt x="13716" y="307085"/>
                </a:lnTo>
                <a:lnTo>
                  <a:pt x="27432" y="307085"/>
                </a:lnTo>
                <a:close/>
              </a:path>
              <a:path w="1431925" h="334645">
                <a:moveTo>
                  <a:pt x="1417320" y="307085"/>
                </a:moveTo>
                <a:lnTo>
                  <a:pt x="13716" y="307085"/>
                </a:lnTo>
                <a:lnTo>
                  <a:pt x="27432" y="320801"/>
                </a:lnTo>
                <a:lnTo>
                  <a:pt x="27431" y="334517"/>
                </a:lnTo>
                <a:lnTo>
                  <a:pt x="1403604" y="334517"/>
                </a:lnTo>
                <a:lnTo>
                  <a:pt x="1403604" y="320801"/>
                </a:lnTo>
                <a:lnTo>
                  <a:pt x="1417320" y="307085"/>
                </a:lnTo>
                <a:close/>
              </a:path>
              <a:path w="1431925" h="334645">
                <a:moveTo>
                  <a:pt x="27431" y="334517"/>
                </a:moveTo>
                <a:lnTo>
                  <a:pt x="27432" y="320801"/>
                </a:lnTo>
                <a:lnTo>
                  <a:pt x="13716" y="307085"/>
                </a:lnTo>
                <a:lnTo>
                  <a:pt x="13716" y="334517"/>
                </a:lnTo>
                <a:lnTo>
                  <a:pt x="27431" y="334517"/>
                </a:lnTo>
                <a:close/>
              </a:path>
              <a:path w="1431925" h="334645">
                <a:moveTo>
                  <a:pt x="1431798" y="328421"/>
                </a:moveTo>
                <a:lnTo>
                  <a:pt x="1431798" y="0"/>
                </a:lnTo>
                <a:lnTo>
                  <a:pt x="1403604" y="0"/>
                </a:lnTo>
                <a:lnTo>
                  <a:pt x="1403604" y="307085"/>
                </a:lnTo>
                <a:lnTo>
                  <a:pt x="1417320" y="307085"/>
                </a:lnTo>
                <a:lnTo>
                  <a:pt x="1417320" y="334517"/>
                </a:lnTo>
                <a:lnTo>
                  <a:pt x="1425702" y="334517"/>
                </a:lnTo>
                <a:lnTo>
                  <a:pt x="1431798" y="328421"/>
                </a:lnTo>
                <a:close/>
              </a:path>
              <a:path w="1431925" h="334645">
                <a:moveTo>
                  <a:pt x="1417320" y="334517"/>
                </a:moveTo>
                <a:lnTo>
                  <a:pt x="1417320" y="307085"/>
                </a:lnTo>
                <a:lnTo>
                  <a:pt x="1403604" y="320801"/>
                </a:lnTo>
                <a:lnTo>
                  <a:pt x="1403604" y="334517"/>
                </a:lnTo>
                <a:lnTo>
                  <a:pt x="1417320" y="334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028691" y="6635495"/>
            <a:ext cx="1002665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Arial"/>
                <a:cs typeface="Arial"/>
              </a:rPr>
              <a:t>Device</a:t>
            </a:r>
            <a:r>
              <a:rPr sz="1950" spc="-80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2</a:t>
            </a:r>
            <a:endParaRPr sz="195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900416" y="6711695"/>
            <a:ext cx="1403985" cy="321945"/>
          </a:xfrm>
          <a:custGeom>
            <a:avLst/>
            <a:gdLst/>
            <a:ahLst/>
            <a:cxnLst/>
            <a:rect l="l" t="t" r="r" b="b"/>
            <a:pathLst>
              <a:path w="1403984" h="321945">
                <a:moveTo>
                  <a:pt x="0" y="0"/>
                </a:moveTo>
                <a:lnTo>
                  <a:pt x="0" y="321564"/>
                </a:lnTo>
                <a:lnTo>
                  <a:pt x="1403603" y="321564"/>
                </a:lnTo>
                <a:lnTo>
                  <a:pt x="140360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886700" y="6712457"/>
            <a:ext cx="1431925" cy="334645"/>
          </a:xfrm>
          <a:custGeom>
            <a:avLst/>
            <a:gdLst/>
            <a:ahLst/>
            <a:cxnLst/>
            <a:rect l="l" t="t" r="r" b="b"/>
            <a:pathLst>
              <a:path w="1431925" h="334645">
                <a:moveTo>
                  <a:pt x="27432" y="307085"/>
                </a:moveTo>
                <a:lnTo>
                  <a:pt x="27432" y="0"/>
                </a:lnTo>
                <a:lnTo>
                  <a:pt x="0" y="0"/>
                </a:lnTo>
                <a:lnTo>
                  <a:pt x="0" y="328421"/>
                </a:lnTo>
                <a:lnTo>
                  <a:pt x="6096" y="334517"/>
                </a:lnTo>
                <a:lnTo>
                  <a:pt x="13716" y="334517"/>
                </a:lnTo>
                <a:lnTo>
                  <a:pt x="13716" y="307085"/>
                </a:lnTo>
                <a:lnTo>
                  <a:pt x="27432" y="307085"/>
                </a:lnTo>
                <a:close/>
              </a:path>
              <a:path w="1431925" h="334645">
                <a:moveTo>
                  <a:pt x="1417320" y="307085"/>
                </a:moveTo>
                <a:lnTo>
                  <a:pt x="13716" y="307085"/>
                </a:lnTo>
                <a:lnTo>
                  <a:pt x="27432" y="320801"/>
                </a:lnTo>
                <a:lnTo>
                  <a:pt x="27431" y="334517"/>
                </a:lnTo>
                <a:lnTo>
                  <a:pt x="1403603" y="334517"/>
                </a:lnTo>
                <a:lnTo>
                  <a:pt x="1403604" y="320801"/>
                </a:lnTo>
                <a:lnTo>
                  <a:pt x="1417320" y="307085"/>
                </a:lnTo>
                <a:close/>
              </a:path>
              <a:path w="1431925" h="334645">
                <a:moveTo>
                  <a:pt x="27431" y="334517"/>
                </a:moveTo>
                <a:lnTo>
                  <a:pt x="27432" y="320801"/>
                </a:lnTo>
                <a:lnTo>
                  <a:pt x="13716" y="307085"/>
                </a:lnTo>
                <a:lnTo>
                  <a:pt x="13716" y="334517"/>
                </a:lnTo>
                <a:lnTo>
                  <a:pt x="27431" y="334517"/>
                </a:lnTo>
                <a:close/>
              </a:path>
              <a:path w="1431925" h="334645">
                <a:moveTo>
                  <a:pt x="1431798" y="328421"/>
                </a:moveTo>
                <a:lnTo>
                  <a:pt x="1431798" y="0"/>
                </a:lnTo>
                <a:lnTo>
                  <a:pt x="1403603" y="0"/>
                </a:lnTo>
                <a:lnTo>
                  <a:pt x="1403604" y="307085"/>
                </a:lnTo>
                <a:lnTo>
                  <a:pt x="1417320" y="307085"/>
                </a:lnTo>
                <a:lnTo>
                  <a:pt x="1417320" y="334517"/>
                </a:lnTo>
                <a:lnTo>
                  <a:pt x="1425702" y="334517"/>
                </a:lnTo>
                <a:lnTo>
                  <a:pt x="1431798" y="328421"/>
                </a:lnTo>
                <a:close/>
              </a:path>
              <a:path w="1431925" h="334645">
                <a:moveTo>
                  <a:pt x="1417320" y="334517"/>
                </a:moveTo>
                <a:lnTo>
                  <a:pt x="1417320" y="307085"/>
                </a:lnTo>
                <a:lnTo>
                  <a:pt x="1403604" y="320801"/>
                </a:lnTo>
                <a:lnTo>
                  <a:pt x="1403603" y="334517"/>
                </a:lnTo>
                <a:lnTo>
                  <a:pt x="1417320" y="334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065261" y="6635495"/>
            <a:ext cx="1073150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0115" algn="l"/>
              </a:tabLst>
            </a:pPr>
            <a:r>
              <a:rPr sz="1950" spc="15" dirty="0">
                <a:latin typeface="Arial"/>
                <a:cs typeface="Arial"/>
              </a:rPr>
              <a:t>Dev</a:t>
            </a:r>
            <a:r>
              <a:rPr sz="1950" dirty="0">
                <a:latin typeface="Arial"/>
                <a:cs typeface="Arial"/>
              </a:rPr>
              <a:t>i</a:t>
            </a:r>
            <a:r>
              <a:rPr sz="1950" spc="15" dirty="0">
                <a:latin typeface="Arial"/>
                <a:cs typeface="Arial"/>
              </a:rPr>
              <a:t>ce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5" dirty="0">
                <a:latin typeface="Arial"/>
                <a:cs typeface="Arial"/>
              </a:rPr>
              <a:t>n</a:t>
            </a:r>
            <a:endParaRPr sz="195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844039" y="6712457"/>
            <a:ext cx="877569" cy="95250"/>
          </a:xfrm>
          <a:custGeom>
            <a:avLst/>
            <a:gdLst/>
            <a:ahLst/>
            <a:cxnLst/>
            <a:rect l="l" t="t" r="r" b="b"/>
            <a:pathLst>
              <a:path w="877569" h="95250">
                <a:moveTo>
                  <a:pt x="821709" y="30860"/>
                </a:moveTo>
                <a:lnTo>
                  <a:pt x="797319" y="16670"/>
                </a:lnTo>
                <a:lnTo>
                  <a:pt x="762" y="15239"/>
                </a:lnTo>
                <a:lnTo>
                  <a:pt x="0" y="43433"/>
                </a:lnTo>
                <a:lnTo>
                  <a:pt x="797640" y="44864"/>
                </a:lnTo>
                <a:lnTo>
                  <a:pt x="821709" y="30860"/>
                </a:lnTo>
                <a:close/>
              </a:path>
              <a:path w="877569" h="95250">
                <a:moveTo>
                  <a:pt x="849630" y="47060"/>
                </a:moveTo>
                <a:lnTo>
                  <a:pt x="849630" y="44957"/>
                </a:lnTo>
                <a:lnTo>
                  <a:pt x="797640" y="44864"/>
                </a:lnTo>
                <a:lnTo>
                  <a:pt x="758190" y="67817"/>
                </a:lnTo>
                <a:lnTo>
                  <a:pt x="751332" y="71627"/>
                </a:lnTo>
                <a:lnTo>
                  <a:pt x="749808" y="80009"/>
                </a:lnTo>
                <a:lnTo>
                  <a:pt x="753618" y="86867"/>
                </a:lnTo>
                <a:lnTo>
                  <a:pt x="757428" y="92963"/>
                </a:lnTo>
                <a:lnTo>
                  <a:pt x="765810" y="95249"/>
                </a:lnTo>
                <a:lnTo>
                  <a:pt x="772668" y="91439"/>
                </a:lnTo>
                <a:lnTo>
                  <a:pt x="849630" y="47060"/>
                </a:lnTo>
                <a:close/>
              </a:path>
              <a:path w="877569" h="95250">
                <a:moveTo>
                  <a:pt x="877062" y="31241"/>
                </a:moveTo>
                <a:lnTo>
                  <a:pt x="824220" y="0"/>
                </a:lnTo>
                <a:lnTo>
                  <a:pt x="768667" y="0"/>
                </a:lnTo>
                <a:lnTo>
                  <a:pt x="797319" y="16670"/>
                </a:lnTo>
                <a:lnTo>
                  <a:pt x="849630" y="16763"/>
                </a:lnTo>
                <a:lnTo>
                  <a:pt x="849630" y="47060"/>
                </a:lnTo>
                <a:lnTo>
                  <a:pt x="877062" y="31241"/>
                </a:lnTo>
                <a:close/>
              </a:path>
              <a:path w="877569" h="95250">
                <a:moveTo>
                  <a:pt x="849630" y="44957"/>
                </a:moveTo>
                <a:lnTo>
                  <a:pt x="849630" y="16763"/>
                </a:lnTo>
                <a:lnTo>
                  <a:pt x="797319" y="16670"/>
                </a:lnTo>
                <a:lnTo>
                  <a:pt x="821709" y="30860"/>
                </a:lnTo>
                <a:lnTo>
                  <a:pt x="842010" y="19049"/>
                </a:lnTo>
                <a:lnTo>
                  <a:pt x="842010" y="44944"/>
                </a:lnTo>
                <a:lnTo>
                  <a:pt x="849630" y="44957"/>
                </a:lnTo>
                <a:close/>
              </a:path>
              <a:path w="877569" h="95250">
                <a:moveTo>
                  <a:pt x="842010" y="44944"/>
                </a:moveTo>
                <a:lnTo>
                  <a:pt x="842010" y="42671"/>
                </a:lnTo>
                <a:lnTo>
                  <a:pt x="821709" y="30860"/>
                </a:lnTo>
                <a:lnTo>
                  <a:pt x="797640" y="44864"/>
                </a:lnTo>
                <a:lnTo>
                  <a:pt x="842010" y="44944"/>
                </a:lnTo>
                <a:close/>
              </a:path>
              <a:path w="877569" h="95250">
                <a:moveTo>
                  <a:pt x="842010" y="42671"/>
                </a:moveTo>
                <a:lnTo>
                  <a:pt x="842010" y="19049"/>
                </a:lnTo>
                <a:lnTo>
                  <a:pt x="821709" y="30860"/>
                </a:lnTo>
                <a:lnTo>
                  <a:pt x="842010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844039" y="6712457"/>
            <a:ext cx="877569" cy="95250"/>
          </a:xfrm>
          <a:custGeom>
            <a:avLst/>
            <a:gdLst/>
            <a:ahLst/>
            <a:cxnLst/>
            <a:rect l="l" t="t" r="r" b="b"/>
            <a:pathLst>
              <a:path w="877569" h="95250">
                <a:moveTo>
                  <a:pt x="821709" y="30860"/>
                </a:moveTo>
                <a:lnTo>
                  <a:pt x="797319" y="16670"/>
                </a:lnTo>
                <a:lnTo>
                  <a:pt x="762" y="15239"/>
                </a:lnTo>
                <a:lnTo>
                  <a:pt x="0" y="43433"/>
                </a:lnTo>
                <a:lnTo>
                  <a:pt x="797640" y="44864"/>
                </a:lnTo>
                <a:lnTo>
                  <a:pt x="821709" y="30860"/>
                </a:lnTo>
                <a:close/>
              </a:path>
              <a:path w="877569" h="95250">
                <a:moveTo>
                  <a:pt x="849630" y="47060"/>
                </a:moveTo>
                <a:lnTo>
                  <a:pt x="849630" y="44957"/>
                </a:lnTo>
                <a:lnTo>
                  <a:pt x="797640" y="44864"/>
                </a:lnTo>
                <a:lnTo>
                  <a:pt x="758190" y="67817"/>
                </a:lnTo>
                <a:lnTo>
                  <a:pt x="751332" y="71627"/>
                </a:lnTo>
                <a:lnTo>
                  <a:pt x="749808" y="80009"/>
                </a:lnTo>
                <a:lnTo>
                  <a:pt x="753618" y="86867"/>
                </a:lnTo>
                <a:lnTo>
                  <a:pt x="757428" y="92963"/>
                </a:lnTo>
                <a:lnTo>
                  <a:pt x="765810" y="95249"/>
                </a:lnTo>
                <a:lnTo>
                  <a:pt x="772668" y="91439"/>
                </a:lnTo>
                <a:lnTo>
                  <a:pt x="849630" y="47060"/>
                </a:lnTo>
                <a:close/>
              </a:path>
              <a:path w="877569" h="95250">
                <a:moveTo>
                  <a:pt x="877062" y="31241"/>
                </a:moveTo>
                <a:lnTo>
                  <a:pt x="824220" y="0"/>
                </a:lnTo>
                <a:lnTo>
                  <a:pt x="768667" y="0"/>
                </a:lnTo>
                <a:lnTo>
                  <a:pt x="797319" y="16670"/>
                </a:lnTo>
                <a:lnTo>
                  <a:pt x="849630" y="16763"/>
                </a:lnTo>
                <a:lnTo>
                  <a:pt x="849630" y="47060"/>
                </a:lnTo>
                <a:lnTo>
                  <a:pt x="877062" y="31241"/>
                </a:lnTo>
                <a:close/>
              </a:path>
              <a:path w="877569" h="95250">
                <a:moveTo>
                  <a:pt x="849630" y="44957"/>
                </a:moveTo>
                <a:lnTo>
                  <a:pt x="849630" y="16763"/>
                </a:lnTo>
                <a:lnTo>
                  <a:pt x="797319" y="16670"/>
                </a:lnTo>
                <a:lnTo>
                  <a:pt x="821709" y="30860"/>
                </a:lnTo>
                <a:lnTo>
                  <a:pt x="842010" y="19049"/>
                </a:lnTo>
                <a:lnTo>
                  <a:pt x="842010" y="44944"/>
                </a:lnTo>
                <a:lnTo>
                  <a:pt x="849630" y="44957"/>
                </a:lnTo>
                <a:close/>
              </a:path>
              <a:path w="877569" h="95250">
                <a:moveTo>
                  <a:pt x="842010" y="44944"/>
                </a:moveTo>
                <a:lnTo>
                  <a:pt x="842010" y="42671"/>
                </a:lnTo>
                <a:lnTo>
                  <a:pt x="821709" y="30860"/>
                </a:lnTo>
                <a:lnTo>
                  <a:pt x="797640" y="44864"/>
                </a:lnTo>
                <a:lnTo>
                  <a:pt x="842010" y="44944"/>
                </a:lnTo>
                <a:close/>
              </a:path>
              <a:path w="877569" h="95250">
                <a:moveTo>
                  <a:pt x="842010" y="42671"/>
                </a:moveTo>
                <a:lnTo>
                  <a:pt x="842010" y="19049"/>
                </a:lnTo>
                <a:lnTo>
                  <a:pt x="821709" y="30860"/>
                </a:lnTo>
                <a:lnTo>
                  <a:pt x="842010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26991" y="6712457"/>
            <a:ext cx="702310" cy="93980"/>
          </a:xfrm>
          <a:custGeom>
            <a:avLst/>
            <a:gdLst/>
            <a:ahLst/>
            <a:cxnLst/>
            <a:rect l="l" t="t" r="r" b="b"/>
            <a:pathLst>
              <a:path w="702310" h="93979">
                <a:moveTo>
                  <a:pt x="645890" y="28900"/>
                </a:moveTo>
                <a:lnTo>
                  <a:pt x="622425" y="15122"/>
                </a:lnTo>
                <a:lnTo>
                  <a:pt x="0" y="13716"/>
                </a:lnTo>
                <a:lnTo>
                  <a:pt x="0" y="41148"/>
                </a:lnTo>
                <a:lnTo>
                  <a:pt x="621220" y="43253"/>
                </a:lnTo>
                <a:lnTo>
                  <a:pt x="645890" y="28900"/>
                </a:lnTo>
                <a:close/>
              </a:path>
              <a:path w="702310" h="93979">
                <a:moveTo>
                  <a:pt x="674370" y="44974"/>
                </a:moveTo>
                <a:lnTo>
                  <a:pt x="674370" y="43434"/>
                </a:lnTo>
                <a:lnTo>
                  <a:pt x="621220" y="43253"/>
                </a:lnTo>
                <a:lnTo>
                  <a:pt x="582930" y="65532"/>
                </a:lnTo>
                <a:lnTo>
                  <a:pt x="576834" y="69342"/>
                </a:lnTo>
                <a:lnTo>
                  <a:pt x="574548" y="78486"/>
                </a:lnTo>
                <a:lnTo>
                  <a:pt x="578358" y="84582"/>
                </a:lnTo>
                <a:lnTo>
                  <a:pt x="582168" y="91440"/>
                </a:lnTo>
                <a:lnTo>
                  <a:pt x="590550" y="93726"/>
                </a:lnTo>
                <a:lnTo>
                  <a:pt x="597408" y="89916"/>
                </a:lnTo>
                <a:lnTo>
                  <a:pt x="674370" y="44974"/>
                </a:lnTo>
                <a:close/>
              </a:path>
              <a:path w="702310" h="93979">
                <a:moveTo>
                  <a:pt x="701802" y="28956"/>
                </a:moveTo>
                <a:lnTo>
                  <a:pt x="652214" y="0"/>
                </a:lnTo>
                <a:lnTo>
                  <a:pt x="596669" y="0"/>
                </a:lnTo>
                <a:lnTo>
                  <a:pt x="622425" y="15122"/>
                </a:lnTo>
                <a:lnTo>
                  <a:pt x="674370" y="15240"/>
                </a:lnTo>
                <a:lnTo>
                  <a:pt x="674370" y="44974"/>
                </a:lnTo>
                <a:lnTo>
                  <a:pt x="701802" y="28956"/>
                </a:lnTo>
                <a:close/>
              </a:path>
              <a:path w="702310" h="93979">
                <a:moveTo>
                  <a:pt x="666750" y="43408"/>
                </a:moveTo>
                <a:lnTo>
                  <a:pt x="666750" y="41148"/>
                </a:lnTo>
                <a:lnTo>
                  <a:pt x="645890" y="28900"/>
                </a:lnTo>
                <a:lnTo>
                  <a:pt x="621220" y="43253"/>
                </a:lnTo>
                <a:lnTo>
                  <a:pt x="666750" y="43408"/>
                </a:lnTo>
                <a:close/>
              </a:path>
              <a:path w="702310" h="93979">
                <a:moveTo>
                  <a:pt x="674370" y="43434"/>
                </a:moveTo>
                <a:lnTo>
                  <a:pt x="674370" y="15240"/>
                </a:lnTo>
                <a:lnTo>
                  <a:pt x="622425" y="15122"/>
                </a:lnTo>
                <a:lnTo>
                  <a:pt x="645890" y="28900"/>
                </a:lnTo>
                <a:lnTo>
                  <a:pt x="666750" y="16764"/>
                </a:lnTo>
                <a:lnTo>
                  <a:pt x="666750" y="43408"/>
                </a:lnTo>
                <a:lnTo>
                  <a:pt x="674370" y="43434"/>
                </a:lnTo>
                <a:close/>
              </a:path>
              <a:path w="702310" h="93979">
                <a:moveTo>
                  <a:pt x="666750" y="41148"/>
                </a:moveTo>
                <a:lnTo>
                  <a:pt x="666750" y="16764"/>
                </a:lnTo>
                <a:lnTo>
                  <a:pt x="645890" y="28900"/>
                </a:lnTo>
                <a:lnTo>
                  <a:pt x="666750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26991" y="6712457"/>
            <a:ext cx="702310" cy="93980"/>
          </a:xfrm>
          <a:custGeom>
            <a:avLst/>
            <a:gdLst/>
            <a:ahLst/>
            <a:cxnLst/>
            <a:rect l="l" t="t" r="r" b="b"/>
            <a:pathLst>
              <a:path w="702310" h="93979">
                <a:moveTo>
                  <a:pt x="645890" y="28900"/>
                </a:moveTo>
                <a:lnTo>
                  <a:pt x="622425" y="15122"/>
                </a:lnTo>
                <a:lnTo>
                  <a:pt x="0" y="13716"/>
                </a:lnTo>
                <a:lnTo>
                  <a:pt x="0" y="41148"/>
                </a:lnTo>
                <a:lnTo>
                  <a:pt x="621220" y="43253"/>
                </a:lnTo>
                <a:lnTo>
                  <a:pt x="645890" y="28900"/>
                </a:lnTo>
                <a:close/>
              </a:path>
              <a:path w="702310" h="93979">
                <a:moveTo>
                  <a:pt x="674370" y="44974"/>
                </a:moveTo>
                <a:lnTo>
                  <a:pt x="674370" y="43434"/>
                </a:lnTo>
                <a:lnTo>
                  <a:pt x="621220" y="43253"/>
                </a:lnTo>
                <a:lnTo>
                  <a:pt x="582930" y="65532"/>
                </a:lnTo>
                <a:lnTo>
                  <a:pt x="576834" y="69342"/>
                </a:lnTo>
                <a:lnTo>
                  <a:pt x="574548" y="78486"/>
                </a:lnTo>
                <a:lnTo>
                  <a:pt x="578358" y="84582"/>
                </a:lnTo>
                <a:lnTo>
                  <a:pt x="582168" y="91440"/>
                </a:lnTo>
                <a:lnTo>
                  <a:pt x="590550" y="93726"/>
                </a:lnTo>
                <a:lnTo>
                  <a:pt x="597408" y="89916"/>
                </a:lnTo>
                <a:lnTo>
                  <a:pt x="674370" y="44974"/>
                </a:lnTo>
                <a:close/>
              </a:path>
              <a:path w="702310" h="93979">
                <a:moveTo>
                  <a:pt x="701802" y="28956"/>
                </a:moveTo>
                <a:lnTo>
                  <a:pt x="652214" y="0"/>
                </a:lnTo>
                <a:lnTo>
                  <a:pt x="596669" y="0"/>
                </a:lnTo>
                <a:lnTo>
                  <a:pt x="622425" y="15122"/>
                </a:lnTo>
                <a:lnTo>
                  <a:pt x="674370" y="15240"/>
                </a:lnTo>
                <a:lnTo>
                  <a:pt x="674370" y="44974"/>
                </a:lnTo>
                <a:lnTo>
                  <a:pt x="701802" y="28956"/>
                </a:lnTo>
                <a:close/>
              </a:path>
              <a:path w="702310" h="93979">
                <a:moveTo>
                  <a:pt x="666750" y="43408"/>
                </a:moveTo>
                <a:lnTo>
                  <a:pt x="666750" y="41148"/>
                </a:lnTo>
                <a:lnTo>
                  <a:pt x="645890" y="28900"/>
                </a:lnTo>
                <a:lnTo>
                  <a:pt x="621220" y="43253"/>
                </a:lnTo>
                <a:lnTo>
                  <a:pt x="666750" y="43408"/>
                </a:lnTo>
                <a:close/>
              </a:path>
              <a:path w="702310" h="93979">
                <a:moveTo>
                  <a:pt x="674370" y="43434"/>
                </a:moveTo>
                <a:lnTo>
                  <a:pt x="674370" y="15240"/>
                </a:lnTo>
                <a:lnTo>
                  <a:pt x="622425" y="15122"/>
                </a:lnTo>
                <a:lnTo>
                  <a:pt x="645890" y="28900"/>
                </a:lnTo>
                <a:lnTo>
                  <a:pt x="666750" y="16764"/>
                </a:lnTo>
                <a:lnTo>
                  <a:pt x="666750" y="43408"/>
                </a:lnTo>
                <a:lnTo>
                  <a:pt x="674370" y="43434"/>
                </a:lnTo>
                <a:close/>
              </a:path>
              <a:path w="702310" h="93979">
                <a:moveTo>
                  <a:pt x="666750" y="41148"/>
                </a:moveTo>
                <a:lnTo>
                  <a:pt x="666750" y="16764"/>
                </a:lnTo>
                <a:lnTo>
                  <a:pt x="645890" y="28900"/>
                </a:lnTo>
                <a:lnTo>
                  <a:pt x="666750" y="411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32397" y="6727697"/>
            <a:ext cx="525780" cy="29845"/>
          </a:xfrm>
          <a:custGeom>
            <a:avLst/>
            <a:gdLst/>
            <a:ahLst/>
            <a:cxnLst/>
            <a:rect l="l" t="t" r="r" b="b"/>
            <a:pathLst>
              <a:path w="525779" h="29845">
                <a:moveTo>
                  <a:pt x="0" y="29718"/>
                </a:moveTo>
                <a:lnTo>
                  <a:pt x="525780" y="29718"/>
                </a:lnTo>
                <a:lnTo>
                  <a:pt x="525780" y="0"/>
                </a:lnTo>
                <a:lnTo>
                  <a:pt x="0" y="0"/>
                </a:lnTo>
                <a:lnTo>
                  <a:pt x="0" y="29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32397" y="6727697"/>
            <a:ext cx="525780" cy="29845"/>
          </a:xfrm>
          <a:custGeom>
            <a:avLst/>
            <a:gdLst/>
            <a:ahLst/>
            <a:cxnLst/>
            <a:rect l="l" t="t" r="r" b="b"/>
            <a:pathLst>
              <a:path w="525779" h="29845">
                <a:moveTo>
                  <a:pt x="0" y="29718"/>
                </a:moveTo>
                <a:lnTo>
                  <a:pt x="525780" y="29718"/>
                </a:lnTo>
                <a:lnTo>
                  <a:pt x="525780" y="0"/>
                </a:lnTo>
                <a:lnTo>
                  <a:pt x="0" y="0"/>
                </a:lnTo>
                <a:lnTo>
                  <a:pt x="0" y="29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62266" y="6712457"/>
            <a:ext cx="438150" cy="95250"/>
          </a:xfrm>
          <a:custGeom>
            <a:avLst/>
            <a:gdLst/>
            <a:ahLst/>
            <a:cxnLst/>
            <a:rect l="l" t="t" r="r" b="b"/>
            <a:pathLst>
              <a:path w="438150" h="95250">
                <a:moveTo>
                  <a:pt x="382732" y="30714"/>
                </a:moveTo>
                <a:lnTo>
                  <a:pt x="358644" y="16570"/>
                </a:lnTo>
                <a:lnTo>
                  <a:pt x="0" y="15239"/>
                </a:lnTo>
                <a:lnTo>
                  <a:pt x="0" y="43433"/>
                </a:lnTo>
                <a:lnTo>
                  <a:pt x="358202" y="44763"/>
                </a:lnTo>
                <a:lnTo>
                  <a:pt x="382732" y="30714"/>
                </a:lnTo>
                <a:close/>
              </a:path>
              <a:path w="438150" h="95250">
                <a:moveTo>
                  <a:pt x="410718" y="47060"/>
                </a:moveTo>
                <a:lnTo>
                  <a:pt x="410718" y="44957"/>
                </a:lnTo>
                <a:lnTo>
                  <a:pt x="358202" y="44763"/>
                </a:lnTo>
                <a:lnTo>
                  <a:pt x="319278" y="67055"/>
                </a:lnTo>
                <a:lnTo>
                  <a:pt x="312420" y="70865"/>
                </a:lnTo>
                <a:lnTo>
                  <a:pt x="310134" y="80009"/>
                </a:lnTo>
                <a:lnTo>
                  <a:pt x="314706" y="86105"/>
                </a:lnTo>
                <a:lnTo>
                  <a:pt x="318516" y="92963"/>
                </a:lnTo>
                <a:lnTo>
                  <a:pt x="326898" y="95249"/>
                </a:lnTo>
                <a:lnTo>
                  <a:pt x="333756" y="91439"/>
                </a:lnTo>
                <a:lnTo>
                  <a:pt x="410718" y="47060"/>
                </a:lnTo>
                <a:close/>
              </a:path>
              <a:path w="438150" h="95250">
                <a:moveTo>
                  <a:pt x="438150" y="31241"/>
                </a:moveTo>
                <a:lnTo>
                  <a:pt x="385308" y="0"/>
                </a:lnTo>
                <a:lnTo>
                  <a:pt x="330422" y="0"/>
                </a:lnTo>
                <a:lnTo>
                  <a:pt x="358644" y="16570"/>
                </a:lnTo>
                <a:lnTo>
                  <a:pt x="410718" y="16763"/>
                </a:lnTo>
                <a:lnTo>
                  <a:pt x="410718" y="47060"/>
                </a:lnTo>
                <a:lnTo>
                  <a:pt x="438150" y="31241"/>
                </a:lnTo>
                <a:close/>
              </a:path>
              <a:path w="438150" h="95250">
                <a:moveTo>
                  <a:pt x="403098" y="44929"/>
                </a:moveTo>
                <a:lnTo>
                  <a:pt x="403098" y="42671"/>
                </a:lnTo>
                <a:lnTo>
                  <a:pt x="382732" y="30714"/>
                </a:lnTo>
                <a:lnTo>
                  <a:pt x="358202" y="44763"/>
                </a:lnTo>
                <a:lnTo>
                  <a:pt x="403098" y="44929"/>
                </a:lnTo>
                <a:close/>
              </a:path>
              <a:path w="438150" h="95250">
                <a:moveTo>
                  <a:pt x="410718" y="44957"/>
                </a:moveTo>
                <a:lnTo>
                  <a:pt x="410718" y="16763"/>
                </a:lnTo>
                <a:lnTo>
                  <a:pt x="358644" y="16570"/>
                </a:lnTo>
                <a:lnTo>
                  <a:pt x="382732" y="30714"/>
                </a:lnTo>
                <a:lnTo>
                  <a:pt x="403098" y="19049"/>
                </a:lnTo>
                <a:lnTo>
                  <a:pt x="403098" y="44929"/>
                </a:lnTo>
                <a:lnTo>
                  <a:pt x="410718" y="44957"/>
                </a:lnTo>
                <a:close/>
              </a:path>
              <a:path w="438150" h="95250">
                <a:moveTo>
                  <a:pt x="403098" y="42671"/>
                </a:moveTo>
                <a:lnTo>
                  <a:pt x="403098" y="19049"/>
                </a:lnTo>
                <a:lnTo>
                  <a:pt x="382732" y="30714"/>
                </a:lnTo>
                <a:lnTo>
                  <a:pt x="403098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462266" y="6712457"/>
            <a:ext cx="438150" cy="95250"/>
          </a:xfrm>
          <a:custGeom>
            <a:avLst/>
            <a:gdLst/>
            <a:ahLst/>
            <a:cxnLst/>
            <a:rect l="l" t="t" r="r" b="b"/>
            <a:pathLst>
              <a:path w="438150" h="95250">
                <a:moveTo>
                  <a:pt x="382732" y="30714"/>
                </a:moveTo>
                <a:lnTo>
                  <a:pt x="358644" y="16570"/>
                </a:lnTo>
                <a:lnTo>
                  <a:pt x="0" y="15239"/>
                </a:lnTo>
                <a:lnTo>
                  <a:pt x="0" y="43433"/>
                </a:lnTo>
                <a:lnTo>
                  <a:pt x="358202" y="44763"/>
                </a:lnTo>
                <a:lnTo>
                  <a:pt x="382732" y="30714"/>
                </a:lnTo>
                <a:close/>
              </a:path>
              <a:path w="438150" h="95250">
                <a:moveTo>
                  <a:pt x="410718" y="47060"/>
                </a:moveTo>
                <a:lnTo>
                  <a:pt x="410718" y="44957"/>
                </a:lnTo>
                <a:lnTo>
                  <a:pt x="358202" y="44763"/>
                </a:lnTo>
                <a:lnTo>
                  <a:pt x="319278" y="67055"/>
                </a:lnTo>
                <a:lnTo>
                  <a:pt x="312420" y="70865"/>
                </a:lnTo>
                <a:lnTo>
                  <a:pt x="310134" y="80009"/>
                </a:lnTo>
                <a:lnTo>
                  <a:pt x="314706" y="86105"/>
                </a:lnTo>
                <a:lnTo>
                  <a:pt x="318516" y="92963"/>
                </a:lnTo>
                <a:lnTo>
                  <a:pt x="326898" y="95249"/>
                </a:lnTo>
                <a:lnTo>
                  <a:pt x="333756" y="91439"/>
                </a:lnTo>
                <a:lnTo>
                  <a:pt x="410718" y="47060"/>
                </a:lnTo>
                <a:close/>
              </a:path>
              <a:path w="438150" h="95250">
                <a:moveTo>
                  <a:pt x="438150" y="31241"/>
                </a:moveTo>
                <a:lnTo>
                  <a:pt x="385308" y="0"/>
                </a:lnTo>
                <a:lnTo>
                  <a:pt x="330422" y="0"/>
                </a:lnTo>
                <a:lnTo>
                  <a:pt x="358644" y="16570"/>
                </a:lnTo>
                <a:lnTo>
                  <a:pt x="410718" y="16763"/>
                </a:lnTo>
                <a:lnTo>
                  <a:pt x="410718" y="47060"/>
                </a:lnTo>
                <a:lnTo>
                  <a:pt x="438150" y="31241"/>
                </a:lnTo>
                <a:close/>
              </a:path>
              <a:path w="438150" h="95250">
                <a:moveTo>
                  <a:pt x="403098" y="44929"/>
                </a:moveTo>
                <a:lnTo>
                  <a:pt x="403098" y="42671"/>
                </a:lnTo>
                <a:lnTo>
                  <a:pt x="382732" y="30714"/>
                </a:lnTo>
                <a:lnTo>
                  <a:pt x="358202" y="44763"/>
                </a:lnTo>
                <a:lnTo>
                  <a:pt x="403098" y="44929"/>
                </a:lnTo>
                <a:close/>
              </a:path>
              <a:path w="438150" h="95250">
                <a:moveTo>
                  <a:pt x="410718" y="44957"/>
                </a:moveTo>
                <a:lnTo>
                  <a:pt x="410718" y="16763"/>
                </a:lnTo>
                <a:lnTo>
                  <a:pt x="358644" y="16570"/>
                </a:lnTo>
                <a:lnTo>
                  <a:pt x="382732" y="30714"/>
                </a:lnTo>
                <a:lnTo>
                  <a:pt x="403098" y="19049"/>
                </a:lnTo>
                <a:lnTo>
                  <a:pt x="403098" y="44929"/>
                </a:lnTo>
                <a:lnTo>
                  <a:pt x="410718" y="44957"/>
                </a:lnTo>
                <a:close/>
              </a:path>
              <a:path w="438150" h="95250">
                <a:moveTo>
                  <a:pt x="403098" y="42671"/>
                </a:moveTo>
                <a:lnTo>
                  <a:pt x="403098" y="19049"/>
                </a:lnTo>
                <a:lnTo>
                  <a:pt x="382732" y="30714"/>
                </a:lnTo>
                <a:lnTo>
                  <a:pt x="403098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931161" y="6886193"/>
            <a:ext cx="580390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solidFill>
                  <a:srgbClr val="C00000"/>
                </a:solidFill>
                <a:latin typeface="Arial"/>
                <a:cs typeface="Arial"/>
              </a:rPr>
              <a:t>IN</a:t>
            </a:r>
            <a:r>
              <a:rPr sz="1950" spc="-13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1950" spc="2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endParaRPr sz="195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095" y="120395"/>
            <a:ext cx="10045700" cy="7531100"/>
          </a:xfrm>
          <a:custGeom>
            <a:avLst/>
            <a:gdLst/>
            <a:ahLst/>
            <a:cxnLst/>
            <a:rect l="l" t="t" r="r" b="b"/>
            <a:pathLst>
              <a:path w="10045700" h="7531100">
                <a:moveTo>
                  <a:pt x="10045446" y="7530846"/>
                </a:moveTo>
                <a:lnTo>
                  <a:pt x="10045446" y="0"/>
                </a:lnTo>
                <a:lnTo>
                  <a:pt x="0" y="0"/>
                </a:lnTo>
                <a:lnTo>
                  <a:pt x="0" y="7530846"/>
                </a:lnTo>
                <a:lnTo>
                  <a:pt x="10045446" y="75308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908" y="406654"/>
            <a:ext cx="873696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Daisy Chaining with Priority</a:t>
            </a:r>
            <a:r>
              <a:rPr spc="30" dirty="0"/>
              <a:t> </a:t>
            </a:r>
            <a:r>
              <a:rPr spc="10" dirty="0"/>
              <a:t>Group</a:t>
            </a:r>
          </a:p>
        </p:txBody>
      </p:sp>
      <p:sp>
        <p:nvSpPr>
          <p:cNvPr id="3" name="object 3"/>
          <p:cNvSpPr/>
          <p:nvPr/>
        </p:nvSpPr>
        <p:spPr>
          <a:xfrm>
            <a:off x="380" y="1998726"/>
            <a:ext cx="10058400" cy="943610"/>
          </a:xfrm>
          <a:custGeom>
            <a:avLst/>
            <a:gdLst/>
            <a:ahLst/>
            <a:cxnLst/>
            <a:rect l="l" t="t" r="r" b="b"/>
            <a:pathLst>
              <a:path w="10058400" h="943610">
                <a:moveTo>
                  <a:pt x="0" y="0"/>
                </a:moveTo>
                <a:lnTo>
                  <a:pt x="0" y="943356"/>
                </a:lnTo>
                <a:lnTo>
                  <a:pt x="10058019" y="943356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0441" y="3591305"/>
            <a:ext cx="1355725" cy="293370"/>
          </a:xfrm>
          <a:custGeom>
            <a:avLst/>
            <a:gdLst/>
            <a:ahLst/>
            <a:cxnLst/>
            <a:rect l="l" t="t" r="r" b="b"/>
            <a:pathLst>
              <a:path w="1355725" h="293370">
                <a:moveTo>
                  <a:pt x="1355598" y="6858"/>
                </a:moveTo>
                <a:lnTo>
                  <a:pt x="1355598" y="3048"/>
                </a:lnTo>
                <a:lnTo>
                  <a:pt x="1352549" y="0"/>
                </a:lnTo>
                <a:lnTo>
                  <a:pt x="3047" y="0"/>
                </a:lnTo>
                <a:lnTo>
                  <a:pt x="0" y="3048"/>
                </a:lnTo>
                <a:lnTo>
                  <a:pt x="0" y="293370"/>
                </a:lnTo>
                <a:lnTo>
                  <a:pt x="6858" y="293370"/>
                </a:lnTo>
                <a:lnTo>
                  <a:pt x="6858" y="6858"/>
                </a:lnTo>
                <a:lnTo>
                  <a:pt x="1355598" y="6858"/>
                </a:lnTo>
                <a:close/>
              </a:path>
              <a:path w="1355725" h="293370">
                <a:moveTo>
                  <a:pt x="1355598" y="293370"/>
                </a:moveTo>
                <a:lnTo>
                  <a:pt x="1355598" y="6858"/>
                </a:lnTo>
                <a:lnTo>
                  <a:pt x="1347978" y="6858"/>
                </a:lnTo>
                <a:lnTo>
                  <a:pt x="1347978" y="293370"/>
                </a:lnTo>
                <a:lnTo>
                  <a:pt x="1355598" y="293370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50441" y="3591305"/>
            <a:ext cx="1355725" cy="293370"/>
          </a:xfrm>
          <a:custGeom>
            <a:avLst/>
            <a:gdLst/>
            <a:ahLst/>
            <a:cxnLst/>
            <a:rect l="l" t="t" r="r" b="b"/>
            <a:pathLst>
              <a:path w="1355725" h="293370">
                <a:moveTo>
                  <a:pt x="1355598" y="293370"/>
                </a:moveTo>
                <a:lnTo>
                  <a:pt x="1355598" y="3048"/>
                </a:lnTo>
                <a:lnTo>
                  <a:pt x="1352549" y="0"/>
                </a:lnTo>
                <a:lnTo>
                  <a:pt x="3047" y="0"/>
                </a:lnTo>
                <a:lnTo>
                  <a:pt x="0" y="3048"/>
                </a:lnTo>
                <a:lnTo>
                  <a:pt x="0" y="293370"/>
                </a:lnTo>
                <a:lnTo>
                  <a:pt x="6857" y="293370"/>
                </a:lnTo>
                <a:lnTo>
                  <a:pt x="6857" y="14478"/>
                </a:lnTo>
                <a:lnTo>
                  <a:pt x="14477" y="6858"/>
                </a:lnTo>
                <a:lnTo>
                  <a:pt x="14477" y="14478"/>
                </a:lnTo>
                <a:lnTo>
                  <a:pt x="1341120" y="14478"/>
                </a:lnTo>
                <a:lnTo>
                  <a:pt x="1341120" y="6858"/>
                </a:lnTo>
                <a:lnTo>
                  <a:pt x="1347977" y="14478"/>
                </a:lnTo>
                <a:lnTo>
                  <a:pt x="1347977" y="293370"/>
                </a:lnTo>
                <a:lnTo>
                  <a:pt x="1355598" y="293370"/>
                </a:lnTo>
                <a:close/>
              </a:path>
              <a:path w="1355725" h="293370">
                <a:moveTo>
                  <a:pt x="14477" y="14478"/>
                </a:moveTo>
                <a:lnTo>
                  <a:pt x="14477" y="6858"/>
                </a:lnTo>
                <a:lnTo>
                  <a:pt x="6857" y="14478"/>
                </a:lnTo>
                <a:lnTo>
                  <a:pt x="14477" y="14478"/>
                </a:lnTo>
                <a:close/>
              </a:path>
              <a:path w="1355725" h="293370">
                <a:moveTo>
                  <a:pt x="14477" y="293370"/>
                </a:moveTo>
                <a:lnTo>
                  <a:pt x="14477" y="14478"/>
                </a:lnTo>
                <a:lnTo>
                  <a:pt x="6857" y="14478"/>
                </a:lnTo>
                <a:lnTo>
                  <a:pt x="6857" y="293370"/>
                </a:lnTo>
                <a:lnTo>
                  <a:pt x="14477" y="293370"/>
                </a:lnTo>
                <a:close/>
              </a:path>
              <a:path w="1355725" h="293370">
                <a:moveTo>
                  <a:pt x="1347977" y="14478"/>
                </a:moveTo>
                <a:lnTo>
                  <a:pt x="1341120" y="6858"/>
                </a:lnTo>
                <a:lnTo>
                  <a:pt x="1341120" y="14478"/>
                </a:lnTo>
                <a:lnTo>
                  <a:pt x="1347977" y="14478"/>
                </a:lnTo>
                <a:close/>
              </a:path>
              <a:path w="1355725" h="293370">
                <a:moveTo>
                  <a:pt x="1347977" y="293370"/>
                </a:moveTo>
                <a:lnTo>
                  <a:pt x="1347977" y="14478"/>
                </a:lnTo>
                <a:lnTo>
                  <a:pt x="1341120" y="14478"/>
                </a:lnTo>
                <a:lnTo>
                  <a:pt x="1341120" y="293370"/>
                </a:lnTo>
                <a:lnTo>
                  <a:pt x="1347977" y="293370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95500" y="3867150"/>
            <a:ext cx="251460" cy="0"/>
          </a:xfrm>
          <a:custGeom>
            <a:avLst/>
            <a:gdLst/>
            <a:ahLst/>
            <a:cxnLst/>
            <a:rect l="l" t="t" r="r" b="b"/>
            <a:pathLst>
              <a:path w="251460">
                <a:moveTo>
                  <a:pt x="0" y="0"/>
                </a:moveTo>
                <a:lnTo>
                  <a:pt x="251460" y="0"/>
                </a:lnTo>
              </a:path>
            </a:pathLst>
          </a:custGeom>
          <a:ln w="3505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81783" y="3835908"/>
            <a:ext cx="280035" cy="48895"/>
          </a:xfrm>
          <a:custGeom>
            <a:avLst/>
            <a:gdLst/>
            <a:ahLst/>
            <a:cxnLst/>
            <a:rect l="l" t="t" r="r" b="b"/>
            <a:pathLst>
              <a:path w="280035" h="48895">
                <a:moveTo>
                  <a:pt x="279654" y="48768"/>
                </a:moveTo>
                <a:lnTo>
                  <a:pt x="279654" y="6095"/>
                </a:lnTo>
                <a:lnTo>
                  <a:pt x="273558" y="0"/>
                </a:lnTo>
                <a:lnTo>
                  <a:pt x="6095" y="0"/>
                </a:lnTo>
                <a:lnTo>
                  <a:pt x="0" y="6095"/>
                </a:lnTo>
                <a:lnTo>
                  <a:pt x="0" y="48768"/>
                </a:lnTo>
                <a:lnTo>
                  <a:pt x="13716" y="48768"/>
                </a:lnTo>
                <a:lnTo>
                  <a:pt x="13716" y="28193"/>
                </a:lnTo>
                <a:lnTo>
                  <a:pt x="28194" y="13715"/>
                </a:lnTo>
                <a:lnTo>
                  <a:pt x="28193" y="28193"/>
                </a:lnTo>
                <a:lnTo>
                  <a:pt x="251460" y="28193"/>
                </a:lnTo>
                <a:lnTo>
                  <a:pt x="251460" y="13715"/>
                </a:lnTo>
                <a:lnTo>
                  <a:pt x="265176" y="28193"/>
                </a:lnTo>
                <a:lnTo>
                  <a:pt x="265176" y="48768"/>
                </a:lnTo>
                <a:lnTo>
                  <a:pt x="279654" y="48768"/>
                </a:lnTo>
                <a:close/>
              </a:path>
              <a:path w="280035" h="48895">
                <a:moveTo>
                  <a:pt x="28193" y="28193"/>
                </a:moveTo>
                <a:lnTo>
                  <a:pt x="28194" y="13715"/>
                </a:lnTo>
                <a:lnTo>
                  <a:pt x="13716" y="28193"/>
                </a:lnTo>
                <a:lnTo>
                  <a:pt x="28193" y="28193"/>
                </a:lnTo>
                <a:close/>
              </a:path>
              <a:path w="280035" h="48895">
                <a:moveTo>
                  <a:pt x="28193" y="48768"/>
                </a:moveTo>
                <a:lnTo>
                  <a:pt x="28193" y="28193"/>
                </a:lnTo>
                <a:lnTo>
                  <a:pt x="13716" y="28193"/>
                </a:lnTo>
                <a:lnTo>
                  <a:pt x="13716" y="48768"/>
                </a:lnTo>
                <a:lnTo>
                  <a:pt x="28193" y="48768"/>
                </a:lnTo>
                <a:close/>
              </a:path>
              <a:path w="280035" h="48895">
                <a:moveTo>
                  <a:pt x="265176" y="28193"/>
                </a:moveTo>
                <a:lnTo>
                  <a:pt x="251460" y="13715"/>
                </a:lnTo>
                <a:lnTo>
                  <a:pt x="251460" y="28193"/>
                </a:lnTo>
                <a:lnTo>
                  <a:pt x="265176" y="28193"/>
                </a:lnTo>
                <a:close/>
              </a:path>
              <a:path w="280035" h="48895">
                <a:moveTo>
                  <a:pt x="265176" y="48768"/>
                </a:moveTo>
                <a:lnTo>
                  <a:pt x="265176" y="28193"/>
                </a:lnTo>
                <a:lnTo>
                  <a:pt x="251460" y="28193"/>
                </a:lnTo>
                <a:lnTo>
                  <a:pt x="251460" y="48768"/>
                </a:lnTo>
                <a:lnTo>
                  <a:pt x="265176" y="48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85160" y="3668267"/>
            <a:ext cx="5783580" cy="29845"/>
          </a:xfrm>
          <a:custGeom>
            <a:avLst/>
            <a:gdLst/>
            <a:ahLst/>
            <a:cxnLst/>
            <a:rect l="l" t="t" r="r" b="b"/>
            <a:pathLst>
              <a:path w="5783580" h="29845">
                <a:moveTo>
                  <a:pt x="0" y="29717"/>
                </a:moveTo>
                <a:lnTo>
                  <a:pt x="5783580" y="29717"/>
                </a:lnTo>
                <a:lnTo>
                  <a:pt x="5783580" y="0"/>
                </a:lnTo>
                <a:lnTo>
                  <a:pt x="0" y="0"/>
                </a:lnTo>
                <a:lnTo>
                  <a:pt x="0" y="2971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85160" y="3668267"/>
            <a:ext cx="5783580" cy="29845"/>
          </a:xfrm>
          <a:custGeom>
            <a:avLst/>
            <a:gdLst/>
            <a:ahLst/>
            <a:cxnLst/>
            <a:rect l="l" t="t" r="r" b="b"/>
            <a:pathLst>
              <a:path w="5783580" h="29845">
                <a:moveTo>
                  <a:pt x="0" y="29717"/>
                </a:moveTo>
                <a:lnTo>
                  <a:pt x="5783580" y="29717"/>
                </a:lnTo>
                <a:lnTo>
                  <a:pt x="5783580" y="0"/>
                </a:lnTo>
                <a:lnTo>
                  <a:pt x="0" y="0"/>
                </a:lnTo>
                <a:lnTo>
                  <a:pt x="0" y="2971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71139" y="3683508"/>
            <a:ext cx="30480" cy="201295"/>
          </a:xfrm>
          <a:custGeom>
            <a:avLst/>
            <a:gdLst/>
            <a:ahLst/>
            <a:cxnLst/>
            <a:rect l="l" t="t" r="r" b="b"/>
            <a:pathLst>
              <a:path w="30480" h="201295">
                <a:moveTo>
                  <a:pt x="30022" y="762"/>
                </a:moveTo>
                <a:lnTo>
                  <a:pt x="1828" y="0"/>
                </a:lnTo>
                <a:lnTo>
                  <a:pt x="0" y="201167"/>
                </a:lnTo>
                <a:lnTo>
                  <a:pt x="28200" y="201167"/>
                </a:lnTo>
                <a:lnTo>
                  <a:pt x="30022" y="76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71139" y="3683508"/>
            <a:ext cx="30480" cy="201295"/>
          </a:xfrm>
          <a:custGeom>
            <a:avLst/>
            <a:gdLst/>
            <a:ahLst/>
            <a:cxnLst/>
            <a:rect l="l" t="t" r="r" b="b"/>
            <a:pathLst>
              <a:path w="30480" h="201295">
                <a:moveTo>
                  <a:pt x="30022" y="762"/>
                </a:moveTo>
                <a:lnTo>
                  <a:pt x="1828" y="0"/>
                </a:lnTo>
                <a:lnTo>
                  <a:pt x="0" y="201167"/>
                </a:lnTo>
                <a:lnTo>
                  <a:pt x="28200" y="201167"/>
                </a:lnTo>
                <a:lnTo>
                  <a:pt x="30022" y="76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62121" y="3307079"/>
            <a:ext cx="626110" cy="0"/>
          </a:xfrm>
          <a:custGeom>
            <a:avLst/>
            <a:gdLst/>
            <a:ahLst/>
            <a:cxnLst/>
            <a:rect l="l" t="t" r="r" b="b"/>
            <a:pathLst>
              <a:path w="626110">
                <a:moveTo>
                  <a:pt x="0" y="0"/>
                </a:moveTo>
                <a:lnTo>
                  <a:pt x="625602" y="0"/>
                </a:lnTo>
              </a:path>
            </a:pathLst>
          </a:custGeom>
          <a:ln w="111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1254" y="1205097"/>
            <a:ext cx="9378315" cy="2418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marR="5715" indent="-377190">
              <a:lnSpc>
                <a:spcPct val="132400"/>
              </a:lnSpc>
              <a:buFont typeface="Arial"/>
              <a:buChar char="•"/>
              <a:tabLst>
                <a:tab pos="389255" algn="l"/>
                <a:tab pos="389890" algn="l"/>
                <a:tab pos="2152015" algn="l"/>
                <a:tab pos="3149600" algn="l"/>
                <a:tab pos="4593590" algn="l"/>
                <a:tab pos="5323205" algn="l"/>
                <a:tab pos="6890384" algn="l"/>
                <a:tab pos="8176259" algn="l"/>
                <a:tab pos="8657590" algn="l"/>
              </a:tabLst>
            </a:pPr>
            <a:r>
              <a:rPr sz="2050" b="1" spc="25" dirty="0">
                <a:latin typeface="Verdana"/>
                <a:cs typeface="Verdana"/>
              </a:rPr>
              <a:t>Combining	</a:t>
            </a:r>
            <a:r>
              <a:rPr sz="2050" b="1" spc="35" dirty="0">
                <a:latin typeface="Verdana"/>
                <a:cs typeface="Verdana"/>
              </a:rPr>
              <a:t>D</a:t>
            </a:r>
            <a:r>
              <a:rPr sz="2050" b="1" spc="20" dirty="0">
                <a:latin typeface="Verdana"/>
                <a:cs typeface="Verdana"/>
              </a:rPr>
              <a:t>aisy</a:t>
            </a:r>
            <a:r>
              <a:rPr sz="2050" b="1" dirty="0">
                <a:latin typeface="Verdana"/>
                <a:cs typeface="Verdana"/>
              </a:rPr>
              <a:t>	</a:t>
            </a:r>
            <a:r>
              <a:rPr sz="2050" b="1" spc="20" dirty="0">
                <a:latin typeface="Verdana"/>
                <a:cs typeface="Verdana"/>
              </a:rPr>
              <a:t>chaining</a:t>
            </a:r>
            <a:r>
              <a:rPr sz="2050" b="1" dirty="0">
                <a:latin typeface="Verdana"/>
                <a:cs typeface="Verdana"/>
              </a:rPr>
              <a:t>	</a:t>
            </a:r>
            <a:r>
              <a:rPr sz="2050" b="1" spc="25" dirty="0">
                <a:latin typeface="Verdana"/>
                <a:cs typeface="Verdana"/>
              </a:rPr>
              <a:t>and</a:t>
            </a:r>
            <a:r>
              <a:rPr sz="2050" b="1" dirty="0">
                <a:latin typeface="Verdana"/>
                <a:cs typeface="Verdana"/>
              </a:rPr>
              <a:t>	</a:t>
            </a:r>
            <a:r>
              <a:rPr sz="2050" b="1" spc="20" dirty="0">
                <a:latin typeface="Verdana"/>
                <a:cs typeface="Verdana"/>
              </a:rPr>
              <a:t>Interrupt</a:t>
            </a:r>
            <a:r>
              <a:rPr sz="2050" b="1" dirty="0">
                <a:latin typeface="Verdana"/>
                <a:cs typeface="Verdana"/>
              </a:rPr>
              <a:t>	</a:t>
            </a:r>
            <a:r>
              <a:rPr sz="2050" b="1" spc="20" dirty="0">
                <a:latin typeface="Verdana"/>
                <a:cs typeface="Verdana"/>
              </a:rPr>
              <a:t>nesting</a:t>
            </a:r>
            <a:r>
              <a:rPr sz="2050" b="1" dirty="0">
                <a:latin typeface="Verdana"/>
                <a:cs typeface="Verdana"/>
              </a:rPr>
              <a:t>	</a:t>
            </a:r>
            <a:r>
              <a:rPr sz="2050" b="1" spc="20" dirty="0">
                <a:latin typeface="Verdana"/>
                <a:cs typeface="Verdana"/>
              </a:rPr>
              <a:t>to</a:t>
            </a:r>
            <a:r>
              <a:rPr sz="2050" b="1" dirty="0">
                <a:latin typeface="Verdana"/>
                <a:cs typeface="Verdana"/>
              </a:rPr>
              <a:t>	</a:t>
            </a:r>
            <a:r>
              <a:rPr sz="2050" b="1" spc="20" dirty="0">
                <a:latin typeface="Verdana"/>
                <a:cs typeface="Verdana"/>
              </a:rPr>
              <a:t>form  </a:t>
            </a:r>
            <a:r>
              <a:rPr sz="2050" b="1" u="heavy" spc="15" dirty="0">
                <a:solidFill>
                  <a:srgbClr val="C00000"/>
                </a:solidFill>
                <a:latin typeface="Verdana"/>
                <a:cs typeface="Verdana"/>
              </a:rPr>
              <a:t>priority</a:t>
            </a:r>
            <a:r>
              <a:rPr sz="2050" b="1" u="heavy" spc="-3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050" b="1" u="heavy" spc="20" dirty="0">
                <a:solidFill>
                  <a:srgbClr val="C00000"/>
                </a:solidFill>
                <a:latin typeface="Verdana"/>
                <a:cs typeface="Verdana"/>
              </a:rPr>
              <a:t>group</a:t>
            </a:r>
            <a:endParaRPr sz="2050">
              <a:latin typeface="Verdana"/>
              <a:cs typeface="Verdana"/>
            </a:endParaRPr>
          </a:p>
          <a:p>
            <a:pPr marL="389890" marR="5080" indent="-377190">
              <a:lnSpc>
                <a:spcPct val="132400"/>
              </a:lnSpc>
              <a:spcBef>
                <a:spcPts val="505"/>
              </a:spcBef>
              <a:buFont typeface="Arial"/>
              <a:buChar char="•"/>
              <a:tabLst>
                <a:tab pos="389255" algn="l"/>
                <a:tab pos="389890" algn="l"/>
                <a:tab pos="1270635" algn="l"/>
                <a:tab pos="2321560" algn="l"/>
                <a:tab pos="3021965" algn="l"/>
                <a:tab pos="4493260" algn="l"/>
                <a:tab pos="5778500" algn="l"/>
                <a:tab pos="6820534" algn="l"/>
                <a:tab pos="7549515" algn="l"/>
                <a:tab pos="8666480" algn="l"/>
              </a:tabLst>
            </a:pPr>
            <a:r>
              <a:rPr sz="2050" b="1" spc="20" dirty="0">
                <a:latin typeface="Verdana"/>
                <a:cs typeface="Verdana"/>
              </a:rPr>
              <a:t>Each	group	</a:t>
            </a:r>
            <a:r>
              <a:rPr sz="2050" b="1" spc="15" dirty="0">
                <a:latin typeface="Verdana"/>
                <a:cs typeface="Verdana"/>
              </a:rPr>
              <a:t>h</a:t>
            </a:r>
            <a:r>
              <a:rPr sz="2050" b="1" spc="20" dirty="0">
                <a:latin typeface="Verdana"/>
                <a:cs typeface="Verdana"/>
              </a:rPr>
              <a:t>as</a:t>
            </a:r>
            <a:r>
              <a:rPr sz="2050" b="1" dirty="0">
                <a:latin typeface="Verdana"/>
                <a:cs typeface="Verdana"/>
              </a:rPr>
              <a:t>	</a:t>
            </a:r>
            <a:r>
              <a:rPr sz="2050" b="1" spc="20" dirty="0">
                <a:latin typeface="Verdana"/>
                <a:cs typeface="Verdana"/>
              </a:rPr>
              <a:t>different</a:t>
            </a:r>
            <a:r>
              <a:rPr sz="2050" b="1" dirty="0">
                <a:latin typeface="Verdana"/>
                <a:cs typeface="Verdana"/>
              </a:rPr>
              <a:t>	</a:t>
            </a:r>
            <a:r>
              <a:rPr sz="2050" b="1" spc="15" dirty="0">
                <a:latin typeface="Verdana"/>
                <a:cs typeface="Verdana"/>
              </a:rPr>
              <a:t>priority</a:t>
            </a:r>
            <a:r>
              <a:rPr sz="2050" b="1" dirty="0">
                <a:latin typeface="Verdana"/>
                <a:cs typeface="Verdana"/>
              </a:rPr>
              <a:t>	</a:t>
            </a:r>
            <a:r>
              <a:rPr sz="2050" b="1" spc="20" dirty="0">
                <a:latin typeface="Verdana"/>
                <a:cs typeface="Verdana"/>
              </a:rPr>
              <a:t>levels</a:t>
            </a:r>
            <a:r>
              <a:rPr sz="2050" b="1" dirty="0">
                <a:latin typeface="Verdana"/>
                <a:cs typeface="Verdana"/>
              </a:rPr>
              <a:t>	</a:t>
            </a:r>
            <a:r>
              <a:rPr sz="2050" b="1" spc="25" dirty="0">
                <a:latin typeface="Verdana"/>
                <a:cs typeface="Verdana"/>
              </a:rPr>
              <a:t>and</a:t>
            </a:r>
            <a:r>
              <a:rPr sz="2050" b="1" dirty="0">
                <a:latin typeface="Verdana"/>
                <a:cs typeface="Verdana"/>
              </a:rPr>
              <a:t>	</a:t>
            </a:r>
            <a:r>
              <a:rPr sz="2050" b="1" spc="35" dirty="0">
                <a:latin typeface="Verdana"/>
                <a:cs typeface="Verdana"/>
              </a:rPr>
              <a:t>w</a:t>
            </a:r>
            <a:r>
              <a:rPr sz="2050" b="1" spc="15" dirty="0">
                <a:latin typeface="Verdana"/>
                <a:cs typeface="Verdana"/>
              </a:rPr>
              <a:t>ithin</a:t>
            </a:r>
            <a:r>
              <a:rPr sz="2050" b="1" dirty="0">
                <a:latin typeface="Verdana"/>
                <a:cs typeface="Verdana"/>
              </a:rPr>
              <a:t>	</a:t>
            </a:r>
            <a:r>
              <a:rPr sz="2050" b="1" spc="20" dirty="0">
                <a:latin typeface="Verdana"/>
                <a:cs typeface="Verdana"/>
              </a:rPr>
              <a:t>each  group </a:t>
            </a:r>
            <a:r>
              <a:rPr sz="2050" b="1" spc="15" dirty="0">
                <a:latin typeface="Verdana"/>
                <a:cs typeface="Verdana"/>
              </a:rPr>
              <a:t>devices are </a:t>
            </a:r>
            <a:r>
              <a:rPr sz="2050" b="1" spc="20" dirty="0">
                <a:latin typeface="Verdana"/>
                <a:cs typeface="Verdana"/>
              </a:rPr>
              <a:t>connected </a:t>
            </a:r>
            <a:r>
              <a:rPr sz="2050" b="1" spc="15" dirty="0">
                <a:latin typeface="Verdana"/>
                <a:cs typeface="Verdana"/>
              </a:rPr>
              <a:t>in daisy chain </a:t>
            </a:r>
            <a:r>
              <a:rPr sz="2050" b="1" spc="20" dirty="0">
                <a:latin typeface="Verdana"/>
                <a:cs typeface="Verdana"/>
              </a:rPr>
              <a:t>way</a:t>
            </a:r>
            <a:endParaRPr sz="2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Times New Roman"/>
              <a:cs typeface="Times New Roman"/>
            </a:endParaRPr>
          </a:p>
          <a:p>
            <a:pPr marL="2875915">
              <a:lnSpc>
                <a:spcPct val="100000"/>
              </a:lnSpc>
            </a:pPr>
            <a:r>
              <a:rPr sz="2100" spc="-10" dirty="0">
                <a:latin typeface="Times New Roman"/>
                <a:cs typeface="Times New Roman"/>
              </a:rPr>
              <a:t>INTR1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0" y="4352544"/>
            <a:ext cx="1250315" cy="6985"/>
          </a:xfrm>
          <a:custGeom>
            <a:avLst/>
            <a:gdLst/>
            <a:ahLst/>
            <a:cxnLst/>
            <a:rect l="l" t="t" r="r" b="b"/>
            <a:pathLst>
              <a:path w="1250315" h="6985">
                <a:moveTo>
                  <a:pt x="0" y="6858"/>
                </a:moveTo>
                <a:lnTo>
                  <a:pt x="1250061" y="6858"/>
                </a:lnTo>
                <a:lnTo>
                  <a:pt x="1250061" y="0"/>
                </a:lnTo>
                <a:lnTo>
                  <a:pt x="0" y="0"/>
                </a:lnTo>
                <a:lnTo>
                  <a:pt x="0" y="6858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57300" y="3880866"/>
            <a:ext cx="1348740" cy="9502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0" y="4348734"/>
            <a:ext cx="1250315" cy="14604"/>
          </a:xfrm>
          <a:custGeom>
            <a:avLst/>
            <a:gdLst/>
            <a:ahLst/>
            <a:cxnLst/>
            <a:rect l="l" t="t" r="r" b="b"/>
            <a:pathLst>
              <a:path w="1250315" h="14604">
                <a:moveTo>
                  <a:pt x="0" y="14477"/>
                </a:moveTo>
                <a:lnTo>
                  <a:pt x="1250061" y="14477"/>
                </a:lnTo>
                <a:lnTo>
                  <a:pt x="1250061" y="0"/>
                </a:lnTo>
                <a:lnTo>
                  <a:pt x="0" y="0"/>
                </a:lnTo>
                <a:lnTo>
                  <a:pt x="0" y="14477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98801" y="3884676"/>
            <a:ext cx="0" cy="942975"/>
          </a:xfrm>
          <a:custGeom>
            <a:avLst/>
            <a:gdLst/>
            <a:ahLst/>
            <a:cxnLst/>
            <a:rect l="l" t="t" r="r" b="b"/>
            <a:pathLst>
              <a:path h="942975">
                <a:moveTo>
                  <a:pt x="0" y="0"/>
                </a:moveTo>
                <a:lnTo>
                  <a:pt x="0" y="942594"/>
                </a:lnTo>
              </a:path>
            </a:pathLst>
          </a:custGeom>
          <a:ln w="14478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80" y="3884676"/>
            <a:ext cx="2346960" cy="94297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4450">
              <a:latin typeface="Times New Roman"/>
              <a:cs typeface="Times New Roman"/>
            </a:endParaRPr>
          </a:p>
          <a:p>
            <a:pPr marR="269875" algn="r">
              <a:lnSpc>
                <a:spcPts val="2275"/>
              </a:lnSpc>
            </a:pPr>
            <a:r>
              <a:rPr sz="1950" b="1" spc="15" dirty="0">
                <a:latin typeface="Arial"/>
                <a:cs typeface="Arial"/>
              </a:rPr>
              <a:t>essor</a:t>
            </a:r>
            <a:endParaRPr sz="19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95500" y="3883914"/>
            <a:ext cx="251460" cy="943610"/>
          </a:xfrm>
          <a:custGeom>
            <a:avLst/>
            <a:gdLst/>
            <a:ahLst/>
            <a:cxnLst/>
            <a:rect l="l" t="t" r="r" b="b"/>
            <a:pathLst>
              <a:path w="251460" h="943610">
                <a:moveTo>
                  <a:pt x="0" y="0"/>
                </a:moveTo>
                <a:lnTo>
                  <a:pt x="0" y="943356"/>
                </a:lnTo>
                <a:lnTo>
                  <a:pt x="251460" y="943356"/>
                </a:lnTo>
                <a:lnTo>
                  <a:pt x="251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95880" y="3884676"/>
            <a:ext cx="0" cy="942975"/>
          </a:xfrm>
          <a:custGeom>
            <a:avLst/>
            <a:gdLst/>
            <a:ahLst/>
            <a:cxnLst/>
            <a:rect l="l" t="t" r="r" b="b"/>
            <a:pathLst>
              <a:path h="942975">
                <a:moveTo>
                  <a:pt x="0" y="0"/>
                </a:moveTo>
                <a:lnTo>
                  <a:pt x="0" y="942594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47341" y="3884676"/>
            <a:ext cx="0" cy="942975"/>
          </a:xfrm>
          <a:custGeom>
            <a:avLst/>
            <a:gdLst/>
            <a:ahLst/>
            <a:cxnLst/>
            <a:rect l="l" t="t" r="r" b="b"/>
            <a:pathLst>
              <a:path h="942975">
                <a:moveTo>
                  <a:pt x="0" y="0"/>
                </a:moveTo>
                <a:lnTo>
                  <a:pt x="0" y="942594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25823" y="4003547"/>
            <a:ext cx="1369695" cy="447675"/>
          </a:xfrm>
          <a:custGeom>
            <a:avLst/>
            <a:gdLst/>
            <a:ahLst/>
            <a:cxnLst/>
            <a:rect l="l" t="t" r="r" b="b"/>
            <a:pathLst>
              <a:path w="1369695" h="447675">
                <a:moveTo>
                  <a:pt x="1369314" y="440435"/>
                </a:moveTo>
                <a:lnTo>
                  <a:pt x="1369314" y="6095"/>
                </a:lnTo>
                <a:lnTo>
                  <a:pt x="1363218" y="0"/>
                </a:lnTo>
                <a:lnTo>
                  <a:pt x="6095" y="0"/>
                </a:lnTo>
                <a:lnTo>
                  <a:pt x="0" y="6095"/>
                </a:lnTo>
                <a:lnTo>
                  <a:pt x="0" y="440435"/>
                </a:lnTo>
                <a:lnTo>
                  <a:pt x="6096" y="447293"/>
                </a:lnTo>
                <a:lnTo>
                  <a:pt x="13715" y="447293"/>
                </a:lnTo>
                <a:lnTo>
                  <a:pt x="13716" y="28193"/>
                </a:lnTo>
                <a:lnTo>
                  <a:pt x="28194" y="13715"/>
                </a:lnTo>
                <a:lnTo>
                  <a:pt x="28193" y="28193"/>
                </a:lnTo>
                <a:lnTo>
                  <a:pt x="1341120" y="28193"/>
                </a:lnTo>
                <a:lnTo>
                  <a:pt x="1341120" y="13715"/>
                </a:lnTo>
                <a:lnTo>
                  <a:pt x="1354836" y="28193"/>
                </a:lnTo>
                <a:lnTo>
                  <a:pt x="1354836" y="447293"/>
                </a:lnTo>
                <a:lnTo>
                  <a:pt x="1363218" y="447293"/>
                </a:lnTo>
                <a:lnTo>
                  <a:pt x="1369314" y="440435"/>
                </a:lnTo>
                <a:close/>
              </a:path>
              <a:path w="1369695" h="447675">
                <a:moveTo>
                  <a:pt x="28193" y="28193"/>
                </a:moveTo>
                <a:lnTo>
                  <a:pt x="28194" y="13715"/>
                </a:lnTo>
                <a:lnTo>
                  <a:pt x="13716" y="28193"/>
                </a:lnTo>
                <a:lnTo>
                  <a:pt x="28193" y="28193"/>
                </a:lnTo>
                <a:close/>
              </a:path>
              <a:path w="1369695" h="447675">
                <a:moveTo>
                  <a:pt x="28194" y="419099"/>
                </a:moveTo>
                <a:lnTo>
                  <a:pt x="28193" y="28193"/>
                </a:lnTo>
                <a:lnTo>
                  <a:pt x="13716" y="28193"/>
                </a:lnTo>
                <a:lnTo>
                  <a:pt x="13716" y="419099"/>
                </a:lnTo>
                <a:lnTo>
                  <a:pt x="28194" y="419099"/>
                </a:lnTo>
                <a:close/>
              </a:path>
              <a:path w="1369695" h="447675">
                <a:moveTo>
                  <a:pt x="1354836" y="419099"/>
                </a:moveTo>
                <a:lnTo>
                  <a:pt x="13716" y="419099"/>
                </a:lnTo>
                <a:lnTo>
                  <a:pt x="28194" y="432815"/>
                </a:lnTo>
                <a:lnTo>
                  <a:pt x="28194" y="447293"/>
                </a:lnTo>
                <a:lnTo>
                  <a:pt x="1341120" y="447293"/>
                </a:lnTo>
                <a:lnTo>
                  <a:pt x="1341120" y="432815"/>
                </a:lnTo>
                <a:lnTo>
                  <a:pt x="1354836" y="419099"/>
                </a:lnTo>
                <a:close/>
              </a:path>
              <a:path w="1369695" h="447675">
                <a:moveTo>
                  <a:pt x="28194" y="447293"/>
                </a:moveTo>
                <a:lnTo>
                  <a:pt x="28194" y="432815"/>
                </a:lnTo>
                <a:lnTo>
                  <a:pt x="13716" y="419099"/>
                </a:lnTo>
                <a:lnTo>
                  <a:pt x="13715" y="447293"/>
                </a:lnTo>
                <a:lnTo>
                  <a:pt x="28194" y="447293"/>
                </a:lnTo>
                <a:close/>
              </a:path>
              <a:path w="1369695" h="447675">
                <a:moveTo>
                  <a:pt x="1354836" y="28193"/>
                </a:moveTo>
                <a:lnTo>
                  <a:pt x="1341120" y="13715"/>
                </a:lnTo>
                <a:lnTo>
                  <a:pt x="1341120" y="28193"/>
                </a:lnTo>
                <a:lnTo>
                  <a:pt x="1354836" y="28193"/>
                </a:lnTo>
                <a:close/>
              </a:path>
              <a:path w="1369695" h="447675">
                <a:moveTo>
                  <a:pt x="1354836" y="419099"/>
                </a:moveTo>
                <a:lnTo>
                  <a:pt x="1354836" y="28193"/>
                </a:lnTo>
                <a:lnTo>
                  <a:pt x="1341120" y="28193"/>
                </a:lnTo>
                <a:lnTo>
                  <a:pt x="1341120" y="419099"/>
                </a:lnTo>
                <a:lnTo>
                  <a:pt x="1354836" y="419099"/>
                </a:lnTo>
                <a:close/>
              </a:path>
              <a:path w="1369695" h="447675">
                <a:moveTo>
                  <a:pt x="1354836" y="447293"/>
                </a:moveTo>
                <a:lnTo>
                  <a:pt x="1354836" y="419099"/>
                </a:lnTo>
                <a:lnTo>
                  <a:pt x="1341120" y="432815"/>
                </a:lnTo>
                <a:lnTo>
                  <a:pt x="1341120" y="447293"/>
                </a:lnTo>
                <a:lnTo>
                  <a:pt x="1354836" y="4472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108196" y="4072890"/>
            <a:ext cx="1002665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Arial"/>
                <a:cs typeface="Arial"/>
              </a:rPr>
              <a:t>Device</a:t>
            </a:r>
            <a:r>
              <a:rPr sz="1950" spc="-105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1</a:t>
            </a:r>
            <a:endParaRPr sz="195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691883" y="4003547"/>
            <a:ext cx="1369695" cy="447675"/>
          </a:xfrm>
          <a:custGeom>
            <a:avLst/>
            <a:gdLst/>
            <a:ahLst/>
            <a:cxnLst/>
            <a:rect l="l" t="t" r="r" b="b"/>
            <a:pathLst>
              <a:path w="1369695" h="447675">
                <a:moveTo>
                  <a:pt x="1369314" y="440435"/>
                </a:moveTo>
                <a:lnTo>
                  <a:pt x="1369314" y="6095"/>
                </a:lnTo>
                <a:lnTo>
                  <a:pt x="1363218" y="0"/>
                </a:lnTo>
                <a:lnTo>
                  <a:pt x="6095" y="0"/>
                </a:lnTo>
                <a:lnTo>
                  <a:pt x="0" y="6095"/>
                </a:lnTo>
                <a:lnTo>
                  <a:pt x="0" y="440435"/>
                </a:lnTo>
                <a:lnTo>
                  <a:pt x="6096" y="447293"/>
                </a:lnTo>
                <a:lnTo>
                  <a:pt x="13715" y="447293"/>
                </a:lnTo>
                <a:lnTo>
                  <a:pt x="13716" y="28193"/>
                </a:lnTo>
                <a:lnTo>
                  <a:pt x="28194" y="13715"/>
                </a:lnTo>
                <a:lnTo>
                  <a:pt x="28193" y="28193"/>
                </a:lnTo>
                <a:lnTo>
                  <a:pt x="1341120" y="28193"/>
                </a:lnTo>
                <a:lnTo>
                  <a:pt x="1341120" y="13715"/>
                </a:lnTo>
                <a:lnTo>
                  <a:pt x="1354836" y="28193"/>
                </a:lnTo>
                <a:lnTo>
                  <a:pt x="1354836" y="447293"/>
                </a:lnTo>
                <a:lnTo>
                  <a:pt x="1363218" y="447293"/>
                </a:lnTo>
                <a:lnTo>
                  <a:pt x="1369314" y="440435"/>
                </a:lnTo>
                <a:close/>
              </a:path>
              <a:path w="1369695" h="447675">
                <a:moveTo>
                  <a:pt x="28193" y="28193"/>
                </a:moveTo>
                <a:lnTo>
                  <a:pt x="28194" y="13715"/>
                </a:lnTo>
                <a:lnTo>
                  <a:pt x="13716" y="28193"/>
                </a:lnTo>
                <a:lnTo>
                  <a:pt x="28193" y="28193"/>
                </a:lnTo>
                <a:close/>
              </a:path>
              <a:path w="1369695" h="447675">
                <a:moveTo>
                  <a:pt x="28194" y="419099"/>
                </a:moveTo>
                <a:lnTo>
                  <a:pt x="28193" y="28193"/>
                </a:lnTo>
                <a:lnTo>
                  <a:pt x="13716" y="28193"/>
                </a:lnTo>
                <a:lnTo>
                  <a:pt x="13716" y="419099"/>
                </a:lnTo>
                <a:lnTo>
                  <a:pt x="28194" y="419099"/>
                </a:lnTo>
                <a:close/>
              </a:path>
              <a:path w="1369695" h="447675">
                <a:moveTo>
                  <a:pt x="1354836" y="419099"/>
                </a:moveTo>
                <a:lnTo>
                  <a:pt x="13716" y="419099"/>
                </a:lnTo>
                <a:lnTo>
                  <a:pt x="28194" y="432815"/>
                </a:lnTo>
                <a:lnTo>
                  <a:pt x="28194" y="447293"/>
                </a:lnTo>
                <a:lnTo>
                  <a:pt x="1341120" y="447293"/>
                </a:lnTo>
                <a:lnTo>
                  <a:pt x="1341120" y="432815"/>
                </a:lnTo>
                <a:lnTo>
                  <a:pt x="1354836" y="419099"/>
                </a:lnTo>
                <a:close/>
              </a:path>
              <a:path w="1369695" h="447675">
                <a:moveTo>
                  <a:pt x="28194" y="447293"/>
                </a:moveTo>
                <a:lnTo>
                  <a:pt x="28194" y="432815"/>
                </a:lnTo>
                <a:lnTo>
                  <a:pt x="13716" y="419099"/>
                </a:lnTo>
                <a:lnTo>
                  <a:pt x="13715" y="447293"/>
                </a:lnTo>
                <a:lnTo>
                  <a:pt x="28194" y="447293"/>
                </a:lnTo>
                <a:close/>
              </a:path>
              <a:path w="1369695" h="447675">
                <a:moveTo>
                  <a:pt x="1354836" y="28193"/>
                </a:moveTo>
                <a:lnTo>
                  <a:pt x="1341120" y="13715"/>
                </a:lnTo>
                <a:lnTo>
                  <a:pt x="1341120" y="28193"/>
                </a:lnTo>
                <a:lnTo>
                  <a:pt x="1354836" y="28193"/>
                </a:lnTo>
                <a:close/>
              </a:path>
              <a:path w="1369695" h="447675">
                <a:moveTo>
                  <a:pt x="1354836" y="419099"/>
                </a:moveTo>
                <a:lnTo>
                  <a:pt x="1354836" y="28193"/>
                </a:lnTo>
                <a:lnTo>
                  <a:pt x="1341120" y="28193"/>
                </a:lnTo>
                <a:lnTo>
                  <a:pt x="1341120" y="419099"/>
                </a:lnTo>
                <a:lnTo>
                  <a:pt x="1354836" y="419099"/>
                </a:lnTo>
                <a:close/>
              </a:path>
              <a:path w="1369695" h="447675">
                <a:moveTo>
                  <a:pt x="1354836" y="447293"/>
                </a:moveTo>
                <a:lnTo>
                  <a:pt x="1354836" y="419099"/>
                </a:lnTo>
                <a:lnTo>
                  <a:pt x="1341120" y="432815"/>
                </a:lnTo>
                <a:lnTo>
                  <a:pt x="1341120" y="447293"/>
                </a:lnTo>
                <a:lnTo>
                  <a:pt x="1354836" y="4472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874256" y="4072890"/>
            <a:ext cx="1002665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Arial"/>
                <a:cs typeface="Arial"/>
              </a:rPr>
              <a:t>Device</a:t>
            </a:r>
            <a:r>
              <a:rPr sz="1950" spc="-105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1</a:t>
            </a:r>
            <a:endParaRPr sz="19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346960" y="4121658"/>
            <a:ext cx="1593850" cy="130810"/>
          </a:xfrm>
          <a:custGeom>
            <a:avLst/>
            <a:gdLst/>
            <a:ahLst/>
            <a:cxnLst/>
            <a:rect l="l" t="t" r="r" b="b"/>
            <a:pathLst>
              <a:path w="1593850" h="130810">
                <a:moveTo>
                  <a:pt x="1537989" y="65151"/>
                </a:moveTo>
                <a:lnTo>
                  <a:pt x="1513674" y="51003"/>
                </a:lnTo>
                <a:lnTo>
                  <a:pt x="0" y="49530"/>
                </a:lnTo>
                <a:lnTo>
                  <a:pt x="0" y="77724"/>
                </a:lnTo>
                <a:lnTo>
                  <a:pt x="1513846" y="79198"/>
                </a:lnTo>
                <a:lnTo>
                  <a:pt x="1537989" y="65151"/>
                </a:lnTo>
                <a:close/>
              </a:path>
              <a:path w="1593850" h="130810">
                <a:moveTo>
                  <a:pt x="1593342" y="65532"/>
                </a:moveTo>
                <a:lnTo>
                  <a:pt x="1488186" y="3810"/>
                </a:lnTo>
                <a:lnTo>
                  <a:pt x="1482090" y="0"/>
                </a:lnTo>
                <a:lnTo>
                  <a:pt x="1473708" y="2286"/>
                </a:lnTo>
                <a:lnTo>
                  <a:pt x="1469136" y="9144"/>
                </a:lnTo>
                <a:lnTo>
                  <a:pt x="1465326" y="16002"/>
                </a:lnTo>
                <a:lnTo>
                  <a:pt x="1467612" y="24384"/>
                </a:lnTo>
                <a:lnTo>
                  <a:pt x="1474470" y="28194"/>
                </a:lnTo>
                <a:lnTo>
                  <a:pt x="1513674" y="51003"/>
                </a:lnTo>
                <a:lnTo>
                  <a:pt x="1565148" y="51054"/>
                </a:lnTo>
                <a:lnTo>
                  <a:pt x="1565148" y="81672"/>
                </a:lnTo>
                <a:lnTo>
                  <a:pt x="1593342" y="65532"/>
                </a:lnTo>
                <a:close/>
              </a:path>
              <a:path w="1593850" h="130810">
                <a:moveTo>
                  <a:pt x="1565148" y="81672"/>
                </a:moveTo>
                <a:lnTo>
                  <a:pt x="1565148" y="79248"/>
                </a:lnTo>
                <a:lnTo>
                  <a:pt x="1513674" y="79298"/>
                </a:lnTo>
                <a:lnTo>
                  <a:pt x="1474470" y="102108"/>
                </a:lnTo>
                <a:lnTo>
                  <a:pt x="1467612" y="105918"/>
                </a:lnTo>
                <a:lnTo>
                  <a:pt x="1465326" y="114300"/>
                </a:lnTo>
                <a:lnTo>
                  <a:pt x="1472946" y="128016"/>
                </a:lnTo>
                <a:lnTo>
                  <a:pt x="1482090" y="130302"/>
                </a:lnTo>
                <a:lnTo>
                  <a:pt x="1488186" y="125730"/>
                </a:lnTo>
                <a:lnTo>
                  <a:pt x="1565148" y="81672"/>
                </a:lnTo>
                <a:close/>
              </a:path>
              <a:path w="1593850" h="130810">
                <a:moveTo>
                  <a:pt x="1565148" y="79248"/>
                </a:moveTo>
                <a:lnTo>
                  <a:pt x="1565148" y="51054"/>
                </a:lnTo>
                <a:lnTo>
                  <a:pt x="1513674" y="51003"/>
                </a:lnTo>
                <a:lnTo>
                  <a:pt x="1537989" y="65151"/>
                </a:lnTo>
                <a:lnTo>
                  <a:pt x="1558290" y="53340"/>
                </a:lnTo>
                <a:lnTo>
                  <a:pt x="1558290" y="79241"/>
                </a:lnTo>
                <a:lnTo>
                  <a:pt x="1565148" y="79248"/>
                </a:lnTo>
                <a:close/>
              </a:path>
              <a:path w="1593850" h="130810">
                <a:moveTo>
                  <a:pt x="1558290" y="79241"/>
                </a:moveTo>
                <a:lnTo>
                  <a:pt x="1558290" y="76962"/>
                </a:lnTo>
                <a:lnTo>
                  <a:pt x="1537989" y="65151"/>
                </a:lnTo>
                <a:lnTo>
                  <a:pt x="1513846" y="79198"/>
                </a:lnTo>
                <a:lnTo>
                  <a:pt x="1558290" y="79241"/>
                </a:lnTo>
                <a:close/>
              </a:path>
              <a:path w="1593850" h="130810">
                <a:moveTo>
                  <a:pt x="1558290" y="76962"/>
                </a:moveTo>
                <a:lnTo>
                  <a:pt x="1558290" y="53340"/>
                </a:lnTo>
                <a:lnTo>
                  <a:pt x="1537989" y="65151"/>
                </a:lnTo>
                <a:lnTo>
                  <a:pt x="1558290" y="769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46960" y="4121658"/>
            <a:ext cx="1593850" cy="130810"/>
          </a:xfrm>
          <a:custGeom>
            <a:avLst/>
            <a:gdLst/>
            <a:ahLst/>
            <a:cxnLst/>
            <a:rect l="l" t="t" r="r" b="b"/>
            <a:pathLst>
              <a:path w="1593850" h="130810">
                <a:moveTo>
                  <a:pt x="1537989" y="65151"/>
                </a:moveTo>
                <a:lnTo>
                  <a:pt x="1513674" y="51003"/>
                </a:lnTo>
                <a:lnTo>
                  <a:pt x="0" y="49530"/>
                </a:lnTo>
                <a:lnTo>
                  <a:pt x="0" y="77724"/>
                </a:lnTo>
                <a:lnTo>
                  <a:pt x="1513846" y="79198"/>
                </a:lnTo>
                <a:lnTo>
                  <a:pt x="1537989" y="65151"/>
                </a:lnTo>
                <a:close/>
              </a:path>
              <a:path w="1593850" h="130810">
                <a:moveTo>
                  <a:pt x="1593342" y="65532"/>
                </a:moveTo>
                <a:lnTo>
                  <a:pt x="1488186" y="3810"/>
                </a:lnTo>
                <a:lnTo>
                  <a:pt x="1482090" y="0"/>
                </a:lnTo>
                <a:lnTo>
                  <a:pt x="1473708" y="2286"/>
                </a:lnTo>
                <a:lnTo>
                  <a:pt x="1469136" y="9144"/>
                </a:lnTo>
                <a:lnTo>
                  <a:pt x="1465326" y="16002"/>
                </a:lnTo>
                <a:lnTo>
                  <a:pt x="1467612" y="24384"/>
                </a:lnTo>
                <a:lnTo>
                  <a:pt x="1474470" y="28194"/>
                </a:lnTo>
                <a:lnTo>
                  <a:pt x="1513674" y="51003"/>
                </a:lnTo>
                <a:lnTo>
                  <a:pt x="1565148" y="51054"/>
                </a:lnTo>
                <a:lnTo>
                  <a:pt x="1565148" y="81672"/>
                </a:lnTo>
                <a:lnTo>
                  <a:pt x="1593342" y="65532"/>
                </a:lnTo>
                <a:close/>
              </a:path>
              <a:path w="1593850" h="130810">
                <a:moveTo>
                  <a:pt x="1565148" y="81672"/>
                </a:moveTo>
                <a:lnTo>
                  <a:pt x="1565148" y="79248"/>
                </a:lnTo>
                <a:lnTo>
                  <a:pt x="1513674" y="79298"/>
                </a:lnTo>
                <a:lnTo>
                  <a:pt x="1474470" y="102108"/>
                </a:lnTo>
                <a:lnTo>
                  <a:pt x="1467612" y="105918"/>
                </a:lnTo>
                <a:lnTo>
                  <a:pt x="1465326" y="114300"/>
                </a:lnTo>
                <a:lnTo>
                  <a:pt x="1472946" y="128016"/>
                </a:lnTo>
                <a:lnTo>
                  <a:pt x="1482090" y="130302"/>
                </a:lnTo>
                <a:lnTo>
                  <a:pt x="1488186" y="125730"/>
                </a:lnTo>
                <a:lnTo>
                  <a:pt x="1565148" y="81672"/>
                </a:lnTo>
                <a:close/>
              </a:path>
              <a:path w="1593850" h="130810">
                <a:moveTo>
                  <a:pt x="1565148" y="79248"/>
                </a:moveTo>
                <a:lnTo>
                  <a:pt x="1565148" y="51054"/>
                </a:lnTo>
                <a:lnTo>
                  <a:pt x="1513674" y="51003"/>
                </a:lnTo>
                <a:lnTo>
                  <a:pt x="1537989" y="65151"/>
                </a:lnTo>
                <a:lnTo>
                  <a:pt x="1558290" y="53340"/>
                </a:lnTo>
                <a:lnTo>
                  <a:pt x="1558290" y="79241"/>
                </a:lnTo>
                <a:lnTo>
                  <a:pt x="1565148" y="79248"/>
                </a:lnTo>
                <a:close/>
              </a:path>
              <a:path w="1593850" h="130810">
                <a:moveTo>
                  <a:pt x="1558290" y="79241"/>
                </a:moveTo>
                <a:lnTo>
                  <a:pt x="1558290" y="76962"/>
                </a:lnTo>
                <a:lnTo>
                  <a:pt x="1537989" y="65151"/>
                </a:lnTo>
                <a:lnTo>
                  <a:pt x="1513846" y="79198"/>
                </a:lnTo>
                <a:lnTo>
                  <a:pt x="1558290" y="79241"/>
                </a:lnTo>
                <a:close/>
              </a:path>
              <a:path w="1593850" h="130810">
                <a:moveTo>
                  <a:pt x="1558290" y="76962"/>
                </a:moveTo>
                <a:lnTo>
                  <a:pt x="1558290" y="53340"/>
                </a:lnTo>
                <a:lnTo>
                  <a:pt x="1537989" y="65151"/>
                </a:lnTo>
                <a:lnTo>
                  <a:pt x="1558290" y="769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80659" y="4121658"/>
            <a:ext cx="1426210" cy="130810"/>
          </a:xfrm>
          <a:custGeom>
            <a:avLst/>
            <a:gdLst/>
            <a:ahLst/>
            <a:cxnLst/>
            <a:rect l="l" t="t" r="r" b="b"/>
            <a:pathLst>
              <a:path w="1426209" h="130810">
                <a:moveTo>
                  <a:pt x="1370349" y="65151"/>
                </a:moveTo>
                <a:lnTo>
                  <a:pt x="1346024" y="50997"/>
                </a:lnTo>
                <a:lnTo>
                  <a:pt x="0" y="49530"/>
                </a:lnTo>
                <a:lnTo>
                  <a:pt x="0" y="77724"/>
                </a:lnTo>
                <a:lnTo>
                  <a:pt x="1346216" y="79192"/>
                </a:lnTo>
                <a:lnTo>
                  <a:pt x="1370349" y="65151"/>
                </a:lnTo>
                <a:close/>
              </a:path>
              <a:path w="1426209" h="130810">
                <a:moveTo>
                  <a:pt x="1425702" y="65532"/>
                </a:moveTo>
                <a:lnTo>
                  <a:pt x="1321308" y="3810"/>
                </a:lnTo>
                <a:lnTo>
                  <a:pt x="1314450" y="0"/>
                </a:lnTo>
                <a:lnTo>
                  <a:pt x="1306068" y="2286"/>
                </a:lnTo>
                <a:lnTo>
                  <a:pt x="1301496" y="9144"/>
                </a:lnTo>
                <a:lnTo>
                  <a:pt x="1297686" y="16002"/>
                </a:lnTo>
                <a:lnTo>
                  <a:pt x="1299972" y="24384"/>
                </a:lnTo>
                <a:lnTo>
                  <a:pt x="1306830" y="28194"/>
                </a:lnTo>
                <a:lnTo>
                  <a:pt x="1346024" y="50997"/>
                </a:lnTo>
                <a:lnTo>
                  <a:pt x="1397508" y="51054"/>
                </a:lnTo>
                <a:lnTo>
                  <a:pt x="1397508" y="81672"/>
                </a:lnTo>
                <a:lnTo>
                  <a:pt x="1425702" y="65532"/>
                </a:lnTo>
                <a:close/>
              </a:path>
              <a:path w="1426209" h="130810">
                <a:moveTo>
                  <a:pt x="1397508" y="81672"/>
                </a:moveTo>
                <a:lnTo>
                  <a:pt x="1397508" y="79248"/>
                </a:lnTo>
                <a:lnTo>
                  <a:pt x="1346024" y="79304"/>
                </a:lnTo>
                <a:lnTo>
                  <a:pt x="1306830" y="102108"/>
                </a:lnTo>
                <a:lnTo>
                  <a:pt x="1299972" y="105918"/>
                </a:lnTo>
                <a:lnTo>
                  <a:pt x="1297686" y="114300"/>
                </a:lnTo>
                <a:lnTo>
                  <a:pt x="1305306" y="128016"/>
                </a:lnTo>
                <a:lnTo>
                  <a:pt x="1314450" y="130302"/>
                </a:lnTo>
                <a:lnTo>
                  <a:pt x="1320546" y="125730"/>
                </a:lnTo>
                <a:lnTo>
                  <a:pt x="1397508" y="81672"/>
                </a:lnTo>
                <a:close/>
              </a:path>
              <a:path w="1426209" h="130810">
                <a:moveTo>
                  <a:pt x="1397508" y="79248"/>
                </a:moveTo>
                <a:lnTo>
                  <a:pt x="1397508" y="51054"/>
                </a:lnTo>
                <a:lnTo>
                  <a:pt x="1346024" y="50997"/>
                </a:lnTo>
                <a:lnTo>
                  <a:pt x="1370349" y="65151"/>
                </a:lnTo>
                <a:lnTo>
                  <a:pt x="1390650" y="53340"/>
                </a:lnTo>
                <a:lnTo>
                  <a:pt x="1390650" y="79240"/>
                </a:lnTo>
                <a:lnTo>
                  <a:pt x="1397508" y="79248"/>
                </a:lnTo>
                <a:close/>
              </a:path>
              <a:path w="1426209" h="130810">
                <a:moveTo>
                  <a:pt x="1390650" y="79240"/>
                </a:moveTo>
                <a:lnTo>
                  <a:pt x="1390650" y="76962"/>
                </a:lnTo>
                <a:lnTo>
                  <a:pt x="1370349" y="65151"/>
                </a:lnTo>
                <a:lnTo>
                  <a:pt x="1346216" y="79192"/>
                </a:lnTo>
                <a:lnTo>
                  <a:pt x="1390650" y="79240"/>
                </a:lnTo>
                <a:close/>
              </a:path>
              <a:path w="1426209" h="130810">
                <a:moveTo>
                  <a:pt x="1390650" y="76962"/>
                </a:moveTo>
                <a:lnTo>
                  <a:pt x="1390650" y="53340"/>
                </a:lnTo>
                <a:lnTo>
                  <a:pt x="1370349" y="65151"/>
                </a:lnTo>
                <a:lnTo>
                  <a:pt x="1390650" y="769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80659" y="4121658"/>
            <a:ext cx="1426210" cy="130810"/>
          </a:xfrm>
          <a:custGeom>
            <a:avLst/>
            <a:gdLst/>
            <a:ahLst/>
            <a:cxnLst/>
            <a:rect l="l" t="t" r="r" b="b"/>
            <a:pathLst>
              <a:path w="1426209" h="130810">
                <a:moveTo>
                  <a:pt x="1370349" y="65151"/>
                </a:moveTo>
                <a:lnTo>
                  <a:pt x="1346024" y="50997"/>
                </a:lnTo>
                <a:lnTo>
                  <a:pt x="0" y="49530"/>
                </a:lnTo>
                <a:lnTo>
                  <a:pt x="0" y="77724"/>
                </a:lnTo>
                <a:lnTo>
                  <a:pt x="1346216" y="79192"/>
                </a:lnTo>
                <a:lnTo>
                  <a:pt x="1370349" y="65151"/>
                </a:lnTo>
                <a:close/>
              </a:path>
              <a:path w="1426209" h="130810">
                <a:moveTo>
                  <a:pt x="1425702" y="65532"/>
                </a:moveTo>
                <a:lnTo>
                  <a:pt x="1321308" y="3810"/>
                </a:lnTo>
                <a:lnTo>
                  <a:pt x="1314450" y="0"/>
                </a:lnTo>
                <a:lnTo>
                  <a:pt x="1306068" y="2286"/>
                </a:lnTo>
                <a:lnTo>
                  <a:pt x="1301496" y="9144"/>
                </a:lnTo>
                <a:lnTo>
                  <a:pt x="1297686" y="16002"/>
                </a:lnTo>
                <a:lnTo>
                  <a:pt x="1299972" y="24384"/>
                </a:lnTo>
                <a:lnTo>
                  <a:pt x="1306830" y="28194"/>
                </a:lnTo>
                <a:lnTo>
                  <a:pt x="1346024" y="50997"/>
                </a:lnTo>
                <a:lnTo>
                  <a:pt x="1397508" y="51054"/>
                </a:lnTo>
                <a:lnTo>
                  <a:pt x="1397508" y="81672"/>
                </a:lnTo>
                <a:lnTo>
                  <a:pt x="1425702" y="65532"/>
                </a:lnTo>
                <a:close/>
              </a:path>
              <a:path w="1426209" h="130810">
                <a:moveTo>
                  <a:pt x="1397508" y="81672"/>
                </a:moveTo>
                <a:lnTo>
                  <a:pt x="1397508" y="79248"/>
                </a:lnTo>
                <a:lnTo>
                  <a:pt x="1346024" y="79304"/>
                </a:lnTo>
                <a:lnTo>
                  <a:pt x="1306830" y="102108"/>
                </a:lnTo>
                <a:lnTo>
                  <a:pt x="1299972" y="105918"/>
                </a:lnTo>
                <a:lnTo>
                  <a:pt x="1297686" y="114300"/>
                </a:lnTo>
                <a:lnTo>
                  <a:pt x="1305306" y="128016"/>
                </a:lnTo>
                <a:lnTo>
                  <a:pt x="1314450" y="130302"/>
                </a:lnTo>
                <a:lnTo>
                  <a:pt x="1320546" y="125730"/>
                </a:lnTo>
                <a:lnTo>
                  <a:pt x="1397508" y="81672"/>
                </a:lnTo>
                <a:close/>
              </a:path>
              <a:path w="1426209" h="130810">
                <a:moveTo>
                  <a:pt x="1397508" y="79248"/>
                </a:moveTo>
                <a:lnTo>
                  <a:pt x="1397508" y="51054"/>
                </a:lnTo>
                <a:lnTo>
                  <a:pt x="1346024" y="50997"/>
                </a:lnTo>
                <a:lnTo>
                  <a:pt x="1370349" y="65151"/>
                </a:lnTo>
                <a:lnTo>
                  <a:pt x="1390650" y="53340"/>
                </a:lnTo>
                <a:lnTo>
                  <a:pt x="1390650" y="79240"/>
                </a:lnTo>
                <a:lnTo>
                  <a:pt x="1397508" y="79248"/>
                </a:lnTo>
                <a:close/>
              </a:path>
              <a:path w="1426209" h="130810">
                <a:moveTo>
                  <a:pt x="1390650" y="79240"/>
                </a:moveTo>
                <a:lnTo>
                  <a:pt x="1390650" y="76962"/>
                </a:lnTo>
                <a:lnTo>
                  <a:pt x="1370349" y="65151"/>
                </a:lnTo>
                <a:lnTo>
                  <a:pt x="1346216" y="79192"/>
                </a:lnTo>
                <a:lnTo>
                  <a:pt x="1390650" y="79240"/>
                </a:lnTo>
                <a:close/>
              </a:path>
              <a:path w="1426209" h="130810">
                <a:moveTo>
                  <a:pt x="1390650" y="76962"/>
                </a:moveTo>
                <a:lnTo>
                  <a:pt x="1390650" y="53340"/>
                </a:lnTo>
                <a:lnTo>
                  <a:pt x="1370349" y="65151"/>
                </a:lnTo>
                <a:lnTo>
                  <a:pt x="1390650" y="769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471164" y="4311904"/>
            <a:ext cx="1193800" cy="47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71195" algn="l"/>
                <a:tab pos="1071245" algn="l"/>
              </a:tabLst>
            </a:pPr>
            <a:r>
              <a:rPr sz="3050" u="sng" spc="5" dirty="0">
                <a:latin typeface="Arial"/>
                <a:cs typeface="Arial"/>
              </a:rPr>
              <a:t> 	</a:t>
            </a:r>
            <a:r>
              <a:rPr sz="3050" spc="5" dirty="0">
                <a:latin typeface="Arial"/>
                <a:cs typeface="Arial"/>
              </a:rPr>
              <a:t>	.</a:t>
            </a:r>
            <a:endParaRPr sz="30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96391" y="4395711"/>
            <a:ext cx="134620" cy="47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Arial"/>
                <a:cs typeface="Arial"/>
              </a:rPr>
              <a:t>.</a:t>
            </a:r>
            <a:endParaRPr sz="305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046719" y="4121658"/>
            <a:ext cx="1007110" cy="129539"/>
          </a:xfrm>
          <a:custGeom>
            <a:avLst/>
            <a:gdLst/>
            <a:ahLst/>
            <a:cxnLst/>
            <a:rect l="l" t="t" r="r" b="b"/>
            <a:pathLst>
              <a:path w="1007109" h="129539">
                <a:moveTo>
                  <a:pt x="951249" y="65150"/>
                </a:moveTo>
                <a:lnTo>
                  <a:pt x="926882" y="50973"/>
                </a:lnTo>
                <a:lnTo>
                  <a:pt x="0" y="49529"/>
                </a:lnTo>
                <a:lnTo>
                  <a:pt x="0" y="77723"/>
                </a:lnTo>
                <a:lnTo>
                  <a:pt x="927157" y="79168"/>
                </a:lnTo>
                <a:lnTo>
                  <a:pt x="951249" y="65150"/>
                </a:lnTo>
                <a:close/>
              </a:path>
              <a:path w="1007109" h="129539">
                <a:moveTo>
                  <a:pt x="1006602" y="65531"/>
                </a:moveTo>
                <a:lnTo>
                  <a:pt x="902208" y="3809"/>
                </a:lnTo>
                <a:lnTo>
                  <a:pt x="895350" y="0"/>
                </a:lnTo>
                <a:lnTo>
                  <a:pt x="886968" y="2285"/>
                </a:lnTo>
                <a:lnTo>
                  <a:pt x="882396" y="9143"/>
                </a:lnTo>
                <a:lnTo>
                  <a:pt x="878586" y="16001"/>
                </a:lnTo>
                <a:lnTo>
                  <a:pt x="880872" y="24383"/>
                </a:lnTo>
                <a:lnTo>
                  <a:pt x="887730" y="28193"/>
                </a:lnTo>
                <a:lnTo>
                  <a:pt x="926882" y="50973"/>
                </a:lnTo>
                <a:lnTo>
                  <a:pt x="978408" y="51053"/>
                </a:lnTo>
                <a:lnTo>
                  <a:pt x="978408" y="81672"/>
                </a:lnTo>
                <a:lnTo>
                  <a:pt x="1006602" y="65531"/>
                </a:lnTo>
                <a:close/>
              </a:path>
              <a:path w="1007109" h="129539">
                <a:moveTo>
                  <a:pt x="978408" y="81672"/>
                </a:moveTo>
                <a:lnTo>
                  <a:pt x="978408" y="79247"/>
                </a:lnTo>
                <a:lnTo>
                  <a:pt x="927157" y="79168"/>
                </a:lnTo>
                <a:lnTo>
                  <a:pt x="887730" y="102107"/>
                </a:lnTo>
                <a:lnTo>
                  <a:pt x="880872" y="105917"/>
                </a:lnTo>
                <a:lnTo>
                  <a:pt x="878586" y="114299"/>
                </a:lnTo>
                <a:lnTo>
                  <a:pt x="886206" y="128015"/>
                </a:lnTo>
                <a:lnTo>
                  <a:pt x="895350" y="129539"/>
                </a:lnTo>
                <a:lnTo>
                  <a:pt x="901446" y="125729"/>
                </a:lnTo>
                <a:lnTo>
                  <a:pt x="978408" y="81672"/>
                </a:lnTo>
                <a:close/>
              </a:path>
              <a:path w="1007109" h="129539">
                <a:moveTo>
                  <a:pt x="978408" y="79247"/>
                </a:moveTo>
                <a:lnTo>
                  <a:pt x="978408" y="51053"/>
                </a:lnTo>
                <a:lnTo>
                  <a:pt x="926882" y="50973"/>
                </a:lnTo>
                <a:lnTo>
                  <a:pt x="951249" y="65150"/>
                </a:lnTo>
                <a:lnTo>
                  <a:pt x="971550" y="53339"/>
                </a:lnTo>
                <a:lnTo>
                  <a:pt x="971550" y="79237"/>
                </a:lnTo>
                <a:lnTo>
                  <a:pt x="978408" y="79247"/>
                </a:lnTo>
                <a:close/>
              </a:path>
              <a:path w="1007109" h="129539">
                <a:moveTo>
                  <a:pt x="971550" y="79237"/>
                </a:moveTo>
                <a:lnTo>
                  <a:pt x="971550" y="76961"/>
                </a:lnTo>
                <a:lnTo>
                  <a:pt x="951249" y="65150"/>
                </a:lnTo>
                <a:lnTo>
                  <a:pt x="927157" y="79168"/>
                </a:lnTo>
                <a:lnTo>
                  <a:pt x="971550" y="79237"/>
                </a:lnTo>
                <a:close/>
              </a:path>
              <a:path w="1007109" h="129539">
                <a:moveTo>
                  <a:pt x="971550" y="76961"/>
                </a:moveTo>
                <a:lnTo>
                  <a:pt x="971550" y="53339"/>
                </a:lnTo>
                <a:lnTo>
                  <a:pt x="951249" y="65150"/>
                </a:lnTo>
                <a:lnTo>
                  <a:pt x="971550" y="769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46719" y="4121658"/>
            <a:ext cx="1007110" cy="129539"/>
          </a:xfrm>
          <a:custGeom>
            <a:avLst/>
            <a:gdLst/>
            <a:ahLst/>
            <a:cxnLst/>
            <a:rect l="l" t="t" r="r" b="b"/>
            <a:pathLst>
              <a:path w="1007109" h="129539">
                <a:moveTo>
                  <a:pt x="951249" y="65150"/>
                </a:moveTo>
                <a:lnTo>
                  <a:pt x="926882" y="50973"/>
                </a:lnTo>
                <a:lnTo>
                  <a:pt x="0" y="49529"/>
                </a:lnTo>
                <a:lnTo>
                  <a:pt x="0" y="77723"/>
                </a:lnTo>
                <a:lnTo>
                  <a:pt x="927157" y="79168"/>
                </a:lnTo>
                <a:lnTo>
                  <a:pt x="951249" y="65150"/>
                </a:lnTo>
                <a:close/>
              </a:path>
              <a:path w="1007109" h="129539">
                <a:moveTo>
                  <a:pt x="1006602" y="65531"/>
                </a:moveTo>
                <a:lnTo>
                  <a:pt x="902208" y="3809"/>
                </a:lnTo>
                <a:lnTo>
                  <a:pt x="895350" y="0"/>
                </a:lnTo>
                <a:lnTo>
                  <a:pt x="886968" y="2285"/>
                </a:lnTo>
                <a:lnTo>
                  <a:pt x="882396" y="9143"/>
                </a:lnTo>
                <a:lnTo>
                  <a:pt x="878586" y="16001"/>
                </a:lnTo>
                <a:lnTo>
                  <a:pt x="880872" y="24383"/>
                </a:lnTo>
                <a:lnTo>
                  <a:pt x="887730" y="28193"/>
                </a:lnTo>
                <a:lnTo>
                  <a:pt x="926882" y="50973"/>
                </a:lnTo>
                <a:lnTo>
                  <a:pt x="978408" y="51053"/>
                </a:lnTo>
                <a:lnTo>
                  <a:pt x="978408" y="81672"/>
                </a:lnTo>
                <a:lnTo>
                  <a:pt x="1006602" y="65531"/>
                </a:lnTo>
                <a:close/>
              </a:path>
              <a:path w="1007109" h="129539">
                <a:moveTo>
                  <a:pt x="978408" y="81672"/>
                </a:moveTo>
                <a:lnTo>
                  <a:pt x="978408" y="79247"/>
                </a:lnTo>
                <a:lnTo>
                  <a:pt x="927157" y="79168"/>
                </a:lnTo>
                <a:lnTo>
                  <a:pt x="887730" y="102107"/>
                </a:lnTo>
                <a:lnTo>
                  <a:pt x="880872" y="105917"/>
                </a:lnTo>
                <a:lnTo>
                  <a:pt x="878586" y="114299"/>
                </a:lnTo>
                <a:lnTo>
                  <a:pt x="886206" y="128015"/>
                </a:lnTo>
                <a:lnTo>
                  <a:pt x="895350" y="129539"/>
                </a:lnTo>
                <a:lnTo>
                  <a:pt x="901446" y="125729"/>
                </a:lnTo>
                <a:lnTo>
                  <a:pt x="978408" y="81672"/>
                </a:lnTo>
                <a:close/>
              </a:path>
              <a:path w="1007109" h="129539">
                <a:moveTo>
                  <a:pt x="978408" y="79247"/>
                </a:moveTo>
                <a:lnTo>
                  <a:pt x="978408" y="51053"/>
                </a:lnTo>
                <a:lnTo>
                  <a:pt x="926882" y="50973"/>
                </a:lnTo>
                <a:lnTo>
                  <a:pt x="951249" y="65150"/>
                </a:lnTo>
                <a:lnTo>
                  <a:pt x="971550" y="53339"/>
                </a:lnTo>
                <a:lnTo>
                  <a:pt x="971550" y="79237"/>
                </a:lnTo>
                <a:lnTo>
                  <a:pt x="978408" y="79247"/>
                </a:lnTo>
                <a:close/>
              </a:path>
              <a:path w="1007109" h="129539">
                <a:moveTo>
                  <a:pt x="971550" y="79237"/>
                </a:moveTo>
                <a:lnTo>
                  <a:pt x="971550" y="76961"/>
                </a:lnTo>
                <a:lnTo>
                  <a:pt x="951249" y="65150"/>
                </a:lnTo>
                <a:lnTo>
                  <a:pt x="927157" y="79168"/>
                </a:lnTo>
                <a:lnTo>
                  <a:pt x="971550" y="79237"/>
                </a:lnTo>
                <a:close/>
              </a:path>
              <a:path w="1007109" h="129539">
                <a:moveTo>
                  <a:pt x="971550" y="76961"/>
                </a:moveTo>
                <a:lnTo>
                  <a:pt x="971550" y="53339"/>
                </a:lnTo>
                <a:lnTo>
                  <a:pt x="951249" y="65150"/>
                </a:lnTo>
                <a:lnTo>
                  <a:pt x="971550" y="769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69920" y="3884676"/>
            <a:ext cx="29845" cy="135255"/>
          </a:xfrm>
          <a:custGeom>
            <a:avLst/>
            <a:gdLst/>
            <a:ahLst/>
            <a:cxnLst/>
            <a:rect l="l" t="t" r="r" b="b"/>
            <a:pathLst>
              <a:path w="29844" h="135254">
                <a:moveTo>
                  <a:pt x="0" y="134874"/>
                </a:moveTo>
                <a:lnTo>
                  <a:pt x="29420" y="134874"/>
                </a:lnTo>
                <a:lnTo>
                  <a:pt x="29420" y="0"/>
                </a:lnTo>
                <a:lnTo>
                  <a:pt x="0" y="0"/>
                </a:lnTo>
                <a:lnTo>
                  <a:pt x="0" y="13487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69920" y="3884676"/>
            <a:ext cx="29845" cy="135255"/>
          </a:xfrm>
          <a:custGeom>
            <a:avLst/>
            <a:gdLst/>
            <a:ahLst/>
            <a:cxnLst/>
            <a:rect l="l" t="t" r="r" b="b"/>
            <a:pathLst>
              <a:path w="29844" h="135254">
                <a:moveTo>
                  <a:pt x="0" y="134874"/>
                </a:moveTo>
                <a:lnTo>
                  <a:pt x="29420" y="134874"/>
                </a:lnTo>
                <a:lnTo>
                  <a:pt x="29420" y="0"/>
                </a:lnTo>
                <a:lnTo>
                  <a:pt x="0" y="0"/>
                </a:lnTo>
                <a:lnTo>
                  <a:pt x="0" y="134874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46960" y="3953255"/>
            <a:ext cx="839469" cy="129539"/>
          </a:xfrm>
          <a:custGeom>
            <a:avLst/>
            <a:gdLst/>
            <a:ahLst/>
            <a:cxnLst/>
            <a:rect l="l" t="t" r="r" b="b"/>
            <a:pathLst>
              <a:path w="839469" h="129539">
                <a:moveTo>
                  <a:pt x="128015" y="15240"/>
                </a:moveTo>
                <a:lnTo>
                  <a:pt x="124206" y="8382"/>
                </a:lnTo>
                <a:lnTo>
                  <a:pt x="120395" y="2286"/>
                </a:lnTo>
                <a:lnTo>
                  <a:pt x="111251" y="0"/>
                </a:lnTo>
                <a:lnTo>
                  <a:pt x="105156" y="3810"/>
                </a:lnTo>
                <a:lnTo>
                  <a:pt x="0" y="64008"/>
                </a:lnTo>
                <a:lnTo>
                  <a:pt x="28193" y="80677"/>
                </a:lnTo>
                <a:lnTo>
                  <a:pt x="28193" y="50292"/>
                </a:lnTo>
                <a:lnTo>
                  <a:pt x="79415" y="50388"/>
                </a:lnTo>
                <a:lnTo>
                  <a:pt x="118872" y="27432"/>
                </a:lnTo>
                <a:lnTo>
                  <a:pt x="125729" y="23622"/>
                </a:lnTo>
                <a:lnTo>
                  <a:pt x="128015" y="15240"/>
                </a:lnTo>
                <a:close/>
              </a:path>
              <a:path w="839469" h="129539">
                <a:moveTo>
                  <a:pt x="79415" y="50388"/>
                </a:moveTo>
                <a:lnTo>
                  <a:pt x="28193" y="50292"/>
                </a:lnTo>
                <a:lnTo>
                  <a:pt x="28193" y="78486"/>
                </a:lnTo>
                <a:lnTo>
                  <a:pt x="35051" y="78498"/>
                </a:lnTo>
                <a:lnTo>
                  <a:pt x="35051" y="52578"/>
                </a:lnTo>
                <a:lnTo>
                  <a:pt x="55352" y="64389"/>
                </a:lnTo>
                <a:lnTo>
                  <a:pt x="79415" y="50388"/>
                </a:lnTo>
                <a:close/>
              </a:path>
              <a:path w="839469" h="129539">
                <a:moveTo>
                  <a:pt x="128015" y="113538"/>
                </a:moveTo>
                <a:lnTo>
                  <a:pt x="125729" y="105156"/>
                </a:lnTo>
                <a:lnTo>
                  <a:pt x="118872" y="101346"/>
                </a:lnTo>
                <a:lnTo>
                  <a:pt x="79748" y="78582"/>
                </a:lnTo>
                <a:lnTo>
                  <a:pt x="28193" y="78486"/>
                </a:lnTo>
                <a:lnTo>
                  <a:pt x="28193" y="80677"/>
                </a:lnTo>
                <a:lnTo>
                  <a:pt x="104393" y="125730"/>
                </a:lnTo>
                <a:lnTo>
                  <a:pt x="111251" y="129540"/>
                </a:lnTo>
                <a:lnTo>
                  <a:pt x="119634" y="127254"/>
                </a:lnTo>
                <a:lnTo>
                  <a:pt x="123443" y="120396"/>
                </a:lnTo>
                <a:lnTo>
                  <a:pt x="128015" y="113538"/>
                </a:lnTo>
                <a:close/>
              </a:path>
              <a:path w="839469" h="129539">
                <a:moveTo>
                  <a:pt x="55352" y="64389"/>
                </a:moveTo>
                <a:lnTo>
                  <a:pt x="35051" y="52578"/>
                </a:lnTo>
                <a:lnTo>
                  <a:pt x="35051" y="76200"/>
                </a:lnTo>
                <a:lnTo>
                  <a:pt x="55352" y="64389"/>
                </a:lnTo>
                <a:close/>
              </a:path>
              <a:path w="839469" h="129539">
                <a:moveTo>
                  <a:pt x="79748" y="78582"/>
                </a:moveTo>
                <a:lnTo>
                  <a:pt x="55352" y="64389"/>
                </a:lnTo>
                <a:lnTo>
                  <a:pt x="35051" y="76200"/>
                </a:lnTo>
                <a:lnTo>
                  <a:pt x="35051" y="78498"/>
                </a:lnTo>
                <a:lnTo>
                  <a:pt x="79748" y="78582"/>
                </a:lnTo>
                <a:close/>
              </a:path>
              <a:path w="839469" h="129539">
                <a:moveTo>
                  <a:pt x="838962" y="51816"/>
                </a:moveTo>
                <a:lnTo>
                  <a:pt x="79415" y="50388"/>
                </a:lnTo>
                <a:lnTo>
                  <a:pt x="55352" y="64389"/>
                </a:lnTo>
                <a:lnTo>
                  <a:pt x="79748" y="78582"/>
                </a:lnTo>
                <a:lnTo>
                  <a:pt x="838200" y="80010"/>
                </a:lnTo>
                <a:lnTo>
                  <a:pt x="838962" y="5181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46960" y="3953255"/>
            <a:ext cx="839469" cy="129539"/>
          </a:xfrm>
          <a:custGeom>
            <a:avLst/>
            <a:gdLst/>
            <a:ahLst/>
            <a:cxnLst/>
            <a:rect l="l" t="t" r="r" b="b"/>
            <a:pathLst>
              <a:path w="839469" h="129539">
                <a:moveTo>
                  <a:pt x="128015" y="15240"/>
                </a:moveTo>
                <a:lnTo>
                  <a:pt x="124206" y="8382"/>
                </a:lnTo>
                <a:lnTo>
                  <a:pt x="120395" y="2286"/>
                </a:lnTo>
                <a:lnTo>
                  <a:pt x="111251" y="0"/>
                </a:lnTo>
                <a:lnTo>
                  <a:pt x="105156" y="3810"/>
                </a:lnTo>
                <a:lnTo>
                  <a:pt x="0" y="64008"/>
                </a:lnTo>
                <a:lnTo>
                  <a:pt x="28193" y="80677"/>
                </a:lnTo>
                <a:lnTo>
                  <a:pt x="28193" y="50292"/>
                </a:lnTo>
                <a:lnTo>
                  <a:pt x="79415" y="50388"/>
                </a:lnTo>
                <a:lnTo>
                  <a:pt x="118872" y="27432"/>
                </a:lnTo>
                <a:lnTo>
                  <a:pt x="125729" y="23622"/>
                </a:lnTo>
                <a:lnTo>
                  <a:pt x="128015" y="15240"/>
                </a:lnTo>
                <a:close/>
              </a:path>
              <a:path w="839469" h="129539">
                <a:moveTo>
                  <a:pt x="79415" y="50388"/>
                </a:moveTo>
                <a:lnTo>
                  <a:pt x="28193" y="50292"/>
                </a:lnTo>
                <a:lnTo>
                  <a:pt x="28193" y="78486"/>
                </a:lnTo>
                <a:lnTo>
                  <a:pt x="35051" y="78498"/>
                </a:lnTo>
                <a:lnTo>
                  <a:pt x="35051" y="52578"/>
                </a:lnTo>
                <a:lnTo>
                  <a:pt x="55352" y="64389"/>
                </a:lnTo>
                <a:lnTo>
                  <a:pt x="79415" y="50388"/>
                </a:lnTo>
                <a:close/>
              </a:path>
              <a:path w="839469" h="129539">
                <a:moveTo>
                  <a:pt x="128015" y="113538"/>
                </a:moveTo>
                <a:lnTo>
                  <a:pt x="125729" y="105156"/>
                </a:lnTo>
                <a:lnTo>
                  <a:pt x="118872" y="101346"/>
                </a:lnTo>
                <a:lnTo>
                  <a:pt x="79748" y="78582"/>
                </a:lnTo>
                <a:lnTo>
                  <a:pt x="28193" y="78486"/>
                </a:lnTo>
                <a:lnTo>
                  <a:pt x="28193" y="80677"/>
                </a:lnTo>
                <a:lnTo>
                  <a:pt x="104393" y="125730"/>
                </a:lnTo>
                <a:lnTo>
                  <a:pt x="111251" y="129540"/>
                </a:lnTo>
                <a:lnTo>
                  <a:pt x="119634" y="127254"/>
                </a:lnTo>
                <a:lnTo>
                  <a:pt x="123443" y="120396"/>
                </a:lnTo>
                <a:lnTo>
                  <a:pt x="128015" y="113538"/>
                </a:lnTo>
                <a:close/>
              </a:path>
              <a:path w="839469" h="129539">
                <a:moveTo>
                  <a:pt x="55352" y="64389"/>
                </a:moveTo>
                <a:lnTo>
                  <a:pt x="35051" y="52578"/>
                </a:lnTo>
                <a:lnTo>
                  <a:pt x="35051" y="76200"/>
                </a:lnTo>
                <a:lnTo>
                  <a:pt x="55352" y="64389"/>
                </a:lnTo>
                <a:close/>
              </a:path>
              <a:path w="839469" h="129539">
                <a:moveTo>
                  <a:pt x="79748" y="78582"/>
                </a:moveTo>
                <a:lnTo>
                  <a:pt x="55352" y="64389"/>
                </a:lnTo>
                <a:lnTo>
                  <a:pt x="35051" y="76200"/>
                </a:lnTo>
                <a:lnTo>
                  <a:pt x="35051" y="78498"/>
                </a:lnTo>
                <a:lnTo>
                  <a:pt x="79748" y="78582"/>
                </a:lnTo>
                <a:close/>
              </a:path>
              <a:path w="839469" h="129539">
                <a:moveTo>
                  <a:pt x="838962" y="51816"/>
                </a:moveTo>
                <a:lnTo>
                  <a:pt x="79415" y="50388"/>
                </a:lnTo>
                <a:lnTo>
                  <a:pt x="55352" y="64389"/>
                </a:lnTo>
                <a:lnTo>
                  <a:pt x="79748" y="78582"/>
                </a:lnTo>
                <a:lnTo>
                  <a:pt x="838200" y="80010"/>
                </a:lnTo>
                <a:lnTo>
                  <a:pt x="838962" y="5181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686304" y="4232147"/>
            <a:ext cx="845819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-20" dirty="0">
                <a:solidFill>
                  <a:srgbClr val="C00000"/>
                </a:solidFill>
                <a:latin typeface="Arial"/>
                <a:cs typeface="Arial"/>
              </a:rPr>
              <a:t>INTA</a:t>
            </a:r>
            <a:r>
              <a:rPr sz="1950" spc="3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950" spc="15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endParaRPr sz="195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80" y="4826508"/>
            <a:ext cx="10058400" cy="943610"/>
          </a:xfrm>
          <a:custGeom>
            <a:avLst/>
            <a:gdLst/>
            <a:ahLst/>
            <a:cxnLst/>
            <a:rect l="l" t="t" r="r" b="b"/>
            <a:pathLst>
              <a:path w="10058400" h="943610">
                <a:moveTo>
                  <a:pt x="0" y="0"/>
                </a:moveTo>
                <a:lnTo>
                  <a:pt x="0" y="943356"/>
                </a:lnTo>
                <a:lnTo>
                  <a:pt x="10058019" y="943356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250441" y="4823460"/>
            <a:ext cx="1355598" cy="950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257680" y="4827270"/>
            <a:ext cx="0" cy="942975"/>
          </a:xfrm>
          <a:custGeom>
            <a:avLst/>
            <a:gdLst/>
            <a:ahLst/>
            <a:cxnLst/>
            <a:rect l="l" t="t" r="r" b="b"/>
            <a:pathLst>
              <a:path h="942975">
                <a:moveTo>
                  <a:pt x="0" y="0"/>
                </a:moveTo>
                <a:lnTo>
                  <a:pt x="0" y="942593"/>
                </a:lnTo>
              </a:path>
            </a:pathLst>
          </a:custGeom>
          <a:ln w="14477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98801" y="4827270"/>
            <a:ext cx="0" cy="942975"/>
          </a:xfrm>
          <a:custGeom>
            <a:avLst/>
            <a:gdLst/>
            <a:ahLst/>
            <a:cxnLst/>
            <a:rect l="l" t="t" r="r" b="b"/>
            <a:pathLst>
              <a:path h="942975">
                <a:moveTo>
                  <a:pt x="0" y="0"/>
                </a:moveTo>
                <a:lnTo>
                  <a:pt x="0" y="942593"/>
                </a:lnTo>
              </a:path>
            </a:pathLst>
          </a:custGeom>
          <a:ln w="14478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805124" y="4773818"/>
            <a:ext cx="276860" cy="5848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z="1950" b="1" spc="-5" dirty="0">
                <a:latin typeface="Arial"/>
                <a:cs typeface="Arial"/>
              </a:rPr>
              <a:t>Pr</a:t>
            </a:r>
            <a:r>
              <a:rPr sz="1950" b="1" dirty="0">
                <a:latin typeface="Arial"/>
                <a:cs typeface="Arial"/>
              </a:rPr>
              <a:t>oc</a:t>
            </a:r>
            <a:endParaRPr sz="195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095500" y="4826508"/>
            <a:ext cx="251460" cy="867410"/>
          </a:xfrm>
          <a:custGeom>
            <a:avLst/>
            <a:gdLst/>
            <a:ahLst/>
            <a:cxnLst/>
            <a:rect l="l" t="t" r="r" b="b"/>
            <a:pathLst>
              <a:path w="251460" h="867410">
                <a:moveTo>
                  <a:pt x="0" y="0"/>
                </a:moveTo>
                <a:lnTo>
                  <a:pt x="0" y="867156"/>
                </a:lnTo>
                <a:lnTo>
                  <a:pt x="251460" y="867156"/>
                </a:lnTo>
                <a:lnTo>
                  <a:pt x="25146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081783" y="4827270"/>
            <a:ext cx="280035" cy="881380"/>
          </a:xfrm>
          <a:custGeom>
            <a:avLst/>
            <a:gdLst/>
            <a:ahLst/>
            <a:cxnLst/>
            <a:rect l="l" t="t" r="r" b="b"/>
            <a:pathLst>
              <a:path w="280035" h="881379">
                <a:moveTo>
                  <a:pt x="28194" y="852677"/>
                </a:moveTo>
                <a:lnTo>
                  <a:pt x="28194" y="0"/>
                </a:lnTo>
                <a:lnTo>
                  <a:pt x="0" y="0"/>
                </a:lnTo>
                <a:lnTo>
                  <a:pt x="0" y="874013"/>
                </a:lnTo>
                <a:lnTo>
                  <a:pt x="6096" y="880871"/>
                </a:lnTo>
                <a:lnTo>
                  <a:pt x="13716" y="880871"/>
                </a:lnTo>
                <a:lnTo>
                  <a:pt x="13716" y="852677"/>
                </a:lnTo>
                <a:lnTo>
                  <a:pt x="28194" y="852677"/>
                </a:lnTo>
                <a:close/>
              </a:path>
              <a:path w="280035" h="881379">
                <a:moveTo>
                  <a:pt x="265176" y="852677"/>
                </a:moveTo>
                <a:lnTo>
                  <a:pt x="13716" y="852677"/>
                </a:lnTo>
                <a:lnTo>
                  <a:pt x="28194" y="866393"/>
                </a:lnTo>
                <a:lnTo>
                  <a:pt x="28194" y="880871"/>
                </a:lnTo>
                <a:lnTo>
                  <a:pt x="251460" y="880871"/>
                </a:lnTo>
                <a:lnTo>
                  <a:pt x="251460" y="866393"/>
                </a:lnTo>
                <a:lnTo>
                  <a:pt x="265176" y="852677"/>
                </a:lnTo>
                <a:close/>
              </a:path>
              <a:path w="280035" h="881379">
                <a:moveTo>
                  <a:pt x="28194" y="880871"/>
                </a:moveTo>
                <a:lnTo>
                  <a:pt x="28194" y="866393"/>
                </a:lnTo>
                <a:lnTo>
                  <a:pt x="13716" y="852677"/>
                </a:lnTo>
                <a:lnTo>
                  <a:pt x="13716" y="880871"/>
                </a:lnTo>
                <a:lnTo>
                  <a:pt x="28194" y="880871"/>
                </a:lnTo>
                <a:close/>
              </a:path>
              <a:path w="280035" h="881379">
                <a:moveTo>
                  <a:pt x="279654" y="874013"/>
                </a:moveTo>
                <a:lnTo>
                  <a:pt x="279654" y="0"/>
                </a:lnTo>
                <a:lnTo>
                  <a:pt x="251460" y="0"/>
                </a:lnTo>
                <a:lnTo>
                  <a:pt x="251460" y="852677"/>
                </a:lnTo>
                <a:lnTo>
                  <a:pt x="265176" y="852677"/>
                </a:lnTo>
                <a:lnTo>
                  <a:pt x="265176" y="880871"/>
                </a:lnTo>
                <a:lnTo>
                  <a:pt x="273558" y="880871"/>
                </a:lnTo>
                <a:lnTo>
                  <a:pt x="279654" y="874013"/>
                </a:lnTo>
                <a:close/>
              </a:path>
              <a:path w="280035" h="881379">
                <a:moveTo>
                  <a:pt x="265176" y="880871"/>
                </a:moveTo>
                <a:lnTo>
                  <a:pt x="265176" y="852677"/>
                </a:lnTo>
                <a:lnTo>
                  <a:pt x="251460" y="866393"/>
                </a:lnTo>
                <a:lnTo>
                  <a:pt x="251460" y="880871"/>
                </a:lnTo>
                <a:lnTo>
                  <a:pt x="265176" y="8808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23359" y="5609844"/>
            <a:ext cx="1341120" cy="160020"/>
          </a:xfrm>
          <a:custGeom>
            <a:avLst/>
            <a:gdLst/>
            <a:ahLst/>
            <a:cxnLst/>
            <a:rect l="l" t="t" r="r" b="b"/>
            <a:pathLst>
              <a:path w="1341120" h="160020">
                <a:moveTo>
                  <a:pt x="0" y="0"/>
                </a:moveTo>
                <a:lnTo>
                  <a:pt x="0" y="160020"/>
                </a:lnTo>
                <a:lnTo>
                  <a:pt x="1341119" y="160020"/>
                </a:lnTo>
                <a:lnTo>
                  <a:pt x="13411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09644" y="5596128"/>
            <a:ext cx="1369695" cy="173990"/>
          </a:xfrm>
          <a:custGeom>
            <a:avLst/>
            <a:gdLst/>
            <a:ahLst/>
            <a:cxnLst/>
            <a:rect l="l" t="t" r="r" b="b"/>
            <a:pathLst>
              <a:path w="1369695" h="173989">
                <a:moveTo>
                  <a:pt x="1369314" y="173735"/>
                </a:moveTo>
                <a:lnTo>
                  <a:pt x="1369314" y="6096"/>
                </a:lnTo>
                <a:lnTo>
                  <a:pt x="1363218" y="0"/>
                </a:lnTo>
                <a:lnTo>
                  <a:pt x="6095" y="0"/>
                </a:lnTo>
                <a:lnTo>
                  <a:pt x="0" y="6096"/>
                </a:lnTo>
                <a:lnTo>
                  <a:pt x="0" y="173735"/>
                </a:lnTo>
                <a:lnTo>
                  <a:pt x="13716" y="173735"/>
                </a:lnTo>
                <a:lnTo>
                  <a:pt x="13716" y="28194"/>
                </a:lnTo>
                <a:lnTo>
                  <a:pt x="28194" y="13716"/>
                </a:lnTo>
                <a:lnTo>
                  <a:pt x="28193" y="28194"/>
                </a:lnTo>
                <a:lnTo>
                  <a:pt x="1341120" y="28194"/>
                </a:lnTo>
                <a:lnTo>
                  <a:pt x="1341120" y="13716"/>
                </a:lnTo>
                <a:lnTo>
                  <a:pt x="1354836" y="28194"/>
                </a:lnTo>
                <a:lnTo>
                  <a:pt x="1354836" y="173735"/>
                </a:lnTo>
                <a:lnTo>
                  <a:pt x="1369314" y="173735"/>
                </a:lnTo>
                <a:close/>
              </a:path>
              <a:path w="1369695" h="173989">
                <a:moveTo>
                  <a:pt x="28193" y="28194"/>
                </a:moveTo>
                <a:lnTo>
                  <a:pt x="28194" y="13716"/>
                </a:lnTo>
                <a:lnTo>
                  <a:pt x="13716" y="28194"/>
                </a:lnTo>
                <a:lnTo>
                  <a:pt x="28193" y="28194"/>
                </a:lnTo>
                <a:close/>
              </a:path>
              <a:path w="1369695" h="173989">
                <a:moveTo>
                  <a:pt x="28193" y="173735"/>
                </a:moveTo>
                <a:lnTo>
                  <a:pt x="28193" y="28194"/>
                </a:lnTo>
                <a:lnTo>
                  <a:pt x="13716" y="28194"/>
                </a:lnTo>
                <a:lnTo>
                  <a:pt x="13716" y="173735"/>
                </a:lnTo>
                <a:lnTo>
                  <a:pt x="28193" y="173735"/>
                </a:lnTo>
                <a:close/>
              </a:path>
              <a:path w="1369695" h="173989">
                <a:moveTo>
                  <a:pt x="1354836" y="28194"/>
                </a:moveTo>
                <a:lnTo>
                  <a:pt x="1341120" y="13716"/>
                </a:lnTo>
                <a:lnTo>
                  <a:pt x="1341120" y="28194"/>
                </a:lnTo>
                <a:lnTo>
                  <a:pt x="1354836" y="28194"/>
                </a:lnTo>
                <a:close/>
              </a:path>
              <a:path w="1369695" h="173989">
                <a:moveTo>
                  <a:pt x="1354836" y="173735"/>
                </a:moveTo>
                <a:lnTo>
                  <a:pt x="1354836" y="28194"/>
                </a:lnTo>
                <a:lnTo>
                  <a:pt x="1341120" y="28194"/>
                </a:lnTo>
                <a:lnTo>
                  <a:pt x="1341120" y="173735"/>
                </a:lnTo>
                <a:lnTo>
                  <a:pt x="1354836" y="173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89419" y="5609844"/>
            <a:ext cx="1341120" cy="160020"/>
          </a:xfrm>
          <a:custGeom>
            <a:avLst/>
            <a:gdLst/>
            <a:ahLst/>
            <a:cxnLst/>
            <a:rect l="l" t="t" r="r" b="b"/>
            <a:pathLst>
              <a:path w="1341120" h="160020">
                <a:moveTo>
                  <a:pt x="0" y="0"/>
                </a:moveTo>
                <a:lnTo>
                  <a:pt x="0" y="160020"/>
                </a:lnTo>
                <a:lnTo>
                  <a:pt x="1341120" y="160020"/>
                </a:lnTo>
                <a:lnTo>
                  <a:pt x="1341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775704" y="5596128"/>
            <a:ext cx="1369695" cy="173990"/>
          </a:xfrm>
          <a:custGeom>
            <a:avLst/>
            <a:gdLst/>
            <a:ahLst/>
            <a:cxnLst/>
            <a:rect l="l" t="t" r="r" b="b"/>
            <a:pathLst>
              <a:path w="1369695" h="173989">
                <a:moveTo>
                  <a:pt x="1369314" y="173735"/>
                </a:moveTo>
                <a:lnTo>
                  <a:pt x="1369314" y="6095"/>
                </a:lnTo>
                <a:lnTo>
                  <a:pt x="1363218" y="0"/>
                </a:lnTo>
                <a:lnTo>
                  <a:pt x="6095" y="0"/>
                </a:lnTo>
                <a:lnTo>
                  <a:pt x="0" y="6095"/>
                </a:lnTo>
                <a:lnTo>
                  <a:pt x="0" y="173735"/>
                </a:lnTo>
                <a:lnTo>
                  <a:pt x="13716" y="173735"/>
                </a:lnTo>
                <a:lnTo>
                  <a:pt x="13716" y="28193"/>
                </a:lnTo>
                <a:lnTo>
                  <a:pt x="28194" y="13715"/>
                </a:lnTo>
                <a:lnTo>
                  <a:pt x="28193" y="28193"/>
                </a:lnTo>
                <a:lnTo>
                  <a:pt x="1341120" y="28193"/>
                </a:lnTo>
                <a:lnTo>
                  <a:pt x="1341120" y="13715"/>
                </a:lnTo>
                <a:lnTo>
                  <a:pt x="1354836" y="28193"/>
                </a:lnTo>
                <a:lnTo>
                  <a:pt x="1354836" y="173735"/>
                </a:lnTo>
                <a:lnTo>
                  <a:pt x="1369314" y="173735"/>
                </a:lnTo>
                <a:close/>
              </a:path>
              <a:path w="1369695" h="173989">
                <a:moveTo>
                  <a:pt x="28193" y="28193"/>
                </a:moveTo>
                <a:lnTo>
                  <a:pt x="28194" y="13715"/>
                </a:lnTo>
                <a:lnTo>
                  <a:pt x="13716" y="28193"/>
                </a:lnTo>
                <a:lnTo>
                  <a:pt x="28193" y="28193"/>
                </a:lnTo>
                <a:close/>
              </a:path>
              <a:path w="1369695" h="173989">
                <a:moveTo>
                  <a:pt x="28193" y="173735"/>
                </a:moveTo>
                <a:lnTo>
                  <a:pt x="28193" y="28193"/>
                </a:lnTo>
                <a:lnTo>
                  <a:pt x="13716" y="28193"/>
                </a:lnTo>
                <a:lnTo>
                  <a:pt x="13716" y="173735"/>
                </a:lnTo>
                <a:lnTo>
                  <a:pt x="28193" y="173735"/>
                </a:lnTo>
                <a:close/>
              </a:path>
              <a:path w="1369695" h="173989">
                <a:moveTo>
                  <a:pt x="1354836" y="28193"/>
                </a:moveTo>
                <a:lnTo>
                  <a:pt x="1341120" y="13715"/>
                </a:lnTo>
                <a:lnTo>
                  <a:pt x="1341120" y="28193"/>
                </a:lnTo>
                <a:lnTo>
                  <a:pt x="1354836" y="28193"/>
                </a:lnTo>
                <a:close/>
              </a:path>
              <a:path w="1369695" h="173989">
                <a:moveTo>
                  <a:pt x="1354836" y="173735"/>
                </a:moveTo>
                <a:lnTo>
                  <a:pt x="1354836" y="28193"/>
                </a:lnTo>
                <a:lnTo>
                  <a:pt x="1341120" y="28193"/>
                </a:lnTo>
                <a:lnTo>
                  <a:pt x="1341120" y="173735"/>
                </a:lnTo>
                <a:lnTo>
                  <a:pt x="1354836" y="1737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46960" y="5042153"/>
            <a:ext cx="6873240" cy="129539"/>
          </a:xfrm>
          <a:custGeom>
            <a:avLst/>
            <a:gdLst/>
            <a:ahLst/>
            <a:cxnLst/>
            <a:rect l="l" t="t" r="r" b="b"/>
            <a:pathLst>
              <a:path w="6873240" h="129539">
                <a:moveTo>
                  <a:pt x="128016" y="16001"/>
                </a:moveTo>
                <a:lnTo>
                  <a:pt x="120396" y="2285"/>
                </a:lnTo>
                <a:lnTo>
                  <a:pt x="111251" y="0"/>
                </a:lnTo>
                <a:lnTo>
                  <a:pt x="105156" y="3809"/>
                </a:lnTo>
                <a:lnTo>
                  <a:pt x="0" y="64769"/>
                </a:lnTo>
                <a:lnTo>
                  <a:pt x="28194" y="81114"/>
                </a:lnTo>
                <a:lnTo>
                  <a:pt x="28194" y="51053"/>
                </a:lnTo>
                <a:lnTo>
                  <a:pt x="79601" y="51042"/>
                </a:lnTo>
                <a:lnTo>
                  <a:pt x="118872" y="28193"/>
                </a:lnTo>
                <a:lnTo>
                  <a:pt x="125730" y="24383"/>
                </a:lnTo>
                <a:lnTo>
                  <a:pt x="128016" y="16001"/>
                </a:lnTo>
                <a:close/>
              </a:path>
              <a:path w="6873240" h="129539">
                <a:moveTo>
                  <a:pt x="79561" y="51065"/>
                </a:moveTo>
                <a:lnTo>
                  <a:pt x="28194" y="51053"/>
                </a:lnTo>
                <a:lnTo>
                  <a:pt x="28194" y="79247"/>
                </a:lnTo>
                <a:lnTo>
                  <a:pt x="35051" y="79249"/>
                </a:lnTo>
                <a:lnTo>
                  <a:pt x="35051" y="53339"/>
                </a:lnTo>
                <a:lnTo>
                  <a:pt x="55352" y="65150"/>
                </a:lnTo>
                <a:lnTo>
                  <a:pt x="79561" y="51065"/>
                </a:lnTo>
                <a:close/>
              </a:path>
              <a:path w="6873240" h="129539">
                <a:moveTo>
                  <a:pt x="128016" y="114299"/>
                </a:moveTo>
                <a:lnTo>
                  <a:pt x="125730" y="105917"/>
                </a:lnTo>
                <a:lnTo>
                  <a:pt x="118872" y="102107"/>
                </a:lnTo>
                <a:lnTo>
                  <a:pt x="79601" y="79259"/>
                </a:lnTo>
                <a:lnTo>
                  <a:pt x="28194" y="79247"/>
                </a:lnTo>
                <a:lnTo>
                  <a:pt x="28194" y="81114"/>
                </a:lnTo>
                <a:lnTo>
                  <a:pt x="105156" y="125729"/>
                </a:lnTo>
                <a:lnTo>
                  <a:pt x="111251" y="129539"/>
                </a:lnTo>
                <a:lnTo>
                  <a:pt x="119634" y="128015"/>
                </a:lnTo>
                <a:lnTo>
                  <a:pt x="124206" y="121157"/>
                </a:lnTo>
                <a:lnTo>
                  <a:pt x="128016" y="114299"/>
                </a:lnTo>
                <a:close/>
              </a:path>
              <a:path w="6873240" h="129539">
                <a:moveTo>
                  <a:pt x="55352" y="65150"/>
                </a:moveTo>
                <a:lnTo>
                  <a:pt x="35051" y="53339"/>
                </a:lnTo>
                <a:lnTo>
                  <a:pt x="35051" y="76961"/>
                </a:lnTo>
                <a:lnTo>
                  <a:pt x="55352" y="65150"/>
                </a:lnTo>
                <a:close/>
              </a:path>
              <a:path w="6873240" h="129539">
                <a:moveTo>
                  <a:pt x="79601" y="79259"/>
                </a:moveTo>
                <a:lnTo>
                  <a:pt x="55352" y="65150"/>
                </a:lnTo>
                <a:lnTo>
                  <a:pt x="35051" y="76961"/>
                </a:lnTo>
                <a:lnTo>
                  <a:pt x="35051" y="79249"/>
                </a:lnTo>
                <a:lnTo>
                  <a:pt x="79601" y="79259"/>
                </a:lnTo>
                <a:close/>
              </a:path>
              <a:path w="6873240" h="129539">
                <a:moveTo>
                  <a:pt x="6873240" y="80771"/>
                </a:moveTo>
                <a:lnTo>
                  <a:pt x="6873240" y="52577"/>
                </a:lnTo>
                <a:lnTo>
                  <a:pt x="79561" y="51065"/>
                </a:lnTo>
                <a:lnTo>
                  <a:pt x="55352" y="65150"/>
                </a:lnTo>
                <a:lnTo>
                  <a:pt x="79561" y="79236"/>
                </a:lnTo>
                <a:lnTo>
                  <a:pt x="128016" y="79270"/>
                </a:lnTo>
                <a:lnTo>
                  <a:pt x="6873240" y="8077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346960" y="5042153"/>
            <a:ext cx="6873240" cy="129539"/>
          </a:xfrm>
          <a:custGeom>
            <a:avLst/>
            <a:gdLst/>
            <a:ahLst/>
            <a:cxnLst/>
            <a:rect l="l" t="t" r="r" b="b"/>
            <a:pathLst>
              <a:path w="6873240" h="129539">
                <a:moveTo>
                  <a:pt x="128016" y="16001"/>
                </a:moveTo>
                <a:lnTo>
                  <a:pt x="120396" y="2285"/>
                </a:lnTo>
                <a:lnTo>
                  <a:pt x="111251" y="0"/>
                </a:lnTo>
                <a:lnTo>
                  <a:pt x="105156" y="3809"/>
                </a:lnTo>
                <a:lnTo>
                  <a:pt x="0" y="64769"/>
                </a:lnTo>
                <a:lnTo>
                  <a:pt x="28194" y="81114"/>
                </a:lnTo>
                <a:lnTo>
                  <a:pt x="28194" y="51053"/>
                </a:lnTo>
                <a:lnTo>
                  <a:pt x="79601" y="51042"/>
                </a:lnTo>
                <a:lnTo>
                  <a:pt x="118872" y="28193"/>
                </a:lnTo>
                <a:lnTo>
                  <a:pt x="125730" y="24383"/>
                </a:lnTo>
                <a:lnTo>
                  <a:pt x="128016" y="16001"/>
                </a:lnTo>
                <a:close/>
              </a:path>
              <a:path w="6873240" h="129539">
                <a:moveTo>
                  <a:pt x="79561" y="51065"/>
                </a:moveTo>
                <a:lnTo>
                  <a:pt x="28194" y="51053"/>
                </a:lnTo>
                <a:lnTo>
                  <a:pt x="28194" y="79247"/>
                </a:lnTo>
                <a:lnTo>
                  <a:pt x="35051" y="79249"/>
                </a:lnTo>
                <a:lnTo>
                  <a:pt x="35051" y="53339"/>
                </a:lnTo>
                <a:lnTo>
                  <a:pt x="55352" y="65150"/>
                </a:lnTo>
                <a:lnTo>
                  <a:pt x="79561" y="51065"/>
                </a:lnTo>
                <a:close/>
              </a:path>
              <a:path w="6873240" h="129539">
                <a:moveTo>
                  <a:pt x="128016" y="114299"/>
                </a:moveTo>
                <a:lnTo>
                  <a:pt x="125730" y="105917"/>
                </a:lnTo>
                <a:lnTo>
                  <a:pt x="118872" y="102107"/>
                </a:lnTo>
                <a:lnTo>
                  <a:pt x="79601" y="79259"/>
                </a:lnTo>
                <a:lnTo>
                  <a:pt x="28194" y="79247"/>
                </a:lnTo>
                <a:lnTo>
                  <a:pt x="28194" y="81114"/>
                </a:lnTo>
                <a:lnTo>
                  <a:pt x="105156" y="125729"/>
                </a:lnTo>
                <a:lnTo>
                  <a:pt x="111251" y="129539"/>
                </a:lnTo>
                <a:lnTo>
                  <a:pt x="119634" y="128015"/>
                </a:lnTo>
                <a:lnTo>
                  <a:pt x="124206" y="121157"/>
                </a:lnTo>
                <a:lnTo>
                  <a:pt x="128016" y="114299"/>
                </a:lnTo>
                <a:close/>
              </a:path>
              <a:path w="6873240" h="129539">
                <a:moveTo>
                  <a:pt x="55352" y="65150"/>
                </a:moveTo>
                <a:lnTo>
                  <a:pt x="35051" y="53339"/>
                </a:lnTo>
                <a:lnTo>
                  <a:pt x="35051" y="76961"/>
                </a:lnTo>
                <a:lnTo>
                  <a:pt x="55352" y="65150"/>
                </a:lnTo>
                <a:close/>
              </a:path>
              <a:path w="6873240" h="129539">
                <a:moveTo>
                  <a:pt x="79601" y="79259"/>
                </a:moveTo>
                <a:lnTo>
                  <a:pt x="55352" y="65150"/>
                </a:lnTo>
                <a:lnTo>
                  <a:pt x="35051" y="76961"/>
                </a:lnTo>
                <a:lnTo>
                  <a:pt x="35051" y="79249"/>
                </a:lnTo>
                <a:lnTo>
                  <a:pt x="79601" y="79259"/>
                </a:lnTo>
                <a:close/>
              </a:path>
              <a:path w="6873240" h="129539">
                <a:moveTo>
                  <a:pt x="6873240" y="80771"/>
                </a:moveTo>
                <a:lnTo>
                  <a:pt x="6873240" y="52577"/>
                </a:lnTo>
                <a:lnTo>
                  <a:pt x="79561" y="51065"/>
                </a:lnTo>
                <a:lnTo>
                  <a:pt x="55352" y="65150"/>
                </a:lnTo>
                <a:lnTo>
                  <a:pt x="79561" y="79236"/>
                </a:lnTo>
                <a:lnTo>
                  <a:pt x="128016" y="79270"/>
                </a:lnTo>
                <a:lnTo>
                  <a:pt x="6873240" y="8077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38114" y="5358384"/>
            <a:ext cx="31115" cy="411480"/>
          </a:xfrm>
          <a:custGeom>
            <a:avLst/>
            <a:gdLst/>
            <a:ahLst/>
            <a:cxnLst/>
            <a:rect l="l" t="t" r="r" b="b"/>
            <a:pathLst>
              <a:path w="31114" h="411479">
                <a:moveTo>
                  <a:pt x="0" y="411479"/>
                </a:moveTo>
                <a:lnTo>
                  <a:pt x="30687" y="411479"/>
                </a:lnTo>
                <a:lnTo>
                  <a:pt x="30687" y="0"/>
                </a:lnTo>
                <a:lnTo>
                  <a:pt x="0" y="0"/>
                </a:lnTo>
                <a:lnTo>
                  <a:pt x="0" y="411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38114" y="5358384"/>
            <a:ext cx="31115" cy="411480"/>
          </a:xfrm>
          <a:custGeom>
            <a:avLst/>
            <a:gdLst/>
            <a:ahLst/>
            <a:cxnLst/>
            <a:rect l="l" t="t" r="r" b="b"/>
            <a:pathLst>
              <a:path w="31114" h="411479">
                <a:moveTo>
                  <a:pt x="0" y="411479"/>
                </a:moveTo>
                <a:lnTo>
                  <a:pt x="30687" y="411479"/>
                </a:lnTo>
                <a:lnTo>
                  <a:pt x="30687" y="0"/>
                </a:lnTo>
                <a:lnTo>
                  <a:pt x="0" y="0"/>
                </a:lnTo>
                <a:lnTo>
                  <a:pt x="0" y="4114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346960" y="5344667"/>
            <a:ext cx="1007110" cy="29845"/>
          </a:xfrm>
          <a:custGeom>
            <a:avLst/>
            <a:gdLst/>
            <a:ahLst/>
            <a:cxnLst/>
            <a:rect l="l" t="t" r="r" b="b"/>
            <a:pathLst>
              <a:path w="1007110" h="29845">
                <a:moveTo>
                  <a:pt x="0" y="29718"/>
                </a:moveTo>
                <a:lnTo>
                  <a:pt x="1006601" y="29718"/>
                </a:lnTo>
                <a:lnTo>
                  <a:pt x="1006601" y="0"/>
                </a:lnTo>
                <a:lnTo>
                  <a:pt x="0" y="0"/>
                </a:lnTo>
                <a:lnTo>
                  <a:pt x="0" y="29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46960" y="5344667"/>
            <a:ext cx="1007110" cy="29845"/>
          </a:xfrm>
          <a:custGeom>
            <a:avLst/>
            <a:gdLst/>
            <a:ahLst/>
            <a:cxnLst/>
            <a:rect l="l" t="t" r="r" b="b"/>
            <a:pathLst>
              <a:path w="1007110" h="29845">
                <a:moveTo>
                  <a:pt x="0" y="29718"/>
                </a:moveTo>
                <a:lnTo>
                  <a:pt x="1006601" y="29718"/>
                </a:lnTo>
                <a:lnTo>
                  <a:pt x="1006601" y="0"/>
                </a:lnTo>
                <a:lnTo>
                  <a:pt x="0" y="0"/>
                </a:lnTo>
                <a:lnTo>
                  <a:pt x="0" y="29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609719" y="5106923"/>
            <a:ext cx="0" cy="502920"/>
          </a:xfrm>
          <a:custGeom>
            <a:avLst/>
            <a:gdLst/>
            <a:ahLst/>
            <a:cxnLst/>
            <a:rect l="l" t="t" r="r" b="b"/>
            <a:pathLst>
              <a:path h="502920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16001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377303" y="5106923"/>
            <a:ext cx="0" cy="502920"/>
          </a:xfrm>
          <a:custGeom>
            <a:avLst/>
            <a:gdLst/>
            <a:ahLst/>
            <a:cxnLst/>
            <a:rect l="l" t="t" r="r" b="b"/>
            <a:pathLst>
              <a:path h="502920">
                <a:moveTo>
                  <a:pt x="0" y="0"/>
                </a:moveTo>
                <a:lnTo>
                  <a:pt x="0" y="502919"/>
                </a:lnTo>
              </a:path>
            </a:pathLst>
          </a:custGeom>
          <a:ln w="16001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530344" y="4563364"/>
            <a:ext cx="134620" cy="47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Arial"/>
                <a:cs typeface="Arial"/>
              </a:rPr>
              <a:t>.</a:t>
            </a:r>
            <a:endParaRPr sz="30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296473" y="4563364"/>
            <a:ext cx="134620" cy="474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50" spc="5" dirty="0">
                <a:latin typeface="Arial"/>
                <a:cs typeface="Arial"/>
              </a:rPr>
              <a:t>.</a:t>
            </a:r>
            <a:endParaRPr sz="30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466579" y="4736845"/>
            <a:ext cx="860425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5" dirty="0">
                <a:latin typeface="Times New Roman"/>
                <a:cs typeface="Times New Roman"/>
              </a:rPr>
              <a:t>INTR</a:t>
            </a:r>
            <a:r>
              <a:rPr sz="2200" spc="-340" dirty="0">
                <a:latin typeface="Times New Roman"/>
                <a:cs typeface="Times New Roman"/>
              </a:rPr>
              <a:t> </a:t>
            </a:r>
            <a:r>
              <a:rPr sz="2200" i="1" spc="5" dirty="0">
                <a:latin typeface="Times New Roman"/>
                <a:cs typeface="Times New Roman"/>
              </a:rPr>
              <a:t>p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135074" y="5693664"/>
            <a:ext cx="88900" cy="76200"/>
          </a:xfrm>
          <a:custGeom>
            <a:avLst/>
            <a:gdLst/>
            <a:ahLst/>
            <a:cxnLst/>
            <a:rect l="l" t="t" r="r" b="b"/>
            <a:pathLst>
              <a:path w="88900" h="76200">
                <a:moveTo>
                  <a:pt x="88490" y="76200"/>
                </a:moveTo>
                <a:lnTo>
                  <a:pt x="44245" y="0"/>
                </a:lnTo>
                <a:lnTo>
                  <a:pt x="0" y="76200"/>
                </a:lnTo>
                <a:lnTo>
                  <a:pt x="16203" y="76200"/>
                </a:lnTo>
                <a:lnTo>
                  <a:pt x="37274" y="39983"/>
                </a:lnTo>
                <a:lnTo>
                  <a:pt x="37387" y="13715"/>
                </a:lnTo>
                <a:lnTo>
                  <a:pt x="51865" y="14477"/>
                </a:lnTo>
                <a:lnTo>
                  <a:pt x="51865" y="41100"/>
                </a:lnTo>
                <a:lnTo>
                  <a:pt x="72286" y="76200"/>
                </a:lnTo>
                <a:lnTo>
                  <a:pt x="88490" y="76200"/>
                </a:lnTo>
                <a:close/>
              </a:path>
              <a:path w="88900" h="76200">
                <a:moveTo>
                  <a:pt x="51696" y="40809"/>
                </a:moveTo>
                <a:lnTo>
                  <a:pt x="44245" y="28003"/>
                </a:lnTo>
                <a:lnTo>
                  <a:pt x="37274" y="39983"/>
                </a:lnTo>
                <a:lnTo>
                  <a:pt x="37120" y="76200"/>
                </a:lnTo>
                <a:lnTo>
                  <a:pt x="51468" y="76200"/>
                </a:lnTo>
                <a:lnTo>
                  <a:pt x="51696" y="40809"/>
                </a:lnTo>
                <a:close/>
              </a:path>
              <a:path w="88900" h="76200">
                <a:moveTo>
                  <a:pt x="51865" y="14477"/>
                </a:moveTo>
                <a:lnTo>
                  <a:pt x="37387" y="13715"/>
                </a:lnTo>
                <a:lnTo>
                  <a:pt x="37274" y="39983"/>
                </a:lnTo>
                <a:lnTo>
                  <a:pt x="38149" y="38480"/>
                </a:lnTo>
                <a:lnTo>
                  <a:pt x="38149" y="17525"/>
                </a:lnTo>
                <a:lnTo>
                  <a:pt x="50341" y="17525"/>
                </a:lnTo>
                <a:lnTo>
                  <a:pt x="50341" y="38480"/>
                </a:lnTo>
                <a:lnTo>
                  <a:pt x="51696" y="40809"/>
                </a:lnTo>
                <a:lnTo>
                  <a:pt x="51865" y="14477"/>
                </a:lnTo>
                <a:close/>
              </a:path>
              <a:path w="88900" h="76200">
                <a:moveTo>
                  <a:pt x="50341" y="17525"/>
                </a:moveTo>
                <a:lnTo>
                  <a:pt x="38149" y="17525"/>
                </a:lnTo>
                <a:lnTo>
                  <a:pt x="44245" y="28003"/>
                </a:lnTo>
                <a:lnTo>
                  <a:pt x="50341" y="17525"/>
                </a:lnTo>
                <a:close/>
              </a:path>
              <a:path w="88900" h="76200">
                <a:moveTo>
                  <a:pt x="44245" y="28003"/>
                </a:moveTo>
                <a:lnTo>
                  <a:pt x="38149" y="17525"/>
                </a:lnTo>
                <a:lnTo>
                  <a:pt x="38149" y="38480"/>
                </a:lnTo>
                <a:lnTo>
                  <a:pt x="44245" y="28003"/>
                </a:lnTo>
                <a:close/>
              </a:path>
              <a:path w="88900" h="76200">
                <a:moveTo>
                  <a:pt x="50341" y="38480"/>
                </a:moveTo>
                <a:lnTo>
                  <a:pt x="50341" y="17525"/>
                </a:lnTo>
                <a:lnTo>
                  <a:pt x="44245" y="28003"/>
                </a:lnTo>
                <a:lnTo>
                  <a:pt x="50341" y="38480"/>
                </a:lnTo>
                <a:close/>
              </a:path>
              <a:path w="88900" h="76200">
                <a:moveTo>
                  <a:pt x="51865" y="41100"/>
                </a:moveTo>
                <a:lnTo>
                  <a:pt x="51865" y="14477"/>
                </a:lnTo>
                <a:lnTo>
                  <a:pt x="51696" y="40809"/>
                </a:lnTo>
                <a:lnTo>
                  <a:pt x="51865" y="41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250441" y="5769864"/>
            <a:ext cx="1355725" cy="99060"/>
          </a:xfrm>
          <a:custGeom>
            <a:avLst/>
            <a:gdLst/>
            <a:ahLst/>
            <a:cxnLst/>
            <a:rect l="l" t="t" r="r" b="b"/>
            <a:pathLst>
              <a:path w="1355725" h="99060">
                <a:moveTo>
                  <a:pt x="1355598" y="95249"/>
                </a:moveTo>
                <a:lnTo>
                  <a:pt x="1355598" y="91439"/>
                </a:lnTo>
                <a:lnTo>
                  <a:pt x="6858" y="91439"/>
                </a:lnTo>
                <a:lnTo>
                  <a:pt x="6858" y="0"/>
                </a:lnTo>
                <a:lnTo>
                  <a:pt x="0" y="0"/>
                </a:lnTo>
                <a:lnTo>
                  <a:pt x="0" y="95249"/>
                </a:lnTo>
                <a:lnTo>
                  <a:pt x="3048" y="99059"/>
                </a:lnTo>
                <a:lnTo>
                  <a:pt x="1352550" y="99059"/>
                </a:lnTo>
                <a:lnTo>
                  <a:pt x="1355598" y="95249"/>
                </a:lnTo>
                <a:close/>
              </a:path>
              <a:path w="1355725" h="99060">
                <a:moveTo>
                  <a:pt x="1355598" y="91439"/>
                </a:moveTo>
                <a:lnTo>
                  <a:pt x="1355598" y="0"/>
                </a:lnTo>
                <a:lnTo>
                  <a:pt x="1347978" y="0"/>
                </a:lnTo>
                <a:lnTo>
                  <a:pt x="1347978" y="91439"/>
                </a:lnTo>
                <a:lnTo>
                  <a:pt x="1355598" y="91439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250441" y="5769864"/>
            <a:ext cx="1355725" cy="99060"/>
          </a:xfrm>
          <a:custGeom>
            <a:avLst/>
            <a:gdLst/>
            <a:ahLst/>
            <a:cxnLst/>
            <a:rect l="l" t="t" r="r" b="b"/>
            <a:pathLst>
              <a:path w="1355725" h="99060">
                <a:moveTo>
                  <a:pt x="14478" y="84581"/>
                </a:moveTo>
                <a:lnTo>
                  <a:pt x="14478" y="0"/>
                </a:lnTo>
                <a:lnTo>
                  <a:pt x="0" y="0"/>
                </a:lnTo>
                <a:lnTo>
                  <a:pt x="0" y="95249"/>
                </a:lnTo>
                <a:lnTo>
                  <a:pt x="3048" y="99059"/>
                </a:lnTo>
                <a:lnTo>
                  <a:pt x="6858" y="99059"/>
                </a:lnTo>
                <a:lnTo>
                  <a:pt x="6858" y="84581"/>
                </a:lnTo>
                <a:lnTo>
                  <a:pt x="14478" y="84581"/>
                </a:lnTo>
                <a:close/>
              </a:path>
              <a:path w="1355725" h="99060">
                <a:moveTo>
                  <a:pt x="1347978" y="84581"/>
                </a:moveTo>
                <a:lnTo>
                  <a:pt x="6858" y="84581"/>
                </a:lnTo>
                <a:lnTo>
                  <a:pt x="14478" y="91439"/>
                </a:lnTo>
                <a:lnTo>
                  <a:pt x="14478" y="99059"/>
                </a:lnTo>
                <a:lnTo>
                  <a:pt x="1341120" y="99059"/>
                </a:lnTo>
                <a:lnTo>
                  <a:pt x="1341120" y="91439"/>
                </a:lnTo>
                <a:lnTo>
                  <a:pt x="1347978" y="84581"/>
                </a:lnTo>
                <a:close/>
              </a:path>
              <a:path w="1355725" h="99060">
                <a:moveTo>
                  <a:pt x="14478" y="99059"/>
                </a:moveTo>
                <a:lnTo>
                  <a:pt x="14478" y="91439"/>
                </a:lnTo>
                <a:lnTo>
                  <a:pt x="6858" y="84581"/>
                </a:lnTo>
                <a:lnTo>
                  <a:pt x="6858" y="99059"/>
                </a:lnTo>
                <a:lnTo>
                  <a:pt x="14478" y="99059"/>
                </a:lnTo>
                <a:close/>
              </a:path>
              <a:path w="1355725" h="99060">
                <a:moveTo>
                  <a:pt x="1355598" y="95249"/>
                </a:moveTo>
                <a:lnTo>
                  <a:pt x="1355598" y="0"/>
                </a:lnTo>
                <a:lnTo>
                  <a:pt x="1341120" y="0"/>
                </a:lnTo>
                <a:lnTo>
                  <a:pt x="1341120" y="84581"/>
                </a:lnTo>
                <a:lnTo>
                  <a:pt x="1347978" y="84581"/>
                </a:lnTo>
                <a:lnTo>
                  <a:pt x="1347978" y="99059"/>
                </a:lnTo>
                <a:lnTo>
                  <a:pt x="1352550" y="99059"/>
                </a:lnTo>
                <a:lnTo>
                  <a:pt x="1355598" y="95249"/>
                </a:lnTo>
                <a:close/>
              </a:path>
              <a:path w="1355725" h="99060">
                <a:moveTo>
                  <a:pt x="1347978" y="99059"/>
                </a:moveTo>
                <a:lnTo>
                  <a:pt x="1347978" y="84581"/>
                </a:lnTo>
                <a:lnTo>
                  <a:pt x="1341120" y="91439"/>
                </a:lnTo>
                <a:lnTo>
                  <a:pt x="1341120" y="99059"/>
                </a:lnTo>
                <a:lnTo>
                  <a:pt x="1347978" y="99059"/>
                </a:lnTo>
                <a:close/>
              </a:path>
            </a:pathLst>
          </a:custGeom>
          <a:solidFill>
            <a:srgbClr val="46AA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09644" y="5769864"/>
            <a:ext cx="1369695" cy="273685"/>
          </a:xfrm>
          <a:custGeom>
            <a:avLst/>
            <a:gdLst/>
            <a:ahLst/>
            <a:cxnLst/>
            <a:rect l="l" t="t" r="r" b="b"/>
            <a:pathLst>
              <a:path w="1369695" h="273685">
                <a:moveTo>
                  <a:pt x="28194" y="245364"/>
                </a:moveTo>
                <a:lnTo>
                  <a:pt x="28194" y="0"/>
                </a:lnTo>
                <a:lnTo>
                  <a:pt x="0" y="0"/>
                </a:lnTo>
                <a:lnTo>
                  <a:pt x="0" y="266700"/>
                </a:lnTo>
                <a:lnTo>
                  <a:pt x="6096" y="273558"/>
                </a:lnTo>
                <a:lnTo>
                  <a:pt x="13715" y="273558"/>
                </a:lnTo>
                <a:lnTo>
                  <a:pt x="13716" y="245364"/>
                </a:lnTo>
                <a:lnTo>
                  <a:pt x="28194" y="245364"/>
                </a:lnTo>
                <a:close/>
              </a:path>
              <a:path w="1369695" h="273685">
                <a:moveTo>
                  <a:pt x="1354836" y="245364"/>
                </a:moveTo>
                <a:lnTo>
                  <a:pt x="13716" y="245364"/>
                </a:lnTo>
                <a:lnTo>
                  <a:pt x="28194" y="259080"/>
                </a:lnTo>
                <a:lnTo>
                  <a:pt x="28193" y="273558"/>
                </a:lnTo>
                <a:lnTo>
                  <a:pt x="1341120" y="273558"/>
                </a:lnTo>
                <a:lnTo>
                  <a:pt x="1341120" y="259080"/>
                </a:lnTo>
                <a:lnTo>
                  <a:pt x="1354836" y="245364"/>
                </a:lnTo>
                <a:close/>
              </a:path>
              <a:path w="1369695" h="273685">
                <a:moveTo>
                  <a:pt x="28193" y="273558"/>
                </a:moveTo>
                <a:lnTo>
                  <a:pt x="28194" y="259080"/>
                </a:lnTo>
                <a:lnTo>
                  <a:pt x="13716" y="245364"/>
                </a:lnTo>
                <a:lnTo>
                  <a:pt x="13715" y="273558"/>
                </a:lnTo>
                <a:lnTo>
                  <a:pt x="28193" y="273558"/>
                </a:lnTo>
                <a:close/>
              </a:path>
              <a:path w="1369695" h="273685">
                <a:moveTo>
                  <a:pt x="1369314" y="266700"/>
                </a:moveTo>
                <a:lnTo>
                  <a:pt x="1369314" y="0"/>
                </a:lnTo>
                <a:lnTo>
                  <a:pt x="1341120" y="0"/>
                </a:lnTo>
                <a:lnTo>
                  <a:pt x="1341120" y="245364"/>
                </a:lnTo>
                <a:lnTo>
                  <a:pt x="1354836" y="245364"/>
                </a:lnTo>
                <a:lnTo>
                  <a:pt x="1354836" y="273558"/>
                </a:lnTo>
                <a:lnTo>
                  <a:pt x="1363218" y="273558"/>
                </a:lnTo>
                <a:lnTo>
                  <a:pt x="1369314" y="266700"/>
                </a:lnTo>
                <a:close/>
              </a:path>
              <a:path w="1369695" h="273685">
                <a:moveTo>
                  <a:pt x="1354836" y="273558"/>
                </a:moveTo>
                <a:lnTo>
                  <a:pt x="1354836" y="245364"/>
                </a:lnTo>
                <a:lnTo>
                  <a:pt x="1341120" y="259080"/>
                </a:lnTo>
                <a:lnTo>
                  <a:pt x="1341120" y="273558"/>
                </a:lnTo>
                <a:lnTo>
                  <a:pt x="1354836" y="273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4192015" y="5665470"/>
            <a:ext cx="1002665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Arial"/>
                <a:cs typeface="Arial"/>
              </a:rPr>
              <a:t>Device</a:t>
            </a:r>
            <a:r>
              <a:rPr sz="1950" spc="-80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1</a:t>
            </a:r>
            <a:endParaRPr sz="195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775704" y="5769864"/>
            <a:ext cx="1369695" cy="273685"/>
          </a:xfrm>
          <a:custGeom>
            <a:avLst/>
            <a:gdLst/>
            <a:ahLst/>
            <a:cxnLst/>
            <a:rect l="l" t="t" r="r" b="b"/>
            <a:pathLst>
              <a:path w="1369695" h="273685">
                <a:moveTo>
                  <a:pt x="28194" y="245364"/>
                </a:moveTo>
                <a:lnTo>
                  <a:pt x="28194" y="0"/>
                </a:lnTo>
                <a:lnTo>
                  <a:pt x="0" y="0"/>
                </a:lnTo>
                <a:lnTo>
                  <a:pt x="0" y="266700"/>
                </a:lnTo>
                <a:lnTo>
                  <a:pt x="6096" y="273558"/>
                </a:lnTo>
                <a:lnTo>
                  <a:pt x="13715" y="273558"/>
                </a:lnTo>
                <a:lnTo>
                  <a:pt x="13716" y="245364"/>
                </a:lnTo>
                <a:lnTo>
                  <a:pt x="28194" y="245364"/>
                </a:lnTo>
                <a:close/>
              </a:path>
              <a:path w="1369695" h="273685">
                <a:moveTo>
                  <a:pt x="1354836" y="245364"/>
                </a:moveTo>
                <a:lnTo>
                  <a:pt x="13716" y="245364"/>
                </a:lnTo>
                <a:lnTo>
                  <a:pt x="28194" y="259080"/>
                </a:lnTo>
                <a:lnTo>
                  <a:pt x="28193" y="273558"/>
                </a:lnTo>
                <a:lnTo>
                  <a:pt x="1341120" y="273558"/>
                </a:lnTo>
                <a:lnTo>
                  <a:pt x="1341120" y="259080"/>
                </a:lnTo>
                <a:lnTo>
                  <a:pt x="1354836" y="245364"/>
                </a:lnTo>
                <a:close/>
              </a:path>
              <a:path w="1369695" h="273685">
                <a:moveTo>
                  <a:pt x="28193" y="273558"/>
                </a:moveTo>
                <a:lnTo>
                  <a:pt x="28194" y="259080"/>
                </a:lnTo>
                <a:lnTo>
                  <a:pt x="13716" y="245364"/>
                </a:lnTo>
                <a:lnTo>
                  <a:pt x="13715" y="273558"/>
                </a:lnTo>
                <a:lnTo>
                  <a:pt x="28193" y="273558"/>
                </a:lnTo>
                <a:close/>
              </a:path>
              <a:path w="1369695" h="273685">
                <a:moveTo>
                  <a:pt x="1369314" y="266700"/>
                </a:moveTo>
                <a:lnTo>
                  <a:pt x="1369314" y="0"/>
                </a:lnTo>
                <a:lnTo>
                  <a:pt x="1341120" y="0"/>
                </a:lnTo>
                <a:lnTo>
                  <a:pt x="1341120" y="245364"/>
                </a:lnTo>
                <a:lnTo>
                  <a:pt x="1354836" y="245364"/>
                </a:lnTo>
                <a:lnTo>
                  <a:pt x="1354836" y="273558"/>
                </a:lnTo>
                <a:lnTo>
                  <a:pt x="1363218" y="273558"/>
                </a:lnTo>
                <a:lnTo>
                  <a:pt x="1369314" y="266700"/>
                </a:lnTo>
                <a:close/>
              </a:path>
              <a:path w="1369695" h="273685">
                <a:moveTo>
                  <a:pt x="1354836" y="273558"/>
                </a:moveTo>
                <a:lnTo>
                  <a:pt x="1354836" y="245364"/>
                </a:lnTo>
                <a:lnTo>
                  <a:pt x="1341120" y="259080"/>
                </a:lnTo>
                <a:lnTo>
                  <a:pt x="1341120" y="273558"/>
                </a:lnTo>
                <a:lnTo>
                  <a:pt x="1354836" y="273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958076" y="5665470"/>
            <a:ext cx="1002665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latin typeface="Arial"/>
                <a:cs typeface="Arial"/>
              </a:rPr>
              <a:t>Device</a:t>
            </a:r>
            <a:r>
              <a:rPr sz="1950" spc="-80" dirty="0">
                <a:latin typeface="Arial"/>
                <a:cs typeface="Arial"/>
              </a:rPr>
              <a:t> </a:t>
            </a:r>
            <a:r>
              <a:rPr sz="1950" spc="15" dirty="0">
                <a:latin typeface="Arial"/>
                <a:cs typeface="Arial"/>
              </a:rPr>
              <a:t>1</a:t>
            </a:r>
            <a:endParaRPr sz="195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364479" y="5798058"/>
            <a:ext cx="1426210" cy="130810"/>
          </a:xfrm>
          <a:custGeom>
            <a:avLst/>
            <a:gdLst/>
            <a:ahLst/>
            <a:cxnLst/>
            <a:rect l="l" t="t" r="r" b="b"/>
            <a:pathLst>
              <a:path w="1426209" h="130810">
                <a:moveTo>
                  <a:pt x="1370349" y="65151"/>
                </a:moveTo>
                <a:lnTo>
                  <a:pt x="1346024" y="50997"/>
                </a:lnTo>
                <a:lnTo>
                  <a:pt x="0" y="49530"/>
                </a:lnTo>
                <a:lnTo>
                  <a:pt x="0" y="77724"/>
                </a:lnTo>
                <a:lnTo>
                  <a:pt x="1346216" y="79192"/>
                </a:lnTo>
                <a:lnTo>
                  <a:pt x="1370349" y="65151"/>
                </a:lnTo>
                <a:close/>
              </a:path>
              <a:path w="1426209" h="130810">
                <a:moveTo>
                  <a:pt x="1425702" y="65532"/>
                </a:moveTo>
                <a:lnTo>
                  <a:pt x="1321308" y="3810"/>
                </a:lnTo>
                <a:lnTo>
                  <a:pt x="1314450" y="0"/>
                </a:lnTo>
                <a:lnTo>
                  <a:pt x="1306068" y="2286"/>
                </a:lnTo>
                <a:lnTo>
                  <a:pt x="1301496" y="9144"/>
                </a:lnTo>
                <a:lnTo>
                  <a:pt x="1297686" y="16002"/>
                </a:lnTo>
                <a:lnTo>
                  <a:pt x="1299972" y="24384"/>
                </a:lnTo>
                <a:lnTo>
                  <a:pt x="1306830" y="28194"/>
                </a:lnTo>
                <a:lnTo>
                  <a:pt x="1346024" y="50997"/>
                </a:lnTo>
                <a:lnTo>
                  <a:pt x="1397508" y="51054"/>
                </a:lnTo>
                <a:lnTo>
                  <a:pt x="1397508" y="81672"/>
                </a:lnTo>
                <a:lnTo>
                  <a:pt x="1425702" y="65532"/>
                </a:lnTo>
                <a:close/>
              </a:path>
              <a:path w="1426209" h="130810">
                <a:moveTo>
                  <a:pt x="1397508" y="81672"/>
                </a:moveTo>
                <a:lnTo>
                  <a:pt x="1397508" y="79248"/>
                </a:lnTo>
                <a:lnTo>
                  <a:pt x="1346024" y="79304"/>
                </a:lnTo>
                <a:lnTo>
                  <a:pt x="1306830" y="102108"/>
                </a:lnTo>
                <a:lnTo>
                  <a:pt x="1299972" y="105918"/>
                </a:lnTo>
                <a:lnTo>
                  <a:pt x="1297686" y="114300"/>
                </a:lnTo>
                <a:lnTo>
                  <a:pt x="1305306" y="128016"/>
                </a:lnTo>
                <a:lnTo>
                  <a:pt x="1314450" y="130302"/>
                </a:lnTo>
                <a:lnTo>
                  <a:pt x="1320546" y="125730"/>
                </a:lnTo>
                <a:lnTo>
                  <a:pt x="1397508" y="81672"/>
                </a:lnTo>
                <a:close/>
              </a:path>
              <a:path w="1426209" h="130810">
                <a:moveTo>
                  <a:pt x="1397508" y="79248"/>
                </a:moveTo>
                <a:lnTo>
                  <a:pt x="1397508" y="51054"/>
                </a:lnTo>
                <a:lnTo>
                  <a:pt x="1346024" y="50997"/>
                </a:lnTo>
                <a:lnTo>
                  <a:pt x="1370349" y="65151"/>
                </a:lnTo>
                <a:lnTo>
                  <a:pt x="1390650" y="53340"/>
                </a:lnTo>
                <a:lnTo>
                  <a:pt x="1390650" y="79240"/>
                </a:lnTo>
                <a:lnTo>
                  <a:pt x="1397508" y="79248"/>
                </a:lnTo>
                <a:close/>
              </a:path>
              <a:path w="1426209" h="130810">
                <a:moveTo>
                  <a:pt x="1390650" y="79240"/>
                </a:moveTo>
                <a:lnTo>
                  <a:pt x="1390650" y="76962"/>
                </a:lnTo>
                <a:lnTo>
                  <a:pt x="1370349" y="65151"/>
                </a:lnTo>
                <a:lnTo>
                  <a:pt x="1346216" y="79192"/>
                </a:lnTo>
                <a:lnTo>
                  <a:pt x="1390650" y="79240"/>
                </a:lnTo>
                <a:close/>
              </a:path>
              <a:path w="1426209" h="130810">
                <a:moveTo>
                  <a:pt x="1390650" y="76962"/>
                </a:moveTo>
                <a:lnTo>
                  <a:pt x="1390650" y="53340"/>
                </a:lnTo>
                <a:lnTo>
                  <a:pt x="1370349" y="65151"/>
                </a:lnTo>
                <a:lnTo>
                  <a:pt x="1390650" y="769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364479" y="5798058"/>
            <a:ext cx="1426210" cy="130810"/>
          </a:xfrm>
          <a:custGeom>
            <a:avLst/>
            <a:gdLst/>
            <a:ahLst/>
            <a:cxnLst/>
            <a:rect l="l" t="t" r="r" b="b"/>
            <a:pathLst>
              <a:path w="1426209" h="130810">
                <a:moveTo>
                  <a:pt x="1370349" y="65151"/>
                </a:moveTo>
                <a:lnTo>
                  <a:pt x="1346024" y="50997"/>
                </a:lnTo>
                <a:lnTo>
                  <a:pt x="0" y="49530"/>
                </a:lnTo>
                <a:lnTo>
                  <a:pt x="0" y="77724"/>
                </a:lnTo>
                <a:lnTo>
                  <a:pt x="1346216" y="79192"/>
                </a:lnTo>
                <a:lnTo>
                  <a:pt x="1370349" y="65151"/>
                </a:lnTo>
                <a:close/>
              </a:path>
              <a:path w="1426209" h="130810">
                <a:moveTo>
                  <a:pt x="1425702" y="65532"/>
                </a:moveTo>
                <a:lnTo>
                  <a:pt x="1321308" y="3810"/>
                </a:lnTo>
                <a:lnTo>
                  <a:pt x="1314450" y="0"/>
                </a:lnTo>
                <a:lnTo>
                  <a:pt x="1306068" y="2286"/>
                </a:lnTo>
                <a:lnTo>
                  <a:pt x="1301496" y="9144"/>
                </a:lnTo>
                <a:lnTo>
                  <a:pt x="1297686" y="16002"/>
                </a:lnTo>
                <a:lnTo>
                  <a:pt x="1299972" y="24384"/>
                </a:lnTo>
                <a:lnTo>
                  <a:pt x="1306830" y="28194"/>
                </a:lnTo>
                <a:lnTo>
                  <a:pt x="1346024" y="50997"/>
                </a:lnTo>
                <a:lnTo>
                  <a:pt x="1397508" y="51054"/>
                </a:lnTo>
                <a:lnTo>
                  <a:pt x="1397508" y="81672"/>
                </a:lnTo>
                <a:lnTo>
                  <a:pt x="1425702" y="65532"/>
                </a:lnTo>
                <a:close/>
              </a:path>
              <a:path w="1426209" h="130810">
                <a:moveTo>
                  <a:pt x="1397508" y="81672"/>
                </a:moveTo>
                <a:lnTo>
                  <a:pt x="1397508" y="79248"/>
                </a:lnTo>
                <a:lnTo>
                  <a:pt x="1346024" y="79304"/>
                </a:lnTo>
                <a:lnTo>
                  <a:pt x="1306830" y="102108"/>
                </a:lnTo>
                <a:lnTo>
                  <a:pt x="1299972" y="105918"/>
                </a:lnTo>
                <a:lnTo>
                  <a:pt x="1297686" y="114300"/>
                </a:lnTo>
                <a:lnTo>
                  <a:pt x="1305306" y="128016"/>
                </a:lnTo>
                <a:lnTo>
                  <a:pt x="1314450" y="130302"/>
                </a:lnTo>
                <a:lnTo>
                  <a:pt x="1320546" y="125730"/>
                </a:lnTo>
                <a:lnTo>
                  <a:pt x="1397508" y="81672"/>
                </a:lnTo>
                <a:close/>
              </a:path>
              <a:path w="1426209" h="130810">
                <a:moveTo>
                  <a:pt x="1397508" y="79248"/>
                </a:moveTo>
                <a:lnTo>
                  <a:pt x="1397508" y="51054"/>
                </a:lnTo>
                <a:lnTo>
                  <a:pt x="1346024" y="50997"/>
                </a:lnTo>
                <a:lnTo>
                  <a:pt x="1370349" y="65151"/>
                </a:lnTo>
                <a:lnTo>
                  <a:pt x="1390650" y="53340"/>
                </a:lnTo>
                <a:lnTo>
                  <a:pt x="1390650" y="79240"/>
                </a:lnTo>
                <a:lnTo>
                  <a:pt x="1397508" y="79248"/>
                </a:lnTo>
                <a:close/>
              </a:path>
              <a:path w="1426209" h="130810">
                <a:moveTo>
                  <a:pt x="1390650" y="79240"/>
                </a:moveTo>
                <a:lnTo>
                  <a:pt x="1390650" y="76962"/>
                </a:lnTo>
                <a:lnTo>
                  <a:pt x="1370349" y="65151"/>
                </a:lnTo>
                <a:lnTo>
                  <a:pt x="1346216" y="79192"/>
                </a:lnTo>
                <a:lnTo>
                  <a:pt x="1390650" y="79240"/>
                </a:lnTo>
                <a:close/>
              </a:path>
              <a:path w="1426209" h="130810">
                <a:moveTo>
                  <a:pt x="1390650" y="76962"/>
                </a:moveTo>
                <a:lnTo>
                  <a:pt x="1390650" y="53340"/>
                </a:lnTo>
                <a:lnTo>
                  <a:pt x="1370349" y="65151"/>
                </a:lnTo>
                <a:lnTo>
                  <a:pt x="1390650" y="769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352800" y="5798058"/>
            <a:ext cx="671830" cy="129539"/>
          </a:xfrm>
          <a:custGeom>
            <a:avLst/>
            <a:gdLst/>
            <a:ahLst/>
            <a:cxnLst/>
            <a:rect l="l" t="t" r="r" b="b"/>
            <a:pathLst>
              <a:path w="671829" h="129539">
                <a:moveTo>
                  <a:pt x="615969" y="65151"/>
                </a:moveTo>
                <a:lnTo>
                  <a:pt x="591530" y="50931"/>
                </a:lnTo>
                <a:lnTo>
                  <a:pt x="762" y="49530"/>
                </a:lnTo>
                <a:lnTo>
                  <a:pt x="0" y="77724"/>
                </a:lnTo>
                <a:lnTo>
                  <a:pt x="591949" y="79126"/>
                </a:lnTo>
                <a:lnTo>
                  <a:pt x="615969" y="65151"/>
                </a:lnTo>
                <a:close/>
              </a:path>
              <a:path w="671829" h="129539">
                <a:moveTo>
                  <a:pt x="671322" y="65532"/>
                </a:moveTo>
                <a:lnTo>
                  <a:pt x="566928" y="3810"/>
                </a:lnTo>
                <a:lnTo>
                  <a:pt x="560070" y="0"/>
                </a:lnTo>
                <a:lnTo>
                  <a:pt x="551688" y="2286"/>
                </a:lnTo>
                <a:lnTo>
                  <a:pt x="547878" y="9144"/>
                </a:lnTo>
                <a:lnTo>
                  <a:pt x="543306" y="16002"/>
                </a:lnTo>
                <a:lnTo>
                  <a:pt x="545592" y="24384"/>
                </a:lnTo>
                <a:lnTo>
                  <a:pt x="552450" y="28194"/>
                </a:lnTo>
                <a:lnTo>
                  <a:pt x="591530" y="50931"/>
                </a:lnTo>
                <a:lnTo>
                  <a:pt x="643128" y="51054"/>
                </a:lnTo>
                <a:lnTo>
                  <a:pt x="643128" y="81672"/>
                </a:lnTo>
                <a:lnTo>
                  <a:pt x="671322" y="65532"/>
                </a:lnTo>
                <a:close/>
              </a:path>
              <a:path w="671829" h="129539">
                <a:moveTo>
                  <a:pt x="643128" y="81672"/>
                </a:moveTo>
                <a:lnTo>
                  <a:pt x="643128" y="79248"/>
                </a:lnTo>
                <a:lnTo>
                  <a:pt x="591949" y="79126"/>
                </a:lnTo>
                <a:lnTo>
                  <a:pt x="552450" y="102108"/>
                </a:lnTo>
                <a:lnTo>
                  <a:pt x="545592" y="105918"/>
                </a:lnTo>
                <a:lnTo>
                  <a:pt x="543306" y="114300"/>
                </a:lnTo>
                <a:lnTo>
                  <a:pt x="547116" y="121158"/>
                </a:lnTo>
                <a:lnTo>
                  <a:pt x="550926" y="127254"/>
                </a:lnTo>
                <a:lnTo>
                  <a:pt x="559308" y="129540"/>
                </a:lnTo>
                <a:lnTo>
                  <a:pt x="566166" y="125730"/>
                </a:lnTo>
                <a:lnTo>
                  <a:pt x="643128" y="81672"/>
                </a:lnTo>
                <a:close/>
              </a:path>
              <a:path w="671829" h="129539">
                <a:moveTo>
                  <a:pt x="643128" y="79248"/>
                </a:moveTo>
                <a:lnTo>
                  <a:pt x="643128" y="51054"/>
                </a:lnTo>
                <a:lnTo>
                  <a:pt x="591530" y="50931"/>
                </a:lnTo>
                <a:lnTo>
                  <a:pt x="615969" y="65151"/>
                </a:lnTo>
                <a:lnTo>
                  <a:pt x="636270" y="53340"/>
                </a:lnTo>
                <a:lnTo>
                  <a:pt x="636270" y="79231"/>
                </a:lnTo>
                <a:lnTo>
                  <a:pt x="643128" y="79248"/>
                </a:lnTo>
                <a:close/>
              </a:path>
              <a:path w="671829" h="129539">
                <a:moveTo>
                  <a:pt x="636270" y="79231"/>
                </a:moveTo>
                <a:lnTo>
                  <a:pt x="636270" y="76962"/>
                </a:lnTo>
                <a:lnTo>
                  <a:pt x="615969" y="65151"/>
                </a:lnTo>
                <a:lnTo>
                  <a:pt x="591949" y="79126"/>
                </a:lnTo>
                <a:lnTo>
                  <a:pt x="636270" y="79231"/>
                </a:lnTo>
                <a:close/>
              </a:path>
              <a:path w="671829" h="129539">
                <a:moveTo>
                  <a:pt x="636270" y="76962"/>
                </a:moveTo>
                <a:lnTo>
                  <a:pt x="636270" y="53340"/>
                </a:lnTo>
                <a:lnTo>
                  <a:pt x="615969" y="65151"/>
                </a:lnTo>
                <a:lnTo>
                  <a:pt x="636270" y="769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352800" y="5798058"/>
            <a:ext cx="671830" cy="129539"/>
          </a:xfrm>
          <a:custGeom>
            <a:avLst/>
            <a:gdLst/>
            <a:ahLst/>
            <a:cxnLst/>
            <a:rect l="l" t="t" r="r" b="b"/>
            <a:pathLst>
              <a:path w="671829" h="129539">
                <a:moveTo>
                  <a:pt x="615969" y="65151"/>
                </a:moveTo>
                <a:lnTo>
                  <a:pt x="591530" y="50931"/>
                </a:lnTo>
                <a:lnTo>
                  <a:pt x="762" y="49530"/>
                </a:lnTo>
                <a:lnTo>
                  <a:pt x="0" y="77724"/>
                </a:lnTo>
                <a:lnTo>
                  <a:pt x="591949" y="79126"/>
                </a:lnTo>
                <a:lnTo>
                  <a:pt x="615969" y="65151"/>
                </a:lnTo>
                <a:close/>
              </a:path>
              <a:path w="671829" h="129539">
                <a:moveTo>
                  <a:pt x="671322" y="65532"/>
                </a:moveTo>
                <a:lnTo>
                  <a:pt x="566928" y="3810"/>
                </a:lnTo>
                <a:lnTo>
                  <a:pt x="560070" y="0"/>
                </a:lnTo>
                <a:lnTo>
                  <a:pt x="551688" y="2286"/>
                </a:lnTo>
                <a:lnTo>
                  <a:pt x="547878" y="9144"/>
                </a:lnTo>
                <a:lnTo>
                  <a:pt x="543306" y="16002"/>
                </a:lnTo>
                <a:lnTo>
                  <a:pt x="545592" y="24384"/>
                </a:lnTo>
                <a:lnTo>
                  <a:pt x="552450" y="28194"/>
                </a:lnTo>
                <a:lnTo>
                  <a:pt x="591530" y="50931"/>
                </a:lnTo>
                <a:lnTo>
                  <a:pt x="643128" y="51054"/>
                </a:lnTo>
                <a:lnTo>
                  <a:pt x="643128" y="81672"/>
                </a:lnTo>
                <a:lnTo>
                  <a:pt x="671322" y="65532"/>
                </a:lnTo>
                <a:close/>
              </a:path>
              <a:path w="671829" h="129539">
                <a:moveTo>
                  <a:pt x="643128" y="81672"/>
                </a:moveTo>
                <a:lnTo>
                  <a:pt x="643128" y="79248"/>
                </a:lnTo>
                <a:lnTo>
                  <a:pt x="591949" y="79126"/>
                </a:lnTo>
                <a:lnTo>
                  <a:pt x="552450" y="102108"/>
                </a:lnTo>
                <a:lnTo>
                  <a:pt x="545592" y="105918"/>
                </a:lnTo>
                <a:lnTo>
                  <a:pt x="543306" y="114300"/>
                </a:lnTo>
                <a:lnTo>
                  <a:pt x="547116" y="121158"/>
                </a:lnTo>
                <a:lnTo>
                  <a:pt x="550926" y="127254"/>
                </a:lnTo>
                <a:lnTo>
                  <a:pt x="559308" y="129540"/>
                </a:lnTo>
                <a:lnTo>
                  <a:pt x="566166" y="125730"/>
                </a:lnTo>
                <a:lnTo>
                  <a:pt x="643128" y="81672"/>
                </a:lnTo>
                <a:close/>
              </a:path>
              <a:path w="671829" h="129539">
                <a:moveTo>
                  <a:pt x="643128" y="79248"/>
                </a:moveTo>
                <a:lnTo>
                  <a:pt x="643128" y="51054"/>
                </a:lnTo>
                <a:lnTo>
                  <a:pt x="591530" y="50931"/>
                </a:lnTo>
                <a:lnTo>
                  <a:pt x="615969" y="65151"/>
                </a:lnTo>
                <a:lnTo>
                  <a:pt x="636270" y="53340"/>
                </a:lnTo>
                <a:lnTo>
                  <a:pt x="636270" y="79231"/>
                </a:lnTo>
                <a:lnTo>
                  <a:pt x="643128" y="79248"/>
                </a:lnTo>
                <a:close/>
              </a:path>
              <a:path w="671829" h="129539">
                <a:moveTo>
                  <a:pt x="636270" y="79231"/>
                </a:moveTo>
                <a:lnTo>
                  <a:pt x="636270" y="76962"/>
                </a:lnTo>
                <a:lnTo>
                  <a:pt x="615969" y="65151"/>
                </a:lnTo>
                <a:lnTo>
                  <a:pt x="591949" y="79126"/>
                </a:lnTo>
                <a:lnTo>
                  <a:pt x="636270" y="79231"/>
                </a:lnTo>
                <a:close/>
              </a:path>
              <a:path w="671829" h="129539">
                <a:moveTo>
                  <a:pt x="636270" y="76962"/>
                </a:moveTo>
                <a:lnTo>
                  <a:pt x="636270" y="53340"/>
                </a:lnTo>
                <a:lnTo>
                  <a:pt x="615969" y="65151"/>
                </a:lnTo>
                <a:lnTo>
                  <a:pt x="636270" y="769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337559" y="5769864"/>
            <a:ext cx="29209" cy="91440"/>
          </a:xfrm>
          <a:custGeom>
            <a:avLst/>
            <a:gdLst/>
            <a:ahLst/>
            <a:cxnLst/>
            <a:rect l="l" t="t" r="r" b="b"/>
            <a:pathLst>
              <a:path w="29210" h="91439">
                <a:moveTo>
                  <a:pt x="0" y="91440"/>
                </a:moveTo>
                <a:lnTo>
                  <a:pt x="28748" y="91440"/>
                </a:lnTo>
                <a:lnTo>
                  <a:pt x="28748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337559" y="5769864"/>
            <a:ext cx="29209" cy="91440"/>
          </a:xfrm>
          <a:custGeom>
            <a:avLst/>
            <a:gdLst/>
            <a:ahLst/>
            <a:cxnLst/>
            <a:rect l="l" t="t" r="r" b="b"/>
            <a:pathLst>
              <a:path w="29210" h="91439">
                <a:moveTo>
                  <a:pt x="0" y="91440"/>
                </a:moveTo>
                <a:lnTo>
                  <a:pt x="28748" y="91440"/>
                </a:lnTo>
                <a:lnTo>
                  <a:pt x="28748" y="0"/>
                </a:lnTo>
                <a:lnTo>
                  <a:pt x="0" y="0"/>
                </a:lnTo>
                <a:lnTo>
                  <a:pt x="0" y="914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130540" y="5796534"/>
            <a:ext cx="1007110" cy="129539"/>
          </a:xfrm>
          <a:custGeom>
            <a:avLst/>
            <a:gdLst/>
            <a:ahLst/>
            <a:cxnLst/>
            <a:rect l="l" t="t" r="r" b="b"/>
            <a:pathLst>
              <a:path w="1007109" h="129539">
                <a:moveTo>
                  <a:pt x="950594" y="64769"/>
                </a:moveTo>
                <a:lnTo>
                  <a:pt x="926882" y="50973"/>
                </a:lnTo>
                <a:lnTo>
                  <a:pt x="0" y="49529"/>
                </a:lnTo>
                <a:lnTo>
                  <a:pt x="0" y="76961"/>
                </a:lnTo>
                <a:lnTo>
                  <a:pt x="925921" y="79125"/>
                </a:lnTo>
                <a:lnTo>
                  <a:pt x="950594" y="64769"/>
                </a:lnTo>
                <a:close/>
              </a:path>
              <a:path w="1007109" h="129539">
                <a:moveTo>
                  <a:pt x="1006602" y="64769"/>
                </a:moveTo>
                <a:lnTo>
                  <a:pt x="902208" y="3809"/>
                </a:lnTo>
                <a:lnTo>
                  <a:pt x="895350" y="0"/>
                </a:lnTo>
                <a:lnTo>
                  <a:pt x="886968" y="2285"/>
                </a:lnTo>
                <a:lnTo>
                  <a:pt x="882396" y="9143"/>
                </a:lnTo>
                <a:lnTo>
                  <a:pt x="878586" y="15239"/>
                </a:lnTo>
                <a:lnTo>
                  <a:pt x="880872" y="24383"/>
                </a:lnTo>
                <a:lnTo>
                  <a:pt x="887730" y="28193"/>
                </a:lnTo>
                <a:lnTo>
                  <a:pt x="926882" y="50973"/>
                </a:lnTo>
                <a:lnTo>
                  <a:pt x="978408" y="51053"/>
                </a:lnTo>
                <a:lnTo>
                  <a:pt x="978408" y="81114"/>
                </a:lnTo>
                <a:lnTo>
                  <a:pt x="1006602" y="64769"/>
                </a:lnTo>
                <a:close/>
              </a:path>
              <a:path w="1007109" h="129539">
                <a:moveTo>
                  <a:pt x="978408" y="81114"/>
                </a:moveTo>
                <a:lnTo>
                  <a:pt x="978408" y="79247"/>
                </a:lnTo>
                <a:lnTo>
                  <a:pt x="925921" y="79125"/>
                </a:lnTo>
                <a:lnTo>
                  <a:pt x="887730" y="101345"/>
                </a:lnTo>
                <a:lnTo>
                  <a:pt x="880872" y="105155"/>
                </a:lnTo>
                <a:lnTo>
                  <a:pt x="878586" y="114299"/>
                </a:lnTo>
                <a:lnTo>
                  <a:pt x="882396" y="120395"/>
                </a:lnTo>
                <a:lnTo>
                  <a:pt x="886206" y="127253"/>
                </a:lnTo>
                <a:lnTo>
                  <a:pt x="895350" y="129539"/>
                </a:lnTo>
                <a:lnTo>
                  <a:pt x="901446" y="125729"/>
                </a:lnTo>
                <a:lnTo>
                  <a:pt x="978408" y="81114"/>
                </a:lnTo>
                <a:close/>
              </a:path>
              <a:path w="1007109" h="129539">
                <a:moveTo>
                  <a:pt x="971550" y="79231"/>
                </a:moveTo>
                <a:lnTo>
                  <a:pt x="971550" y="76961"/>
                </a:lnTo>
                <a:lnTo>
                  <a:pt x="950594" y="64769"/>
                </a:lnTo>
                <a:lnTo>
                  <a:pt x="925921" y="79125"/>
                </a:lnTo>
                <a:lnTo>
                  <a:pt x="971550" y="79231"/>
                </a:lnTo>
                <a:close/>
              </a:path>
              <a:path w="1007109" h="129539">
                <a:moveTo>
                  <a:pt x="978408" y="79247"/>
                </a:moveTo>
                <a:lnTo>
                  <a:pt x="978408" y="51053"/>
                </a:lnTo>
                <a:lnTo>
                  <a:pt x="926882" y="50973"/>
                </a:lnTo>
                <a:lnTo>
                  <a:pt x="950594" y="64769"/>
                </a:lnTo>
                <a:lnTo>
                  <a:pt x="971550" y="52577"/>
                </a:lnTo>
                <a:lnTo>
                  <a:pt x="971550" y="79231"/>
                </a:lnTo>
                <a:lnTo>
                  <a:pt x="978408" y="79247"/>
                </a:lnTo>
                <a:close/>
              </a:path>
              <a:path w="1007109" h="129539">
                <a:moveTo>
                  <a:pt x="971550" y="76961"/>
                </a:moveTo>
                <a:lnTo>
                  <a:pt x="971550" y="52577"/>
                </a:lnTo>
                <a:lnTo>
                  <a:pt x="950594" y="64769"/>
                </a:lnTo>
                <a:lnTo>
                  <a:pt x="971550" y="769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130540" y="5796534"/>
            <a:ext cx="1007110" cy="129539"/>
          </a:xfrm>
          <a:custGeom>
            <a:avLst/>
            <a:gdLst/>
            <a:ahLst/>
            <a:cxnLst/>
            <a:rect l="l" t="t" r="r" b="b"/>
            <a:pathLst>
              <a:path w="1007109" h="129539">
                <a:moveTo>
                  <a:pt x="950594" y="64769"/>
                </a:moveTo>
                <a:lnTo>
                  <a:pt x="926882" y="50973"/>
                </a:lnTo>
                <a:lnTo>
                  <a:pt x="0" y="49529"/>
                </a:lnTo>
                <a:lnTo>
                  <a:pt x="0" y="76961"/>
                </a:lnTo>
                <a:lnTo>
                  <a:pt x="925921" y="79125"/>
                </a:lnTo>
                <a:lnTo>
                  <a:pt x="950594" y="64769"/>
                </a:lnTo>
                <a:close/>
              </a:path>
              <a:path w="1007109" h="129539">
                <a:moveTo>
                  <a:pt x="1006602" y="64769"/>
                </a:moveTo>
                <a:lnTo>
                  <a:pt x="902208" y="3809"/>
                </a:lnTo>
                <a:lnTo>
                  <a:pt x="895350" y="0"/>
                </a:lnTo>
                <a:lnTo>
                  <a:pt x="886968" y="2285"/>
                </a:lnTo>
                <a:lnTo>
                  <a:pt x="882396" y="9143"/>
                </a:lnTo>
                <a:lnTo>
                  <a:pt x="878586" y="15239"/>
                </a:lnTo>
                <a:lnTo>
                  <a:pt x="880872" y="24383"/>
                </a:lnTo>
                <a:lnTo>
                  <a:pt x="887730" y="28193"/>
                </a:lnTo>
                <a:lnTo>
                  <a:pt x="926882" y="50973"/>
                </a:lnTo>
                <a:lnTo>
                  <a:pt x="978408" y="51053"/>
                </a:lnTo>
                <a:lnTo>
                  <a:pt x="978408" y="81114"/>
                </a:lnTo>
                <a:lnTo>
                  <a:pt x="1006602" y="64769"/>
                </a:lnTo>
                <a:close/>
              </a:path>
              <a:path w="1007109" h="129539">
                <a:moveTo>
                  <a:pt x="978408" y="81114"/>
                </a:moveTo>
                <a:lnTo>
                  <a:pt x="978408" y="79247"/>
                </a:lnTo>
                <a:lnTo>
                  <a:pt x="925921" y="79125"/>
                </a:lnTo>
                <a:lnTo>
                  <a:pt x="887730" y="101345"/>
                </a:lnTo>
                <a:lnTo>
                  <a:pt x="880872" y="105155"/>
                </a:lnTo>
                <a:lnTo>
                  <a:pt x="878586" y="114299"/>
                </a:lnTo>
                <a:lnTo>
                  <a:pt x="882396" y="120395"/>
                </a:lnTo>
                <a:lnTo>
                  <a:pt x="886206" y="127253"/>
                </a:lnTo>
                <a:lnTo>
                  <a:pt x="895350" y="129539"/>
                </a:lnTo>
                <a:lnTo>
                  <a:pt x="901446" y="125729"/>
                </a:lnTo>
                <a:lnTo>
                  <a:pt x="978408" y="81114"/>
                </a:lnTo>
                <a:close/>
              </a:path>
              <a:path w="1007109" h="129539">
                <a:moveTo>
                  <a:pt x="971550" y="79231"/>
                </a:moveTo>
                <a:lnTo>
                  <a:pt x="971550" y="76961"/>
                </a:lnTo>
                <a:lnTo>
                  <a:pt x="950594" y="64769"/>
                </a:lnTo>
                <a:lnTo>
                  <a:pt x="925921" y="79125"/>
                </a:lnTo>
                <a:lnTo>
                  <a:pt x="971550" y="79231"/>
                </a:lnTo>
                <a:close/>
              </a:path>
              <a:path w="1007109" h="129539">
                <a:moveTo>
                  <a:pt x="978408" y="79247"/>
                </a:moveTo>
                <a:lnTo>
                  <a:pt x="978408" y="51053"/>
                </a:lnTo>
                <a:lnTo>
                  <a:pt x="926882" y="50973"/>
                </a:lnTo>
                <a:lnTo>
                  <a:pt x="950594" y="64769"/>
                </a:lnTo>
                <a:lnTo>
                  <a:pt x="971550" y="52577"/>
                </a:lnTo>
                <a:lnTo>
                  <a:pt x="971550" y="79231"/>
                </a:lnTo>
                <a:lnTo>
                  <a:pt x="978408" y="79247"/>
                </a:lnTo>
                <a:close/>
              </a:path>
              <a:path w="1007109" h="129539">
                <a:moveTo>
                  <a:pt x="971550" y="76961"/>
                </a:moveTo>
                <a:lnTo>
                  <a:pt x="971550" y="52577"/>
                </a:lnTo>
                <a:lnTo>
                  <a:pt x="950594" y="64769"/>
                </a:lnTo>
                <a:lnTo>
                  <a:pt x="971550" y="769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842263" y="5827014"/>
            <a:ext cx="2722245" cy="607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950" spc="-20" dirty="0">
                <a:solidFill>
                  <a:srgbClr val="C00000"/>
                </a:solidFill>
                <a:latin typeface="Arial"/>
                <a:cs typeface="Arial"/>
              </a:rPr>
              <a:t>INTA</a:t>
            </a:r>
            <a:r>
              <a:rPr sz="1950" spc="-2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950" i="1" spc="15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endParaRPr sz="1950">
              <a:latin typeface="Arial"/>
              <a:cs typeface="Arial"/>
            </a:endParaRPr>
          </a:p>
          <a:p>
            <a:pPr marR="15240" algn="r">
              <a:lnSpc>
                <a:spcPct val="100000"/>
              </a:lnSpc>
              <a:spcBef>
                <a:spcPts val="259"/>
              </a:spcBef>
            </a:pPr>
            <a:r>
              <a:rPr sz="1750" b="1" dirty="0">
                <a:latin typeface="Arial"/>
                <a:cs typeface="Arial"/>
              </a:rPr>
              <a:t>Priority arbitration</a:t>
            </a:r>
            <a:r>
              <a:rPr sz="1750" b="1" spc="40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circuit</a:t>
            </a:r>
            <a:endParaRPr sz="175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122170" y="5769864"/>
            <a:ext cx="113664" cy="294640"/>
          </a:xfrm>
          <a:custGeom>
            <a:avLst/>
            <a:gdLst/>
            <a:ahLst/>
            <a:cxnLst/>
            <a:rect l="l" t="t" r="r" b="b"/>
            <a:pathLst>
              <a:path w="113664" h="294639">
                <a:moveTo>
                  <a:pt x="64373" y="0"/>
                </a:moveTo>
                <a:lnTo>
                  <a:pt x="50024" y="0"/>
                </a:lnTo>
                <a:lnTo>
                  <a:pt x="48768" y="294131"/>
                </a:lnTo>
                <a:lnTo>
                  <a:pt x="62484" y="294131"/>
                </a:lnTo>
                <a:lnTo>
                  <a:pt x="64373" y="0"/>
                </a:lnTo>
                <a:close/>
              </a:path>
              <a:path w="113664" h="294639">
                <a:moveTo>
                  <a:pt x="29108" y="0"/>
                </a:moveTo>
                <a:lnTo>
                  <a:pt x="12904" y="0"/>
                </a:lnTo>
                <a:lnTo>
                  <a:pt x="2286" y="18287"/>
                </a:lnTo>
                <a:lnTo>
                  <a:pt x="0" y="21335"/>
                </a:lnTo>
                <a:lnTo>
                  <a:pt x="1524" y="25907"/>
                </a:lnTo>
                <a:lnTo>
                  <a:pt x="4572" y="27431"/>
                </a:lnTo>
                <a:lnTo>
                  <a:pt x="7620" y="29717"/>
                </a:lnTo>
                <a:lnTo>
                  <a:pt x="12192" y="28193"/>
                </a:lnTo>
                <a:lnTo>
                  <a:pt x="14478" y="25145"/>
                </a:lnTo>
                <a:lnTo>
                  <a:pt x="29108" y="0"/>
                </a:lnTo>
                <a:close/>
              </a:path>
              <a:path w="113664" h="294639">
                <a:moveTo>
                  <a:pt x="113538" y="22097"/>
                </a:moveTo>
                <a:lnTo>
                  <a:pt x="112014" y="18287"/>
                </a:lnTo>
                <a:lnTo>
                  <a:pt x="101395" y="0"/>
                </a:lnTo>
                <a:lnTo>
                  <a:pt x="85191" y="0"/>
                </a:lnTo>
                <a:lnTo>
                  <a:pt x="99822" y="25145"/>
                </a:lnTo>
                <a:lnTo>
                  <a:pt x="102108" y="28955"/>
                </a:lnTo>
                <a:lnTo>
                  <a:pt x="105918" y="29717"/>
                </a:lnTo>
                <a:lnTo>
                  <a:pt x="109728" y="28193"/>
                </a:lnTo>
                <a:lnTo>
                  <a:pt x="112776" y="25907"/>
                </a:lnTo>
                <a:lnTo>
                  <a:pt x="113538" y="220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2950717" y="6796278"/>
            <a:ext cx="4442460" cy="304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5" dirty="0">
                <a:latin typeface="Verdana"/>
                <a:cs typeface="Verdana"/>
              </a:rPr>
              <a:t>Arrangement of priority</a:t>
            </a:r>
            <a:r>
              <a:rPr sz="1950" b="1" spc="-110" dirty="0">
                <a:latin typeface="Verdana"/>
                <a:cs typeface="Verdana"/>
              </a:rPr>
              <a:t> </a:t>
            </a:r>
            <a:r>
              <a:rPr sz="1950" b="1" spc="15" dirty="0">
                <a:latin typeface="Verdana"/>
                <a:cs typeface="Verdana"/>
              </a:rPr>
              <a:t>groups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095" y="120395"/>
            <a:ext cx="10045700" cy="7531100"/>
          </a:xfrm>
          <a:custGeom>
            <a:avLst/>
            <a:gdLst/>
            <a:ahLst/>
            <a:cxnLst/>
            <a:rect l="l" t="t" r="r" b="b"/>
            <a:pathLst>
              <a:path w="10045700" h="7531100">
                <a:moveTo>
                  <a:pt x="10045446" y="7530846"/>
                </a:moveTo>
                <a:lnTo>
                  <a:pt x="10045446" y="0"/>
                </a:lnTo>
                <a:lnTo>
                  <a:pt x="0" y="0"/>
                </a:lnTo>
                <a:lnTo>
                  <a:pt x="0" y="7530846"/>
                </a:lnTo>
                <a:lnTo>
                  <a:pt x="10045446" y="75308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279" y="114300"/>
            <a:ext cx="9307830" cy="5599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5" y="120395"/>
            <a:ext cx="10045700" cy="7531100"/>
          </a:xfrm>
          <a:custGeom>
            <a:avLst/>
            <a:gdLst/>
            <a:ahLst/>
            <a:cxnLst/>
            <a:rect l="l" t="t" r="r" b="b"/>
            <a:pathLst>
              <a:path w="10045700" h="7531100">
                <a:moveTo>
                  <a:pt x="10045446" y="7530846"/>
                </a:moveTo>
                <a:lnTo>
                  <a:pt x="10045446" y="0"/>
                </a:lnTo>
                <a:lnTo>
                  <a:pt x="0" y="0"/>
                </a:lnTo>
                <a:lnTo>
                  <a:pt x="0" y="7530846"/>
                </a:lnTo>
                <a:lnTo>
                  <a:pt x="10045446" y="75308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" y="1056894"/>
            <a:ext cx="10058400" cy="942975"/>
          </a:xfrm>
          <a:custGeom>
            <a:avLst/>
            <a:gdLst/>
            <a:ahLst/>
            <a:cxnLst/>
            <a:rect l="l" t="t" r="r" b="b"/>
            <a:pathLst>
              <a:path w="10058400" h="942975">
                <a:moveTo>
                  <a:pt x="0" y="0"/>
                </a:moveTo>
                <a:lnTo>
                  <a:pt x="0" y="942594"/>
                </a:lnTo>
                <a:lnTo>
                  <a:pt x="10058019" y="942594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" y="1998726"/>
            <a:ext cx="10058400" cy="943610"/>
          </a:xfrm>
          <a:custGeom>
            <a:avLst/>
            <a:gdLst/>
            <a:ahLst/>
            <a:cxnLst/>
            <a:rect l="l" t="t" r="r" b="b"/>
            <a:pathLst>
              <a:path w="10058400" h="943610">
                <a:moveTo>
                  <a:pt x="0" y="0"/>
                </a:moveTo>
                <a:lnTo>
                  <a:pt x="0" y="943356"/>
                </a:lnTo>
                <a:lnTo>
                  <a:pt x="10058019" y="943356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5504" y="408442"/>
            <a:ext cx="9597390" cy="629729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018540">
              <a:lnSpc>
                <a:spcPct val="100000"/>
              </a:lnSpc>
              <a:spcBef>
                <a:spcPts val="5"/>
              </a:spcBef>
            </a:pPr>
            <a:r>
              <a:rPr sz="2200" b="1" u="heavy" spc="-5" dirty="0">
                <a:solidFill>
                  <a:srgbClr val="0070C0"/>
                </a:solidFill>
                <a:latin typeface="Verdana"/>
                <a:cs typeface="Verdana"/>
              </a:rPr>
              <a:t>interrupt-acknowledge signal </a:t>
            </a:r>
            <a:r>
              <a:rPr sz="2200" b="1" dirty="0">
                <a:latin typeface="Arial"/>
                <a:cs typeface="Arial"/>
              </a:rPr>
              <a:t>- </a:t>
            </a:r>
            <a:r>
              <a:rPr sz="2200" b="1" spc="-5" dirty="0">
                <a:latin typeface="Verdana"/>
                <a:cs typeface="Verdana"/>
              </a:rPr>
              <a:t>I/O device</a:t>
            </a:r>
            <a:r>
              <a:rPr sz="2200" b="1" spc="-35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interface</a:t>
            </a:r>
            <a:endParaRPr sz="2200">
              <a:latin typeface="Verdana"/>
              <a:cs typeface="Verdana"/>
            </a:endParaRPr>
          </a:p>
          <a:p>
            <a:pPr marL="12700" marR="288925">
              <a:lnSpc>
                <a:spcPct val="100000"/>
              </a:lnSpc>
              <a:spcBef>
                <a:spcPts val="35"/>
              </a:spcBef>
              <a:tabLst>
                <a:tab pos="5069205" algn="l"/>
                <a:tab pos="5943600" algn="l"/>
              </a:tabLst>
            </a:pPr>
            <a:r>
              <a:rPr sz="2200" b="1" spc="-5" dirty="0">
                <a:latin typeface="Verdana"/>
                <a:cs typeface="Verdana"/>
              </a:rPr>
              <a:t>accomplishes </a:t>
            </a:r>
            <a:r>
              <a:rPr sz="2200" b="1" dirty="0">
                <a:latin typeface="Verdana"/>
                <a:cs typeface="Verdana"/>
              </a:rPr>
              <a:t>this by </a:t>
            </a:r>
            <a:r>
              <a:rPr sz="2200" b="1" spc="-5" dirty="0">
                <a:latin typeface="Verdana"/>
                <a:cs typeface="Verdana"/>
              </a:rPr>
              <a:t>execution </a:t>
            </a:r>
            <a:r>
              <a:rPr sz="2200" b="1" dirty="0">
                <a:latin typeface="Verdana"/>
                <a:cs typeface="Verdana"/>
              </a:rPr>
              <a:t>of </a:t>
            </a:r>
            <a:r>
              <a:rPr sz="2200" b="1" spc="-5" dirty="0">
                <a:latin typeface="Verdana"/>
                <a:cs typeface="Verdana"/>
              </a:rPr>
              <a:t>an </a:t>
            </a:r>
            <a:r>
              <a:rPr sz="2200" b="1" spc="-5" dirty="0">
                <a:solidFill>
                  <a:srgbClr val="7030A0"/>
                </a:solidFill>
                <a:latin typeface="Verdana"/>
                <a:cs typeface="Verdana"/>
              </a:rPr>
              <a:t>instruction in the  interrupt-service</a:t>
            </a:r>
            <a:r>
              <a:rPr sz="2200" b="1" spc="20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7030A0"/>
                </a:solidFill>
                <a:latin typeface="Verdana"/>
                <a:cs typeface="Verdana"/>
              </a:rPr>
              <a:t>routine</a:t>
            </a:r>
            <a:r>
              <a:rPr sz="2200" b="1" spc="25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Verdana"/>
                <a:cs typeface="Verdana"/>
              </a:rPr>
              <a:t>(ISR)	</a:t>
            </a:r>
            <a:r>
              <a:rPr sz="2200" b="1" spc="-5" dirty="0">
                <a:latin typeface="Verdana"/>
                <a:cs typeface="Verdana"/>
              </a:rPr>
              <a:t>that </a:t>
            </a:r>
            <a:r>
              <a:rPr sz="2200" b="1" dirty="0">
                <a:solidFill>
                  <a:srgbClr val="7030A0"/>
                </a:solidFill>
                <a:latin typeface="Verdana"/>
                <a:cs typeface="Verdana"/>
              </a:rPr>
              <a:t>accesses a</a:t>
            </a:r>
            <a:r>
              <a:rPr sz="2200" b="1" spc="-65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2200" b="1" dirty="0">
                <a:solidFill>
                  <a:srgbClr val="7030A0"/>
                </a:solidFill>
                <a:latin typeface="Verdana"/>
                <a:cs typeface="Verdana"/>
              </a:rPr>
              <a:t>status</a:t>
            </a:r>
            <a:r>
              <a:rPr sz="2200" b="1" spc="-10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2200" b="1" dirty="0">
                <a:solidFill>
                  <a:srgbClr val="7030A0"/>
                </a:solidFill>
                <a:latin typeface="Verdana"/>
                <a:cs typeface="Verdana"/>
              </a:rPr>
              <a:t>or  </a:t>
            </a:r>
            <a:r>
              <a:rPr sz="2200" b="1" spc="-5" dirty="0">
                <a:solidFill>
                  <a:srgbClr val="7030A0"/>
                </a:solidFill>
                <a:latin typeface="Verdana"/>
                <a:cs typeface="Verdana"/>
              </a:rPr>
              <a:t>data register </a:t>
            </a:r>
            <a:r>
              <a:rPr sz="2200" b="1" dirty="0">
                <a:solidFill>
                  <a:srgbClr val="7030A0"/>
                </a:solidFill>
                <a:latin typeface="Verdana"/>
                <a:cs typeface="Verdana"/>
              </a:rPr>
              <a:t>in the</a:t>
            </a:r>
            <a:r>
              <a:rPr sz="2200" b="1" spc="70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7030A0"/>
                </a:solidFill>
                <a:latin typeface="Verdana"/>
                <a:cs typeface="Verdana"/>
              </a:rPr>
              <a:t>device</a:t>
            </a:r>
            <a:r>
              <a:rPr sz="2200" b="1" spc="-10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7030A0"/>
                </a:solidFill>
                <a:latin typeface="Verdana"/>
                <a:cs typeface="Verdana"/>
              </a:rPr>
              <a:t>interface</a:t>
            </a:r>
            <a:r>
              <a:rPr sz="2200" b="1" spc="-5" dirty="0">
                <a:latin typeface="Verdana"/>
                <a:cs typeface="Verdana"/>
              </a:rPr>
              <a:t>;	implicitly</a:t>
            </a:r>
            <a:r>
              <a:rPr sz="2200" b="1" spc="-20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informs</a:t>
            </a:r>
            <a:r>
              <a:rPr sz="2200" b="1" spc="-20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the  </a:t>
            </a:r>
            <a:r>
              <a:rPr sz="2200" b="1" spc="-5" dirty="0">
                <a:latin typeface="Verdana"/>
                <a:cs typeface="Verdana"/>
              </a:rPr>
              <a:t>device </a:t>
            </a:r>
            <a:r>
              <a:rPr sz="2200" b="1" dirty="0">
                <a:latin typeface="Verdana"/>
                <a:cs typeface="Verdana"/>
              </a:rPr>
              <a:t>that its interrupt </a:t>
            </a:r>
            <a:r>
              <a:rPr sz="2200" b="1" spc="-5" dirty="0">
                <a:latin typeface="Verdana"/>
                <a:cs typeface="Verdana"/>
              </a:rPr>
              <a:t>request has been recognized. </a:t>
            </a:r>
            <a:r>
              <a:rPr sz="2200" b="1" dirty="0">
                <a:latin typeface="Verdana"/>
                <a:cs typeface="Verdana"/>
              </a:rPr>
              <a:t>IRQ  signal is then removed by</a:t>
            </a:r>
            <a:r>
              <a:rPr sz="2200" b="1" spc="-75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device.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273050" indent="1005840">
              <a:lnSpc>
                <a:spcPct val="100000"/>
              </a:lnSpc>
            </a:pPr>
            <a:r>
              <a:rPr sz="2200" b="1" spc="-5" dirty="0">
                <a:solidFill>
                  <a:srgbClr val="0070C0"/>
                </a:solidFill>
                <a:latin typeface="Verdana"/>
                <a:cs typeface="Verdana"/>
              </a:rPr>
              <a:t>ISR </a:t>
            </a:r>
            <a:r>
              <a:rPr sz="2200" b="1" spc="-5" dirty="0">
                <a:latin typeface="Verdana"/>
                <a:cs typeface="Verdana"/>
              </a:rPr>
              <a:t>is </a:t>
            </a:r>
            <a:r>
              <a:rPr sz="2200" b="1" dirty="0">
                <a:latin typeface="Verdana"/>
                <a:cs typeface="Verdana"/>
              </a:rPr>
              <a:t>a </a:t>
            </a:r>
            <a:r>
              <a:rPr sz="2200" b="1" spc="-5" dirty="0">
                <a:latin typeface="Verdana"/>
                <a:cs typeface="Verdana"/>
              </a:rPr>
              <a:t>sub-routine </a:t>
            </a:r>
            <a:r>
              <a:rPr sz="2200" b="1" dirty="0">
                <a:latin typeface="Verdana"/>
                <a:cs typeface="Verdana"/>
              </a:rPr>
              <a:t>– </a:t>
            </a:r>
            <a:r>
              <a:rPr sz="2200" b="1" spc="-5" dirty="0">
                <a:latin typeface="Verdana"/>
                <a:cs typeface="Verdana"/>
              </a:rPr>
              <a:t>may belong </a:t>
            </a:r>
            <a:r>
              <a:rPr sz="2200" b="1" dirty="0">
                <a:latin typeface="Verdana"/>
                <a:cs typeface="Verdana"/>
              </a:rPr>
              <a:t>to a </a:t>
            </a:r>
            <a:r>
              <a:rPr sz="2200" b="1" spc="-5" dirty="0">
                <a:latin typeface="Verdana"/>
                <a:cs typeface="Verdana"/>
              </a:rPr>
              <a:t>different user  </a:t>
            </a:r>
            <a:r>
              <a:rPr sz="2200" b="1" dirty="0">
                <a:latin typeface="Verdana"/>
                <a:cs typeface="Verdana"/>
              </a:rPr>
              <a:t>than the one being executed and then</a:t>
            </a:r>
            <a:r>
              <a:rPr sz="2200" b="1" spc="-90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halted.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831215" indent="1101090" algn="just">
              <a:lnSpc>
                <a:spcPct val="100000"/>
              </a:lnSpc>
            </a:pPr>
            <a:r>
              <a:rPr sz="2200" b="1" dirty="0">
                <a:latin typeface="Verdana"/>
                <a:cs typeface="Verdana"/>
              </a:rPr>
              <a:t>The </a:t>
            </a:r>
            <a:r>
              <a:rPr sz="2200" b="1" spc="-5" dirty="0">
                <a:solidFill>
                  <a:srgbClr val="7030A0"/>
                </a:solidFill>
                <a:latin typeface="Verdana"/>
                <a:cs typeface="Verdana"/>
              </a:rPr>
              <a:t>condition code flags and </a:t>
            </a:r>
            <a:r>
              <a:rPr sz="2200" b="1" dirty="0">
                <a:solidFill>
                  <a:srgbClr val="7030A0"/>
                </a:solidFill>
                <a:latin typeface="Verdana"/>
                <a:cs typeface="Verdana"/>
              </a:rPr>
              <a:t>the </a:t>
            </a:r>
            <a:r>
              <a:rPr sz="2200" b="1" spc="-5" dirty="0">
                <a:solidFill>
                  <a:srgbClr val="7030A0"/>
                </a:solidFill>
                <a:latin typeface="Verdana"/>
                <a:cs typeface="Verdana"/>
              </a:rPr>
              <a:t>contents </a:t>
            </a:r>
            <a:r>
              <a:rPr sz="2200" b="1" dirty="0">
                <a:solidFill>
                  <a:srgbClr val="7030A0"/>
                </a:solidFill>
                <a:latin typeface="Verdana"/>
                <a:cs typeface="Verdana"/>
              </a:rPr>
              <a:t>of </a:t>
            </a:r>
            <a:r>
              <a:rPr sz="2200" b="1" spc="-5" dirty="0">
                <a:solidFill>
                  <a:srgbClr val="7030A0"/>
                </a:solidFill>
                <a:latin typeface="Verdana"/>
                <a:cs typeface="Verdana"/>
              </a:rPr>
              <a:t>any  registers </a:t>
            </a:r>
            <a:r>
              <a:rPr sz="2200" b="1" spc="-5" dirty="0">
                <a:latin typeface="Verdana"/>
                <a:cs typeface="Verdana"/>
              </a:rPr>
              <a:t>used by both </a:t>
            </a:r>
            <a:r>
              <a:rPr sz="2200" b="1" dirty="0">
                <a:latin typeface="Verdana"/>
                <a:cs typeface="Verdana"/>
              </a:rPr>
              <a:t>the interrupted </a:t>
            </a:r>
            <a:r>
              <a:rPr sz="2200" b="1" spc="-5" dirty="0">
                <a:latin typeface="Verdana"/>
                <a:cs typeface="Verdana"/>
              </a:rPr>
              <a:t>program and </a:t>
            </a:r>
            <a:r>
              <a:rPr sz="2200" b="1" dirty="0">
                <a:latin typeface="Verdana"/>
                <a:cs typeface="Verdana"/>
              </a:rPr>
              <a:t>the  </a:t>
            </a:r>
            <a:r>
              <a:rPr sz="2200" b="1" spc="-5" dirty="0">
                <a:latin typeface="Verdana"/>
                <a:cs typeface="Verdana"/>
              </a:rPr>
              <a:t>interrupt-service routine are  </a:t>
            </a:r>
            <a:r>
              <a:rPr sz="2200" b="1" dirty="0">
                <a:solidFill>
                  <a:srgbClr val="7030A0"/>
                </a:solidFill>
                <a:latin typeface="Verdana"/>
                <a:cs typeface="Verdana"/>
              </a:rPr>
              <a:t>saved and</a:t>
            </a:r>
            <a:r>
              <a:rPr sz="2200" b="1" spc="5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2200" b="1" dirty="0">
                <a:solidFill>
                  <a:srgbClr val="7030A0"/>
                </a:solidFill>
                <a:latin typeface="Verdana"/>
                <a:cs typeface="Verdana"/>
              </a:rPr>
              <a:t>restored</a:t>
            </a:r>
            <a:r>
              <a:rPr sz="2200" b="1" dirty="0">
                <a:latin typeface="Verdana"/>
                <a:cs typeface="Verdana"/>
              </a:rPr>
              <a:t>.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5080" indent="1005840">
              <a:lnSpc>
                <a:spcPct val="100000"/>
              </a:lnSpc>
            </a:pPr>
            <a:r>
              <a:rPr sz="2200" b="1" dirty="0">
                <a:latin typeface="Verdana"/>
                <a:cs typeface="Verdana"/>
              </a:rPr>
              <a:t>The </a:t>
            </a:r>
            <a:r>
              <a:rPr sz="2200" b="1" spc="-5" dirty="0">
                <a:latin typeface="Verdana"/>
                <a:cs typeface="Verdana"/>
              </a:rPr>
              <a:t>concept </a:t>
            </a:r>
            <a:r>
              <a:rPr sz="2200" b="1" dirty="0">
                <a:latin typeface="Verdana"/>
                <a:cs typeface="Verdana"/>
              </a:rPr>
              <a:t>of interrupts is </a:t>
            </a:r>
            <a:r>
              <a:rPr sz="2200" b="1" spc="-5" dirty="0">
                <a:latin typeface="Verdana"/>
                <a:cs typeface="Verdana"/>
              </a:rPr>
              <a:t>used </a:t>
            </a:r>
            <a:r>
              <a:rPr sz="2200" b="1" dirty="0">
                <a:latin typeface="Verdana"/>
                <a:cs typeface="Verdana"/>
              </a:rPr>
              <a:t>in </a:t>
            </a:r>
            <a:r>
              <a:rPr sz="2200" b="1" dirty="0">
                <a:solidFill>
                  <a:srgbClr val="7030A0"/>
                </a:solidFill>
                <a:latin typeface="Verdana"/>
                <a:cs typeface="Verdana"/>
              </a:rPr>
              <a:t>operating systems  </a:t>
            </a:r>
            <a:r>
              <a:rPr sz="2200" b="1" spc="-5" dirty="0">
                <a:latin typeface="Verdana"/>
                <a:cs typeface="Verdana"/>
              </a:rPr>
              <a:t>and in many </a:t>
            </a:r>
            <a:r>
              <a:rPr sz="2200" b="1" spc="-5" dirty="0">
                <a:solidFill>
                  <a:srgbClr val="7030A0"/>
                </a:solidFill>
                <a:latin typeface="Verdana"/>
                <a:cs typeface="Verdana"/>
              </a:rPr>
              <a:t>control applications</a:t>
            </a:r>
            <a:r>
              <a:rPr sz="2200" b="1" spc="-5" dirty="0">
                <a:latin typeface="Verdana"/>
                <a:cs typeface="Verdana"/>
              </a:rPr>
              <a:t>, where </a:t>
            </a:r>
            <a:r>
              <a:rPr sz="2200" b="1" dirty="0">
                <a:latin typeface="Verdana"/>
                <a:cs typeface="Verdana"/>
              </a:rPr>
              <a:t>processing </a:t>
            </a:r>
            <a:r>
              <a:rPr sz="2200" b="1" spc="-5" dirty="0">
                <a:latin typeface="Verdana"/>
                <a:cs typeface="Verdana"/>
              </a:rPr>
              <a:t>of  certain routines must be accurately </a:t>
            </a:r>
            <a:r>
              <a:rPr sz="2200" b="1" dirty="0">
                <a:latin typeface="Verdana"/>
                <a:cs typeface="Verdana"/>
              </a:rPr>
              <a:t>timed </a:t>
            </a:r>
            <a:r>
              <a:rPr sz="2200" b="1" spc="-5" dirty="0">
                <a:latin typeface="Verdana"/>
                <a:cs typeface="Verdana"/>
              </a:rPr>
              <a:t>relative </a:t>
            </a:r>
            <a:r>
              <a:rPr sz="2200" b="1" dirty="0">
                <a:latin typeface="Verdana"/>
                <a:cs typeface="Verdana"/>
              </a:rPr>
              <a:t>to  </a:t>
            </a:r>
            <a:r>
              <a:rPr sz="2200" b="1" spc="-5" dirty="0">
                <a:latin typeface="Verdana"/>
                <a:cs typeface="Verdana"/>
              </a:rPr>
              <a:t>external events (e.g. real-time</a:t>
            </a:r>
            <a:r>
              <a:rPr sz="2200" b="1" spc="-40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processing).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5" y="120395"/>
            <a:ext cx="10045700" cy="7531100"/>
          </a:xfrm>
          <a:custGeom>
            <a:avLst/>
            <a:gdLst/>
            <a:ahLst/>
            <a:cxnLst/>
            <a:rect l="l" t="t" r="r" b="b"/>
            <a:pathLst>
              <a:path w="10045700" h="7531100">
                <a:moveTo>
                  <a:pt x="10045446" y="7530846"/>
                </a:moveTo>
                <a:lnTo>
                  <a:pt x="10045446" y="0"/>
                </a:lnTo>
                <a:lnTo>
                  <a:pt x="0" y="0"/>
                </a:lnTo>
                <a:lnTo>
                  <a:pt x="0" y="7530846"/>
                </a:lnTo>
                <a:lnTo>
                  <a:pt x="10045446" y="75308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62075">
              <a:lnSpc>
                <a:spcPct val="100000"/>
              </a:lnSpc>
            </a:pPr>
            <a:r>
              <a:rPr u="none" spc="10" dirty="0">
                <a:solidFill>
                  <a:srgbClr val="0070C0"/>
                </a:solidFill>
              </a:rPr>
              <a:t>Interrupt</a:t>
            </a:r>
            <a:r>
              <a:rPr u="none" spc="-50" dirty="0">
                <a:solidFill>
                  <a:srgbClr val="0070C0"/>
                </a:solidFill>
              </a:rPr>
              <a:t> </a:t>
            </a:r>
            <a:r>
              <a:rPr u="none" spc="5" dirty="0">
                <a:solidFill>
                  <a:srgbClr val="0070C0"/>
                </a:solidFill>
              </a:rPr>
              <a:t>Hardware</a:t>
            </a:r>
          </a:p>
        </p:txBody>
      </p:sp>
      <p:sp>
        <p:nvSpPr>
          <p:cNvPr id="3" name="object 3"/>
          <p:cNvSpPr/>
          <p:nvPr/>
        </p:nvSpPr>
        <p:spPr>
          <a:xfrm>
            <a:off x="2465070" y="1053083"/>
            <a:ext cx="4959985" cy="0"/>
          </a:xfrm>
          <a:custGeom>
            <a:avLst/>
            <a:gdLst/>
            <a:ahLst/>
            <a:cxnLst/>
            <a:rect l="l" t="t" r="r" b="b"/>
            <a:pathLst>
              <a:path w="4959984">
                <a:moveTo>
                  <a:pt x="0" y="0"/>
                </a:moveTo>
                <a:lnTo>
                  <a:pt x="4959858" y="0"/>
                </a:lnTo>
              </a:path>
            </a:pathLst>
          </a:custGeom>
          <a:ln w="7619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0" y="1056894"/>
            <a:ext cx="10058400" cy="942975"/>
          </a:xfrm>
          <a:custGeom>
            <a:avLst/>
            <a:gdLst/>
            <a:ahLst/>
            <a:cxnLst/>
            <a:rect l="l" t="t" r="r" b="b"/>
            <a:pathLst>
              <a:path w="10058400" h="942975">
                <a:moveTo>
                  <a:pt x="0" y="0"/>
                </a:moveTo>
                <a:lnTo>
                  <a:pt x="0" y="942594"/>
                </a:lnTo>
                <a:lnTo>
                  <a:pt x="10058019" y="942594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65070" y="1075944"/>
            <a:ext cx="4959985" cy="0"/>
          </a:xfrm>
          <a:custGeom>
            <a:avLst/>
            <a:gdLst/>
            <a:ahLst/>
            <a:cxnLst/>
            <a:rect l="l" t="t" r="r" b="b"/>
            <a:pathLst>
              <a:path w="4959984">
                <a:moveTo>
                  <a:pt x="0" y="0"/>
                </a:moveTo>
                <a:lnTo>
                  <a:pt x="4959858" y="0"/>
                </a:lnTo>
              </a:path>
            </a:pathLst>
          </a:custGeom>
          <a:ln w="381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100" y="1623060"/>
            <a:ext cx="9052559" cy="1319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71279" y="2941320"/>
            <a:ext cx="587375" cy="943610"/>
          </a:xfrm>
          <a:custGeom>
            <a:avLst/>
            <a:gdLst/>
            <a:ahLst/>
            <a:cxnLst/>
            <a:rect l="l" t="t" r="r" b="b"/>
            <a:pathLst>
              <a:path w="587375" h="943610">
                <a:moveTo>
                  <a:pt x="0" y="0"/>
                </a:moveTo>
                <a:lnTo>
                  <a:pt x="0" y="943356"/>
                </a:lnTo>
                <a:lnTo>
                  <a:pt x="587120" y="943356"/>
                </a:lnTo>
                <a:lnTo>
                  <a:pt x="587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290052" y="2757855"/>
            <a:ext cx="716915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9850">
              <a:lnSpc>
                <a:spcPct val="100600"/>
              </a:lnSpc>
            </a:pPr>
            <a:r>
              <a:rPr sz="1750" b="1" dirty="0">
                <a:solidFill>
                  <a:srgbClr val="00B050"/>
                </a:solidFill>
                <a:latin typeface="Arial Narrow"/>
                <a:cs typeface="Arial Narrow"/>
              </a:rPr>
              <a:t>Pull-up  resister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9100" y="2941320"/>
            <a:ext cx="9052559" cy="25328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81582" y="5693155"/>
            <a:ext cx="6960870" cy="1515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84375">
              <a:lnSpc>
                <a:spcPct val="100000"/>
              </a:lnSpc>
            </a:pPr>
            <a:r>
              <a:rPr sz="1750" b="1" dirty="0">
                <a:solidFill>
                  <a:srgbClr val="FF0000"/>
                </a:solidFill>
                <a:latin typeface="Arial Narrow"/>
                <a:cs typeface="Arial Narrow"/>
              </a:rPr>
              <a:t>INTR = </a:t>
            </a:r>
            <a:r>
              <a:rPr sz="1750" b="1" spc="-5" dirty="0">
                <a:solidFill>
                  <a:srgbClr val="FF0000"/>
                </a:solidFill>
                <a:latin typeface="Arial Narrow"/>
                <a:cs typeface="Arial Narrow"/>
              </a:rPr>
              <a:t>INTR1 </a:t>
            </a:r>
            <a:r>
              <a:rPr sz="1750" b="1" dirty="0">
                <a:solidFill>
                  <a:srgbClr val="FF0000"/>
                </a:solidFill>
                <a:latin typeface="Arial Narrow"/>
                <a:cs typeface="Arial Narrow"/>
              </a:rPr>
              <a:t>+…..+INTR</a:t>
            </a:r>
            <a:r>
              <a:rPr sz="1750" b="1" spc="-5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750" b="1" dirty="0">
                <a:solidFill>
                  <a:srgbClr val="FF0000"/>
                </a:solidFill>
                <a:latin typeface="Arial Narrow"/>
                <a:cs typeface="Arial Narrow"/>
              </a:rPr>
              <a:t>n</a:t>
            </a:r>
            <a:endParaRPr sz="175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313180" marR="5080" indent="-1301115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latin typeface="Arial Narrow"/>
                <a:cs typeface="Arial Narrow"/>
              </a:rPr>
              <a:t>An equivalent circuit for an open-drain bus used to implement </a:t>
            </a:r>
            <a:r>
              <a:rPr sz="2200" b="1" dirty="0">
                <a:latin typeface="Arial Narrow"/>
                <a:cs typeface="Arial Narrow"/>
              </a:rPr>
              <a:t>a  common </a:t>
            </a:r>
            <a:r>
              <a:rPr sz="2200" b="1" dirty="0">
                <a:latin typeface="Verdana"/>
                <a:cs typeface="Verdana"/>
              </a:rPr>
              <a:t>interrupt-request</a:t>
            </a:r>
            <a:r>
              <a:rPr sz="2200" b="1" spc="-355" dirty="0">
                <a:latin typeface="Verdana"/>
                <a:cs typeface="Verdana"/>
              </a:rPr>
              <a:t> </a:t>
            </a:r>
            <a:r>
              <a:rPr sz="2200" b="1" dirty="0">
                <a:latin typeface="Arial Narrow"/>
                <a:cs typeface="Arial Narrow"/>
              </a:rPr>
              <a:t>line</a:t>
            </a:r>
            <a:endParaRPr sz="2200">
              <a:latin typeface="Arial Narrow"/>
              <a:cs typeface="Arial Narro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95" y="120395"/>
            <a:ext cx="10045700" cy="7531100"/>
          </a:xfrm>
          <a:custGeom>
            <a:avLst/>
            <a:gdLst/>
            <a:ahLst/>
            <a:cxnLst/>
            <a:rect l="l" t="t" r="r" b="b"/>
            <a:pathLst>
              <a:path w="10045700" h="7531100">
                <a:moveTo>
                  <a:pt x="10045446" y="7530846"/>
                </a:moveTo>
                <a:lnTo>
                  <a:pt x="10045446" y="0"/>
                </a:lnTo>
                <a:lnTo>
                  <a:pt x="0" y="0"/>
                </a:lnTo>
                <a:lnTo>
                  <a:pt x="0" y="7530846"/>
                </a:lnTo>
                <a:lnTo>
                  <a:pt x="10045446" y="75308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741" rIns="0" bIns="0" rtlCol="0">
            <a:spAutoFit/>
          </a:bodyPr>
          <a:lstStyle/>
          <a:p>
            <a:pPr marL="1362075">
              <a:lnSpc>
                <a:spcPct val="100000"/>
              </a:lnSpc>
            </a:pPr>
            <a:r>
              <a:rPr u="heavy" spc="5" dirty="0">
                <a:solidFill>
                  <a:srgbClr val="0070C0"/>
                </a:solidFill>
              </a:rPr>
              <a:t>Interrupt</a:t>
            </a:r>
            <a:r>
              <a:rPr u="heavy" spc="-35" dirty="0">
                <a:solidFill>
                  <a:srgbClr val="0070C0"/>
                </a:solidFill>
              </a:rPr>
              <a:t> </a:t>
            </a:r>
            <a:r>
              <a:rPr u="heavy" spc="5" dirty="0">
                <a:solidFill>
                  <a:srgbClr val="0070C0"/>
                </a:solidFill>
              </a:rPr>
              <a:t>Hardware</a:t>
            </a:r>
          </a:p>
        </p:txBody>
      </p:sp>
      <p:sp>
        <p:nvSpPr>
          <p:cNvPr id="3" name="object 3"/>
          <p:cNvSpPr/>
          <p:nvPr/>
        </p:nvSpPr>
        <p:spPr>
          <a:xfrm>
            <a:off x="7082790" y="1539239"/>
            <a:ext cx="1424940" cy="460375"/>
          </a:xfrm>
          <a:custGeom>
            <a:avLst/>
            <a:gdLst/>
            <a:ahLst/>
            <a:cxnLst/>
            <a:rect l="l" t="t" r="r" b="b"/>
            <a:pathLst>
              <a:path w="1424940" h="460375">
                <a:moveTo>
                  <a:pt x="0" y="0"/>
                </a:moveTo>
                <a:lnTo>
                  <a:pt x="0" y="460248"/>
                </a:lnTo>
                <a:lnTo>
                  <a:pt x="1424940" y="460248"/>
                </a:lnTo>
                <a:lnTo>
                  <a:pt x="1424940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69073" y="1525524"/>
            <a:ext cx="1453515" cy="474345"/>
          </a:xfrm>
          <a:custGeom>
            <a:avLst/>
            <a:gdLst/>
            <a:ahLst/>
            <a:cxnLst/>
            <a:rect l="l" t="t" r="r" b="b"/>
            <a:pathLst>
              <a:path w="1453515" h="474344">
                <a:moveTo>
                  <a:pt x="1453134" y="473963"/>
                </a:moveTo>
                <a:lnTo>
                  <a:pt x="1453134" y="6095"/>
                </a:lnTo>
                <a:lnTo>
                  <a:pt x="1447038" y="0"/>
                </a:lnTo>
                <a:lnTo>
                  <a:pt x="6095" y="0"/>
                </a:lnTo>
                <a:lnTo>
                  <a:pt x="0" y="6095"/>
                </a:lnTo>
                <a:lnTo>
                  <a:pt x="0" y="473963"/>
                </a:lnTo>
                <a:lnTo>
                  <a:pt x="13716" y="473963"/>
                </a:lnTo>
                <a:lnTo>
                  <a:pt x="13716" y="28193"/>
                </a:lnTo>
                <a:lnTo>
                  <a:pt x="28194" y="13715"/>
                </a:lnTo>
                <a:lnTo>
                  <a:pt x="28193" y="28193"/>
                </a:lnTo>
                <a:lnTo>
                  <a:pt x="1424940" y="28193"/>
                </a:lnTo>
                <a:lnTo>
                  <a:pt x="1424940" y="13715"/>
                </a:lnTo>
                <a:lnTo>
                  <a:pt x="1438656" y="28193"/>
                </a:lnTo>
                <a:lnTo>
                  <a:pt x="1438656" y="473963"/>
                </a:lnTo>
                <a:lnTo>
                  <a:pt x="1453134" y="473963"/>
                </a:lnTo>
                <a:close/>
              </a:path>
              <a:path w="1453515" h="474344">
                <a:moveTo>
                  <a:pt x="28193" y="28193"/>
                </a:moveTo>
                <a:lnTo>
                  <a:pt x="28194" y="13715"/>
                </a:lnTo>
                <a:lnTo>
                  <a:pt x="13716" y="28193"/>
                </a:lnTo>
                <a:lnTo>
                  <a:pt x="28193" y="28193"/>
                </a:lnTo>
                <a:close/>
              </a:path>
              <a:path w="1453515" h="474344">
                <a:moveTo>
                  <a:pt x="28193" y="473963"/>
                </a:moveTo>
                <a:lnTo>
                  <a:pt x="28193" y="28193"/>
                </a:lnTo>
                <a:lnTo>
                  <a:pt x="13716" y="28193"/>
                </a:lnTo>
                <a:lnTo>
                  <a:pt x="13716" y="473963"/>
                </a:lnTo>
                <a:lnTo>
                  <a:pt x="28193" y="473963"/>
                </a:lnTo>
                <a:close/>
              </a:path>
              <a:path w="1453515" h="474344">
                <a:moveTo>
                  <a:pt x="1438656" y="28193"/>
                </a:moveTo>
                <a:lnTo>
                  <a:pt x="1424940" y="13715"/>
                </a:lnTo>
                <a:lnTo>
                  <a:pt x="1424940" y="28193"/>
                </a:lnTo>
                <a:lnTo>
                  <a:pt x="1438656" y="28193"/>
                </a:lnTo>
                <a:close/>
              </a:path>
              <a:path w="1453515" h="474344">
                <a:moveTo>
                  <a:pt x="1438656" y="473963"/>
                </a:moveTo>
                <a:lnTo>
                  <a:pt x="1438656" y="28193"/>
                </a:lnTo>
                <a:lnTo>
                  <a:pt x="1424940" y="28193"/>
                </a:lnTo>
                <a:lnTo>
                  <a:pt x="1424940" y="473963"/>
                </a:lnTo>
                <a:lnTo>
                  <a:pt x="1438656" y="473963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97750" y="1739646"/>
            <a:ext cx="795020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50" spc="15" dirty="0">
                <a:solidFill>
                  <a:srgbClr val="FFFFFF"/>
                </a:solidFill>
                <a:latin typeface="Arial"/>
                <a:cs typeface="Arial"/>
              </a:rPr>
              <a:t>upp</a:t>
            </a:r>
            <a:r>
              <a:rPr sz="19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950" spc="1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9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" y="1998726"/>
            <a:ext cx="10058400" cy="943610"/>
          </a:xfrm>
          <a:custGeom>
            <a:avLst/>
            <a:gdLst/>
            <a:ahLst/>
            <a:cxnLst/>
            <a:rect l="l" t="t" r="r" b="b"/>
            <a:pathLst>
              <a:path w="10058400" h="943610">
                <a:moveTo>
                  <a:pt x="0" y="0"/>
                </a:moveTo>
                <a:lnTo>
                  <a:pt x="0" y="943356"/>
                </a:lnTo>
                <a:lnTo>
                  <a:pt x="10058019" y="943356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4380" y="2604516"/>
            <a:ext cx="1424940" cy="337820"/>
          </a:xfrm>
          <a:custGeom>
            <a:avLst/>
            <a:gdLst/>
            <a:ahLst/>
            <a:cxnLst/>
            <a:rect l="l" t="t" r="r" b="b"/>
            <a:pathLst>
              <a:path w="1424939" h="337819">
                <a:moveTo>
                  <a:pt x="0" y="0"/>
                </a:moveTo>
                <a:lnTo>
                  <a:pt x="0" y="337565"/>
                </a:lnTo>
                <a:lnTo>
                  <a:pt x="1424939" y="337565"/>
                </a:lnTo>
                <a:lnTo>
                  <a:pt x="1424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0663" y="2590800"/>
            <a:ext cx="1453515" cy="351790"/>
          </a:xfrm>
          <a:custGeom>
            <a:avLst/>
            <a:gdLst/>
            <a:ahLst/>
            <a:cxnLst/>
            <a:rect l="l" t="t" r="r" b="b"/>
            <a:pathLst>
              <a:path w="1453514" h="351789">
                <a:moveTo>
                  <a:pt x="1453134" y="351282"/>
                </a:moveTo>
                <a:lnTo>
                  <a:pt x="1453134" y="6095"/>
                </a:lnTo>
                <a:lnTo>
                  <a:pt x="1447038" y="0"/>
                </a:lnTo>
                <a:lnTo>
                  <a:pt x="6095" y="0"/>
                </a:lnTo>
                <a:lnTo>
                  <a:pt x="0" y="6095"/>
                </a:lnTo>
                <a:lnTo>
                  <a:pt x="0" y="351282"/>
                </a:lnTo>
                <a:lnTo>
                  <a:pt x="13716" y="351282"/>
                </a:lnTo>
                <a:lnTo>
                  <a:pt x="13716" y="28193"/>
                </a:lnTo>
                <a:lnTo>
                  <a:pt x="28194" y="13715"/>
                </a:lnTo>
                <a:lnTo>
                  <a:pt x="28193" y="28193"/>
                </a:lnTo>
                <a:lnTo>
                  <a:pt x="1424940" y="28193"/>
                </a:lnTo>
                <a:lnTo>
                  <a:pt x="1424940" y="13715"/>
                </a:lnTo>
                <a:lnTo>
                  <a:pt x="1438656" y="28193"/>
                </a:lnTo>
                <a:lnTo>
                  <a:pt x="1438656" y="351282"/>
                </a:lnTo>
                <a:lnTo>
                  <a:pt x="1453134" y="351282"/>
                </a:lnTo>
                <a:close/>
              </a:path>
              <a:path w="1453514" h="351789">
                <a:moveTo>
                  <a:pt x="28193" y="28193"/>
                </a:moveTo>
                <a:lnTo>
                  <a:pt x="28194" y="13715"/>
                </a:lnTo>
                <a:lnTo>
                  <a:pt x="13716" y="28193"/>
                </a:lnTo>
                <a:lnTo>
                  <a:pt x="28193" y="28193"/>
                </a:lnTo>
                <a:close/>
              </a:path>
              <a:path w="1453514" h="351789">
                <a:moveTo>
                  <a:pt x="28194" y="351282"/>
                </a:moveTo>
                <a:lnTo>
                  <a:pt x="28193" y="28193"/>
                </a:lnTo>
                <a:lnTo>
                  <a:pt x="13716" y="28193"/>
                </a:lnTo>
                <a:lnTo>
                  <a:pt x="13716" y="351282"/>
                </a:lnTo>
                <a:lnTo>
                  <a:pt x="28194" y="351282"/>
                </a:lnTo>
                <a:close/>
              </a:path>
              <a:path w="1453514" h="351789">
                <a:moveTo>
                  <a:pt x="1438656" y="28193"/>
                </a:moveTo>
                <a:lnTo>
                  <a:pt x="1424940" y="13715"/>
                </a:lnTo>
                <a:lnTo>
                  <a:pt x="1424940" y="28193"/>
                </a:lnTo>
                <a:lnTo>
                  <a:pt x="1438656" y="28193"/>
                </a:lnTo>
                <a:close/>
              </a:path>
              <a:path w="1453514" h="351789">
                <a:moveTo>
                  <a:pt x="1438656" y="351282"/>
                </a:moveTo>
                <a:lnTo>
                  <a:pt x="1438656" y="28193"/>
                </a:lnTo>
                <a:lnTo>
                  <a:pt x="1424940" y="28193"/>
                </a:lnTo>
                <a:lnTo>
                  <a:pt x="1424940" y="351282"/>
                </a:lnTo>
                <a:lnTo>
                  <a:pt x="1438656" y="35128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82790" y="1998726"/>
            <a:ext cx="1424940" cy="250190"/>
          </a:xfrm>
          <a:custGeom>
            <a:avLst/>
            <a:gdLst/>
            <a:ahLst/>
            <a:cxnLst/>
            <a:rect l="l" t="t" r="r" b="b"/>
            <a:pathLst>
              <a:path w="1424940" h="250189">
                <a:moveTo>
                  <a:pt x="0" y="0"/>
                </a:moveTo>
                <a:lnTo>
                  <a:pt x="0" y="249935"/>
                </a:lnTo>
                <a:lnTo>
                  <a:pt x="1424940" y="249935"/>
                </a:lnTo>
                <a:lnTo>
                  <a:pt x="1424940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69073" y="1999487"/>
            <a:ext cx="1453515" cy="262890"/>
          </a:xfrm>
          <a:custGeom>
            <a:avLst/>
            <a:gdLst/>
            <a:ahLst/>
            <a:cxnLst/>
            <a:rect l="l" t="t" r="r" b="b"/>
            <a:pathLst>
              <a:path w="1453515" h="262889">
                <a:moveTo>
                  <a:pt x="28194" y="235458"/>
                </a:moveTo>
                <a:lnTo>
                  <a:pt x="28194" y="0"/>
                </a:lnTo>
                <a:lnTo>
                  <a:pt x="0" y="0"/>
                </a:lnTo>
                <a:lnTo>
                  <a:pt x="0" y="256794"/>
                </a:lnTo>
                <a:lnTo>
                  <a:pt x="6096" y="262890"/>
                </a:lnTo>
                <a:lnTo>
                  <a:pt x="13716" y="262890"/>
                </a:lnTo>
                <a:lnTo>
                  <a:pt x="13716" y="235458"/>
                </a:lnTo>
                <a:lnTo>
                  <a:pt x="28194" y="235458"/>
                </a:lnTo>
                <a:close/>
              </a:path>
              <a:path w="1453515" h="262889">
                <a:moveTo>
                  <a:pt x="1438656" y="235458"/>
                </a:moveTo>
                <a:lnTo>
                  <a:pt x="13716" y="235458"/>
                </a:lnTo>
                <a:lnTo>
                  <a:pt x="28194" y="249174"/>
                </a:lnTo>
                <a:lnTo>
                  <a:pt x="28194" y="262890"/>
                </a:lnTo>
                <a:lnTo>
                  <a:pt x="1424940" y="262890"/>
                </a:lnTo>
                <a:lnTo>
                  <a:pt x="1424940" y="249174"/>
                </a:lnTo>
                <a:lnTo>
                  <a:pt x="1438656" y="235458"/>
                </a:lnTo>
                <a:close/>
              </a:path>
              <a:path w="1453515" h="262889">
                <a:moveTo>
                  <a:pt x="28194" y="262890"/>
                </a:moveTo>
                <a:lnTo>
                  <a:pt x="28194" y="249174"/>
                </a:lnTo>
                <a:lnTo>
                  <a:pt x="13716" y="235458"/>
                </a:lnTo>
                <a:lnTo>
                  <a:pt x="13716" y="262890"/>
                </a:lnTo>
                <a:lnTo>
                  <a:pt x="28194" y="262890"/>
                </a:lnTo>
                <a:close/>
              </a:path>
              <a:path w="1453515" h="262889">
                <a:moveTo>
                  <a:pt x="1453134" y="256794"/>
                </a:moveTo>
                <a:lnTo>
                  <a:pt x="1453134" y="0"/>
                </a:lnTo>
                <a:lnTo>
                  <a:pt x="1424940" y="0"/>
                </a:lnTo>
                <a:lnTo>
                  <a:pt x="1424940" y="235458"/>
                </a:lnTo>
                <a:lnTo>
                  <a:pt x="1438656" y="235458"/>
                </a:lnTo>
                <a:lnTo>
                  <a:pt x="1438656" y="262890"/>
                </a:lnTo>
                <a:lnTo>
                  <a:pt x="1447038" y="262890"/>
                </a:lnTo>
                <a:lnTo>
                  <a:pt x="1453134" y="256794"/>
                </a:lnTo>
                <a:close/>
              </a:path>
              <a:path w="1453515" h="262889">
                <a:moveTo>
                  <a:pt x="1438656" y="262890"/>
                </a:moveTo>
                <a:lnTo>
                  <a:pt x="1438656" y="235458"/>
                </a:lnTo>
                <a:lnTo>
                  <a:pt x="1424940" y="249174"/>
                </a:lnTo>
                <a:lnTo>
                  <a:pt x="1424940" y="262890"/>
                </a:lnTo>
                <a:lnTo>
                  <a:pt x="1438656" y="26289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95641" y="2248661"/>
            <a:ext cx="0" cy="356235"/>
          </a:xfrm>
          <a:custGeom>
            <a:avLst/>
            <a:gdLst/>
            <a:ahLst/>
            <a:cxnLst/>
            <a:rect l="l" t="t" r="r" b="b"/>
            <a:pathLst>
              <a:path h="356235">
                <a:moveTo>
                  <a:pt x="0" y="0"/>
                </a:moveTo>
                <a:lnTo>
                  <a:pt x="0" y="355854"/>
                </a:lnTo>
              </a:path>
            </a:pathLst>
          </a:custGeom>
          <a:ln w="14477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59980" y="2604516"/>
            <a:ext cx="670560" cy="337820"/>
          </a:xfrm>
          <a:custGeom>
            <a:avLst/>
            <a:gdLst/>
            <a:ahLst/>
            <a:cxnLst/>
            <a:rect l="l" t="t" r="r" b="b"/>
            <a:pathLst>
              <a:path w="670559" h="337819">
                <a:moveTo>
                  <a:pt x="0" y="0"/>
                </a:moveTo>
                <a:lnTo>
                  <a:pt x="0" y="337566"/>
                </a:lnTo>
                <a:lnTo>
                  <a:pt x="670559" y="337566"/>
                </a:lnTo>
                <a:lnTo>
                  <a:pt x="670559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46264" y="2590800"/>
            <a:ext cx="699135" cy="351790"/>
          </a:xfrm>
          <a:custGeom>
            <a:avLst/>
            <a:gdLst/>
            <a:ahLst/>
            <a:cxnLst/>
            <a:rect l="l" t="t" r="r" b="b"/>
            <a:pathLst>
              <a:path w="699134" h="351789">
                <a:moveTo>
                  <a:pt x="698754" y="351282"/>
                </a:moveTo>
                <a:lnTo>
                  <a:pt x="698754" y="6095"/>
                </a:lnTo>
                <a:lnTo>
                  <a:pt x="692658" y="0"/>
                </a:lnTo>
                <a:lnTo>
                  <a:pt x="6095" y="0"/>
                </a:lnTo>
                <a:lnTo>
                  <a:pt x="0" y="6095"/>
                </a:lnTo>
                <a:lnTo>
                  <a:pt x="0" y="351282"/>
                </a:lnTo>
                <a:lnTo>
                  <a:pt x="13716" y="351282"/>
                </a:lnTo>
                <a:lnTo>
                  <a:pt x="13716" y="28193"/>
                </a:lnTo>
                <a:lnTo>
                  <a:pt x="28194" y="13715"/>
                </a:lnTo>
                <a:lnTo>
                  <a:pt x="28193" y="28193"/>
                </a:lnTo>
                <a:lnTo>
                  <a:pt x="670560" y="28193"/>
                </a:lnTo>
                <a:lnTo>
                  <a:pt x="670560" y="13715"/>
                </a:lnTo>
                <a:lnTo>
                  <a:pt x="684276" y="28193"/>
                </a:lnTo>
                <a:lnTo>
                  <a:pt x="684276" y="351282"/>
                </a:lnTo>
                <a:lnTo>
                  <a:pt x="698754" y="351282"/>
                </a:lnTo>
                <a:close/>
              </a:path>
              <a:path w="699134" h="351789">
                <a:moveTo>
                  <a:pt x="28193" y="28193"/>
                </a:moveTo>
                <a:lnTo>
                  <a:pt x="28194" y="13715"/>
                </a:lnTo>
                <a:lnTo>
                  <a:pt x="13716" y="28193"/>
                </a:lnTo>
                <a:lnTo>
                  <a:pt x="28193" y="28193"/>
                </a:lnTo>
                <a:close/>
              </a:path>
              <a:path w="699134" h="351789">
                <a:moveTo>
                  <a:pt x="28194" y="351282"/>
                </a:moveTo>
                <a:lnTo>
                  <a:pt x="28193" y="28193"/>
                </a:lnTo>
                <a:lnTo>
                  <a:pt x="13716" y="28193"/>
                </a:lnTo>
                <a:lnTo>
                  <a:pt x="13716" y="351282"/>
                </a:lnTo>
                <a:lnTo>
                  <a:pt x="28194" y="351282"/>
                </a:lnTo>
                <a:close/>
              </a:path>
              <a:path w="699134" h="351789">
                <a:moveTo>
                  <a:pt x="684276" y="28193"/>
                </a:moveTo>
                <a:lnTo>
                  <a:pt x="670560" y="13715"/>
                </a:lnTo>
                <a:lnTo>
                  <a:pt x="670560" y="28193"/>
                </a:lnTo>
                <a:lnTo>
                  <a:pt x="684276" y="28193"/>
                </a:lnTo>
                <a:close/>
              </a:path>
              <a:path w="699134" h="351789">
                <a:moveTo>
                  <a:pt x="684276" y="351282"/>
                </a:moveTo>
                <a:lnTo>
                  <a:pt x="684276" y="28193"/>
                </a:lnTo>
                <a:lnTo>
                  <a:pt x="670560" y="28193"/>
                </a:lnTo>
                <a:lnTo>
                  <a:pt x="670560" y="351282"/>
                </a:lnTo>
                <a:lnTo>
                  <a:pt x="684276" y="35128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691881" y="2686050"/>
            <a:ext cx="207010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9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79320" y="2941320"/>
            <a:ext cx="7879080" cy="943610"/>
          </a:xfrm>
          <a:custGeom>
            <a:avLst/>
            <a:gdLst/>
            <a:ahLst/>
            <a:cxnLst/>
            <a:rect l="l" t="t" r="r" b="b"/>
            <a:pathLst>
              <a:path w="7879080" h="943610">
                <a:moveTo>
                  <a:pt x="0" y="0"/>
                </a:moveTo>
                <a:lnTo>
                  <a:pt x="0" y="943356"/>
                </a:lnTo>
                <a:lnTo>
                  <a:pt x="7879079" y="943356"/>
                </a:lnTo>
                <a:lnTo>
                  <a:pt x="78790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4380" y="2941320"/>
            <a:ext cx="1424940" cy="943610"/>
          </a:xfrm>
          <a:custGeom>
            <a:avLst/>
            <a:gdLst/>
            <a:ahLst/>
            <a:cxnLst/>
            <a:rect l="l" t="t" r="r" b="b"/>
            <a:pathLst>
              <a:path w="1424939" h="943610">
                <a:moveTo>
                  <a:pt x="0" y="0"/>
                </a:moveTo>
                <a:lnTo>
                  <a:pt x="0" y="943355"/>
                </a:lnTo>
                <a:lnTo>
                  <a:pt x="1424940" y="943355"/>
                </a:lnTo>
                <a:lnTo>
                  <a:pt x="1424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4761" y="2942082"/>
            <a:ext cx="0" cy="942975"/>
          </a:xfrm>
          <a:custGeom>
            <a:avLst/>
            <a:gdLst/>
            <a:ahLst/>
            <a:cxnLst/>
            <a:rect l="l" t="t" r="r" b="b"/>
            <a:pathLst>
              <a:path h="942975">
                <a:moveTo>
                  <a:pt x="0" y="0"/>
                </a:moveTo>
                <a:lnTo>
                  <a:pt x="0" y="942594"/>
                </a:lnTo>
              </a:path>
            </a:pathLst>
          </a:custGeom>
          <a:ln w="28193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79701" y="2942082"/>
            <a:ext cx="0" cy="942975"/>
          </a:xfrm>
          <a:custGeom>
            <a:avLst/>
            <a:gdLst/>
            <a:ahLst/>
            <a:cxnLst/>
            <a:rect l="l" t="t" r="r" b="b"/>
            <a:pathLst>
              <a:path h="942975">
                <a:moveTo>
                  <a:pt x="0" y="0"/>
                </a:moveTo>
                <a:lnTo>
                  <a:pt x="0" y="942594"/>
                </a:lnTo>
              </a:path>
            </a:pathLst>
          </a:custGeom>
          <a:ln w="28193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54380" y="2604516"/>
            <a:ext cx="1424940" cy="1891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45415">
              <a:lnSpc>
                <a:spcPct val="100000"/>
              </a:lnSpc>
              <a:spcBef>
                <a:spcPts val="1635"/>
              </a:spcBef>
            </a:pPr>
            <a:r>
              <a:rPr sz="1950" spc="10" dirty="0">
                <a:solidFill>
                  <a:srgbClr val="FFFFFF"/>
                </a:solidFill>
                <a:latin typeface="Arial"/>
                <a:cs typeface="Arial"/>
              </a:rPr>
              <a:t>Processor</a:t>
            </a:r>
            <a:endParaRPr sz="19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79320" y="3549396"/>
            <a:ext cx="5615940" cy="0"/>
          </a:xfrm>
          <a:custGeom>
            <a:avLst/>
            <a:gdLst/>
            <a:ahLst/>
            <a:cxnLst/>
            <a:rect l="l" t="t" r="r" b="b"/>
            <a:pathLst>
              <a:path w="5615940">
                <a:moveTo>
                  <a:pt x="0" y="0"/>
                </a:moveTo>
                <a:lnTo>
                  <a:pt x="5615939" y="0"/>
                </a:lnTo>
              </a:path>
            </a:pathLst>
          </a:custGeom>
          <a:ln w="13716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06097" y="3550920"/>
            <a:ext cx="0" cy="334010"/>
          </a:xfrm>
          <a:custGeom>
            <a:avLst/>
            <a:gdLst/>
            <a:ahLst/>
            <a:cxnLst/>
            <a:rect l="l" t="t" r="r" b="b"/>
            <a:pathLst>
              <a:path h="334010">
                <a:moveTo>
                  <a:pt x="0" y="0"/>
                </a:moveTo>
                <a:lnTo>
                  <a:pt x="0" y="333756"/>
                </a:lnTo>
              </a:path>
            </a:pathLst>
          </a:custGeom>
          <a:ln w="14612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95641" y="3076194"/>
            <a:ext cx="0" cy="473709"/>
          </a:xfrm>
          <a:custGeom>
            <a:avLst/>
            <a:gdLst/>
            <a:ahLst/>
            <a:cxnLst/>
            <a:rect l="l" t="t" r="r" b="b"/>
            <a:pathLst>
              <a:path h="473710">
                <a:moveTo>
                  <a:pt x="0" y="0"/>
                </a:moveTo>
                <a:lnTo>
                  <a:pt x="0" y="473201"/>
                </a:lnTo>
              </a:path>
            </a:pathLst>
          </a:custGeom>
          <a:ln w="14477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59980" y="2941320"/>
            <a:ext cx="670560" cy="135255"/>
          </a:xfrm>
          <a:custGeom>
            <a:avLst/>
            <a:gdLst/>
            <a:ahLst/>
            <a:cxnLst/>
            <a:rect l="l" t="t" r="r" b="b"/>
            <a:pathLst>
              <a:path w="670559" h="135255">
                <a:moveTo>
                  <a:pt x="0" y="0"/>
                </a:moveTo>
                <a:lnTo>
                  <a:pt x="0" y="134874"/>
                </a:lnTo>
                <a:lnTo>
                  <a:pt x="670559" y="134874"/>
                </a:lnTo>
                <a:lnTo>
                  <a:pt x="670559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46264" y="2942082"/>
            <a:ext cx="699135" cy="147955"/>
          </a:xfrm>
          <a:custGeom>
            <a:avLst/>
            <a:gdLst/>
            <a:ahLst/>
            <a:cxnLst/>
            <a:rect l="l" t="t" r="r" b="b"/>
            <a:pathLst>
              <a:path w="699134" h="147955">
                <a:moveTo>
                  <a:pt x="28194" y="120395"/>
                </a:moveTo>
                <a:lnTo>
                  <a:pt x="28194" y="0"/>
                </a:lnTo>
                <a:lnTo>
                  <a:pt x="0" y="0"/>
                </a:lnTo>
                <a:lnTo>
                  <a:pt x="0" y="141731"/>
                </a:lnTo>
                <a:lnTo>
                  <a:pt x="6096" y="147827"/>
                </a:lnTo>
                <a:lnTo>
                  <a:pt x="13716" y="147827"/>
                </a:lnTo>
                <a:lnTo>
                  <a:pt x="13716" y="120395"/>
                </a:lnTo>
                <a:lnTo>
                  <a:pt x="28194" y="120395"/>
                </a:lnTo>
                <a:close/>
              </a:path>
              <a:path w="699134" h="147955">
                <a:moveTo>
                  <a:pt x="684276" y="120395"/>
                </a:moveTo>
                <a:lnTo>
                  <a:pt x="13716" y="120395"/>
                </a:lnTo>
                <a:lnTo>
                  <a:pt x="28194" y="134111"/>
                </a:lnTo>
                <a:lnTo>
                  <a:pt x="28194" y="147827"/>
                </a:lnTo>
                <a:lnTo>
                  <a:pt x="670560" y="147827"/>
                </a:lnTo>
                <a:lnTo>
                  <a:pt x="670560" y="134111"/>
                </a:lnTo>
                <a:lnTo>
                  <a:pt x="684276" y="120395"/>
                </a:lnTo>
                <a:close/>
              </a:path>
              <a:path w="699134" h="147955">
                <a:moveTo>
                  <a:pt x="28194" y="147827"/>
                </a:moveTo>
                <a:lnTo>
                  <a:pt x="28194" y="134111"/>
                </a:lnTo>
                <a:lnTo>
                  <a:pt x="13716" y="120395"/>
                </a:lnTo>
                <a:lnTo>
                  <a:pt x="13716" y="147827"/>
                </a:lnTo>
                <a:lnTo>
                  <a:pt x="28194" y="147827"/>
                </a:lnTo>
                <a:close/>
              </a:path>
              <a:path w="699134" h="147955">
                <a:moveTo>
                  <a:pt x="698754" y="141731"/>
                </a:moveTo>
                <a:lnTo>
                  <a:pt x="698754" y="0"/>
                </a:lnTo>
                <a:lnTo>
                  <a:pt x="670560" y="0"/>
                </a:lnTo>
                <a:lnTo>
                  <a:pt x="670560" y="120395"/>
                </a:lnTo>
                <a:lnTo>
                  <a:pt x="684276" y="120395"/>
                </a:lnTo>
                <a:lnTo>
                  <a:pt x="684276" y="147827"/>
                </a:lnTo>
                <a:lnTo>
                  <a:pt x="692658" y="147827"/>
                </a:lnTo>
                <a:lnTo>
                  <a:pt x="698754" y="141731"/>
                </a:lnTo>
                <a:close/>
              </a:path>
              <a:path w="699134" h="147955">
                <a:moveTo>
                  <a:pt x="684276" y="147827"/>
                </a:moveTo>
                <a:lnTo>
                  <a:pt x="684276" y="120395"/>
                </a:lnTo>
                <a:lnTo>
                  <a:pt x="670560" y="134111"/>
                </a:lnTo>
                <a:lnTo>
                  <a:pt x="670560" y="147827"/>
                </a:lnTo>
                <a:lnTo>
                  <a:pt x="684276" y="14782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28296" y="3549396"/>
            <a:ext cx="0" cy="335280"/>
          </a:xfrm>
          <a:custGeom>
            <a:avLst/>
            <a:gdLst/>
            <a:ahLst/>
            <a:cxnLst/>
            <a:rect l="l" t="t" r="r" b="b"/>
            <a:pathLst>
              <a:path h="335279">
                <a:moveTo>
                  <a:pt x="0" y="0"/>
                </a:moveTo>
                <a:lnTo>
                  <a:pt x="0" y="335280"/>
                </a:lnTo>
              </a:path>
            </a:pathLst>
          </a:custGeom>
          <a:ln w="1425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56155" y="3549396"/>
            <a:ext cx="0" cy="335280"/>
          </a:xfrm>
          <a:custGeom>
            <a:avLst/>
            <a:gdLst/>
            <a:ahLst/>
            <a:cxnLst/>
            <a:rect l="l" t="t" r="r" b="b"/>
            <a:pathLst>
              <a:path h="335279">
                <a:moveTo>
                  <a:pt x="0" y="0"/>
                </a:moveTo>
                <a:lnTo>
                  <a:pt x="0" y="335280"/>
                </a:lnTo>
              </a:path>
            </a:pathLst>
          </a:custGeom>
          <a:ln w="14255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290052" y="3176955"/>
            <a:ext cx="716915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9850">
              <a:lnSpc>
                <a:spcPct val="100600"/>
              </a:lnSpc>
            </a:pPr>
            <a:r>
              <a:rPr sz="1750" b="1" dirty="0">
                <a:latin typeface="Arial Narrow"/>
                <a:cs typeface="Arial Narrow"/>
              </a:rPr>
              <a:t>Pull-up  resister</a:t>
            </a:r>
            <a:endParaRPr sz="1750">
              <a:latin typeface="Arial Narrow"/>
              <a:cs typeface="Arial Narro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957804" y="2954328"/>
            <a:ext cx="717550" cy="0"/>
          </a:xfrm>
          <a:custGeom>
            <a:avLst/>
            <a:gdLst/>
            <a:ahLst/>
            <a:cxnLst/>
            <a:rect l="l" t="t" r="r" b="b"/>
            <a:pathLst>
              <a:path w="717550">
                <a:moveTo>
                  <a:pt x="0" y="0"/>
                </a:moveTo>
                <a:lnTo>
                  <a:pt x="717033" y="0"/>
                </a:lnTo>
              </a:path>
            </a:pathLst>
          </a:custGeom>
          <a:ln w="13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940555" y="2936494"/>
            <a:ext cx="759460" cy="38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50" spc="15" dirty="0">
                <a:latin typeface="Times New Roman"/>
                <a:cs typeface="Times New Roman"/>
              </a:rPr>
              <a:t>INTR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890634" y="4137659"/>
            <a:ext cx="0" cy="689610"/>
          </a:xfrm>
          <a:custGeom>
            <a:avLst/>
            <a:gdLst/>
            <a:ahLst/>
            <a:cxnLst/>
            <a:rect l="l" t="t" r="r" b="b"/>
            <a:pathLst>
              <a:path h="689610">
                <a:moveTo>
                  <a:pt x="0" y="0"/>
                </a:moveTo>
                <a:lnTo>
                  <a:pt x="0" y="689610"/>
                </a:lnTo>
              </a:path>
            </a:pathLst>
          </a:custGeom>
          <a:ln w="14477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54380" y="3883914"/>
            <a:ext cx="1424940" cy="612140"/>
          </a:xfrm>
          <a:custGeom>
            <a:avLst/>
            <a:gdLst/>
            <a:ahLst/>
            <a:cxnLst/>
            <a:rect l="l" t="t" r="r" b="b"/>
            <a:pathLst>
              <a:path w="1424939" h="612139">
                <a:moveTo>
                  <a:pt x="0" y="0"/>
                </a:moveTo>
                <a:lnTo>
                  <a:pt x="0" y="611886"/>
                </a:lnTo>
                <a:lnTo>
                  <a:pt x="1424940" y="611886"/>
                </a:lnTo>
                <a:lnTo>
                  <a:pt x="1424940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0663" y="3884676"/>
            <a:ext cx="1453515" cy="626110"/>
          </a:xfrm>
          <a:custGeom>
            <a:avLst/>
            <a:gdLst/>
            <a:ahLst/>
            <a:cxnLst/>
            <a:rect l="l" t="t" r="r" b="b"/>
            <a:pathLst>
              <a:path w="1453514" h="626110">
                <a:moveTo>
                  <a:pt x="28194" y="597407"/>
                </a:moveTo>
                <a:lnTo>
                  <a:pt x="28193" y="0"/>
                </a:lnTo>
                <a:lnTo>
                  <a:pt x="0" y="0"/>
                </a:lnTo>
                <a:lnTo>
                  <a:pt x="0" y="618743"/>
                </a:lnTo>
                <a:lnTo>
                  <a:pt x="6096" y="625601"/>
                </a:lnTo>
                <a:lnTo>
                  <a:pt x="13715" y="625601"/>
                </a:lnTo>
                <a:lnTo>
                  <a:pt x="13716" y="597407"/>
                </a:lnTo>
                <a:lnTo>
                  <a:pt x="28194" y="597407"/>
                </a:lnTo>
                <a:close/>
              </a:path>
              <a:path w="1453514" h="626110">
                <a:moveTo>
                  <a:pt x="1438656" y="597407"/>
                </a:moveTo>
                <a:lnTo>
                  <a:pt x="13716" y="597407"/>
                </a:lnTo>
                <a:lnTo>
                  <a:pt x="28194" y="611123"/>
                </a:lnTo>
                <a:lnTo>
                  <a:pt x="28194" y="625601"/>
                </a:lnTo>
                <a:lnTo>
                  <a:pt x="1424939" y="625601"/>
                </a:lnTo>
                <a:lnTo>
                  <a:pt x="1424940" y="611123"/>
                </a:lnTo>
                <a:lnTo>
                  <a:pt x="1438656" y="597407"/>
                </a:lnTo>
                <a:close/>
              </a:path>
              <a:path w="1453514" h="626110">
                <a:moveTo>
                  <a:pt x="28194" y="625601"/>
                </a:moveTo>
                <a:lnTo>
                  <a:pt x="28194" y="611123"/>
                </a:lnTo>
                <a:lnTo>
                  <a:pt x="13716" y="597407"/>
                </a:lnTo>
                <a:lnTo>
                  <a:pt x="13715" y="625601"/>
                </a:lnTo>
                <a:lnTo>
                  <a:pt x="28194" y="625601"/>
                </a:lnTo>
                <a:close/>
              </a:path>
              <a:path w="1453514" h="626110">
                <a:moveTo>
                  <a:pt x="1453134" y="618743"/>
                </a:moveTo>
                <a:lnTo>
                  <a:pt x="1453133" y="0"/>
                </a:lnTo>
                <a:lnTo>
                  <a:pt x="1424939" y="0"/>
                </a:lnTo>
                <a:lnTo>
                  <a:pt x="1424939" y="597407"/>
                </a:lnTo>
                <a:lnTo>
                  <a:pt x="1438656" y="597407"/>
                </a:lnTo>
                <a:lnTo>
                  <a:pt x="1438656" y="625601"/>
                </a:lnTo>
                <a:lnTo>
                  <a:pt x="1447038" y="625601"/>
                </a:lnTo>
                <a:lnTo>
                  <a:pt x="1453134" y="618743"/>
                </a:lnTo>
                <a:close/>
              </a:path>
              <a:path w="1453514" h="626110">
                <a:moveTo>
                  <a:pt x="1438656" y="625601"/>
                </a:moveTo>
                <a:lnTo>
                  <a:pt x="1438656" y="597407"/>
                </a:lnTo>
                <a:lnTo>
                  <a:pt x="1424940" y="611123"/>
                </a:lnTo>
                <a:lnTo>
                  <a:pt x="1424939" y="625601"/>
                </a:lnTo>
                <a:lnTo>
                  <a:pt x="1438656" y="62560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04383" y="3884676"/>
            <a:ext cx="0" cy="942975"/>
          </a:xfrm>
          <a:custGeom>
            <a:avLst/>
            <a:gdLst/>
            <a:ahLst/>
            <a:cxnLst/>
            <a:rect l="l" t="t" r="r" b="b"/>
            <a:pathLst>
              <a:path h="942975">
                <a:moveTo>
                  <a:pt x="0" y="0"/>
                </a:moveTo>
                <a:lnTo>
                  <a:pt x="0" y="942594"/>
                </a:lnTo>
              </a:path>
            </a:pathLst>
          </a:custGeom>
          <a:ln w="16248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27356" y="3884676"/>
            <a:ext cx="0" cy="942975"/>
          </a:xfrm>
          <a:custGeom>
            <a:avLst/>
            <a:gdLst/>
            <a:ahLst/>
            <a:cxnLst/>
            <a:rect l="l" t="t" r="r" b="b"/>
            <a:pathLst>
              <a:path h="942975">
                <a:moveTo>
                  <a:pt x="0" y="0"/>
                </a:moveTo>
                <a:lnTo>
                  <a:pt x="0" y="942594"/>
                </a:lnTo>
              </a:path>
            </a:pathLst>
          </a:custGeom>
          <a:ln w="15413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55217" y="3884676"/>
            <a:ext cx="0" cy="942975"/>
          </a:xfrm>
          <a:custGeom>
            <a:avLst/>
            <a:gdLst/>
            <a:ahLst/>
            <a:cxnLst/>
            <a:rect l="l" t="t" r="r" b="b"/>
            <a:pathLst>
              <a:path h="942975">
                <a:moveTo>
                  <a:pt x="0" y="0"/>
                </a:moveTo>
                <a:lnTo>
                  <a:pt x="0" y="942594"/>
                </a:lnTo>
              </a:path>
            </a:pathLst>
          </a:custGeom>
          <a:ln w="15413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00643" y="5013197"/>
            <a:ext cx="1285875" cy="756920"/>
          </a:xfrm>
          <a:custGeom>
            <a:avLst/>
            <a:gdLst/>
            <a:ahLst/>
            <a:cxnLst/>
            <a:rect l="l" t="t" r="r" b="b"/>
            <a:pathLst>
              <a:path w="1285875" h="756920">
                <a:moveTo>
                  <a:pt x="1285494" y="756665"/>
                </a:moveTo>
                <a:lnTo>
                  <a:pt x="1285494" y="6096"/>
                </a:lnTo>
                <a:lnTo>
                  <a:pt x="1279398" y="0"/>
                </a:lnTo>
                <a:lnTo>
                  <a:pt x="6095" y="0"/>
                </a:lnTo>
                <a:lnTo>
                  <a:pt x="0" y="6096"/>
                </a:lnTo>
                <a:lnTo>
                  <a:pt x="0" y="756665"/>
                </a:lnTo>
                <a:lnTo>
                  <a:pt x="13716" y="756665"/>
                </a:lnTo>
                <a:lnTo>
                  <a:pt x="13716" y="27432"/>
                </a:lnTo>
                <a:lnTo>
                  <a:pt x="28194" y="13716"/>
                </a:lnTo>
                <a:lnTo>
                  <a:pt x="28193" y="27432"/>
                </a:lnTo>
                <a:lnTo>
                  <a:pt x="1257300" y="27432"/>
                </a:lnTo>
                <a:lnTo>
                  <a:pt x="1257300" y="13716"/>
                </a:lnTo>
                <a:lnTo>
                  <a:pt x="1271016" y="27432"/>
                </a:lnTo>
                <a:lnTo>
                  <a:pt x="1271016" y="756665"/>
                </a:lnTo>
                <a:lnTo>
                  <a:pt x="1285494" y="756665"/>
                </a:lnTo>
                <a:close/>
              </a:path>
              <a:path w="1285875" h="756920">
                <a:moveTo>
                  <a:pt x="28193" y="27432"/>
                </a:moveTo>
                <a:lnTo>
                  <a:pt x="28194" y="13716"/>
                </a:lnTo>
                <a:lnTo>
                  <a:pt x="13716" y="27432"/>
                </a:lnTo>
                <a:lnTo>
                  <a:pt x="28193" y="27432"/>
                </a:lnTo>
                <a:close/>
              </a:path>
              <a:path w="1285875" h="756920">
                <a:moveTo>
                  <a:pt x="28194" y="756665"/>
                </a:moveTo>
                <a:lnTo>
                  <a:pt x="28193" y="27432"/>
                </a:lnTo>
                <a:lnTo>
                  <a:pt x="13716" y="27432"/>
                </a:lnTo>
                <a:lnTo>
                  <a:pt x="13716" y="756665"/>
                </a:lnTo>
                <a:lnTo>
                  <a:pt x="28194" y="756665"/>
                </a:lnTo>
                <a:close/>
              </a:path>
              <a:path w="1285875" h="756920">
                <a:moveTo>
                  <a:pt x="1271016" y="27432"/>
                </a:moveTo>
                <a:lnTo>
                  <a:pt x="1257300" y="13716"/>
                </a:lnTo>
                <a:lnTo>
                  <a:pt x="1257300" y="27432"/>
                </a:lnTo>
                <a:lnTo>
                  <a:pt x="1271016" y="27432"/>
                </a:lnTo>
                <a:close/>
              </a:path>
              <a:path w="1285875" h="756920">
                <a:moveTo>
                  <a:pt x="1271016" y="756665"/>
                </a:moveTo>
                <a:lnTo>
                  <a:pt x="1271016" y="27432"/>
                </a:lnTo>
                <a:lnTo>
                  <a:pt x="1257300" y="27432"/>
                </a:lnTo>
                <a:lnTo>
                  <a:pt x="1257300" y="756665"/>
                </a:lnTo>
                <a:lnTo>
                  <a:pt x="1271016" y="756665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885301" y="5555741"/>
            <a:ext cx="0" cy="214629"/>
          </a:xfrm>
          <a:custGeom>
            <a:avLst/>
            <a:gdLst/>
            <a:ahLst/>
            <a:cxnLst/>
            <a:rect l="l" t="t" r="r" b="b"/>
            <a:pathLst>
              <a:path h="214629">
                <a:moveTo>
                  <a:pt x="0" y="0"/>
                </a:moveTo>
                <a:lnTo>
                  <a:pt x="0" y="214122"/>
                </a:lnTo>
              </a:path>
            </a:pathLst>
          </a:custGeom>
          <a:ln w="14477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890634" y="4826508"/>
            <a:ext cx="0" cy="337185"/>
          </a:xfrm>
          <a:custGeom>
            <a:avLst/>
            <a:gdLst/>
            <a:ahLst/>
            <a:cxnLst/>
            <a:rect l="l" t="t" r="r" b="b"/>
            <a:pathLst>
              <a:path h="337185">
                <a:moveTo>
                  <a:pt x="0" y="0"/>
                </a:moveTo>
                <a:lnTo>
                  <a:pt x="0" y="336803"/>
                </a:lnTo>
              </a:path>
            </a:pathLst>
          </a:custGeom>
          <a:ln w="14477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879585" y="5158740"/>
            <a:ext cx="346075" cy="401955"/>
          </a:xfrm>
          <a:custGeom>
            <a:avLst/>
            <a:gdLst/>
            <a:ahLst/>
            <a:cxnLst/>
            <a:rect l="l" t="t" r="r" b="b"/>
            <a:pathLst>
              <a:path w="346075" h="401954">
                <a:moveTo>
                  <a:pt x="345948" y="9144"/>
                </a:moveTo>
                <a:lnTo>
                  <a:pt x="335280" y="0"/>
                </a:lnTo>
                <a:lnTo>
                  <a:pt x="0" y="392430"/>
                </a:lnTo>
                <a:lnTo>
                  <a:pt x="10668" y="401574"/>
                </a:lnTo>
                <a:lnTo>
                  <a:pt x="345948" y="9144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85160" y="4969002"/>
            <a:ext cx="754380" cy="551815"/>
          </a:xfrm>
          <a:custGeom>
            <a:avLst/>
            <a:gdLst/>
            <a:ahLst/>
            <a:cxnLst/>
            <a:rect l="l" t="t" r="r" b="b"/>
            <a:pathLst>
              <a:path w="754379" h="551814">
                <a:moveTo>
                  <a:pt x="0" y="0"/>
                </a:moveTo>
                <a:lnTo>
                  <a:pt x="0" y="551688"/>
                </a:lnTo>
                <a:lnTo>
                  <a:pt x="754379" y="551688"/>
                </a:lnTo>
                <a:lnTo>
                  <a:pt x="754379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71444" y="4955285"/>
            <a:ext cx="782955" cy="580390"/>
          </a:xfrm>
          <a:custGeom>
            <a:avLst/>
            <a:gdLst/>
            <a:ahLst/>
            <a:cxnLst/>
            <a:rect l="l" t="t" r="r" b="b"/>
            <a:pathLst>
              <a:path w="782954" h="580389">
                <a:moveTo>
                  <a:pt x="782574" y="573786"/>
                </a:moveTo>
                <a:lnTo>
                  <a:pt x="782574" y="6096"/>
                </a:lnTo>
                <a:lnTo>
                  <a:pt x="776478" y="0"/>
                </a:lnTo>
                <a:lnTo>
                  <a:pt x="6095" y="0"/>
                </a:lnTo>
                <a:lnTo>
                  <a:pt x="0" y="6096"/>
                </a:lnTo>
                <a:lnTo>
                  <a:pt x="0" y="573786"/>
                </a:lnTo>
                <a:lnTo>
                  <a:pt x="6096" y="579882"/>
                </a:lnTo>
                <a:lnTo>
                  <a:pt x="13716" y="579882"/>
                </a:lnTo>
                <a:lnTo>
                  <a:pt x="13716" y="28194"/>
                </a:lnTo>
                <a:lnTo>
                  <a:pt x="28194" y="13716"/>
                </a:lnTo>
                <a:lnTo>
                  <a:pt x="28193" y="28194"/>
                </a:lnTo>
                <a:lnTo>
                  <a:pt x="754380" y="28194"/>
                </a:lnTo>
                <a:lnTo>
                  <a:pt x="754380" y="13716"/>
                </a:lnTo>
                <a:lnTo>
                  <a:pt x="768096" y="28194"/>
                </a:lnTo>
                <a:lnTo>
                  <a:pt x="768096" y="579882"/>
                </a:lnTo>
                <a:lnTo>
                  <a:pt x="776478" y="579882"/>
                </a:lnTo>
                <a:lnTo>
                  <a:pt x="782574" y="573786"/>
                </a:lnTo>
                <a:close/>
              </a:path>
              <a:path w="782954" h="580389">
                <a:moveTo>
                  <a:pt x="28193" y="28194"/>
                </a:moveTo>
                <a:lnTo>
                  <a:pt x="28194" y="13716"/>
                </a:lnTo>
                <a:lnTo>
                  <a:pt x="13716" y="28194"/>
                </a:lnTo>
                <a:lnTo>
                  <a:pt x="28193" y="28194"/>
                </a:lnTo>
                <a:close/>
              </a:path>
              <a:path w="782954" h="580389">
                <a:moveTo>
                  <a:pt x="28194" y="551688"/>
                </a:moveTo>
                <a:lnTo>
                  <a:pt x="28193" y="28194"/>
                </a:lnTo>
                <a:lnTo>
                  <a:pt x="13716" y="28194"/>
                </a:lnTo>
                <a:lnTo>
                  <a:pt x="13716" y="551688"/>
                </a:lnTo>
                <a:lnTo>
                  <a:pt x="28194" y="551688"/>
                </a:lnTo>
                <a:close/>
              </a:path>
              <a:path w="782954" h="580389">
                <a:moveTo>
                  <a:pt x="768096" y="551688"/>
                </a:moveTo>
                <a:lnTo>
                  <a:pt x="13716" y="551688"/>
                </a:lnTo>
                <a:lnTo>
                  <a:pt x="28194" y="565404"/>
                </a:lnTo>
                <a:lnTo>
                  <a:pt x="28194" y="579882"/>
                </a:lnTo>
                <a:lnTo>
                  <a:pt x="754380" y="579882"/>
                </a:lnTo>
                <a:lnTo>
                  <a:pt x="754380" y="565404"/>
                </a:lnTo>
                <a:lnTo>
                  <a:pt x="768096" y="551688"/>
                </a:lnTo>
                <a:close/>
              </a:path>
              <a:path w="782954" h="580389">
                <a:moveTo>
                  <a:pt x="28194" y="579882"/>
                </a:moveTo>
                <a:lnTo>
                  <a:pt x="28194" y="565404"/>
                </a:lnTo>
                <a:lnTo>
                  <a:pt x="13716" y="551688"/>
                </a:lnTo>
                <a:lnTo>
                  <a:pt x="13716" y="579882"/>
                </a:lnTo>
                <a:lnTo>
                  <a:pt x="28194" y="579882"/>
                </a:lnTo>
                <a:close/>
              </a:path>
              <a:path w="782954" h="580389">
                <a:moveTo>
                  <a:pt x="768096" y="28194"/>
                </a:moveTo>
                <a:lnTo>
                  <a:pt x="754380" y="13716"/>
                </a:lnTo>
                <a:lnTo>
                  <a:pt x="754380" y="28194"/>
                </a:lnTo>
                <a:lnTo>
                  <a:pt x="768096" y="28194"/>
                </a:lnTo>
                <a:close/>
              </a:path>
              <a:path w="782954" h="580389">
                <a:moveTo>
                  <a:pt x="768096" y="551688"/>
                </a:moveTo>
                <a:lnTo>
                  <a:pt x="768096" y="28194"/>
                </a:lnTo>
                <a:lnTo>
                  <a:pt x="754380" y="28194"/>
                </a:lnTo>
                <a:lnTo>
                  <a:pt x="754380" y="551688"/>
                </a:lnTo>
                <a:lnTo>
                  <a:pt x="768096" y="551688"/>
                </a:lnTo>
                <a:close/>
              </a:path>
              <a:path w="782954" h="580389">
                <a:moveTo>
                  <a:pt x="768096" y="579882"/>
                </a:moveTo>
                <a:lnTo>
                  <a:pt x="768096" y="551688"/>
                </a:lnTo>
                <a:lnTo>
                  <a:pt x="754380" y="565404"/>
                </a:lnTo>
                <a:lnTo>
                  <a:pt x="754380" y="579882"/>
                </a:lnTo>
                <a:lnTo>
                  <a:pt x="768096" y="57988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284473" y="5142229"/>
            <a:ext cx="55626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INTR</a:t>
            </a:r>
            <a:r>
              <a:rPr sz="1300" spc="-9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602926" y="4827270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1731"/>
                </a:lnTo>
              </a:path>
            </a:pathLst>
          </a:custGeom>
          <a:ln w="14096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26737" y="4827270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1731"/>
                </a:lnTo>
              </a:path>
            </a:pathLst>
          </a:custGeom>
          <a:ln w="1463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454597" y="4827270"/>
            <a:ext cx="0" cy="142240"/>
          </a:xfrm>
          <a:custGeom>
            <a:avLst/>
            <a:gdLst/>
            <a:ahLst/>
            <a:cxnLst/>
            <a:rect l="l" t="t" r="r" b="b"/>
            <a:pathLst>
              <a:path h="142239">
                <a:moveTo>
                  <a:pt x="0" y="0"/>
                </a:moveTo>
                <a:lnTo>
                  <a:pt x="0" y="141731"/>
                </a:lnTo>
              </a:path>
            </a:pathLst>
          </a:custGeom>
          <a:ln w="14630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91000" y="4969002"/>
            <a:ext cx="754380" cy="551815"/>
          </a:xfrm>
          <a:custGeom>
            <a:avLst/>
            <a:gdLst/>
            <a:ahLst/>
            <a:cxnLst/>
            <a:rect l="l" t="t" r="r" b="b"/>
            <a:pathLst>
              <a:path w="754379" h="551814">
                <a:moveTo>
                  <a:pt x="0" y="0"/>
                </a:moveTo>
                <a:lnTo>
                  <a:pt x="0" y="551688"/>
                </a:lnTo>
                <a:lnTo>
                  <a:pt x="754379" y="551688"/>
                </a:lnTo>
                <a:lnTo>
                  <a:pt x="754379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77284" y="4955285"/>
            <a:ext cx="782955" cy="580390"/>
          </a:xfrm>
          <a:custGeom>
            <a:avLst/>
            <a:gdLst/>
            <a:ahLst/>
            <a:cxnLst/>
            <a:rect l="l" t="t" r="r" b="b"/>
            <a:pathLst>
              <a:path w="782954" h="580389">
                <a:moveTo>
                  <a:pt x="782574" y="573786"/>
                </a:moveTo>
                <a:lnTo>
                  <a:pt x="782574" y="6096"/>
                </a:lnTo>
                <a:lnTo>
                  <a:pt x="776478" y="0"/>
                </a:lnTo>
                <a:lnTo>
                  <a:pt x="6095" y="0"/>
                </a:lnTo>
                <a:lnTo>
                  <a:pt x="0" y="6096"/>
                </a:lnTo>
                <a:lnTo>
                  <a:pt x="0" y="573786"/>
                </a:lnTo>
                <a:lnTo>
                  <a:pt x="6096" y="579882"/>
                </a:lnTo>
                <a:lnTo>
                  <a:pt x="13716" y="579882"/>
                </a:lnTo>
                <a:lnTo>
                  <a:pt x="13716" y="28194"/>
                </a:lnTo>
                <a:lnTo>
                  <a:pt x="28194" y="13716"/>
                </a:lnTo>
                <a:lnTo>
                  <a:pt x="28193" y="28194"/>
                </a:lnTo>
                <a:lnTo>
                  <a:pt x="754380" y="28194"/>
                </a:lnTo>
                <a:lnTo>
                  <a:pt x="754380" y="13716"/>
                </a:lnTo>
                <a:lnTo>
                  <a:pt x="768096" y="28194"/>
                </a:lnTo>
                <a:lnTo>
                  <a:pt x="768096" y="579882"/>
                </a:lnTo>
                <a:lnTo>
                  <a:pt x="776478" y="579882"/>
                </a:lnTo>
                <a:lnTo>
                  <a:pt x="782574" y="573786"/>
                </a:lnTo>
                <a:close/>
              </a:path>
              <a:path w="782954" h="580389">
                <a:moveTo>
                  <a:pt x="28193" y="28194"/>
                </a:moveTo>
                <a:lnTo>
                  <a:pt x="28194" y="13716"/>
                </a:lnTo>
                <a:lnTo>
                  <a:pt x="13716" y="28194"/>
                </a:lnTo>
                <a:lnTo>
                  <a:pt x="28193" y="28194"/>
                </a:lnTo>
                <a:close/>
              </a:path>
              <a:path w="782954" h="580389">
                <a:moveTo>
                  <a:pt x="28194" y="551688"/>
                </a:moveTo>
                <a:lnTo>
                  <a:pt x="28193" y="28194"/>
                </a:lnTo>
                <a:lnTo>
                  <a:pt x="13716" y="28194"/>
                </a:lnTo>
                <a:lnTo>
                  <a:pt x="13716" y="551688"/>
                </a:lnTo>
                <a:lnTo>
                  <a:pt x="28194" y="551688"/>
                </a:lnTo>
                <a:close/>
              </a:path>
              <a:path w="782954" h="580389">
                <a:moveTo>
                  <a:pt x="768096" y="551688"/>
                </a:moveTo>
                <a:lnTo>
                  <a:pt x="13716" y="551688"/>
                </a:lnTo>
                <a:lnTo>
                  <a:pt x="28194" y="565404"/>
                </a:lnTo>
                <a:lnTo>
                  <a:pt x="28194" y="579882"/>
                </a:lnTo>
                <a:lnTo>
                  <a:pt x="754380" y="579882"/>
                </a:lnTo>
                <a:lnTo>
                  <a:pt x="754380" y="565404"/>
                </a:lnTo>
                <a:lnTo>
                  <a:pt x="768096" y="551688"/>
                </a:lnTo>
                <a:close/>
              </a:path>
              <a:path w="782954" h="580389">
                <a:moveTo>
                  <a:pt x="28194" y="579882"/>
                </a:moveTo>
                <a:lnTo>
                  <a:pt x="28194" y="565404"/>
                </a:lnTo>
                <a:lnTo>
                  <a:pt x="13716" y="551688"/>
                </a:lnTo>
                <a:lnTo>
                  <a:pt x="13716" y="579882"/>
                </a:lnTo>
                <a:lnTo>
                  <a:pt x="28194" y="579882"/>
                </a:lnTo>
                <a:close/>
              </a:path>
              <a:path w="782954" h="580389">
                <a:moveTo>
                  <a:pt x="768096" y="28194"/>
                </a:moveTo>
                <a:lnTo>
                  <a:pt x="754380" y="13716"/>
                </a:lnTo>
                <a:lnTo>
                  <a:pt x="754380" y="28194"/>
                </a:lnTo>
                <a:lnTo>
                  <a:pt x="768096" y="28194"/>
                </a:lnTo>
                <a:close/>
              </a:path>
              <a:path w="782954" h="580389">
                <a:moveTo>
                  <a:pt x="768096" y="551688"/>
                </a:moveTo>
                <a:lnTo>
                  <a:pt x="768096" y="28194"/>
                </a:lnTo>
                <a:lnTo>
                  <a:pt x="754380" y="28194"/>
                </a:lnTo>
                <a:lnTo>
                  <a:pt x="754380" y="551688"/>
                </a:lnTo>
                <a:lnTo>
                  <a:pt x="768096" y="551688"/>
                </a:lnTo>
                <a:close/>
              </a:path>
              <a:path w="782954" h="580389">
                <a:moveTo>
                  <a:pt x="768096" y="579882"/>
                </a:moveTo>
                <a:lnTo>
                  <a:pt x="768096" y="551688"/>
                </a:lnTo>
                <a:lnTo>
                  <a:pt x="754380" y="565404"/>
                </a:lnTo>
                <a:lnTo>
                  <a:pt x="754380" y="579882"/>
                </a:lnTo>
                <a:lnTo>
                  <a:pt x="768096" y="57988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290314" y="5142229"/>
            <a:ext cx="55626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INTR</a:t>
            </a:r>
            <a:r>
              <a:rPr sz="1300" spc="-9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118859" y="4969002"/>
            <a:ext cx="754380" cy="551815"/>
          </a:xfrm>
          <a:custGeom>
            <a:avLst/>
            <a:gdLst/>
            <a:ahLst/>
            <a:cxnLst/>
            <a:rect l="l" t="t" r="r" b="b"/>
            <a:pathLst>
              <a:path w="754379" h="551814">
                <a:moveTo>
                  <a:pt x="0" y="0"/>
                </a:moveTo>
                <a:lnTo>
                  <a:pt x="0" y="551688"/>
                </a:lnTo>
                <a:lnTo>
                  <a:pt x="754380" y="551688"/>
                </a:lnTo>
                <a:lnTo>
                  <a:pt x="754380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05144" y="4955285"/>
            <a:ext cx="782955" cy="580390"/>
          </a:xfrm>
          <a:custGeom>
            <a:avLst/>
            <a:gdLst/>
            <a:ahLst/>
            <a:cxnLst/>
            <a:rect l="l" t="t" r="r" b="b"/>
            <a:pathLst>
              <a:path w="782954" h="580389">
                <a:moveTo>
                  <a:pt x="782574" y="573785"/>
                </a:moveTo>
                <a:lnTo>
                  <a:pt x="782574" y="6095"/>
                </a:lnTo>
                <a:lnTo>
                  <a:pt x="776478" y="0"/>
                </a:lnTo>
                <a:lnTo>
                  <a:pt x="6095" y="0"/>
                </a:lnTo>
                <a:lnTo>
                  <a:pt x="0" y="6095"/>
                </a:lnTo>
                <a:lnTo>
                  <a:pt x="0" y="573785"/>
                </a:lnTo>
                <a:lnTo>
                  <a:pt x="6096" y="579881"/>
                </a:lnTo>
                <a:lnTo>
                  <a:pt x="13716" y="579881"/>
                </a:lnTo>
                <a:lnTo>
                  <a:pt x="13716" y="28193"/>
                </a:lnTo>
                <a:lnTo>
                  <a:pt x="28194" y="13715"/>
                </a:lnTo>
                <a:lnTo>
                  <a:pt x="28193" y="28193"/>
                </a:lnTo>
                <a:lnTo>
                  <a:pt x="754380" y="28193"/>
                </a:lnTo>
                <a:lnTo>
                  <a:pt x="754380" y="13715"/>
                </a:lnTo>
                <a:lnTo>
                  <a:pt x="768096" y="28193"/>
                </a:lnTo>
                <a:lnTo>
                  <a:pt x="768096" y="579881"/>
                </a:lnTo>
                <a:lnTo>
                  <a:pt x="776478" y="579881"/>
                </a:lnTo>
                <a:lnTo>
                  <a:pt x="782574" y="573785"/>
                </a:lnTo>
                <a:close/>
              </a:path>
              <a:path w="782954" h="580389">
                <a:moveTo>
                  <a:pt x="28193" y="28193"/>
                </a:moveTo>
                <a:lnTo>
                  <a:pt x="28194" y="13715"/>
                </a:lnTo>
                <a:lnTo>
                  <a:pt x="13716" y="28193"/>
                </a:lnTo>
                <a:lnTo>
                  <a:pt x="28193" y="28193"/>
                </a:lnTo>
                <a:close/>
              </a:path>
              <a:path w="782954" h="580389">
                <a:moveTo>
                  <a:pt x="28194" y="551687"/>
                </a:moveTo>
                <a:lnTo>
                  <a:pt x="28193" y="28193"/>
                </a:lnTo>
                <a:lnTo>
                  <a:pt x="13716" y="28193"/>
                </a:lnTo>
                <a:lnTo>
                  <a:pt x="13716" y="551687"/>
                </a:lnTo>
                <a:lnTo>
                  <a:pt x="28194" y="551687"/>
                </a:lnTo>
                <a:close/>
              </a:path>
              <a:path w="782954" h="580389">
                <a:moveTo>
                  <a:pt x="768096" y="551687"/>
                </a:moveTo>
                <a:lnTo>
                  <a:pt x="13716" y="551687"/>
                </a:lnTo>
                <a:lnTo>
                  <a:pt x="28194" y="565403"/>
                </a:lnTo>
                <a:lnTo>
                  <a:pt x="28194" y="579881"/>
                </a:lnTo>
                <a:lnTo>
                  <a:pt x="754380" y="579881"/>
                </a:lnTo>
                <a:lnTo>
                  <a:pt x="754380" y="565403"/>
                </a:lnTo>
                <a:lnTo>
                  <a:pt x="768096" y="551687"/>
                </a:lnTo>
                <a:close/>
              </a:path>
              <a:path w="782954" h="580389">
                <a:moveTo>
                  <a:pt x="28194" y="579881"/>
                </a:moveTo>
                <a:lnTo>
                  <a:pt x="28194" y="565403"/>
                </a:lnTo>
                <a:lnTo>
                  <a:pt x="13716" y="551687"/>
                </a:lnTo>
                <a:lnTo>
                  <a:pt x="13716" y="579881"/>
                </a:lnTo>
                <a:lnTo>
                  <a:pt x="28194" y="579881"/>
                </a:lnTo>
                <a:close/>
              </a:path>
              <a:path w="782954" h="580389">
                <a:moveTo>
                  <a:pt x="768096" y="28193"/>
                </a:moveTo>
                <a:lnTo>
                  <a:pt x="754380" y="13715"/>
                </a:lnTo>
                <a:lnTo>
                  <a:pt x="754380" y="28193"/>
                </a:lnTo>
                <a:lnTo>
                  <a:pt x="768096" y="28193"/>
                </a:lnTo>
                <a:close/>
              </a:path>
              <a:path w="782954" h="580389">
                <a:moveTo>
                  <a:pt x="768096" y="551687"/>
                </a:moveTo>
                <a:lnTo>
                  <a:pt x="768096" y="28193"/>
                </a:lnTo>
                <a:lnTo>
                  <a:pt x="754380" y="28193"/>
                </a:lnTo>
                <a:lnTo>
                  <a:pt x="754380" y="551687"/>
                </a:lnTo>
                <a:lnTo>
                  <a:pt x="768096" y="551687"/>
                </a:lnTo>
                <a:close/>
              </a:path>
              <a:path w="782954" h="580389">
                <a:moveTo>
                  <a:pt x="768096" y="579881"/>
                </a:moveTo>
                <a:lnTo>
                  <a:pt x="768096" y="551687"/>
                </a:lnTo>
                <a:lnTo>
                  <a:pt x="754380" y="565403"/>
                </a:lnTo>
                <a:lnTo>
                  <a:pt x="754380" y="579881"/>
                </a:lnTo>
                <a:lnTo>
                  <a:pt x="768096" y="579881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218173" y="5142229"/>
            <a:ext cx="55626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5" dirty="0">
                <a:latin typeface="Arial"/>
                <a:cs typeface="Arial"/>
              </a:rPr>
              <a:t>INTR</a:t>
            </a:r>
            <a:r>
              <a:rPr sz="1300" spc="-9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200643" y="5769864"/>
            <a:ext cx="1285875" cy="127000"/>
          </a:xfrm>
          <a:custGeom>
            <a:avLst/>
            <a:gdLst/>
            <a:ahLst/>
            <a:cxnLst/>
            <a:rect l="l" t="t" r="r" b="b"/>
            <a:pathLst>
              <a:path w="1285875" h="127000">
                <a:moveTo>
                  <a:pt x="28194" y="99060"/>
                </a:moveTo>
                <a:lnTo>
                  <a:pt x="28194" y="0"/>
                </a:lnTo>
                <a:lnTo>
                  <a:pt x="0" y="0"/>
                </a:lnTo>
                <a:lnTo>
                  <a:pt x="0" y="120396"/>
                </a:lnTo>
                <a:lnTo>
                  <a:pt x="6096" y="126492"/>
                </a:lnTo>
                <a:lnTo>
                  <a:pt x="13716" y="126492"/>
                </a:lnTo>
                <a:lnTo>
                  <a:pt x="13716" y="99060"/>
                </a:lnTo>
                <a:lnTo>
                  <a:pt x="28194" y="99060"/>
                </a:lnTo>
                <a:close/>
              </a:path>
              <a:path w="1285875" h="127000">
                <a:moveTo>
                  <a:pt x="1271016" y="99060"/>
                </a:moveTo>
                <a:lnTo>
                  <a:pt x="13716" y="99060"/>
                </a:lnTo>
                <a:lnTo>
                  <a:pt x="28194" y="112776"/>
                </a:lnTo>
                <a:lnTo>
                  <a:pt x="28194" y="126492"/>
                </a:lnTo>
                <a:lnTo>
                  <a:pt x="1257300" y="126492"/>
                </a:lnTo>
                <a:lnTo>
                  <a:pt x="1257300" y="112776"/>
                </a:lnTo>
                <a:lnTo>
                  <a:pt x="1271016" y="99060"/>
                </a:lnTo>
                <a:close/>
              </a:path>
              <a:path w="1285875" h="127000">
                <a:moveTo>
                  <a:pt x="28194" y="126492"/>
                </a:moveTo>
                <a:lnTo>
                  <a:pt x="28194" y="112776"/>
                </a:lnTo>
                <a:lnTo>
                  <a:pt x="13716" y="99060"/>
                </a:lnTo>
                <a:lnTo>
                  <a:pt x="13716" y="126492"/>
                </a:lnTo>
                <a:lnTo>
                  <a:pt x="28194" y="126492"/>
                </a:lnTo>
                <a:close/>
              </a:path>
              <a:path w="1285875" h="127000">
                <a:moveTo>
                  <a:pt x="1285494" y="120396"/>
                </a:moveTo>
                <a:lnTo>
                  <a:pt x="1285494" y="0"/>
                </a:lnTo>
                <a:lnTo>
                  <a:pt x="1257300" y="0"/>
                </a:lnTo>
                <a:lnTo>
                  <a:pt x="1257300" y="99060"/>
                </a:lnTo>
                <a:lnTo>
                  <a:pt x="1271016" y="99060"/>
                </a:lnTo>
                <a:lnTo>
                  <a:pt x="1271016" y="126492"/>
                </a:lnTo>
                <a:lnTo>
                  <a:pt x="1279398" y="126492"/>
                </a:lnTo>
                <a:lnTo>
                  <a:pt x="1285494" y="120396"/>
                </a:lnTo>
                <a:close/>
              </a:path>
              <a:path w="1285875" h="127000">
                <a:moveTo>
                  <a:pt x="1271016" y="126492"/>
                </a:moveTo>
                <a:lnTo>
                  <a:pt x="1271016" y="99060"/>
                </a:lnTo>
                <a:lnTo>
                  <a:pt x="1257300" y="112776"/>
                </a:lnTo>
                <a:lnTo>
                  <a:pt x="1257300" y="126492"/>
                </a:lnTo>
                <a:lnTo>
                  <a:pt x="1271016" y="126492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885301" y="5769102"/>
            <a:ext cx="0" cy="489584"/>
          </a:xfrm>
          <a:custGeom>
            <a:avLst/>
            <a:gdLst/>
            <a:ahLst/>
            <a:cxnLst/>
            <a:rect l="l" t="t" r="r" b="b"/>
            <a:pathLst>
              <a:path h="489585">
                <a:moveTo>
                  <a:pt x="0" y="0"/>
                </a:moveTo>
                <a:lnTo>
                  <a:pt x="0" y="489203"/>
                </a:lnTo>
              </a:path>
            </a:pathLst>
          </a:custGeom>
          <a:ln w="14477">
            <a:solidFill>
              <a:srgbClr val="4A7E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490966" y="6258305"/>
            <a:ext cx="801370" cy="454659"/>
          </a:xfrm>
          <a:custGeom>
            <a:avLst/>
            <a:gdLst/>
            <a:ahLst/>
            <a:cxnLst/>
            <a:rect l="l" t="t" r="r" b="b"/>
            <a:pathLst>
              <a:path w="801370" h="454659">
                <a:moveTo>
                  <a:pt x="0" y="0"/>
                </a:moveTo>
                <a:lnTo>
                  <a:pt x="0" y="454152"/>
                </a:lnTo>
                <a:lnTo>
                  <a:pt x="800862" y="454152"/>
                </a:lnTo>
                <a:lnTo>
                  <a:pt x="800862" y="0"/>
                </a:lnTo>
                <a:lnTo>
                  <a:pt x="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476488" y="6243828"/>
            <a:ext cx="829944" cy="468630"/>
          </a:xfrm>
          <a:custGeom>
            <a:avLst/>
            <a:gdLst/>
            <a:ahLst/>
            <a:cxnLst/>
            <a:rect l="l" t="t" r="r" b="b"/>
            <a:pathLst>
              <a:path w="829945" h="468629">
                <a:moveTo>
                  <a:pt x="829818" y="468630"/>
                </a:moveTo>
                <a:lnTo>
                  <a:pt x="829818" y="6095"/>
                </a:lnTo>
                <a:lnTo>
                  <a:pt x="823722" y="0"/>
                </a:lnTo>
                <a:lnTo>
                  <a:pt x="6095" y="0"/>
                </a:lnTo>
                <a:lnTo>
                  <a:pt x="0" y="6095"/>
                </a:lnTo>
                <a:lnTo>
                  <a:pt x="0" y="468630"/>
                </a:lnTo>
                <a:lnTo>
                  <a:pt x="14478" y="468630"/>
                </a:lnTo>
                <a:lnTo>
                  <a:pt x="14478" y="28193"/>
                </a:lnTo>
                <a:lnTo>
                  <a:pt x="28194" y="14477"/>
                </a:lnTo>
                <a:lnTo>
                  <a:pt x="28193" y="28193"/>
                </a:lnTo>
                <a:lnTo>
                  <a:pt x="801624" y="28193"/>
                </a:lnTo>
                <a:lnTo>
                  <a:pt x="801624" y="14477"/>
                </a:lnTo>
                <a:lnTo>
                  <a:pt x="815340" y="28193"/>
                </a:lnTo>
                <a:lnTo>
                  <a:pt x="815340" y="468630"/>
                </a:lnTo>
                <a:lnTo>
                  <a:pt x="829818" y="468630"/>
                </a:lnTo>
                <a:close/>
              </a:path>
              <a:path w="829945" h="468629">
                <a:moveTo>
                  <a:pt x="28193" y="28193"/>
                </a:moveTo>
                <a:lnTo>
                  <a:pt x="28194" y="14477"/>
                </a:lnTo>
                <a:lnTo>
                  <a:pt x="14478" y="28193"/>
                </a:lnTo>
                <a:lnTo>
                  <a:pt x="28193" y="28193"/>
                </a:lnTo>
                <a:close/>
              </a:path>
              <a:path w="829945" h="468629">
                <a:moveTo>
                  <a:pt x="28193" y="468630"/>
                </a:moveTo>
                <a:lnTo>
                  <a:pt x="28193" y="28193"/>
                </a:lnTo>
                <a:lnTo>
                  <a:pt x="14478" y="28193"/>
                </a:lnTo>
                <a:lnTo>
                  <a:pt x="14478" y="468630"/>
                </a:lnTo>
                <a:lnTo>
                  <a:pt x="28193" y="468630"/>
                </a:lnTo>
                <a:close/>
              </a:path>
              <a:path w="829945" h="468629">
                <a:moveTo>
                  <a:pt x="815340" y="28193"/>
                </a:moveTo>
                <a:lnTo>
                  <a:pt x="801624" y="14477"/>
                </a:lnTo>
                <a:lnTo>
                  <a:pt x="801624" y="28193"/>
                </a:lnTo>
                <a:lnTo>
                  <a:pt x="815340" y="28193"/>
                </a:lnTo>
                <a:close/>
              </a:path>
              <a:path w="829945" h="468629">
                <a:moveTo>
                  <a:pt x="815340" y="468630"/>
                </a:moveTo>
                <a:lnTo>
                  <a:pt x="815340" y="28193"/>
                </a:lnTo>
                <a:lnTo>
                  <a:pt x="801624" y="28193"/>
                </a:lnTo>
                <a:lnTo>
                  <a:pt x="801624" y="468630"/>
                </a:lnTo>
                <a:lnTo>
                  <a:pt x="815340" y="468630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8599423" y="6342888"/>
            <a:ext cx="584200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20" dirty="0">
                <a:solidFill>
                  <a:srgbClr val="FFFFFF"/>
                </a:solidFill>
                <a:latin typeface="Arial"/>
                <a:cs typeface="Arial"/>
              </a:rPr>
              <a:t>GND</a:t>
            </a:r>
            <a:endParaRPr sz="19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246373" y="6112751"/>
            <a:ext cx="2620645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0" dirty="0">
                <a:solidFill>
                  <a:srgbClr val="FF0000"/>
                </a:solidFill>
                <a:latin typeface="Arial Narrow"/>
                <a:cs typeface="Arial Narrow"/>
              </a:rPr>
              <a:t>INTR = INTR1 </a:t>
            </a:r>
            <a:r>
              <a:rPr sz="1950" b="1" spc="5" dirty="0">
                <a:solidFill>
                  <a:srgbClr val="FF0000"/>
                </a:solidFill>
                <a:latin typeface="Arial Narrow"/>
                <a:cs typeface="Arial Narrow"/>
              </a:rPr>
              <a:t>+…..+INTR</a:t>
            </a:r>
            <a:r>
              <a:rPr sz="1950" b="1" spc="-50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950" b="1" spc="15" dirty="0">
                <a:solidFill>
                  <a:srgbClr val="FF0000"/>
                </a:solidFill>
                <a:latin typeface="Arial Narrow"/>
                <a:cs typeface="Arial Narrow"/>
              </a:rPr>
              <a:t>n</a:t>
            </a:r>
            <a:endParaRPr sz="1950">
              <a:latin typeface="Arial Narrow"/>
              <a:cs typeface="Arial Narrow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490966" y="6711695"/>
            <a:ext cx="801370" cy="24765"/>
          </a:xfrm>
          <a:custGeom>
            <a:avLst/>
            <a:gdLst/>
            <a:ahLst/>
            <a:cxnLst/>
            <a:rect l="l" t="t" r="r" b="b"/>
            <a:pathLst>
              <a:path w="801370" h="24765">
                <a:moveTo>
                  <a:pt x="0" y="24383"/>
                </a:moveTo>
                <a:lnTo>
                  <a:pt x="800862" y="24383"/>
                </a:lnTo>
                <a:lnTo>
                  <a:pt x="800862" y="0"/>
                </a:lnTo>
                <a:lnTo>
                  <a:pt x="0" y="0"/>
                </a:lnTo>
                <a:lnTo>
                  <a:pt x="0" y="24383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476488" y="6712457"/>
            <a:ext cx="829944" cy="38100"/>
          </a:xfrm>
          <a:custGeom>
            <a:avLst/>
            <a:gdLst/>
            <a:ahLst/>
            <a:cxnLst/>
            <a:rect l="l" t="t" r="r" b="b"/>
            <a:pathLst>
              <a:path w="829945" h="38100">
                <a:moveTo>
                  <a:pt x="28194" y="9905"/>
                </a:moveTo>
                <a:lnTo>
                  <a:pt x="28194" y="0"/>
                </a:lnTo>
                <a:lnTo>
                  <a:pt x="0" y="0"/>
                </a:lnTo>
                <a:lnTo>
                  <a:pt x="0" y="32003"/>
                </a:lnTo>
                <a:lnTo>
                  <a:pt x="6096" y="38099"/>
                </a:lnTo>
                <a:lnTo>
                  <a:pt x="14478" y="38099"/>
                </a:lnTo>
                <a:lnTo>
                  <a:pt x="14478" y="9905"/>
                </a:lnTo>
                <a:lnTo>
                  <a:pt x="28194" y="9905"/>
                </a:lnTo>
                <a:close/>
              </a:path>
              <a:path w="829945" h="38100">
                <a:moveTo>
                  <a:pt x="815340" y="9905"/>
                </a:moveTo>
                <a:lnTo>
                  <a:pt x="14478" y="9905"/>
                </a:lnTo>
                <a:lnTo>
                  <a:pt x="28194" y="23621"/>
                </a:lnTo>
                <a:lnTo>
                  <a:pt x="28194" y="38099"/>
                </a:lnTo>
                <a:lnTo>
                  <a:pt x="801623" y="38099"/>
                </a:lnTo>
                <a:lnTo>
                  <a:pt x="801624" y="23621"/>
                </a:lnTo>
                <a:lnTo>
                  <a:pt x="815340" y="9905"/>
                </a:lnTo>
                <a:close/>
              </a:path>
              <a:path w="829945" h="38100">
                <a:moveTo>
                  <a:pt x="28194" y="38099"/>
                </a:moveTo>
                <a:lnTo>
                  <a:pt x="28194" y="23621"/>
                </a:lnTo>
                <a:lnTo>
                  <a:pt x="14478" y="9905"/>
                </a:lnTo>
                <a:lnTo>
                  <a:pt x="14478" y="38099"/>
                </a:lnTo>
                <a:lnTo>
                  <a:pt x="28194" y="38099"/>
                </a:lnTo>
                <a:close/>
              </a:path>
              <a:path w="829945" h="38100">
                <a:moveTo>
                  <a:pt x="829818" y="32003"/>
                </a:moveTo>
                <a:lnTo>
                  <a:pt x="829818" y="0"/>
                </a:lnTo>
                <a:lnTo>
                  <a:pt x="801623" y="0"/>
                </a:lnTo>
                <a:lnTo>
                  <a:pt x="801624" y="9905"/>
                </a:lnTo>
                <a:lnTo>
                  <a:pt x="815340" y="9905"/>
                </a:lnTo>
                <a:lnTo>
                  <a:pt x="815340" y="38099"/>
                </a:lnTo>
                <a:lnTo>
                  <a:pt x="823722" y="38099"/>
                </a:lnTo>
                <a:lnTo>
                  <a:pt x="829818" y="32003"/>
                </a:lnTo>
                <a:close/>
              </a:path>
              <a:path w="829945" h="38100">
                <a:moveTo>
                  <a:pt x="815340" y="38099"/>
                </a:moveTo>
                <a:lnTo>
                  <a:pt x="815340" y="9905"/>
                </a:lnTo>
                <a:lnTo>
                  <a:pt x="801624" y="23621"/>
                </a:lnTo>
                <a:lnTo>
                  <a:pt x="801623" y="38099"/>
                </a:lnTo>
                <a:lnTo>
                  <a:pt x="815340" y="38099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8637523" y="7118604"/>
            <a:ext cx="612775" cy="30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5" dirty="0">
                <a:latin typeface="Arial"/>
                <a:cs typeface="Arial"/>
              </a:rPr>
              <a:t>INTR</a:t>
            </a:r>
            <a:endParaRPr sz="195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095" y="120395"/>
            <a:ext cx="10045700" cy="7531100"/>
          </a:xfrm>
          <a:custGeom>
            <a:avLst/>
            <a:gdLst/>
            <a:ahLst/>
            <a:cxnLst/>
            <a:rect l="l" t="t" r="r" b="b"/>
            <a:pathLst>
              <a:path w="10045700" h="7531100">
                <a:moveTo>
                  <a:pt x="10045446" y="7530846"/>
                </a:moveTo>
                <a:lnTo>
                  <a:pt x="10045446" y="0"/>
                </a:lnTo>
                <a:lnTo>
                  <a:pt x="0" y="0"/>
                </a:lnTo>
                <a:lnTo>
                  <a:pt x="0" y="7530846"/>
                </a:lnTo>
                <a:lnTo>
                  <a:pt x="10045446" y="75308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491" y="306069"/>
            <a:ext cx="8532495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u="heavy" spc="5" dirty="0">
                <a:solidFill>
                  <a:srgbClr val="0070C0"/>
                </a:solidFill>
              </a:rPr>
              <a:t>Enabling </a:t>
            </a:r>
            <a:r>
              <a:rPr u="heavy" spc="10" dirty="0">
                <a:solidFill>
                  <a:srgbClr val="0070C0"/>
                </a:solidFill>
              </a:rPr>
              <a:t>and </a:t>
            </a:r>
            <a:r>
              <a:rPr u="heavy" spc="5" dirty="0">
                <a:solidFill>
                  <a:srgbClr val="0070C0"/>
                </a:solidFill>
              </a:rPr>
              <a:t>Disabling</a:t>
            </a:r>
            <a:r>
              <a:rPr u="heavy" spc="20" dirty="0">
                <a:solidFill>
                  <a:srgbClr val="0070C0"/>
                </a:solidFill>
              </a:rPr>
              <a:t> </a:t>
            </a:r>
            <a:r>
              <a:rPr u="heavy" spc="5" dirty="0">
                <a:solidFill>
                  <a:srgbClr val="0070C0"/>
                </a:solidFill>
              </a:rPr>
              <a:t>Interrupts</a:t>
            </a:r>
          </a:p>
        </p:txBody>
      </p:sp>
      <p:sp>
        <p:nvSpPr>
          <p:cNvPr id="3" name="object 3"/>
          <p:cNvSpPr/>
          <p:nvPr/>
        </p:nvSpPr>
        <p:spPr>
          <a:xfrm>
            <a:off x="380" y="3883914"/>
            <a:ext cx="10058400" cy="943610"/>
          </a:xfrm>
          <a:custGeom>
            <a:avLst/>
            <a:gdLst/>
            <a:ahLst/>
            <a:cxnLst/>
            <a:rect l="l" t="t" r="r" b="b"/>
            <a:pathLst>
              <a:path w="10058400" h="943610">
                <a:moveTo>
                  <a:pt x="0" y="0"/>
                </a:moveTo>
                <a:lnTo>
                  <a:pt x="0" y="943356"/>
                </a:lnTo>
                <a:lnTo>
                  <a:pt x="10058019" y="943356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0" y="5769102"/>
            <a:ext cx="10058400" cy="943610"/>
          </a:xfrm>
          <a:custGeom>
            <a:avLst/>
            <a:gdLst/>
            <a:ahLst/>
            <a:cxnLst/>
            <a:rect l="l" t="t" r="r" b="b"/>
            <a:pathLst>
              <a:path w="10058400" h="943609">
                <a:moveTo>
                  <a:pt x="0" y="0"/>
                </a:moveTo>
                <a:lnTo>
                  <a:pt x="0" y="943356"/>
                </a:lnTo>
                <a:lnTo>
                  <a:pt x="10058019" y="943356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5524" y="1000759"/>
            <a:ext cx="9643110" cy="5991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marR="369570" indent="-377190">
              <a:lnSpc>
                <a:spcPct val="100000"/>
              </a:lnSpc>
              <a:buFont typeface="Arial"/>
              <a:buChar char="•"/>
              <a:tabLst>
                <a:tab pos="389255" algn="l"/>
                <a:tab pos="389890" algn="l"/>
              </a:tabLst>
            </a:pPr>
            <a:r>
              <a:rPr sz="2200" b="1" spc="-5" dirty="0">
                <a:latin typeface="Verdana"/>
                <a:cs typeface="Verdana"/>
              </a:rPr>
              <a:t>Device activates interrupt signal line and waits with </a:t>
            </a:r>
            <a:r>
              <a:rPr sz="2200" b="1" dirty="0">
                <a:latin typeface="Verdana"/>
                <a:cs typeface="Verdana"/>
              </a:rPr>
              <a:t>this  </a:t>
            </a:r>
            <a:r>
              <a:rPr sz="2200" b="1" spc="-5" dirty="0">
                <a:latin typeface="Verdana"/>
                <a:cs typeface="Verdana"/>
              </a:rPr>
              <a:t>signal activated until processors attends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389890" marR="236854" indent="-377190">
              <a:lnSpc>
                <a:spcPct val="100000"/>
              </a:lnSpc>
              <a:buFont typeface="Arial"/>
              <a:buChar char="•"/>
              <a:tabLst>
                <a:tab pos="389255" algn="l"/>
                <a:tab pos="389890" algn="l"/>
              </a:tabLst>
            </a:pPr>
            <a:r>
              <a:rPr sz="2200" b="1" dirty="0">
                <a:latin typeface="Verdana"/>
                <a:cs typeface="Verdana"/>
              </a:rPr>
              <a:t>The interrupt </a:t>
            </a:r>
            <a:r>
              <a:rPr sz="2200" b="1" spc="-5" dirty="0">
                <a:latin typeface="Verdana"/>
                <a:cs typeface="Verdana"/>
              </a:rPr>
              <a:t>signal </a:t>
            </a:r>
            <a:r>
              <a:rPr sz="2200" b="1" dirty="0">
                <a:latin typeface="Verdana"/>
                <a:cs typeface="Verdana"/>
              </a:rPr>
              <a:t>line is </a:t>
            </a:r>
            <a:r>
              <a:rPr sz="2200" b="1" spc="-5" dirty="0">
                <a:latin typeface="Verdana"/>
                <a:cs typeface="Verdana"/>
              </a:rPr>
              <a:t>active during execution </a:t>
            </a:r>
            <a:r>
              <a:rPr sz="2200" b="1" dirty="0">
                <a:latin typeface="Verdana"/>
                <a:cs typeface="Verdana"/>
              </a:rPr>
              <a:t>of </a:t>
            </a:r>
            <a:r>
              <a:rPr sz="2200" b="1" spc="-5" dirty="0">
                <a:latin typeface="Verdana"/>
                <a:cs typeface="Verdana"/>
              </a:rPr>
              <a:t>ISR  and </a:t>
            </a:r>
            <a:r>
              <a:rPr sz="2200" b="1" dirty="0">
                <a:latin typeface="Verdana"/>
                <a:cs typeface="Verdana"/>
              </a:rPr>
              <a:t>till the </a:t>
            </a:r>
            <a:r>
              <a:rPr sz="2200" b="1" spc="-5" dirty="0">
                <a:latin typeface="Verdana"/>
                <a:cs typeface="Verdana"/>
              </a:rPr>
              <a:t>device caused </a:t>
            </a:r>
            <a:r>
              <a:rPr sz="2200" b="1" dirty="0">
                <a:latin typeface="Verdana"/>
                <a:cs typeface="Verdana"/>
              </a:rPr>
              <a:t>interrupt is</a:t>
            </a:r>
            <a:r>
              <a:rPr sz="2200" b="1" spc="-15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serviced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389890" marR="5080" indent="-377190">
              <a:lnSpc>
                <a:spcPct val="100000"/>
              </a:lnSpc>
              <a:buFont typeface="Arial"/>
              <a:buChar char="•"/>
              <a:tabLst>
                <a:tab pos="389255" algn="l"/>
                <a:tab pos="389890" algn="l"/>
              </a:tabLst>
            </a:pPr>
            <a:r>
              <a:rPr sz="2200" b="1" dirty="0">
                <a:latin typeface="Verdana"/>
                <a:cs typeface="Verdana"/>
              </a:rPr>
              <a:t>Necessary to ensure that the active signal does not lead</a:t>
            </a:r>
            <a:r>
              <a:rPr sz="2200" b="1" spc="-50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to  </a:t>
            </a:r>
            <a:r>
              <a:rPr sz="2200" b="1" spc="-5" dirty="0">
                <a:latin typeface="Verdana"/>
                <a:cs typeface="Verdana"/>
              </a:rPr>
              <a:t>successive </a:t>
            </a:r>
            <a:r>
              <a:rPr sz="2200" b="1" dirty="0">
                <a:latin typeface="Verdana"/>
                <a:cs typeface="Verdana"/>
              </a:rPr>
              <a:t>interruptions </a:t>
            </a:r>
            <a:r>
              <a:rPr sz="2200" b="1" spc="-5" dirty="0">
                <a:latin typeface="Verdana"/>
                <a:cs typeface="Verdana"/>
              </a:rPr>
              <a:t>(level-triggered </a:t>
            </a:r>
            <a:r>
              <a:rPr sz="2200" b="1" dirty="0">
                <a:latin typeface="Verdana"/>
                <a:cs typeface="Verdana"/>
              </a:rPr>
              <a:t>input) </a:t>
            </a:r>
            <a:r>
              <a:rPr sz="2200" b="1" spc="-5" dirty="0">
                <a:latin typeface="Verdana"/>
                <a:cs typeface="Verdana"/>
              </a:rPr>
              <a:t>causing  </a:t>
            </a:r>
            <a:r>
              <a:rPr sz="2200" b="1" dirty="0">
                <a:latin typeface="Verdana"/>
                <a:cs typeface="Verdana"/>
              </a:rPr>
              <a:t>the </a:t>
            </a:r>
            <a:r>
              <a:rPr sz="2200" b="1" spc="-5" dirty="0">
                <a:latin typeface="Verdana"/>
                <a:cs typeface="Verdana"/>
              </a:rPr>
              <a:t>system </a:t>
            </a:r>
            <a:r>
              <a:rPr sz="2200" b="1" dirty="0">
                <a:latin typeface="Verdana"/>
                <a:cs typeface="Verdana"/>
              </a:rPr>
              <a:t>to </a:t>
            </a:r>
            <a:r>
              <a:rPr sz="2200" b="1" spc="-5" dirty="0">
                <a:latin typeface="Verdana"/>
                <a:cs typeface="Verdana"/>
              </a:rPr>
              <a:t>fall in infinite</a:t>
            </a:r>
            <a:r>
              <a:rPr sz="2200" b="1" spc="-10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loop.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485140" indent="-472440">
              <a:lnSpc>
                <a:spcPct val="100000"/>
              </a:lnSpc>
              <a:buFont typeface="Arial"/>
              <a:buChar char="•"/>
              <a:tabLst>
                <a:tab pos="484505" algn="l"/>
                <a:tab pos="485140" algn="l"/>
              </a:tabLst>
            </a:pPr>
            <a:r>
              <a:rPr sz="2200" b="1" spc="-5" dirty="0">
                <a:latin typeface="Verdana"/>
                <a:cs typeface="Verdana"/>
              </a:rPr>
              <a:t>What if the </a:t>
            </a:r>
            <a:r>
              <a:rPr sz="2200" b="1" dirty="0">
                <a:latin typeface="Verdana"/>
                <a:cs typeface="Verdana"/>
              </a:rPr>
              <a:t>same device </a:t>
            </a:r>
            <a:r>
              <a:rPr sz="2200" b="1" spc="-5" dirty="0">
                <a:latin typeface="Verdana"/>
                <a:cs typeface="Verdana"/>
              </a:rPr>
              <a:t>interrupts again, within an ISR</a:t>
            </a:r>
            <a:r>
              <a:rPr sz="2200" b="1" spc="70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?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200">
              <a:latin typeface="Times New Roman"/>
              <a:cs typeface="Times New Roman"/>
            </a:endParaRPr>
          </a:p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255" algn="l"/>
                <a:tab pos="389890" algn="l"/>
              </a:tabLst>
            </a:pPr>
            <a:r>
              <a:rPr sz="2200" b="1" dirty="0">
                <a:latin typeface="Verdana"/>
                <a:cs typeface="Verdana"/>
              </a:rPr>
              <a:t>Three methods of Controlling Interrupts (single</a:t>
            </a:r>
            <a:r>
              <a:rPr sz="2200" b="1" spc="-35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device)</a:t>
            </a:r>
            <a:endParaRPr sz="2200">
              <a:latin typeface="Verdana"/>
              <a:cs typeface="Verdana"/>
            </a:endParaRPr>
          </a:p>
          <a:p>
            <a:pPr marL="829944" lvl="1" indent="-314325">
              <a:lnSpc>
                <a:spcPct val="100000"/>
              </a:lnSpc>
              <a:spcBef>
                <a:spcPts val="505"/>
              </a:spcBef>
              <a:buFont typeface="Arial"/>
              <a:buChar char="–"/>
              <a:tabLst>
                <a:tab pos="829944" algn="l"/>
                <a:tab pos="830580" algn="l"/>
              </a:tabLst>
            </a:pPr>
            <a:r>
              <a:rPr sz="1950" b="1" spc="15" dirty="0">
                <a:latin typeface="Verdana"/>
                <a:cs typeface="Verdana"/>
              </a:rPr>
              <a:t>Ignoring</a:t>
            </a:r>
            <a:r>
              <a:rPr sz="1950" b="1" spc="-35" dirty="0">
                <a:latin typeface="Verdana"/>
                <a:cs typeface="Verdana"/>
              </a:rPr>
              <a:t> </a:t>
            </a:r>
            <a:r>
              <a:rPr sz="1950" b="1" spc="15" dirty="0">
                <a:latin typeface="Verdana"/>
                <a:cs typeface="Verdana"/>
              </a:rPr>
              <a:t>interrupt</a:t>
            </a:r>
            <a:endParaRPr sz="1950">
              <a:latin typeface="Verdana"/>
              <a:cs typeface="Verdana"/>
            </a:endParaRPr>
          </a:p>
          <a:p>
            <a:pPr marL="829944" lvl="1" indent="-314325">
              <a:lnSpc>
                <a:spcPct val="100000"/>
              </a:lnSpc>
              <a:spcBef>
                <a:spcPts val="509"/>
              </a:spcBef>
              <a:buFont typeface="Arial"/>
              <a:buChar char="–"/>
              <a:tabLst>
                <a:tab pos="829944" algn="l"/>
                <a:tab pos="830580" algn="l"/>
              </a:tabLst>
            </a:pPr>
            <a:r>
              <a:rPr sz="1950" b="1" spc="15" dirty="0">
                <a:latin typeface="Verdana"/>
                <a:cs typeface="Verdana"/>
              </a:rPr>
              <a:t>Disabling</a:t>
            </a:r>
            <a:r>
              <a:rPr sz="1950" b="1" spc="-65" dirty="0">
                <a:latin typeface="Verdana"/>
                <a:cs typeface="Verdana"/>
              </a:rPr>
              <a:t> </a:t>
            </a:r>
            <a:r>
              <a:rPr sz="1950" b="1" spc="15" dirty="0">
                <a:latin typeface="Verdana"/>
                <a:cs typeface="Verdana"/>
              </a:rPr>
              <a:t>interrupts</a:t>
            </a:r>
            <a:endParaRPr sz="1950">
              <a:latin typeface="Verdana"/>
              <a:cs typeface="Verdana"/>
            </a:endParaRPr>
          </a:p>
          <a:p>
            <a:pPr marL="829944" lvl="1" indent="-314325">
              <a:lnSpc>
                <a:spcPct val="100000"/>
              </a:lnSpc>
              <a:spcBef>
                <a:spcPts val="509"/>
              </a:spcBef>
              <a:buFont typeface="Arial"/>
              <a:buChar char="–"/>
              <a:tabLst>
                <a:tab pos="829944" algn="l"/>
                <a:tab pos="830580" algn="l"/>
              </a:tabLst>
            </a:pPr>
            <a:r>
              <a:rPr sz="1950" b="1" spc="15" dirty="0">
                <a:latin typeface="Verdana"/>
                <a:cs typeface="Verdana"/>
              </a:rPr>
              <a:t>Special Interrupt request</a:t>
            </a:r>
            <a:r>
              <a:rPr sz="1950" b="1" spc="-10" dirty="0">
                <a:latin typeface="Verdana"/>
                <a:cs typeface="Verdana"/>
              </a:rPr>
              <a:t> </a:t>
            </a:r>
            <a:r>
              <a:rPr sz="1950" b="1" spc="15" dirty="0">
                <a:latin typeface="Verdana"/>
                <a:cs typeface="Verdana"/>
              </a:rPr>
              <a:t>line</a:t>
            </a:r>
            <a:endParaRPr sz="19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5" y="120395"/>
            <a:ext cx="10045700" cy="7531100"/>
          </a:xfrm>
          <a:custGeom>
            <a:avLst/>
            <a:gdLst/>
            <a:ahLst/>
            <a:cxnLst/>
            <a:rect l="l" t="t" r="r" b="b"/>
            <a:pathLst>
              <a:path w="10045700" h="7531100">
                <a:moveTo>
                  <a:pt x="10045446" y="7530846"/>
                </a:moveTo>
                <a:lnTo>
                  <a:pt x="10045446" y="0"/>
                </a:lnTo>
                <a:lnTo>
                  <a:pt x="0" y="0"/>
                </a:lnTo>
                <a:lnTo>
                  <a:pt x="0" y="7530846"/>
                </a:lnTo>
                <a:lnTo>
                  <a:pt x="10045446" y="75308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" y="2941320"/>
            <a:ext cx="10058400" cy="943610"/>
          </a:xfrm>
          <a:custGeom>
            <a:avLst/>
            <a:gdLst/>
            <a:ahLst/>
            <a:cxnLst/>
            <a:rect l="l" t="t" r="r" b="b"/>
            <a:pathLst>
              <a:path w="10058400" h="943610">
                <a:moveTo>
                  <a:pt x="0" y="0"/>
                </a:moveTo>
                <a:lnTo>
                  <a:pt x="0" y="943356"/>
                </a:lnTo>
                <a:lnTo>
                  <a:pt x="10058019" y="943356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" y="6711695"/>
            <a:ext cx="10058400" cy="946785"/>
          </a:xfrm>
          <a:custGeom>
            <a:avLst/>
            <a:gdLst/>
            <a:ahLst/>
            <a:cxnLst/>
            <a:rect l="l" t="t" r="r" b="b"/>
            <a:pathLst>
              <a:path w="10058400" h="946784">
                <a:moveTo>
                  <a:pt x="0" y="0"/>
                </a:moveTo>
                <a:lnTo>
                  <a:pt x="0" y="946403"/>
                </a:lnTo>
                <a:lnTo>
                  <a:pt x="10058018" y="946403"/>
                </a:lnTo>
                <a:lnTo>
                  <a:pt x="100580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884" y="162559"/>
            <a:ext cx="9714230" cy="6979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255" algn="l"/>
                <a:tab pos="389890" algn="l"/>
              </a:tabLst>
            </a:pPr>
            <a:r>
              <a:rPr sz="2200" b="1" spc="-5" dirty="0">
                <a:solidFill>
                  <a:srgbClr val="C00000"/>
                </a:solidFill>
                <a:latin typeface="Verdana"/>
                <a:cs typeface="Verdana"/>
              </a:rPr>
              <a:t>Ignoring</a:t>
            </a:r>
            <a:r>
              <a:rPr sz="2200" b="1" spc="-7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Verdana"/>
                <a:cs typeface="Verdana"/>
              </a:rPr>
              <a:t>Interrupts</a:t>
            </a:r>
            <a:endParaRPr sz="2200">
              <a:latin typeface="Verdana"/>
              <a:cs typeface="Verdana"/>
            </a:endParaRPr>
          </a:p>
          <a:p>
            <a:pPr marL="829944" marR="5080" lvl="1" indent="-314325" algn="just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b="1" dirty="0">
                <a:latin typeface="Verdana"/>
                <a:cs typeface="Verdana"/>
              </a:rPr>
              <a:t>Processor hardware ignores the interrupt request line  until </a:t>
            </a:r>
            <a:r>
              <a:rPr sz="2200" b="1" spc="-5" dirty="0">
                <a:latin typeface="Verdana"/>
                <a:cs typeface="Verdana"/>
              </a:rPr>
              <a:t>the execution </a:t>
            </a:r>
            <a:r>
              <a:rPr sz="2200" b="1" dirty="0">
                <a:latin typeface="Verdana"/>
                <a:cs typeface="Verdana"/>
              </a:rPr>
              <a:t>of </a:t>
            </a:r>
            <a:r>
              <a:rPr sz="2200" b="1" spc="-5" dirty="0">
                <a:latin typeface="Verdana"/>
                <a:cs typeface="Verdana"/>
              </a:rPr>
              <a:t>the </a:t>
            </a:r>
            <a:r>
              <a:rPr sz="2200" b="1" dirty="0">
                <a:latin typeface="Verdana"/>
                <a:cs typeface="Verdana"/>
              </a:rPr>
              <a:t>first instruction of the </a:t>
            </a:r>
            <a:r>
              <a:rPr sz="2200" b="1" spc="-5" dirty="0">
                <a:latin typeface="Verdana"/>
                <a:cs typeface="Verdana"/>
              </a:rPr>
              <a:t>ISR  </a:t>
            </a:r>
            <a:r>
              <a:rPr sz="2200" b="1" dirty="0">
                <a:latin typeface="Verdana"/>
                <a:cs typeface="Verdana"/>
              </a:rPr>
              <a:t>completed</a:t>
            </a:r>
            <a:endParaRPr sz="2200">
              <a:latin typeface="Verdana"/>
              <a:cs typeface="Verdana"/>
            </a:endParaRPr>
          </a:p>
          <a:p>
            <a:pPr marL="829944" marR="5715" lvl="1" indent="-314325" algn="just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b="1" dirty="0">
                <a:latin typeface="Verdana"/>
                <a:cs typeface="Verdana"/>
              </a:rPr>
              <a:t>Using an interrupt disable instruction after </a:t>
            </a:r>
            <a:r>
              <a:rPr sz="2200" b="1" spc="-5" dirty="0">
                <a:latin typeface="Verdana"/>
                <a:cs typeface="Verdana"/>
              </a:rPr>
              <a:t>the </a:t>
            </a:r>
            <a:r>
              <a:rPr sz="2200" b="1" dirty="0">
                <a:latin typeface="Verdana"/>
                <a:cs typeface="Verdana"/>
              </a:rPr>
              <a:t>first  </a:t>
            </a:r>
            <a:r>
              <a:rPr sz="2200" b="1" spc="-5" dirty="0">
                <a:latin typeface="Verdana"/>
                <a:cs typeface="Verdana"/>
              </a:rPr>
              <a:t>instruction of the ISR </a:t>
            </a:r>
            <a:r>
              <a:rPr sz="2200" b="1" dirty="0">
                <a:latin typeface="Verdana"/>
                <a:cs typeface="Verdana"/>
              </a:rPr>
              <a:t>– </a:t>
            </a:r>
            <a:r>
              <a:rPr sz="2200" b="1" spc="-5" dirty="0">
                <a:latin typeface="Verdana"/>
                <a:cs typeface="Verdana"/>
              </a:rPr>
              <a:t>no further</a:t>
            </a:r>
            <a:r>
              <a:rPr sz="2200" b="1" spc="45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interrupts</a:t>
            </a:r>
            <a:endParaRPr sz="2200">
              <a:latin typeface="Verdana"/>
              <a:cs typeface="Verdana"/>
            </a:endParaRPr>
          </a:p>
          <a:p>
            <a:pPr marL="829944" marR="5080" lvl="1" indent="-314325" algn="just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b="1" dirty="0">
                <a:latin typeface="Verdana"/>
                <a:cs typeface="Verdana"/>
              </a:rPr>
              <a:t>A return from interrupt instruction </a:t>
            </a:r>
            <a:r>
              <a:rPr sz="2200" b="1" spc="-5" dirty="0">
                <a:latin typeface="Verdana"/>
                <a:cs typeface="Verdana"/>
              </a:rPr>
              <a:t>is </a:t>
            </a:r>
            <a:r>
              <a:rPr sz="2200" b="1" dirty="0">
                <a:latin typeface="Verdana"/>
                <a:cs typeface="Verdana"/>
              </a:rPr>
              <a:t>completed before  </a:t>
            </a:r>
            <a:r>
              <a:rPr sz="2200" b="1" spc="-5" dirty="0">
                <a:latin typeface="Verdana"/>
                <a:cs typeface="Verdana"/>
              </a:rPr>
              <a:t>further interruptions can</a:t>
            </a:r>
            <a:r>
              <a:rPr sz="2200" b="1" spc="-10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occur</a:t>
            </a:r>
            <a:endParaRPr sz="22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–"/>
            </a:pPr>
            <a:endParaRPr sz="3200">
              <a:latin typeface="Times New Roman"/>
              <a:cs typeface="Times New Roman"/>
            </a:endParaRPr>
          </a:p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255" algn="l"/>
                <a:tab pos="389890" algn="l"/>
              </a:tabLst>
            </a:pPr>
            <a:r>
              <a:rPr sz="2200" b="1" spc="-5" dirty="0">
                <a:solidFill>
                  <a:srgbClr val="C00000"/>
                </a:solidFill>
                <a:latin typeface="Verdana"/>
                <a:cs typeface="Verdana"/>
              </a:rPr>
              <a:t>Disabling</a:t>
            </a:r>
            <a:r>
              <a:rPr sz="2200" b="1" spc="-7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Verdana"/>
                <a:cs typeface="Verdana"/>
              </a:rPr>
              <a:t>Interrupts</a:t>
            </a:r>
            <a:endParaRPr sz="2200">
              <a:latin typeface="Verdana"/>
              <a:cs typeface="Verdana"/>
            </a:endParaRPr>
          </a:p>
          <a:p>
            <a:pPr marL="829944" marR="5080" lvl="1" indent="-314325" algn="just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b="1" dirty="0">
                <a:latin typeface="Verdana"/>
                <a:cs typeface="Verdana"/>
              </a:rPr>
              <a:t>Processor automatically disables interrupts before  </a:t>
            </a:r>
            <a:r>
              <a:rPr sz="2200" b="1" spc="-5" dirty="0">
                <a:latin typeface="Verdana"/>
                <a:cs typeface="Verdana"/>
              </a:rPr>
              <a:t>starting  the execution of the ISR</a:t>
            </a:r>
            <a:endParaRPr sz="2200">
              <a:latin typeface="Verdana"/>
              <a:cs typeface="Verdana"/>
            </a:endParaRPr>
          </a:p>
          <a:p>
            <a:pPr marL="829944" marR="5715" lvl="1" indent="-314325" algn="just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b="1" spc="-5" dirty="0">
                <a:latin typeface="Verdana"/>
                <a:cs typeface="Verdana"/>
              </a:rPr>
              <a:t>The </a:t>
            </a:r>
            <a:r>
              <a:rPr sz="2200" b="1" dirty="0">
                <a:latin typeface="Verdana"/>
                <a:cs typeface="Verdana"/>
              </a:rPr>
              <a:t>processor saves </a:t>
            </a:r>
            <a:r>
              <a:rPr sz="2200" b="1" spc="-5" dirty="0">
                <a:latin typeface="Verdana"/>
                <a:cs typeface="Verdana"/>
              </a:rPr>
              <a:t>the contents </a:t>
            </a:r>
            <a:r>
              <a:rPr sz="2200" b="1" dirty="0">
                <a:latin typeface="Verdana"/>
                <a:cs typeface="Verdana"/>
              </a:rPr>
              <a:t>of PC and PS </a:t>
            </a:r>
            <a:r>
              <a:rPr sz="2200" b="1" spc="-5" dirty="0">
                <a:latin typeface="Verdana"/>
                <a:cs typeface="Verdana"/>
              </a:rPr>
              <a:t>(status  register) before performing interrupt</a:t>
            </a:r>
            <a:r>
              <a:rPr sz="2200" b="1" spc="35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disabling.</a:t>
            </a:r>
            <a:endParaRPr sz="2200">
              <a:latin typeface="Verdana"/>
              <a:cs typeface="Verdana"/>
            </a:endParaRPr>
          </a:p>
          <a:p>
            <a:pPr marL="829944" marR="5080" lvl="1" indent="-314325" algn="just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b="1" dirty="0">
                <a:latin typeface="Verdana"/>
                <a:cs typeface="Verdana"/>
              </a:rPr>
              <a:t>The interrupt-enable is set to 0 – no further interrupts  </a:t>
            </a:r>
            <a:r>
              <a:rPr sz="2200" b="1" spc="-5" dirty="0">
                <a:latin typeface="Verdana"/>
                <a:cs typeface="Verdana"/>
              </a:rPr>
              <a:t>allowed</a:t>
            </a:r>
            <a:endParaRPr sz="2200">
              <a:latin typeface="Verdana"/>
              <a:cs typeface="Verdana"/>
            </a:endParaRPr>
          </a:p>
          <a:p>
            <a:pPr marL="829944" marR="5080" lvl="1" indent="-314325" algn="just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830580" algn="l"/>
              </a:tabLst>
            </a:pPr>
            <a:r>
              <a:rPr sz="2200" b="1" dirty="0">
                <a:latin typeface="Verdana"/>
                <a:cs typeface="Verdana"/>
              </a:rPr>
              <a:t>When return from interrupt instruction </a:t>
            </a:r>
            <a:r>
              <a:rPr sz="2200" b="1" spc="-5" dirty="0">
                <a:latin typeface="Verdana"/>
                <a:cs typeface="Verdana"/>
              </a:rPr>
              <a:t>is </a:t>
            </a:r>
            <a:r>
              <a:rPr sz="2200" b="1" dirty="0">
                <a:latin typeface="Verdana"/>
                <a:cs typeface="Verdana"/>
              </a:rPr>
              <a:t>executed </a:t>
            </a:r>
            <a:r>
              <a:rPr sz="2200" b="1" spc="-5" dirty="0">
                <a:latin typeface="Verdana"/>
                <a:cs typeface="Verdana"/>
              </a:rPr>
              <a:t>the  contents </a:t>
            </a:r>
            <a:r>
              <a:rPr sz="2200" b="1" dirty="0">
                <a:latin typeface="Verdana"/>
                <a:cs typeface="Verdana"/>
              </a:rPr>
              <a:t>of the </a:t>
            </a:r>
            <a:r>
              <a:rPr sz="2200" b="1" spc="-5" dirty="0">
                <a:latin typeface="Verdana"/>
                <a:cs typeface="Verdana"/>
              </a:rPr>
              <a:t>PS </a:t>
            </a:r>
            <a:r>
              <a:rPr sz="2200" b="1" dirty="0">
                <a:latin typeface="Verdana"/>
                <a:cs typeface="Verdana"/>
              </a:rPr>
              <a:t>are restored from the </a:t>
            </a:r>
            <a:r>
              <a:rPr sz="2200" b="1" spc="-5" dirty="0">
                <a:latin typeface="Verdana"/>
                <a:cs typeface="Verdana"/>
              </a:rPr>
              <a:t>stack, </a:t>
            </a:r>
            <a:r>
              <a:rPr sz="2200" b="1" dirty="0">
                <a:latin typeface="Verdana"/>
                <a:cs typeface="Verdana"/>
              </a:rPr>
              <a:t>and the  </a:t>
            </a:r>
            <a:r>
              <a:rPr sz="2200" b="1" spc="-5" dirty="0">
                <a:latin typeface="Verdana"/>
                <a:cs typeface="Verdana"/>
              </a:rPr>
              <a:t>interrupt enable is set to</a:t>
            </a:r>
            <a:r>
              <a:rPr sz="2200" b="1" spc="5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1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5" y="120395"/>
            <a:ext cx="10045700" cy="7531100"/>
          </a:xfrm>
          <a:custGeom>
            <a:avLst/>
            <a:gdLst/>
            <a:ahLst/>
            <a:cxnLst/>
            <a:rect l="l" t="t" r="r" b="b"/>
            <a:pathLst>
              <a:path w="10045700" h="7531100">
                <a:moveTo>
                  <a:pt x="10045446" y="7530846"/>
                </a:moveTo>
                <a:lnTo>
                  <a:pt x="10045446" y="0"/>
                </a:lnTo>
                <a:lnTo>
                  <a:pt x="0" y="0"/>
                </a:lnTo>
                <a:lnTo>
                  <a:pt x="0" y="7530846"/>
                </a:lnTo>
                <a:lnTo>
                  <a:pt x="10045446" y="75308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" y="1056894"/>
            <a:ext cx="10058400" cy="942975"/>
          </a:xfrm>
          <a:custGeom>
            <a:avLst/>
            <a:gdLst/>
            <a:ahLst/>
            <a:cxnLst/>
            <a:rect l="l" t="t" r="r" b="b"/>
            <a:pathLst>
              <a:path w="10058400" h="942975">
                <a:moveTo>
                  <a:pt x="0" y="0"/>
                </a:moveTo>
                <a:lnTo>
                  <a:pt x="0" y="942594"/>
                </a:lnTo>
                <a:lnTo>
                  <a:pt x="10058019" y="942594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3163" y="749300"/>
            <a:ext cx="9210675" cy="1480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890" indent="-377190">
              <a:lnSpc>
                <a:spcPct val="100000"/>
              </a:lnSpc>
              <a:buFont typeface="Arial"/>
              <a:buChar char="•"/>
              <a:tabLst>
                <a:tab pos="389255" algn="l"/>
                <a:tab pos="389890" algn="l"/>
              </a:tabLst>
            </a:pPr>
            <a:r>
              <a:rPr sz="2200" b="1" spc="-5" dirty="0">
                <a:solidFill>
                  <a:srgbClr val="C00000"/>
                </a:solidFill>
                <a:latin typeface="Verdana"/>
                <a:cs typeface="Verdana"/>
              </a:rPr>
              <a:t>Special Interrupt</a:t>
            </a:r>
            <a:r>
              <a:rPr sz="2200" b="1" spc="-5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Verdana"/>
                <a:cs typeface="Verdana"/>
              </a:rPr>
              <a:t>line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200">
              <a:latin typeface="Times New Roman"/>
              <a:cs typeface="Times New Roman"/>
            </a:endParaRPr>
          </a:p>
          <a:p>
            <a:pPr marL="829944" marR="5080" indent="-314960">
              <a:lnSpc>
                <a:spcPct val="100000"/>
              </a:lnSpc>
              <a:tabLst>
                <a:tab pos="829944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b="1" dirty="0">
                <a:latin typeface="Verdana"/>
                <a:cs typeface="Verdana"/>
              </a:rPr>
              <a:t>Special interrupt request line for which</a:t>
            </a:r>
            <a:r>
              <a:rPr sz="2200" b="1" spc="545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the</a:t>
            </a:r>
            <a:r>
              <a:rPr sz="2200" b="1" spc="90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interrupt  </a:t>
            </a:r>
            <a:r>
              <a:rPr sz="2200" b="1" spc="-5" dirty="0">
                <a:latin typeface="Verdana"/>
                <a:cs typeface="Verdana"/>
              </a:rPr>
              <a:t>handling </a:t>
            </a:r>
            <a:r>
              <a:rPr sz="2200" b="1" dirty="0">
                <a:latin typeface="Verdana"/>
                <a:cs typeface="Verdana"/>
              </a:rPr>
              <a:t>circuit responds only </a:t>
            </a:r>
            <a:r>
              <a:rPr sz="2200" b="1" spc="-5" dirty="0">
                <a:latin typeface="Verdana"/>
                <a:cs typeface="Verdana"/>
              </a:rPr>
              <a:t>to </a:t>
            </a:r>
            <a:r>
              <a:rPr sz="2200" b="1" dirty="0">
                <a:latin typeface="Verdana"/>
                <a:cs typeface="Verdana"/>
              </a:rPr>
              <a:t>the </a:t>
            </a:r>
            <a:r>
              <a:rPr sz="2200" b="1" spc="-5" dirty="0">
                <a:latin typeface="Verdana"/>
                <a:cs typeface="Verdana"/>
              </a:rPr>
              <a:t>leading edge</a:t>
            </a:r>
            <a:r>
              <a:rPr sz="2200" b="1" spc="630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of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" y="2941320"/>
            <a:ext cx="10058400" cy="943610"/>
          </a:xfrm>
          <a:custGeom>
            <a:avLst/>
            <a:gdLst/>
            <a:ahLst/>
            <a:cxnLst/>
            <a:rect l="l" t="t" r="r" b="b"/>
            <a:pathLst>
              <a:path w="10058400" h="943610">
                <a:moveTo>
                  <a:pt x="0" y="0"/>
                </a:moveTo>
                <a:lnTo>
                  <a:pt x="0" y="943356"/>
                </a:lnTo>
                <a:lnTo>
                  <a:pt x="10058019" y="943356"/>
                </a:lnTo>
                <a:lnTo>
                  <a:pt x="100580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6083" y="2224532"/>
            <a:ext cx="3378200" cy="1149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025">
              <a:lnSpc>
                <a:spcPct val="100000"/>
              </a:lnSpc>
            </a:pPr>
            <a:r>
              <a:rPr sz="2200" b="1" spc="-5" dirty="0">
                <a:latin typeface="Verdana"/>
                <a:cs typeface="Verdana"/>
              </a:rPr>
              <a:t>the</a:t>
            </a:r>
            <a:r>
              <a:rPr sz="2200" b="1" spc="-90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signal</a:t>
            </a:r>
            <a:endParaRPr sz="2200">
              <a:latin typeface="Verdana"/>
              <a:cs typeface="Verdana"/>
            </a:endParaRPr>
          </a:p>
          <a:p>
            <a:pPr marL="327025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327025" algn="l"/>
                <a:tab pos="327660" algn="l"/>
              </a:tabLst>
            </a:pPr>
            <a:r>
              <a:rPr sz="2200" b="1" dirty="0">
                <a:latin typeface="Verdana"/>
                <a:cs typeface="Verdana"/>
              </a:rPr>
              <a:t>Edge</a:t>
            </a:r>
            <a:r>
              <a:rPr sz="2200" b="1" spc="-75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–triggered</a:t>
            </a:r>
            <a:endParaRPr sz="2200">
              <a:latin typeface="Verdana"/>
              <a:cs typeface="Verdana"/>
            </a:endParaRPr>
          </a:p>
          <a:p>
            <a:pPr marL="327025" indent="-314325">
              <a:lnSpc>
                <a:spcPct val="100000"/>
              </a:lnSpc>
              <a:spcBef>
                <a:spcPts val="525"/>
              </a:spcBef>
              <a:buFont typeface="Arial"/>
              <a:buChar char="–"/>
              <a:tabLst>
                <a:tab pos="327025" algn="l"/>
                <a:tab pos="327660" algn="l"/>
                <a:tab pos="2061210" algn="l"/>
              </a:tabLst>
            </a:pPr>
            <a:r>
              <a:rPr sz="2200" b="1" dirty="0">
                <a:latin typeface="Verdana"/>
                <a:cs typeface="Verdana"/>
              </a:rPr>
              <a:t>Processor	</a:t>
            </a:r>
            <a:r>
              <a:rPr sz="2200" b="1" spc="-5" dirty="0">
                <a:latin typeface="Verdana"/>
                <a:cs typeface="Verdana"/>
              </a:rPr>
              <a:t>r</a:t>
            </a:r>
            <a:r>
              <a:rPr sz="2200" b="1" dirty="0">
                <a:latin typeface="Verdana"/>
                <a:cs typeface="Verdana"/>
              </a:rPr>
              <a:t>eceives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62672" y="3029203"/>
            <a:ext cx="517144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66775" algn="l"/>
                <a:tab pos="1627505" algn="l"/>
                <a:tab pos="3009265" algn="l"/>
                <a:tab pos="4848225" algn="l"/>
              </a:tabLst>
            </a:pPr>
            <a:r>
              <a:rPr sz="2200" b="1" dirty="0">
                <a:latin typeface="Verdana"/>
                <a:cs typeface="Verdana"/>
              </a:rPr>
              <a:t>only	one	</a:t>
            </a:r>
            <a:r>
              <a:rPr sz="2200" b="1" spc="-5" dirty="0">
                <a:latin typeface="Verdana"/>
                <a:cs typeface="Verdana"/>
              </a:rPr>
              <a:t>r</a:t>
            </a:r>
            <a:r>
              <a:rPr sz="2200" b="1" dirty="0">
                <a:latin typeface="Verdana"/>
                <a:cs typeface="Verdana"/>
              </a:rPr>
              <a:t>equest	regardless	of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6083" y="3364484"/>
            <a:ext cx="7229475" cy="748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025">
              <a:lnSpc>
                <a:spcPct val="100000"/>
              </a:lnSpc>
            </a:pPr>
            <a:r>
              <a:rPr sz="2200" b="1" spc="-5" dirty="0">
                <a:latin typeface="Verdana"/>
                <a:cs typeface="Verdana"/>
              </a:rPr>
              <a:t>how long the line is</a:t>
            </a:r>
            <a:r>
              <a:rPr sz="2200" b="1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activated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327025" algn="l"/>
              </a:tabLst>
            </a:pPr>
            <a:r>
              <a:rPr sz="2200" dirty="0">
                <a:latin typeface="Arial"/>
                <a:cs typeface="Arial"/>
              </a:rPr>
              <a:t>–	</a:t>
            </a:r>
            <a:r>
              <a:rPr sz="2200" b="1" dirty="0">
                <a:latin typeface="Verdana"/>
                <a:cs typeface="Verdana"/>
              </a:rPr>
              <a:t>No </a:t>
            </a:r>
            <a:r>
              <a:rPr sz="2200" b="1" spc="-5" dirty="0">
                <a:latin typeface="Verdana"/>
                <a:cs typeface="Verdana"/>
              </a:rPr>
              <a:t>separate interrupt disabling</a:t>
            </a:r>
            <a:r>
              <a:rPr sz="2200" b="1" spc="35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instructions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5" y="120395"/>
            <a:ext cx="10045700" cy="7531100"/>
          </a:xfrm>
          <a:custGeom>
            <a:avLst/>
            <a:gdLst/>
            <a:ahLst/>
            <a:cxnLst/>
            <a:rect l="l" t="t" r="r" b="b"/>
            <a:pathLst>
              <a:path w="10045700" h="7531100">
                <a:moveTo>
                  <a:pt x="10045446" y="7530846"/>
                </a:moveTo>
                <a:lnTo>
                  <a:pt x="10045446" y="0"/>
                </a:lnTo>
                <a:lnTo>
                  <a:pt x="0" y="0"/>
                </a:lnTo>
                <a:lnTo>
                  <a:pt x="0" y="7530846"/>
                </a:lnTo>
                <a:lnTo>
                  <a:pt x="10045446" y="75308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9338" y="162559"/>
            <a:ext cx="9572625" cy="72396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93725">
              <a:lnSpc>
                <a:spcPct val="100000"/>
              </a:lnSpc>
            </a:pPr>
            <a:r>
              <a:rPr sz="2200" b="1" dirty="0">
                <a:latin typeface="Verdana"/>
                <a:cs typeface="Verdana"/>
              </a:rPr>
              <a:t>The </a:t>
            </a:r>
            <a:r>
              <a:rPr sz="2200" b="1" spc="-5" dirty="0">
                <a:latin typeface="Verdana"/>
                <a:cs typeface="Verdana"/>
              </a:rPr>
              <a:t>sequence </a:t>
            </a:r>
            <a:r>
              <a:rPr sz="2200" b="1" dirty="0">
                <a:latin typeface="Verdana"/>
                <a:cs typeface="Verdana"/>
              </a:rPr>
              <a:t>of </a:t>
            </a:r>
            <a:r>
              <a:rPr sz="2200" b="1" spc="-5" dirty="0">
                <a:latin typeface="Verdana"/>
                <a:cs typeface="Verdana"/>
              </a:rPr>
              <a:t>events </a:t>
            </a:r>
            <a:r>
              <a:rPr sz="2200" b="1" dirty="0">
                <a:latin typeface="Verdana"/>
                <a:cs typeface="Verdana"/>
              </a:rPr>
              <a:t>involved in </a:t>
            </a:r>
            <a:r>
              <a:rPr sz="2200" b="1" spc="-5" dirty="0">
                <a:latin typeface="Verdana"/>
                <a:cs typeface="Verdana"/>
              </a:rPr>
              <a:t>handling an </a:t>
            </a:r>
            <a:r>
              <a:rPr sz="2200" b="1" dirty="0">
                <a:latin typeface="Verdana"/>
                <a:cs typeface="Verdana"/>
              </a:rPr>
              <a:t>interrupt  request from a single</a:t>
            </a:r>
            <a:r>
              <a:rPr sz="2200" b="1" spc="-65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device.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757555">
              <a:lnSpc>
                <a:spcPct val="100000"/>
              </a:lnSpc>
            </a:pPr>
            <a:r>
              <a:rPr sz="2200" b="1" spc="-5" dirty="0">
                <a:latin typeface="Verdana"/>
                <a:cs typeface="Verdana"/>
              </a:rPr>
              <a:t>Assuming </a:t>
            </a:r>
            <a:r>
              <a:rPr sz="2200" b="1" dirty="0">
                <a:latin typeface="Verdana"/>
                <a:cs typeface="Verdana"/>
              </a:rPr>
              <a:t>that interrupts </a:t>
            </a:r>
            <a:r>
              <a:rPr sz="2200" b="1" spc="-5" dirty="0">
                <a:latin typeface="Verdana"/>
                <a:cs typeface="Verdana"/>
              </a:rPr>
              <a:t>are enabled, </a:t>
            </a:r>
            <a:r>
              <a:rPr sz="2200" b="1" dirty="0">
                <a:latin typeface="Verdana"/>
                <a:cs typeface="Verdana"/>
              </a:rPr>
              <a:t>the </a:t>
            </a:r>
            <a:r>
              <a:rPr sz="2200" b="1" spc="-5" dirty="0">
                <a:latin typeface="Verdana"/>
                <a:cs typeface="Verdana"/>
              </a:rPr>
              <a:t>following </a:t>
            </a:r>
            <a:r>
              <a:rPr sz="2200" b="1" dirty="0">
                <a:latin typeface="Verdana"/>
                <a:cs typeface="Verdana"/>
              </a:rPr>
              <a:t>is a  typical</a:t>
            </a:r>
            <a:r>
              <a:rPr sz="2200" b="1" spc="-90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scenario: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buAutoNum type="arabicPeriod"/>
              <a:tabLst>
                <a:tab pos="514984" algn="l"/>
                <a:tab pos="515620" algn="l"/>
              </a:tabLst>
            </a:pPr>
            <a:r>
              <a:rPr sz="2200" b="1" dirty="0">
                <a:latin typeface="Verdana"/>
                <a:cs typeface="Verdana"/>
              </a:rPr>
              <a:t>The </a:t>
            </a:r>
            <a:r>
              <a:rPr sz="2200" b="1" spc="-5" dirty="0">
                <a:latin typeface="Verdana"/>
                <a:cs typeface="Verdana"/>
              </a:rPr>
              <a:t>device raises an </a:t>
            </a:r>
            <a:r>
              <a:rPr sz="2200" b="1" dirty="0">
                <a:latin typeface="Verdana"/>
                <a:cs typeface="Verdana"/>
              </a:rPr>
              <a:t>interrupt</a:t>
            </a:r>
            <a:r>
              <a:rPr sz="2200" b="1" spc="-25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request.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Verdana"/>
              <a:buAutoNum type="arabicPeriod"/>
            </a:pPr>
            <a:endParaRPr sz="2250">
              <a:latin typeface="Times New Roman"/>
              <a:cs typeface="Times New Roman"/>
            </a:endParaRPr>
          </a:p>
          <a:p>
            <a:pPr marL="12700" marR="730250">
              <a:lnSpc>
                <a:spcPct val="100000"/>
              </a:lnSpc>
              <a:buAutoNum type="arabicPeriod"/>
              <a:tabLst>
                <a:tab pos="408305" algn="l"/>
              </a:tabLst>
            </a:pPr>
            <a:r>
              <a:rPr sz="2200" b="1" dirty="0">
                <a:latin typeface="Verdana"/>
                <a:cs typeface="Verdana"/>
              </a:rPr>
              <a:t>The </a:t>
            </a:r>
            <a:r>
              <a:rPr sz="2200" b="1" spc="-5" dirty="0">
                <a:latin typeface="Verdana"/>
                <a:cs typeface="Verdana"/>
              </a:rPr>
              <a:t>processor </a:t>
            </a:r>
            <a:r>
              <a:rPr sz="2200" b="1" dirty="0">
                <a:latin typeface="Verdana"/>
                <a:cs typeface="Verdana"/>
              </a:rPr>
              <a:t>interrupts the </a:t>
            </a:r>
            <a:r>
              <a:rPr sz="2200" b="1" spc="-5" dirty="0">
                <a:latin typeface="Verdana"/>
                <a:cs typeface="Verdana"/>
              </a:rPr>
              <a:t>program currently being  executed.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525"/>
              </a:spcBef>
              <a:buAutoNum type="arabicPeriod"/>
              <a:tabLst>
                <a:tab pos="408305" algn="l"/>
              </a:tabLst>
            </a:pPr>
            <a:r>
              <a:rPr sz="2200" b="1" spc="-5" dirty="0">
                <a:latin typeface="Verdana"/>
                <a:cs typeface="Verdana"/>
              </a:rPr>
              <a:t>Interrupts are disabled by changing </a:t>
            </a:r>
            <a:r>
              <a:rPr sz="2200" b="1" dirty="0">
                <a:latin typeface="Verdana"/>
                <a:cs typeface="Verdana"/>
              </a:rPr>
              <a:t>the </a:t>
            </a:r>
            <a:r>
              <a:rPr sz="2200" b="1" spc="-5" dirty="0">
                <a:latin typeface="Verdana"/>
                <a:cs typeface="Verdana"/>
              </a:rPr>
              <a:t>control bits </a:t>
            </a:r>
            <a:r>
              <a:rPr sz="2200" b="1" dirty="0">
                <a:latin typeface="Verdana"/>
                <a:cs typeface="Verdana"/>
              </a:rPr>
              <a:t>in the  PS </a:t>
            </a:r>
            <a:r>
              <a:rPr sz="2200" b="1" spc="-5" dirty="0">
                <a:latin typeface="Verdana"/>
                <a:cs typeface="Verdana"/>
              </a:rPr>
              <a:t>(except </a:t>
            </a:r>
            <a:r>
              <a:rPr sz="2200" b="1" dirty="0">
                <a:latin typeface="Verdana"/>
                <a:cs typeface="Verdana"/>
              </a:rPr>
              <a:t>in the </a:t>
            </a:r>
            <a:r>
              <a:rPr sz="2200" b="1" spc="-5" dirty="0">
                <a:latin typeface="Verdana"/>
                <a:cs typeface="Verdana"/>
              </a:rPr>
              <a:t>case </a:t>
            </a:r>
            <a:r>
              <a:rPr sz="2200" b="1" dirty="0">
                <a:latin typeface="Verdana"/>
                <a:cs typeface="Verdana"/>
              </a:rPr>
              <a:t>of edge-triggered</a:t>
            </a:r>
            <a:r>
              <a:rPr sz="2200" b="1" spc="-80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interrupts).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Verdana"/>
              <a:buAutoNum type="arabicPeriod"/>
            </a:pPr>
            <a:endParaRPr sz="2250">
              <a:latin typeface="Times New Roman"/>
              <a:cs typeface="Times New Roman"/>
            </a:endParaRPr>
          </a:p>
          <a:p>
            <a:pPr marL="12700" marR="575945">
              <a:lnSpc>
                <a:spcPct val="100000"/>
              </a:lnSpc>
              <a:buAutoNum type="arabicPeriod"/>
              <a:tabLst>
                <a:tab pos="408305" algn="l"/>
              </a:tabLst>
            </a:pPr>
            <a:r>
              <a:rPr sz="2200" b="1" dirty="0">
                <a:latin typeface="Verdana"/>
                <a:cs typeface="Verdana"/>
              </a:rPr>
              <a:t>The </a:t>
            </a:r>
            <a:r>
              <a:rPr sz="2200" b="1" spc="-5" dirty="0">
                <a:latin typeface="Verdana"/>
                <a:cs typeface="Verdana"/>
              </a:rPr>
              <a:t>device </a:t>
            </a:r>
            <a:r>
              <a:rPr sz="2200" b="1" dirty="0">
                <a:latin typeface="Verdana"/>
                <a:cs typeface="Verdana"/>
              </a:rPr>
              <a:t>is informed that its </a:t>
            </a:r>
            <a:r>
              <a:rPr sz="2200" b="1" spc="-5" dirty="0">
                <a:latin typeface="Verdana"/>
                <a:cs typeface="Verdana"/>
              </a:rPr>
              <a:t>request has been  </a:t>
            </a:r>
            <a:r>
              <a:rPr sz="2200" b="1" dirty="0">
                <a:latin typeface="Verdana"/>
                <a:cs typeface="Verdana"/>
              </a:rPr>
              <a:t>recognized, </a:t>
            </a:r>
            <a:r>
              <a:rPr sz="2200" b="1" spc="-5" dirty="0">
                <a:latin typeface="Verdana"/>
                <a:cs typeface="Verdana"/>
              </a:rPr>
              <a:t>and in </a:t>
            </a:r>
            <a:r>
              <a:rPr sz="2200" b="1" dirty="0">
                <a:latin typeface="Verdana"/>
                <a:cs typeface="Verdana"/>
              </a:rPr>
              <a:t>response, </a:t>
            </a:r>
            <a:r>
              <a:rPr sz="2200" b="1" spc="-5" dirty="0">
                <a:latin typeface="Verdana"/>
                <a:cs typeface="Verdana"/>
              </a:rPr>
              <a:t>it deactivates the interrupt-  request</a:t>
            </a:r>
            <a:r>
              <a:rPr sz="2200" b="1" spc="-95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signal.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Verdana"/>
              <a:buAutoNum type="arabicPeriod"/>
            </a:pPr>
            <a:endParaRPr sz="2250">
              <a:latin typeface="Times New Roman"/>
              <a:cs typeface="Times New Roman"/>
            </a:endParaRPr>
          </a:p>
          <a:p>
            <a:pPr marL="12700" marR="76835">
              <a:lnSpc>
                <a:spcPct val="100000"/>
              </a:lnSpc>
              <a:buAutoNum type="arabicPeriod"/>
              <a:tabLst>
                <a:tab pos="408305" algn="l"/>
              </a:tabLst>
            </a:pPr>
            <a:r>
              <a:rPr sz="2200" b="1" dirty="0">
                <a:latin typeface="Verdana"/>
                <a:cs typeface="Verdana"/>
              </a:rPr>
              <a:t>The </a:t>
            </a:r>
            <a:r>
              <a:rPr sz="2200" b="1" spc="-5" dirty="0">
                <a:latin typeface="Verdana"/>
                <a:cs typeface="Verdana"/>
              </a:rPr>
              <a:t>action requested by </a:t>
            </a:r>
            <a:r>
              <a:rPr sz="2200" b="1" dirty="0">
                <a:latin typeface="Verdana"/>
                <a:cs typeface="Verdana"/>
              </a:rPr>
              <a:t>the interrupt is </a:t>
            </a:r>
            <a:r>
              <a:rPr sz="2200" b="1" spc="-5" dirty="0">
                <a:latin typeface="Verdana"/>
                <a:cs typeface="Verdana"/>
              </a:rPr>
              <a:t>performed by </a:t>
            </a:r>
            <a:r>
              <a:rPr sz="2200" b="1" dirty="0">
                <a:latin typeface="Verdana"/>
                <a:cs typeface="Verdana"/>
              </a:rPr>
              <a:t>the  </a:t>
            </a:r>
            <a:r>
              <a:rPr sz="2200" b="1" spc="-5" dirty="0">
                <a:latin typeface="Verdana"/>
                <a:cs typeface="Verdana"/>
              </a:rPr>
              <a:t>interrupt-service</a:t>
            </a:r>
            <a:r>
              <a:rPr sz="2200" b="1" spc="-65" dirty="0">
                <a:latin typeface="Verdana"/>
                <a:cs typeface="Verdana"/>
              </a:rPr>
              <a:t> </a:t>
            </a:r>
            <a:r>
              <a:rPr sz="2200" b="1" spc="-5" dirty="0">
                <a:latin typeface="Verdana"/>
                <a:cs typeface="Verdana"/>
              </a:rPr>
              <a:t>routine.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Verdana"/>
              <a:buAutoNum type="arabicPeriod"/>
            </a:pPr>
            <a:endParaRPr sz="2250">
              <a:latin typeface="Times New Roman"/>
              <a:cs typeface="Times New Roman"/>
            </a:endParaRPr>
          </a:p>
          <a:p>
            <a:pPr marL="12700" marR="368935">
              <a:lnSpc>
                <a:spcPct val="100000"/>
              </a:lnSpc>
              <a:buAutoNum type="arabicPeriod"/>
              <a:tabLst>
                <a:tab pos="408940" algn="l"/>
              </a:tabLst>
            </a:pPr>
            <a:r>
              <a:rPr sz="2200" b="1" dirty="0">
                <a:latin typeface="Verdana"/>
                <a:cs typeface="Verdana"/>
              </a:rPr>
              <a:t>Interrupts </a:t>
            </a:r>
            <a:r>
              <a:rPr sz="2200" b="1" spc="-5" dirty="0">
                <a:latin typeface="Verdana"/>
                <a:cs typeface="Verdana"/>
              </a:rPr>
              <a:t>are enabled and execution </a:t>
            </a:r>
            <a:r>
              <a:rPr sz="2200" b="1" dirty="0">
                <a:latin typeface="Verdana"/>
                <a:cs typeface="Verdana"/>
              </a:rPr>
              <a:t>of the interrupted  program is</a:t>
            </a:r>
            <a:r>
              <a:rPr sz="2200" b="1" spc="-75" dirty="0">
                <a:latin typeface="Verdana"/>
                <a:cs typeface="Verdana"/>
              </a:rPr>
              <a:t> </a:t>
            </a:r>
            <a:r>
              <a:rPr sz="2200" b="1" dirty="0">
                <a:latin typeface="Verdana"/>
                <a:cs typeface="Verdana"/>
              </a:rPr>
              <a:t>resumed.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5" y="120395"/>
            <a:ext cx="10045700" cy="7531100"/>
          </a:xfrm>
          <a:custGeom>
            <a:avLst/>
            <a:gdLst/>
            <a:ahLst/>
            <a:cxnLst/>
            <a:rect l="l" t="t" r="r" b="b"/>
            <a:pathLst>
              <a:path w="10045700" h="7531100">
                <a:moveTo>
                  <a:pt x="10045446" y="7530846"/>
                </a:moveTo>
                <a:lnTo>
                  <a:pt x="10045446" y="0"/>
                </a:lnTo>
                <a:lnTo>
                  <a:pt x="0" y="0"/>
                </a:lnTo>
                <a:lnTo>
                  <a:pt x="0" y="7530846"/>
                </a:lnTo>
                <a:lnTo>
                  <a:pt x="10045446" y="7530846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797</Words>
  <Application>Microsoft Office PowerPoint</Application>
  <PresentationFormat>Custom</PresentationFormat>
  <Paragraphs>183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Interrupts</vt:lpstr>
      <vt:lpstr>PowerPoint Presentation</vt:lpstr>
      <vt:lpstr>PowerPoint Presentation</vt:lpstr>
      <vt:lpstr>Interrupt Hardware</vt:lpstr>
      <vt:lpstr>Interrupt Hardware</vt:lpstr>
      <vt:lpstr>Enabling and Disabling Interrupts</vt:lpstr>
      <vt:lpstr>PowerPoint Presentation</vt:lpstr>
      <vt:lpstr>PowerPoint Presentation</vt:lpstr>
      <vt:lpstr>PowerPoint Presentation</vt:lpstr>
      <vt:lpstr>Handling Multiple Devices</vt:lpstr>
      <vt:lpstr>Polling Scheme</vt:lpstr>
      <vt:lpstr>Vectored Interrupts</vt:lpstr>
      <vt:lpstr>PowerPoint Presentation</vt:lpstr>
      <vt:lpstr>Interrupt Nesting</vt:lpstr>
      <vt:lpstr>Interrupt Nesting (contd.)</vt:lpstr>
      <vt:lpstr>Daisy Chaining</vt:lpstr>
      <vt:lpstr>Daisy Chaining with Priority Group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Input Output Organization_APR_11.ppt [Compatibility Mode]</dc:title>
  <dc:creator>vplab</dc:creator>
  <cp:lastModifiedBy>Sunil Kumar</cp:lastModifiedBy>
  <cp:revision>1</cp:revision>
  <dcterms:created xsi:type="dcterms:W3CDTF">2016-07-20T04:31:55Z</dcterms:created>
  <dcterms:modified xsi:type="dcterms:W3CDTF">2016-08-01T06:41:58Z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2011-04-27T00:00:00Z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2016-07-20T00:00:00Z</vt:filetime>
  </property>
</Properties>
</file>