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99CC"/>
    <a:srgbClr val="FF9933"/>
    <a:srgbClr val="008000"/>
    <a:srgbClr val="33CCFF"/>
    <a:srgbClr val="0000F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96" autoAdjust="0"/>
  </p:normalViewPr>
  <p:slideViewPr>
    <p:cSldViewPr>
      <p:cViewPr>
        <p:scale>
          <a:sx n="68" d="100"/>
          <a:sy n="68" d="100"/>
        </p:scale>
        <p:origin x="-1434" y="13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DAB3180-BA5C-4B10-8ADE-5694447EE017}" type="slidenum">
              <a:rPr lang="en-US" altLang="en-US"/>
              <a:pPr/>
              <a:t>‹#›</a:t>
            </a:fld>
            <a:endParaRPr lang="en-US" altLang="en-US"/>
          </a:p>
        </p:txBody>
      </p:sp>
    </p:spTree>
    <p:extLst>
      <p:ext uri="{BB962C8B-B14F-4D97-AF65-F5344CB8AC3E}">
        <p14:creationId xmlns:p14="http://schemas.microsoft.com/office/powerpoint/2010/main" val="19189647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438400"/>
            <a:ext cx="9009063" cy="1052513"/>
            <a:chOff x="0" y="1536"/>
            <a:chExt cx="5675" cy="663"/>
          </a:xfrm>
        </p:grpSpPr>
        <p:grpSp>
          <p:nvGrpSpPr>
            <p:cNvPr id="65539" name="Group 3"/>
            <p:cNvGrpSpPr>
              <a:grpSpLocks/>
            </p:cNvGrpSpPr>
            <p:nvPr/>
          </p:nvGrpSpPr>
          <p:grpSpPr bwMode="auto">
            <a:xfrm>
              <a:off x="183" y="1604"/>
              <a:ext cx="448" cy="299"/>
              <a:chOff x="720" y="336"/>
              <a:chExt cx="624" cy="432"/>
            </a:xfrm>
          </p:grpSpPr>
          <p:sp>
            <p:nvSpPr>
              <p:cNvPr id="6554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42" name="Group 6"/>
            <p:cNvGrpSpPr>
              <a:grpSpLocks/>
            </p:cNvGrpSpPr>
            <p:nvPr/>
          </p:nvGrpSpPr>
          <p:grpSpPr bwMode="auto">
            <a:xfrm>
              <a:off x="261" y="1870"/>
              <a:ext cx="465" cy="299"/>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US" altLang="en-US" noProof="0" smtClean="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65550"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endParaRPr lang="en-US" altLang="en-US"/>
          </a:p>
        </p:txBody>
      </p:sp>
      <p:sp>
        <p:nvSpPr>
          <p:cNvPr id="65551"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bg2"/>
                </a:solidFill>
              </a:defRPr>
            </a:lvl1pPr>
          </a:lstStyle>
          <a:p>
            <a:r>
              <a:rPr lang="en-US" altLang="en-US"/>
              <a:t>E-Commerce: Fundamentals and Applications</a:t>
            </a:r>
          </a:p>
        </p:txBody>
      </p:sp>
      <p:sp>
        <p:nvSpPr>
          <p:cNvPr id="65552"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fld id="{078AD466-DAB2-4A95-A057-98389A674C8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701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955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341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701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041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747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20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922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183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7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29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52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CCECFF"/>
            </a:gs>
          </a:gsLst>
          <a:lin ang="2700000" scaled="1"/>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762000" y="228600"/>
            <a:ext cx="7488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Introduction</a:t>
            </a:r>
          </a:p>
        </p:txBody>
      </p:sp>
      <p:sp>
        <p:nvSpPr>
          <p:cNvPr id="64522" name="Rectangle 10"/>
          <p:cNvSpPr>
            <a:spLocks noGrp="1" noChangeArrowheads="1"/>
          </p:cNvSpPr>
          <p:nvPr>
            <p:ph type="body" idx="1"/>
          </p:nvPr>
        </p:nvSpPr>
        <p:spPr bwMode="auto">
          <a:xfrm>
            <a:off x="381000" y="1143000"/>
            <a:ext cx="8382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29" name="Text Box 17"/>
          <p:cNvSpPr txBox="1">
            <a:spLocks noChangeArrowheads="1"/>
          </p:cNvSpPr>
          <p:nvPr userDrawn="1"/>
        </p:nvSpPr>
        <p:spPr bwMode="auto">
          <a:xfrm>
            <a:off x="304800" y="6096000"/>
            <a:ext cx="868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969696"/>
                </a:solidFill>
                <a:latin typeface="Times New Roman" pitchFamily="18" charset="0"/>
              </a:rPr>
              <a:t>_______________________________________________________________________________________________________________</a:t>
            </a:r>
          </a:p>
        </p:txBody>
      </p:sp>
      <p:sp>
        <p:nvSpPr>
          <p:cNvPr id="64530" name="Text Box 18"/>
          <p:cNvSpPr txBox="1">
            <a:spLocks noChangeArrowheads="1"/>
          </p:cNvSpPr>
          <p:nvPr userDrawn="1"/>
        </p:nvSpPr>
        <p:spPr bwMode="auto">
          <a:xfrm>
            <a:off x="381000" y="6400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4531" name="Text Box 19"/>
          <p:cNvSpPr txBox="1">
            <a:spLocks noChangeArrowheads="1"/>
          </p:cNvSpPr>
          <p:nvPr userDrawn="1"/>
        </p:nvSpPr>
        <p:spPr bwMode="auto">
          <a:xfrm>
            <a:off x="381000" y="6324600"/>
            <a:ext cx="342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B2B2B2"/>
                </a:solidFill>
                <a:latin typeface="Times New Roman" pitchFamily="18" charset="0"/>
              </a:rPr>
              <a:t>PHP Bible, 2</a:t>
            </a:r>
            <a:r>
              <a:rPr lang="en-US" altLang="en-US" sz="1000" baseline="30000">
                <a:solidFill>
                  <a:srgbClr val="B2B2B2"/>
                </a:solidFill>
                <a:latin typeface="Times New Roman" pitchFamily="18" charset="0"/>
              </a:rPr>
              <a:t>nd</a:t>
            </a:r>
            <a:r>
              <a:rPr lang="en-US" altLang="en-US" sz="1000">
                <a:solidFill>
                  <a:srgbClr val="B2B2B2"/>
                </a:solidFill>
                <a:latin typeface="Times New Roman" pitchFamily="18" charset="0"/>
              </a:rPr>
              <a:t> Edition</a:t>
            </a:r>
          </a:p>
        </p:txBody>
      </p:sp>
      <p:sp>
        <p:nvSpPr>
          <p:cNvPr id="64532" name="Text Box 20"/>
          <p:cNvSpPr txBox="1">
            <a:spLocks noChangeArrowheads="1"/>
          </p:cNvSpPr>
          <p:nvPr userDrawn="1"/>
        </p:nvSpPr>
        <p:spPr bwMode="auto">
          <a:xfrm>
            <a:off x="4419600" y="632460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7520CB04-FED7-4147-A6E6-74F3678BC924}" type="slidenum">
              <a:rPr lang="en-US" altLang="en-US" sz="1000">
                <a:latin typeface="Times New Roman" pitchFamily="18" charset="0"/>
              </a:rPr>
              <a:pPr>
                <a:spcBef>
                  <a:spcPct val="50000"/>
                </a:spcBef>
              </a:pPr>
              <a:t>‹#›</a:t>
            </a:fld>
            <a:endParaRPr lang="en-US" altLang="en-US" sz="1000">
              <a:latin typeface="Times New Roman" pitchFamily="18" charset="0"/>
            </a:endParaRPr>
          </a:p>
        </p:txBody>
      </p:sp>
      <p:sp>
        <p:nvSpPr>
          <p:cNvPr id="64533" name="Text Box 21"/>
          <p:cNvSpPr txBox="1">
            <a:spLocks noChangeArrowheads="1"/>
          </p:cNvSpPr>
          <p:nvPr userDrawn="1"/>
        </p:nvSpPr>
        <p:spPr bwMode="auto">
          <a:xfrm>
            <a:off x="6629400" y="63246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rgbClr val="B2B2B2"/>
                </a:solidFill>
                <a:latin typeface="Times New Roman" pitchFamily="18" charset="0"/>
                <a:sym typeface="Symbol" pitchFamily="18" charset="2"/>
              </a:rPr>
              <a:t> Wiley and the book authors, 2002</a:t>
            </a:r>
            <a:endParaRPr lang="en-US" altLang="en-US" sz="1000">
              <a:solidFill>
                <a:srgbClr val="B2B2B2"/>
              </a:solidFill>
              <a:latin typeface="Times New Roman" pitchFamily="18" charset="0"/>
            </a:endParaRPr>
          </a:p>
        </p:txBody>
      </p:sp>
      <p:sp>
        <p:nvSpPr>
          <p:cNvPr id="64534" name="Line 22"/>
          <p:cNvSpPr>
            <a:spLocks noChangeShapeType="1"/>
          </p:cNvSpPr>
          <p:nvPr userDrawn="1"/>
        </p:nvSpPr>
        <p:spPr bwMode="auto">
          <a:xfrm>
            <a:off x="381000" y="990600"/>
            <a:ext cx="8458200" cy="0"/>
          </a:xfrm>
          <a:prstGeom prst="line">
            <a:avLst/>
          </a:prstGeom>
          <a:noFill/>
          <a:ln w="508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rtl="0" fontAlgn="base">
        <a:spcBef>
          <a:spcPct val="0"/>
        </a:spcBef>
        <a:spcAft>
          <a:spcPct val="0"/>
        </a:spcAft>
        <a:defRPr sz="3200" b="1">
          <a:solidFill>
            <a:srgbClr val="0033CC"/>
          </a:solidFill>
          <a:latin typeface="+mj-lt"/>
          <a:ea typeface="+mj-ea"/>
          <a:cs typeface="+mj-cs"/>
        </a:defRPr>
      </a:lvl1pPr>
      <a:lvl2pPr algn="l" rtl="0" fontAlgn="base">
        <a:spcBef>
          <a:spcPct val="0"/>
        </a:spcBef>
        <a:spcAft>
          <a:spcPct val="0"/>
        </a:spcAft>
        <a:defRPr sz="3200" b="1">
          <a:solidFill>
            <a:srgbClr val="0033CC"/>
          </a:solidFill>
          <a:latin typeface="Arial Narrow" pitchFamily="34" charset="0"/>
        </a:defRPr>
      </a:lvl2pPr>
      <a:lvl3pPr algn="l" rtl="0" fontAlgn="base">
        <a:spcBef>
          <a:spcPct val="0"/>
        </a:spcBef>
        <a:spcAft>
          <a:spcPct val="0"/>
        </a:spcAft>
        <a:defRPr sz="3200" b="1">
          <a:solidFill>
            <a:srgbClr val="0033CC"/>
          </a:solidFill>
          <a:latin typeface="Arial Narrow" pitchFamily="34" charset="0"/>
        </a:defRPr>
      </a:lvl3pPr>
      <a:lvl4pPr algn="l" rtl="0" fontAlgn="base">
        <a:spcBef>
          <a:spcPct val="0"/>
        </a:spcBef>
        <a:spcAft>
          <a:spcPct val="0"/>
        </a:spcAft>
        <a:defRPr sz="3200" b="1">
          <a:solidFill>
            <a:srgbClr val="0033CC"/>
          </a:solidFill>
          <a:latin typeface="Arial Narrow" pitchFamily="34" charset="0"/>
        </a:defRPr>
      </a:lvl4pPr>
      <a:lvl5pPr algn="l" rtl="0" fontAlgn="base">
        <a:spcBef>
          <a:spcPct val="0"/>
        </a:spcBef>
        <a:spcAft>
          <a:spcPct val="0"/>
        </a:spcAft>
        <a:defRPr sz="3200" b="1">
          <a:solidFill>
            <a:srgbClr val="0033CC"/>
          </a:solidFill>
          <a:latin typeface="Arial Narrow" pitchFamily="34" charset="0"/>
        </a:defRPr>
      </a:lvl5pPr>
      <a:lvl6pPr marL="457200" algn="l" rtl="0" fontAlgn="base">
        <a:spcBef>
          <a:spcPct val="0"/>
        </a:spcBef>
        <a:spcAft>
          <a:spcPct val="0"/>
        </a:spcAft>
        <a:defRPr sz="3200" b="1">
          <a:solidFill>
            <a:srgbClr val="0033CC"/>
          </a:solidFill>
          <a:latin typeface="Arial Narrow" pitchFamily="34" charset="0"/>
        </a:defRPr>
      </a:lvl6pPr>
      <a:lvl7pPr marL="914400" algn="l" rtl="0" fontAlgn="base">
        <a:spcBef>
          <a:spcPct val="0"/>
        </a:spcBef>
        <a:spcAft>
          <a:spcPct val="0"/>
        </a:spcAft>
        <a:defRPr sz="3200" b="1">
          <a:solidFill>
            <a:srgbClr val="0033CC"/>
          </a:solidFill>
          <a:latin typeface="Arial Narrow" pitchFamily="34" charset="0"/>
        </a:defRPr>
      </a:lvl7pPr>
      <a:lvl8pPr marL="1371600" algn="l" rtl="0" fontAlgn="base">
        <a:spcBef>
          <a:spcPct val="0"/>
        </a:spcBef>
        <a:spcAft>
          <a:spcPct val="0"/>
        </a:spcAft>
        <a:defRPr sz="3200" b="1">
          <a:solidFill>
            <a:srgbClr val="0033CC"/>
          </a:solidFill>
          <a:latin typeface="Arial Narrow" pitchFamily="34" charset="0"/>
        </a:defRPr>
      </a:lvl8pPr>
      <a:lvl9pPr marL="1828800" algn="l" rtl="0" fontAlgn="base">
        <a:spcBef>
          <a:spcPct val="0"/>
        </a:spcBef>
        <a:spcAft>
          <a:spcPct val="0"/>
        </a:spcAft>
        <a:defRPr sz="3200" b="1">
          <a:solidFill>
            <a:srgbClr val="0033CC"/>
          </a:solidFill>
          <a:latin typeface="Arial Narrow"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Ø"/>
        <a:defRPr sz="2200">
          <a:solidFill>
            <a:schemeClr val="tx1"/>
          </a:solidFill>
          <a:latin typeface="+mn-lt"/>
        </a:defRPr>
      </a:lvl2pPr>
      <a:lvl3pPr marL="1143000" indent="-228600" algn="l" rtl="0" fontAlgn="base">
        <a:spcBef>
          <a:spcPct val="20000"/>
        </a:spcBef>
        <a:spcAft>
          <a:spcPct val="0"/>
        </a:spcAft>
        <a:buClr>
          <a:schemeClr val="accent2"/>
        </a:buClr>
        <a:buSzPct val="50000"/>
        <a:buFont typeface="Wingdings" pitchFamily="2" charset="2"/>
        <a:buChar char="v"/>
        <a:defRPr sz="2000">
          <a:solidFill>
            <a:schemeClr val="tx1"/>
          </a:solidFill>
          <a:latin typeface="+mn-lt"/>
        </a:defRPr>
      </a:lvl3pPr>
      <a:lvl4pPr marL="1600200" indent="-228600" algn="l" rtl="0" fontAlgn="base">
        <a:spcBef>
          <a:spcPct val="20000"/>
        </a:spcBef>
        <a:spcAft>
          <a:spcPct val="0"/>
        </a:spcAft>
        <a:buClr>
          <a:srgbClr val="EB15E6"/>
        </a:buClr>
        <a:buSzPct val="55000"/>
        <a:buChar char="o"/>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us3.php.net/manual/en/function.number-format.php" TargetMode="External"/><Relationship Id="rId2" Type="http://schemas.openxmlformats.org/officeDocument/2006/relationships/hyperlink" Target="http://us3.php.net/manual/en/language.types.float.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us3.php.net/manual/en/language.types.float.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us3.php.net/manual/en/function.soundex.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Text Box 5"/>
          <p:cNvSpPr txBox="1">
            <a:spLocks noChangeArrowheads="1"/>
          </p:cNvSpPr>
          <p:nvPr/>
        </p:nvSpPr>
        <p:spPr bwMode="auto">
          <a:xfrm>
            <a:off x="762000" y="243840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400">
                <a:solidFill>
                  <a:srgbClr val="0033CC"/>
                </a:solidFill>
                <a:latin typeface="Impact" pitchFamily="34" charset="0"/>
              </a:rPr>
              <a:t>PHP Bible</a:t>
            </a:r>
          </a:p>
        </p:txBody>
      </p:sp>
      <p:sp>
        <p:nvSpPr>
          <p:cNvPr id="95238" name="Text Box 6"/>
          <p:cNvSpPr txBox="1">
            <a:spLocks noChangeArrowheads="1"/>
          </p:cNvSpPr>
          <p:nvPr/>
        </p:nvSpPr>
        <p:spPr bwMode="auto">
          <a:xfrm>
            <a:off x="152400" y="4267200"/>
            <a:ext cx="880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F9933"/>
                </a:solidFill>
                <a:latin typeface="Arial Black" pitchFamily="34" charset="0"/>
              </a:rPr>
              <a:t>Chapter 8: Strings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t>Finding characters and substrings</a:t>
            </a:r>
          </a:p>
        </p:txBody>
      </p:sp>
      <p:sp>
        <p:nvSpPr>
          <p:cNvPr id="220163" name="Rectangle 3"/>
          <p:cNvSpPr>
            <a:spLocks noGrp="1" noChangeArrowheads="1"/>
          </p:cNvSpPr>
          <p:nvPr>
            <p:ph type="body" idx="1"/>
          </p:nvPr>
        </p:nvSpPr>
        <p:spPr/>
        <p:txBody>
          <a:bodyPr/>
          <a:lstStyle/>
          <a:p>
            <a:pPr>
              <a:lnSpc>
                <a:spcPct val="90000"/>
              </a:lnSpc>
            </a:pPr>
            <a:r>
              <a:rPr lang="en-US" altLang="en-US" sz="1600">
                <a:latin typeface="Courier New" pitchFamily="49" charset="0"/>
              </a:rPr>
              <a:t>int </a:t>
            </a:r>
            <a:r>
              <a:rPr lang="en-US" altLang="en-US" sz="1600" b="1">
                <a:latin typeface="Courier New" pitchFamily="49" charset="0"/>
              </a:rPr>
              <a:t>strpos</a:t>
            </a:r>
            <a:r>
              <a:rPr lang="en-US" altLang="en-US" sz="1600">
                <a:latin typeface="Courier New" pitchFamily="49" charset="0"/>
              </a:rPr>
              <a:t> (string haystack, string needle [,int offset])</a:t>
            </a:r>
            <a:r>
              <a:rPr lang="en-US" altLang="en-US" sz="2000"/>
              <a:t>  finds the numerical position of a particular character or string within a string, if it exists</a:t>
            </a:r>
          </a:p>
          <a:p>
            <a:pPr lvl="1">
              <a:lnSpc>
                <a:spcPct val="90000"/>
              </a:lnSpc>
              <a:buFont typeface="Wingdings" pitchFamily="2" charset="2"/>
              <a:buNone/>
            </a:pPr>
            <a:r>
              <a:rPr lang="en-US" altLang="en-US" sz="1600">
                <a:latin typeface="Courier New" pitchFamily="49" charset="0"/>
              </a:rPr>
              <a:t>$test = 'Where is Carmen Santiago?';</a:t>
            </a:r>
          </a:p>
          <a:p>
            <a:pPr lvl="1">
              <a:lnSpc>
                <a:spcPct val="90000"/>
              </a:lnSpc>
              <a:buFont typeface="Wingdings" pitchFamily="2" charset="2"/>
              <a:buNone/>
            </a:pPr>
            <a:r>
              <a:rPr lang="en-US" altLang="en-US" sz="1600">
                <a:latin typeface="Courier New" pitchFamily="49" charset="0"/>
              </a:rPr>
              <a:t>$carmen_loc = strpos($test,'Carmen');</a:t>
            </a:r>
          </a:p>
          <a:p>
            <a:pPr lvl="1">
              <a:lnSpc>
                <a:spcPct val="90000"/>
              </a:lnSpc>
              <a:buFont typeface="Wingdings" pitchFamily="2" charset="2"/>
              <a:buNone/>
            </a:pPr>
            <a:r>
              <a:rPr lang="en-US" altLang="en-US" sz="1600">
                <a:latin typeface="Courier New" pitchFamily="49" charset="0"/>
              </a:rPr>
              <a:t>$where_loc = strpos($test,'Where');</a:t>
            </a:r>
          </a:p>
          <a:p>
            <a:pPr lvl="1">
              <a:lnSpc>
                <a:spcPct val="90000"/>
              </a:lnSpc>
              <a:buFont typeface="Wingdings" pitchFamily="2" charset="2"/>
              <a:buNone/>
            </a:pPr>
            <a:r>
              <a:rPr lang="en-US" altLang="en-US" sz="1600">
                <a:latin typeface="Courier New" pitchFamily="49" charset="0"/>
              </a:rPr>
              <a:t>$bob_loc = strpos($test,'Bob');</a:t>
            </a:r>
          </a:p>
          <a:p>
            <a:pPr lvl="1">
              <a:lnSpc>
                <a:spcPct val="90000"/>
              </a:lnSpc>
              <a:buFont typeface="Wingdings" pitchFamily="2" charset="2"/>
              <a:buNone/>
            </a:pPr>
            <a:r>
              <a:rPr lang="en-US" altLang="en-US" sz="1600">
                <a:latin typeface="Courier New" pitchFamily="49" charset="0"/>
              </a:rPr>
              <a:t>$last_i = strrpos($test,'i');</a:t>
            </a:r>
          </a:p>
          <a:p>
            <a:pPr lvl="1">
              <a:lnSpc>
                <a:spcPct val="90000"/>
              </a:lnSpc>
            </a:pPr>
            <a:r>
              <a:rPr lang="en-US" altLang="en-US" sz="1600"/>
              <a:t>Would assign the value 9 to </a:t>
            </a:r>
            <a:r>
              <a:rPr lang="en-US" altLang="en-US" sz="1600">
                <a:latin typeface="Courier New" pitchFamily="49" charset="0"/>
              </a:rPr>
              <a:t>$carmen_loc</a:t>
            </a:r>
          </a:p>
          <a:p>
            <a:pPr lvl="1">
              <a:lnSpc>
                <a:spcPct val="90000"/>
              </a:lnSpc>
            </a:pPr>
            <a:r>
              <a:rPr lang="en-US" altLang="en-US" sz="1600"/>
              <a:t>Would assign the value 0 to </a:t>
            </a:r>
            <a:r>
              <a:rPr lang="en-US" altLang="en-US" sz="1600">
                <a:latin typeface="Courier New" pitchFamily="49" charset="0"/>
              </a:rPr>
              <a:t>$where_loc</a:t>
            </a:r>
          </a:p>
          <a:p>
            <a:pPr lvl="1">
              <a:lnSpc>
                <a:spcPct val="90000"/>
              </a:lnSpc>
            </a:pPr>
            <a:r>
              <a:rPr lang="en-US" altLang="en-US" sz="1600"/>
              <a:t>Would assign the value FALSE to </a:t>
            </a:r>
            <a:r>
              <a:rPr lang="en-US" altLang="en-US" sz="1600">
                <a:latin typeface="Courier New" pitchFamily="49" charset="0"/>
              </a:rPr>
              <a:t>$bob_loc</a:t>
            </a:r>
          </a:p>
          <a:p>
            <a:pPr lvl="1">
              <a:lnSpc>
                <a:spcPct val="90000"/>
              </a:lnSpc>
            </a:pPr>
            <a:r>
              <a:rPr lang="en-US" altLang="en-US" sz="1600"/>
              <a:t>Would assign the value 20 to </a:t>
            </a:r>
            <a:r>
              <a:rPr lang="en-US" altLang="en-US" sz="1600">
                <a:latin typeface="Courier New" pitchFamily="49" charset="0"/>
              </a:rPr>
              <a:t>$last_i</a:t>
            </a:r>
            <a:r>
              <a:rPr lang="en-US" altLang="en-US" sz="1600"/>
              <a:t> (</a:t>
            </a:r>
            <a:r>
              <a:rPr lang="en-US" altLang="en-US" sz="1600" b="1">
                <a:latin typeface="Courier New" pitchFamily="49" charset="0"/>
              </a:rPr>
              <a:t>strrpos</a:t>
            </a:r>
            <a:r>
              <a:rPr lang="en-US" altLang="en-US" sz="1600"/>
              <a:t> starts looking for the needle at the end of the string)</a:t>
            </a:r>
          </a:p>
          <a:p>
            <a:pPr>
              <a:lnSpc>
                <a:spcPct val="90000"/>
              </a:lnSpc>
            </a:pPr>
            <a:r>
              <a:rPr lang="en-US" altLang="en-US" sz="2000"/>
              <a:t>Note: be careful when using strpos &amp; strrpos in boolean evaluations since if the needle is located at the beginning of the string, the functions would return a value of 0 which is evaluated as FALSE in booleans. Instead, if you are wanting to test if a string appears within another string, use the equality operator </a:t>
            </a:r>
            <a:r>
              <a:rPr lang="en-US" altLang="en-US" sz="2000">
                <a:latin typeface="Courier New" pitchFamily="49" charset="0"/>
              </a:rPr>
              <a:t>===</a:t>
            </a:r>
            <a:r>
              <a:rPr lang="en-US" altLang="en-US" sz="2000"/>
              <a:t> (e.g. </a:t>
            </a:r>
            <a:r>
              <a:rPr lang="en-US" altLang="en-US" sz="2000">
                <a:latin typeface="Courier New" pitchFamily="49" charset="0"/>
              </a:rPr>
              <a:t>if ($strpos($test,'Where') === FALSE)</a:t>
            </a:r>
            <a:r>
              <a:rPr lang="en-US" altLang="en-US" sz="2000"/>
              <a:t>)</a:t>
            </a:r>
          </a:p>
          <a:p>
            <a:pPr lvl="1">
              <a:lnSpc>
                <a:spcPct val="90000"/>
              </a:lnSpc>
            </a:pP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Comparison</a:t>
            </a:r>
          </a:p>
        </p:txBody>
      </p:sp>
      <p:sp>
        <p:nvSpPr>
          <p:cNvPr id="221187" name="Rectangle 3"/>
          <p:cNvSpPr>
            <a:spLocks noGrp="1" noChangeArrowheads="1"/>
          </p:cNvSpPr>
          <p:nvPr>
            <p:ph type="body" idx="1"/>
          </p:nvPr>
        </p:nvSpPr>
        <p:spPr/>
        <p:txBody>
          <a:bodyPr/>
          <a:lstStyle/>
          <a:p>
            <a:r>
              <a:rPr lang="en-US" altLang="en-US"/>
              <a:t>If you are wanting to determine if one string is the same as another, you can use the equality operator (</a:t>
            </a:r>
            <a:r>
              <a:rPr lang="en-US" altLang="en-US">
                <a:latin typeface="Courier New" pitchFamily="49" charset="0"/>
              </a:rPr>
              <a:t>==</a:t>
            </a:r>
            <a:r>
              <a:rPr lang="en-US" altLang="en-US"/>
              <a:t>) if you want to determine if the strings are exactly equal (including case) and you are sure that the values on both sides are strings (e.g. if one of the values is an integer, the other one may be converted to an integer to perform the comparison)</a:t>
            </a:r>
          </a:p>
          <a:p>
            <a:r>
              <a:rPr lang="en-US" altLang="en-US">
                <a:latin typeface="Courier New" pitchFamily="49" charset="0"/>
              </a:rPr>
              <a:t>int </a:t>
            </a:r>
            <a:r>
              <a:rPr lang="en-US" altLang="en-US" b="1">
                <a:latin typeface="Courier New" pitchFamily="49" charset="0"/>
              </a:rPr>
              <a:t>strcmp</a:t>
            </a:r>
            <a:r>
              <a:rPr lang="en-US" altLang="en-US">
                <a:latin typeface="Courier New" pitchFamily="49" charset="0"/>
              </a:rPr>
              <a:t> (string str1, string str2)</a:t>
            </a:r>
            <a:r>
              <a:rPr lang="en-US" altLang="en-US"/>
              <a:t> returns &lt; 0 if </a:t>
            </a:r>
            <a:r>
              <a:rPr lang="en-US" altLang="en-US" i="1"/>
              <a:t>str1</a:t>
            </a:r>
            <a:r>
              <a:rPr lang="en-US" altLang="en-US"/>
              <a:t> is less than </a:t>
            </a:r>
            <a:r>
              <a:rPr lang="en-US" altLang="en-US" i="1"/>
              <a:t>str2</a:t>
            </a:r>
            <a:r>
              <a:rPr lang="en-US" altLang="en-US"/>
              <a:t>; &gt; 0 if </a:t>
            </a:r>
            <a:r>
              <a:rPr lang="en-US" altLang="en-US" i="1"/>
              <a:t>str1</a:t>
            </a:r>
            <a:r>
              <a:rPr lang="en-US" altLang="en-US"/>
              <a:t> is greater than </a:t>
            </a:r>
            <a:r>
              <a:rPr lang="en-US" altLang="en-US" i="1"/>
              <a:t>str2</a:t>
            </a:r>
            <a:r>
              <a:rPr lang="en-US" altLang="en-US"/>
              <a:t>, and 0 if they are equal </a:t>
            </a:r>
          </a:p>
          <a:p>
            <a:r>
              <a:rPr lang="en-US" altLang="en-US">
                <a:latin typeface="Courier New" pitchFamily="49" charset="0"/>
              </a:rPr>
              <a:t>int </a:t>
            </a:r>
            <a:r>
              <a:rPr lang="en-US" altLang="en-US" b="1">
                <a:latin typeface="Courier New" pitchFamily="49" charset="0"/>
              </a:rPr>
              <a:t>strcasecmp</a:t>
            </a:r>
            <a:r>
              <a:rPr lang="en-US" altLang="en-US">
                <a:latin typeface="Courier New" pitchFamily="49" charset="0"/>
              </a:rPr>
              <a:t> ( string str1, string str2)</a:t>
            </a:r>
            <a:r>
              <a:rPr lang="en-US" altLang="en-US"/>
              <a:t>  is the same as </a:t>
            </a:r>
            <a:r>
              <a:rPr lang="en-US" altLang="en-US" b="1">
                <a:latin typeface="Courier New" pitchFamily="49" charset="0"/>
              </a:rPr>
              <a:t>strcmp</a:t>
            </a:r>
            <a:r>
              <a:rPr lang="en-US" altLang="en-US"/>
              <a:t> except that the comparisons are done case-insensitive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Searching</a:t>
            </a:r>
          </a:p>
        </p:txBody>
      </p:sp>
      <p:sp>
        <p:nvSpPr>
          <p:cNvPr id="222211" name="Rectangle 3"/>
          <p:cNvSpPr>
            <a:spLocks noGrp="1" noChangeArrowheads="1"/>
          </p:cNvSpPr>
          <p:nvPr>
            <p:ph type="body" idx="1"/>
          </p:nvPr>
        </p:nvSpPr>
        <p:spPr/>
        <p:txBody>
          <a:bodyPr/>
          <a:lstStyle/>
          <a:p>
            <a:pPr>
              <a:lnSpc>
                <a:spcPct val="90000"/>
              </a:lnSpc>
            </a:pPr>
            <a:r>
              <a:rPr lang="en-US" altLang="en-US" dirty="0"/>
              <a:t>To find out if one string is contained within another, you can use the </a:t>
            </a:r>
            <a:r>
              <a:rPr lang="en-US" altLang="en-US" dirty="0" err="1">
                <a:latin typeface="Courier New" pitchFamily="49" charset="0"/>
              </a:rPr>
              <a:t>strpos</a:t>
            </a:r>
            <a:r>
              <a:rPr lang="en-US" altLang="en-US" dirty="0"/>
              <a:t> function or the </a:t>
            </a:r>
            <a:r>
              <a:rPr lang="en-US" altLang="en-US" dirty="0" err="1">
                <a:latin typeface="Courier New" pitchFamily="49" charset="0"/>
              </a:rPr>
              <a:t>strstr</a:t>
            </a:r>
            <a:r>
              <a:rPr lang="en-US" altLang="en-US" dirty="0"/>
              <a:t> function</a:t>
            </a:r>
          </a:p>
          <a:p>
            <a:pPr>
              <a:lnSpc>
                <a:spcPct val="90000"/>
              </a:lnSpc>
            </a:pPr>
            <a:r>
              <a:rPr lang="en-US" altLang="en-US" sz="2000" dirty="0">
                <a:latin typeface="Courier New" pitchFamily="49" charset="0"/>
              </a:rPr>
              <a:t>string </a:t>
            </a:r>
            <a:r>
              <a:rPr lang="en-US" altLang="en-US" sz="2000" b="1" dirty="0" err="1">
                <a:latin typeface="Courier New" pitchFamily="49" charset="0"/>
              </a:rPr>
              <a:t>strstr</a:t>
            </a:r>
            <a:r>
              <a:rPr lang="en-US" altLang="en-US" sz="2000" dirty="0">
                <a:latin typeface="Courier New" pitchFamily="49" charset="0"/>
              </a:rPr>
              <a:t> (string haystack, string needle)</a:t>
            </a:r>
            <a:r>
              <a:rPr lang="en-US" altLang="en-US" dirty="0"/>
              <a:t> returns part of </a:t>
            </a:r>
            <a:r>
              <a:rPr lang="en-US" altLang="en-US" i="1" dirty="0"/>
              <a:t>haystack</a:t>
            </a:r>
            <a:r>
              <a:rPr lang="en-US" altLang="en-US" dirty="0"/>
              <a:t> string from the first occurrence of </a:t>
            </a:r>
            <a:r>
              <a:rPr lang="en-US" altLang="en-US" i="1" dirty="0"/>
              <a:t>needle</a:t>
            </a:r>
            <a:r>
              <a:rPr lang="en-US" altLang="en-US" dirty="0"/>
              <a:t> to the end of </a:t>
            </a:r>
            <a:r>
              <a:rPr lang="en-US" altLang="en-US" i="1" dirty="0"/>
              <a:t>haystack</a:t>
            </a:r>
            <a:r>
              <a:rPr lang="en-US" altLang="en-US" dirty="0"/>
              <a:t>. If </a:t>
            </a:r>
            <a:r>
              <a:rPr lang="en-US" altLang="en-US" i="1" dirty="0"/>
              <a:t>needle</a:t>
            </a:r>
            <a:r>
              <a:rPr lang="en-US" altLang="en-US" dirty="0"/>
              <a:t> is not found, returns </a:t>
            </a:r>
            <a:r>
              <a:rPr lang="en-US" altLang="en-US" b="1" dirty="0"/>
              <a:t>FALSE</a:t>
            </a:r>
          </a:p>
          <a:p>
            <a:pPr>
              <a:lnSpc>
                <a:spcPct val="90000"/>
              </a:lnSpc>
            </a:pPr>
            <a:r>
              <a:rPr lang="en-US" altLang="en-US" dirty="0"/>
              <a:t>Note that one difference between </a:t>
            </a:r>
            <a:r>
              <a:rPr lang="en-US" altLang="en-US" dirty="0" err="1">
                <a:latin typeface="Courier New" pitchFamily="49" charset="0"/>
              </a:rPr>
              <a:t>strpos</a:t>
            </a:r>
            <a:r>
              <a:rPr lang="en-US" altLang="en-US" dirty="0"/>
              <a:t> and </a:t>
            </a:r>
            <a:r>
              <a:rPr lang="en-US" altLang="en-US" dirty="0" err="1">
                <a:latin typeface="Courier New" pitchFamily="49" charset="0"/>
              </a:rPr>
              <a:t>strstr</a:t>
            </a:r>
            <a:r>
              <a:rPr lang="en-US" altLang="en-US" dirty="0"/>
              <a:t> is that </a:t>
            </a:r>
            <a:r>
              <a:rPr lang="en-US" altLang="en-US" dirty="0" err="1">
                <a:latin typeface="Courier New" pitchFamily="49" charset="0"/>
              </a:rPr>
              <a:t>strpos</a:t>
            </a:r>
            <a:r>
              <a:rPr lang="en-US" altLang="en-US" dirty="0"/>
              <a:t> returns an integer based upon the location of the needle, and </a:t>
            </a:r>
            <a:r>
              <a:rPr lang="en-US" altLang="en-US" dirty="0" err="1">
                <a:latin typeface="Courier New" pitchFamily="49" charset="0"/>
              </a:rPr>
              <a:t>strstr</a:t>
            </a:r>
            <a:r>
              <a:rPr lang="en-US" altLang="en-US" dirty="0"/>
              <a:t> returns a substring starting at the position of the needle</a:t>
            </a:r>
          </a:p>
          <a:p>
            <a:pPr lvl="1">
              <a:lnSpc>
                <a:spcPct val="90000"/>
              </a:lnSpc>
              <a:buFont typeface="Wingdings" pitchFamily="2" charset="2"/>
              <a:buNone/>
            </a:pPr>
            <a:r>
              <a:rPr lang="en-US" altLang="en-US" sz="1800" dirty="0">
                <a:latin typeface="Courier New" pitchFamily="49" charset="0"/>
              </a:rPr>
              <a:t>$test = 'Where is Carmen Santiago?';</a:t>
            </a:r>
          </a:p>
          <a:p>
            <a:pPr lvl="1">
              <a:lnSpc>
                <a:spcPct val="90000"/>
              </a:lnSpc>
              <a:buFont typeface="Wingdings" pitchFamily="2" charset="2"/>
              <a:buNone/>
            </a:pPr>
            <a:r>
              <a:rPr lang="en-US" altLang="en-US" sz="1800" dirty="0">
                <a:latin typeface="Courier New" pitchFamily="49" charset="0"/>
              </a:rPr>
              <a:t>$</a:t>
            </a:r>
            <a:r>
              <a:rPr lang="en-US" altLang="en-US" sz="1800" dirty="0" err="1">
                <a:latin typeface="Courier New" pitchFamily="49" charset="0"/>
              </a:rPr>
              <a:t>carmen_loc</a:t>
            </a:r>
            <a:r>
              <a:rPr lang="en-US" altLang="en-US" sz="1800" dirty="0">
                <a:latin typeface="Courier New" pitchFamily="49" charset="0"/>
              </a:rPr>
              <a:t> = </a:t>
            </a:r>
            <a:r>
              <a:rPr lang="en-US" altLang="en-US" sz="1800" dirty="0" err="1" smtClean="0">
                <a:latin typeface="Courier New" pitchFamily="49" charset="0"/>
              </a:rPr>
              <a:t>strstr</a:t>
            </a:r>
            <a:r>
              <a:rPr lang="en-US" altLang="en-US" sz="1800" dirty="0" smtClean="0">
                <a:latin typeface="Courier New" pitchFamily="49" charset="0"/>
              </a:rPr>
              <a:t>($</a:t>
            </a:r>
            <a:r>
              <a:rPr lang="en-US" altLang="en-US" sz="1800" dirty="0" err="1">
                <a:latin typeface="Courier New" pitchFamily="49" charset="0"/>
              </a:rPr>
              <a:t>test,'Carmen</a:t>
            </a:r>
            <a:r>
              <a:rPr lang="en-US" altLang="en-US" sz="1800" dirty="0">
                <a:latin typeface="Courier New" pitchFamily="49" charset="0"/>
              </a:rPr>
              <a:t>');</a:t>
            </a:r>
          </a:p>
          <a:p>
            <a:pPr lvl="1">
              <a:lnSpc>
                <a:spcPct val="90000"/>
              </a:lnSpc>
            </a:pPr>
            <a:r>
              <a:rPr lang="en-US" altLang="en-US" sz="1800" dirty="0"/>
              <a:t>Would assign the string "Carmen Santiago?" to $</a:t>
            </a:r>
            <a:r>
              <a:rPr lang="en-US" altLang="en-US" sz="1800" dirty="0" err="1"/>
              <a:t>carmen_loc</a:t>
            </a:r>
            <a:endParaRPr lang="en-US" altLang="en-US" sz="1800" dirty="0"/>
          </a:p>
          <a:p>
            <a:pPr>
              <a:lnSpc>
                <a:spcPct val="90000"/>
              </a:lnSpc>
            </a:pPr>
            <a:r>
              <a:rPr lang="en-US" altLang="en-US" dirty="0"/>
              <a:t>You can perform a case-insensitive search of the haystack using the</a:t>
            </a:r>
            <a:r>
              <a:rPr lang="en-US" altLang="en-US" dirty="0">
                <a:latin typeface="Courier New" pitchFamily="49" charset="0"/>
              </a:rPr>
              <a:t> </a:t>
            </a:r>
            <a:r>
              <a:rPr lang="en-US" altLang="en-US" dirty="0" err="1">
                <a:latin typeface="Courier New" pitchFamily="49" charset="0"/>
              </a:rPr>
              <a:t>stristr</a:t>
            </a:r>
            <a:r>
              <a:rPr lang="en-US" altLang="en-US" dirty="0">
                <a:latin typeface="Courier New" pitchFamily="49" charset="0"/>
              </a:rPr>
              <a:t>()</a:t>
            </a:r>
            <a:r>
              <a:rPr lang="en-US" altLang="en-US" dirty="0"/>
              <a:t> function</a:t>
            </a:r>
            <a:endParaRPr lang="en-US"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a:t>Substring selection</a:t>
            </a:r>
          </a:p>
        </p:txBody>
      </p:sp>
      <p:sp>
        <p:nvSpPr>
          <p:cNvPr id="223235" name="Rectangle 3"/>
          <p:cNvSpPr>
            <a:spLocks noGrp="1" noChangeArrowheads="1"/>
          </p:cNvSpPr>
          <p:nvPr>
            <p:ph type="body" idx="1"/>
          </p:nvPr>
        </p:nvSpPr>
        <p:spPr/>
        <p:txBody>
          <a:bodyPr/>
          <a:lstStyle/>
          <a:p>
            <a:pPr>
              <a:lnSpc>
                <a:spcPct val="90000"/>
              </a:lnSpc>
            </a:pPr>
            <a:r>
              <a:rPr lang="en-US" altLang="en-US" sz="1800"/>
              <a:t>Many of PHP's string functions have to do with slicing (choosing a portion of a string) and dicing (selectively modifying a string)</a:t>
            </a:r>
          </a:p>
          <a:p>
            <a:pPr lvl="1">
              <a:lnSpc>
                <a:spcPct val="90000"/>
              </a:lnSpc>
            </a:pPr>
            <a:r>
              <a:rPr lang="en-US" altLang="en-US" sz="1800"/>
              <a:t>Most dicing functions do not change the string you started out with, they return the modified string which can then be stored or printed, etc.</a:t>
            </a:r>
          </a:p>
          <a:p>
            <a:pPr>
              <a:lnSpc>
                <a:spcPct val="90000"/>
              </a:lnSpc>
            </a:pPr>
            <a:r>
              <a:rPr lang="en-US" altLang="en-US" sz="1800">
                <a:latin typeface="Courier New" pitchFamily="49" charset="0"/>
              </a:rPr>
              <a:t>string </a:t>
            </a:r>
            <a:r>
              <a:rPr lang="en-US" altLang="en-US" sz="1800" b="1">
                <a:latin typeface="Courier New" pitchFamily="49" charset="0"/>
              </a:rPr>
              <a:t>substr</a:t>
            </a:r>
            <a:r>
              <a:rPr lang="en-US" altLang="en-US" sz="1800">
                <a:latin typeface="Courier New" pitchFamily="49" charset="0"/>
              </a:rPr>
              <a:t> (string string, int start [,int length])</a:t>
            </a:r>
            <a:r>
              <a:rPr lang="en-US" altLang="en-US" sz="1800"/>
              <a:t> returns the portion of </a:t>
            </a:r>
            <a:r>
              <a:rPr lang="en-US" altLang="en-US" sz="1800" i="1"/>
              <a:t>string</a:t>
            </a:r>
            <a:r>
              <a:rPr lang="en-US" altLang="en-US" sz="1800"/>
              <a:t> specified by the </a:t>
            </a:r>
            <a:r>
              <a:rPr lang="en-US" altLang="en-US" sz="1800" i="1"/>
              <a:t>start</a:t>
            </a:r>
            <a:r>
              <a:rPr lang="en-US" altLang="en-US" sz="1800"/>
              <a:t> and </a:t>
            </a:r>
            <a:r>
              <a:rPr lang="en-US" altLang="en-US" sz="1800" i="1"/>
              <a:t>length</a:t>
            </a:r>
            <a:r>
              <a:rPr lang="en-US" altLang="en-US" sz="1800"/>
              <a:t> parameters </a:t>
            </a:r>
          </a:p>
          <a:p>
            <a:pPr lvl="1">
              <a:lnSpc>
                <a:spcPct val="90000"/>
              </a:lnSpc>
            </a:pPr>
            <a:r>
              <a:rPr lang="en-US" altLang="en-US" sz="1800"/>
              <a:t>If </a:t>
            </a:r>
            <a:r>
              <a:rPr lang="en-US" altLang="en-US" sz="1800" i="1"/>
              <a:t>start</a:t>
            </a:r>
            <a:r>
              <a:rPr lang="en-US" altLang="en-US" sz="1800"/>
              <a:t> is non-negative, the returned string will start at the </a:t>
            </a:r>
            <a:r>
              <a:rPr lang="en-US" altLang="en-US" sz="1800" i="1"/>
              <a:t>start</a:t>
            </a:r>
            <a:r>
              <a:rPr lang="en-US" altLang="en-US" sz="1800"/>
              <a:t>'th position in </a:t>
            </a:r>
            <a:r>
              <a:rPr lang="en-US" altLang="en-US" sz="1800" i="1"/>
              <a:t>string</a:t>
            </a:r>
            <a:r>
              <a:rPr lang="en-US" altLang="en-US" sz="1800"/>
              <a:t>, counting from zero. For instance, in the string 'abcdef', the character at position 0 is 'a', the character at position 2 is 'c', and so forth. </a:t>
            </a:r>
          </a:p>
          <a:p>
            <a:pPr lvl="1">
              <a:lnSpc>
                <a:spcPct val="90000"/>
              </a:lnSpc>
            </a:pPr>
            <a:r>
              <a:rPr lang="en-US" altLang="en-US" sz="1800"/>
              <a:t>If </a:t>
            </a:r>
            <a:r>
              <a:rPr lang="en-US" altLang="en-US" sz="1800" i="1"/>
              <a:t>start</a:t>
            </a:r>
            <a:r>
              <a:rPr lang="en-US" altLang="en-US" sz="1800"/>
              <a:t> is negative, the returned string will start at the </a:t>
            </a:r>
            <a:r>
              <a:rPr lang="en-US" altLang="en-US" sz="1800" i="1"/>
              <a:t>start</a:t>
            </a:r>
            <a:r>
              <a:rPr lang="en-US" altLang="en-US" sz="1800"/>
              <a:t>'th character from the end of </a:t>
            </a:r>
            <a:r>
              <a:rPr lang="en-US" altLang="en-US" sz="1800" i="1"/>
              <a:t>string</a:t>
            </a:r>
            <a:r>
              <a:rPr lang="en-US" altLang="en-US" sz="1800"/>
              <a:t> </a:t>
            </a:r>
          </a:p>
          <a:p>
            <a:pPr lvl="1">
              <a:lnSpc>
                <a:spcPct val="90000"/>
              </a:lnSpc>
            </a:pPr>
            <a:r>
              <a:rPr lang="en-US" altLang="en-US" sz="1800"/>
              <a:t>If </a:t>
            </a:r>
            <a:r>
              <a:rPr lang="en-US" altLang="en-US" sz="1800" i="1"/>
              <a:t>length</a:t>
            </a:r>
            <a:r>
              <a:rPr lang="en-US" altLang="en-US" sz="1800"/>
              <a:t> is given and is positive, the string returned will contain at most </a:t>
            </a:r>
            <a:r>
              <a:rPr lang="en-US" altLang="en-US" sz="1800" i="1"/>
              <a:t>length</a:t>
            </a:r>
            <a:r>
              <a:rPr lang="en-US" altLang="en-US" sz="1800"/>
              <a:t> characters beginning from </a:t>
            </a:r>
            <a:r>
              <a:rPr lang="en-US" altLang="en-US" sz="1800" i="1"/>
              <a:t>start</a:t>
            </a:r>
            <a:r>
              <a:rPr lang="en-US" altLang="en-US" sz="1800"/>
              <a:t> (depending on the length of </a:t>
            </a:r>
            <a:r>
              <a:rPr lang="en-US" altLang="en-US" sz="1800" i="1"/>
              <a:t>string</a:t>
            </a:r>
            <a:r>
              <a:rPr lang="en-US" altLang="en-US" sz="1800"/>
              <a:t>). If </a:t>
            </a:r>
            <a:r>
              <a:rPr lang="en-US" altLang="en-US" sz="1800" i="1"/>
              <a:t>string</a:t>
            </a:r>
            <a:r>
              <a:rPr lang="en-US" altLang="en-US" sz="1800"/>
              <a:t> is less than </a:t>
            </a:r>
            <a:r>
              <a:rPr lang="en-US" altLang="en-US" sz="1800" i="1"/>
              <a:t>start</a:t>
            </a:r>
            <a:r>
              <a:rPr lang="en-US" altLang="en-US" sz="1800"/>
              <a:t> characters long, </a:t>
            </a:r>
            <a:r>
              <a:rPr lang="en-US" altLang="en-US" sz="1800" b="1"/>
              <a:t>FALSE</a:t>
            </a:r>
            <a:r>
              <a:rPr lang="en-US" altLang="en-US" sz="1800"/>
              <a:t> will be returned. </a:t>
            </a:r>
          </a:p>
          <a:p>
            <a:pPr lvl="1">
              <a:lnSpc>
                <a:spcPct val="90000"/>
              </a:lnSpc>
            </a:pPr>
            <a:r>
              <a:rPr lang="en-US" altLang="en-US" sz="1800"/>
              <a:t>If </a:t>
            </a:r>
            <a:r>
              <a:rPr lang="en-US" altLang="en-US" sz="1800" i="1"/>
              <a:t>length</a:t>
            </a:r>
            <a:r>
              <a:rPr lang="en-US" altLang="en-US" sz="1800"/>
              <a:t> is given and is negative, then that many characters will be omitted from the end of </a:t>
            </a:r>
            <a:r>
              <a:rPr lang="en-US" altLang="en-US" sz="1800" i="1"/>
              <a:t>string</a:t>
            </a:r>
            <a:r>
              <a:rPr lang="en-US" altLang="en-US" sz="1800"/>
              <a:t> (after the start position has been calculated when a </a:t>
            </a:r>
            <a:r>
              <a:rPr lang="en-US" altLang="en-US" sz="1800" i="1"/>
              <a:t>start</a:t>
            </a:r>
            <a:r>
              <a:rPr lang="en-US" altLang="en-US" sz="1800"/>
              <a:t> is negative). If </a:t>
            </a:r>
            <a:r>
              <a:rPr lang="en-US" altLang="en-US" sz="1800" i="1"/>
              <a:t>start</a:t>
            </a:r>
            <a:r>
              <a:rPr lang="en-US" altLang="en-US" sz="1800"/>
              <a:t> denotes a position beyond this truncation, an empty string will be returned.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a:t>Substring selection (cont.)</a:t>
            </a:r>
          </a:p>
        </p:txBody>
      </p:sp>
      <p:sp>
        <p:nvSpPr>
          <p:cNvPr id="224259" name="Rectangle 3"/>
          <p:cNvSpPr>
            <a:spLocks noGrp="1" noChangeArrowheads="1"/>
          </p:cNvSpPr>
          <p:nvPr>
            <p:ph type="body" idx="1"/>
          </p:nvPr>
        </p:nvSpPr>
        <p:spPr>
          <a:xfrm>
            <a:off x="381000" y="1143000"/>
            <a:ext cx="8382000" cy="5181600"/>
          </a:xfrm>
        </p:spPr>
        <p:txBody>
          <a:bodyPr/>
          <a:lstStyle/>
          <a:p>
            <a:pPr>
              <a:lnSpc>
                <a:spcPct val="90000"/>
              </a:lnSpc>
              <a:buFont typeface="Wingdings" pitchFamily="2" charset="2"/>
              <a:buNone/>
            </a:pPr>
            <a:r>
              <a:rPr lang="en-US" altLang="en-US" sz="2000">
                <a:latin typeface="Courier New" pitchFamily="49" charset="0"/>
              </a:rPr>
              <a:t>$alphabet_test = 'abcdefghijklmnop';</a:t>
            </a:r>
          </a:p>
          <a:p>
            <a:pPr>
              <a:lnSpc>
                <a:spcPct val="90000"/>
              </a:lnSpc>
              <a:buFont typeface="Wingdings" pitchFamily="2" charset="2"/>
              <a:buNone/>
            </a:pPr>
            <a:r>
              <a:rPr lang="en-US" altLang="en-US" sz="2000">
                <a:latin typeface="Courier New" pitchFamily="49" charset="0"/>
              </a:rPr>
              <a:t>print('3: '.substr($alphabet_test,3).'&lt;BR&gt;');</a:t>
            </a:r>
          </a:p>
          <a:p>
            <a:pPr>
              <a:lnSpc>
                <a:spcPct val="90000"/>
              </a:lnSpc>
              <a:buFont typeface="Wingdings" pitchFamily="2" charset="2"/>
              <a:buNone/>
            </a:pPr>
            <a:r>
              <a:rPr lang="en-US" altLang="en-US" sz="2000">
                <a:latin typeface="Courier New" pitchFamily="49" charset="0"/>
              </a:rPr>
              <a:t>print('-3: '.substr($alphabet_test,-3).'&lt;BR&gt;');</a:t>
            </a:r>
          </a:p>
          <a:p>
            <a:pPr>
              <a:lnSpc>
                <a:spcPct val="90000"/>
              </a:lnSpc>
              <a:buFont typeface="Wingdings" pitchFamily="2" charset="2"/>
              <a:buNone/>
            </a:pPr>
            <a:r>
              <a:rPr lang="en-US" altLang="en-US" sz="2000">
                <a:latin typeface="Courier New" pitchFamily="49" charset="0"/>
              </a:rPr>
              <a:t>print('3,5: '.substr($alphabet_test,3,5).'&lt;BR&gt;');</a:t>
            </a:r>
          </a:p>
          <a:p>
            <a:pPr>
              <a:lnSpc>
                <a:spcPct val="90000"/>
              </a:lnSpc>
              <a:buFont typeface="Wingdings" pitchFamily="2" charset="2"/>
              <a:buNone/>
            </a:pPr>
            <a:r>
              <a:rPr lang="en-US" altLang="en-US" sz="2000">
                <a:latin typeface="Courier New" pitchFamily="49" charset="0"/>
              </a:rPr>
              <a:t>print('3,-5: '.substr($alphabet_test,3,-5).'&lt;BR&gt;');</a:t>
            </a:r>
          </a:p>
          <a:p>
            <a:pPr>
              <a:lnSpc>
                <a:spcPct val="90000"/>
              </a:lnSpc>
              <a:buFont typeface="Wingdings" pitchFamily="2" charset="2"/>
              <a:buNone/>
            </a:pPr>
            <a:r>
              <a:rPr lang="en-US" altLang="en-US" sz="2000">
                <a:latin typeface="Courier New" pitchFamily="49" charset="0"/>
              </a:rPr>
              <a:t>print('-3,-5: '.substr($alphabet_test,-3,-5).'&lt;BR&gt;');</a:t>
            </a:r>
          </a:p>
          <a:p>
            <a:pPr>
              <a:lnSpc>
                <a:spcPct val="90000"/>
              </a:lnSpc>
              <a:buFont typeface="Wingdings" pitchFamily="2" charset="2"/>
              <a:buNone/>
            </a:pPr>
            <a:r>
              <a:rPr lang="en-US" altLang="en-US" sz="2000">
                <a:latin typeface="Courier New" pitchFamily="49" charset="0"/>
              </a:rPr>
              <a:t>print('-3,5: '.substr($alphabet_test,-3,5).'&lt;BR&gt;');</a:t>
            </a:r>
          </a:p>
          <a:p>
            <a:pPr>
              <a:lnSpc>
                <a:spcPct val="90000"/>
              </a:lnSpc>
            </a:pPr>
            <a:r>
              <a:rPr lang="en-US" altLang="en-US" sz="2000" b="1"/>
              <a:t>Would give us the output</a:t>
            </a:r>
          </a:p>
          <a:p>
            <a:pPr lvl="1">
              <a:lnSpc>
                <a:spcPct val="90000"/>
              </a:lnSpc>
              <a:buFont typeface="Wingdings" pitchFamily="2" charset="2"/>
              <a:buNone/>
            </a:pPr>
            <a:r>
              <a:rPr lang="en-US" altLang="en-US" sz="1600"/>
              <a:t>3: defghijklmnop</a:t>
            </a:r>
          </a:p>
          <a:p>
            <a:pPr lvl="1">
              <a:lnSpc>
                <a:spcPct val="90000"/>
              </a:lnSpc>
              <a:buFont typeface="Wingdings" pitchFamily="2" charset="2"/>
              <a:buNone/>
            </a:pPr>
            <a:r>
              <a:rPr lang="en-US" altLang="en-US" sz="1600"/>
              <a:t>-3: nop</a:t>
            </a:r>
          </a:p>
          <a:p>
            <a:pPr lvl="1">
              <a:lnSpc>
                <a:spcPct val="90000"/>
              </a:lnSpc>
              <a:buFont typeface="Wingdings" pitchFamily="2" charset="2"/>
              <a:buNone/>
            </a:pPr>
            <a:r>
              <a:rPr lang="en-US" altLang="en-US" sz="1600"/>
              <a:t>3,5: defgh</a:t>
            </a:r>
          </a:p>
          <a:p>
            <a:pPr lvl="1">
              <a:lnSpc>
                <a:spcPct val="90000"/>
              </a:lnSpc>
              <a:buFont typeface="Wingdings" pitchFamily="2" charset="2"/>
              <a:buNone/>
            </a:pPr>
            <a:r>
              <a:rPr lang="en-US" altLang="en-US" sz="1600"/>
              <a:t>3,-5: defghijk</a:t>
            </a:r>
          </a:p>
          <a:p>
            <a:pPr lvl="1">
              <a:lnSpc>
                <a:spcPct val="90000"/>
              </a:lnSpc>
              <a:buFont typeface="Wingdings" pitchFamily="2" charset="2"/>
              <a:buNone/>
            </a:pPr>
            <a:r>
              <a:rPr lang="en-US" altLang="en-US" sz="1600"/>
              <a:t>-3, -5: </a:t>
            </a:r>
          </a:p>
          <a:p>
            <a:pPr lvl="1">
              <a:lnSpc>
                <a:spcPct val="90000"/>
              </a:lnSpc>
              <a:buFont typeface="Wingdings" pitchFamily="2" charset="2"/>
              <a:buNone/>
            </a:pPr>
            <a:r>
              <a:rPr lang="en-US" altLang="en-US" sz="1600"/>
              <a:t>-3,5: nop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a:t>String cleanup functions</a:t>
            </a:r>
          </a:p>
        </p:txBody>
      </p:sp>
      <p:sp>
        <p:nvSpPr>
          <p:cNvPr id="225283" name="Rectangle 3"/>
          <p:cNvSpPr>
            <a:spLocks noGrp="1" noChangeArrowheads="1"/>
          </p:cNvSpPr>
          <p:nvPr>
            <p:ph type="body" idx="1"/>
          </p:nvPr>
        </p:nvSpPr>
        <p:spPr/>
        <p:txBody>
          <a:bodyPr/>
          <a:lstStyle/>
          <a:p>
            <a:r>
              <a:rPr lang="en-US" altLang="en-US" sz="2000">
                <a:latin typeface="Courier New" pitchFamily="49" charset="0"/>
              </a:rPr>
              <a:t>string </a:t>
            </a:r>
            <a:r>
              <a:rPr lang="en-US" altLang="en-US" sz="2000" b="1">
                <a:latin typeface="Courier New" pitchFamily="49" charset="0"/>
              </a:rPr>
              <a:t>rtrim</a:t>
            </a:r>
            <a:r>
              <a:rPr lang="en-US" altLang="en-US" sz="2000">
                <a:latin typeface="Courier New" pitchFamily="49" charset="0"/>
              </a:rPr>
              <a:t> (string str [,string charlist])</a:t>
            </a:r>
            <a:r>
              <a:rPr lang="en-US" altLang="en-US" sz="2000"/>
              <a:t> returns a string with whitespace stripped from the end of </a:t>
            </a:r>
            <a:r>
              <a:rPr lang="en-US" altLang="en-US" sz="2000" i="1"/>
              <a:t>str</a:t>
            </a:r>
            <a:r>
              <a:rPr lang="en-US" altLang="en-US" sz="2000"/>
              <a:t>. The </a:t>
            </a:r>
            <a:r>
              <a:rPr lang="en-US" altLang="en-US" sz="2000" i="1"/>
              <a:t>charlist</a:t>
            </a:r>
            <a:r>
              <a:rPr lang="en-US" altLang="en-US" sz="2000"/>
              <a:t> parameter. Allows you to list characters that you want stripped </a:t>
            </a:r>
          </a:p>
          <a:p>
            <a:r>
              <a:rPr lang="en-US" altLang="en-US" sz="2000">
                <a:latin typeface="Courier New" pitchFamily="49" charset="0"/>
              </a:rPr>
              <a:t>string </a:t>
            </a:r>
            <a:r>
              <a:rPr lang="en-US" altLang="en-US" sz="2000" b="1">
                <a:latin typeface="Courier New" pitchFamily="49" charset="0"/>
              </a:rPr>
              <a:t>ltrim</a:t>
            </a:r>
            <a:r>
              <a:rPr lang="en-US" altLang="en-US" sz="2000">
                <a:latin typeface="Courier New" pitchFamily="49" charset="0"/>
              </a:rPr>
              <a:t> (string str [,string charlist])</a:t>
            </a:r>
            <a:r>
              <a:rPr lang="en-US" altLang="en-US" sz="2000"/>
              <a:t> returns a string with whitespace stripped from the beginning of </a:t>
            </a:r>
            <a:r>
              <a:rPr lang="en-US" altLang="en-US" sz="2000" i="1"/>
              <a:t>str</a:t>
            </a:r>
            <a:r>
              <a:rPr lang="en-US" altLang="en-US" sz="2000"/>
              <a:t> </a:t>
            </a:r>
          </a:p>
          <a:p>
            <a:r>
              <a:rPr lang="en-US" altLang="en-US" sz="2000">
                <a:latin typeface="Courier New" pitchFamily="49" charset="0"/>
              </a:rPr>
              <a:t>string </a:t>
            </a:r>
            <a:r>
              <a:rPr lang="en-US" altLang="en-US" sz="2000" b="1">
                <a:latin typeface="Courier New" pitchFamily="49" charset="0"/>
              </a:rPr>
              <a:t>trim</a:t>
            </a:r>
            <a:r>
              <a:rPr lang="en-US" altLang="en-US" sz="2000">
                <a:latin typeface="Courier New" pitchFamily="49" charset="0"/>
              </a:rPr>
              <a:t> (string str [,string charlist])</a:t>
            </a:r>
            <a:r>
              <a:rPr lang="en-US" altLang="en-US" sz="2000"/>
              <a:t> returns a string with whitespace stripped from the beginning and end of </a:t>
            </a:r>
            <a:r>
              <a:rPr lang="en-US" altLang="en-US" sz="2000" i="1"/>
              <a:t>str</a:t>
            </a:r>
            <a:r>
              <a:rPr lang="en-US" altLang="en-US" sz="2000"/>
              <a:t> </a:t>
            </a:r>
          </a:p>
          <a:p>
            <a:r>
              <a:rPr lang="en-US" altLang="en-US" sz="2000"/>
              <a:t>Whitespace characters include</a:t>
            </a:r>
          </a:p>
          <a:p>
            <a:pPr lvl="1"/>
            <a:r>
              <a:rPr lang="en-US" altLang="en-US" sz="1600"/>
              <a:t>" " (ASCII 32 (0x20)), an ordinary space. </a:t>
            </a:r>
          </a:p>
          <a:p>
            <a:pPr lvl="1"/>
            <a:r>
              <a:rPr lang="en-US" altLang="en-US" sz="1600"/>
              <a:t>"\t" (ASCII 9 (0x09)), a tab. </a:t>
            </a:r>
          </a:p>
          <a:p>
            <a:pPr lvl="1"/>
            <a:r>
              <a:rPr lang="en-US" altLang="en-US" sz="1600"/>
              <a:t>"\n" (ASCII 10 (0x0A)), a new line (line feed). </a:t>
            </a:r>
          </a:p>
          <a:p>
            <a:pPr lvl="1"/>
            <a:r>
              <a:rPr lang="en-US" altLang="en-US" sz="1600"/>
              <a:t>"\r" (ASCII 13 (0x0D)), a carriage return. </a:t>
            </a:r>
          </a:p>
          <a:p>
            <a:pPr lvl="1"/>
            <a:r>
              <a:rPr lang="en-US" altLang="en-US" sz="1600"/>
              <a:t>"\0" (ASCII 0 (0x00)), the NUL-byte. </a:t>
            </a:r>
          </a:p>
          <a:p>
            <a:pPr lvl="1"/>
            <a:r>
              <a:rPr lang="en-US" altLang="en-US" sz="1600"/>
              <a:t>"\x0B" (ASCII 11 (0x0B)), a vertical tab. </a:t>
            </a:r>
          </a:p>
          <a:p>
            <a:r>
              <a:rPr lang="en-US" altLang="en-US" sz="2000"/>
              <a:t>Note: </a:t>
            </a:r>
            <a:r>
              <a:rPr lang="en-US" altLang="en-US" sz="2000">
                <a:latin typeface="Courier New" pitchFamily="49" charset="0"/>
              </a:rPr>
              <a:t>trim</a:t>
            </a:r>
            <a:r>
              <a:rPr lang="en-US" altLang="en-US" sz="2000"/>
              <a:t> should be called on almost all user input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String replacement</a:t>
            </a:r>
          </a:p>
        </p:txBody>
      </p:sp>
      <p:sp>
        <p:nvSpPr>
          <p:cNvPr id="226307" name="Rectangle 3"/>
          <p:cNvSpPr>
            <a:spLocks noGrp="1" noChangeArrowheads="1"/>
          </p:cNvSpPr>
          <p:nvPr>
            <p:ph type="body" idx="1"/>
          </p:nvPr>
        </p:nvSpPr>
        <p:spPr/>
        <p:txBody>
          <a:bodyPr/>
          <a:lstStyle/>
          <a:p>
            <a:r>
              <a:rPr lang="en-US" altLang="en-US">
                <a:latin typeface="Courier New" pitchFamily="49" charset="0"/>
              </a:rPr>
              <a:t>mixed </a:t>
            </a:r>
            <a:r>
              <a:rPr lang="en-US" altLang="en-US" b="1">
                <a:latin typeface="Courier New" pitchFamily="49" charset="0"/>
              </a:rPr>
              <a:t>str_replace</a:t>
            </a:r>
            <a:r>
              <a:rPr lang="en-US" altLang="en-US">
                <a:latin typeface="Courier New" pitchFamily="49" charset="0"/>
              </a:rPr>
              <a:t> (mixed search, mixed replace, mixed subject)</a:t>
            </a:r>
            <a:r>
              <a:rPr lang="en-US" altLang="en-US"/>
              <a:t> returns a string or an array with all occurrences of </a:t>
            </a:r>
            <a:r>
              <a:rPr lang="en-US" altLang="en-US" i="1"/>
              <a:t>search</a:t>
            </a:r>
            <a:r>
              <a:rPr lang="en-US" altLang="en-US"/>
              <a:t> in </a:t>
            </a:r>
            <a:r>
              <a:rPr lang="en-US" altLang="en-US" i="1"/>
              <a:t>subject</a:t>
            </a:r>
            <a:r>
              <a:rPr lang="en-US" altLang="en-US"/>
              <a:t> replaced with the given </a:t>
            </a:r>
            <a:r>
              <a:rPr lang="en-US" altLang="en-US" i="1"/>
              <a:t>replace</a:t>
            </a:r>
            <a:r>
              <a:rPr lang="en-US" altLang="en-US"/>
              <a:t> value </a:t>
            </a:r>
          </a:p>
          <a:p>
            <a:r>
              <a:rPr lang="en-US" altLang="en-US">
                <a:latin typeface="Courier New" pitchFamily="49" charset="0"/>
              </a:rPr>
              <a:t>string </a:t>
            </a:r>
            <a:r>
              <a:rPr lang="en-US" altLang="en-US" b="1">
                <a:latin typeface="Courier New" pitchFamily="49" charset="0"/>
              </a:rPr>
              <a:t>substr_replace</a:t>
            </a:r>
            <a:r>
              <a:rPr lang="en-US" altLang="en-US">
                <a:latin typeface="Courier New" pitchFamily="49" charset="0"/>
              </a:rPr>
              <a:t> (string string, string replacement, int start [,int length])</a:t>
            </a:r>
            <a:r>
              <a:rPr lang="en-US" altLang="en-US"/>
              <a:t> replaces a copy of </a:t>
            </a:r>
            <a:r>
              <a:rPr lang="en-US" altLang="en-US" i="1"/>
              <a:t>string</a:t>
            </a:r>
            <a:r>
              <a:rPr lang="en-US" altLang="en-US"/>
              <a:t> delimited by the </a:t>
            </a:r>
            <a:r>
              <a:rPr lang="en-US" altLang="en-US" i="1"/>
              <a:t>start</a:t>
            </a:r>
            <a:r>
              <a:rPr lang="en-US" altLang="en-US"/>
              <a:t> and (optionally) </a:t>
            </a:r>
            <a:r>
              <a:rPr lang="en-US" altLang="en-US" i="1"/>
              <a:t>length</a:t>
            </a:r>
            <a:r>
              <a:rPr lang="en-US" altLang="en-US"/>
              <a:t> parameters with the string given in </a:t>
            </a:r>
            <a:r>
              <a:rPr lang="en-US" altLang="en-US" i="1"/>
              <a:t>replacement</a:t>
            </a:r>
            <a:r>
              <a:rPr lang="en-US" altLang="en-US"/>
              <a:t> </a:t>
            </a:r>
          </a:p>
          <a:p>
            <a:r>
              <a:rPr lang="en-US" altLang="en-US">
                <a:latin typeface="Courier New" pitchFamily="49" charset="0"/>
              </a:rPr>
              <a:t>string </a:t>
            </a:r>
            <a:r>
              <a:rPr lang="en-US" altLang="en-US" b="1">
                <a:latin typeface="Courier New" pitchFamily="49" charset="0"/>
              </a:rPr>
              <a:t>strrev</a:t>
            </a:r>
            <a:r>
              <a:rPr lang="en-US" altLang="en-US">
                <a:latin typeface="Courier New" pitchFamily="49" charset="0"/>
              </a:rPr>
              <a:t> (string string)</a:t>
            </a:r>
            <a:r>
              <a:rPr lang="en-US" altLang="en-US"/>
              <a:t> returns </a:t>
            </a:r>
            <a:r>
              <a:rPr lang="en-US" altLang="en-US" i="1"/>
              <a:t>string</a:t>
            </a:r>
            <a:r>
              <a:rPr lang="en-US" altLang="en-US"/>
              <a:t>, reversed </a:t>
            </a:r>
          </a:p>
          <a:p>
            <a:r>
              <a:rPr lang="en-US" altLang="en-US">
                <a:latin typeface="Courier New" pitchFamily="49" charset="0"/>
              </a:rPr>
              <a:t>string </a:t>
            </a:r>
            <a:r>
              <a:rPr lang="en-US" altLang="en-US" b="1">
                <a:latin typeface="Courier New" pitchFamily="49" charset="0"/>
              </a:rPr>
              <a:t>str_repeat</a:t>
            </a:r>
            <a:r>
              <a:rPr lang="en-US" altLang="en-US">
                <a:latin typeface="Courier New" pitchFamily="49" charset="0"/>
              </a:rPr>
              <a:t> (string input, int multiplier)</a:t>
            </a:r>
            <a:r>
              <a:rPr lang="en-US" altLang="en-US"/>
              <a:t> returns </a:t>
            </a:r>
            <a:r>
              <a:rPr lang="en-US" altLang="en-US" i="1"/>
              <a:t>input_str</a:t>
            </a:r>
            <a:r>
              <a:rPr lang="en-US" altLang="en-US"/>
              <a:t> repeated </a:t>
            </a:r>
            <a:r>
              <a:rPr lang="en-US" altLang="en-US" i="1"/>
              <a:t>multiplier</a:t>
            </a:r>
            <a:r>
              <a:rPr lang="en-US" altLang="en-US"/>
              <a:t> times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en-US"/>
              <a:t>Tokenizing and parsing functions</a:t>
            </a:r>
          </a:p>
        </p:txBody>
      </p:sp>
      <p:sp>
        <p:nvSpPr>
          <p:cNvPr id="227331" name="Rectangle 3"/>
          <p:cNvSpPr>
            <a:spLocks noGrp="1" noChangeArrowheads="1"/>
          </p:cNvSpPr>
          <p:nvPr>
            <p:ph type="body" idx="1"/>
          </p:nvPr>
        </p:nvSpPr>
        <p:spPr/>
        <p:txBody>
          <a:bodyPr/>
          <a:lstStyle/>
          <a:p>
            <a:pPr>
              <a:lnSpc>
                <a:spcPct val="90000"/>
              </a:lnSpc>
            </a:pPr>
            <a:r>
              <a:rPr lang="en-US" altLang="en-US" sz="1800">
                <a:latin typeface="Courier New" pitchFamily="49" charset="0"/>
              </a:rPr>
              <a:t>string </a:t>
            </a:r>
            <a:r>
              <a:rPr lang="en-US" altLang="en-US" sz="1800" b="1">
                <a:latin typeface="Courier New" pitchFamily="49" charset="0"/>
              </a:rPr>
              <a:t>strtok</a:t>
            </a:r>
            <a:r>
              <a:rPr lang="en-US" altLang="en-US" sz="1800">
                <a:latin typeface="Courier New" pitchFamily="49" charset="0"/>
              </a:rPr>
              <a:t> (string arg1, string arg2)</a:t>
            </a:r>
            <a:r>
              <a:rPr lang="en-US" altLang="en-US" sz="1800"/>
              <a:t> splits a string (</a:t>
            </a:r>
            <a:r>
              <a:rPr lang="en-US" altLang="en-US" sz="1800" i="1"/>
              <a:t>arg1</a:t>
            </a:r>
            <a:r>
              <a:rPr lang="en-US" altLang="en-US" sz="1800"/>
              <a:t>) into smaller strings (tokens), with each token being delimited by any character from </a:t>
            </a:r>
            <a:r>
              <a:rPr lang="en-US" altLang="en-US" sz="1800" i="1"/>
              <a:t>arg2</a:t>
            </a:r>
            <a:r>
              <a:rPr lang="en-US" altLang="en-US" sz="1800"/>
              <a:t>. </a:t>
            </a:r>
          </a:p>
          <a:p>
            <a:pPr lvl="1">
              <a:lnSpc>
                <a:spcPct val="90000"/>
              </a:lnSpc>
            </a:pPr>
            <a:r>
              <a:rPr lang="en-US" altLang="en-US" sz="1800"/>
              <a:t>That is, if you have a string like "This is an example string" you could tokenize this string into its individual words by using the space character as the token. </a:t>
            </a:r>
          </a:p>
          <a:p>
            <a:pPr lvl="1">
              <a:lnSpc>
                <a:spcPct val="90000"/>
              </a:lnSpc>
            </a:pPr>
            <a:r>
              <a:rPr lang="en-US" altLang="en-US" sz="1800"/>
              <a:t>Note that only the first call to strtok uses the string argument. Every subsequent call to strtok only needs the token to use, as it keeps track of where it is in the current string. To start over, or to tokenize a new string you simply call strtok with the string argument again to initialize it. </a:t>
            </a:r>
          </a:p>
          <a:p>
            <a:pPr lvl="1">
              <a:lnSpc>
                <a:spcPct val="90000"/>
              </a:lnSpc>
            </a:pPr>
            <a:r>
              <a:rPr lang="en-US" altLang="en-US" sz="1800"/>
              <a:t>You may put multiple tokens in the token parameter. </a:t>
            </a:r>
          </a:p>
          <a:p>
            <a:pPr lvl="1">
              <a:lnSpc>
                <a:spcPct val="90000"/>
              </a:lnSpc>
              <a:buFont typeface="Wingdings" pitchFamily="2" charset="2"/>
              <a:buNone/>
            </a:pPr>
            <a:r>
              <a:rPr lang="en-US" altLang="en-US" sz="1800">
                <a:latin typeface="Courier New" pitchFamily="49" charset="0"/>
              </a:rPr>
              <a:t>$string = "This is\tan example\nstring";</a:t>
            </a:r>
          </a:p>
          <a:p>
            <a:pPr lvl="1">
              <a:lnSpc>
                <a:spcPct val="90000"/>
              </a:lnSpc>
              <a:buFont typeface="Wingdings" pitchFamily="2" charset="2"/>
              <a:buNone/>
            </a:pPr>
            <a:r>
              <a:rPr lang="en-US" altLang="en-US" sz="1800">
                <a:latin typeface="Courier New" pitchFamily="49" charset="0"/>
              </a:rPr>
              <a:t>$tok = strtok($string, " \n\t");</a:t>
            </a:r>
          </a:p>
          <a:p>
            <a:pPr lvl="1">
              <a:lnSpc>
                <a:spcPct val="90000"/>
              </a:lnSpc>
              <a:buFont typeface="Wingdings" pitchFamily="2" charset="2"/>
              <a:buNone/>
            </a:pPr>
            <a:r>
              <a:rPr lang="en-US" altLang="en-US" sz="1800">
                <a:latin typeface="Courier New" pitchFamily="49" charset="0"/>
              </a:rPr>
              <a:t>while ($tok) </a:t>
            </a:r>
          </a:p>
          <a:p>
            <a:pPr lvl="1">
              <a:lnSpc>
                <a:spcPct val="90000"/>
              </a:lnSpc>
              <a:buFont typeface="Wingdings" pitchFamily="2" charset="2"/>
              <a:buNone/>
            </a:pPr>
            <a:r>
              <a:rPr lang="en-US" altLang="en-US" sz="1800">
                <a:latin typeface="Courier New" pitchFamily="49" charset="0"/>
              </a:rPr>
              <a:t>	{</a:t>
            </a:r>
            <a:br>
              <a:rPr lang="en-US" altLang="en-US" sz="1800">
                <a:latin typeface="Courier New" pitchFamily="49" charset="0"/>
              </a:rPr>
            </a:br>
            <a:r>
              <a:rPr lang="en-US" altLang="en-US" sz="1800">
                <a:latin typeface="Courier New" pitchFamily="49" charset="0"/>
              </a:rPr>
              <a:t>echo "Word=$tok ";</a:t>
            </a:r>
          </a:p>
          <a:p>
            <a:pPr lvl="1">
              <a:lnSpc>
                <a:spcPct val="90000"/>
              </a:lnSpc>
              <a:buFont typeface="Wingdings" pitchFamily="2" charset="2"/>
              <a:buNone/>
            </a:pPr>
            <a:r>
              <a:rPr lang="en-US" altLang="en-US" sz="1800">
                <a:latin typeface="Courier New" pitchFamily="49" charset="0"/>
              </a:rPr>
              <a:t>	$tok = strtok(" \n\t");</a:t>
            </a:r>
          </a:p>
          <a:p>
            <a:pPr lvl="1">
              <a:lnSpc>
                <a:spcPct val="90000"/>
              </a:lnSpc>
              <a:buFont typeface="Wingdings" pitchFamily="2" charset="2"/>
              <a:buNone/>
            </a:pPr>
            <a:r>
              <a:rPr lang="en-US" altLang="en-US" sz="1800">
                <a:latin typeface="Courier New" pitchFamily="49" charset="0"/>
              </a:rPr>
              <a:t>	} </a:t>
            </a:r>
          </a:p>
          <a:p>
            <a:pPr lvl="1">
              <a:lnSpc>
                <a:spcPct val="90000"/>
              </a:lnSpc>
            </a:pPr>
            <a:r>
              <a:rPr lang="en-US" altLang="en-US" sz="1800"/>
              <a:t>Would output "Word=This Word=is Word=an Word=example Word=string"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a:t>Tokenizing and parsing functions (cont.)</a:t>
            </a:r>
          </a:p>
        </p:txBody>
      </p:sp>
      <p:sp>
        <p:nvSpPr>
          <p:cNvPr id="228355" name="Rectangle 3"/>
          <p:cNvSpPr>
            <a:spLocks noGrp="1" noChangeArrowheads="1"/>
          </p:cNvSpPr>
          <p:nvPr>
            <p:ph type="body" idx="1"/>
          </p:nvPr>
        </p:nvSpPr>
        <p:spPr/>
        <p:txBody>
          <a:bodyPr/>
          <a:lstStyle/>
          <a:p>
            <a:r>
              <a:rPr lang="en-US" altLang="en-US">
                <a:latin typeface="Courier New" pitchFamily="49" charset="0"/>
              </a:rPr>
              <a:t>array </a:t>
            </a:r>
            <a:r>
              <a:rPr lang="en-US" altLang="en-US" b="1">
                <a:latin typeface="Courier New" pitchFamily="49" charset="0"/>
              </a:rPr>
              <a:t>explode</a:t>
            </a:r>
            <a:r>
              <a:rPr lang="en-US" altLang="en-US">
                <a:latin typeface="Courier New" pitchFamily="49" charset="0"/>
              </a:rPr>
              <a:t> (string separator, string string [, int limit]) </a:t>
            </a:r>
            <a:r>
              <a:rPr lang="en-US" altLang="en-US"/>
              <a:t>returns an array of strings, each of which is a substring of </a:t>
            </a:r>
            <a:r>
              <a:rPr lang="en-US" altLang="en-US" i="1"/>
              <a:t>string</a:t>
            </a:r>
            <a:r>
              <a:rPr lang="en-US" altLang="en-US"/>
              <a:t> formed by splitting it on boundaries formed by the string </a:t>
            </a:r>
            <a:r>
              <a:rPr lang="en-US" altLang="en-US" i="1"/>
              <a:t>separator</a:t>
            </a:r>
            <a:r>
              <a:rPr lang="en-US" altLang="en-US"/>
              <a:t>. If </a:t>
            </a:r>
            <a:r>
              <a:rPr lang="en-US" altLang="en-US" i="1"/>
              <a:t>limit</a:t>
            </a:r>
            <a:r>
              <a:rPr lang="en-US" altLang="en-US"/>
              <a:t> is set, the returned array will contain a maximum of </a:t>
            </a:r>
            <a:r>
              <a:rPr lang="en-US" altLang="en-US" i="1"/>
              <a:t>limit</a:t>
            </a:r>
            <a:r>
              <a:rPr lang="en-US" altLang="en-US"/>
              <a:t> elements with the last element containing the rest of </a:t>
            </a:r>
            <a:r>
              <a:rPr lang="en-US" altLang="en-US" i="1"/>
              <a:t>string</a:t>
            </a:r>
            <a:r>
              <a:rPr lang="en-US" altLang="en-US"/>
              <a:t> </a:t>
            </a:r>
          </a:p>
          <a:p>
            <a:r>
              <a:rPr lang="en-US" altLang="en-US">
                <a:latin typeface="Courier New" pitchFamily="49" charset="0"/>
              </a:rPr>
              <a:t>explode</a:t>
            </a:r>
            <a:r>
              <a:rPr lang="en-US" altLang="en-US"/>
              <a:t> is similar to </a:t>
            </a:r>
            <a:r>
              <a:rPr lang="en-US" altLang="en-US">
                <a:latin typeface="Courier New" pitchFamily="49" charset="0"/>
              </a:rPr>
              <a:t>strtok</a:t>
            </a:r>
            <a:r>
              <a:rPr lang="en-US" altLang="en-US"/>
              <a:t> except that the results are returned in an array and all of the "tokenizing" is done in a single step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Case functions</a:t>
            </a:r>
          </a:p>
        </p:txBody>
      </p:sp>
      <p:sp>
        <p:nvSpPr>
          <p:cNvPr id="229379" name="Rectangle 3"/>
          <p:cNvSpPr>
            <a:spLocks noGrp="1" noChangeArrowheads="1"/>
          </p:cNvSpPr>
          <p:nvPr>
            <p:ph type="body" idx="1"/>
          </p:nvPr>
        </p:nvSpPr>
        <p:spPr/>
        <p:txBody>
          <a:bodyPr/>
          <a:lstStyle/>
          <a:p>
            <a:pPr>
              <a:lnSpc>
                <a:spcPct val="90000"/>
              </a:lnSpc>
            </a:pPr>
            <a:r>
              <a:rPr lang="en-US" altLang="en-US">
                <a:latin typeface="Courier New" pitchFamily="49" charset="0"/>
              </a:rPr>
              <a:t>string </a:t>
            </a:r>
            <a:r>
              <a:rPr lang="en-US" altLang="en-US" b="1">
                <a:latin typeface="Courier New" pitchFamily="49" charset="0"/>
              </a:rPr>
              <a:t>strtolower</a:t>
            </a:r>
            <a:r>
              <a:rPr lang="en-US" altLang="en-US">
                <a:latin typeface="Courier New" pitchFamily="49" charset="0"/>
              </a:rPr>
              <a:t> ( string str)</a:t>
            </a:r>
            <a:r>
              <a:rPr lang="en-US" altLang="en-US"/>
              <a:t> returns </a:t>
            </a:r>
            <a:r>
              <a:rPr lang="en-US" altLang="en-US" i="1"/>
              <a:t>string</a:t>
            </a:r>
            <a:r>
              <a:rPr lang="en-US" altLang="en-US"/>
              <a:t> with all alphabetic characters converted to lowercase </a:t>
            </a:r>
          </a:p>
          <a:p>
            <a:pPr>
              <a:lnSpc>
                <a:spcPct val="90000"/>
              </a:lnSpc>
            </a:pPr>
            <a:r>
              <a:rPr lang="en-US" altLang="en-US">
                <a:latin typeface="Courier New" pitchFamily="49" charset="0"/>
              </a:rPr>
              <a:t>string </a:t>
            </a:r>
            <a:r>
              <a:rPr lang="en-US" altLang="en-US" b="1">
                <a:latin typeface="Courier New" pitchFamily="49" charset="0"/>
              </a:rPr>
              <a:t>strtoupper</a:t>
            </a:r>
            <a:r>
              <a:rPr lang="en-US" altLang="en-US">
                <a:latin typeface="Courier New" pitchFamily="49" charset="0"/>
              </a:rPr>
              <a:t> ( string string)</a:t>
            </a:r>
            <a:r>
              <a:rPr lang="en-US" altLang="en-US"/>
              <a:t> returns </a:t>
            </a:r>
            <a:r>
              <a:rPr lang="en-US" altLang="en-US" i="1"/>
              <a:t>string</a:t>
            </a:r>
            <a:r>
              <a:rPr lang="en-US" altLang="en-US"/>
              <a:t> with all alphabetic characters converted to uppercase </a:t>
            </a:r>
          </a:p>
          <a:p>
            <a:pPr>
              <a:lnSpc>
                <a:spcPct val="90000"/>
              </a:lnSpc>
            </a:pPr>
            <a:r>
              <a:rPr lang="en-US" altLang="en-US">
                <a:latin typeface="Courier New" pitchFamily="49" charset="0"/>
              </a:rPr>
              <a:t>string </a:t>
            </a:r>
            <a:r>
              <a:rPr lang="en-US" altLang="en-US" b="1">
                <a:latin typeface="Courier New" pitchFamily="49" charset="0"/>
              </a:rPr>
              <a:t>ucfirst</a:t>
            </a:r>
            <a:r>
              <a:rPr lang="en-US" altLang="en-US">
                <a:latin typeface="Courier New" pitchFamily="49" charset="0"/>
              </a:rPr>
              <a:t> (string str)</a:t>
            </a:r>
            <a:r>
              <a:rPr lang="en-US" altLang="en-US"/>
              <a:t> returns a string with the first character of </a:t>
            </a:r>
            <a:r>
              <a:rPr lang="en-US" altLang="en-US" i="1"/>
              <a:t>str</a:t>
            </a:r>
            <a:r>
              <a:rPr lang="en-US" altLang="en-US"/>
              <a:t> capitalized, if that character is alphabetic </a:t>
            </a:r>
          </a:p>
          <a:p>
            <a:pPr>
              <a:lnSpc>
                <a:spcPct val="90000"/>
              </a:lnSpc>
            </a:pPr>
            <a:r>
              <a:rPr lang="en-US" altLang="en-US">
                <a:latin typeface="Courier New" pitchFamily="49" charset="0"/>
              </a:rPr>
              <a:t>string </a:t>
            </a:r>
            <a:r>
              <a:rPr lang="en-US" altLang="en-US" b="1">
                <a:latin typeface="Courier New" pitchFamily="49" charset="0"/>
              </a:rPr>
              <a:t>ucwords</a:t>
            </a:r>
            <a:r>
              <a:rPr lang="en-US" altLang="en-US">
                <a:latin typeface="Courier New" pitchFamily="49" charset="0"/>
              </a:rPr>
              <a:t> (string str)</a:t>
            </a:r>
            <a:r>
              <a:rPr lang="en-US" altLang="en-US"/>
              <a:t> returns a string with the first character of each word in </a:t>
            </a:r>
            <a:r>
              <a:rPr lang="en-US" altLang="en-US" i="1"/>
              <a:t>str</a:t>
            </a:r>
            <a:r>
              <a:rPr lang="en-US" altLang="en-US"/>
              <a:t> capitalized, if that character is alphabetic. </a:t>
            </a:r>
          </a:p>
          <a:p>
            <a:pPr lvl="1">
              <a:lnSpc>
                <a:spcPct val="90000"/>
              </a:lnSpc>
            </a:pPr>
            <a:r>
              <a:rPr lang="en-US" altLang="en-US" sz="2000"/>
              <a:t>The definition of a </a:t>
            </a:r>
            <a:r>
              <a:rPr lang="en-US" altLang="en-US" sz="2000" i="1"/>
              <a:t>word</a:t>
            </a:r>
            <a:r>
              <a:rPr lang="en-US" altLang="en-US" sz="2000"/>
              <a:t> is any string of characters that is immediately followed by a whitespace </a:t>
            </a:r>
          </a:p>
          <a:p>
            <a:pPr lvl="1">
              <a:lnSpc>
                <a:spcPct val="90000"/>
              </a:lnSpc>
            </a:pPr>
            <a:r>
              <a:rPr lang="en-US" altLang="en-US" sz="2000">
                <a:latin typeface="Courier New" pitchFamily="49" charset="0"/>
              </a:rPr>
              <a:t>ucfirst</a:t>
            </a:r>
            <a:r>
              <a:rPr lang="en-US" altLang="en-US" sz="2000"/>
              <a:t> and </a:t>
            </a:r>
            <a:r>
              <a:rPr lang="en-US" altLang="en-US" sz="2000">
                <a:latin typeface="Courier New" pitchFamily="49" charset="0"/>
              </a:rPr>
              <a:t>ucwords</a:t>
            </a:r>
            <a:r>
              <a:rPr lang="en-US" altLang="en-US" sz="2000"/>
              <a:t> will not convert any characters to lower case. If you want to convert the string to all lowercase and have the first letter of each word uppercased, use </a:t>
            </a:r>
            <a:r>
              <a:rPr lang="en-US" altLang="en-US" sz="2000">
                <a:latin typeface="Courier New" pitchFamily="49" charset="0"/>
              </a:rPr>
              <a:t>ucwords(strtolower($str))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Summary</a:t>
            </a:r>
          </a:p>
        </p:txBody>
      </p:sp>
      <p:sp>
        <p:nvSpPr>
          <p:cNvPr id="122883" name="Rectangle 3"/>
          <p:cNvSpPr>
            <a:spLocks noGrp="1" noChangeArrowheads="1"/>
          </p:cNvSpPr>
          <p:nvPr>
            <p:ph type="body" idx="1"/>
          </p:nvPr>
        </p:nvSpPr>
        <p:spPr>
          <a:xfrm>
            <a:off x="381000" y="1143000"/>
            <a:ext cx="8382000" cy="5014913"/>
          </a:xfrm>
        </p:spPr>
        <p:txBody>
          <a:bodyPr/>
          <a:lstStyle/>
          <a:p>
            <a:pPr>
              <a:buFont typeface="Wingdings" pitchFamily="2" charset="2"/>
              <a:buNone/>
            </a:pPr>
            <a:endParaRPr lang="en-US" altLang="en-US" sz="1800"/>
          </a:p>
          <a:p>
            <a:r>
              <a:rPr lang="en-US" altLang="en-US"/>
              <a:t>Creating and manipulating strings</a:t>
            </a:r>
          </a:p>
          <a:p>
            <a:r>
              <a:rPr lang="en-US" altLang="en-US"/>
              <a:t>Inspecting, comparing, and searching strings</a:t>
            </a:r>
          </a:p>
          <a:p>
            <a:r>
              <a:rPr lang="en-US" altLang="en-US"/>
              <a:t>Advanced string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Escaping functions</a:t>
            </a:r>
          </a:p>
        </p:txBody>
      </p:sp>
      <p:sp>
        <p:nvSpPr>
          <p:cNvPr id="230403" name="Rectangle 3"/>
          <p:cNvSpPr>
            <a:spLocks noGrp="1" noChangeArrowheads="1"/>
          </p:cNvSpPr>
          <p:nvPr>
            <p:ph type="body" idx="1"/>
          </p:nvPr>
        </p:nvSpPr>
        <p:spPr/>
        <p:txBody>
          <a:bodyPr/>
          <a:lstStyle/>
          <a:p>
            <a:r>
              <a:rPr lang="en-US" altLang="en-US"/>
              <a:t>One of the virtues of PHP is that it can talk to almost any application or protocol</a:t>
            </a:r>
          </a:p>
          <a:p>
            <a:r>
              <a:rPr lang="en-US" altLang="en-US"/>
              <a:t>Frequently, the input to the functions that communicate with these applications is passed in as a string</a:t>
            </a:r>
          </a:p>
          <a:p>
            <a:r>
              <a:rPr lang="en-US" altLang="en-US"/>
              <a:t>Since many applications attach special meanings to certain characters which if they appear in your string may cause unintentional behavior</a:t>
            </a:r>
          </a:p>
          <a:p>
            <a:r>
              <a:rPr lang="en-US" altLang="en-US"/>
              <a:t>To prevent this, PHP provides several functions which will </a:t>
            </a:r>
            <a:r>
              <a:rPr lang="en-US" altLang="en-US" i="1"/>
              <a:t>escape</a:t>
            </a:r>
            <a:r>
              <a:rPr lang="en-US" altLang="en-US"/>
              <a:t> these special characters so they are handled normally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Escaping functions (cont.)</a:t>
            </a:r>
          </a:p>
        </p:txBody>
      </p:sp>
      <p:sp>
        <p:nvSpPr>
          <p:cNvPr id="231427" name="Rectangle 3"/>
          <p:cNvSpPr>
            <a:spLocks noGrp="1" noChangeArrowheads="1"/>
          </p:cNvSpPr>
          <p:nvPr>
            <p:ph type="body" idx="1"/>
          </p:nvPr>
        </p:nvSpPr>
        <p:spPr/>
        <p:txBody>
          <a:bodyPr/>
          <a:lstStyle/>
          <a:p>
            <a:r>
              <a:rPr lang="en-US" altLang="en-US" sz="2000"/>
              <a:t>If you're going to be passing text into an SQL query, you need to ensure that the values have been properly escaped</a:t>
            </a:r>
          </a:p>
          <a:p>
            <a:pPr lvl="1">
              <a:buFont typeface="Wingdings" pitchFamily="2" charset="2"/>
              <a:buNone/>
            </a:pPr>
            <a:r>
              <a:rPr lang="en-US" altLang="en-US" sz="1800">
                <a:latin typeface="Courier New" pitchFamily="49" charset="0"/>
              </a:rPr>
              <a:t>$name = "D'Amato";</a:t>
            </a:r>
          </a:p>
          <a:p>
            <a:pPr lvl="1">
              <a:buFont typeface="Wingdings" pitchFamily="2" charset="2"/>
              <a:buNone/>
            </a:pPr>
            <a:r>
              <a:rPr lang="en-US" altLang="en-US" sz="1800">
                <a:latin typeface="Courier New" pitchFamily="49" charset="0"/>
              </a:rPr>
              <a:t>$query = "INSERT INTO test SET name_field='$name' SET id='1'";</a:t>
            </a:r>
          </a:p>
          <a:p>
            <a:pPr lvl="1">
              <a:buFont typeface="Wingdings" pitchFamily="2" charset="2"/>
              <a:buNone/>
            </a:pPr>
            <a:r>
              <a:rPr lang="en-US" altLang="en-US" sz="1800">
                <a:latin typeface="Courier New" pitchFamily="49" charset="0"/>
              </a:rPr>
              <a:t>$result = mysql_query($query) or die(mysql_error());</a:t>
            </a:r>
          </a:p>
          <a:p>
            <a:pPr lvl="1"/>
            <a:r>
              <a:rPr lang="en-US" altLang="en-US" sz="2000"/>
              <a:t>Or even worse if </a:t>
            </a:r>
            <a:r>
              <a:rPr lang="en-US" altLang="en-US" sz="2000">
                <a:latin typeface="Courier New" pitchFamily="49" charset="0"/>
              </a:rPr>
              <a:t>$name = "Aken'; DROP TABLE test ";</a:t>
            </a:r>
          </a:p>
          <a:p>
            <a:pPr lvl="1">
              <a:buFont typeface="Wingdings" pitchFamily="2" charset="2"/>
              <a:buNone/>
            </a:pPr>
            <a:r>
              <a:rPr lang="en-US" altLang="en-US" sz="2000">
                <a:latin typeface="Courier New" pitchFamily="49" charset="0"/>
              </a:rPr>
              <a:t>$name = mysql_escape_string("D'Amato");</a:t>
            </a:r>
          </a:p>
          <a:p>
            <a:r>
              <a:rPr lang="en-US" altLang="en-US" sz="2000"/>
              <a:t>The following functions are also used to </a:t>
            </a:r>
            <a:r>
              <a:rPr lang="en-US" altLang="en-US" sz="2000" i="1"/>
              <a:t>escape</a:t>
            </a:r>
            <a:r>
              <a:rPr lang="en-US" altLang="en-US" sz="2000"/>
              <a:t> strings:</a:t>
            </a:r>
          </a:p>
          <a:p>
            <a:pPr lvl="1"/>
            <a:r>
              <a:rPr lang="en-US" altLang="en-US" sz="2000">
                <a:latin typeface="Courier New" pitchFamily="49" charset="0"/>
              </a:rPr>
              <a:t>string </a:t>
            </a:r>
            <a:r>
              <a:rPr lang="en-US" altLang="en-US" sz="2000" b="1">
                <a:latin typeface="Courier New" pitchFamily="49" charset="0"/>
              </a:rPr>
              <a:t>addslashes</a:t>
            </a:r>
            <a:r>
              <a:rPr lang="en-US" altLang="en-US" sz="2000">
                <a:latin typeface="Courier New" pitchFamily="49" charset="0"/>
              </a:rPr>
              <a:t> ( string str ) </a:t>
            </a:r>
            <a:r>
              <a:rPr lang="en-US" altLang="en-US" sz="2000"/>
              <a:t>returns a string with backslashes before characters that need to be quoted in database queries etc. These characters are single quote ('), double quote ("), backslash (\) and NUL (the </a:t>
            </a:r>
            <a:r>
              <a:rPr lang="en-US" altLang="en-US" sz="2000" b="1"/>
              <a:t>NULL</a:t>
            </a:r>
            <a:r>
              <a:rPr lang="en-US" altLang="en-US" sz="2000"/>
              <a:t> byte) </a:t>
            </a:r>
          </a:p>
          <a:p>
            <a:pPr lvl="1"/>
            <a:r>
              <a:rPr lang="en-US" altLang="en-US" sz="2000">
                <a:latin typeface="Courier New" pitchFamily="49" charset="0"/>
              </a:rPr>
              <a:t>htmlspecialchars()</a:t>
            </a:r>
            <a:r>
              <a:rPr lang="en-US" altLang="en-US" sz="2000"/>
              <a:t> &amp; </a:t>
            </a:r>
            <a:r>
              <a:rPr lang="en-US" altLang="en-US" sz="2000">
                <a:latin typeface="Courier New" pitchFamily="49" charset="0"/>
              </a:rPr>
              <a:t>quotemeta()</a:t>
            </a:r>
            <a:r>
              <a:rPr lang="en-US" altLang="en-US" sz="2000"/>
              <a:t> also escape strings</a:t>
            </a:r>
          </a:p>
          <a:p>
            <a:pPr lvl="1"/>
            <a:r>
              <a:rPr lang="en-US" altLang="en-US" sz="2000">
                <a:latin typeface="Courier New" pitchFamily="49" charset="0"/>
              </a:rPr>
              <a:t>stripslashes()</a:t>
            </a:r>
            <a:r>
              <a:rPr lang="en-US" altLang="en-US" sz="2000"/>
              <a:t> reverses the action of </a:t>
            </a:r>
            <a:r>
              <a:rPr lang="en-US" altLang="en-US" sz="2000">
                <a:latin typeface="Courier New" pitchFamily="49" charset="0"/>
              </a:rPr>
              <a:t>addslashes()</a:t>
            </a:r>
          </a:p>
          <a:p>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Printing and output</a:t>
            </a:r>
          </a:p>
        </p:txBody>
      </p:sp>
      <p:sp>
        <p:nvSpPr>
          <p:cNvPr id="232451" name="Rectangle 3"/>
          <p:cNvSpPr>
            <a:spLocks noGrp="1" noChangeArrowheads="1"/>
          </p:cNvSpPr>
          <p:nvPr>
            <p:ph type="body" idx="1"/>
          </p:nvPr>
        </p:nvSpPr>
        <p:spPr/>
        <p:txBody>
          <a:bodyPr/>
          <a:lstStyle/>
          <a:p>
            <a:pPr>
              <a:lnSpc>
                <a:spcPct val="80000"/>
              </a:lnSpc>
            </a:pPr>
            <a:r>
              <a:rPr lang="en-US" altLang="en-US" sz="1800"/>
              <a:t>If you need more tightly formatted output than </a:t>
            </a:r>
            <a:r>
              <a:rPr lang="en-US" altLang="en-US" sz="1800">
                <a:latin typeface="Courier New" pitchFamily="49" charset="0"/>
              </a:rPr>
              <a:t>print</a:t>
            </a:r>
            <a:r>
              <a:rPr lang="en-US" altLang="en-US" sz="1800"/>
              <a:t> or </a:t>
            </a:r>
            <a:r>
              <a:rPr lang="en-US" altLang="en-US" sz="1800">
                <a:latin typeface="Courier New" pitchFamily="49" charset="0"/>
              </a:rPr>
              <a:t>echo</a:t>
            </a:r>
            <a:r>
              <a:rPr lang="en-US" altLang="en-US" sz="1800"/>
              <a:t>, PHP also offers:</a:t>
            </a:r>
          </a:p>
          <a:p>
            <a:pPr marL="800100" lvl="1" indent="-342900">
              <a:lnSpc>
                <a:spcPct val="80000"/>
              </a:lnSpc>
            </a:pPr>
            <a:r>
              <a:rPr lang="en-US" altLang="en-US" sz="1800">
                <a:latin typeface="Courier New" pitchFamily="49" charset="0"/>
              </a:rPr>
              <a:t>void </a:t>
            </a:r>
            <a:r>
              <a:rPr lang="en-US" altLang="en-US" sz="1800" b="1">
                <a:latin typeface="Courier New" pitchFamily="49" charset="0"/>
              </a:rPr>
              <a:t>printf</a:t>
            </a:r>
            <a:r>
              <a:rPr lang="en-US" altLang="en-US" sz="1800">
                <a:latin typeface="Courier New" pitchFamily="49" charset="0"/>
              </a:rPr>
              <a:t> ( string format [, mixed args])</a:t>
            </a:r>
            <a:r>
              <a:rPr lang="en-US" altLang="en-US" sz="1800"/>
              <a:t> which produces output according to </a:t>
            </a:r>
            <a:r>
              <a:rPr lang="en-US" altLang="en-US" sz="1800" i="1"/>
              <a:t>format</a:t>
            </a:r>
            <a:r>
              <a:rPr lang="en-US" altLang="en-US" sz="1800"/>
              <a:t> </a:t>
            </a:r>
          </a:p>
          <a:p>
            <a:pPr marL="800100" lvl="1" indent="-342900">
              <a:lnSpc>
                <a:spcPct val="80000"/>
              </a:lnSpc>
            </a:pPr>
            <a:r>
              <a:rPr lang="en-US" altLang="en-US" sz="1800">
                <a:latin typeface="Courier New" pitchFamily="49" charset="0"/>
              </a:rPr>
              <a:t>string </a:t>
            </a:r>
            <a:r>
              <a:rPr lang="en-US" altLang="en-US" sz="1800" b="1">
                <a:latin typeface="Courier New" pitchFamily="49" charset="0"/>
              </a:rPr>
              <a:t>sprintf</a:t>
            </a:r>
            <a:r>
              <a:rPr lang="en-US" altLang="en-US" sz="1800">
                <a:latin typeface="Courier New" pitchFamily="49" charset="0"/>
              </a:rPr>
              <a:t> ( string format [, mixed args])</a:t>
            </a:r>
            <a:r>
              <a:rPr lang="en-US" altLang="en-US" sz="1800"/>
              <a:t> returns a string produced according to the formatting string </a:t>
            </a:r>
            <a:r>
              <a:rPr lang="en-US" altLang="en-US" sz="1800" i="1"/>
              <a:t>format</a:t>
            </a:r>
            <a:r>
              <a:rPr lang="en-US" altLang="en-US" sz="1800"/>
              <a:t> </a:t>
            </a:r>
          </a:p>
          <a:p>
            <a:pPr marL="1219200" lvl="2" indent="-304800">
              <a:lnSpc>
                <a:spcPct val="80000"/>
              </a:lnSpc>
            </a:pPr>
            <a:r>
              <a:rPr lang="en-US" altLang="en-US" sz="1600"/>
              <a:t>The format string takes every character that you put in the string and outputs it literally except for the </a:t>
            </a:r>
            <a:r>
              <a:rPr lang="en-US" altLang="en-US" sz="1600">
                <a:latin typeface="Courier New" pitchFamily="49" charset="0"/>
              </a:rPr>
              <a:t>%</a:t>
            </a:r>
            <a:r>
              <a:rPr lang="en-US" altLang="en-US" sz="1600"/>
              <a:t> character which signals the beginning of a conversion specification, indicating how to print one of the arguments that follow the format string</a:t>
            </a:r>
          </a:p>
          <a:p>
            <a:pPr marL="1219200" lvl="2" indent="-304800">
              <a:lnSpc>
                <a:spcPct val="80000"/>
              </a:lnSpc>
            </a:pPr>
            <a:r>
              <a:rPr lang="en-US" altLang="en-US" sz="1600"/>
              <a:t>Each conversion specification consists of a percent sign (</a:t>
            </a:r>
            <a:r>
              <a:rPr lang="en-US" altLang="en-US" sz="1600">
                <a:latin typeface="Courier New" pitchFamily="49" charset="0"/>
              </a:rPr>
              <a:t>%</a:t>
            </a:r>
            <a:r>
              <a:rPr lang="en-US" altLang="en-US" sz="1600"/>
              <a:t>), followed by one or more of these elements, in order: </a:t>
            </a:r>
          </a:p>
          <a:p>
            <a:pPr marL="1638300" lvl="3" indent="-266700">
              <a:lnSpc>
                <a:spcPct val="80000"/>
              </a:lnSpc>
              <a:buFontTx/>
              <a:buAutoNum type="arabicPeriod"/>
            </a:pPr>
            <a:r>
              <a:rPr lang="en-US" altLang="en-US" sz="1500"/>
              <a:t>An optional </a:t>
            </a:r>
            <a:r>
              <a:rPr lang="en-US" altLang="en-US" sz="1500" i="1"/>
              <a:t>padding specifier</a:t>
            </a:r>
            <a:r>
              <a:rPr lang="en-US" altLang="en-US" sz="1500"/>
              <a:t> that says what character will be used for padding the results to the right string size. This may be a space character or a 0 (zero character). The default is to pad with spaces. An alternate padding character can be specified by prefixing it with a single quote ('). See the examples below. </a:t>
            </a:r>
          </a:p>
          <a:p>
            <a:pPr marL="1638300" lvl="3" indent="-266700">
              <a:lnSpc>
                <a:spcPct val="80000"/>
              </a:lnSpc>
              <a:buFontTx/>
              <a:buAutoNum type="arabicPeriod"/>
            </a:pPr>
            <a:r>
              <a:rPr lang="en-US" altLang="en-US" sz="1500"/>
              <a:t>An optional </a:t>
            </a:r>
            <a:r>
              <a:rPr lang="en-US" altLang="en-US" sz="1500" i="1"/>
              <a:t>alignment specifier</a:t>
            </a:r>
            <a:r>
              <a:rPr lang="en-US" altLang="en-US" sz="1500"/>
              <a:t> that says if the result should be left-justified or right-justified. The default is right-justified; a - character here will make it left-justified. </a:t>
            </a:r>
          </a:p>
          <a:p>
            <a:pPr marL="1638300" lvl="3" indent="-266700">
              <a:lnSpc>
                <a:spcPct val="80000"/>
              </a:lnSpc>
              <a:buFontTx/>
              <a:buAutoNum type="arabicPeriod"/>
            </a:pPr>
            <a:r>
              <a:rPr lang="en-US" altLang="en-US" sz="1500"/>
              <a:t>An optional number, a </a:t>
            </a:r>
            <a:r>
              <a:rPr lang="en-US" altLang="en-US" sz="1500" i="1"/>
              <a:t>width specifier</a:t>
            </a:r>
            <a:r>
              <a:rPr lang="en-US" altLang="en-US" sz="1500"/>
              <a:t> that says how many characters (minimum) this conversion should result in. </a:t>
            </a:r>
          </a:p>
          <a:p>
            <a:pPr marL="1638300" lvl="3" indent="-266700">
              <a:lnSpc>
                <a:spcPct val="80000"/>
              </a:lnSpc>
              <a:buFontTx/>
              <a:buAutoNum type="arabicPeriod"/>
            </a:pPr>
            <a:r>
              <a:rPr lang="en-US" altLang="en-US" sz="1500"/>
              <a:t>An optional </a:t>
            </a:r>
            <a:r>
              <a:rPr lang="en-US" altLang="en-US" sz="1500" i="1"/>
              <a:t>precision specifier</a:t>
            </a:r>
            <a:r>
              <a:rPr lang="en-US" altLang="en-US" sz="1500"/>
              <a:t> that says how many decimal digits should be displayed for floating-point numbers. This option has no effect for other types than </a:t>
            </a:r>
            <a:r>
              <a:rPr lang="en-US" altLang="en-US" sz="1500" b="1">
                <a:hlinkClick r:id="rId2"/>
              </a:rPr>
              <a:t>float</a:t>
            </a:r>
            <a:r>
              <a:rPr lang="en-US" altLang="en-US" sz="1500"/>
              <a:t>. (Another function useful for formatting numbers is </a:t>
            </a:r>
            <a:r>
              <a:rPr lang="en-US" altLang="en-US" sz="1500" b="1">
                <a:latin typeface="Courier New" pitchFamily="49" charset="0"/>
                <a:hlinkClick r:id="rId3"/>
              </a:rPr>
              <a:t>number_format()</a:t>
            </a:r>
            <a:r>
              <a:rPr lang="en-US" altLang="en-US" sz="1500"/>
              <a:t>.) </a:t>
            </a:r>
          </a:p>
          <a:p>
            <a:pPr marL="1638300" lvl="3" indent="-266700">
              <a:lnSpc>
                <a:spcPct val="80000"/>
              </a:lnSpc>
              <a:buFontTx/>
              <a:buAutoNum type="arabicPeriod"/>
            </a:pPr>
            <a:r>
              <a:rPr lang="en-US" altLang="en-US" sz="1500"/>
              <a:t>A </a:t>
            </a:r>
            <a:r>
              <a:rPr lang="en-US" altLang="en-US" sz="1500" i="1"/>
              <a:t>type specifier</a:t>
            </a:r>
            <a:r>
              <a:rPr lang="en-US" altLang="en-US" sz="1500"/>
              <a:t> that says what type the argument data should be treated 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Printing &amp; output (cont.)</a:t>
            </a:r>
          </a:p>
        </p:txBody>
      </p:sp>
      <p:sp>
        <p:nvSpPr>
          <p:cNvPr id="233475" name="Rectangle 3"/>
          <p:cNvSpPr>
            <a:spLocks noGrp="1" noChangeArrowheads="1"/>
          </p:cNvSpPr>
          <p:nvPr>
            <p:ph type="body" idx="1"/>
          </p:nvPr>
        </p:nvSpPr>
        <p:spPr/>
        <p:txBody>
          <a:bodyPr/>
          <a:lstStyle/>
          <a:p>
            <a:pPr>
              <a:lnSpc>
                <a:spcPct val="90000"/>
              </a:lnSpc>
            </a:pPr>
            <a:r>
              <a:rPr lang="en-US" altLang="en-US" sz="1800"/>
              <a:t>Possible </a:t>
            </a:r>
            <a:r>
              <a:rPr lang="en-US" altLang="en-US" sz="1800" i="1"/>
              <a:t>types</a:t>
            </a:r>
            <a:r>
              <a:rPr lang="en-US" altLang="en-US" sz="1800"/>
              <a:t> used in </a:t>
            </a:r>
            <a:r>
              <a:rPr lang="en-US" altLang="en-US" sz="1800">
                <a:latin typeface="Courier New" pitchFamily="49" charset="0"/>
              </a:rPr>
              <a:t>printf</a:t>
            </a:r>
            <a:r>
              <a:rPr lang="en-US" altLang="en-US" sz="1800"/>
              <a:t> statements include: </a:t>
            </a:r>
          </a:p>
          <a:p>
            <a:pPr lvl="1">
              <a:lnSpc>
                <a:spcPct val="90000"/>
              </a:lnSpc>
            </a:pPr>
            <a:r>
              <a:rPr lang="en-US" altLang="en-US" sz="1800">
                <a:latin typeface="Courier New" pitchFamily="49" charset="0"/>
              </a:rPr>
              <a:t>%</a:t>
            </a:r>
            <a:r>
              <a:rPr lang="en-US" altLang="en-US" sz="1800"/>
              <a:t> - a literal percent character. No argument is required. </a:t>
            </a:r>
          </a:p>
          <a:p>
            <a:pPr lvl="1">
              <a:lnSpc>
                <a:spcPct val="90000"/>
              </a:lnSpc>
            </a:pPr>
            <a:r>
              <a:rPr lang="en-US" altLang="en-US" sz="1800">
                <a:latin typeface="Courier New" pitchFamily="49" charset="0"/>
              </a:rPr>
              <a:t>b</a:t>
            </a:r>
            <a:r>
              <a:rPr lang="en-US" altLang="en-US" sz="1800"/>
              <a:t> - the argument is treated as an integer, and presented as a binary number. </a:t>
            </a:r>
          </a:p>
          <a:p>
            <a:pPr lvl="1">
              <a:lnSpc>
                <a:spcPct val="90000"/>
              </a:lnSpc>
            </a:pPr>
            <a:r>
              <a:rPr lang="en-US" altLang="en-US" sz="1800">
                <a:latin typeface="Courier New" pitchFamily="49" charset="0"/>
              </a:rPr>
              <a:t>c</a:t>
            </a:r>
            <a:r>
              <a:rPr lang="en-US" altLang="en-US" sz="1800"/>
              <a:t> - the argument is treated as an integer, and presented as the character with that ASCII value. </a:t>
            </a:r>
          </a:p>
          <a:p>
            <a:pPr lvl="1">
              <a:lnSpc>
                <a:spcPct val="90000"/>
              </a:lnSpc>
            </a:pPr>
            <a:r>
              <a:rPr lang="en-US" altLang="en-US" sz="1800">
                <a:latin typeface="Courier New" pitchFamily="49" charset="0"/>
              </a:rPr>
              <a:t>d</a:t>
            </a:r>
            <a:r>
              <a:rPr lang="en-US" altLang="en-US" sz="1800"/>
              <a:t> - the argument is treated as an integer, and presented as a (signed) decimal number. </a:t>
            </a:r>
          </a:p>
          <a:p>
            <a:pPr lvl="1">
              <a:lnSpc>
                <a:spcPct val="90000"/>
              </a:lnSpc>
            </a:pPr>
            <a:r>
              <a:rPr lang="en-US" altLang="en-US" sz="1800">
                <a:latin typeface="Courier New" pitchFamily="49" charset="0"/>
              </a:rPr>
              <a:t>u</a:t>
            </a:r>
            <a:r>
              <a:rPr lang="en-US" altLang="en-US" sz="1800"/>
              <a:t> - the argument is treated as an integer, and presented as an unsigned decimal number. </a:t>
            </a:r>
          </a:p>
          <a:p>
            <a:pPr lvl="1">
              <a:lnSpc>
                <a:spcPct val="90000"/>
              </a:lnSpc>
            </a:pPr>
            <a:r>
              <a:rPr lang="en-US" altLang="en-US" sz="1800">
                <a:latin typeface="Courier New" pitchFamily="49" charset="0"/>
              </a:rPr>
              <a:t>f</a:t>
            </a:r>
            <a:r>
              <a:rPr lang="en-US" altLang="en-US" sz="1800"/>
              <a:t> - the argument is treated as a </a:t>
            </a:r>
            <a:r>
              <a:rPr lang="en-US" altLang="en-US" sz="1800" b="1">
                <a:hlinkClick r:id="rId2"/>
              </a:rPr>
              <a:t>float</a:t>
            </a:r>
            <a:r>
              <a:rPr lang="en-US" altLang="en-US" sz="1800"/>
              <a:t>, and presented as a floating-point number. </a:t>
            </a:r>
          </a:p>
          <a:p>
            <a:pPr lvl="1">
              <a:lnSpc>
                <a:spcPct val="90000"/>
              </a:lnSpc>
            </a:pPr>
            <a:r>
              <a:rPr lang="en-US" altLang="en-US" sz="1800">
                <a:latin typeface="Courier New" pitchFamily="49" charset="0"/>
              </a:rPr>
              <a:t>o</a:t>
            </a:r>
            <a:r>
              <a:rPr lang="en-US" altLang="en-US" sz="1800"/>
              <a:t> - the argument is treated as an integer, and presented as an octal number. </a:t>
            </a:r>
          </a:p>
          <a:p>
            <a:pPr lvl="1">
              <a:lnSpc>
                <a:spcPct val="90000"/>
              </a:lnSpc>
            </a:pPr>
            <a:r>
              <a:rPr lang="en-US" altLang="en-US" sz="1800">
                <a:latin typeface="Courier New" pitchFamily="49" charset="0"/>
              </a:rPr>
              <a:t>s</a:t>
            </a:r>
            <a:r>
              <a:rPr lang="en-US" altLang="en-US" sz="1800"/>
              <a:t> - the argument is treated as and presented as a string. </a:t>
            </a:r>
          </a:p>
          <a:p>
            <a:pPr lvl="1">
              <a:lnSpc>
                <a:spcPct val="90000"/>
              </a:lnSpc>
            </a:pPr>
            <a:r>
              <a:rPr lang="en-US" altLang="en-US" sz="1800">
                <a:latin typeface="Courier New" pitchFamily="49" charset="0"/>
              </a:rPr>
              <a:t>x</a:t>
            </a:r>
            <a:r>
              <a:rPr lang="en-US" altLang="en-US" sz="1800"/>
              <a:t> - the argument is treated as an integer and presented as a hexadecimal number (with lowercase letters). </a:t>
            </a:r>
          </a:p>
          <a:p>
            <a:pPr lvl="1">
              <a:lnSpc>
                <a:spcPct val="90000"/>
              </a:lnSpc>
            </a:pPr>
            <a:r>
              <a:rPr lang="en-US" altLang="en-US" sz="1800">
                <a:latin typeface="Courier New" pitchFamily="49" charset="0"/>
              </a:rPr>
              <a:t>X</a:t>
            </a:r>
            <a:r>
              <a:rPr lang="en-US" altLang="en-US" sz="1800"/>
              <a:t> - the argument is treated as an integer and presented as a hexadecimal number (with uppercase letters)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a:t>Printing &amp; output (cont.)</a:t>
            </a:r>
          </a:p>
        </p:txBody>
      </p:sp>
      <p:sp>
        <p:nvSpPr>
          <p:cNvPr id="234499" name="Rectangle 3"/>
          <p:cNvSpPr>
            <a:spLocks noGrp="1" noChangeArrowheads="1"/>
          </p:cNvSpPr>
          <p:nvPr>
            <p:ph type="body" idx="1"/>
          </p:nvPr>
        </p:nvSpPr>
        <p:spPr/>
        <p:txBody>
          <a:bodyPr/>
          <a:lstStyle/>
          <a:p>
            <a:pPr>
              <a:lnSpc>
                <a:spcPct val="80000"/>
              </a:lnSpc>
            </a:pPr>
            <a:r>
              <a:rPr lang="en-US" altLang="en-US" sz="1600"/>
              <a:t>Here is a way to get a random background color for your website. </a:t>
            </a:r>
            <a:r>
              <a:rPr lang="en-US" altLang="en-US" sz="1600">
                <a:latin typeface="Courier New" pitchFamily="49" charset="0"/>
              </a:rPr>
              <a:t>printf</a:t>
            </a:r>
            <a:r>
              <a:rPr lang="en-US" altLang="en-US" sz="1600"/>
              <a:t> is needed to generate a valid color code, because zero padding is needed (4 has to become 04)</a:t>
            </a:r>
          </a:p>
          <a:p>
            <a:pPr>
              <a:lnSpc>
                <a:spcPct val="80000"/>
              </a:lnSpc>
              <a:buFont typeface="Wingdings" pitchFamily="2" charset="2"/>
              <a:buNone/>
            </a:pPr>
            <a:r>
              <a:rPr lang="en-US" altLang="en-US" sz="1600"/>
              <a:t/>
            </a:r>
            <a:br>
              <a:rPr lang="en-US" altLang="en-US" sz="1600"/>
            </a:br>
            <a:r>
              <a:rPr lang="en-US" altLang="en-US" sz="1600">
                <a:latin typeface="Courier New" pitchFamily="49" charset="0"/>
              </a:rPr>
              <a:t>&lt;HTML&gt;</a:t>
            </a:r>
            <a:br>
              <a:rPr lang="en-US" altLang="en-US" sz="1600">
                <a:latin typeface="Courier New" pitchFamily="49" charset="0"/>
              </a:rPr>
            </a:br>
            <a:r>
              <a:rPr lang="en-US" altLang="en-US" sz="1600">
                <a:latin typeface="Courier New" pitchFamily="49" charset="0"/>
              </a:rPr>
              <a:t>&lt;HEAD&gt;</a:t>
            </a:r>
            <a:br>
              <a:rPr lang="en-US" altLang="en-US" sz="1600">
                <a:latin typeface="Courier New" pitchFamily="49" charset="0"/>
              </a:rPr>
            </a:br>
            <a:r>
              <a:rPr lang="en-US" altLang="en-US" sz="1600">
                <a:latin typeface="Courier New" pitchFamily="49" charset="0"/>
              </a:rPr>
              <a:t>	&lt;TITLE&gt;Random backgrounds&lt;/TITLE&gt;</a:t>
            </a:r>
            <a:br>
              <a:rPr lang="en-US" altLang="en-US" sz="1600">
                <a:latin typeface="Courier New" pitchFamily="49" charset="0"/>
              </a:rPr>
            </a:br>
            <a:r>
              <a:rPr lang="en-US" altLang="en-US" sz="1600">
                <a:latin typeface="Courier New" pitchFamily="49" charset="0"/>
              </a:rPr>
              <a:t>&lt;/HEAD&gt;</a:t>
            </a:r>
            <a:br>
              <a:rPr lang="en-US" altLang="en-US" sz="1600">
                <a:latin typeface="Courier New" pitchFamily="49" charset="0"/>
              </a:rPr>
            </a:br>
            <a:r>
              <a:rPr lang="en-US" altLang="en-US" sz="1600">
                <a:latin typeface="Courier New" pitchFamily="49" charset="0"/>
              </a:rPr>
              <a:t/>
            </a:r>
            <a:br>
              <a:rPr lang="en-US" altLang="en-US" sz="1600">
                <a:latin typeface="Courier New" pitchFamily="49" charset="0"/>
              </a:rPr>
            </a:br>
            <a:r>
              <a:rPr lang="en-US" altLang="en-US" sz="1600">
                <a:latin typeface="Courier New" pitchFamily="49" charset="0"/>
              </a:rPr>
              <a:t>&lt;?php</a:t>
            </a:r>
            <a:br>
              <a:rPr lang="en-US" altLang="en-US" sz="1600">
                <a:latin typeface="Courier New" pitchFamily="49" charset="0"/>
              </a:rPr>
            </a:br>
            <a:r>
              <a:rPr lang="en-US" altLang="en-US" sz="1600">
                <a:latin typeface="Courier New" pitchFamily="49" charset="0"/>
              </a:rPr>
              <a:t>   function getRandomColor()</a:t>
            </a:r>
            <a:br>
              <a:rPr lang="en-US" altLang="en-US" sz="1600">
                <a:latin typeface="Courier New" pitchFamily="49" charset="0"/>
              </a:rPr>
            </a:br>
            <a:r>
              <a:rPr lang="en-US" altLang="en-US" sz="1600">
                <a:latin typeface="Courier New" pitchFamily="49" charset="0"/>
              </a:rPr>
              <a:t>   {</a:t>
            </a:r>
            <a:br>
              <a:rPr lang="en-US" altLang="en-US" sz="1600">
                <a:latin typeface="Courier New" pitchFamily="49" charset="0"/>
              </a:rPr>
            </a:br>
            <a:r>
              <a:rPr lang="en-US" altLang="en-US" sz="1600">
                <a:latin typeface="Courier New" pitchFamily="49" charset="0"/>
              </a:rPr>
              <a:t>       $ROOD = dechex(rand(0,255));</a:t>
            </a:r>
            <a:br>
              <a:rPr lang="en-US" altLang="en-US" sz="1600">
                <a:latin typeface="Courier New" pitchFamily="49" charset="0"/>
              </a:rPr>
            </a:br>
            <a:r>
              <a:rPr lang="en-US" altLang="en-US" sz="1600">
                <a:latin typeface="Courier New" pitchFamily="49" charset="0"/>
              </a:rPr>
              <a:t>       $GROEN= dechex(rand(0,255));</a:t>
            </a:r>
            <a:br>
              <a:rPr lang="en-US" altLang="en-US" sz="1600">
                <a:latin typeface="Courier New" pitchFamily="49" charset="0"/>
              </a:rPr>
            </a:br>
            <a:r>
              <a:rPr lang="en-US" altLang="en-US" sz="1600">
                <a:latin typeface="Courier New" pitchFamily="49" charset="0"/>
              </a:rPr>
              <a:t>       $BLAUW= dechex(rand(0,255));</a:t>
            </a:r>
            <a:br>
              <a:rPr lang="en-US" altLang="en-US" sz="1600">
                <a:latin typeface="Courier New" pitchFamily="49" charset="0"/>
              </a:rPr>
            </a:br>
            <a:r>
              <a:rPr lang="en-US" altLang="en-US" sz="1600">
                <a:latin typeface="Courier New" pitchFamily="49" charset="0"/>
              </a:rPr>
              <a:t/>
            </a:r>
            <a:br>
              <a:rPr lang="en-US" altLang="en-US" sz="1600">
                <a:latin typeface="Courier New" pitchFamily="49" charset="0"/>
              </a:rPr>
            </a:br>
            <a:r>
              <a:rPr lang="en-US" altLang="en-US" sz="1600">
                <a:latin typeface="Courier New" pitchFamily="49" charset="0"/>
              </a:rPr>
              <a:t>       return sprintf('%02s%02s%02s',$ROOD,$GROEN,$BLAUW);</a:t>
            </a:r>
            <a:br>
              <a:rPr lang="en-US" altLang="en-US" sz="1600">
                <a:latin typeface="Courier New" pitchFamily="49" charset="0"/>
              </a:rPr>
            </a:br>
            <a:r>
              <a:rPr lang="en-US" altLang="en-US" sz="1600">
                <a:latin typeface="Courier New" pitchFamily="49" charset="0"/>
              </a:rPr>
              <a:t>   }</a:t>
            </a:r>
            <a:br>
              <a:rPr lang="en-US" altLang="en-US" sz="1600">
                <a:latin typeface="Courier New" pitchFamily="49" charset="0"/>
              </a:rPr>
            </a:br>
            <a:r>
              <a:rPr lang="en-US" altLang="en-US" sz="1600">
                <a:latin typeface="Courier New" pitchFamily="49" charset="0"/>
              </a:rPr>
              <a:t>?&gt;</a:t>
            </a:r>
            <a:br>
              <a:rPr lang="en-US" altLang="en-US" sz="1600">
                <a:latin typeface="Courier New" pitchFamily="49" charset="0"/>
              </a:rPr>
            </a:br>
            <a:r>
              <a:rPr lang="en-US" altLang="en-US" sz="1600">
                <a:latin typeface="Courier New" pitchFamily="49" charset="0"/>
              </a:rPr>
              <a:t/>
            </a:r>
            <a:br>
              <a:rPr lang="en-US" altLang="en-US" sz="1600">
                <a:latin typeface="Courier New" pitchFamily="49" charset="0"/>
              </a:rPr>
            </a:br>
            <a:r>
              <a:rPr lang="en-US" altLang="en-US" sz="1600">
                <a:latin typeface="Courier New" pitchFamily="49" charset="0"/>
              </a:rPr>
              <a:t>&lt;BODY BGCOLOR="#&lt;?php echo getRandomColor();?&gt;"&gt;</a:t>
            </a:r>
          </a:p>
          <a:p>
            <a:pPr>
              <a:lnSpc>
                <a:spcPct val="80000"/>
              </a:lnSpc>
              <a:buFont typeface="Wingdings" pitchFamily="2" charset="2"/>
              <a:buNone/>
            </a:pPr>
            <a:r>
              <a:rPr lang="en-US" altLang="en-US" sz="1600">
                <a:latin typeface="Courier New" pitchFamily="49" charset="0"/>
              </a:rPr>
              <a:t>	...</a:t>
            </a:r>
            <a:br>
              <a:rPr lang="en-US" altLang="en-US" sz="1600">
                <a:latin typeface="Courier New" pitchFamily="49" charset="0"/>
              </a:rPr>
            </a:br>
            <a:r>
              <a:rPr lang="en-US" altLang="en-US" sz="1600">
                <a:latin typeface="Courier New" pitchFamily="49" charset="0"/>
              </a:rPr>
              <a:t>&lt;/BODY&gt;</a:t>
            </a:r>
            <a:br>
              <a:rPr lang="en-US" altLang="en-US" sz="1600">
                <a:latin typeface="Courier New" pitchFamily="49" charset="0"/>
              </a:rPr>
            </a:br>
            <a:r>
              <a:rPr lang="en-US" altLang="en-US" sz="1600">
                <a:latin typeface="Courier New" pitchFamily="49" charset="0"/>
              </a:rPr>
              <a:t>&lt;/HTML&gt;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t>HTML-Specific string functions</a:t>
            </a:r>
          </a:p>
        </p:txBody>
      </p:sp>
      <p:sp>
        <p:nvSpPr>
          <p:cNvPr id="235523" name="Rectangle 3"/>
          <p:cNvSpPr>
            <a:spLocks noGrp="1" noChangeArrowheads="1"/>
          </p:cNvSpPr>
          <p:nvPr>
            <p:ph type="body" idx="1"/>
          </p:nvPr>
        </p:nvSpPr>
        <p:spPr/>
        <p:txBody>
          <a:bodyPr/>
          <a:lstStyle/>
          <a:p>
            <a:pPr>
              <a:lnSpc>
                <a:spcPct val="90000"/>
              </a:lnSpc>
            </a:pPr>
            <a:r>
              <a:rPr lang="en-US" altLang="en-US">
                <a:latin typeface="Courier New" pitchFamily="49" charset="0"/>
              </a:rPr>
              <a:t>string </a:t>
            </a:r>
            <a:r>
              <a:rPr lang="en-US" altLang="en-US" b="1">
                <a:latin typeface="Courier New" pitchFamily="49" charset="0"/>
              </a:rPr>
              <a:t>htmlspecialchars</a:t>
            </a:r>
            <a:r>
              <a:rPr lang="en-US" altLang="en-US">
                <a:latin typeface="Courier New" pitchFamily="49" charset="0"/>
              </a:rPr>
              <a:t> (string string [,int quote_style [,string charset]])</a:t>
            </a:r>
            <a:r>
              <a:rPr lang="en-US" altLang="en-US"/>
              <a:t> returns a string with some characters converted to their HTML equivalent; the translations made are those most useful for everyday web programming. </a:t>
            </a:r>
          </a:p>
          <a:p>
            <a:pPr>
              <a:lnSpc>
                <a:spcPct val="90000"/>
              </a:lnSpc>
            </a:pPr>
            <a:r>
              <a:rPr lang="en-US" altLang="en-US">
                <a:latin typeface="Courier New" pitchFamily="49" charset="0"/>
              </a:rPr>
              <a:t>string </a:t>
            </a:r>
            <a:r>
              <a:rPr lang="en-US" altLang="en-US" b="1">
                <a:latin typeface="Courier New" pitchFamily="49" charset="0"/>
              </a:rPr>
              <a:t>htmlentities</a:t>
            </a:r>
            <a:r>
              <a:rPr lang="en-US" altLang="en-US">
                <a:latin typeface="Courier New" pitchFamily="49" charset="0"/>
              </a:rPr>
              <a:t> (string string [,int quote_style [,string charset]])</a:t>
            </a:r>
            <a:r>
              <a:rPr lang="en-US" altLang="en-US"/>
              <a:t> identical to </a:t>
            </a:r>
            <a:r>
              <a:rPr lang="en-US" altLang="en-US" b="1">
                <a:latin typeface="Courier New" pitchFamily="49" charset="0"/>
              </a:rPr>
              <a:t>htmlspecialchars() </a:t>
            </a:r>
            <a:r>
              <a:rPr lang="en-US" altLang="en-US"/>
              <a:t>in all ways, except with </a:t>
            </a:r>
            <a:r>
              <a:rPr lang="en-US" altLang="en-US" b="1">
                <a:latin typeface="Courier New" pitchFamily="49" charset="0"/>
              </a:rPr>
              <a:t>htmlentities()</a:t>
            </a:r>
            <a:r>
              <a:rPr lang="en-US" altLang="en-US"/>
              <a:t>, </a:t>
            </a:r>
            <a:r>
              <a:rPr lang="en-US" altLang="en-US" b="1"/>
              <a:t>all</a:t>
            </a:r>
            <a:r>
              <a:rPr lang="en-US" altLang="en-US"/>
              <a:t> characters which have HTML character entity equivalents are translated into these entities </a:t>
            </a:r>
          </a:p>
          <a:p>
            <a:pPr>
              <a:lnSpc>
                <a:spcPct val="90000"/>
              </a:lnSpc>
            </a:pPr>
            <a:r>
              <a:rPr lang="en-US" altLang="en-US">
                <a:latin typeface="Courier New" pitchFamily="49" charset="0"/>
              </a:rPr>
              <a:t>string </a:t>
            </a:r>
            <a:r>
              <a:rPr lang="en-US" altLang="en-US" b="1">
                <a:latin typeface="Courier New" pitchFamily="49" charset="0"/>
              </a:rPr>
              <a:t>nl2br</a:t>
            </a:r>
            <a:r>
              <a:rPr lang="en-US" altLang="en-US">
                <a:latin typeface="Courier New" pitchFamily="49" charset="0"/>
              </a:rPr>
              <a:t> ( string string)</a:t>
            </a:r>
            <a:r>
              <a:rPr lang="en-US" altLang="en-US"/>
              <a:t> Returns </a:t>
            </a:r>
            <a:r>
              <a:rPr lang="en-US" altLang="en-US" i="1"/>
              <a:t>string</a:t>
            </a:r>
            <a:r>
              <a:rPr lang="en-US" altLang="en-US"/>
              <a:t> with '&lt;br /&gt;' inserted before all newlines </a:t>
            </a:r>
          </a:p>
          <a:p>
            <a:pPr>
              <a:lnSpc>
                <a:spcPct val="90000"/>
              </a:lnSpc>
            </a:pPr>
            <a:r>
              <a:rPr lang="en-US" altLang="en-US">
                <a:latin typeface="Courier New" pitchFamily="49" charset="0"/>
              </a:rPr>
              <a:t>string </a:t>
            </a:r>
            <a:r>
              <a:rPr lang="en-US" altLang="en-US" b="1">
                <a:latin typeface="Courier New" pitchFamily="49" charset="0"/>
              </a:rPr>
              <a:t>strip_tags</a:t>
            </a:r>
            <a:r>
              <a:rPr lang="en-US" altLang="en-US">
                <a:latin typeface="Courier New" pitchFamily="49" charset="0"/>
              </a:rPr>
              <a:t> ( string str [, string allowable_tags])</a:t>
            </a:r>
            <a:r>
              <a:rPr lang="en-US" altLang="en-US"/>
              <a:t> tries to return a string with all HTML and PHP tags stripped from a given </a:t>
            </a:r>
            <a:r>
              <a:rPr lang="en-US" altLang="en-US" i="1"/>
              <a:t>str</a:t>
            </a:r>
            <a:r>
              <a:rPr lang="en-US"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a:t>Hashing using MD5</a:t>
            </a:r>
          </a:p>
        </p:txBody>
      </p:sp>
      <p:sp>
        <p:nvSpPr>
          <p:cNvPr id="236547" name="Rectangle 3"/>
          <p:cNvSpPr>
            <a:spLocks noGrp="1" noChangeArrowheads="1"/>
          </p:cNvSpPr>
          <p:nvPr>
            <p:ph type="body" idx="1"/>
          </p:nvPr>
        </p:nvSpPr>
        <p:spPr/>
        <p:txBody>
          <a:bodyPr/>
          <a:lstStyle/>
          <a:p>
            <a:pPr>
              <a:lnSpc>
                <a:spcPct val="90000"/>
              </a:lnSpc>
            </a:pPr>
            <a:r>
              <a:rPr lang="en-US" altLang="en-US"/>
              <a:t>MD5 is a string-processing algorithm that's used to produce a digest or signature of whatever string it is given. The algorithm boils its input string down into a fixed-length string of 32 hexadecimal values that:</a:t>
            </a:r>
          </a:p>
          <a:p>
            <a:pPr lvl="1">
              <a:lnSpc>
                <a:spcPct val="90000"/>
              </a:lnSpc>
            </a:pPr>
            <a:r>
              <a:rPr lang="en-US" altLang="en-US"/>
              <a:t>Always produces the same output string for any given input string</a:t>
            </a:r>
          </a:p>
          <a:p>
            <a:pPr lvl="1">
              <a:lnSpc>
                <a:spcPct val="90000"/>
              </a:lnSpc>
            </a:pPr>
            <a:r>
              <a:rPr lang="en-US" altLang="en-US"/>
              <a:t>Results are evenly spread over the range of possible values</a:t>
            </a:r>
          </a:p>
          <a:p>
            <a:pPr lvl="1">
              <a:lnSpc>
                <a:spcPct val="90000"/>
              </a:lnSpc>
            </a:pPr>
            <a:r>
              <a:rPr lang="en-US" altLang="en-US"/>
              <a:t>No known way to efficiently produce an input string corresponding to a given MD5 output string or produce 2 inputs that yield the same output</a:t>
            </a:r>
          </a:p>
          <a:p>
            <a:pPr>
              <a:lnSpc>
                <a:spcPct val="90000"/>
              </a:lnSpc>
            </a:pPr>
            <a:r>
              <a:rPr lang="en-US" altLang="en-US">
                <a:latin typeface="Courier New" pitchFamily="49" charset="0"/>
              </a:rPr>
              <a:t>string </a:t>
            </a:r>
            <a:r>
              <a:rPr lang="en-US" altLang="en-US" b="1">
                <a:latin typeface="Courier New" pitchFamily="49" charset="0"/>
              </a:rPr>
              <a:t>md5</a:t>
            </a:r>
            <a:r>
              <a:rPr lang="en-US" altLang="en-US">
                <a:latin typeface="Courier New" pitchFamily="49" charset="0"/>
              </a:rPr>
              <a:t> (string str [,bool raw_output]) c</a:t>
            </a:r>
            <a:r>
              <a:rPr lang="en-US" altLang="en-US"/>
              <a:t>alculates the MD5 hash of str using the RSA Data Security, Inc. MD5 Message-Digest Algorithm, and returns that hash. If the optional </a:t>
            </a:r>
            <a:r>
              <a:rPr lang="en-US" altLang="en-US" i="1"/>
              <a:t>raw_output</a:t>
            </a:r>
            <a:r>
              <a:rPr lang="en-US" altLang="en-US"/>
              <a:t> is set to </a:t>
            </a:r>
            <a:r>
              <a:rPr lang="en-US" altLang="en-US" b="1"/>
              <a:t>TRUE</a:t>
            </a:r>
            <a:r>
              <a:rPr lang="en-US" altLang="en-US"/>
              <a:t>, then the md5 digest is instead returned in raw binary format with a length of 16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Hashing using MD5 (cont.)</a:t>
            </a:r>
          </a:p>
        </p:txBody>
      </p:sp>
      <p:sp>
        <p:nvSpPr>
          <p:cNvPr id="237571" name="Rectangle 3"/>
          <p:cNvSpPr>
            <a:spLocks noGrp="1" noChangeArrowheads="1"/>
          </p:cNvSpPr>
          <p:nvPr>
            <p:ph type="body" idx="1"/>
          </p:nvPr>
        </p:nvSpPr>
        <p:spPr/>
        <p:txBody>
          <a:bodyPr/>
          <a:lstStyle/>
          <a:p>
            <a:pPr lvl="1">
              <a:buFont typeface="Wingdings" pitchFamily="2" charset="2"/>
              <a:buNone/>
            </a:pPr>
            <a:r>
              <a:rPr lang="en-US" altLang="en-US" sz="1800">
                <a:latin typeface="Courier New" pitchFamily="49" charset="0"/>
              </a:rPr>
              <a:t>print ('md5 of "Tim"  is '.md5('Tim')."\n");</a:t>
            </a:r>
          </a:p>
          <a:p>
            <a:pPr lvl="1">
              <a:buFont typeface="Wingdings" pitchFamily="2" charset="2"/>
              <a:buNone/>
            </a:pPr>
            <a:r>
              <a:rPr lang="en-US" altLang="en-US" sz="1800">
                <a:latin typeface="Courier New" pitchFamily="49" charset="0"/>
              </a:rPr>
              <a:t>print ('md5 of "tim"  is '.md5('tim')."\n");</a:t>
            </a:r>
          </a:p>
          <a:p>
            <a:pPr lvl="1">
              <a:buFont typeface="Wingdings" pitchFamily="2" charset="2"/>
              <a:buNone/>
            </a:pPr>
            <a:r>
              <a:rPr lang="en-US" altLang="en-US" sz="1800">
                <a:latin typeface="Courier New" pitchFamily="49" charset="0"/>
              </a:rPr>
              <a:t>print ('md5 of "time" is '.md5('time')."\n");</a:t>
            </a:r>
          </a:p>
          <a:p>
            <a:pPr lvl="1">
              <a:buFont typeface="Wingdings" pitchFamily="2" charset="2"/>
              <a:buNone/>
            </a:pPr>
            <a:r>
              <a:rPr lang="en-US" altLang="en-US" sz="1800">
                <a:latin typeface="Courier New" pitchFamily="49" charset="0"/>
              </a:rPr>
              <a:t>print ('md5 of "Tim"  is '.md5('Tim')."\n");</a:t>
            </a:r>
          </a:p>
          <a:p>
            <a:r>
              <a:rPr lang="en-US" altLang="en-US"/>
              <a:t>Gives us the browser output:</a:t>
            </a:r>
          </a:p>
          <a:p>
            <a:pPr lvl="1">
              <a:buFont typeface="Wingdings" pitchFamily="2" charset="2"/>
              <a:buNone/>
            </a:pPr>
            <a:r>
              <a:rPr lang="en-US" altLang="en-US" sz="1800">
                <a:latin typeface="Courier New" pitchFamily="49" charset="0"/>
              </a:rPr>
              <a:t>md5 of "Tim"  is dc2054afd537ddc98afd9347136494ac</a:t>
            </a:r>
          </a:p>
          <a:p>
            <a:pPr lvl="1">
              <a:buFont typeface="Wingdings" pitchFamily="2" charset="2"/>
              <a:buNone/>
            </a:pPr>
            <a:r>
              <a:rPr lang="en-US" altLang="en-US" sz="1800">
                <a:latin typeface="Courier New" pitchFamily="49" charset="0"/>
              </a:rPr>
              <a:t>md5 of "tim"  is b15d47e99831ee63e3f47cf3d4478e9a</a:t>
            </a:r>
          </a:p>
          <a:p>
            <a:pPr lvl="1">
              <a:buFont typeface="Wingdings" pitchFamily="2" charset="2"/>
              <a:buNone/>
            </a:pPr>
            <a:r>
              <a:rPr lang="en-US" altLang="en-US" sz="1800">
                <a:latin typeface="Courier New" pitchFamily="49" charset="0"/>
              </a:rPr>
              <a:t>md5 of "time" is 07cc694b9b3fc636710fa08b6922c42b</a:t>
            </a:r>
          </a:p>
          <a:p>
            <a:pPr lvl="1">
              <a:buFont typeface="Wingdings" pitchFamily="2" charset="2"/>
              <a:buNone/>
            </a:pPr>
            <a:r>
              <a:rPr lang="en-US" altLang="en-US" sz="1800">
                <a:latin typeface="Courier New" pitchFamily="49" charset="0"/>
              </a:rPr>
              <a:t>md5 of "Tim"  is dc2054afd537ddc98afd9347136494ac</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a:t>Hashing using MD5 (cont.)</a:t>
            </a:r>
          </a:p>
        </p:txBody>
      </p:sp>
      <p:sp>
        <p:nvSpPr>
          <p:cNvPr id="238595" name="Rectangle 3"/>
          <p:cNvSpPr>
            <a:spLocks noGrp="1" noChangeArrowheads="1"/>
          </p:cNvSpPr>
          <p:nvPr>
            <p:ph type="body" idx="1"/>
          </p:nvPr>
        </p:nvSpPr>
        <p:spPr/>
        <p:txBody>
          <a:bodyPr/>
          <a:lstStyle/>
          <a:p>
            <a:pPr>
              <a:lnSpc>
                <a:spcPct val="90000"/>
              </a:lnSpc>
            </a:pPr>
            <a:r>
              <a:rPr lang="en-US" altLang="en-US"/>
              <a:t>MD5 is useful for:</a:t>
            </a:r>
          </a:p>
          <a:p>
            <a:pPr lvl="1">
              <a:lnSpc>
                <a:spcPct val="90000"/>
              </a:lnSpc>
            </a:pPr>
            <a:r>
              <a:rPr lang="en-US" altLang="en-US" b="1"/>
              <a:t>Checksumming a message or file: </a:t>
            </a:r>
            <a:r>
              <a:rPr lang="en-US" altLang="en-US"/>
              <a:t>If you are worried about errors that might happen in the transfer, you can transmit an MD5 digest along with the message and run the message through MD5 on receipt and check it against the digest. If it's not equal, the message was modified or corrupted in the transfer</a:t>
            </a:r>
          </a:p>
          <a:p>
            <a:pPr lvl="1">
              <a:lnSpc>
                <a:spcPct val="90000"/>
              </a:lnSpc>
            </a:pPr>
            <a:r>
              <a:rPr lang="en-US" altLang="en-US" b="1"/>
              <a:t>Checking if a file's contents have changed: </a:t>
            </a:r>
            <a:r>
              <a:rPr lang="en-US" altLang="en-US"/>
              <a:t>If you want to check on whether a file (e.g. a web page) has changed, you can store the MD5 digest of the file (which is much smaller than the original file) and then when you are checking for modifications, compare the MD5 of the new file against the one you stored.</a:t>
            </a:r>
          </a:p>
          <a:p>
            <a:pPr lvl="1">
              <a:lnSpc>
                <a:spcPct val="90000"/>
              </a:lnSpc>
            </a:pPr>
            <a:r>
              <a:rPr lang="en-US" altLang="en-US" b="1"/>
              <a:t>Encrypting passwords:</a:t>
            </a:r>
            <a:r>
              <a:rPr lang="en-US" altLang="en-US"/>
              <a:t> If you store an MD5'd password in your database, you can compare the MD5 of what was entered to what was stored in the database and no one will be able to look at what was stored in the database to see what that person's password was</a:t>
            </a:r>
            <a:endParaRPr lang="en-US" alt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a:t>String similarity functions</a:t>
            </a:r>
          </a:p>
        </p:txBody>
      </p:sp>
      <p:sp>
        <p:nvSpPr>
          <p:cNvPr id="239619" name="Rectangle 3"/>
          <p:cNvSpPr>
            <a:spLocks noGrp="1" noChangeArrowheads="1"/>
          </p:cNvSpPr>
          <p:nvPr>
            <p:ph type="body" idx="1"/>
          </p:nvPr>
        </p:nvSpPr>
        <p:spPr/>
        <p:txBody>
          <a:bodyPr/>
          <a:lstStyle/>
          <a:p>
            <a:r>
              <a:rPr lang="en-US" altLang="en-US" sz="2000"/>
              <a:t>If you want to test 2 strings to see how similar they are to one another</a:t>
            </a:r>
          </a:p>
          <a:p>
            <a:pPr lvl="1"/>
            <a:r>
              <a:rPr lang="en-US" altLang="en-US" sz="2000">
                <a:latin typeface="Courier New" pitchFamily="49" charset="0"/>
              </a:rPr>
              <a:t>int </a:t>
            </a:r>
            <a:r>
              <a:rPr lang="en-US" altLang="en-US" sz="2000" b="1">
                <a:latin typeface="Courier New" pitchFamily="49" charset="0"/>
              </a:rPr>
              <a:t>levenshtein</a:t>
            </a:r>
            <a:r>
              <a:rPr lang="en-US" altLang="en-US" sz="2000">
                <a:latin typeface="Courier New" pitchFamily="49" charset="0"/>
              </a:rPr>
              <a:t> ( string str1, string str2)</a:t>
            </a:r>
            <a:r>
              <a:rPr lang="en-US" altLang="en-US" sz="2000"/>
              <a:t> returns the Levenshtein-Distance between the two argument strings or -1, if one of the argument strings is longer than the limit of 255 characters. The Levenshtein distance is defined as the minimal number of characters you have to replace, insert or delete to transform </a:t>
            </a:r>
            <a:r>
              <a:rPr lang="en-US" altLang="en-US" sz="2000" i="1"/>
              <a:t>str1</a:t>
            </a:r>
            <a:r>
              <a:rPr lang="en-US" altLang="en-US" sz="2000"/>
              <a:t> into </a:t>
            </a:r>
            <a:r>
              <a:rPr lang="en-US" altLang="en-US" sz="2000" i="1"/>
              <a:t>str2</a:t>
            </a:r>
            <a:r>
              <a:rPr lang="en-US" altLang="en-US" sz="2000"/>
              <a:t> </a:t>
            </a:r>
          </a:p>
          <a:p>
            <a:pPr lvl="1"/>
            <a:r>
              <a:rPr lang="en-US" altLang="en-US" sz="2000">
                <a:latin typeface="Courier New" pitchFamily="49" charset="0"/>
              </a:rPr>
              <a:t>string </a:t>
            </a:r>
            <a:r>
              <a:rPr lang="en-US" altLang="en-US" sz="2000" b="1">
                <a:latin typeface="Courier New" pitchFamily="49" charset="0"/>
              </a:rPr>
              <a:t>soundex</a:t>
            </a:r>
            <a:r>
              <a:rPr lang="en-US" altLang="en-US" sz="2000">
                <a:latin typeface="Courier New" pitchFamily="49" charset="0"/>
              </a:rPr>
              <a:t> ( string str)</a:t>
            </a:r>
            <a:r>
              <a:rPr lang="en-US" altLang="en-US" sz="2000"/>
              <a:t> Calculates the soundex key of </a:t>
            </a:r>
            <a:r>
              <a:rPr lang="en-US" altLang="en-US" sz="2000" i="1"/>
              <a:t>str</a:t>
            </a:r>
            <a:r>
              <a:rPr lang="en-US" altLang="en-US" sz="2000"/>
              <a:t>. Soundex keys have the property that words pronounced similarly produce the same soundex key, and can thus be used to simplify searches in databases where you know the pronunciation but not the spelling. This soundex function returns a string 4 characters long, starting with a letter. </a:t>
            </a:r>
          </a:p>
          <a:p>
            <a:pPr lvl="1"/>
            <a:r>
              <a:rPr lang="en-US" altLang="en-US" sz="2000">
                <a:latin typeface="Courier New" pitchFamily="49" charset="0"/>
              </a:rPr>
              <a:t>string </a:t>
            </a:r>
            <a:r>
              <a:rPr lang="en-US" altLang="en-US" sz="2000" b="1">
                <a:latin typeface="Courier New" pitchFamily="49" charset="0"/>
              </a:rPr>
              <a:t>metaphone</a:t>
            </a:r>
            <a:r>
              <a:rPr lang="en-US" altLang="en-US" sz="2000">
                <a:latin typeface="Courier New" pitchFamily="49" charset="0"/>
              </a:rPr>
              <a:t> ( string str)</a:t>
            </a:r>
            <a:r>
              <a:rPr lang="en-US" altLang="en-US" sz="2000"/>
              <a:t> Calculates the metaphone key of </a:t>
            </a:r>
            <a:r>
              <a:rPr lang="en-US" altLang="en-US" sz="2000" i="1"/>
              <a:t>str. </a:t>
            </a:r>
            <a:r>
              <a:rPr lang="en-US" altLang="en-US" sz="2000"/>
              <a:t>Similar to </a:t>
            </a:r>
            <a:r>
              <a:rPr lang="en-US" altLang="en-US" sz="2000" b="1">
                <a:latin typeface="Courier New" pitchFamily="49" charset="0"/>
                <a:hlinkClick r:id="rId2"/>
              </a:rPr>
              <a:t>soundex()</a:t>
            </a:r>
            <a:r>
              <a:rPr lang="en-US" altLang="en-US" sz="2000"/>
              <a:t> metaphone creates the same key for similar sounding words. It's more accurate than </a:t>
            </a:r>
            <a:r>
              <a:rPr lang="en-US" altLang="en-US" sz="2000" b="1">
                <a:latin typeface="Courier New" pitchFamily="49" charset="0"/>
                <a:hlinkClick r:id="rId2"/>
              </a:rPr>
              <a:t>soundex()</a:t>
            </a:r>
            <a:r>
              <a:rPr lang="en-US" altLang="en-US" sz="2000"/>
              <a:t> as it knows the basic rules of English pronunciation. The metaphone generated keys are of variable length.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Strings in PHP</a:t>
            </a:r>
          </a:p>
        </p:txBody>
      </p:sp>
      <p:sp>
        <p:nvSpPr>
          <p:cNvPr id="212995" name="Rectangle 3"/>
          <p:cNvSpPr>
            <a:spLocks noGrp="1" noChangeArrowheads="1"/>
          </p:cNvSpPr>
          <p:nvPr>
            <p:ph type="body" idx="1"/>
          </p:nvPr>
        </p:nvSpPr>
        <p:spPr/>
        <p:txBody>
          <a:bodyPr/>
          <a:lstStyle/>
          <a:p>
            <a:r>
              <a:rPr lang="en-US" altLang="en-US"/>
              <a:t>Strings are sequences of characters that can be treated as a unit </a:t>
            </a:r>
          </a:p>
          <a:p>
            <a:pPr lvl="1"/>
            <a:r>
              <a:rPr lang="en-US" altLang="en-US"/>
              <a:t>Assigned to variables</a:t>
            </a:r>
          </a:p>
          <a:p>
            <a:pPr lvl="1"/>
            <a:r>
              <a:rPr lang="en-US" altLang="en-US"/>
              <a:t>Given as input to functions</a:t>
            </a:r>
          </a:p>
          <a:p>
            <a:pPr lvl="1"/>
            <a:r>
              <a:rPr lang="en-US" altLang="en-US"/>
              <a:t>Returned from functions</a:t>
            </a:r>
          </a:p>
          <a:p>
            <a:pPr lvl="1"/>
            <a:r>
              <a:rPr lang="en-US" altLang="en-US"/>
              <a:t>Sent as output to appear on your user's web page</a:t>
            </a:r>
          </a:p>
          <a:p>
            <a:r>
              <a:rPr lang="en-US" altLang="en-US"/>
              <a:t>The simplest way to specify a string in PHP is to enclose it in single or double quotes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Interpolation with curly braces</a:t>
            </a:r>
          </a:p>
        </p:txBody>
      </p:sp>
      <p:sp>
        <p:nvSpPr>
          <p:cNvPr id="214019" name="Rectangle 3"/>
          <p:cNvSpPr>
            <a:spLocks noGrp="1" noChangeArrowheads="1"/>
          </p:cNvSpPr>
          <p:nvPr>
            <p:ph type="body" idx="1"/>
          </p:nvPr>
        </p:nvSpPr>
        <p:spPr/>
        <p:txBody>
          <a:bodyPr/>
          <a:lstStyle/>
          <a:p>
            <a:pPr>
              <a:lnSpc>
                <a:spcPct val="90000"/>
              </a:lnSpc>
            </a:pPr>
            <a:r>
              <a:rPr lang="en-US" altLang="en-US" dirty="0"/>
              <a:t>In most situations, you can simply include a variable in a doubly-quoted string and the variable's value will be spliced into the string when it is interpreted except when:</a:t>
            </a:r>
          </a:p>
          <a:p>
            <a:pPr lvl="1">
              <a:lnSpc>
                <a:spcPct val="90000"/>
              </a:lnSpc>
            </a:pPr>
            <a:r>
              <a:rPr lang="en-US" altLang="en-US" dirty="0"/>
              <a:t>When text follows the variable name without a space separating them</a:t>
            </a:r>
          </a:p>
          <a:p>
            <a:pPr lvl="1">
              <a:lnSpc>
                <a:spcPct val="90000"/>
              </a:lnSpc>
            </a:pPr>
            <a:r>
              <a:rPr lang="en-US" altLang="en-US" dirty="0"/>
              <a:t>When the expression you want interpolated is not a simple variable</a:t>
            </a:r>
          </a:p>
          <a:p>
            <a:pPr>
              <a:lnSpc>
                <a:spcPct val="90000"/>
              </a:lnSpc>
            </a:pPr>
            <a:r>
              <a:rPr lang="en-US" altLang="en-US" dirty="0"/>
              <a:t>If you have the string "I will play $sport1ball today", PHP will attempt to find a value for the variable named $sport1ball. If the variable name you intended to use is just $sport1, PHP will replace the text $sport1ball with the empty string. To tell PHP that you want to just interpolate the variable name $sport1, you can write the string as "I will play {$sport1}ball today"</a:t>
            </a:r>
          </a:p>
          <a:p>
            <a:pPr>
              <a:lnSpc>
                <a:spcPct val="90000"/>
              </a:lnSpc>
            </a:pPr>
            <a:r>
              <a:rPr lang="en-US" altLang="en-US" dirty="0"/>
              <a:t>This construct is also useful for including array elements or object attributes in a string as in "I will play {$sport[1]}ball"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t>Characters and string indices</a:t>
            </a:r>
          </a:p>
        </p:txBody>
      </p:sp>
      <p:sp>
        <p:nvSpPr>
          <p:cNvPr id="215043" name="Rectangle 3"/>
          <p:cNvSpPr>
            <a:spLocks noGrp="1" noChangeArrowheads="1"/>
          </p:cNvSpPr>
          <p:nvPr>
            <p:ph type="body" idx="1"/>
          </p:nvPr>
        </p:nvSpPr>
        <p:spPr/>
        <p:txBody>
          <a:bodyPr/>
          <a:lstStyle/>
          <a:p>
            <a:r>
              <a:rPr lang="en-US" altLang="en-US" dirty="0"/>
              <a:t>In most programming languages, strings are handled as arrays of single characters</a:t>
            </a:r>
          </a:p>
          <a:p>
            <a:r>
              <a:rPr lang="en-US" altLang="en-US" dirty="0"/>
              <a:t>To access a character at a particular position in a string, you would normally just access the index of the position you wanted (e.g. $</a:t>
            </a:r>
            <a:r>
              <a:rPr lang="en-US" altLang="en-US" dirty="0" err="1"/>
              <a:t>stringval</a:t>
            </a:r>
            <a:r>
              <a:rPr lang="en-US" altLang="en-US" dirty="0"/>
              <a:t>[1] would retrieve the 2</a:t>
            </a:r>
            <a:r>
              <a:rPr lang="en-US" altLang="en-US" baseline="30000" dirty="0"/>
              <a:t>nd</a:t>
            </a:r>
            <a:r>
              <a:rPr lang="en-US" altLang="en-US" dirty="0"/>
              <a:t> character in the $</a:t>
            </a:r>
            <a:r>
              <a:rPr lang="en-US" altLang="en-US" dirty="0" err="1"/>
              <a:t>stringval</a:t>
            </a:r>
            <a:r>
              <a:rPr lang="en-US" altLang="en-US" dirty="0"/>
              <a:t> variable – note that strings and most arrays in PHP begin indexing at 0)</a:t>
            </a:r>
          </a:p>
          <a:p>
            <a:r>
              <a:rPr lang="en-US" altLang="en-US" dirty="0"/>
              <a:t>You can access individual characters in strings this way in PHP, although this usage has been deprecated and is not suggested</a:t>
            </a:r>
          </a:p>
          <a:p>
            <a:r>
              <a:rPr lang="en-US" altLang="en-US" dirty="0"/>
              <a:t>The recommended method, for no apparent reason, is to place the index of the character you wish to retrieve in curly brackets (e.g. $</a:t>
            </a:r>
            <a:r>
              <a:rPr lang="en-US" altLang="en-US" dirty="0" err="1"/>
              <a:t>stringval</a:t>
            </a:r>
            <a:r>
              <a:rPr lang="en-US" altLang="en-US"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a:t>String operators</a:t>
            </a:r>
          </a:p>
        </p:txBody>
      </p:sp>
      <p:sp>
        <p:nvSpPr>
          <p:cNvPr id="216067" name="Rectangle 3"/>
          <p:cNvSpPr>
            <a:spLocks noGrp="1" noChangeArrowheads="1"/>
          </p:cNvSpPr>
          <p:nvPr>
            <p:ph type="body" idx="1"/>
          </p:nvPr>
        </p:nvSpPr>
        <p:spPr/>
        <p:txBody>
          <a:bodyPr/>
          <a:lstStyle/>
          <a:p>
            <a:pPr>
              <a:lnSpc>
                <a:spcPct val="90000"/>
              </a:lnSpc>
            </a:pPr>
            <a:r>
              <a:rPr lang="en-US" altLang="en-US"/>
              <a:t>PHP offers only one real operator on strings: the dot (</a:t>
            </a:r>
            <a:r>
              <a:rPr lang="en-US" altLang="en-US" b="1">
                <a:latin typeface="Courier New" pitchFamily="49" charset="0"/>
              </a:rPr>
              <a:t>.</a:t>
            </a:r>
            <a:r>
              <a:rPr lang="en-US" altLang="en-US"/>
              <a:t>) or concatenation operator</a:t>
            </a:r>
          </a:p>
          <a:p>
            <a:pPr>
              <a:lnSpc>
                <a:spcPct val="90000"/>
              </a:lnSpc>
            </a:pPr>
            <a:r>
              <a:rPr lang="en-US" altLang="en-US"/>
              <a:t>This operator, when placed between two string arguments, produces a new string that is the result of putting the two strings together in sequence</a:t>
            </a:r>
          </a:p>
          <a:p>
            <a:pPr lvl="1">
              <a:lnSpc>
                <a:spcPct val="90000"/>
              </a:lnSpc>
              <a:buFont typeface="Wingdings" pitchFamily="2" charset="2"/>
              <a:buNone/>
            </a:pPr>
            <a:r>
              <a:rPr lang="en-US" altLang="en-US">
                <a:latin typeface="Courier New" pitchFamily="49" charset="0"/>
              </a:rPr>
              <a:t>$my_two_cents = 'You\'re a moron';</a:t>
            </a:r>
          </a:p>
          <a:p>
            <a:pPr lvl="1">
              <a:lnSpc>
                <a:spcPct val="90000"/>
              </a:lnSpc>
              <a:buFont typeface="Wingdings" pitchFamily="2" charset="2"/>
              <a:buNone/>
            </a:pPr>
            <a:r>
              <a:rPr lang="en-US" altLang="en-US">
                <a:latin typeface="Courier New" pitchFamily="49" charset="0"/>
              </a:rPr>
              <a:t>$third_cent = 'And another thing';</a:t>
            </a:r>
          </a:p>
          <a:p>
            <a:pPr lvl="1">
              <a:lnSpc>
                <a:spcPct val="90000"/>
              </a:lnSpc>
              <a:buFont typeface="Wingdings" pitchFamily="2" charset="2"/>
              <a:buNone/>
            </a:pPr>
            <a:r>
              <a:rPr lang="en-US" altLang="en-US">
                <a:latin typeface="Courier New" pitchFamily="49" charset="0"/>
              </a:rPr>
              <a:t>print ($my_two_cents.'...'.$third_cent.'...');</a:t>
            </a:r>
          </a:p>
          <a:p>
            <a:pPr>
              <a:lnSpc>
                <a:spcPct val="90000"/>
              </a:lnSpc>
            </a:pPr>
            <a:r>
              <a:rPr lang="en-US" altLang="en-US"/>
              <a:t>In this case, we are not passing multiple string arguments to the print statement, we are passing a single string created by concatenating the 4 strings together</a:t>
            </a:r>
          </a:p>
          <a:p>
            <a:pPr>
              <a:lnSpc>
                <a:spcPct val="90000"/>
              </a:lnSpc>
            </a:pPr>
            <a:r>
              <a:rPr lang="en-US" altLang="en-US"/>
              <a:t>Unlike Java, you cannot use the + operator to concatenate 2 strings together. If you try, it will attempt to interpret the strings as numbers and return the addition of the 2 numbers.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Concatenation and assignment</a:t>
            </a:r>
          </a:p>
        </p:txBody>
      </p:sp>
      <p:sp>
        <p:nvSpPr>
          <p:cNvPr id="217091" name="Rectangle 3"/>
          <p:cNvSpPr>
            <a:spLocks noGrp="1" noChangeArrowheads="1"/>
          </p:cNvSpPr>
          <p:nvPr>
            <p:ph type="body" idx="1"/>
          </p:nvPr>
        </p:nvSpPr>
        <p:spPr/>
        <p:txBody>
          <a:bodyPr/>
          <a:lstStyle/>
          <a:p>
            <a:r>
              <a:rPr lang="en-US" altLang="en-US"/>
              <a:t>Just as with arithmetic operators, PHP has a shorthand operator that combines concatenation with assignment (</a:t>
            </a:r>
            <a:r>
              <a:rPr lang="en-US" altLang="en-US">
                <a:latin typeface="Courier New" pitchFamily="49" charset="0"/>
              </a:rPr>
              <a:t>.=</a:t>
            </a:r>
            <a:r>
              <a:rPr lang="en-US" altLang="en-US"/>
              <a:t>)</a:t>
            </a:r>
          </a:p>
          <a:p>
            <a:pPr lvl="1">
              <a:buFont typeface="Wingdings" pitchFamily="2" charset="2"/>
              <a:buNone/>
            </a:pPr>
            <a:r>
              <a:rPr lang="en-US" altLang="en-US">
                <a:latin typeface="Courier New" pitchFamily="49" charset="0"/>
              </a:rPr>
              <a:t>$string_var = 'one plus one = ';</a:t>
            </a:r>
          </a:p>
          <a:p>
            <a:pPr lvl="1">
              <a:buFont typeface="Wingdings" pitchFamily="2" charset="2"/>
              <a:buNone/>
            </a:pPr>
            <a:r>
              <a:rPr lang="en-US" altLang="en-US">
                <a:latin typeface="Courier New" pitchFamily="49" charset="0"/>
              </a:rPr>
              <a:t>$string_var .= 'two';</a:t>
            </a:r>
          </a:p>
          <a:p>
            <a:pPr lvl="1">
              <a:buFont typeface="Wingdings" pitchFamily="2" charset="2"/>
              <a:buNone/>
            </a:pPr>
            <a:r>
              <a:rPr lang="en-US" altLang="en-US">
                <a:latin typeface="Courier New" pitchFamily="49" charset="0"/>
              </a:rPr>
              <a:t>print ($string_var);</a:t>
            </a:r>
          </a:p>
          <a:p>
            <a:pPr lvl="1"/>
            <a:r>
              <a:rPr lang="en-US" altLang="en-US"/>
              <a:t>Would print the string "one plus one = two"</a:t>
            </a:r>
          </a:p>
          <a:p>
            <a:r>
              <a:rPr lang="en-US" altLang="en-US"/>
              <a:t>The string to the right of the concatenation and assignment operator will always be appended to the end (right side) of the string value of the variable on the left side of the operator and assign the new string to the variable on the left side of the operator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a:t>String functions</a:t>
            </a:r>
          </a:p>
        </p:txBody>
      </p:sp>
      <p:sp>
        <p:nvSpPr>
          <p:cNvPr id="218115" name="Rectangle 3"/>
          <p:cNvSpPr>
            <a:spLocks noGrp="1" noChangeArrowheads="1"/>
          </p:cNvSpPr>
          <p:nvPr>
            <p:ph type="body" idx="1"/>
          </p:nvPr>
        </p:nvSpPr>
        <p:spPr/>
        <p:txBody>
          <a:bodyPr/>
          <a:lstStyle/>
          <a:p>
            <a:r>
              <a:rPr lang="en-US" altLang="en-US"/>
              <a:t>PHP provides a huge variety of functions for the munching and crunching of strings</a:t>
            </a:r>
          </a:p>
          <a:p>
            <a:r>
              <a:rPr lang="en-US" altLang="en-US"/>
              <a:t>This section presents the basic functions for inspecting, comparing, modifying, and printing strings</a:t>
            </a:r>
          </a:p>
          <a:p>
            <a:r>
              <a:rPr lang="en-US" altLang="en-US"/>
              <a:t>Note for C programmers: many of the PHP string function names are the same or similar to the corresponding C/C++ function names and perform the same tasks and take the same arguments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t>Inspecting strings</a:t>
            </a:r>
          </a:p>
        </p:txBody>
      </p:sp>
      <p:sp>
        <p:nvSpPr>
          <p:cNvPr id="219139" name="Rectangle 3"/>
          <p:cNvSpPr>
            <a:spLocks noGrp="1" noChangeArrowheads="1"/>
          </p:cNvSpPr>
          <p:nvPr>
            <p:ph type="body" idx="1"/>
          </p:nvPr>
        </p:nvSpPr>
        <p:spPr/>
        <p:txBody>
          <a:bodyPr/>
          <a:lstStyle/>
          <a:p>
            <a:r>
              <a:rPr lang="en-US" altLang="en-US">
                <a:latin typeface="Courier New" pitchFamily="49" charset="0"/>
              </a:rPr>
              <a:t>int </a:t>
            </a:r>
            <a:r>
              <a:rPr lang="en-US" altLang="en-US" b="1">
                <a:latin typeface="Courier New" pitchFamily="49" charset="0"/>
              </a:rPr>
              <a:t>strlen</a:t>
            </a:r>
            <a:r>
              <a:rPr lang="en-US" altLang="en-US">
                <a:latin typeface="Courier New" pitchFamily="49" charset="0"/>
              </a:rPr>
              <a:t> (string str)</a:t>
            </a:r>
            <a:r>
              <a:rPr lang="en-US" altLang="en-US"/>
              <a:t> returns the number of characters in the string</a:t>
            </a:r>
          </a:p>
          <a:p>
            <a:pPr lvl="1"/>
            <a:r>
              <a:rPr lang="en-US" altLang="en-US"/>
              <a:t>Knowing the string's length is particularly useful for situations in which we'd like to loop through a string character by character</a:t>
            </a:r>
          </a:p>
          <a:p>
            <a:endParaRPr lang="en-US" altLang="en-US"/>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5778</TotalTime>
  <Words>3653</Words>
  <Application>Microsoft Office PowerPoint</Application>
  <PresentationFormat>On-screen Show (4:3)</PresentationFormat>
  <Paragraphs>207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Blends</vt:lpstr>
      <vt:lpstr>PowerPoint Presentation</vt:lpstr>
      <vt:lpstr>Summary</vt:lpstr>
      <vt:lpstr>Strings in PHP</vt:lpstr>
      <vt:lpstr>Interpolation with curly braces</vt:lpstr>
      <vt:lpstr>Characters and string indices</vt:lpstr>
      <vt:lpstr>String operators</vt:lpstr>
      <vt:lpstr>Concatenation and assignment</vt:lpstr>
      <vt:lpstr>String functions</vt:lpstr>
      <vt:lpstr>Inspecting strings</vt:lpstr>
      <vt:lpstr>Finding characters and substrings</vt:lpstr>
      <vt:lpstr>Comparison</vt:lpstr>
      <vt:lpstr>Searching</vt:lpstr>
      <vt:lpstr>Substring selection</vt:lpstr>
      <vt:lpstr>Substring selection (cont.)</vt:lpstr>
      <vt:lpstr>String cleanup functions</vt:lpstr>
      <vt:lpstr>String replacement</vt:lpstr>
      <vt:lpstr>Tokenizing and parsing functions</vt:lpstr>
      <vt:lpstr>Tokenizing and parsing functions (cont.)</vt:lpstr>
      <vt:lpstr>Case functions</vt:lpstr>
      <vt:lpstr>Escaping functions</vt:lpstr>
      <vt:lpstr>Escaping functions (cont.)</vt:lpstr>
      <vt:lpstr>Printing and output</vt:lpstr>
      <vt:lpstr>Printing &amp; output (cont.)</vt:lpstr>
      <vt:lpstr>Printing &amp; output (cont.)</vt:lpstr>
      <vt:lpstr>HTML-Specific string functions</vt:lpstr>
      <vt:lpstr>Hashing using MD5</vt:lpstr>
      <vt:lpstr>Hashing using MD5 (cont.)</vt:lpstr>
      <vt:lpstr>Hashing using MD5 (cont.)</vt:lpstr>
      <vt:lpstr>String similarity functions</vt:lpstr>
    </vt:vector>
  </TitlesOfParts>
  <Company>Hong Kong Polytechnic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Computing</dc:creator>
  <cp:lastModifiedBy>Alind</cp:lastModifiedBy>
  <cp:revision>117</cp:revision>
  <cp:lastPrinted>1601-01-01T00:00:00Z</cp:lastPrinted>
  <dcterms:created xsi:type="dcterms:W3CDTF">2001-07-11T06:18:41Z</dcterms:created>
  <dcterms:modified xsi:type="dcterms:W3CDTF">2017-02-07T07:16:15Z</dcterms:modified>
</cp:coreProperties>
</file>