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80"/>
  </p:notesMasterIdLst>
  <p:handoutMasterIdLst>
    <p:handoutMasterId r:id="rId81"/>
  </p:handoutMasterIdLst>
  <p:sldIdLst>
    <p:sldId id="261" r:id="rId2"/>
    <p:sldId id="262" r:id="rId3"/>
    <p:sldId id="270" r:id="rId4"/>
    <p:sldId id="266" r:id="rId5"/>
    <p:sldId id="267" r:id="rId6"/>
    <p:sldId id="268" r:id="rId7"/>
    <p:sldId id="269" r:id="rId8"/>
    <p:sldId id="272" r:id="rId9"/>
    <p:sldId id="273" r:id="rId10"/>
    <p:sldId id="274" r:id="rId11"/>
    <p:sldId id="275" r:id="rId12"/>
    <p:sldId id="276" r:id="rId13"/>
    <p:sldId id="277" r:id="rId14"/>
    <p:sldId id="278" r:id="rId15"/>
    <p:sldId id="336" r:id="rId16"/>
    <p:sldId id="279" r:id="rId17"/>
    <p:sldId id="280" r:id="rId18"/>
    <p:sldId id="337" r:id="rId19"/>
    <p:sldId id="338" r:id="rId20"/>
    <p:sldId id="281" r:id="rId21"/>
    <p:sldId id="339" r:id="rId22"/>
    <p:sldId id="283" r:id="rId23"/>
    <p:sldId id="340" r:id="rId24"/>
    <p:sldId id="341" r:id="rId25"/>
    <p:sldId id="284" r:id="rId26"/>
    <p:sldId id="342" r:id="rId27"/>
    <p:sldId id="285" r:id="rId28"/>
    <p:sldId id="343"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45"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Lst>
  <p:sldSz cx="9144000" cy="6858000" type="screen4x3"/>
  <p:notesSz cx="7315200" cy="9601200"/>
  <p:custDataLst>
    <p:tags r:id="rId82"/>
  </p:custDataLst>
  <p:defaultTextStyle>
    <a:defPPr>
      <a:defRPr lang="en-US"/>
    </a:defPPr>
    <a:lvl1pPr algn="ctr" rtl="0" fontAlgn="base">
      <a:spcBef>
        <a:spcPct val="50000"/>
      </a:spcBef>
      <a:spcAft>
        <a:spcPct val="0"/>
      </a:spcAft>
      <a:buClr>
        <a:srgbClr val="003580"/>
      </a:buClr>
      <a:buFont typeface="Wingdings" pitchFamily="2" charset="2"/>
      <a:defRPr sz="2600" kern="1200">
        <a:solidFill>
          <a:srgbClr val="003580"/>
        </a:solidFill>
        <a:latin typeface="Arial" charset="0"/>
        <a:ea typeface="+mn-ea"/>
        <a:cs typeface="Arial" charset="0"/>
      </a:defRPr>
    </a:lvl1pPr>
    <a:lvl2pPr marL="457200" algn="ctr" rtl="0" fontAlgn="base">
      <a:spcBef>
        <a:spcPct val="50000"/>
      </a:spcBef>
      <a:spcAft>
        <a:spcPct val="0"/>
      </a:spcAft>
      <a:buClr>
        <a:srgbClr val="003580"/>
      </a:buClr>
      <a:buFont typeface="Wingdings" pitchFamily="2" charset="2"/>
      <a:defRPr sz="2600" kern="1200">
        <a:solidFill>
          <a:srgbClr val="003580"/>
        </a:solidFill>
        <a:latin typeface="Arial" charset="0"/>
        <a:ea typeface="+mn-ea"/>
        <a:cs typeface="Arial" charset="0"/>
      </a:defRPr>
    </a:lvl2pPr>
    <a:lvl3pPr marL="914400" algn="ctr" rtl="0" fontAlgn="base">
      <a:spcBef>
        <a:spcPct val="50000"/>
      </a:spcBef>
      <a:spcAft>
        <a:spcPct val="0"/>
      </a:spcAft>
      <a:buClr>
        <a:srgbClr val="003580"/>
      </a:buClr>
      <a:buFont typeface="Wingdings" pitchFamily="2" charset="2"/>
      <a:defRPr sz="2600" kern="1200">
        <a:solidFill>
          <a:srgbClr val="003580"/>
        </a:solidFill>
        <a:latin typeface="Arial" charset="0"/>
        <a:ea typeface="+mn-ea"/>
        <a:cs typeface="Arial" charset="0"/>
      </a:defRPr>
    </a:lvl3pPr>
    <a:lvl4pPr marL="1371600" algn="ctr" rtl="0" fontAlgn="base">
      <a:spcBef>
        <a:spcPct val="50000"/>
      </a:spcBef>
      <a:spcAft>
        <a:spcPct val="0"/>
      </a:spcAft>
      <a:buClr>
        <a:srgbClr val="003580"/>
      </a:buClr>
      <a:buFont typeface="Wingdings" pitchFamily="2" charset="2"/>
      <a:defRPr sz="2600" kern="1200">
        <a:solidFill>
          <a:srgbClr val="003580"/>
        </a:solidFill>
        <a:latin typeface="Arial" charset="0"/>
        <a:ea typeface="+mn-ea"/>
        <a:cs typeface="Arial" charset="0"/>
      </a:defRPr>
    </a:lvl4pPr>
    <a:lvl5pPr marL="1828800" algn="ctr" rtl="0" fontAlgn="base">
      <a:spcBef>
        <a:spcPct val="50000"/>
      </a:spcBef>
      <a:spcAft>
        <a:spcPct val="0"/>
      </a:spcAft>
      <a:buClr>
        <a:srgbClr val="003580"/>
      </a:buClr>
      <a:buFont typeface="Wingdings" pitchFamily="2" charset="2"/>
      <a:defRPr sz="2600" kern="1200">
        <a:solidFill>
          <a:srgbClr val="003580"/>
        </a:solidFill>
        <a:latin typeface="Arial" charset="0"/>
        <a:ea typeface="+mn-ea"/>
        <a:cs typeface="Arial" charset="0"/>
      </a:defRPr>
    </a:lvl5pPr>
    <a:lvl6pPr marL="2286000" algn="l" defTabSz="914400" rtl="0" eaLnBrk="1" latinLnBrk="0" hangingPunct="1">
      <a:defRPr sz="2600" kern="1200">
        <a:solidFill>
          <a:srgbClr val="003580"/>
        </a:solidFill>
        <a:latin typeface="Arial" charset="0"/>
        <a:ea typeface="+mn-ea"/>
        <a:cs typeface="Arial" charset="0"/>
      </a:defRPr>
    </a:lvl6pPr>
    <a:lvl7pPr marL="2743200" algn="l" defTabSz="914400" rtl="0" eaLnBrk="1" latinLnBrk="0" hangingPunct="1">
      <a:defRPr sz="2600" kern="1200">
        <a:solidFill>
          <a:srgbClr val="003580"/>
        </a:solidFill>
        <a:latin typeface="Arial" charset="0"/>
        <a:ea typeface="+mn-ea"/>
        <a:cs typeface="Arial" charset="0"/>
      </a:defRPr>
    </a:lvl7pPr>
    <a:lvl8pPr marL="3200400" algn="l" defTabSz="914400" rtl="0" eaLnBrk="1" latinLnBrk="0" hangingPunct="1">
      <a:defRPr sz="2600" kern="1200">
        <a:solidFill>
          <a:srgbClr val="003580"/>
        </a:solidFill>
        <a:latin typeface="Arial" charset="0"/>
        <a:ea typeface="+mn-ea"/>
        <a:cs typeface="Arial" charset="0"/>
      </a:defRPr>
    </a:lvl8pPr>
    <a:lvl9pPr marL="3657600" algn="l" defTabSz="914400" rtl="0" eaLnBrk="1" latinLnBrk="0" hangingPunct="1">
      <a:defRPr sz="2600" kern="1200">
        <a:solidFill>
          <a:srgbClr val="00358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80"/>
    <a:srgbClr val="FF0000"/>
    <a:srgbClr val="C0C0C0"/>
    <a:srgbClr val="FF33CC"/>
    <a:srgbClr val="FCEDC8"/>
    <a:srgbClr val="BFCCDF"/>
    <a:srgbClr val="7C7888"/>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6" autoAdjust="0"/>
    <p:restoredTop sz="88007" autoAdjust="0"/>
  </p:normalViewPr>
  <p:slideViewPr>
    <p:cSldViewPr snapToGrid="0">
      <p:cViewPr varScale="1">
        <p:scale>
          <a:sx n="64" d="100"/>
          <a:sy n="64" d="100"/>
        </p:scale>
        <p:origin x="-160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75" d="100"/>
          <a:sy n="75" d="100"/>
        </p:scale>
        <p:origin x="-136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gs" Target="tags/tag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6962"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91" tIns="48345" rIns="96691" bIns="48345" numCol="1" anchor="t" anchorCtr="0" compatLnSpc="1">
            <a:prstTxWarp prst="textNoShape">
              <a:avLst/>
            </a:prstTxWarp>
          </a:bodyPr>
          <a:lstStyle>
            <a:lvl1pPr algn="l" defTabSz="966621">
              <a:spcBef>
                <a:spcPct val="0"/>
              </a:spcBef>
              <a:buClrTx/>
              <a:buFontTx/>
              <a:buNone/>
              <a:defRPr sz="1200">
                <a:solidFill>
                  <a:schemeClr val="tx1"/>
                </a:solidFill>
              </a:defRPr>
            </a:lvl1pPr>
          </a:lstStyle>
          <a:p>
            <a:pPr>
              <a:defRPr/>
            </a:pPr>
            <a:r>
              <a:rPr lang="zh-CN" altLang="en-US"/>
              <a:t>Copyright © 2006 EMC Corporation. Do not Copy - All Rights Reserved.</a:t>
            </a:r>
          </a:p>
        </p:txBody>
      </p:sp>
      <p:sp>
        <p:nvSpPr>
          <p:cNvPr id="936963"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6691" tIns="48345" rIns="96691" bIns="48345" numCol="1" anchor="t" anchorCtr="0" compatLnSpc="1">
            <a:prstTxWarp prst="textNoShape">
              <a:avLst/>
            </a:prstTxWarp>
          </a:bodyPr>
          <a:lstStyle>
            <a:lvl1pPr algn="r" defTabSz="966621">
              <a:spcBef>
                <a:spcPct val="0"/>
              </a:spcBef>
              <a:buClrTx/>
              <a:buFontTx/>
              <a:buNone/>
              <a:defRPr sz="1200">
                <a:solidFill>
                  <a:schemeClr val="tx1"/>
                </a:solidFill>
              </a:defRPr>
            </a:lvl1pPr>
          </a:lstStyle>
          <a:p>
            <a:pPr>
              <a:defRPr/>
            </a:pPr>
            <a:endParaRPr lang="en-US" altLang="zh-CN"/>
          </a:p>
        </p:txBody>
      </p:sp>
      <p:sp>
        <p:nvSpPr>
          <p:cNvPr id="936964"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6691" tIns="48345" rIns="96691" bIns="48345" numCol="1" anchor="b" anchorCtr="0" compatLnSpc="1">
            <a:prstTxWarp prst="textNoShape">
              <a:avLst/>
            </a:prstTxWarp>
          </a:bodyPr>
          <a:lstStyle>
            <a:lvl1pPr algn="l" defTabSz="966621">
              <a:spcBef>
                <a:spcPct val="0"/>
              </a:spcBef>
              <a:buClrTx/>
              <a:buFontTx/>
              <a:buNone/>
              <a:defRPr sz="1200">
                <a:solidFill>
                  <a:schemeClr val="tx1"/>
                </a:solidFill>
              </a:defRPr>
            </a:lvl1pPr>
          </a:lstStyle>
          <a:p>
            <a:pPr>
              <a:defRPr/>
            </a:pPr>
            <a:r>
              <a:rPr lang="zh-CN" altLang="en-US"/>
              <a:t>Storage Systems Architecture - Introduction</a:t>
            </a:r>
            <a:endParaRPr lang="en-US" altLang="zh-CN"/>
          </a:p>
        </p:txBody>
      </p:sp>
      <p:sp>
        <p:nvSpPr>
          <p:cNvPr id="936965"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6691" tIns="48345" rIns="96691" bIns="48345" numCol="1" anchor="b" anchorCtr="0" compatLnSpc="1">
            <a:prstTxWarp prst="textNoShape">
              <a:avLst/>
            </a:prstTxWarp>
          </a:bodyPr>
          <a:lstStyle>
            <a:lvl1pPr algn="r" defTabSz="966621">
              <a:spcBef>
                <a:spcPct val="0"/>
              </a:spcBef>
              <a:buClrTx/>
              <a:buFontTx/>
              <a:buNone/>
              <a:defRPr sz="1200">
                <a:solidFill>
                  <a:schemeClr val="tx1"/>
                </a:solidFill>
              </a:defRPr>
            </a:lvl1pPr>
          </a:lstStyle>
          <a:p>
            <a:pPr>
              <a:defRPr/>
            </a:pPr>
            <a:fld id="{94755C01-866B-41C2-9AE7-2830C8FDF7B5}" type="slidenum">
              <a:rPr lang="zh-CN" altLang="en-US"/>
              <a:pPr>
                <a:defRPr/>
              </a:pPr>
              <a:t>‹#›</a:t>
            </a:fld>
            <a:endParaRPr lang="en-US" altLang="zh-CN"/>
          </a:p>
        </p:txBody>
      </p:sp>
    </p:spTree>
    <p:extLst>
      <p:ext uri="{BB962C8B-B14F-4D97-AF65-F5344CB8AC3E}">
        <p14:creationId xmlns:p14="http://schemas.microsoft.com/office/powerpoint/2010/main" val="279010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7397"/>
            <a:ext cx="7315200" cy="319713"/>
          </a:xfrm>
          <a:prstGeom prst="rect">
            <a:avLst/>
          </a:prstGeom>
          <a:noFill/>
          <a:ln w="9525">
            <a:noFill/>
            <a:miter lim="800000"/>
            <a:headEnd/>
            <a:tailEnd/>
          </a:ln>
          <a:effectLst/>
        </p:spPr>
        <p:txBody>
          <a:bodyPr vert="horz" wrap="square" lIns="96691" tIns="48345" rIns="96691" bIns="48345" numCol="1" anchor="t" anchorCtr="0" compatLnSpc="1">
            <a:prstTxWarp prst="textNoShape">
              <a:avLst/>
            </a:prstTxWarp>
          </a:bodyPr>
          <a:lstStyle>
            <a:lvl1pPr defTabSz="966621">
              <a:spcBef>
                <a:spcPct val="100000"/>
              </a:spcBef>
              <a:buClrTx/>
              <a:buFontTx/>
              <a:buNone/>
              <a:defRPr sz="1000">
                <a:solidFill>
                  <a:schemeClr val="tx1"/>
                </a:solidFill>
              </a:defRPr>
            </a:lvl1pPr>
          </a:lstStyle>
          <a:p>
            <a:pPr>
              <a:defRPr/>
            </a:pPr>
            <a:r>
              <a:rPr lang="zh-CN" altLang="en-US"/>
              <a:t>Copyright © 2006 EMC Corporation. Do not Copy - All Rights Reserved.</a:t>
            </a:r>
          </a:p>
        </p:txBody>
      </p:sp>
      <p:sp>
        <p:nvSpPr>
          <p:cNvPr id="76803" name="Rectangle 4"/>
          <p:cNvSpPr>
            <a:spLocks noGrp="1" noRot="1" noChangeAspect="1" noChangeArrowheads="1" noTextEdit="1"/>
          </p:cNvSpPr>
          <p:nvPr>
            <p:ph type="sldImg" idx="2"/>
          </p:nvPr>
        </p:nvSpPr>
        <p:spPr bwMode="auto">
          <a:xfrm>
            <a:off x="781050" y="481013"/>
            <a:ext cx="5754688" cy="4314825"/>
          </a:xfrm>
          <a:prstGeom prst="rect">
            <a:avLst/>
          </a:prstGeom>
          <a:noFill/>
          <a:ln w="9525">
            <a:solidFill>
              <a:srgbClr val="000000"/>
            </a:solidFill>
            <a:miter lim="800000"/>
            <a:headEnd/>
            <a:tailEnd/>
          </a:ln>
        </p:spPr>
      </p:sp>
      <p:sp>
        <p:nvSpPr>
          <p:cNvPr id="4101" name="Rectangle 5"/>
          <p:cNvSpPr>
            <a:spLocks noGrp="1" noChangeAspect="1" noChangeArrowheads="1"/>
          </p:cNvSpPr>
          <p:nvPr>
            <p:ph type="body" sz="quarter" idx="3"/>
          </p:nvPr>
        </p:nvSpPr>
        <p:spPr bwMode="auto">
          <a:xfrm>
            <a:off x="399222" y="4920288"/>
            <a:ext cx="6518413" cy="4203804"/>
          </a:xfrm>
          <a:prstGeom prst="rect">
            <a:avLst/>
          </a:prstGeom>
          <a:noFill/>
          <a:ln w="9525">
            <a:noFill/>
            <a:miter lim="800000"/>
            <a:headEnd/>
            <a:tailEnd/>
          </a:ln>
          <a:effectLst/>
        </p:spPr>
        <p:txBody>
          <a:bodyPr vert="horz" wrap="square" lIns="96691" tIns="48345" rIns="96691" bIns="4834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5" name="Rectangle 9"/>
          <p:cNvSpPr>
            <a:spLocks noChangeArrowheads="1"/>
          </p:cNvSpPr>
          <p:nvPr/>
        </p:nvSpPr>
        <p:spPr bwMode="auto">
          <a:xfrm>
            <a:off x="1706218" y="9281489"/>
            <a:ext cx="4301987" cy="239374"/>
          </a:xfrm>
          <a:prstGeom prst="rect">
            <a:avLst/>
          </a:prstGeom>
          <a:noFill/>
          <a:ln w="9525">
            <a:noFill/>
            <a:miter lim="800000"/>
            <a:headEnd/>
            <a:tailEnd/>
          </a:ln>
          <a:effectLst/>
        </p:spPr>
        <p:txBody>
          <a:bodyPr lIns="96691" tIns="48345" rIns="96691" bIns="48345"/>
          <a:lstStyle/>
          <a:p>
            <a:pPr algn="r" defTabSz="966621">
              <a:spcBef>
                <a:spcPct val="0"/>
              </a:spcBef>
              <a:buClrTx/>
              <a:buFontTx/>
              <a:buNone/>
              <a:defRPr/>
            </a:pPr>
            <a:r>
              <a:rPr lang="zh-CN" altLang="en-US" sz="800" dirty="0">
                <a:solidFill>
                  <a:schemeClr val="tx1"/>
                </a:solidFill>
              </a:rPr>
              <a:t>Storage Systems Architecture - Introduction</a:t>
            </a:r>
            <a:endParaRPr lang="en-US" altLang="zh-CN" sz="800" dirty="0">
              <a:solidFill>
                <a:schemeClr val="tx1"/>
              </a:solidFill>
            </a:endParaRPr>
          </a:p>
        </p:txBody>
      </p:sp>
      <p:sp>
        <p:nvSpPr>
          <p:cNvPr id="4106" name="Rectangle 10"/>
          <p:cNvSpPr>
            <a:spLocks noChangeArrowheads="1"/>
          </p:cNvSpPr>
          <p:nvPr/>
        </p:nvSpPr>
        <p:spPr bwMode="auto">
          <a:xfrm>
            <a:off x="5811078" y="9266733"/>
            <a:ext cx="2392017" cy="239374"/>
          </a:xfrm>
          <a:prstGeom prst="rect">
            <a:avLst/>
          </a:prstGeom>
          <a:noFill/>
          <a:ln w="9525">
            <a:noFill/>
            <a:miter lim="800000"/>
            <a:headEnd/>
            <a:tailEnd/>
          </a:ln>
          <a:effectLst/>
        </p:spPr>
        <p:txBody>
          <a:bodyPr lIns="96691" tIns="48345" rIns="96691" bIns="48345"/>
          <a:lstStyle/>
          <a:p>
            <a:pPr algn="l" defTabSz="966621">
              <a:spcBef>
                <a:spcPct val="0"/>
              </a:spcBef>
              <a:buClrTx/>
              <a:buFontTx/>
              <a:buNone/>
              <a:defRPr/>
            </a:pPr>
            <a:r>
              <a:rPr lang="zh-CN" altLang="en-US" sz="900" dirty="0">
                <a:solidFill>
                  <a:schemeClr val="tx1"/>
                </a:solidFill>
              </a:rPr>
              <a:t> </a:t>
            </a:r>
            <a:r>
              <a:rPr lang="en-US" altLang="zh-CN" sz="900" dirty="0">
                <a:solidFill>
                  <a:schemeClr val="tx1"/>
                </a:solidFill>
              </a:rPr>
              <a:t>- </a:t>
            </a:r>
            <a:fld id="{1EFD2034-832C-4970-B86E-45E78109BA8A}" type="slidenum">
              <a:rPr lang="en-US" altLang="zh-CN" sz="800">
                <a:solidFill>
                  <a:schemeClr val="tx1"/>
                </a:solidFill>
              </a:rPr>
              <a:pPr algn="l" defTabSz="966621">
                <a:spcBef>
                  <a:spcPct val="0"/>
                </a:spcBef>
                <a:buClrTx/>
                <a:buFontTx/>
                <a:buNone/>
                <a:defRPr/>
              </a:pPr>
              <a:t>‹#›</a:t>
            </a:fld>
            <a:endParaRPr lang="en-US" altLang="zh-CN" sz="800" dirty="0">
              <a:solidFill>
                <a:schemeClr val="tx1"/>
              </a:solidFill>
            </a:endParaRPr>
          </a:p>
        </p:txBody>
      </p:sp>
    </p:spTree>
    <p:extLst>
      <p:ext uri="{BB962C8B-B14F-4D97-AF65-F5344CB8AC3E}">
        <p14:creationId xmlns:p14="http://schemas.microsoft.com/office/powerpoint/2010/main" val="1896996256"/>
      </p:ext>
    </p:extLst>
  </p:cSld>
  <p:clrMap bg1="lt1" tx1="dk1" bg2="lt2" tx2="dk2" accent1="accent1" accent2="accent2" accent3="accent3" accent4="accent4" accent5="accent5" accent6="accent6" hlink="hlink" folHlink="folHlink"/>
  <p:hf ftr="0" dt="0"/>
  <p:notesStyle>
    <a:lvl1pPr algn="l" rtl="0" eaLnBrk="0" fontAlgn="base" hangingPunct="0">
      <a:spcBef>
        <a:spcPct val="50000"/>
      </a:spcBef>
      <a:spcAft>
        <a:spcPct val="0"/>
      </a:spcAft>
      <a:defRPr sz="1200" kern="1200">
        <a:solidFill>
          <a:schemeClr val="tx1"/>
        </a:solidFill>
        <a:latin typeface="Times New Roman" pitchFamily="18" charset="0"/>
        <a:ea typeface="+mn-ea"/>
        <a:cs typeface="Arial" charset="0"/>
      </a:defRPr>
    </a:lvl1pPr>
    <a:lvl2pPr marL="228600" indent="-114300" algn="l" rtl="0" eaLnBrk="0" fontAlgn="base" hangingPunct="0">
      <a:spcBef>
        <a:spcPct val="20000"/>
      </a:spcBef>
      <a:spcAft>
        <a:spcPct val="0"/>
      </a:spcAft>
      <a:buFont typeface="Wingdings" pitchFamily="2" charset="2"/>
      <a:buChar char=""/>
      <a:defRPr sz="1200" kern="1200">
        <a:solidFill>
          <a:schemeClr val="tx1"/>
        </a:solidFill>
        <a:latin typeface="Times New Roman" pitchFamily="18" charset="0"/>
        <a:ea typeface="+mn-ea"/>
        <a:cs typeface="Arial" charset="0"/>
      </a:defRPr>
    </a:lvl2pPr>
    <a:lvl3pPr marL="457200" indent="-114300" algn="l" rtl="0" eaLnBrk="0" fontAlgn="base" hangingPunct="0">
      <a:spcBef>
        <a:spcPct val="10000"/>
      </a:spcBef>
      <a:spcAft>
        <a:spcPct val="0"/>
      </a:spcAft>
      <a:buFont typeface="Times New Roman" pitchFamily="18" charset="0"/>
      <a:buChar char="−"/>
      <a:defRPr sz="1200" kern="1200">
        <a:solidFill>
          <a:schemeClr val="tx1"/>
        </a:solidFill>
        <a:latin typeface="Times New Roman" pitchFamily="18" charset="0"/>
        <a:ea typeface="+mn-ea"/>
        <a:cs typeface="Arial" charset="0"/>
      </a:defRPr>
    </a:lvl3pPr>
    <a:lvl4pPr marL="685800" indent="-114300" algn="l" rtl="0" eaLnBrk="0" fontAlgn="base" hangingPunct="0">
      <a:spcBef>
        <a:spcPct val="10000"/>
      </a:spcBef>
      <a:spcAft>
        <a:spcPct val="0"/>
      </a:spcAft>
      <a:buSzPct val="85000"/>
      <a:buFont typeface="Wingdings" pitchFamily="2" charset="2"/>
      <a:buChar char="Ø"/>
      <a:defRPr sz="1200" kern="1200">
        <a:solidFill>
          <a:schemeClr val="tx1"/>
        </a:solidFill>
        <a:latin typeface="Times New Roman" pitchFamily="18" charset="0"/>
        <a:ea typeface="+mn-ea"/>
        <a:cs typeface="Arial" charset="0"/>
      </a:defRPr>
    </a:lvl4pPr>
    <a:lvl5pPr marL="914400" indent="-114300" algn="l" rtl="0" eaLnBrk="0" fontAlgn="base" hangingPunct="0">
      <a:spcBef>
        <a:spcPct val="10000"/>
      </a:spcBef>
      <a:spcAft>
        <a:spcPct val="0"/>
      </a:spcAft>
      <a:buFont typeface="Wingdings" pitchFamily="2" charset="2"/>
      <a:buChar char="§"/>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77827" name="Rectangle 5"/>
          <p:cNvSpPr>
            <a:spLocks noGrp="1" noRot="1" noChangeAspect="1" noChangeArrowheads="1" noTextEdit="1"/>
          </p:cNvSpPr>
          <p:nvPr>
            <p:ph type="sldImg"/>
          </p:nvPr>
        </p:nvSpPr>
        <p:spPr>
          <a:ln/>
        </p:spPr>
      </p:sp>
      <p:sp>
        <p:nvSpPr>
          <p:cNvPr id="77828" name="Rectangle 6"/>
          <p:cNvSpPr>
            <a:spLocks noGrp="1" noChangeAspect="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spect="1" noChangeArrowheads="1"/>
          </p:cNvSpPr>
          <p:nvPr>
            <p:ph type="body" idx="1"/>
          </p:nvPr>
        </p:nvSpPr>
        <p:spPr>
          <a:noFill/>
          <a:ln/>
        </p:spPr>
        <p:txBody>
          <a:bodyPr/>
          <a:lstStyle/>
          <a:p>
            <a:pPr eaLnBrk="1" hangingPunct="1"/>
            <a:r>
              <a:rPr lang="en-US" altLang="zh-CN" smtClean="0"/>
              <a:t>A host environment could be something small, like a laptop, or it could be larger, such as a server, a group of servers, a mainframe, or a combination of these items. The host system has hardware (physical) and software (logical) components.  Let’s look at the hardware components first.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8067" name="Rectangle 2"/>
          <p:cNvSpPr>
            <a:spLocks noGrp="1" noRot="1" noChangeAspect="1" noChangeArrowheads="1" noTextEdit="1"/>
          </p:cNvSpPr>
          <p:nvPr>
            <p:ph type="sldImg"/>
          </p:nvPr>
        </p:nvSpPr>
        <p:spPr>
          <a:xfrm>
            <a:off x="782638" y="481013"/>
            <a:ext cx="5754687" cy="4314825"/>
          </a:xfrm>
          <a:ln/>
        </p:spPr>
      </p:sp>
      <p:sp>
        <p:nvSpPr>
          <p:cNvPr id="88068" name="Rectangle 3"/>
          <p:cNvSpPr>
            <a:spLocks noGrp="1" noChangeAspect="1" noChangeArrowheads="1"/>
          </p:cNvSpPr>
          <p:nvPr>
            <p:ph type="body" idx="1"/>
          </p:nvPr>
        </p:nvSpPr>
        <p:spPr>
          <a:noFill/>
          <a:ln/>
        </p:spPr>
        <p:txBody>
          <a:bodyPr/>
          <a:lstStyle/>
          <a:p>
            <a:pPr eaLnBrk="1" hangingPunct="1"/>
            <a:r>
              <a:rPr lang="en-US" altLang="zh-CN" dirty="0" smtClean="0"/>
              <a:t>A host may be considered to consist of the following 3 hardware building blocks:</a:t>
            </a:r>
          </a:p>
          <a:p>
            <a:pPr lvl="1" eaLnBrk="1" hangingPunct="1"/>
            <a:r>
              <a:rPr lang="en-US" altLang="zh-CN" dirty="0" smtClean="0"/>
              <a:t>Central Processing Unit (CPU) </a:t>
            </a:r>
          </a:p>
          <a:p>
            <a:pPr lvl="1" eaLnBrk="1" hangingPunct="1"/>
            <a:r>
              <a:rPr lang="en-US" altLang="zh-CN" dirty="0" smtClean="0"/>
              <a:t>Storage such as internal memory or disk devices </a:t>
            </a:r>
          </a:p>
          <a:p>
            <a:pPr lvl="1" eaLnBrk="1" hangingPunct="1"/>
            <a:r>
              <a:rPr lang="en-US" altLang="zh-CN" dirty="0" err="1" smtClean="0"/>
              <a:t>Input/Output</a:t>
            </a:r>
            <a:r>
              <a:rPr lang="en-US" altLang="zh-CN" dirty="0" smtClean="0"/>
              <a:t> (I/O) devices.</a:t>
            </a:r>
          </a:p>
          <a:p>
            <a:pPr eaLnBrk="1" hangingPunct="1"/>
            <a:r>
              <a:rPr lang="en-US" altLang="zh-CN" dirty="0" smtClean="0"/>
              <a:t>Each of the 3 building blocks is covered in more detail in subsequent slides. The bus, or communication pathway that joins the building blocks, is covered in a later module.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9091" name="Rectangle 2"/>
          <p:cNvSpPr>
            <a:spLocks noGrp="1" noRot="1" noChangeAspect="1" noChangeArrowheads="1" noTextEdit="1"/>
          </p:cNvSpPr>
          <p:nvPr>
            <p:ph type="sldImg"/>
          </p:nvPr>
        </p:nvSpPr>
        <p:spPr>
          <a:xfrm>
            <a:off x="782638" y="481013"/>
            <a:ext cx="5754687" cy="4314825"/>
          </a:xfrm>
          <a:ln/>
        </p:spPr>
      </p:sp>
      <p:sp>
        <p:nvSpPr>
          <p:cNvPr id="89092" name="Rectangle 3"/>
          <p:cNvSpPr>
            <a:spLocks noGrp="1" noChangeAspect="1" noChangeArrowheads="1"/>
          </p:cNvSpPr>
          <p:nvPr>
            <p:ph type="body" idx="1"/>
          </p:nvPr>
        </p:nvSpPr>
        <p:spPr>
          <a:noFill/>
          <a:ln/>
        </p:spPr>
        <p:txBody>
          <a:bodyPr/>
          <a:lstStyle/>
          <a:p>
            <a:pPr eaLnBrk="1" hangingPunct="1"/>
            <a:r>
              <a:rPr lang="en-US" altLang="zh-CN" smtClean="0"/>
              <a:t>The CPU consists of 3 major parts – </a:t>
            </a:r>
          </a:p>
          <a:p>
            <a:pPr lvl="1" eaLnBrk="1" hangingPunct="1"/>
            <a:r>
              <a:rPr lang="en-US" altLang="zh-CN" smtClean="0"/>
              <a:t>Arithmetic Logic Unit</a:t>
            </a:r>
          </a:p>
          <a:p>
            <a:pPr lvl="1" eaLnBrk="1" hangingPunct="1"/>
            <a:r>
              <a:rPr lang="en-US" altLang="zh-CN" smtClean="0"/>
              <a:t>Registers –  a collection of very high speed storage locations </a:t>
            </a:r>
          </a:p>
          <a:p>
            <a:pPr lvl="1" eaLnBrk="1" hangingPunct="1"/>
            <a:r>
              <a:rPr lang="en-US" altLang="zh-CN" smtClean="0"/>
              <a:t>Level 1 (L1) cache – although cache is optional, it is found on most modern CPUs.</a:t>
            </a:r>
          </a:p>
          <a:p>
            <a:pPr eaLnBrk="1" hangingPunct="1"/>
            <a:r>
              <a:rPr lang="en-US" altLang="zh-CN" smtClean="0"/>
              <a:t>The CPU connects to other components in the host via a bus. See the Connectivity module for a discussion of buses.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spect="1" noChangeArrowheads="1"/>
          </p:cNvSpPr>
          <p:nvPr>
            <p:ph type="body" idx="1"/>
          </p:nvPr>
        </p:nvSpPr>
        <p:spPr>
          <a:noFill/>
          <a:ln/>
        </p:spPr>
        <p:txBody>
          <a:bodyPr/>
          <a:lstStyle/>
          <a:p>
            <a:pPr eaLnBrk="1" hangingPunct="1"/>
            <a:r>
              <a:rPr lang="en-US" altLang="zh-CN" dirty="0" smtClean="0"/>
              <a:t>Host storage can be made up of silicon “chips” or magnetic/optical media.</a:t>
            </a:r>
          </a:p>
          <a:p>
            <a:pPr eaLnBrk="1" hangingPunct="1"/>
            <a:r>
              <a:rPr lang="en-US" altLang="zh-CN" dirty="0" smtClean="0"/>
              <a:t>Memory is an example of storage in chips.  Generally, there are two types of memory within a host system:</a:t>
            </a:r>
          </a:p>
          <a:p>
            <a:pPr lvl="1" eaLnBrk="1" hangingPunct="1"/>
            <a:r>
              <a:rPr lang="en-US" altLang="zh-CN" dirty="0" smtClean="0"/>
              <a:t>Random Access Memory (RAM), This is the most common form of memory.  It allows direct access to any memory location and can have data written into it or read from it. </a:t>
            </a:r>
          </a:p>
          <a:p>
            <a:pPr lvl="1" eaLnBrk="1" hangingPunct="1"/>
            <a:r>
              <a:rPr lang="en-US" altLang="zh-CN" dirty="0" smtClean="0"/>
              <a:t>Read Only Memory (ROM), that contains data that can be read, but not changed.  It is usually used for data needed during internal routines such as starting up the system.</a:t>
            </a:r>
          </a:p>
          <a:p>
            <a:pPr eaLnBrk="1" hangingPunct="1"/>
            <a:r>
              <a:rPr lang="en-US" altLang="zh-CN" dirty="0" smtClean="0"/>
              <a:t>Modern hosts can make use of large amounts of memory – 16 GB and upwards.</a:t>
            </a:r>
          </a:p>
          <a:p>
            <a:pPr eaLnBrk="1" hangingPunct="1"/>
            <a:r>
              <a:rPr lang="en-US" altLang="zh-CN" dirty="0" smtClean="0"/>
              <a:t>Examples of media-based host storage include:</a:t>
            </a:r>
          </a:p>
          <a:p>
            <a:pPr lvl="1" eaLnBrk="1" hangingPunct="1"/>
            <a:r>
              <a:rPr lang="en-US" altLang="zh-CN" dirty="0" smtClean="0"/>
              <a:t>Hard disk</a:t>
            </a:r>
          </a:p>
          <a:p>
            <a:pPr lvl="1" eaLnBrk="1" hangingPunct="1"/>
            <a:r>
              <a:rPr lang="en-US" altLang="zh-CN" dirty="0" smtClean="0"/>
              <a:t>CDROM or DVDROM</a:t>
            </a:r>
          </a:p>
          <a:p>
            <a:pPr lvl="1" eaLnBrk="1" hangingPunct="1"/>
            <a:r>
              <a:rPr lang="en-US" altLang="zh-CN" dirty="0" smtClean="0"/>
              <a:t>Floppy disk</a:t>
            </a:r>
          </a:p>
          <a:p>
            <a:pPr lvl="1" eaLnBrk="1" hangingPunct="1"/>
            <a:r>
              <a:rPr lang="en-US" altLang="zh-CN" dirty="0" smtClean="0"/>
              <a:t>Tape drive</a:t>
            </a:r>
          </a:p>
          <a:p>
            <a:pPr eaLnBrk="1" hangingPunct="1"/>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1139" name="Rectangle 2"/>
          <p:cNvSpPr>
            <a:spLocks noGrp="1" noRot="1" noChangeAspect="1" noChangeArrowheads="1" noTextEdit="1"/>
          </p:cNvSpPr>
          <p:nvPr>
            <p:ph type="sldImg"/>
          </p:nvPr>
        </p:nvSpPr>
        <p:spPr>
          <a:xfrm>
            <a:off x="782638" y="481013"/>
            <a:ext cx="5754687" cy="4314825"/>
          </a:xfrm>
          <a:ln/>
        </p:spPr>
      </p:sp>
      <p:sp>
        <p:nvSpPr>
          <p:cNvPr id="91140" name="Rectangle 3"/>
          <p:cNvSpPr>
            <a:spLocks noGrp="1" noChangeAspect="1" noChangeArrowheads="1"/>
          </p:cNvSpPr>
          <p:nvPr>
            <p:ph type="body" idx="1"/>
          </p:nvPr>
        </p:nvSpPr>
        <p:spPr>
          <a:noFill/>
          <a:ln/>
        </p:spPr>
        <p:txBody>
          <a:bodyPr/>
          <a:lstStyle/>
          <a:p>
            <a:pPr eaLnBrk="1" hangingPunct="1"/>
            <a:r>
              <a:rPr lang="en-US" altLang="zh-CN" dirty="0" smtClean="0"/>
              <a:t>In any host system, there will be a variety of storage types and each type will have different characteristics of speed, cost and capacity. As a general rule, faster technologies cost more, and are more scarce as a result.</a:t>
            </a:r>
          </a:p>
          <a:p>
            <a:pPr eaLnBrk="1" hangingPunct="1"/>
            <a:r>
              <a:rPr lang="en-US" altLang="zh-CN" dirty="0" smtClean="0"/>
              <a:t>CPU registers are extremely fast, but limited in number to a few tens of locations at most, and are expensive in terms of both financial cost and power use. As we move down the list, speeds decrease along with cost.</a:t>
            </a:r>
          </a:p>
          <a:p>
            <a:pPr eaLnBrk="1" hangingPunct="1"/>
            <a:r>
              <a:rPr lang="en-US" altLang="zh-CN" dirty="0" smtClean="0"/>
              <a:t>Magnetic disk has the medium tied to the drive (in most modern drives), whereas optical disk and tape use removable media. The cost of the media per MB stored is much lower than that of magnetic disk.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spect="1" noChangeArrowheads="1"/>
          </p:cNvSpPr>
          <p:nvPr>
            <p:ph type="body" idx="1"/>
          </p:nvPr>
        </p:nvSpPr>
        <p:spPr>
          <a:noFill/>
          <a:ln/>
        </p:spPr>
        <p:txBody>
          <a:bodyPr/>
          <a:lstStyle/>
          <a:p>
            <a:pPr eaLnBrk="1" hangingPunct="1"/>
            <a:r>
              <a:rPr lang="en-US" altLang="zh-CN" dirty="0" smtClean="0"/>
              <a:t>I/O devices allow a host to interact with the outside world by sending and receiving data. The basic I/O devices, such as the keyboard, mouse and monitor, allow users to enter data and view the results of operations. Other I/O devices allow hosts to communicate with each other or with peripheral devices, such as printers and cameras.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spect="1" noChangeArrowheads="1"/>
          </p:cNvSpPr>
          <p:nvPr>
            <p:ph type="body" idx="1"/>
          </p:nvPr>
        </p:nvSpPr>
        <p:spPr>
          <a:noFill/>
          <a:ln/>
        </p:spPr>
        <p:txBody>
          <a:bodyPr/>
          <a:lstStyle/>
          <a:p>
            <a:pPr eaLnBrk="1" hangingPunct="1"/>
            <a:r>
              <a:rPr lang="en-US" altLang="zh-CN" dirty="0" smtClean="0"/>
              <a:t>Host systems generally include software components: </a:t>
            </a:r>
          </a:p>
          <a:p>
            <a:pPr lvl="1" eaLnBrk="1" hangingPunct="1"/>
            <a:r>
              <a:rPr lang="en-US" altLang="zh-CN" dirty="0" smtClean="0"/>
              <a:t>Applications - provide a point of interaction either between the user and the host or another system and the host. Most applications have storage requirements, which may be short or long-term depending upon the application. </a:t>
            </a:r>
          </a:p>
          <a:p>
            <a:pPr lvl="1" eaLnBrk="1" hangingPunct="1"/>
            <a:r>
              <a:rPr lang="en-US" altLang="zh-CN" dirty="0" smtClean="0"/>
              <a:t>Operating system - controls all aspects of the computing environment.  It manages the user interface and the internal operations of all hardware components of the system.    The Operating System:</a:t>
            </a:r>
          </a:p>
          <a:p>
            <a:pPr lvl="2" eaLnBrk="1" hangingPunct="1"/>
            <a:r>
              <a:rPr lang="en-US" altLang="zh-CN" dirty="0" smtClean="0"/>
              <a:t>Controls interaction between applications and the storage systems.</a:t>
            </a:r>
          </a:p>
          <a:p>
            <a:pPr lvl="2" eaLnBrk="1" hangingPunct="1"/>
            <a:r>
              <a:rPr lang="en-US" altLang="zh-CN" dirty="0" smtClean="0"/>
              <a:t>Monitors and responds to user actions and the environment.</a:t>
            </a:r>
          </a:p>
          <a:p>
            <a:pPr lvl="2" eaLnBrk="1" hangingPunct="1"/>
            <a:r>
              <a:rPr lang="en-US" altLang="zh-CN" dirty="0" smtClean="0"/>
              <a:t>Organizes and controls the hardware components</a:t>
            </a:r>
          </a:p>
          <a:p>
            <a:pPr lvl="2" eaLnBrk="1" hangingPunct="1"/>
            <a:r>
              <a:rPr lang="en-US" altLang="zh-CN" dirty="0" smtClean="0"/>
              <a:t>Connects hardware components to the application program layer and the users.</a:t>
            </a:r>
          </a:p>
          <a:p>
            <a:pPr lvl="2" eaLnBrk="1" hangingPunct="1"/>
            <a:r>
              <a:rPr lang="en-US" altLang="zh-CN" dirty="0" smtClean="0"/>
              <a:t>Manages system activities such as storage and communication.</a:t>
            </a:r>
          </a:p>
          <a:p>
            <a:pPr lvl="1" eaLnBrk="1" hangingPunct="1"/>
            <a:r>
              <a:rPr lang="en-US" altLang="zh-CN" dirty="0" smtClean="0"/>
              <a:t>File System (and Files) - provides a logical structure for data and methods for accessing that data. </a:t>
            </a:r>
          </a:p>
          <a:p>
            <a:pPr lvl="1" eaLnBrk="1" hangingPunct="1"/>
            <a:r>
              <a:rPr lang="en-US" altLang="zh-CN" b="1" dirty="0" smtClean="0">
                <a:solidFill>
                  <a:srgbClr val="0000FF"/>
                </a:solidFill>
              </a:rPr>
              <a:t>Device drivers</a:t>
            </a:r>
            <a:r>
              <a:rPr lang="en-US" altLang="zh-CN" dirty="0" smtClean="0"/>
              <a:t> - allow the operating system to be aware of and use a standard interface to access and control a specific device (i.e., printer, speakers, mouse, keyboard, video, storage devices, etc.). They provide the appropriate protocols to the host to allow access to the device.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spect="1" noChangeArrowheads="1"/>
          </p:cNvSpPr>
          <p:nvPr>
            <p:ph type="body" idx="1"/>
          </p:nvPr>
        </p:nvSpPr>
        <p:spPr>
          <a:noFill/>
          <a:ln/>
        </p:spPr>
        <p:txBody>
          <a:bodyPr/>
          <a:lstStyle/>
          <a:p>
            <a:pPr eaLnBrk="1" hangingPunct="1">
              <a:lnSpc>
                <a:spcPct val="90000"/>
              </a:lnSpc>
            </a:pPr>
            <a:r>
              <a:rPr lang="en-US" altLang="zh-CN" dirty="0" smtClean="0"/>
              <a:t>The </a:t>
            </a:r>
            <a:r>
              <a:rPr lang="en-US" altLang="zh-CN" b="1" dirty="0" smtClean="0">
                <a:solidFill>
                  <a:schemeClr val="accent2"/>
                </a:solidFill>
              </a:rPr>
              <a:t>file</a:t>
            </a:r>
            <a:r>
              <a:rPr lang="en-US" altLang="zh-CN" dirty="0" smtClean="0">
                <a:solidFill>
                  <a:schemeClr val="accent2"/>
                </a:solidFill>
              </a:rPr>
              <a:t> </a:t>
            </a:r>
            <a:r>
              <a:rPr lang="en-US" altLang="zh-CN" b="1" dirty="0" smtClean="0">
                <a:solidFill>
                  <a:schemeClr val="accent2"/>
                </a:solidFill>
              </a:rPr>
              <a:t>system</a:t>
            </a:r>
            <a:r>
              <a:rPr lang="en-US" altLang="zh-CN" dirty="0" smtClean="0"/>
              <a:t> is the general name given to the host-based logical structures and software routines used to control access to data storage.</a:t>
            </a:r>
          </a:p>
          <a:p>
            <a:pPr eaLnBrk="1" hangingPunct="1">
              <a:lnSpc>
                <a:spcPct val="90000"/>
              </a:lnSpc>
            </a:pPr>
            <a:r>
              <a:rPr lang="en-US" altLang="zh-CN" dirty="0" smtClean="0"/>
              <a:t>The </a:t>
            </a:r>
            <a:r>
              <a:rPr lang="en-US" altLang="zh-CN" b="1" dirty="0" smtClean="0">
                <a:solidFill>
                  <a:schemeClr val="accent2"/>
                </a:solidFill>
              </a:rPr>
              <a:t>file system</a:t>
            </a:r>
            <a:r>
              <a:rPr lang="en-US" altLang="zh-CN" dirty="0" smtClean="0">
                <a:solidFill>
                  <a:schemeClr val="accent2"/>
                </a:solidFill>
              </a:rPr>
              <a:t> </a:t>
            </a:r>
            <a:r>
              <a:rPr lang="en-US" altLang="zh-CN" b="1" dirty="0" smtClean="0">
                <a:solidFill>
                  <a:schemeClr val="accent2"/>
                </a:solidFill>
              </a:rPr>
              <a:t>block</a:t>
            </a:r>
            <a:r>
              <a:rPr lang="en-US" altLang="zh-CN" dirty="0" smtClean="0"/>
              <a:t> is the smallest ‘container’ allocated to a file’s data. Each </a:t>
            </a:r>
            <a:r>
              <a:rPr lang="en-US" altLang="zh-CN" dirty="0" err="1" smtClean="0"/>
              <a:t>filesystem</a:t>
            </a:r>
            <a:r>
              <a:rPr lang="en-US" altLang="zh-CN" dirty="0" smtClean="0"/>
              <a:t> block is a contiguous area of physical disk capacity. </a:t>
            </a:r>
          </a:p>
          <a:p>
            <a:pPr lvl="1" eaLnBrk="1" hangingPunct="1">
              <a:lnSpc>
                <a:spcPct val="90000"/>
              </a:lnSpc>
            </a:pPr>
            <a:r>
              <a:rPr lang="en-US" altLang="zh-CN" dirty="0" smtClean="0"/>
              <a:t>Blocks can range in size depending on the type of files being stored and accessed. </a:t>
            </a:r>
          </a:p>
          <a:p>
            <a:pPr lvl="1" eaLnBrk="1" hangingPunct="1">
              <a:lnSpc>
                <a:spcPct val="90000"/>
              </a:lnSpc>
            </a:pPr>
            <a:r>
              <a:rPr lang="en-US" altLang="zh-CN" dirty="0" smtClean="0"/>
              <a:t>The block size is fixed (by the operating system) at the time of storage system configuration.</a:t>
            </a:r>
          </a:p>
          <a:p>
            <a:pPr lvl="1" eaLnBrk="1" hangingPunct="1">
              <a:lnSpc>
                <a:spcPct val="90000"/>
              </a:lnSpc>
            </a:pPr>
            <a:r>
              <a:rPr lang="en-US" altLang="zh-CN" dirty="0" smtClean="0"/>
              <a:t>Since most files are larger than the pre-defined </a:t>
            </a:r>
            <a:r>
              <a:rPr lang="en-US" altLang="zh-CN" dirty="0" err="1" smtClean="0"/>
              <a:t>filesystem</a:t>
            </a:r>
            <a:r>
              <a:rPr lang="en-US" altLang="zh-CN" dirty="0" smtClean="0"/>
              <a:t> block size, a file’s data will span multiple </a:t>
            </a:r>
            <a:r>
              <a:rPr lang="en-US" altLang="zh-CN" dirty="0" err="1" smtClean="0"/>
              <a:t>filesystem</a:t>
            </a:r>
            <a:r>
              <a:rPr lang="en-US" altLang="zh-CN" dirty="0" smtClean="0"/>
              <a:t> blocks.  However, the </a:t>
            </a:r>
            <a:r>
              <a:rPr lang="en-US" altLang="zh-CN" dirty="0" err="1" smtClean="0"/>
              <a:t>filesystem</a:t>
            </a:r>
            <a:r>
              <a:rPr lang="en-US" altLang="zh-CN" dirty="0" smtClean="0"/>
              <a:t> blocks containing all of the file’s data may not necessarily be contiguous on a physical</a:t>
            </a:r>
            <a:r>
              <a:rPr lang="en-US" altLang="zh-CN" sz="1000" dirty="0" smtClean="0"/>
              <a:t> disk.  </a:t>
            </a:r>
            <a:endParaRPr lang="en-US" altLang="zh-CN" dirty="0" smtClean="0"/>
          </a:p>
          <a:p>
            <a:pPr eaLnBrk="1" hangingPunct="1">
              <a:lnSpc>
                <a:spcPct val="90000"/>
              </a:lnSpc>
            </a:pPr>
            <a:r>
              <a:rPr lang="en-US" altLang="zh-CN" dirty="0" smtClean="0"/>
              <a:t>The file organization structure is important to users when identifying information stored in files.  </a:t>
            </a:r>
          </a:p>
          <a:p>
            <a:pPr lvl="1" eaLnBrk="1" hangingPunct="1">
              <a:lnSpc>
                <a:spcPct val="90000"/>
              </a:lnSpc>
            </a:pPr>
            <a:r>
              <a:rPr lang="en-US" altLang="zh-CN" dirty="0" smtClean="0"/>
              <a:t>Hosts work with data stored in blocks.  </a:t>
            </a:r>
          </a:p>
          <a:p>
            <a:pPr lvl="1" eaLnBrk="1" hangingPunct="1">
              <a:lnSpc>
                <a:spcPct val="90000"/>
              </a:lnSpc>
            </a:pPr>
            <a:r>
              <a:rPr lang="en-US" altLang="zh-CN" dirty="0" smtClean="0"/>
              <a:t>The </a:t>
            </a:r>
            <a:r>
              <a:rPr lang="en-US" altLang="zh-CN" dirty="0" err="1" smtClean="0"/>
              <a:t>filesystem</a:t>
            </a:r>
            <a:r>
              <a:rPr lang="en-US" altLang="zh-CN" dirty="0" smtClean="0"/>
              <a:t> converts the user logical structures into host accessible blocks. </a:t>
            </a:r>
          </a:p>
          <a:p>
            <a:pPr eaLnBrk="1" hangingPunct="1">
              <a:lnSpc>
                <a:spcPct val="90000"/>
              </a:lnSpc>
            </a:pPr>
            <a:r>
              <a:rPr lang="en-US" altLang="zh-CN" dirty="0" smtClean="0"/>
              <a:t>In multi-user, multi-tasking environments, </a:t>
            </a:r>
            <a:r>
              <a:rPr lang="en-US" altLang="zh-CN" dirty="0" err="1" smtClean="0"/>
              <a:t>filesystems</a:t>
            </a:r>
            <a:r>
              <a:rPr lang="en-US" altLang="zh-CN" dirty="0" smtClean="0"/>
              <a:t> manage shared storage resources using:</a:t>
            </a:r>
          </a:p>
          <a:p>
            <a:pPr lvl="1" eaLnBrk="1" hangingPunct="1">
              <a:lnSpc>
                <a:spcPct val="90000"/>
              </a:lnSpc>
            </a:pPr>
            <a:r>
              <a:rPr lang="en-US" altLang="zh-CN" dirty="0" smtClean="0"/>
              <a:t>Directories, paths and structures to identify file locations</a:t>
            </a:r>
          </a:p>
          <a:p>
            <a:pPr lvl="1" eaLnBrk="1" hangingPunct="1">
              <a:lnSpc>
                <a:spcPct val="90000"/>
              </a:lnSpc>
            </a:pPr>
            <a:r>
              <a:rPr lang="en-US" altLang="zh-CN" dirty="0" smtClean="0"/>
              <a:t>Volume Managers to hide the complexity of physical disk structures</a:t>
            </a:r>
          </a:p>
          <a:p>
            <a:pPr lvl="1" eaLnBrk="1" hangingPunct="1">
              <a:lnSpc>
                <a:spcPct val="90000"/>
              </a:lnSpc>
            </a:pPr>
            <a:r>
              <a:rPr lang="en-US" altLang="zh-CN" dirty="0" smtClean="0"/>
              <a:t>File locking capabilities to control access and data flow to and from file locations when used by potentially competing users or applications</a:t>
            </a:r>
          </a:p>
          <a:p>
            <a:pPr lvl="1" eaLnBrk="1" hangingPunct="1">
              <a:lnSpc>
                <a:spcPct val="90000"/>
              </a:lnSpc>
            </a:pPr>
            <a:r>
              <a:rPr lang="en-US" altLang="zh-CN" dirty="0" smtClean="0"/>
              <a:t>Databases and data management components such as:</a:t>
            </a:r>
          </a:p>
          <a:p>
            <a:pPr lvl="2" eaLnBrk="1" hangingPunct="1">
              <a:lnSpc>
                <a:spcPct val="90000"/>
              </a:lnSpc>
            </a:pPr>
            <a:r>
              <a:rPr lang="en-US" altLang="zh-CN" dirty="0" smtClean="0"/>
              <a:t>Large, shared relational databases</a:t>
            </a:r>
          </a:p>
          <a:p>
            <a:pPr lvl="2" eaLnBrk="1" hangingPunct="1">
              <a:lnSpc>
                <a:spcPct val="90000"/>
              </a:lnSpc>
            </a:pPr>
            <a:r>
              <a:rPr lang="en-US" altLang="zh-CN" dirty="0" smtClean="0"/>
              <a:t>Management of shared data storage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spect="1" noChangeArrowheads="1"/>
          </p:cNvSpPr>
          <p:nvPr>
            <p:ph type="body" idx="1"/>
          </p:nvPr>
        </p:nvSpPr>
        <p:spPr>
          <a:noFill/>
          <a:ln/>
        </p:spPr>
        <p:txBody>
          <a:bodyPr/>
          <a:lstStyle/>
          <a:p>
            <a:pPr eaLnBrk="1" hangingPunct="1"/>
            <a:r>
              <a:rPr lang="en-US" altLang="zh-CN" b="1" dirty="0" smtClean="0">
                <a:solidFill>
                  <a:schemeClr val="accent2"/>
                </a:solidFill>
              </a:rPr>
              <a:t>Non-journaling file systems</a:t>
            </a:r>
            <a:r>
              <a:rPr lang="en-US" altLang="zh-CN" dirty="0" smtClean="0"/>
              <a:t> create a potential for lost files because they may use many separate writes to update their data and metadata.  If the system crashes during the write process, metadata or data may be lost or corrupted. When the system reboots, the </a:t>
            </a:r>
            <a:r>
              <a:rPr lang="en-US" altLang="zh-CN" dirty="0" err="1" smtClean="0"/>
              <a:t>filesystem</a:t>
            </a:r>
            <a:r>
              <a:rPr lang="en-US" altLang="zh-CN" dirty="0" smtClean="0"/>
              <a:t> will attempt to update the metadata structures by examining and repairing them. This operation takes a long time on large file systems. If there is insufficient information to recreate the desired or original structure, files may be misplaced or lost.</a:t>
            </a:r>
          </a:p>
          <a:p>
            <a:pPr eaLnBrk="1" hangingPunct="1"/>
            <a:r>
              <a:rPr lang="en-US" altLang="zh-CN" dirty="0" smtClean="0"/>
              <a:t>A </a:t>
            </a:r>
            <a:r>
              <a:rPr lang="en-US" altLang="zh-CN" b="1" dirty="0" smtClean="0">
                <a:solidFill>
                  <a:schemeClr val="accent2"/>
                </a:solidFill>
              </a:rPr>
              <a:t>journaling file system</a:t>
            </a:r>
            <a:r>
              <a:rPr lang="en-US" altLang="zh-CN" dirty="0" smtClean="0"/>
              <a:t> uses a separate area called a log, or journal. This journal may contain all the data to be written (</a:t>
            </a:r>
            <a:r>
              <a:rPr lang="en-US" altLang="zh-CN" b="1" dirty="0" smtClean="0"/>
              <a:t>physical journal</a:t>
            </a:r>
            <a:r>
              <a:rPr lang="en-US" altLang="zh-CN" dirty="0" smtClean="0"/>
              <a:t>), or may contain only the metadata to be updated (</a:t>
            </a:r>
            <a:r>
              <a:rPr lang="en-US" altLang="zh-CN" b="1" dirty="0" smtClean="0"/>
              <a:t>logical journal</a:t>
            </a:r>
            <a:r>
              <a:rPr lang="en-US" altLang="zh-CN" dirty="0" smtClean="0"/>
              <a:t>). Before changes are made to the </a:t>
            </a:r>
            <a:r>
              <a:rPr lang="en-US" altLang="zh-CN" dirty="0" err="1" smtClean="0"/>
              <a:t>filesystem</a:t>
            </a:r>
            <a:r>
              <a:rPr lang="en-US" altLang="zh-CN" dirty="0" smtClean="0"/>
              <a:t>, they are written to this separate area. Once the journal has been updated, the operation on the </a:t>
            </a:r>
            <a:r>
              <a:rPr lang="en-US" altLang="zh-CN" dirty="0" err="1" smtClean="0"/>
              <a:t>filesystem</a:t>
            </a:r>
            <a:r>
              <a:rPr lang="en-US" altLang="zh-CN" dirty="0" smtClean="0"/>
              <a:t> can be performed. If the system crashes during the operation, there is enough information in the log to "replay" the log record and complete the operation.</a:t>
            </a:r>
          </a:p>
          <a:p>
            <a:pPr eaLnBrk="1" hangingPunct="1"/>
            <a:r>
              <a:rPr lang="en-US" altLang="zh-CN" dirty="0" smtClean="0"/>
              <a:t>Journaling results in a very quick </a:t>
            </a:r>
            <a:r>
              <a:rPr lang="en-US" altLang="zh-CN" dirty="0" err="1" smtClean="0"/>
              <a:t>filesystem</a:t>
            </a:r>
            <a:r>
              <a:rPr lang="en-US" altLang="zh-CN" dirty="0" smtClean="0"/>
              <a:t> check by only looking at the active, most recently accessed parts of a large file system.  In addition, because information about the pending operation is saved, the risk of files being lost is lessened.</a:t>
            </a:r>
          </a:p>
          <a:p>
            <a:pPr eaLnBrk="1" hangingPunct="1"/>
            <a:r>
              <a:rPr lang="en-US" altLang="zh-CN" dirty="0" smtClean="0"/>
              <a:t>A disadvantage of journaling </a:t>
            </a:r>
            <a:r>
              <a:rPr lang="en-US" altLang="zh-CN" dirty="0" err="1" smtClean="0"/>
              <a:t>filesystems</a:t>
            </a:r>
            <a:r>
              <a:rPr lang="en-US" altLang="zh-CN" dirty="0" smtClean="0"/>
              <a:t> is that they are slower than other file systems. This slowdown is the result of the extra operations that have to be performed on the journal each time the </a:t>
            </a:r>
            <a:r>
              <a:rPr lang="en-US" altLang="zh-CN" dirty="0" err="1" smtClean="0"/>
              <a:t>filesystem</a:t>
            </a:r>
            <a:r>
              <a:rPr lang="en-US" altLang="zh-CN" dirty="0" smtClean="0"/>
              <a:t> is changed.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spect="1" noChangeArrowheads="1"/>
          </p:cNvSpPr>
          <p:nvPr>
            <p:ph type="body" idx="1"/>
          </p:nvPr>
        </p:nvSpPr>
        <p:spPr>
          <a:noFill/>
          <a:ln/>
        </p:spPr>
        <p:txBody>
          <a:bodyPr/>
          <a:lstStyle/>
          <a:p>
            <a:pPr eaLnBrk="1" hangingPunct="1"/>
            <a:r>
              <a:rPr lang="en-US" altLang="zh-CN" dirty="0" smtClean="0"/>
              <a:t>The </a:t>
            </a:r>
            <a:r>
              <a:rPr lang="en-US" altLang="zh-CN" b="1" dirty="0" smtClean="0">
                <a:solidFill>
                  <a:srgbClr val="0000FF"/>
                </a:solidFill>
              </a:rPr>
              <a:t>Volume Manager</a:t>
            </a:r>
            <a:r>
              <a:rPr lang="en-US" altLang="zh-CN" dirty="0" smtClean="0"/>
              <a:t> is an optional intermediate layer between the </a:t>
            </a:r>
            <a:r>
              <a:rPr lang="en-US" altLang="zh-CN" dirty="0" err="1" smtClean="0"/>
              <a:t>filesystem</a:t>
            </a:r>
            <a:r>
              <a:rPr lang="en-US" altLang="zh-CN" dirty="0" smtClean="0"/>
              <a:t> and the physical disks. It can aggregate several smaller disks to form a larger virtual disk and make this virtual disk visible to higher level programs and applications. It optimizes access to storage and simplifies the management of storage resources.</a:t>
            </a:r>
          </a:p>
          <a:p>
            <a:pPr eaLnBrk="1" hangingPunct="1"/>
            <a:endParaRPr lang="en-US" altLang="zh-CN" dirty="0" smtClean="0"/>
          </a:p>
          <a:p>
            <a:pPr eaLnBrk="1" hangingPunct="1"/>
            <a:endParaRPr lang="en-US" altLang="zh-CN" dirty="0" smtClean="0"/>
          </a:p>
          <a:p>
            <a:pPr eaLnBrk="1" hangingPunct="1"/>
            <a:endParaRPr lang="en-US"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spect="1" noChangeArrowheads="1"/>
          </p:cNvSpPr>
          <p:nvPr>
            <p:ph type="body" idx="1"/>
          </p:nvPr>
        </p:nvSpPr>
        <p:spPr>
          <a:noFill/>
          <a:ln/>
        </p:spPr>
        <p:txBody>
          <a:bodyPr/>
          <a:lstStyle/>
          <a:p>
            <a:pPr eaLnBrk="1" hangingPunct="1"/>
            <a:endParaRPr lang="zh-CN" altLang="en-US" smtClean="0"/>
          </a:p>
          <a:p>
            <a:pPr eaLnBrk="1" hangingPunct="1"/>
            <a:endParaRPr lang="zh-CN" altLang="en-US" smtClean="0"/>
          </a:p>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spect="1" noChangeArrowheads="1"/>
          </p:cNvSpPr>
          <p:nvPr>
            <p:ph type="body" idx="1"/>
          </p:nvPr>
        </p:nvSpPr>
        <p:spPr>
          <a:noFill/>
          <a:ln/>
        </p:spPr>
        <p:txBody>
          <a:bodyPr/>
          <a:lstStyle/>
          <a:p>
            <a:pPr eaLnBrk="1" hangingPunct="1"/>
            <a:r>
              <a:rPr lang="en-US" altLang="zh-CN" dirty="0" smtClean="0"/>
              <a:t>The host connects to storage devices using special hardware called a </a:t>
            </a:r>
            <a:r>
              <a:rPr lang="en-US" altLang="zh-CN" b="1" dirty="0" smtClean="0">
                <a:solidFill>
                  <a:schemeClr val="accent2"/>
                </a:solidFill>
              </a:rPr>
              <a:t>Host Bus Adapter (HBA)</a:t>
            </a:r>
            <a:r>
              <a:rPr lang="en-US" altLang="zh-CN" dirty="0" smtClean="0"/>
              <a:t>.  HBAs are generally implemented as either an add-on card or a chip on the motherboard of the host. The ports on the HBA are the host’s connection to the storage subsystem. There may be multiple HBAs in a host.</a:t>
            </a:r>
          </a:p>
          <a:p>
            <a:pPr eaLnBrk="1" hangingPunct="1"/>
            <a:r>
              <a:rPr lang="en-US" altLang="zh-CN" dirty="0" smtClean="0"/>
              <a:t>The HBA has the processing capability to handle some storage commands, thereby reducing the burden on the host CPU.</a:t>
            </a:r>
          </a:p>
          <a:p>
            <a:pPr eaLnBrk="1" hangingPunct="1"/>
            <a:endParaRPr lang="en-US" altLang="zh-CN" dirty="0" smtClean="0"/>
          </a:p>
          <a:p>
            <a:pPr eaLnBrk="1" hangingPunct="1"/>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spect="1" noChangeArrowheads="1"/>
          </p:cNvSpPr>
          <p:nvPr>
            <p:ph type="body" idx="1"/>
          </p:nvPr>
        </p:nvSpPr>
        <p:spPr>
          <a:noFill/>
          <a:ln/>
        </p:spPr>
        <p:txBody>
          <a:bodyPr/>
          <a:lstStyle/>
          <a:p>
            <a:pPr eaLnBrk="1" hangingPunct="1"/>
            <a:r>
              <a:rPr lang="en-US" altLang="zh-CN" dirty="0" smtClean="0"/>
              <a:t>Large computing environments usually need uninterrupted access to their critical data. Hosts can be configured to support this need through: </a:t>
            </a:r>
          </a:p>
          <a:p>
            <a:pPr lvl="1" eaLnBrk="1" hangingPunct="1"/>
            <a:r>
              <a:rPr lang="en-US" altLang="zh-CN" dirty="0" smtClean="0"/>
              <a:t>Redundancy can be implemented using multiple HBAs.  HBAs are the host’s connection to the storage subsystem.  </a:t>
            </a:r>
          </a:p>
          <a:p>
            <a:pPr lvl="1" eaLnBrk="1" hangingPunct="1"/>
            <a:r>
              <a:rPr lang="en-US" altLang="zh-CN" dirty="0" smtClean="0"/>
              <a:t>Multi-</a:t>
            </a:r>
            <a:r>
              <a:rPr lang="en-US" altLang="zh-CN" dirty="0" err="1" smtClean="0"/>
              <a:t>pathing</a:t>
            </a:r>
            <a:r>
              <a:rPr lang="en-US" altLang="zh-CN" dirty="0" smtClean="0"/>
              <a:t> software is a server-resident, availability enhancing, software solution. It utilizes the available HBAs on the server to provide redundant communication paths between host and storage devices. It provides multiple path I/O capabilities and path failover, and may also provide automatic load balancing. This assures uninterrupted data transfers even in the event of a path failure.   </a:t>
            </a:r>
          </a:p>
          <a:p>
            <a:pPr lvl="1" eaLnBrk="1" hangingPunct="1"/>
            <a:r>
              <a:rPr lang="en-US" altLang="zh-CN" dirty="0" smtClean="0"/>
              <a:t>Clustering uses redundant host systems connected together. In the event that one of the hosts in the cluster fails, its functions will be assumed by the surviving member(s). Cluster members can be configured to transparently take over each others’ workload, with minimal or no impact to the user.</a:t>
            </a:r>
          </a:p>
          <a:p>
            <a:pPr eaLnBrk="1" hangingPunct="1"/>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spect="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spect="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spect="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
        <p:nvSpPr>
          <p:cNvPr id="103429" name="Rectangle 4"/>
          <p:cNvSpPr>
            <a:spLocks noChangeAspect="1" noChangeArrowheads="1"/>
          </p:cNvSpPr>
          <p:nvPr/>
        </p:nvSpPr>
        <p:spPr bwMode="auto">
          <a:xfrm>
            <a:off x="561561" y="5080963"/>
            <a:ext cx="6518413" cy="4203804"/>
          </a:xfrm>
          <a:prstGeom prst="rect">
            <a:avLst/>
          </a:prstGeom>
          <a:noFill/>
          <a:ln w="9525">
            <a:noFill/>
            <a:miter lim="800000"/>
            <a:headEnd/>
            <a:tailEnd/>
          </a:ln>
        </p:spPr>
        <p:txBody>
          <a:bodyPr lIns="96685" tIns="48342" rIns="96685" bIns="48342"/>
          <a:lstStyle/>
          <a:p>
            <a:pPr algn="l">
              <a:buClrTx/>
              <a:buFontTx/>
              <a:buNone/>
            </a:pPr>
            <a:endParaRPr lang="zh-CN" altLang="en-US" sz="1200" dirty="0">
              <a:solidFill>
                <a:schemeClr val="tx1"/>
              </a:solidFill>
              <a:latin typeface="Times New Roman" pitchFamily="18" charset="0"/>
            </a:endParaRPr>
          </a:p>
          <a:p>
            <a:pPr algn="l">
              <a:buClrTx/>
              <a:buFontTx/>
              <a:buNone/>
            </a:pPr>
            <a:endParaRPr lang="zh-CN" altLang="en-US" sz="1200" dirty="0">
              <a:solidFill>
                <a:schemeClr val="tx1"/>
              </a:solidFill>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spect="1" noChangeArrowheads="1"/>
          </p:cNvSpPr>
          <p:nvPr>
            <p:ph type="body" idx="1"/>
          </p:nvPr>
        </p:nvSpPr>
        <p:spPr>
          <a:noFill/>
          <a:ln/>
        </p:spPr>
        <p:txBody>
          <a:bodyPr/>
          <a:lstStyle/>
          <a:p>
            <a:pPr eaLnBrk="1" hangingPunct="1"/>
            <a:r>
              <a:rPr lang="en-US" altLang="zh-CN" smtClean="0"/>
              <a:t>In the previous module, we looked at the host environment.  In this module, we will look at how the host is connected to storage, and the logical protocols used for communication between them. </a:t>
            </a:r>
          </a:p>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spect="1" noChangeArrowheads="1"/>
          </p:cNvSpPr>
          <p:nvPr>
            <p:ph type="body" idx="1"/>
          </p:nvPr>
        </p:nvSpPr>
        <p:spPr>
          <a:noFill/>
          <a:ln/>
        </p:spPr>
        <p:txBody>
          <a:bodyPr/>
          <a:lstStyle/>
          <a:p>
            <a:pPr eaLnBrk="1" hangingPunct="1"/>
            <a:r>
              <a:rPr lang="en-US" altLang="zh-CN" dirty="0" smtClean="0"/>
              <a:t>There are three key connectivity components associated with host systems: </a:t>
            </a:r>
          </a:p>
          <a:p>
            <a:pPr eaLnBrk="1" hangingPunct="1"/>
            <a:r>
              <a:rPr lang="en-US" altLang="zh-CN" dirty="0" smtClean="0"/>
              <a:t>Bus – for example, connecting the CPU to memory.</a:t>
            </a:r>
          </a:p>
          <a:p>
            <a:pPr eaLnBrk="1" hangingPunct="1"/>
            <a:r>
              <a:rPr lang="en-US" altLang="zh-CN" dirty="0" smtClean="0"/>
              <a:t>Ports – connections to external devices such as printers, scanners, or storage. </a:t>
            </a:r>
          </a:p>
          <a:p>
            <a:pPr eaLnBrk="1" hangingPunct="1"/>
            <a:r>
              <a:rPr lang="en-US" altLang="zh-CN" dirty="0" smtClean="0"/>
              <a:t>Cables – copper or fiber optic “wires” connecting a host to external devices.</a:t>
            </a:r>
          </a:p>
          <a:p>
            <a:pPr eaLnBrk="1" hangingPunct="1"/>
            <a:r>
              <a:rPr lang="en-US" altLang="zh-CN" dirty="0" smtClean="0"/>
              <a:t>A host with internal storage may be anything from a laptop to a large enterprise server. All of the components are internal to the host enclosure; we’ll look at the bus, port and cable in more detail.</a:t>
            </a:r>
          </a:p>
          <a:p>
            <a:pPr eaLnBrk="1" hangingPunct="1"/>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spect="1" noChangeArrowheads="1"/>
          </p:cNvSpPr>
          <p:nvPr>
            <p:ph type="body" idx="1"/>
          </p:nvPr>
        </p:nvSpPr>
        <p:spPr>
          <a:noFill/>
          <a:ln/>
        </p:spPr>
        <p:txBody>
          <a:bodyPr/>
          <a:lstStyle/>
          <a:p>
            <a:pPr eaLnBrk="1" hangingPunct="1"/>
            <a:r>
              <a:rPr lang="en-US" altLang="zh-CN" dirty="0" smtClean="0"/>
              <a:t>A </a:t>
            </a:r>
            <a:r>
              <a:rPr lang="en-US" altLang="zh-CN" b="1" dirty="0" smtClean="0">
                <a:solidFill>
                  <a:srgbClr val="0000FF"/>
                </a:solidFill>
              </a:rPr>
              <a:t>bus</a:t>
            </a:r>
            <a:r>
              <a:rPr lang="en-US" altLang="zh-CN" dirty="0" smtClean="0"/>
              <a:t> is a collection of paths that facilitate data transmission from one part of the computer to another.</a:t>
            </a:r>
          </a:p>
          <a:p>
            <a:pPr eaLnBrk="1" hangingPunct="1"/>
            <a:r>
              <a:rPr lang="en-US" altLang="zh-CN" dirty="0" smtClean="0"/>
              <a:t>Physical components communicate across a bus by sending packages of data between the devices.  These packets can travel in a serial path or in parallel paths.  In serial communication, the bits travel one behind the other.  In parallel communication, the bits can move along redundant paths simultaneously.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spect="1" noChangeArrowheads="1"/>
          </p:cNvSpPr>
          <p:nvPr>
            <p:ph type="body" idx="1"/>
          </p:nvPr>
        </p:nvSpPr>
        <p:spPr>
          <a:noFill/>
          <a:ln/>
        </p:spPr>
        <p:txBody>
          <a:bodyPr/>
          <a:lstStyle/>
          <a:p>
            <a:pPr eaLnBrk="1" hangingPunct="1"/>
            <a:r>
              <a:rPr lang="en-US" altLang="zh-CN" dirty="0" smtClean="0"/>
              <a:t>Generally, there are at least two types of buses in a computer system:</a:t>
            </a:r>
          </a:p>
          <a:p>
            <a:pPr lvl="1" eaLnBrk="1" hangingPunct="1"/>
            <a:r>
              <a:rPr lang="en-US" altLang="zh-CN" b="1" dirty="0" smtClean="0">
                <a:solidFill>
                  <a:srgbClr val="0000FF"/>
                </a:solidFill>
              </a:rPr>
              <a:t>System Bus</a:t>
            </a:r>
            <a:r>
              <a:rPr lang="en-US" altLang="zh-CN" dirty="0" smtClean="0"/>
              <a:t> – that carries data from the processor to memory, and</a:t>
            </a:r>
          </a:p>
          <a:p>
            <a:pPr lvl="1" eaLnBrk="1" hangingPunct="1"/>
            <a:r>
              <a:rPr lang="en-US" altLang="zh-CN" b="1" dirty="0" smtClean="0">
                <a:solidFill>
                  <a:srgbClr val="0000FF"/>
                </a:solidFill>
              </a:rPr>
              <a:t>Local</a:t>
            </a:r>
            <a:r>
              <a:rPr lang="en-US" altLang="zh-CN" dirty="0" smtClean="0"/>
              <a:t> or </a:t>
            </a:r>
            <a:r>
              <a:rPr lang="en-US" altLang="zh-CN" b="1" dirty="0" smtClean="0">
                <a:solidFill>
                  <a:srgbClr val="0000FF"/>
                </a:solidFill>
              </a:rPr>
              <a:t>I/O Bus</a:t>
            </a:r>
            <a:r>
              <a:rPr lang="en-US" altLang="zh-CN" dirty="0" smtClean="0"/>
              <a:t> – that carries data to/from peripheral devices such as storage devices. The local bus is a high-speed pathway that connects directly to the processor. </a:t>
            </a:r>
          </a:p>
          <a:p>
            <a:pPr eaLnBrk="1" hangingPunct="1"/>
            <a:r>
              <a:rPr lang="en-US" altLang="zh-CN" dirty="0" smtClean="0"/>
              <a:t>The size of a bus, known as its </a:t>
            </a:r>
            <a:r>
              <a:rPr lang="en-US" altLang="zh-CN" b="1" dirty="0" smtClean="0">
                <a:solidFill>
                  <a:srgbClr val="0000FF"/>
                </a:solidFill>
              </a:rPr>
              <a:t>width</a:t>
            </a:r>
            <a:r>
              <a:rPr lang="en-US" altLang="zh-CN" dirty="0" smtClean="0"/>
              <a:t>, is important because it determines how much data can be transmitted at one time. For example, a 16-bit bus can transmit 16 bits of data, whereas a 32-bit bus can transmit 32 bits of data.  The width of a bus may be compared to the number of lanes on a highway.</a:t>
            </a:r>
          </a:p>
          <a:p>
            <a:pPr eaLnBrk="1" hangingPunct="1"/>
            <a:r>
              <a:rPr lang="en-US" altLang="zh-CN" dirty="0" smtClean="0"/>
              <a:t>Every bus has a </a:t>
            </a:r>
            <a:r>
              <a:rPr lang="en-US" altLang="zh-CN" b="1" dirty="0" smtClean="0">
                <a:solidFill>
                  <a:srgbClr val="0000FF"/>
                </a:solidFill>
              </a:rPr>
              <a:t>clock speed</a:t>
            </a:r>
            <a:r>
              <a:rPr lang="en-US" altLang="zh-CN" dirty="0" smtClean="0"/>
              <a:t> measured in </a:t>
            </a:r>
            <a:r>
              <a:rPr lang="en-US" altLang="zh-CN" dirty="0" err="1" smtClean="0"/>
              <a:t>MHz.</a:t>
            </a:r>
            <a:r>
              <a:rPr lang="en-US" altLang="zh-CN" dirty="0" smtClean="0"/>
              <a:t> A fast bus allows data to be transferred faster, which makes applications run faster.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spect="1" noChangeArrowheads="1"/>
          </p:cNvSpPr>
          <p:nvPr>
            <p:ph type="body" idx="1"/>
          </p:nvPr>
        </p:nvSpPr>
        <p:spPr>
          <a:noFill/>
          <a:ln/>
        </p:spPr>
        <p:txBody>
          <a:bodyPr/>
          <a:lstStyle/>
          <a:p>
            <a:pPr eaLnBrk="1" hangingPunct="1"/>
            <a:r>
              <a:rPr lang="en-US" altLang="zh-CN" b="1" dirty="0" smtClean="0">
                <a:solidFill>
                  <a:srgbClr val="0000FF"/>
                </a:solidFill>
              </a:rPr>
              <a:t>Protocol</a:t>
            </a:r>
            <a:r>
              <a:rPr lang="en-US" altLang="zh-CN" dirty="0" smtClean="0"/>
              <a:t> is a defined format, in this case for communication between hardware or software components. </a:t>
            </a:r>
          </a:p>
          <a:p>
            <a:pPr lvl="1" eaLnBrk="1" hangingPunct="1">
              <a:buFont typeface="Wingdings" pitchFamily="2" charset="2"/>
              <a:buNone/>
            </a:pPr>
            <a:endParaRPr lang="en-US" altLang="zh-CN" dirty="0" smtClean="0"/>
          </a:p>
          <a:p>
            <a:pPr lvl="1" eaLnBrk="1" hangingPunct="1">
              <a:buFont typeface="Wingdings" pitchFamily="2" charset="2"/>
              <a:buNone/>
            </a:pPr>
            <a:r>
              <a:rPr lang="en-US" altLang="zh-CN" dirty="0" smtClean="0"/>
              <a:t>Communication protocols are defined for systems and components that are:</a:t>
            </a:r>
          </a:p>
          <a:p>
            <a:pPr lvl="1" eaLnBrk="1" hangingPunct="1"/>
            <a:r>
              <a:rPr lang="en-US" altLang="zh-CN" dirty="0" smtClean="0"/>
              <a:t>Tightly connected entities – such as central processor to RAM, or storage buffers to controllers – use standard BUS technology (e.g. System bus or I/O – Local Bus).</a:t>
            </a:r>
          </a:p>
          <a:p>
            <a:pPr lvl="1" eaLnBrk="1" hangingPunct="1"/>
            <a:r>
              <a:rPr lang="en-US" altLang="zh-CN" dirty="0" smtClean="0"/>
              <a:t>Directly attached entities are devices connected at moderate distances – such as host to printer or host to storage (JBOD or Direct Attached Storage (DAS)) </a:t>
            </a:r>
          </a:p>
          <a:p>
            <a:pPr lvl="1" eaLnBrk="1" hangingPunct="1"/>
            <a:r>
              <a:rPr lang="en-US" altLang="zh-CN" dirty="0" smtClean="0"/>
              <a:t>Network connected entities – such as networked hosts, Network Attached Storage (NAS) or Storage Area Networks (SAN)</a:t>
            </a:r>
          </a:p>
          <a:p>
            <a:pPr lvl="1" eaLnBrk="1" hangingPunct="1"/>
            <a:endParaRPr lang="en-US" altLang="zh-CN" dirty="0" smtClean="0"/>
          </a:p>
          <a:p>
            <a:pPr eaLnBrk="1" hangingPunct="1"/>
            <a:r>
              <a:rPr lang="en-US" altLang="zh-CN" dirty="0" smtClean="0"/>
              <a:t>We will discuss the communication protocols (logical components) found in each of these connectivity models.   Let’s start with the tightly connected or bus protocols.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spect="1" noChangeArrowheads="1"/>
          </p:cNvSpPr>
          <p:nvPr>
            <p:ph type="body" idx="1"/>
          </p:nvPr>
        </p:nvSpPr>
        <p:spPr>
          <a:noFill/>
          <a:ln/>
        </p:spPr>
        <p:txBody>
          <a:bodyPr/>
          <a:lstStyle/>
          <a:p>
            <a:pPr marL="237127" indent="-237127" eaLnBrk="1" hangingPunct="1"/>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spect="1" noChangeArrowheads="1"/>
          </p:cNvSpPr>
          <p:nvPr>
            <p:ph type="body" idx="1"/>
          </p:nvPr>
        </p:nvSpPr>
        <p:spPr>
          <a:noFill/>
          <a:ln/>
        </p:spPr>
        <p:txBody>
          <a:bodyPr/>
          <a:lstStyle/>
          <a:p>
            <a:pPr eaLnBrk="1" hangingPunct="1"/>
            <a:r>
              <a:rPr lang="en-US" altLang="zh-CN" dirty="0" smtClean="0"/>
              <a:t>The protocols for the local (I/O) bus and for connections to an internal disk system include:</a:t>
            </a:r>
          </a:p>
          <a:p>
            <a:pPr lvl="1" eaLnBrk="1" hangingPunct="1"/>
            <a:r>
              <a:rPr lang="en-US" altLang="zh-CN" dirty="0" smtClean="0"/>
              <a:t>PCI</a:t>
            </a:r>
          </a:p>
          <a:p>
            <a:pPr lvl="1" eaLnBrk="1" hangingPunct="1"/>
            <a:r>
              <a:rPr lang="en-US" altLang="zh-CN" dirty="0" smtClean="0"/>
              <a:t>IDE/ATA</a:t>
            </a:r>
          </a:p>
          <a:p>
            <a:pPr lvl="1" eaLnBrk="1" hangingPunct="1"/>
            <a:r>
              <a:rPr lang="en-US" altLang="zh-CN" dirty="0" smtClean="0"/>
              <a:t>SCSI </a:t>
            </a:r>
          </a:p>
          <a:p>
            <a:pPr eaLnBrk="1" hangingPunct="1"/>
            <a:endParaRPr lang="en-US" altLang="zh-CN" dirty="0" smtClean="0"/>
          </a:p>
          <a:p>
            <a:pPr eaLnBrk="1" hangingPunct="1"/>
            <a:r>
              <a:rPr lang="en-US" altLang="zh-CN" dirty="0" smtClean="0"/>
              <a:t>Let’s look at each.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spect="1" noChangeArrowheads="1"/>
          </p:cNvSpPr>
          <p:nvPr>
            <p:ph type="body" idx="1"/>
          </p:nvPr>
        </p:nvSpPr>
        <p:spPr>
          <a:xfrm>
            <a:off x="399222" y="4920288"/>
            <a:ext cx="6518413" cy="4071000"/>
          </a:xfrm>
          <a:noFill/>
          <a:ln/>
        </p:spPr>
        <p:txBody>
          <a:bodyPr/>
          <a:lstStyle/>
          <a:p>
            <a:pPr eaLnBrk="1" hangingPunct="1"/>
            <a:r>
              <a:rPr lang="pt-BR" smtClean="0"/>
              <a:t>The </a:t>
            </a:r>
            <a:r>
              <a:rPr lang="en-US" altLang="zh-CN" b="1" smtClean="0">
                <a:solidFill>
                  <a:srgbClr val="0000FF"/>
                </a:solidFill>
              </a:rPr>
              <a:t>Peripheral Component Interconnect (PCI)</a:t>
            </a:r>
            <a:r>
              <a:rPr lang="en-US" altLang="zh-CN" smtClean="0"/>
              <a:t> is a specification defining the local bus system within a computer. The specification standardizes how PCI expansion cards, such as network cards or modems, install themselves and exchange information with the central processing unit (CPU).</a:t>
            </a:r>
          </a:p>
          <a:p>
            <a:pPr eaLnBrk="1" hangingPunct="1">
              <a:buFontTx/>
              <a:buChar char="•"/>
            </a:pPr>
            <a:r>
              <a:rPr lang="en-US" altLang="zh-CN" smtClean="0"/>
              <a:t> In more detail, a Peripheral Component Interconnect (PCI) includes:</a:t>
            </a:r>
          </a:p>
          <a:p>
            <a:pPr lvl="1" eaLnBrk="1" hangingPunct="1">
              <a:buFontTx/>
              <a:buChar char="o"/>
            </a:pPr>
            <a:r>
              <a:rPr lang="en-US" altLang="zh-CN" smtClean="0"/>
              <a:t>an interconnection system between a microprocessor and attached devices, in which expansion slots are spaced closely for high-speed operation. </a:t>
            </a:r>
          </a:p>
          <a:p>
            <a:pPr lvl="1" eaLnBrk="1" hangingPunct="1">
              <a:buFontTx/>
              <a:buChar char="o"/>
            </a:pPr>
            <a:r>
              <a:rPr lang="en-US" altLang="zh-CN" smtClean="0"/>
              <a:t>plug and play functionality that makes it easy for a host to recognize a new card</a:t>
            </a:r>
          </a:p>
          <a:p>
            <a:pPr lvl="1" eaLnBrk="1" hangingPunct="1">
              <a:buFontTx/>
              <a:buChar char="o"/>
            </a:pPr>
            <a:r>
              <a:rPr lang="en-US" altLang="zh-CN" smtClean="0"/>
              <a:t>32 or 64 bit data </a:t>
            </a:r>
          </a:p>
          <a:p>
            <a:pPr lvl="1" eaLnBrk="1" hangingPunct="1">
              <a:buFontTx/>
              <a:buChar char="o"/>
            </a:pPr>
            <a:r>
              <a:rPr lang="en-US" altLang="zh-CN" smtClean="0"/>
              <a:t>a throughput of 133 MB/sec.</a:t>
            </a:r>
          </a:p>
          <a:p>
            <a:pPr eaLnBrk="1" hangingPunct="1"/>
            <a:r>
              <a:rPr lang="en-US" altLang="zh-CN" smtClean="0"/>
              <a:t>PCI Express is an enhanced PCI bus with increased bandwidth.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spect="1" noChangeArrowheads="1"/>
          </p:cNvSpPr>
          <p:nvPr>
            <p:ph type="body" idx="1"/>
          </p:nvPr>
        </p:nvSpPr>
        <p:spPr>
          <a:noFill/>
          <a:ln/>
        </p:spPr>
        <p:txBody>
          <a:bodyPr/>
          <a:lstStyle/>
          <a:p>
            <a:pPr eaLnBrk="1" hangingPunct="1">
              <a:lnSpc>
                <a:spcPct val="85000"/>
              </a:lnSpc>
              <a:spcBef>
                <a:spcPct val="30000"/>
              </a:spcBef>
            </a:pPr>
            <a:r>
              <a:rPr lang="en-US" altLang="zh-CN" smtClean="0"/>
              <a:t>The most popular interface protocol used in modern hard disks is the one most commonly known as IDE. This interface is also known as ATA.</a:t>
            </a:r>
          </a:p>
          <a:p>
            <a:pPr eaLnBrk="1" hangingPunct="1">
              <a:lnSpc>
                <a:spcPct val="85000"/>
              </a:lnSpc>
              <a:spcBef>
                <a:spcPct val="30000"/>
              </a:spcBef>
            </a:pPr>
            <a:endParaRPr lang="en-US" altLang="zh-CN" b="1" smtClean="0">
              <a:solidFill>
                <a:srgbClr val="0000FF"/>
              </a:solidFill>
            </a:endParaRPr>
          </a:p>
          <a:p>
            <a:pPr eaLnBrk="1" hangingPunct="1">
              <a:lnSpc>
                <a:spcPct val="85000"/>
              </a:lnSpc>
              <a:spcBef>
                <a:spcPct val="30000"/>
              </a:spcBef>
            </a:pPr>
            <a:r>
              <a:rPr lang="en-US" altLang="zh-CN" b="1" smtClean="0">
                <a:solidFill>
                  <a:srgbClr val="0000FF"/>
                </a:solidFill>
              </a:rPr>
              <a:t>IDE/ATA</a:t>
            </a:r>
            <a:r>
              <a:rPr lang="en-US" altLang="zh-CN" smtClean="0"/>
              <a:t> hard disks are used in most modern PCs, and offer excellent performance at relatively low cost. </a:t>
            </a:r>
          </a:p>
          <a:p>
            <a:pPr eaLnBrk="1" hangingPunct="1">
              <a:lnSpc>
                <a:spcPct val="85000"/>
              </a:lnSpc>
              <a:spcBef>
                <a:spcPct val="30000"/>
              </a:spcBef>
            </a:pPr>
            <a:endParaRPr lang="zh-CN" altLang="en-US" b="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spect="1" noChangeArrowheads="1"/>
          </p:cNvSpPr>
          <p:nvPr>
            <p:ph type="body" idx="1"/>
          </p:nvPr>
        </p:nvSpPr>
        <p:spPr>
          <a:noFill/>
          <a:ln/>
        </p:spPr>
        <p:txBody>
          <a:bodyPr/>
          <a:lstStyle/>
          <a:p>
            <a:pPr eaLnBrk="1" hangingPunct="1"/>
            <a:r>
              <a:rPr lang="en-US" altLang="zh-CN" b="1" dirty="0" smtClean="0">
                <a:solidFill>
                  <a:srgbClr val="0000FF"/>
                </a:solidFill>
              </a:rPr>
              <a:t>Small Computer Systems Interface (SCSI)</a:t>
            </a:r>
          </a:p>
          <a:p>
            <a:pPr eaLnBrk="1" hangingPunct="1"/>
            <a:r>
              <a:rPr lang="en-US" altLang="zh-CN" dirty="0" smtClean="0"/>
              <a:t>The second-most popular hard disk interface protocol used in PCs today is SCSI.  It has several advantages over IDE that make it preferable for many situations such as in higher-end machines. It is far less commonly used than IDE/ATA, due to its higher cost and the fact that its advantages are not useful for the typical home, or business desktop user.</a:t>
            </a:r>
          </a:p>
          <a:p>
            <a:pPr eaLnBrk="1" hangingPunct="1"/>
            <a:r>
              <a:rPr lang="en-US" altLang="zh-CN" dirty="0" smtClean="0"/>
              <a:t>It's important to remember that SCSI is a system interface. SCSI began as a parallel interface, allowing the connection of devices to a PC, or other systems, with data being transmitted across multiple data lines. SCSI itself, however, has been broadened greatly in terms of its scope, and now includes a wide variety of related technologies and standards.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spect="1" noChangeArrowheads="1"/>
          </p:cNvSpPr>
          <p:nvPr>
            <p:ph type="body" idx="1"/>
          </p:nvPr>
        </p:nvSpPr>
        <p:spPr>
          <a:noFill/>
          <a:ln/>
        </p:spPr>
        <p:txBody>
          <a:bodyPr/>
          <a:lstStyle/>
          <a:p>
            <a:pPr eaLnBrk="1" hangingPunct="1"/>
            <a:r>
              <a:rPr lang="en-US" altLang="zh-CN" dirty="0" smtClean="0"/>
              <a:t>A SCSI device that starts a communication is an </a:t>
            </a:r>
            <a:r>
              <a:rPr lang="en-US" altLang="zh-CN" b="1" dirty="0" smtClean="0">
                <a:solidFill>
                  <a:srgbClr val="0000FF"/>
                </a:solidFill>
              </a:rPr>
              <a:t>initiator.</a:t>
            </a:r>
            <a:endParaRPr lang="en-US" altLang="zh-CN" dirty="0" smtClean="0"/>
          </a:p>
          <a:p>
            <a:pPr eaLnBrk="1" hangingPunct="1"/>
            <a:r>
              <a:rPr lang="en-US" altLang="zh-CN" dirty="0" smtClean="0"/>
              <a:t>A SCSI device that services a request is a </a:t>
            </a:r>
            <a:r>
              <a:rPr lang="en-US" altLang="zh-CN" b="1" dirty="0" smtClean="0">
                <a:solidFill>
                  <a:srgbClr val="0000FF"/>
                </a:solidFill>
              </a:rPr>
              <a:t>target</a:t>
            </a:r>
            <a:r>
              <a:rPr lang="en-US" altLang="zh-CN" dirty="0" smtClean="0"/>
              <a:t>.</a:t>
            </a:r>
          </a:p>
          <a:p>
            <a:pPr eaLnBrk="1" hangingPunct="1"/>
            <a:r>
              <a:rPr lang="en-US" altLang="zh-CN" b="1" dirty="0" smtClean="0"/>
              <a:t>Note</a:t>
            </a:r>
            <a:r>
              <a:rPr lang="en-US" altLang="zh-CN" dirty="0" smtClean="0"/>
              <a:t>: If the initiator is a host, it will release the communication connection and continue processing other events while the target (usually a slower mechanical disk) executes the command.  The host will await an interrupt signal from the storage device to complete the transaction.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spect="1" noChangeArrowheads="1"/>
          </p:cNvSpPr>
          <p:nvPr>
            <p:ph type="body" idx="1"/>
          </p:nvPr>
        </p:nvSpPr>
        <p:spPr>
          <a:noFill/>
          <a:ln/>
        </p:spPr>
        <p:txBody>
          <a:bodyPr/>
          <a:lstStyle/>
          <a:p>
            <a:pPr eaLnBrk="1" hangingPunct="1"/>
            <a:r>
              <a:rPr lang="en-US" altLang="zh-CN" dirty="0" smtClean="0"/>
              <a:t>Components of a SCSI communication include:</a:t>
            </a:r>
          </a:p>
          <a:p>
            <a:pPr lvl="1" eaLnBrk="1" hangingPunct="1"/>
            <a:r>
              <a:rPr lang="en-US" altLang="zh-CN" b="1" dirty="0" smtClean="0">
                <a:solidFill>
                  <a:srgbClr val="0000FF"/>
                </a:solidFill>
              </a:rPr>
              <a:t>Initiator ID</a:t>
            </a:r>
            <a:r>
              <a:rPr lang="en-US" altLang="zh-CN" dirty="0" smtClean="0"/>
              <a:t> – uniquely identifies an initiator that is used as an “originating address”.</a:t>
            </a:r>
          </a:p>
          <a:p>
            <a:pPr lvl="1" eaLnBrk="1" hangingPunct="1"/>
            <a:r>
              <a:rPr lang="en-US" altLang="zh-CN" b="1" dirty="0" smtClean="0">
                <a:solidFill>
                  <a:srgbClr val="0000FF"/>
                </a:solidFill>
              </a:rPr>
              <a:t>Target ID</a:t>
            </a:r>
            <a:r>
              <a:rPr lang="en-US" altLang="zh-CN" dirty="0" smtClean="0"/>
              <a:t> – uniquely identifies a target. Used as the address for exchanging commands and status information with initiators.</a:t>
            </a:r>
          </a:p>
          <a:p>
            <a:pPr lvl="1" eaLnBrk="1" hangingPunct="1"/>
            <a:r>
              <a:rPr lang="en-US" altLang="zh-CN" b="1" dirty="0" smtClean="0">
                <a:solidFill>
                  <a:srgbClr val="0000FF"/>
                </a:solidFill>
              </a:rPr>
              <a:t>Logical Unit Numbers (LUNs)</a:t>
            </a:r>
            <a:r>
              <a:rPr lang="en-US" altLang="zh-CN" dirty="0" smtClean="0"/>
              <a:t> – identifies a specific Logical Unit in a target.  Logical Units can be more than a single disk.</a:t>
            </a:r>
          </a:p>
          <a:p>
            <a:pPr lvl="1" eaLnBrk="1" hangingPunct="1">
              <a:buFont typeface="Wingdings" pitchFamily="2" charset="2"/>
              <a:buNone/>
            </a:pPr>
            <a:endParaRPr lang="zh-CN" alt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spect="1" noChangeArrowheads="1"/>
          </p:cNvSpPr>
          <p:nvPr>
            <p:ph type="body" idx="1"/>
          </p:nvPr>
        </p:nvSpPr>
        <p:spPr>
          <a:noFill/>
          <a:ln/>
        </p:spPr>
        <p:txBody>
          <a:bodyPr/>
          <a:lstStyle/>
          <a:p>
            <a:pPr lvl="1" eaLnBrk="1" hangingPunct="1">
              <a:buFontTx/>
              <a:buChar char="•"/>
            </a:pPr>
            <a:r>
              <a:rPr lang="en-US" altLang="zh-CN" dirty="0" smtClean="0"/>
              <a:t>Initiator ID = the original initiator ID number (used to send responses back to the initiator from the storage device). A SCSI host bus adapter (referred to as a controller) can be implemented in two ways: </a:t>
            </a:r>
          </a:p>
          <a:p>
            <a:pPr lvl="2" eaLnBrk="1" hangingPunct="1">
              <a:buFontTx/>
              <a:buChar char="•"/>
            </a:pPr>
            <a:r>
              <a:rPr lang="en-US" altLang="zh-CN" dirty="0" smtClean="0"/>
              <a:t>An onboard interface or </a:t>
            </a:r>
          </a:p>
          <a:p>
            <a:pPr lvl="2" eaLnBrk="1" hangingPunct="1">
              <a:buFontTx/>
              <a:buChar char="•"/>
            </a:pPr>
            <a:r>
              <a:rPr lang="en-US" altLang="zh-CN" dirty="0" smtClean="0"/>
              <a:t>An ‘add in’ card plugged into the system I/O bus.</a:t>
            </a:r>
          </a:p>
          <a:p>
            <a:pPr lvl="2" eaLnBrk="1" hangingPunct="1">
              <a:buFontTx/>
              <a:buChar char="•"/>
            </a:pPr>
            <a:endParaRPr lang="en-US" altLang="zh-CN" dirty="0" smtClean="0"/>
          </a:p>
          <a:p>
            <a:pPr lvl="1" eaLnBrk="1" hangingPunct="1">
              <a:buFontTx/>
              <a:buChar char="•"/>
            </a:pPr>
            <a:r>
              <a:rPr lang="en-US" altLang="zh-CN" dirty="0" smtClean="0"/>
              <a:t>Target ID = Value for a specific storage device. An address that is set on the interface of the device such as a disk, tape or CDROM. </a:t>
            </a:r>
          </a:p>
          <a:p>
            <a:pPr lvl="2" eaLnBrk="1" hangingPunct="1">
              <a:buFontTx/>
              <a:buChar char="•"/>
            </a:pPr>
            <a:endParaRPr lang="en-US" altLang="zh-CN" dirty="0" smtClean="0"/>
          </a:p>
          <a:p>
            <a:pPr lvl="1" eaLnBrk="1" hangingPunct="1">
              <a:buFontTx/>
              <a:buChar char="•"/>
            </a:pPr>
            <a:r>
              <a:rPr lang="en-US" altLang="zh-CN" dirty="0" smtClean="0"/>
              <a:t>LUN = Logical Unit Number of the device –  reflects the actual address of the device, as seen by the target. </a:t>
            </a:r>
          </a:p>
          <a:p>
            <a:pPr lvl="1" eaLnBrk="1" hangingPunct="1">
              <a:buFont typeface="Wingdings" pitchFamily="2" charset="2"/>
              <a:buNone/>
            </a:pPr>
            <a:endParaRPr lang="zh-CN" alt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spect="1" noChangeArrowheads="1"/>
          </p:cNvSpPr>
          <p:nvPr>
            <p:ph type="body" idx="1"/>
          </p:nvPr>
        </p:nvSpPr>
        <p:spPr>
          <a:noFill/>
          <a:ln/>
        </p:spPr>
        <p:txBody>
          <a:bodyPr/>
          <a:lstStyle/>
          <a:p>
            <a:pPr eaLnBrk="1" hangingPunct="1"/>
            <a:r>
              <a:rPr lang="en-US" altLang="zh-CN" dirty="0" smtClean="0"/>
              <a:t>For example, a logical device name (used by a host) for a disk drive may be:  </a:t>
            </a:r>
            <a:r>
              <a:rPr lang="en-US" altLang="zh-CN" dirty="0" err="1" smtClean="0"/>
              <a:t>cn|tn|dn</a:t>
            </a:r>
            <a:r>
              <a:rPr lang="en-US" altLang="zh-CN" dirty="0" smtClean="0"/>
              <a:t>  where </a:t>
            </a:r>
          </a:p>
          <a:p>
            <a:pPr lvl="1" eaLnBrk="1" hangingPunct="1"/>
            <a:r>
              <a:rPr lang="en-US" altLang="zh-CN" dirty="0" err="1" smtClean="0"/>
              <a:t>cn</a:t>
            </a:r>
            <a:r>
              <a:rPr lang="en-US" altLang="zh-CN" dirty="0" smtClean="0"/>
              <a:t> is the controller </a:t>
            </a:r>
          </a:p>
          <a:p>
            <a:pPr lvl="1" eaLnBrk="1" hangingPunct="1"/>
            <a:r>
              <a:rPr lang="en-US" altLang="zh-CN" dirty="0" err="1" smtClean="0"/>
              <a:t>tn</a:t>
            </a:r>
            <a:r>
              <a:rPr lang="en-US" altLang="zh-CN" dirty="0" smtClean="0"/>
              <a:t> is the target ID of the devices such as t0, t1, t2 and so on</a:t>
            </a:r>
          </a:p>
          <a:p>
            <a:pPr lvl="1" eaLnBrk="1" hangingPunct="1"/>
            <a:r>
              <a:rPr lang="en-US" altLang="zh-CN" dirty="0" err="1" smtClean="0"/>
              <a:t>dn</a:t>
            </a:r>
            <a:r>
              <a:rPr lang="en-US" altLang="zh-CN" dirty="0" smtClean="0"/>
              <a:t> is the device number, which reflects the actual address of the device unit. This is usually d0 for most SCSI disks because there is only one disk attached to the target controller. In intelligent storage systems, discussed later, each target may address many LUNs.</a:t>
            </a:r>
          </a:p>
          <a:p>
            <a:pPr eaLnBrk="1" hangingPunct="1"/>
            <a:endParaRPr lang="en-US" altLang="zh-CN"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spect="1" noChangeArrowheads="1"/>
          </p:cNvSpPr>
          <p:nvPr>
            <p:ph type="body" idx="1"/>
          </p:nvPr>
        </p:nvSpPr>
        <p:spPr>
          <a:noFill/>
          <a:ln/>
        </p:spPr>
        <p:txBody>
          <a:bodyPr/>
          <a:lstStyle/>
          <a:p>
            <a:pPr eaLnBrk="1" hangingPunct="1"/>
            <a:r>
              <a:rPr lang="en-US" altLang="zh-CN" smtClean="0"/>
              <a:t>SCSI has many significant advantages in relation to IDE.  SCSI </a:t>
            </a:r>
          </a:p>
          <a:p>
            <a:pPr lvl="1" eaLnBrk="1" hangingPunct="1"/>
            <a:r>
              <a:rPr lang="en-US" altLang="zh-CN" smtClean="0"/>
              <a:t>Has a faster transfer speed (Note: 320 MB/s refers to parallel SCSI.  Serial SCSI may be different.)</a:t>
            </a:r>
          </a:p>
          <a:p>
            <a:pPr lvl="1" eaLnBrk="1" hangingPunct="1"/>
            <a:r>
              <a:rPr lang="en-US" altLang="zh-CN" smtClean="0"/>
              <a:t>Has robust software and hardware</a:t>
            </a:r>
          </a:p>
          <a:p>
            <a:pPr lvl="1" eaLnBrk="1" hangingPunct="1"/>
            <a:r>
              <a:rPr lang="en-US" altLang="zh-CN" smtClean="0"/>
              <a:t>Can connect many devices to a computer</a:t>
            </a:r>
          </a:p>
          <a:p>
            <a:pPr lvl="1" eaLnBrk="1" hangingPunct="1"/>
            <a:r>
              <a:rPr lang="en-US" altLang="zh-CN" smtClean="0"/>
              <a:t>Allows SCSI Host Adapter cards to be put into almost any system, and </a:t>
            </a:r>
          </a:p>
          <a:p>
            <a:pPr lvl="1" eaLnBrk="1" hangingPunct="1"/>
            <a:r>
              <a:rPr lang="en-US" altLang="zh-CN" smtClean="0"/>
              <a:t>SCSI supports a remarkable level of backwards compatibility. </a:t>
            </a:r>
          </a:p>
          <a:p>
            <a:pPr eaLnBrk="1" hangingPunct="1"/>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spect="1" noChangeArrowheads="1"/>
          </p:cNvSpPr>
          <p:nvPr>
            <p:ph type="body" idx="1"/>
          </p:nvPr>
        </p:nvSpPr>
        <p:spPr>
          <a:noFill/>
          <a:ln/>
        </p:spPr>
        <p:txBody>
          <a:bodyPr/>
          <a:lstStyle/>
          <a:p>
            <a:pPr eaLnBrk="1" hangingPunct="1">
              <a:lnSpc>
                <a:spcPct val="80000"/>
              </a:lnSpc>
              <a:spcBef>
                <a:spcPct val="20000"/>
              </a:spcBef>
            </a:pPr>
            <a:r>
              <a:rPr lang="pt-BR" sz="1100" dirty="0" smtClean="0"/>
              <a:t>Expandability and Number of Devices,</a:t>
            </a:r>
            <a:r>
              <a:rPr lang="en-US" altLang="zh-CN" sz="1100" dirty="0" smtClean="0"/>
              <a:t> SCSI is superior to IDE/ATA. This advantage of SCSI only matters if you actually need this much expansion capability, because SCSI is more involved and expensive to set up.</a:t>
            </a:r>
          </a:p>
          <a:p>
            <a:pPr eaLnBrk="1" hangingPunct="1">
              <a:lnSpc>
                <a:spcPct val="80000"/>
              </a:lnSpc>
              <a:spcBef>
                <a:spcPct val="20000"/>
              </a:spcBef>
            </a:pPr>
            <a:endParaRPr lang="pt-BR" sz="1100" dirty="0" smtClean="0"/>
          </a:p>
          <a:p>
            <a:pPr eaLnBrk="1" hangingPunct="1">
              <a:lnSpc>
                <a:spcPct val="80000"/>
              </a:lnSpc>
              <a:spcBef>
                <a:spcPct val="20000"/>
              </a:spcBef>
            </a:pPr>
            <a:r>
              <a:rPr lang="pt-BR" sz="1100" dirty="0" smtClean="0"/>
              <a:t>Device Type Support –  </a:t>
            </a:r>
            <a:r>
              <a:rPr lang="en-US" altLang="zh-CN" sz="1100" dirty="0" smtClean="0"/>
              <a:t>SCSI holds a significant advantage over IDE/ATA in terms of the types of devices each interface supports.</a:t>
            </a:r>
            <a:endParaRPr lang="pt-BR" sz="1100" dirty="0" smtClean="0"/>
          </a:p>
          <a:p>
            <a:pPr eaLnBrk="1" hangingPunct="1">
              <a:lnSpc>
                <a:spcPct val="80000"/>
              </a:lnSpc>
            </a:pPr>
            <a:endParaRPr lang="en-US" altLang="zh-CN" sz="1100" dirty="0" smtClean="0"/>
          </a:p>
          <a:p>
            <a:pPr eaLnBrk="1" hangingPunct="1">
              <a:lnSpc>
                <a:spcPct val="80000"/>
              </a:lnSpc>
              <a:spcBef>
                <a:spcPct val="20000"/>
              </a:spcBef>
            </a:pPr>
            <a:r>
              <a:rPr lang="en-US" altLang="zh-CN" sz="1100" dirty="0" smtClean="0"/>
              <a:t>Cost –  the IDE/ATA interface is superior to the SCSI interface.</a:t>
            </a:r>
          </a:p>
          <a:p>
            <a:pPr eaLnBrk="1" hangingPunct="1">
              <a:lnSpc>
                <a:spcPct val="80000"/>
              </a:lnSpc>
              <a:spcBef>
                <a:spcPct val="20000"/>
              </a:spcBef>
            </a:pPr>
            <a:endParaRPr lang="en-US" altLang="zh-CN" sz="1100" dirty="0" smtClean="0"/>
          </a:p>
          <a:p>
            <a:pPr eaLnBrk="1" hangingPunct="1">
              <a:lnSpc>
                <a:spcPct val="80000"/>
              </a:lnSpc>
              <a:spcBef>
                <a:spcPct val="20000"/>
              </a:spcBef>
            </a:pPr>
            <a:r>
              <a:rPr lang="en-US" altLang="zh-CN" sz="1100" dirty="0" smtClean="0"/>
              <a:t>Performance – These factors influence system performance for both interfaces: </a:t>
            </a:r>
          </a:p>
          <a:p>
            <a:pPr lvl="1" eaLnBrk="1" hangingPunct="1">
              <a:lnSpc>
                <a:spcPct val="80000"/>
              </a:lnSpc>
            </a:pPr>
            <a:r>
              <a:rPr lang="en-US" altLang="zh-CN" sz="1100" dirty="0" smtClean="0"/>
              <a:t>Maximum Interface Data Transfer Rate: Both interfaces presently offer very high maximum interface rates, so this is not an issue for most PC users. However, if you are using many hard disks at once, for example in a RAID array, SCSI will offer better overall performance.</a:t>
            </a:r>
          </a:p>
          <a:p>
            <a:pPr lvl="1" eaLnBrk="1" hangingPunct="1">
              <a:lnSpc>
                <a:spcPct val="80000"/>
              </a:lnSpc>
            </a:pPr>
            <a:r>
              <a:rPr lang="en-US" altLang="zh-CN" sz="1100" dirty="0" smtClean="0"/>
              <a:t>Device-Mixing Issues: IDE/ATA channels that mix hard disks and CD-ROMs are subject to significant performance hits due to the fact that these devices are operating at different speeds (hard disks read and write relatively quickly when compared to CDROM drives) and the IDE channel that can only support a single device at a time, must wait for the slower Optical drive to complete a task. SCSI does not have this problem. </a:t>
            </a:r>
          </a:p>
          <a:p>
            <a:pPr lvl="1" eaLnBrk="1" hangingPunct="1">
              <a:lnSpc>
                <a:spcPct val="80000"/>
              </a:lnSpc>
            </a:pPr>
            <a:r>
              <a:rPr lang="en-US" altLang="zh-CN" sz="1100" dirty="0" smtClean="0"/>
              <a:t>Device Performance: When looking at particular devices, SCSI can support multiple devices simultaneously while IDE/ATA can only support a single device at a time.</a:t>
            </a:r>
          </a:p>
          <a:p>
            <a:pPr lvl="1" eaLnBrk="1" hangingPunct="1">
              <a:lnSpc>
                <a:spcPct val="80000"/>
              </a:lnSpc>
              <a:buFont typeface="Wingdings" pitchFamily="2" charset="2"/>
              <a:buNone/>
            </a:pPr>
            <a:endParaRPr lang="en-US" altLang="zh-CN" sz="1100" dirty="0" smtClean="0"/>
          </a:p>
          <a:p>
            <a:pPr eaLnBrk="1" hangingPunct="1">
              <a:lnSpc>
                <a:spcPct val="80000"/>
              </a:lnSpc>
              <a:spcBef>
                <a:spcPct val="20000"/>
              </a:spcBef>
            </a:pPr>
            <a:endParaRPr lang="en-US" altLang="zh-CN" sz="1100" dirty="0" smtClean="0"/>
          </a:p>
          <a:p>
            <a:pPr eaLnBrk="1" hangingPunct="1">
              <a:lnSpc>
                <a:spcPct val="80000"/>
              </a:lnSpc>
              <a:spcBef>
                <a:spcPct val="20000"/>
              </a:spcBef>
            </a:pPr>
            <a:r>
              <a:rPr lang="en-US" altLang="zh-CN" sz="1100" dirty="0" smtClean="0"/>
              <a:t>Configuration and set-up – IDE/ATA is easier to set up, especially if you are using a reasonably new machine and only a few devices. SCSI has a significant advantage over IDE/ATA in terms of hard disk addressing issues.</a:t>
            </a:r>
            <a:endParaRPr lang="pt-BR" sz="1100" dirty="0" smtClean="0"/>
          </a:p>
          <a:p>
            <a:pPr eaLnBrk="1" hangingPunct="1">
              <a:lnSpc>
                <a:spcPct val="80000"/>
              </a:lnSpc>
              <a:spcBef>
                <a:spcPct val="20000"/>
              </a:spcBef>
            </a:pPr>
            <a:endParaRPr lang="zh-CN" altLang="en-US" sz="11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0899" name="Rectangle 2"/>
          <p:cNvSpPr>
            <a:spLocks noGrp="1" noRot="1" noChangeAspect="1" noChangeArrowheads="1" noTextEdit="1"/>
          </p:cNvSpPr>
          <p:nvPr>
            <p:ph type="sldImg"/>
          </p:nvPr>
        </p:nvSpPr>
        <p:spPr>
          <a:xfrm>
            <a:off x="782638" y="481013"/>
            <a:ext cx="5753100" cy="4314825"/>
          </a:xfrm>
          <a:ln/>
        </p:spPr>
      </p:sp>
      <p:sp>
        <p:nvSpPr>
          <p:cNvPr id="80900" name="Rectangle 3"/>
          <p:cNvSpPr>
            <a:spLocks noGrp="1" noChangeAspect="1" noChangeArrowheads="1"/>
          </p:cNvSpPr>
          <p:nvPr>
            <p:ph type="body" idx="1"/>
          </p:nvPr>
        </p:nvSpPr>
        <p:spPr>
          <a:noFill/>
          <a:ln/>
        </p:spPr>
        <p:txBody>
          <a:bodyPr/>
          <a:lstStyle/>
          <a:p>
            <a:pPr eaLnBrk="1" hangingPunct="1"/>
            <a:r>
              <a:rPr lang="en-US" altLang="zh-CN" dirty="0" smtClean="0"/>
              <a:t>Storage System environments have evolved along with the changes in computing models.  Storage has evolved from single internal disks to storage systems.   A </a:t>
            </a:r>
            <a:r>
              <a:rPr lang="en-US" altLang="zh-CN" b="1" dirty="0" smtClean="0">
                <a:solidFill>
                  <a:srgbClr val="0000FF"/>
                </a:solidFill>
              </a:rPr>
              <a:t>storage system</a:t>
            </a:r>
            <a:r>
              <a:rPr lang="en-US" altLang="zh-CN" dirty="0" smtClean="0"/>
              <a:t> is a group of components that provide storage to one or more computers. The storage system is responsible for both the requests (commands) to read/write data as well as the actual transmission of the data. At a very high level, a storage system includes:</a:t>
            </a:r>
          </a:p>
          <a:p>
            <a:pPr eaLnBrk="1" hangingPunct="1">
              <a:buFontTx/>
              <a:buChar char="•"/>
            </a:pPr>
            <a:r>
              <a:rPr lang="en-US" altLang="zh-CN" dirty="0" smtClean="0"/>
              <a:t>  Host system – Interact with the operating system and applications that require data.</a:t>
            </a:r>
          </a:p>
          <a:p>
            <a:pPr eaLnBrk="1" hangingPunct="1">
              <a:buFontTx/>
              <a:buChar char="•"/>
            </a:pPr>
            <a:r>
              <a:rPr lang="en-US" altLang="zh-CN" dirty="0" smtClean="0"/>
              <a:t>  Connectivity – Carries read/write commands and the data between the host and the storage devices.</a:t>
            </a:r>
          </a:p>
          <a:p>
            <a:pPr eaLnBrk="1" hangingPunct="1">
              <a:buFontTx/>
              <a:buChar char="•"/>
            </a:pPr>
            <a:r>
              <a:rPr lang="en-US" altLang="zh-CN" dirty="0" smtClean="0"/>
              <a:t>  Storage System – Devices where the data is stored.</a:t>
            </a:r>
            <a:endParaRPr lang="en-US" altLang="zh-CN" b="1" dirty="0" smtClean="0"/>
          </a:p>
          <a:p>
            <a:pPr eaLnBrk="1" hangingPunct="1"/>
            <a:r>
              <a:rPr lang="en-US" altLang="zh-CN" dirty="0" smtClean="0"/>
              <a:t>The modules in this section look in detail at each of these parts of the storage system environment. </a:t>
            </a:r>
            <a:endParaRPr lang="en-US" altLang="zh-CN" b="1" dirty="0" smtClean="0"/>
          </a:p>
          <a:p>
            <a:pPr eaLnBrk="1" hangingPunct="1"/>
            <a:endParaRPr lang="zh-CN" altLang="en-US" dirty="0" smtClean="0"/>
          </a:p>
        </p:txBody>
      </p:sp>
      <p:sp>
        <p:nvSpPr>
          <p:cNvPr id="80901" name="Text Box 4"/>
          <p:cNvSpPr txBox="1">
            <a:spLocks noChangeArrowheads="1"/>
          </p:cNvSpPr>
          <p:nvPr/>
        </p:nvSpPr>
        <p:spPr bwMode="auto">
          <a:xfrm>
            <a:off x="1374711" y="3415182"/>
            <a:ext cx="484108"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rgbClr val="7C7888"/>
                </a:solidFill>
              </a:rPr>
              <a:t>Host</a:t>
            </a:r>
          </a:p>
        </p:txBody>
      </p:sp>
      <p:sp>
        <p:nvSpPr>
          <p:cNvPr id="80902" name="Text Box 5"/>
          <p:cNvSpPr txBox="1">
            <a:spLocks noChangeArrowheads="1"/>
          </p:cNvSpPr>
          <p:nvPr/>
        </p:nvSpPr>
        <p:spPr bwMode="auto">
          <a:xfrm>
            <a:off x="2833808" y="3415182"/>
            <a:ext cx="1309654"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rgbClr val="996600"/>
                </a:solidFill>
              </a:rPr>
              <a:t>Connectivity</a:t>
            </a:r>
          </a:p>
        </p:txBody>
      </p:sp>
      <p:sp>
        <p:nvSpPr>
          <p:cNvPr id="80903" name="Text Box 6"/>
          <p:cNvSpPr txBox="1">
            <a:spLocks noChangeArrowheads="1"/>
          </p:cNvSpPr>
          <p:nvPr/>
        </p:nvSpPr>
        <p:spPr bwMode="auto">
          <a:xfrm>
            <a:off x="4992244" y="3415182"/>
            <a:ext cx="812723"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chemeClr val="hlink"/>
                </a:solidFill>
              </a:rPr>
              <a:t>Storage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spect="1" noChangeArrowheads="1"/>
          </p:cNvSpPr>
          <p:nvPr>
            <p:ph type="body" idx="1"/>
          </p:nvPr>
        </p:nvSpPr>
        <p:spPr>
          <a:noFill/>
          <a:ln/>
        </p:spPr>
        <p:txBody>
          <a:bodyPr/>
          <a:lstStyle/>
          <a:p>
            <a:pPr eaLnBrk="1" hangingPunct="1"/>
            <a:r>
              <a:rPr lang="en-US" altLang="zh-CN" smtClean="0"/>
              <a:t>A host with external storage is usually a large enterprise server. Most of the components are internal to the host enclosure, though the cable and disk(s) will be external.  Components are identical to those of a host with internal storage.</a:t>
            </a:r>
          </a:p>
          <a:p>
            <a:pPr eaLnBrk="1" hangingPunct="1"/>
            <a:endParaRPr lang="en-US" altLang="zh-CN" smtClean="0"/>
          </a:p>
          <a:p>
            <a:pPr eaLnBrk="1" hangingPunct="1"/>
            <a:r>
              <a:rPr lang="en-US" altLang="zh-CN" smtClean="0"/>
              <a:t>.</a:t>
            </a:r>
          </a:p>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spect="1" noChangeArrowheads="1"/>
          </p:cNvSpPr>
          <p:nvPr>
            <p:ph type="body" idx="1"/>
          </p:nvPr>
        </p:nvSpPr>
        <p:spPr>
          <a:noFill/>
          <a:ln/>
        </p:spPr>
        <p:txBody>
          <a:bodyPr/>
          <a:lstStyle/>
          <a:p>
            <a:pPr eaLnBrk="1" hangingPunct="1">
              <a:lnSpc>
                <a:spcPct val="95000"/>
              </a:lnSpc>
            </a:pPr>
            <a:r>
              <a:rPr lang="en-US" altLang="zh-CN" b="1" dirty="0" err="1" smtClean="0">
                <a:solidFill>
                  <a:srgbClr val="0000FF"/>
                </a:solidFill>
              </a:rPr>
              <a:t>Fibre</a:t>
            </a:r>
            <a:r>
              <a:rPr lang="en-US" altLang="zh-CN" b="1" dirty="0" smtClean="0">
                <a:solidFill>
                  <a:srgbClr val="0000FF"/>
                </a:solidFill>
              </a:rPr>
              <a:t> Channel</a:t>
            </a:r>
            <a:r>
              <a:rPr lang="en-US" altLang="zh-CN" dirty="0" smtClean="0"/>
              <a:t> is a high–speed interconnect used in networked storage to connect servers to shared storage devices. </a:t>
            </a:r>
            <a:r>
              <a:rPr lang="en-US" altLang="zh-CN" dirty="0" err="1" smtClean="0"/>
              <a:t>Fibre</a:t>
            </a:r>
            <a:r>
              <a:rPr lang="en-US" altLang="zh-CN" dirty="0" smtClean="0"/>
              <a:t> Channel components include HBAs, hubs, switches, cabling., and disks.</a:t>
            </a:r>
          </a:p>
          <a:p>
            <a:pPr eaLnBrk="1" hangingPunct="1">
              <a:lnSpc>
                <a:spcPct val="95000"/>
              </a:lnSpc>
            </a:pPr>
            <a:r>
              <a:rPr lang="en-US" altLang="zh-CN" dirty="0" smtClean="0"/>
              <a:t>The term </a:t>
            </a:r>
            <a:r>
              <a:rPr lang="en-US" altLang="zh-CN" dirty="0" err="1" smtClean="0"/>
              <a:t>Fibre</a:t>
            </a:r>
            <a:r>
              <a:rPr lang="en-US" altLang="zh-CN" dirty="0" smtClean="0"/>
              <a:t> Channel refers to both the hardware components and the storage protocol that communicates across the channel elements.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spect="1" noChangeArrowheads="1"/>
          </p:cNvSpPr>
          <p:nvPr>
            <p:ph type="body" idx="1"/>
          </p:nvPr>
        </p:nvSpPr>
        <p:spPr>
          <a:noFill/>
          <a:ln/>
        </p:spPr>
        <p:txBody>
          <a:bodyPr/>
          <a:lstStyle/>
          <a:p>
            <a:pPr eaLnBrk="1" hangingPunct="1"/>
            <a:r>
              <a:rPr lang="en-US" altLang="zh-CN" dirty="0" smtClean="0"/>
              <a:t>The 2 most popular interfaces for external storage devices are SCSI and </a:t>
            </a:r>
            <a:r>
              <a:rPr lang="en-US" altLang="zh-CN" dirty="0" err="1" smtClean="0"/>
              <a:t>Fibre</a:t>
            </a:r>
            <a:r>
              <a:rPr lang="en-US" altLang="zh-CN" dirty="0" smtClean="0"/>
              <a:t> Channel (FC). SCSI is also commonly used for internal storage in hosts; FC is almost never used internally.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2883" name="Rectangle 2"/>
          <p:cNvSpPr>
            <a:spLocks noGrp="1" noRot="1" noChangeAspect="1" noChangeArrowheads="1" noTextEdit="1"/>
          </p:cNvSpPr>
          <p:nvPr>
            <p:ph type="sldImg"/>
          </p:nvPr>
        </p:nvSpPr>
        <p:spPr>
          <a:xfrm>
            <a:off x="1042988" y="538163"/>
            <a:ext cx="5360987" cy="4019550"/>
          </a:xfrm>
          <a:ln/>
        </p:spPr>
      </p:sp>
      <p:sp>
        <p:nvSpPr>
          <p:cNvPr id="122884" name="Rectangle 3"/>
          <p:cNvSpPr>
            <a:spLocks noGrp="1" noChangeAspect="1" noChangeArrowheads="1"/>
          </p:cNvSpPr>
          <p:nvPr>
            <p:ph type="body" idx="1"/>
          </p:nvPr>
        </p:nvSpPr>
        <p:spPr>
          <a:xfrm>
            <a:off x="496957" y="4798961"/>
            <a:ext cx="6493565" cy="4569423"/>
          </a:xfrm>
          <a:noFill/>
          <a:ln/>
        </p:spPr>
        <p:txBody>
          <a:bodyPr/>
          <a:lstStyle/>
          <a:p>
            <a:pPr eaLnBrk="1" hangingPunct="1"/>
            <a:r>
              <a:rPr lang="en-US" altLang="zh-CN" dirty="0" smtClean="0"/>
              <a:t>When computing environments require high speed connectivity, they use sophisticated equipment to connect hosts to storage devices. </a:t>
            </a:r>
          </a:p>
          <a:p>
            <a:pPr eaLnBrk="1" hangingPunct="1"/>
            <a:r>
              <a:rPr lang="pt-BR" dirty="0" smtClean="0"/>
              <a:t>Physical connectivity components in networked storage environments include:</a:t>
            </a:r>
          </a:p>
          <a:p>
            <a:pPr lvl="1" eaLnBrk="1" hangingPunct="1"/>
            <a:r>
              <a:rPr lang="pt-BR" dirty="0" smtClean="0"/>
              <a:t>HBA (Host-side interface) – Host Bus Adapters connect the host to the storage devices.</a:t>
            </a:r>
          </a:p>
          <a:p>
            <a:pPr lvl="1" eaLnBrk="1" hangingPunct="1"/>
            <a:r>
              <a:rPr lang="en-US" altLang="zh-CN" dirty="0" smtClean="0"/>
              <a:t>Optical cables – fiber optic cables to increase distance, and reduce cable bulk.</a:t>
            </a:r>
          </a:p>
          <a:p>
            <a:pPr lvl="1" eaLnBrk="1" hangingPunct="1"/>
            <a:r>
              <a:rPr lang="en-US" altLang="zh-CN" dirty="0" smtClean="0"/>
              <a:t>Switches – used to control access to multiple attached devices</a:t>
            </a:r>
          </a:p>
          <a:p>
            <a:pPr lvl="1" eaLnBrk="1" hangingPunct="1"/>
            <a:r>
              <a:rPr lang="en-US" altLang="zh-CN" dirty="0" smtClean="0"/>
              <a:t>Directors – sophisticated switches with high availability components</a:t>
            </a:r>
          </a:p>
          <a:p>
            <a:pPr lvl="1" eaLnBrk="1" hangingPunct="1"/>
            <a:r>
              <a:rPr lang="en-US" altLang="zh-CN" dirty="0" smtClean="0"/>
              <a:t>Bridges – connections to different parts of a network.</a:t>
            </a:r>
          </a:p>
          <a:p>
            <a:pPr eaLnBrk="1" hangingPunct="1"/>
            <a:endParaRPr lang="en-US" altLang="zh-CN" dirty="0" smtClean="0"/>
          </a:p>
          <a:p>
            <a:pPr eaLnBrk="1" hangingPunct="1"/>
            <a:endParaRPr lang="en-US" altLang="zh-CN" dirty="0" smtClean="0"/>
          </a:p>
          <a:p>
            <a:pPr eaLnBrk="1" hangingPunct="1"/>
            <a:endParaRPr lang="zh-CN" alt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spect="1" noChangeArrowheads="1"/>
          </p:cNvSpPr>
          <p:nvPr>
            <p:ph type="body" idx="1"/>
          </p:nvPr>
        </p:nvSpPr>
        <p:spPr>
          <a:noFill/>
          <a:ln/>
        </p:spPr>
        <p:txBody>
          <a:bodyPr/>
          <a:lstStyle/>
          <a:p>
            <a:pPr eaLnBrk="1" hangingPunct="1"/>
            <a:r>
              <a:rPr lang="en-US" altLang="zh-CN" smtClean="0"/>
              <a:t>We looked at how the host is connected to storage and the logical protocols of the communication between the two technology components.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spect="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spect="1" noChangeArrowheads="1"/>
          </p:cNvSpPr>
          <p:nvPr>
            <p:ph type="body" idx="1"/>
          </p:nvPr>
        </p:nvSpPr>
        <p:spPr>
          <a:noFill/>
          <a:ln/>
        </p:spPr>
        <p:txBody>
          <a:bodyPr/>
          <a:lstStyle/>
          <a:p>
            <a:pPr eaLnBrk="1" hangingPunct="1"/>
            <a:endParaRPr lang="zh-CN" altLang="en-US" smtClean="0">
              <a:ea typeface="Arial Unicode MS" pitchFamily="34" charset="-122"/>
              <a:cs typeface="Arial Unicode MS" pitchFamily="3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spect="1" noChangeArrowheads="1"/>
          </p:cNvSpPr>
          <p:nvPr>
            <p:ph type="body" idx="1"/>
          </p:nvPr>
        </p:nvSpPr>
        <p:spPr>
          <a:noFill/>
          <a:ln/>
        </p:spPr>
        <p:txBody>
          <a:bodyPr/>
          <a:lstStyle/>
          <a:p>
            <a:pPr eaLnBrk="1" hangingPunct="1"/>
            <a:r>
              <a:rPr lang="en-US" altLang="zh-CN" smtClean="0"/>
              <a:t>Reading and writing data is a vital component of storage system. There are several methods for storing data, however, in this module the focus will be on disk drives. Disk drives use many types of technology to perform their job: mechanical, chemical, magnetic, electrical. Our intent is not to make you an expert on every detail about the drive—rather you should have a high level understanding of how both the physical and logical parts of a drive work. This enables you to see how these parts impact system capacity, reliability, and performance.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spect="1" noChangeArrowheads="1"/>
          </p:cNvSpPr>
          <p:nvPr>
            <p:ph type="body" idx="1"/>
          </p:nvPr>
        </p:nvSpPr>
        <p:spPr>
          <a:noFill/>
          <a:ln/>
        </p:spPr>
        <p:txBody>
          <a:bodyPr/>
          <a:lstStyle/>
          <a:p>
            <a:pPr eaLnBrk="1" hangingPunct="1"/>
            <a:r>
              <a:rPr lang="en-US" altLang="zh-CN" smtClean="0"/>
              <a:t>The focus of this lesson is on the components of a disk drive and how they work. Additionally, it is important to understand how the data is organized on the disk based on its disk geometry.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spect="1" noChangeArrowheads="1"/>
          </p:cNvSpPr>
          <p:nvPr>
            <p:ph type="body" idx="1"/>
          </p:nvPr>
        </p:nvSpPr>
        <p:spPr>
          <a:noFill/>
          <a:ln/>
        </p:spPr>
        <p:txBody>
          <a:bodyPr/>
          <a:lstStyle/>
          <a:p>
            <a:pPr eaLnBrk="1" hangingPunct="1"/>
            <a:r>
              <a:rPr lang="en-US" altLang="zh-CN" smtClean="0"/>
              <a:t>A </a:t>
            </a:r>
            <a:r>
              <a:rPr lang="en-US" altLang="zh-CN" smtClean="0">
                <a:solidFill>
                  <a:schemeClr val="accent2"/>
                </a:solidFill>
              </a:rPr>
              <a:t>hard drive</a:t>
            </a:r>
            <a:r>
              <a:rPr lang="en-US" altLang="zh-CN" smtClean="0"/>
              <a:t> contains a series of rotating platters within a sealed case. The sealed case is known as </a:t>
            </a:r>
            <a:r>
              <a:rPr lang="en-US" altLang="zh-CN" b="1" u="sng" smtClean="0">
                <a:solidFill>
                  <a:schemeClr val="accent2"/>
                </a:solidFill>
              </a:rPr>
              <a:t>H</a:t>
            </a:r>
            <a:r>
              <a:rPr lang="en-US" altLang="zh-CN" b="1" smtClean="0">
                <a:solidFill>
                  <a:schemeClr val="accent2"/>
                </a:solidFill>
              </a:rPr>
              <a:t>ead </a:t>
            </a:r>
            <a:r>
              <a:rPr lang="en-US" altLang="zh-CN" b="1" u="sng" smtClean="0">
                <a:solidFill>
                  <a:schemeClr val="accent2"/>
                </a:solidFill>
              </a:rPr>
              <a:t>D</a:t>
            </a:r>
            <a:r>
              <a:rPr lang="en-US" altLang="zh-CN" b="1" smtClean="0">
                <a:solidFill>
                  <a:schemeClr val="accent2"/>
                </a:solidFill>
              </a:rPr>
              <a:t>isk </a:t>
            </a:r>
            <a:r>
              <a:rPr lang="en-US" altLang="zh-CN" b="1" u="sng" smtClean="0">
                <a:solidFill>
                  <a:schemeClr val="accent2"/>
                </a:solidFill>
              </a:rPr>
              <a:t>A</a:t>
            </a:r>
            <a:r>
              <a:rPr lang="en-US" altLang="zh-CN" b="1" smtClean="0">
                <a:solidFill>
                  <a:schemeClr val="accent2"/>
                </a:solidFill>
              </a:rPr>
              <a:t>ssembly</a:t>
            </a:r>
            <a:r>
              <a:rPr lang="en-US" altLang="zh-CN" smtClean="0"/>
              <a:t>, or HDA. </a:t>
            </a:r>
          </a:p>
          <a:p>
            <a:pPr eaLnBrk="1" hangingPunct="1"/>
            <a:r>
              <a:rPr lang="en-US" altLang="zh-CN" smtClean="0"/>
              <a:t>A </a:t>
            </a:r>
            <a:r>
              <a:rPr lang="en-US" altLang="zh-CN" b="1" smtClean="0">
                <a:solidFill>
                  <a:schemeClr val="accent2"/>
                </a:solidFill>
              </a:rPr>
              <a:t>platter</a:t>
            </a:r>
            <a:r>
              <a:rPr lang="en-US" altLang="zh-CN" smtClean="0"/>
              <a:t> has the following attributes: </a:t>
            </a:r>
          </a:p>
          <a:p>
            <a:pPr lvl="1" eaLnBrk="1" hangingPunct="1"/>
            <a:r>
              <a:rPr lang="en-US" altLang="zh-CN" smtClean="0"/>
              <a:t>It is a rigid, round disk this is coated with magnetically sensitive material. </a:t>
            </a:r>
          </a:p>
          <a:p>
            <a:pPr lvl="1" eaLnBrk="1" hangingPunct="1"/>
            <a:r>
              <a:rPr lang="en-US" altLang="zh-CN" smtClean="0"/>
              <a:t>Data is stored in binary code (0s and 1s). It is encoded by polarizing magnetic areas, or domains, on the disk surface.</a:t>
            </a:r>
          </a:p>
          <a:p>
            <a:pPr lvl="1" eaLnBrk="1" hangingPunct="1"/>
            <a:r>
              <a:rPr lang="en-US" altLang="zh-CN" smtClean="0"/>
              <a:t>Data can be written to and read from both surfaces of a platter.</a:t>
            </a:r>
          </a:p>
          <a:p>
            <a:pPr lvl="1" eaLnBrk="1" hangingPunct="1"/>
            <a:r>
              <a:rPr lang="en-US" altLang="zh-CN" smtClean="0"/>
              <a:t>A platter’s storage capacity varies across drives.  There is an industry trend toward higher capacity as technology improves. </a:t>
            </a:r>
          </a:p>
          <a:p>
            <a:pPr lvl="2" eaLnBrk="1" hangingPunct="1"/>
            <a:r>
              <a:rPr lang="en-US" altLang="zh-CN" smtClean="0"/>
              <a:t>Note: The drive’s capacity is determined by the number of platters, the amount of data which can be stored on each platter, and how efficiently data is written to the platter.</a:t>
            </a:r>
          </a:p>
          <a:p>
            <a:pPr lvl="1" eaLnBrk="1" hangingPunct="1"/>
            <a:r>
              <a:rPr lang="en-US" altLang="zh-CN" smtClean="0"/>
              <a:t>The number of platters on a drive is specific to the particular drive.   </a:t>
            </a:r>
          </a:p>
          <a:p>
            <a:pPr eaLnBrk="1" hangingPunct="1"/>
            <a:r>
              <a:rPr lang="en-US" altLang="zh-CN" i="1" smtClean="0"/>
              <a:t>Note:</a:t>
            </a:r>
            <a:r>
              <a:rPr lang="en-US" altLang="zh-CN" smtClean="0"/>
              <a:t> These concepts apply to disk drives used in systems of all sizes.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1923" name="Rectangle 2"/>
          <p:cNvSpPr>
            <a:spLocks noGrp="1" noRot="1" noChangeAspect="1" noChangeArrowheads="1" noTextEdit="1"/>
          </p:cNvSpPr>
          <p:nvPr>
            <p:ph type="sldImg"/>
          </p:nvPr>
        </p:nvSpPr>
        <p:spPr>
          <a:xfrm>
            <a:off x="782638" y="481013"/>
            <a:ext cx="5753100" cy="4314825"/>
          </a:xfrm>
          <a:ln/>
        </p:spPr>
      </p:sp>
      <p:sp>
        <p:nvSpPr>
          <p:cNvPr id="81924" name="Rectangle 3"/>
          <p:cNvSpPr>
            <a:spLocks noGrp="1" noChangeAspect="1" noChangeArrowheads="1"/>
          </p:cNvSpPr>
          <p:nvPr>
            <p:ph type="body" idx="1"/>
          </p:nvPr>
        </p:nvSpPr>
        <p:spPr>
          <a:noFill/>
          <a:ln/>
        </p:spPr>
        <p:txBody>
          <a:bodyPr/>
          <a:lstStyle/>
          <a:p>
            <a:pPr eaLnBrk="1" hangingPunct="1">
              <a:lnSpc>
                <a:spcPct val="80000"/>
              </a:lnSpc>
            </a:pPr>
            <a:r>
              <a:rPr lang="en-US" altLang="zh-CN" dirty="0" smtClean="0"/>
              <a:t>The process of storing data is distributed across many parts of a storage system.  From the host’s perspective, storage access (read and write) occurs via </a:t>
            </a:r>
          </a:p>
          <a:p>
            <a:pPr eaLnBrk="1" hangingPunct="1">
              <a:lnSpc>
                <a:spcPct val="80000"/>
              </a:lnSpc>
              <a:buFontTx/>
              <a:buChar char="•"/>
            </a:pPr>
            <a:r>
              <a:rPr lang="en-US" altLang="zh-CN" dirty="0" smtClean="0"/>
              <a:t>  Physical components:</a:t>
            </a:r>
          </a:p>
          <a:p>
            <a:pPr lvl="1" eaLnBrk="1" hangingPunct="1">
              <a:lnSpc>
                <a:spcPct val="80000"/>
              </a:lnSpc>
            </a:pPr>
            <a:r>
              <a:rPr lang="en-US" altLang="zh-CN" dirty="0" smtClean="0"/>
              <a:t>CPU</a:t>
            </a:r>
          </a:p>
          <a:p>
            <a:pPr lvl="1" eaLnBrk="1" hangingPunct="1">
              <a:lnSpc>
                <a:spcPct val="80000"/>
              </a:lnSpc>
            </a:pPr>
            <a:r>
              <a:rPr lang="en-US" altLang="zh-CN" dirty="0" smtClean="0"/>
              <a:t>Memory</a:t>
            </a:r>
          </a:p>
          <a:p>
            <a:pPr lvl="1" eaLnBrk="1" hangingPunct="1">
              <a:lnSpc>
                <a:spcPct val="80000"/>
              </a:lnSpc>
            </a:pPr>
            <a:r>
              <a:rPr lang="en-US" altLang="zh-CN" dirty="0" smtClean="0"/>
              <a:t>Bus</a:t>
            </a:r>
          </a:p>
          <a:p>
            <a:pPr eaLnBrk="1" hangingPunct="1">
              <a:lnSpc>
                <a:spcPct val="80000"/>
              </a:lnSpc>
              <a:buFontTx/>
              <a:buChar char="•"/>
            </a:pPr>
            <a:r>
              <a:rPr lang="en-US" altLang="zh-CN" dirty="0" smtClean="0"/>
              <a:t>  Logical components: </a:t>
            </a:r>
          </a:p>
          <a:p>
            <a:pPr lvl="1" eaLnBrk="1" hangingPunct="1">
              <a:lnSpc>
                <a:spcPct val="80000"/>
              </a:lnSpc>
            </a:pPr>
            <a:r>
              <a:rPr lang="en-US" altLang="zh-CN" dirty="0" smtClean="0"/>
              <a:t>Software applications</a:t>
            </a:r>
          </a:p>
          <a:p>
            <a:pPr lvl="1" eaLnBrk="1" hangingPunct="1">
              <a:lnSpc>
                <a:spcPct val="80000"/>
              </a:lnSpc>
            </a:pPr>
            <a:r>
              <a:rPr lang="en-US" altLang="zh-CN" dirty="0" smtClean="0"/>
              <a:t>Operating system</a:t>
            </a:r>
          </a:p>
          <a:p>
            <a:pPr lvl="1" eaLnBrk="1" hangingPunct="1">
              <a:lnSpc>
                <a:spcPct val="80000"/>
              </a:lnSpc>
            </a:pPr>
            <a:r>
              <a:rPr lang="en-US" altLang="zh-CN" dirty="0" smtClean="0"/>
              <a:t>File systems </a:t>
            </a:r>
          </a:p>
          <a:p>
            <a:pPr lvl="1" eaLnBrk="1" hangingPunct="1">
              <a:lnSpc>
                <a:spcPct val="80000"/>
              </a:lnSpc>
            </a:pPr>
            <a:r>
              <a:rPr lang="en-US" altLang="zh-CN" dirty="0" smtClean="0"/>
              <a:t>Databases.</a:t>
            </a:r>
          </a:p>
          <a:p>
            <a:pPr eaLnBrk="1" hangingPunct="1">
              <a:lnSpc>
                <a:spcPct val="80000"/>
              </a:lnSpc>
            </a:pPr>
            <a:endParaRPr lang="zh-CN" altLang="en-US" b="1" dirty="0" smtClean="0"/>
          </a:p>
        </p:txBody>
      </p:sp>
      <p:sp>
        <p:nvSpPr>
          <p:cNvPr id="81925" name="Text Box 4"/>
          <p:cNvSpPr txBox="1">
            <a:spLocks noChangeArrowheads="1"/>
          </p:cNvSpPr>
          <p:nvPr/>
        </p:nvSpPr>
        <p:spPr bwMode="auto">
          <a:xfrm>
            <a:off x="3561320" y="3834906"/>
            <a:ext cx="484108"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rgbClr val="7C7888"/>
                </a:solidFill>
              </a:rPr>
              <a:t>Host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spect="1" noChangeArrowheads="1"/>
          </p:cNvSpPr>
          <p:nvPr>
            <p:ph type="body" idx="1"/>
          </p:nvPr>
        </p:nvSpPr>
        <p:spPr>
          <a:noFill/>
          <a:ln/>
        </p:spPr>
        <p:txBody>
          <a:bodyPr/>
          <a:lstStyle/>
          <a:p>
            <a:pPr eaLnBrk="1" hangingPunct="1"/>
            <a:r>
              <a:rPr lang="en-US" altLang="zh-CN" smtClean="0"/>
              <a:t>Multiple platters are connected by a </a:t>
            </a:r>
            <a:r>
              <a:rPr lang="en-US" altLang="zh-CN" b="1" smtClean="0">
                <a:solidFill>
                  <a:schemeClr val="accent2"/>
                </a:solidFill>
              </a:rPr>
              <a:t>spindle</a:t>
            </a:r>
            <a:r>
              <a:rPr lang="en-US" altLang="zh-CN" smtClean="0"/>
              <a:t>. </a:t>
            </a:r>
          </a:p>
          <a:p>
            <a:pPr lvl="1" eaLnBrk="1" hangingPunct="1"/>
            <a:r>
              <a:rPr lang="en-US" altLang="zh-CN" smtClean="0"/>
              <a:t>The spindle is connected to a motor which rotates at a constant speed.  </a:t>
            </a:r>
          </a:p>
          <a:p>
            <a:pPr lvl="1" eaLnBrk="1" hangingPunct="1"/>
            <a:r>
              <a:rPr lang="en-US" altLang="zh-CN" smtClean="0"/>
              <a:t>The spindle rotates continuously until power is removed from the spindle motor. </a:t>
            </a:r>
          </a:p>
          <a:p>
            <a:pPr lvl="1" eaLnBrk="1" hangingPunct="1"/>
            <a:r>
              <a:rPr lang="en-US" altLang="zh-CN" smtClean="0"/>
              <a:t>Many hard drive failures occur when the spindle motor fails.</a:t>
            </a:r>
          </a:p>
          <a:p>
            <a:pPr eaLnBrk="1" hangingPunct="1"/>
            <a:r>
              <a:rPr lang="en-US" altLang="zh-CN" smtClean="0"/>
              <a:t>Disk platters spin at speeds of several thousand revolutions per minute. These speeds will increase as technologies improve, though there is a physical limit to the extent to which they can improve.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spect="1" noChangeArrowheads="1"/>
          </p:cNvSpPr>
          <p:nvPr>
            <p:ph type="body" idx="1"/>
          </p:nvPr>
        </p:nvSpPr>
        <p:spPr>
          <a:noFill/>
          <a:ln/>
        </p:spPr>
        <p:txBody>
          <a:bodyPr/>
          <a:lstStyle/>
          <a:p>
            <a:pPr eaLnBrk="1" hangingPunct="1"/>
            <a:r>
              <a:rPr lang="en-US" altLang="zh-CN" smtClean="0"/>
              <a:t>Data is read and written by </a:t>
            </a:r>
            <a:r>
              <a:rPr lang="en-US" altLang="zh-CN" b="1" smtClean="0">
                <a:solidFill>
                  <a:schemeClr val="accent2"/>
                </a:solidFill>
              </a:rPr>
              <a:t>read/write heads</a:t>
            </a:r>
            <a:r>
              <a:rPr lang="en-US" altLang="zh-CN" smtClean="0">
                <a:solidFill>
                  <a:schemeClr val="accent2"/>
                </a:solidFill>
              </a:rPr>
              <a:t>, </a:t>
            </a:r>
            <a:r>
              <a:rPr lang="en-US" altLang="zh-CN" smtClean="0"/>
              <a:t>or R/W heads</a:t>
            </a:r>
            <a:r>
              <a:rPr lang="en-US" altLang="zh-CN" smtClean="0">
                <a:solidFill>
                  <a:srgbClr val="0000FF"/>
                </a:solidFill>
              </a:rPr>
              <a:t>.</a:t>
            </a:r>
            <a:r>
              <a:rPr lang="en-US" altLang="zh-CN" smtClean="0"/>
              <a:t> Most drives have two R/W heads per platter—one for each surface of the platter.</a:t>
            </a:r>
          </a:p>
          <a:p>
            <a:pPr lvl="1" eaLnBrk="1" hangingPunct="1"/>
            <a:r>
              <a:rPr lang="en-US" altLang="zh-CN" smtClean="0"/>
              <a:t> When reading data they detect magnetic polarization on the platter surface.</a:t>
            </a:r>
          </a:p>
          <a:p>
            <a:pPr lvl="1" eaLnBrk="1" hangingPunct="1"/>
            <a:r>
              <a:rPr lang="en-US" altLang="zh-CN" smtClean="0"/>
              <a:t> When writing data they change the magnetic polarization on the platter surface.</a:t>
            </a:r>
          </a:p>
          <a:p>
            <a:pPr eaLnBrk="1" hangingPunct="1"/>
            <a:r>
              <a:rPr lang="en-US" altLang="zh-CN" smtClean="0"/>
              <a:t>Since reading and writing data is a magnetic process, the R/W heads never actually touch the surface of the platter. There is a microscopic air gap between the read/write heads and the platter. This is known as the head </a:t>
            </a:r>
            <a:r>
              <a:rPr lang="en-US" altLang="zh-CN" b="1" smtClean="0">
                <a:solidFill>
                  <a:schemeClr val="accent2"/>
                </a:solidFill>
              </a:rPr>
              <a:t>flying height</a:t>
            </a:r>
            <a:r>
              <a:rPr lang="en-US" altLang="zh-CN" smtClean="0"/>
              <a:t>.  </a:t>
            </a:r>
          </a:p>
          <a:p>
            <a:pPr eaLnBrk="1" hangingPunct="1"/>
            <a:r>
              <a:rPr lang="en-US" altLang="zh-CN" smtClean="0"/>
              <a:t>When the spindle rotation has stopped, the air gap is removed and the R/W heads rest on the surface of the platter in a special area near the spindle called a </a:t>
            </a:r>
            <a:r>
              <a:rPr lang="en-US" altLang="zh-CN" b="1" smtClean="0">
                <a:solidFill>
                  <a:schemeClr val="accent2"/>
                </a:solidFill>
              </a:rPr>
              <a:t>landing zone</a:t>
            </a:r>
            <a:r>
              <a:rPr lang="en-US" altLang="zh-CN" smtClean="0"/>
              <a:t>. The landing zone is coated with a lubricant to reduce head/platter friction. Logic on the disk drive ensures that the heads are moved to the landing zone before they touch the surface.</a:t>
            </a:r>
          </a:p>
          <a:p>
            <a:pPr eaLnBrk="1" hangingPunct="1"/>
            <a:r>
              <a:rPr lang="en-US" altLang="zh-CN" smtClean="0"/>
              <a:t>If the drive malfunctions and a read/write head accidentally touches the surface of the platter outside of the landing zone, it is called a </a:t>
            </a:r>
            <a:r>
              <a:rPr lang="en-US" altLang="zh-CN" b="1" smtClean="0">
                <a:solidFill>
                  <a:schemeClr val="accent2"/>
                </a:solidFill>
              </a:rPr>
              <a:t>head crash</a:t>
            </a:r>
            <a:r>
              <a:rPr lang="en-US" altLang="zh-CN" smtClean="0"/>
              <a:t>.  When a head crash occurs, the magnetic coating on the platter gets scratched and damage may also occur to the R/W head. A head crash generally results in data loss. </a:t>
            </a:r>
          </a:p>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2099" name="Rectangle 2"/>
          <p:cNvSpPr>
            <a:spLocks noGrp="1" noRot="1" noChangeAspect="1" noChangeArrowheads="1" noTextEdit="1"/>
          </p:cNvSpPr>
          <p:nvPr>
            <p:ph type="sldImg"/>
          </p:nvPr>
        </p:nvSpPr>
        <p:spPr>
          <a:xfrm>
            <a:off x="782638" y="481013"/>
            <a:ext cx="5754687" cy="4314825"/>
          </a:xfrm>
          <a:ln/>
        </p:spPr>
      </p:sp>
      <p:sp>
        <p:nvSpPr>
          <p:cNvPr id="132100" name="Rectangle 3"/>
          <p:cNvSpPr>
            <a:spLocks noGrp="1" noChangeAspect="1" noChangeArrowheads="1"/>
          </p:cNvSpPr>
          <p:nvPr>
            <p:ph type="body" idx="1"/>
          </p:nvPr>
        </p:nvSpPr>
        <p:spPr>
          <a:noFill/>
          <a:ln/>
        </p:spPr>
        <p:txBody>
          <a:bodyPr/>
          <a:lstStyle/>
          <a:p>
            <a:pPr eaLnBrk="1" hangingPunct="1"/>
            <a:r>
              <a:rPr lang="en-US" altLang="zh-CN" smtClean="0"/>
              <a:t>Read/write heads are mounted on the </a:t>
            </a:r>
            <a:r>
              <a:rPr lang="en-US" altLang="zh-CN" b="1" smtClean="0">
                <a:solidFill>
                  <a:schemeClr val="accent2"/>
                </a:solidFill>
              </a:rPr>
              <a:t>actuator arm assembly</a:t>
            </a:r>
            <a:r>
              <a:rPr lang="en-US" altLang="zh-CN" smtClean="0"/>
              <a:t>, which positions the read/write head at the location on the platter where data needs to be written or read.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spect="1" noChangeArrowheads="1"/>
          </p:cNvSpPr>
          <p:nvPr>
            <p:ph type="body" idx="1"/>
          </p:nvPr>
        </p:nvSpPr>
        <p:spPr>
          <a:noFill/>
          <a:ln/>
        </p:spPr>
        <p:txBody>
          <a:bodyPr/>
          <a:lstStyle/>
          <a:p>
            <a:pPr eaLnBrk="1" hangingPunct="1"/>
            <a:r>
              <a:rPr lang="en-US" altLang="zh-CN" smtClean="0"/>
              <a:t>The read/write heads for all of the platters in the drive in a drive are attached to one actuator arm assembly and move across the platter simultaneously. Notice that there are two read/write heads per platter, one for each surface.</a:t>
            </a:r>
          </a:p>
          <a:p>
            <a:pPr eaLnBrk="1" hangingPunct="1"/>
            <a:endParaRPr lang="zh-CN" altLang="en-US" b="1" smtClean="0">
              <a:solidFill>
                <a:srgbClr val="FF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spect="1" noChangeArrowheads="1"/>
          </p:cNvSpPr>
          <p:nvPr>
            <p:ph type="body" idx="1"/>
          </p:nvPr>
        </p:nvSpPr>
        <p:spPr>
          <a:xfrm>
            <a:off x="425727" y="4920288"/>
            <a:ext cx="6516757" cy="4203804"/>
          </a:xfrm>
          <a:noFill/>
          <a:ln/>
        </p:spPr>
        <p:txBody>
          <a:bodyPr/>
          <a:lstStyle/>
          <a:p>
            <a:pPr eaLnBrk="1" hangingPunct="1"/>
            <a:r>
              <a:rPr lang="en-US" altLang="zh-CN" dirty="0" smtClean="0"/>
              <a:t>The controller is a printed circuit board, mounted at the bottom of the disk drive. It contains a microprocessor (as well as some internal memory, circuitry, and firmware) that controls:</a:t>
            </a:r>
          </a:p>
          <a:p>
            <a:pPr lvl="1" eaLnBrk="1" hangingPunct="1"/>
            <a:r>
              <a:rPr lang="en-US" altLang="zh-CN" dirty="0" smtClean="0"/>
              <a:t>Power to the spindle motor and control of motor speed</a:t>
            </a:r>
          </a:p>
          <a:p>
            <a:pPr lvl="1" eaLnBrk="1" hangingPunct="1"/>
            <a:r>
              <a:rPr lang="en-US" altLang="zh-CN" dirty="0" smtClean="0"/>
              <a:t>How the drive communicates with the CPU on the host system</a:t>
            </a:r>
          </a:p>
          <a:p>
            <a:pPr lvl="1" eaLnBrk="1" hangingPunct="1"/>
            <a:r>
              <a:rPr lang="en-US" altLang="zh-CN" dirty="0" smtClean="0"/>
              <a:t>Reads/writes by moving the actuator arm, and switching between R/W heads</a:t>
            </a:r>
          </a:p>
          <a:p>
            <a:pPr lvl="1" eaLnBrk="1" hangingPunct="1"/>
            <a:r>
              <a:rPr lang="en-US" altLang="zh-CN" dirty="0" smtClean="0"/>
              <a:t>Optimization of data access</a:t>
            </a:r>
            <a:endParaRPr lang="en-US" sz="800" dirty="0" smtClean="0">
              <a:solidFill>
                <a:srgbClr val="FF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spect="1" noChangeArrowheads="1"/>
          </p:cNvSpPr>
          <p:nvPr>
            <p:ph type="body" idx="1"/>
          </p:nvPr>
        </p:nvSpPr>
        <p:spPr>
          <a:noFill/>
          <a:ln/>
        </p:spPr>
        <p:txBody>
          <a:bodyPr/>
          <a:lstStyle/>
          <a:p>
            <a:pPr eaLnBrk="1" hangingPunct="1"/>
            <a:r>
              <a:rPr lang="en-US" altLang="zh-CN" smtClean="0"/>
              <a:t>Data is recorded in </a:t>
            </a:r>
            <a:r>
              <a:rPr lang="en-US" altLang="zh-CN" b="1" smtClean="0">
                <a:solidFill>
                  <a:schemeClr val="accent2"/>
                </a:solidFill>
              </a:rPr>
              <a:t>tracks</a:t>
            </a:r>
            <a:r>
              <a:rPr lang="en-US" altLang="zh-CN" smtClean="0"/>
              <a:t>. A track is a concentric ring around the spindle which contains information. </a:t>
            </a:r>
            <a:endParaRPr lang="en-US" altLang="zh-CN" smtClean="0">
              <a:solidFill>
                <a:srgbClr val="660066"/>
              </a:solidFill>
            </a:endParaRPr>
          </a:p>
          <a:p>
            <a:pPr lvl="1" eaLnBrk="1" hangingPunct="1"/>
            <a:r>
              <a:rPr lang="en-US" altLang="zh-CN" smtClean="0"/>
              <a:t>A track can hold a large amount of information. </a:t>
            </a:r>
            <a:r>
              <a:rPr lang="en-US" altLang="zh-CN" b="1" smtClean="0">
                <a:solidFill>
                  <a:schemeClr val="accent2"/>
                </a:solidFill>
              </a:rPr>
              <a:t>Track density</a:t>
            </a:r>
            <a:r>
              <a:rPr lang="en-US" altLang="zh-CN" smtClean="0"/>
              <a:t> describes how tightly packed the tracks are on a platter. </a:t>
            </a:r>
          </a:p>
          <a:p>
            <a:pPr lvl="1" eaLnBrk="1" hangingPunct="1"/>
            <a:r>
              <a:rPr lang="en-US" altLang="zh-CN" smtClean="0"/>
              <a:t>Tracks are numbered from the outer edge of the platter, starting at track zero.</a:t>
            </a:r>
          </a:p>
          <a:p>
            <a:pPr lvl="1" eaLnBrk="1" hangingPunct="1"/>
            <a:r>
              <a:rPr lang="en-US" altLang="zh-CN" smtClean="0"/>
              <a:t>A track is divided into </a:t>
            </a:r>
            <a:r>
              <a:rPr lang="en-US" altLang="zh-CN" b="1" smtClean="0">
                <a:solidFill>
                  <a:schemeClr val="accent2"/>
                </a:solidFill>
              </a:rPr>
              <a:t>sectors.</a:t>
            </a:r>
            <a:r>
              <a:rPr lang="en-US" altLang="zh-CN" smtClean="0">
                <a:solidFill>
                  <a:schemeClr val="accent2"/>
                </a:solidFill>
              </a:rPr>
              <a:t> </a:t>
            </a:r>
            <a:r>
              <a:rPr lang="en-US" altLang="zh-CN" smtClean="0"/>
              <a:t>A sector is the smallest individually-addressable unit of storage.</a:t>
            </a:r>
          </a:p>
          <a:p>
            <a:pPr lvl="1" eaLnBrk="1" hangingPunct="1"/>
            <a:r>
              <a:rPr lang="en-US" altLang="zh-CN" smtClean="0"/>
              <a:t>The number of sectors per track is based upon the specific drive.</a:t>
            </a:r>
          </a:p>
          <a:p>
            <a:pPr lvl="1" eaLnBrk="1" hangingPunct="1"/>
            <a:r>
              <a:rPr lang="en-US" altLang="zh-CN" smtClean="0"/>
              <a:t>Sectors typically hold 512 bytes of user data. Some disks can be formatted with larger sectors.</a:t>
            </a:r>
          </a:p>
          <a:p>
            <a:pPr lvl="1" eaLnBrk="1" hangingPunct="1"/>
            <a:r>
              <a:rPr lang="en-US" altLang="zh-CN" smtClean="0"/>
              <a:t>A formatting operation performed by the manufacturer writes the track and sector structure on the platter.</a:t>
            </a:r>
          </a:p>
          <a:p>
            <a:pPr eaLnBrk="1" hangingPunct="1"/>
            <a:r>
              <a:rPr lang="en-US" altLang="zh-CN" smtClean="0"/>
              <a:t>Each sector stores user data as well as other information, including its sector number, head number (or platter number) and track number. This information aids the controller in locating data on the drive, but it also takes up space on the disk. Thus there is a difference between the capacity of an unformatted disk and a formatted one. Drive manufacturers generally advertise the </a:t>
            </a:r>
            <a:r>
              <a:rPr lang="en-US" altLang="zh-CN" i="1" smtClean="0"/>
              <a:t>formatted</a:t>
            </a:r>
            <a:r>
              <a:rPr lang="en-US" altLang="zh-CN" smtClean="0"/>
              <a:t> capacity.</a:t>
            </a:r>
          </a:p>
          <a:p>
            <a:pPr eaLnBrk="1" hangingPunct="1"/>
            <a:r>
              <a:rPr lang="en-US" altLang="zh-CN" smtClean="0"/>
              <a:t>The first PC hard disks typically held 17 sectors per track. Today's hard disks can have a much larger number of sectors in a single track. There can be thousands of tracks on a platter, depending on the size of the drive.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spect="1" noChangeArrowheads="1"/>
          </p:cNvSpPr>
          <p:nvPr>
            <p:ph type="body" idx="1"/>
          </p:nvPr>
        </p:nvSpPr>
        <p:spPr>
          <a:xfrm>
            <a:off x="399222" y="4920288"/>
            <a:ext cx="6518413" cy="4680912"/>
          </a:xfrm>
          <a:noFill/>
          <a:ln/>
        </p:spPr>
        <p:txBody>
          <a:bodyPr/>
          <a:lstStyle/>
          <a:p>
            <a:pPr eaLnBrk="1" hangingPunct="1"/>
            <a:r>
              <a:rPr lang="en-US" altLang="zh-CN" smtClean="0"/>
              <a:t>Since a platter is made up of concentric tracks, the outer tracks can hold more data than the inner ones because they are physically longer than the inner tracks. However, in older disk drives the outer tracks had the same number of sectors as the inner tracks, which means that the data density was very low on the outer tracks.  This was an inefficient use of the available space. </a:t>
            </a:r>
          </a:p>
          <a:p>
            <a:pPr eaLnBrk="1" hangingPunct="1"/>
            <a:r>
              <a:rPr lang="en-US" altLang="zh-CN" b="1" smtClean="0">
                <a:solidFill>
                  <a:schemeClr val="accent2"/>
                </a:solidFill>
              </a:rPr>
              <a:t>Zoned-bit recording</a:t>
            </a:r>
            <a:r>
              <a:rPr lang="en-US" altLang="zh-CN" smtClean="0"/>
              <a:t> uses the disk more efficiently. It groups tracks into zones that are based upon their distance from the center of the disk. Each zone is assigned an appropriate number of sectors per track. This means that a zone near the center of the platter has fewer sectors per track than a zone on the outer edge. </a:t>
            </a:r>
            <a:endParaRPr lang="en-US" altLang="zh-CN" smtClean="0">
              <a:solidFill>
                <a:srgbClr val="0000FF"/>
              </a:solidFill>
            </a:endParaRPr>
          </a:p>
          <a:p>
            <a:pPr eaLnBrk="1" hangingPunct="1"/>
            <a:r>
              <a:rPr lang="en-US" altLang="zh-CN" smtClean="0"/>
              <a:t>In zoned-bit recording:</a:t>
            </a:r>
          </a:p>
          <a:p>
            <a:pPr lvl="1" eaLnBrk="1" hangingPunct="1"/>
            <a:r>
              <a:rPr lang="en-US" altLang="zh-CN" smtClean="0"/>
              <a:t>Outside tracks have more sectors than inside tracks.</a:t>
            </a:r>
          </a:p>
          <a:p>
            <a:pPr lvl="1" eaLnBrk="1" hangingPunct="1"/>
            <a:r>
              <a:rPr lang="en-US" altLang="zh-CN" smtClean="0"/>
              <a:t>Zones are numbered, with the outermost zone being Zone 0.  </a:t>
            </a:r>
          </a:p>
          <a:p>
            <a:pPr lvl="1" eaLnBrk="1" hangingPunct="1"/>
            <a:r>
              <a:rPr lang="en-US" altLang="zh-CN" smtClean="0"/>
              <a:t>Tracks within a given zone have the same number of sectors.</a:t>
            </a:r>
          </a:p>
          <a:p>
            <a:pPr eaLnBrk="1" hangingPunct="1"/>
            <a:r>
              <a:rPr lang="en-US" altLang="zh-CN" i="1" smtClean="0"/>
              <a:t>Note: </a:t>
            </a:r>
            <a:r>
              <a:rPr lang="en-US" altLang="zh-CN" smtClean="0"/>
              <a:t>The media transfer rate drops as the zones move closer to the center of the platter, meaning that performance is better on the zones created on the outside of the drive. Media transfer rate is covered later in the module.</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spect="1" noChangeArrowheads="1"/>
          </p:cNvSpPr>
          <p:nvPr>
            <p:ph type="body" idx="1"/>
          </p:nvPr>
        </p:nvSpPr>
        <p:spPr>
          <a:noFill/>
          <a:ln/>
        </p:spPr>
        <p:txBody>
          <a:bodyPr/>
          <a:lstStyle/>
          <a:p>
            <a:pPr eaLnBrk="1" hangingPunct="1"/>
            <a:r>
              <a:rPr lang="en-US" altLang="zh-CN" smtClean="0"/>
              <a:t>A </a:t>
            </a:r>
            <a:r>
              <a:rPr lang="en-US" altLang="zh-CN" b="1" smtClean="0">
                <a:solidFill>
                  <a:schemeClr val="accent2"/>
                </a:solidFill>
              </a:rPr>
              <a:t>cylinder </a:t>
            </a:r>
            <a:r>
              <a:rPr lang="en-US" altLang="zh-CN" smtClean="0"/>
              <a:t>is the set of identical tracks on both surfaces of each of the drive’s platters. Often the location of drive heads are referred to by cylinder number rather than by track number.</a:t>
            </a:r>
            <a:endParaRPr lang="en-US" altLang="zh-CN" b="1" smtClean="0">
              <a:solidFill>
                <a:srgbClr val="FF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spect="1" noChangeArrowheads="1"/>
          </p:cNvSpPr>
          <p:nvPr>
            <p:ph type="body" idx="1"/>
          </p:nvPr>
        </p:nvSpPr>
        <p:spPr>
          <a:noFill/>
          <a:ln/>
        </p:spPr>
        <p:txBody>
          <a:bodyPr/>
          <a:lstStyle/>
          <a:p>
            <a:pPr eaLnBrk="1" hangingPunct="1"/>
            <a:r>
              <a:rPr lang="en-US" altLang="zh-CN" smtClean="0"/>
              <a:t>At one time, drives used physical addresses made up of the </a:t>
            </a:r>
            <a:r>
              <a:rPr lang="en-US" altLang="zh-CN" b="1" smtClean="0"/>
              <a:t>C</a:t>
            </a:r>
            <a:r>
              <a:rPr lang="en-US" altLang="zh-CN" smtClean="0"/>
              <a:t>ylinder, </a:t>
            </a:r>
            <a:r>
              <a:rPr lang="en-US" altLang="zh-CN" b="1" smtClean="0"/>
              <a:t>H</a:t>
            </a:r>
            <a:r>
              <a:rPr lang="en-US" altLang="zh-CN" smtClean="0"/>
              <a:t>ead, and </a:t>
            </a:r>
            <a:r>
              <a:rPr lang="en-US" altLang="zh-CN" b="1" smtClean="0"/>
              <a:t>S</a:t>
            </a:r>
            <a:r>
              <a:rPr lang="en-US" altLang="zh-CN" smtClean="0"/>
              <a:t>ector number (CHS) to refer to specific locations on the disk. This meant that the host had to be aware of the geometry of each disk that was used.</a:t>
            </a:r>
            <a:endParaRPr lang="en-US" altLang="zh-CN" smtClean="0">
              <a:solidFill>
                <a:schemeClr val="accent2"/>
              </a:solidFill>
            </a:endParaRPr>
          </a:p>
          <a:p>
            <a:pPr eaLnBrk="1" hangingPunct="1"/>
            <a:r>
              <a:rPr lang="en-US" altLang="zh-CN" b="1" smtClean="0">
                <a:solidFill>
                  <a:schemeClr val="accent2"/>
                </a:solidFill>
              </a:rPr>
              <a:t>Logical Block Addressing (LBA)</a:t>
            </a:r>
            <a:r>
              <a:rPr lang="en-US" altLang="zh-CN" smtClean="0"/>
              <a:t> simplifies addressing by a using a linear address for accessing physical blocks of data. The disk controller performs the translation process from LBA to CHS address. The host only needs to know the size of the disk drive (how many blocks). </a:t>
            </a:r>
          </a:p>
          <a:p>
            <a:pPr lvl="1" eaLnBrk="1" hangingPunct="1"/>
            <a:r>
              <a:rPr lang="en-US" altLang="zh-CN" smtClean="0"/>
              <a:t>Logical blocks are mapped to physical sectors on a 1:1 basis.</a:t>
            </a:r>
          </a:p>
          <a:p>
            <a:pPr lvl="1" eaLnBrk="1" hangingPunct="1"/>
            <a:r>
              <a:rPr lang="en-US" altLang="zh-CN" smtClean="0"/>
              <a:t>Block numbers start at 0 and increment by one until the last block is reached (E.g., 0, 1, 2, 3 … (N-1)).</a:t>
            </a:r>
          </a:p>
          <a:p>
            <a:pPr lvl="1" eaLnBrk="1" hangingPunct="1"/>
            <a:r>
              <a:rPr lang="en-US" altLang="zh-CN" smtClean="0"/>
              <a:t>Block numbering starts at the beginning of a cylinder and continues until the end of that cylinder </a:t>
            </a:r>
          </a:p>
          <a:p>
            <a:pPr lvl="1" eaLnBrk="1" hangingPunct="1"/>
            <a:r>
              <a:rPr lang="en-US" altLang="zh-CN" smtClean="0"/>
              <a:t>This is the traditional method for accessing peripherals on SCSI, Fibre Channel, and newer ATA disks.</a:t>
            </a:r>
          </a:p>
          <a:p>
            <a:pPr lvl="1" eaLnBrk="1" hangingPunct="1"/>
            <a:r>
              <a:rPr lang="en-US" altLang="zh-CN" smtClean="0"/>
              <a:t>As an example, we’ll look at a new 500 GB drive. The true capacity of the drive is 465.7 GB, which is in excess of 976,000,000 blocks. Each block will have its own unique address.</a:t>
            </a:r>
          </a:p>
          <a:p>
            <a:pPr eaLnBrk="1" hangingPunct="1"/>
            <a:r>
              <a:rPr lang="en-US" altLang="zh-CN" smtClean="0"/>
              <a:t>In the slide, the drive shows 8 sectors per track, 8 heads, and 4 cylinders. We have a total of 8 x 8 x 4 = 256 blocks. The illustration on the right shows the block numbering, which will range from 0 to 255.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spect="1" noChangeArrowheads="1"/>
          </p:cNvSpPr>
          <p:nvPr>
            <p:ph type="body" idx="1"/>
          </p:nvPr>
        </p:nvSpPr>
        <p:spPr>
          <a:noFill/>
          <a:ln/>
        </p:spPr>
        <p:txBody>
          <a:bodyPr/>
          <a:lstStyle/>
          <a:p>
            <a:pPr eaLnBrk="1" hangingPunct="1">
              <a:lnSpc>
                <a:spcPct val="80000"/>
              </a:lnSpc>
            </a:pPr>
            <a:r>
              <a:rPr lang="en-US" b="1" smtClean="0">
                <a:solidFill>
                  <a:schemeClr val="accent2"/>
                </a:solidFill>
              </a:rPr>
              <a:t>Partitioning</a:t>
            </a:r>
            <a:r>
              <a:rPr lang="en-US" smtClean="0"/>
              <a:t> divides the disk into logical containers (known as </a:t>
            </a:r>
            <a:r>
              <a:rPr lang="en-US" b="1" smtClean="0">
                <a:solidFill>
                  <a:schemeClr val="accent2"/>
                </a:solidFill>
              </a:rPr>
              <a:t>volumes</a:t>
            </a:r>
            <a:r>
              <a:rPr lang="en-US" smtClean="0"/>
              <a:t>), each of which can be used for a particular purpose.</a:t>
            </a:r>
          </a:p>
          <a:p>
            <a:pPr lvl="1" eaLnBrk="1" hangingPunct="1">
              <a:lnSpc>
                <a:spcPct val="80000"/>
              </a:lnSpc>
            </a:pPr>
            <a:r>
              <a:rPr lang="en-US" altLang="zh-CN" smtClean="0"/>
              <a:t>Partitions are created from groups of contiguous cylinders</a:t>
            </a:r>
          </a:p>
          <a:p>
            <a:pPr lvl="1" eaLnBrk="1" hangingPunct="1">
              <a:lnSpc>
                <a:spcPct val="80000"/>
              </a:lnSpc>
            </a:pPr>
            <a:r>
              <a:rPr lang="en-US" altLang="zh-CN" smtClean="0"/>
              <a:t>A large physical drive could be partitioned into multiple Logical Volumes (LV) of smaller capacity.</a:t>
            </a:r>
          </a:p>
          <a:p>
            <a:pPr lvl="1" eaLnBrk="1" hangingPunct="1">
              <a:lnSpc>
                <a:spcPct val="80000"/>
              </a:lnSpc>
            </a:pPr>
            <a:r>
              <a:rPr lang="en-US" altLang="zh-CN" smtClean="0"/>
              <a:t>Several small physical drives can be concatenated together by a volume manager and presented as one logical volume.  </a:t>
            </a:r>
          </a:p>
          <a:p>
            <a:pPr lvl="1" eaLnBrk="1" hangingPunct="1">
              <a:lnSpc>
                <a:spcPct val="80000"/>
              </a:lnSpc>
            </a:pPr>
            <a:r>
              <a:rPr lang="en-US" altLang="zh-CN" smtClean="0"/>
              <a:t>Partition size impacts disk space utilization</a:t>
            </a:r>
          </a:p>
          <a:p>
            <a:pPr lvl="1" eaLnBrk="1" hangingPunct="1">
              <a:lnSpc>
                <a:spcPct val="80000"/>
              </a:lnSpc>
            </a:pPr>
            <a:r>
              <a:rPr lang="en-US" altLang="zh-CN" smtClean="0"/>
              <a:t>The host filesystem accesses logical volumes, with no knowledge of the physical structure. </a:t>
            </a:r>
          </a:p>
          <a:p>
            <a:pPr eaLnBrk="1" hangingPunct="1">
              <a:lnSpc>
                <a:spcPct val="80000"/>
              </a:lnSpc>
            </a:pPr>
            <a:r>
              <a:rPr lang="en-US" altLang="zh-CN" i="1" smtClean="0"/>
              <a:t>Note</a:t>
            </a:r>
            <a:r>
              <a:rPr lang="en-US" altLang="zh-CN" smtClean="0"/>
              <a:t>: Because partitions define the disk layout, they are generally created when the hard disk is initially set up on the host.  </a:t>
            </a:r>
            <a:endParaRPr lang="en-US" altLang="zh-CN" b="1" smtClean="0"/>
          </a:p>
          <a:p>
            <a:pPr eaLnBrk="1" hangingPunct="1">
              <a:lnSpc>
                <a:spcPct val="80000"/>
              </a:lnSpc>
            </a:pP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2947" name="Rectangle 2"/>
          <p:cNvSpPr>
            <a:spLocks noGrp="1" noRot="1" noChangeAspect="1" noChangeArrowheads="1" noTextEdit="1"/>
          </p:cNvSpPr>
          <p:nvPr>
            <p:ph type="sldImg"/>
          </p:nvPr>
        </p:nvSpPr>
        <p:spPr>
          <a:xfrm>
            <a:off x="782638" y="481013"/>
            <a:ext cx="5753100" cy="4314825"/>
          </a:xfrm>
          <a:ln/>
        </p:spPr>
      </p:sp>
      <p:sp>
        <p:nvSpPr>
          <p:cNvPr id="82948" name="Rectangle 3"/>
          <p:cNvSpPr>
            <a:spLocks noGrp="1" noChangeAspect="1" noChangeArrowheads="1"/>
          </p:cNvSpPr>
          <p:nvPr>
            <p:ph type="body" idx="1"/>
          </p:nvPr>
        </p:nvSpPr>
        <p:spPr>
          <a:noFill/>
          <a:ln/>
        </p:spPr>
        <p:txBody>
          <a:bodyPr/>
          <a:lstStyle/>
          <a:p>
            <a:pPr eaLnBrk="1" hangingPunct="1"/>
            <a:r>
              <a:rPr lang="en-US" altLang="zh-CN" dirty="0" smtClean="0"/>
              <a:t>Network Connectivity encompasses everything between the host  and the storage system.   </a:t>
            </a:r>
          </a:p>
          <a:p>
            <a:pPr eaLnBrk="1" hangingPunct="1"/>
            <a:r>
              <a:rPr lang="en-US" altLang="zh-CN" dirty="0" smtClean="0"/>
              <a:t>Physical components of Connectivity include:</a:t>
            </a:r>
          </a:p>
          <a:p>
            <a:pPr eaLnBrk="1" hangingPunct="1">
              <a:buFontTx/>
              <a:buChar char="•"/>
            </a:pPr>
            <a:r>
              <a:rPr lang="en-US" altLang="zh-CN" dirty="0" smtClean="0"/>
              <a:t>Wiring </a:t>
            </a:r>
          </a:p>
          <a:p>
            <a:pPr lvl="1" eaLnBrk="1" hangingPunct="1"/>
            <a:r>
              <a:rPr lang="en-US" altLang="zh-CN" dirty="0" smtClean="0"/>
              <a:t>Host internal bus(</a:t>
            </a:r>
            <a:r>
              <a:rPr lang="en-US" altLang="zh-CN" dirty="0" err="1" smtClean="0"/>
              <a:t>es</a:t>
            </a:r>
            <a:r>
              <a:rPr lang="en-US" altLang="zh-CN" dirty="0" smtClean="0"/>
              <a:t>)</a:t>
            </a:r>
          </a:p>
          <a:p>
            <a:pPr lvl="1" eaLnBrk="1" hangingPunct="1"/>
            <a:r>
              <a:rPr lang="en-US" altLang="zh-CN" dirty="0" smtClean="0"/>
              <a:t>Cables –  Optical and Copper </a:t>
            </a:r>
          </a:p>
          <a:p>
            <a:pPr lvl="1" eaLnBrk="1" hangingPunct="1"/>
            <a:r>
              <a:rPr lang="en-US" altLang="zh-CN" dirty="0" smtClean="0"/>
              <a:t>Connectors and plugs</a:t>
            </a:r>
          </a:p>
          <a:p>
            <a:pPr eaLnBrk="1" hangingPunct="1">
              <a:buFontTx/>
              <a:buChar char="•"/>
            </a:pPr>
            <a:r>
              <a:rPr lang="en-US" altLang="zh-CN" dirty="0" smtClean="0"/>
              <a:t>Adapters</a:t>
            </a:r>
          </a:p>
          <a:p>
            <a:pPr lvl="1" eaLnBrk="1" hangingPunct="1"/>
            <a:r>
              <a:rPr lang="en-US" altLang="zh-CN" dirty="0" smtClean="0"/>
              <a:t>Host Bus Adapter (HBA) – enables devices to connect to a host’s internal bus system. </a:t>
            </a:r>
          </a:p>
          <a:p>
            <a:pPr lvl="1" eaLnBrk="1" hangingPunct="1"/>
            <a:r>
              <a:rPr lang="en-US" altLang="zh-CN" dirty="0" smtClean="0"/>
              <a:t>Network Interface Cards – enables simple network attachments to a host.</a:t>
            </a:r>
          </a:p>
          <a:p>
            <a:pPr eaLnBrk="1" hangingPunct="1">
              <a:buFontTx/>
              <a:buChar char="•"/>
            </a:pPr>
            <a:r>
              <a:rPr lang="en-US" altLang="zh-CN" dirty="0" smtClean="0"/>
              <a:t>Switches/hubs</a:t>
            </a:r>
          </a:p>
          <a:p>
            <a:pPr lvl="1" eaLnBrk="1" hangingPunct="1"/>
            <a:r>
              <a:rPr lang="en-US" altLang="zh-CN" dirty="0" smtClean="0"/>
              <a:t>Manage traffic within a network.</a:t>
            </a:r>
          </a:p>
          <a:p>
            <a:pPr eaLnBrk="1" hangingPunct="1"/>
            <a:r>
              <a:rPr lang="en-US" altLang="zh-CN" dirty="0" smtClean="0"/>
              <a:t>Logical components of Connectivity  include</a:t>
            </a:r>
          </a:p>
          <a:p>
            <a:pPr eaLnBrk="1" hangingPunct="1">
              <a:buFontTx/>
              <a:buChar char="•"/>
            </a:pPr>
            <a:r>
              <a:rPr lang="en-US" altLang="zh-CN" dirty="0" smtClean="0"/>
              <a:t>Communication protocols</a:t>
            </a:r>
          </a:p>
          <a:p>
            <a:pPr eaLnBrk="1" hangingPunct="1">
              <a:buFontTx/>
              <a:buChar char="•"/>
            </a:pPr>
            <a:r>
              <a:rPr lang="en-US" altLang="zh-CN" dirty="0" smtClean="0"/>
              <a:t>Device Drivers </a:t>
            </a:r>
          </a:p>
          <a:p>
            <a:pPr eaLnBrk="1" hangingPunct="1"/>
            <a:endParaRPr lang="zh-CN" altLang="en-US" dirty="0" smtClean="0"/>
          </a:p>
        </p:txBody>
      </p:sp>
      <p:sp>
        <p:nvSpPr>
          <p:cNvPr id="82949" name="Text Box 5"/>
          <p:cNvSpPr txBox="1">
            <a:spLocks noChangeArrowheads="1"/>
          </p:cNvSpPr>
          <p:nvPr/>
        </p:nvSpPr>
        <p:spPr bwMode="auto">
          <a:xfrm>
            <a:off x="3231374" y="3782441"/>
            <a:ext cx="1309654"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rgbClr val="996600"/>
                </a:solidFill>
              </a:rPr>
              <a:t>Connectivity</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spect="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spect="1" noChangeArrowheads="1"/>
          </p:cNvSpPr>
          <p:nvPr>
            <p:ph type="body" idx="1"/>
          </p:nvPr>
        </p:nvSpPr>
        <p:spPr>
          <a:noFill/>
          <a:ln/>
        </p:spPr>
        <p:txBody>
          <a:bodyPr/>
          <a:lstStyle/>
          <a:p>
            <a:pPr eaLnBrk="1" hangingPunct="1"/>
            <a:r>
              <a:rPr lang="en-US" altLang="zh-CN" smtClean="0"/>
              <a:t>The focus of this lesson will be on the factors that impact how well a drive works, in particular, the performance and reliability of the drive.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2339" name="Rectangle 2"/>
          <p:cNvSpPr>
            <a:spLocks noGrp="1" noRot="1" noChangeAspect="1" noChangeArrowheads="1" noTextEdit="1"/>
          </p:cNvSpPr>
          <p:nvPr>
            <p:ph type="sldImg"/>
          </p:nvPr>
        </p:nvSpPr>
        <p:spPr>
          <a:xfrm>
            <a:off x="782638" y="481013"/>
            <a:ext cx="5754687" cy="4314825"/>
          </a:xfrm>
          <a:ln/>
        </p:spPr>
      </p:sp>
      <p:sp>
        <p:nvSpPr>
          <p:cNvPr id="142340" name="Rectangle 3"/>
          <p:cNvSpPr>
            <a:spLocks noGrp="1" noChangeAspect="1" noChangeArrowheads="1"/>
          </p:cNvSpPr>
          <p:nvPr>
            <p:ph type="body" idx="1"/>
          </p:nvPr>
        </p:nvSpPr>
        <p:spPr>
          <a:noFill/>
          <a:ln/>
        </p:spPr>
        <p:txBody>
          <a:bodyPr/>
          <a:lstStyle/>
          <a:p>
            <a:pPr eaLnBrk="1" hangingPunct="1">
              <a:lnSpc>
                <a:spcPct val="80000"/>
              </a:lnSpc>
              <a:spcBef>
                <a:spcPct val="30000"/>
              </a:spcBef>
            </a:pPr>
            <a:r>
              <a:rPr lang="en-US" altLang="zh-CN" smtClean="0"/>
              <a:t>Seek times describes the time it takes to position the read/write heads radially across the platter.  The following specifications are often published: </a:t>
            </a:r>
          </a:p>
          <a:p>
            <a:pPr lvl="1" eaLnBrk="1" hangingPunct="1">
              <a:lnSpc>
                <a:spcPct val="80000"/>
              </a:lnSpc>
            </a:pPr>
            <a:r>
              <a:rPr lang="en-US" altLang="zh-CN" smtClean="0"/>
              <a:t>Full Stroke - the time it takes to move </a:t>
            </a:r>
            <a:r>
              <a:rPr lang="en-US" altLang="zh-CN" i="1" smtClean="0"/>
              <a:t>across the entire width of the disk</a:t>
            </a:r>
            <a:r>
              <a:rPr lang="en-US" altLang="zh-CN" smtClean="0"/>
              <a:t>, from the innermost track to the outermost. </a:t>
            </a:r>
          </a:p>
          <a:p>
            <a:pPr lvl="1" eaLnBrk="1" hangingPunct="1">
              <a:lnSpc>
                <a:spcPct val="80000"/>
              </a:lnSpc>
            </a:pPr>
            <a:r>
              <a:rPr lang="en-US" altLang="zh-CN" smtClean="0"/>
              <a:t>Average – the </a:t>
            </a:r>
            <a:r>
              <a:rPr lang="en-US" altLang="zh-CN" i="1" smtClean="0"/>
              <a:t>average</a:t>
            </a:r>
            <a:r>
              <a:rPr lang="en-US" altLang="zh-CN" smtClean="0"/>
              <a:t> time it takes to move from one </a:t>
            </a:r>
            <a:r>
              <a:rPr lang="en-US" altLang="zh-CN" i="1" smtClean="0"/>
              <a:t>random</a:t>
            </a:r>
            <a:r>
              <a:rPr lang="en-US" altLang="zh-CN" smtClean="0"/>
              <a:t> track to another (normally listed as the time for one-third of a full stroke). </a:t>
            </a:r>
          </a:p>
          <a:p>
            <a:pPr lvl="1" eaLnBrk="1" hangingPunct="1">
              <a:lnSpc>
                <a:spcPct val="80000"/>
              </a:lnSpc>
            </a:pPr>
            <a:r>
              <a:rPr lang="en-US" altLang="zh-CN" smtClean="0"/>
              <a:t>Track-to-Track – the time it takes to move </a:t>
            </a:r>
            <a:r>
              <a:rPr lang="en-US" altLang="zh-CN" i="1" smtClean="0"/>
              <a:t>between adjacent</a:t>
            </a:r>
            <a:r>
              <a:rPr lang="en-US" altLang="zh-CN" smtClean="0"/>
              <a:t> tracks. </a:t>
            </a:r>
          </a:p>
          <a:p>
            <a:pPr eaLnBrk="1" hangingPunct="1">
              <a:lnSpc>
                <a:spcPct val="80000"/>
              </a:lnSpc>
            </a:pPr>
            <a:r>
              <a:rPr lang="en-US" altLang="zh-CN" smtClean="0"/>
              <a:t>Each of these specifications is measured in milliseconds (ms). </a:t>
            </a:r>
          </a:p>
          <a:p>
            <a:pPr eaLnBrk="1" hangingPunct="1">
              <a:lnSpc>
                <a:spcPct val="80000"/>
              </a:lnSpc>
            </a:pPr>
            <a:r>
              <a:rPr lang="en-US" altLang="zh-CN" smtClean="0"/>
              <a:t>Notes:</a:t>
            </a:r>
          </a:p>
          <a:p>
            <a:pPr lvl="1" eaLnBrk="1" hangingPunct="1">
              <a:lnSpc>
                <a:spcPct val="80000"/>
              </a:lnSpc>
            </a:pPr>
            <a:r>
              <a:rPr lang="en-US" altLang="zh-CN" smtClean="0"/>
              <a:t>Average seek times on modern disks will typically be in the range of 3 to 15 ms</a:t>
            </a:r>
          </a:p>
          <a:p>
            <a:pPr lvl="1" eaLnBrk="1" hangingPunct="1">
              <a:lnSpc>
                <a:spcPct val="80000"/>
              </a:lnSpc>
              <a:spcBef>
                <a:spcPct val="30000"/>
              </a:spcBef>
            </a:pPr>
            <a:r>
              <a:rPr lang="en-US" altLang="zh-CN" smtClean="0"/>
              <a:t>Seek time has more impact on reads of </a:t>
            </a:r>
            <a:r>
              <a:rPr lang="en-US" altLang="zh-CN" i="1" smtClean="0"/>
              <a:t>random</a:t>
            </a:r>
            <a:r>
              <a:rPr lang="en-US" altLang="zh-CN" smtClean="0"/>
              <a:t> tracks on the disk rather than on </a:t>
            </a:r>
            <a:r>
              <a:rPr lang="en-US" altLang="zh-CN" i="1" smtClean="0"/>
              <a:t>adjacent </a:t>
            </a:r>
            <a:r>
              <a:rPr lang="en-US" altLang="zh-CN" smtClean="0"/>
              <a:t>tracks. </a:t>
            </a:r>
          </a:p>
          <a:p>
            <a:pPr lvl="1" eaLnBrk="1" hangingPunct="1">
              <a:lnSpc>
                <a:spcPct val="80000"/>
              </a:lnSpc>
              <a:spcBef>
                <a:spcPct val="30000"/>
              </a:spcBef>
            </a:pPr>
            <a:r>
              <a:rPr lang="en-US" altLang="zh-CN" smtClean="0"/>
              <a:t>To improve seek time, data is often written only to a subset of the available cylinders (either on the inner or outer tracks), and the drive is treated as though it has a lower capacity than it really has, e.g. a 500 GB drive is set up to use only the first 40 % of the cylinders, and is treated as a 200 GB drive.  This is known as </a:t>
            </a:r>
            <a:r>
              <a:rPr lang="en-US" altLang="zh-CN" b="1" smtClean="0">
                <a:solidFill>
                  <a:schemeClr val="accent2"/>
                </a:solidFill>
              </a:rPr>
              <a:t>short-stroking</a:t>
            </a:r>
            <a:r>
              <a:rPr lang="en-US" altLang="zh-CN" smtClean="0"/>
              <a:t> the drive.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3363" name="Rectangle 2"/>
          <p:cNvSpPr>
            <a:spLocks noGrp="1" noRot="1" noChangeAspect="1" noChangeArrowheads="1" noTextEdit="1"/>
          </p:cNvSpPr>
          <p:nvPr>
            <p:ph type="sldImg"/>
          </p:nvPr>
        </p:nvSpPr>
        <p:spPr>
          <a:xfrm>
            <a:off x="781050" y="468313"/>
            <a:ext cx="5754688" cy="4316412"/>
          </a:xfrm>
          <a:ln/>
        </p:spPr>
      </p:sp>
      <p:sp>
        <p:nvSpPr>
          <p:cNvPr id="143364" name="Rectangle 3"/>
          <p:cNvSpPr>
            <a:spLocks noGrp="1" noChangeAspect="1" noChangeArrowheads="1"/>
          </p:cNvSpPr>
          <p:nvPr>
            <p:ph type="body" idx="1"/>
          </p:nvPr>
        </p:nvSpPr>
        <p:spPr>
          <a:noFill/>
          <a:ln/>
        </p:spPr>
        <p:txBody>
          <a:bodyPr/>
          <a:lstStyle/>
          <a:p>
            <a:pPr eaLnBrk="1" hangingPunct="1"/>
            <a:r>
              <a:rPr lang="en-US" altLang="zh-CN" smtClean="0"/>
              <a:t>The actuator moves the read/write head over the platter to a particular track, while the platter spins to position the a particular sector under the read write head.</a:t>
            </a:r>
          </a:p>
          <a:p>
            <a:pPr eaLnBrk="1" hangingPunct="1"/>
            <a:r>
              <a:rPr lang="en-US" altLang="zh-CN" b="1" smtClean="0">
                <a:solidFill>
                  <a:schemeClr val="accent2"/>
                </a:solidFill>
              </a:rPr>
              <a:t>Rotational latency</a:t>
            </a:r>
            <a:r>
              <a:rPr lang="en-US" altLang="zh-CN" smtClean="0"/>
              <a:t> is the time that it takes the platter to rotate and position the data under the read/write head. </a:t>
            </a:r>
          </a:p>
          <a:p>
            <a:pPr lvl="1" eaLnBrk="1" hangingPunct="1"/>
            <a:r>
              <a:rPr lang="en-US" altLang="zh-CN" smtClean="0"/>
              <a:t>Rotational latency is dependent upon the rotation speed of the spindle and is measured in milliseconds (ms)</a:t>
            </a:r>
          </a:p>
          <a:p>
            <a:pPr lvl="1" eaLnBrk="1" hangingPunct="1"/>
            <a:r>
              <a:rPr lang="en-US" altLang="zh-CN" smtClean="0"/>
              <a:t>The average rotational latency is one-half of the time taken for a full rotation. </a:t>
            </a:r>
          </a:p>
          <a:p>
            <a:pPr lvl="1" eaLnBrk="1" hangingPunct="1"/>
            <a:r>
              <a:rPr lang="en-US" altLang="zh-CN" smtClean="0"/>
              <a:t>Like seek times, rotational latency has more of an impact on reads or writes of </a:t>
            </a:r>
            <a:r>
              <a:rPr lang="en-US" altLang="zh-CN" i="1" smtClean="0"/>
              <a:t>random</a:t>
            </a:r>
            <a:r>
              <a:rPr lang="en-US" altLang="zh-CN" smtClean="0"/>
              <a:t> sectors on the disk than on the same operations on adjacent sectors.</a:t>
            </a:r>
          </a:p>
          <a:p>
            <a:pPr eaLnBrk="1" hangingPunct="1"/>
            <a:r>
              <a:rPr lang="en-US" altLang="zh-CN" smtClean="0"/>
              <a:t>Instructor note: rotational latency is around 5.5 ms for a 5,400 rpm drive, and around 2.0 ms for a 15,000 rpm drive.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spect="1" noChangeArrowheads="1"/>
          </p:cNvSpPr>
          <p:nvPr>
            <p:ph type="body" idx="1"/>
          </p:nvPr>
        </p:nvSpPr>
        <p:spPr>
          <a:noFill/>
          <a:ln/>
        </p:spPr>
        <p:txBody>
          <a:bodyPr/>
          <a:lstStyle/>
          <a:p>
            <a:pPr eaLnBrk="1" hangingPunct="1"/>
            <a:r>
              <a:rPr lang="en-US" altLang="zh-CN" smtClean="0"/>
              <a:t>If commands are processed as they are received, time is wasted if the read/write head passes over data that will be needed one or two requests later. To improve drive performance, some drive manufacturers include logic that analyzes where data is stored on the platter relative to the data access requests. Requests are then reordered to make best use of the data’s layout on the disk. </a:t>
            </a:r>
          </a:p>
          <a:p>
            <a:pPr eaLnBrk="1" hangingPunct="1"/>
            <a:r>
              <a:rPr lang="en-US" altLang="zh-CN" smtClean="0"/>
              <a:t>This technique is known as </a:t>
            </a:r>
            <a:r>
              <a:rPr lang="en-US" altLang="zh-CN" b="1" smtClean="0">
                <a:solidFill>
                  <a:schemeClr val="accent2"/>
                </a:solidFill>
              </a:rPr>
              <a:t>Command Queuing</a:t>
            </a:r>
            <a:r>
              <a:rPr lang="en-US" altLang="zh-CN" smtClean="0"/>
              <a:t>  (also known as </a:t>
            </a:r>
            <a:r>
              <a:rPr lang="en-US" altLang="zh-CN" b="1" smtClean="0">
                <a:solidFill>
                  <a:schemeClr val="accent2"/>
                </a:solidFill>
              </a:rPr>
              <a:t>Multiple Command Reordering, Multiple Command Optimization, Command Queuing and Reordering, Native Command Queuing</a:t>
            </a:r>
            <a:r>
              <a:rPr lang="en-US" altLang="zh-CN" smtClean="0"/>
              <a:t> or </a:t>
            </a:r>
            <a:r>
              <a:rPr lang="en-US" altLang="zh-CN" b="1" smtClean="0">
                <a:solidFill>
                  <a:schemeClr val="accent2"/>
                </a:solidFill>
              </a:rPr>
              <a:t>Tagged Command Queuing</a:t>
            </a:r>
            <a:r>
              <a:rPr lang="en-US" altLang="zh-CN" smtClean="0"/>
              <a:t>)</a:t>
            </a:r>
            <a:r>
              <a:rPr lang="en-US" altLang="zh-CN" smtClean="0">
                <a:solidFill>
                  <a:schemeClr val="accent2"/>
                </a:solidFill>
              </a:rPr>
              <a:t>.</a:t>
            </a:r>
          </a:p>
          <a:p>
            <a:pPr eaLnBrk="1" hangingPunct="1"/>
            <a:r>
              <a:rPr lang="en-US" altLang="zh-CN" smtClean="0"/>
              <a:t>In addition to being performed at the physical disk level, command queuing can also be performed by the storage system that uses the disk. This will be discussed in the Storage Systems Overview module.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spect="1" noChangeArrowheads="1"/>
          </p:cNvSpPr>
          <p:nvPr>
            <p:ph type="body" idx="1"/>
          </p:nvPr>
        </p:nvSpPr>
        <p:spPr>
          <a:noFill/>
          <a:ln/>
        </p:spPr>
        <p:txBody>
          <a:bodyPr/>
          <a:lstStyle/>
          <a:p>
            <a:pPr eaLnBrk="1" hangingPunct="1"/>
            <a:r>
              <a:rPr lang="en-US" altLang="zh-CN" dirty="0" smtClean="0"/>
              <a:t>The following steps take place when data is read from/written to the drive:</a:t>
            </a:r>
          </a:p>
          <a:p>
            <a:pPr lvl="1" eaLnBrk="1" hangingPunct="1"/>
            <a:r>
              <a:rPr lang="en-US" altLang="zh-CN" dirty="0" smtClean="0"/>
              <a:t>Read </a:t>
            </a:r>
          </a:p>
          <a:p>
            <a:pPr marL="592817" lvl="2" indent="-237127" eaLnBrk="1" hangingPunct="1">
              <a:buFont typeface="Times New Roman" pitchFamily="18" charset="0"/>
              <a:buAutoNum type="arabicPeriod"/>
            </a:pPr>
            <a:r>
              <a:rPr lang="en-US" altLang="zh-CN" dirty="0" smtClean="0"/>
              <a:t>Data moves from the disk platters to the heads </a:t>
            </a:r>
          </a:p>
          <a:p>
            <a:pPr marL="592817" lvl="2" indent="-237127" eaLnBrk="1" hangingPunct="1">
              <a:buFont typeface="Times New Roman" pitchFamily="18" charset="0"/>
              <a:buAutoNum type="arabicPeriod"/>
            </a:pPr>
            <a:r>
              <a:rPr lang="en-US" altLang="zh-CN" dirty="0" smtClean="0"/>
              <a:t>Data moves from the heads to the drive's internal buffer</a:t>
            </a:r>
          </a:p>
          <a:p>
            <a:pPr marL="592817" lvl="2" indent="-237127" eaLnBrk="1" hangingPunct="1">
              <a:buFont typeface="Times New Roman" pitchFamily="18" charset="0"/>
              <a:buAutoNum type="arabicPeriod"/>
            </a:pPr>
            <a:r>
              <a:rPr lang="en-US" altLang="zh-CN" dirty="0" smtClean="0"/>
              <a:t>Data moves from the buffer through the interface to the rest of the system, shown here as an HBA</a:t>
            </a:r>
          </a:p>
          <a:p>
            <a:pPr lvl="1" eaLnBrk="1" hangingPunct="1"/>
            <a:r>
              <a:rPr lang="en-US" altLang="zh-CN" dirty="0" smtClean="0"/>
              <a:t>Write</a:t>
            </a:r>
          </a:p>
          <a:p>
            <a:pPr marL="592817" lvl="2" indent="-237127" eaLnBrk="1" hangingPunct="1">
              <a:buFont typeface="Times New Roman" pitchFamily="18" charset="0"/>
              <a:buAutoNum type="arabicPeriod"/>
            </a:pPr>
            <a:r>
              <a:rPr lang="en-US" altLang="zh-CN" dirty="0" smtClean="0"/>
              <a:t>Data moves from the interface through the drive’s internal buffer.</a:t>
            </a:r>
          </a:p>
          <a:p>
            <a:pPr marL="592817" lvl="2" indent="-237127" eaLnBrk="1" hangingPunct="1">
              <a:buFont typeface="Times New Roman" pitchFamily="18" charset="0"/>
              <a:buAutoNum type="arabicPeriod"/>
            </a:pPr>
            <a:r>
              <a:rPr lang="en-US" altLang="zh-CN" dirty="0" smtClean="0"/>
              <a:t>Data moves from the buffer to the read/write heads</a:t>
            </a:r>
          </a:p>
          <a:p>
            <a:pPr marL="592817" lvl="2" indent="-237127" eaLnBrk="1" hangingPunct="1">
              <a:buFont typeface="Times New Roman" pitchFamily="18" charset="0"/>
              <a:buAutoNum type="arabicPeriod"/>
            </a:pPr>
            <a:r>
              <a:rPr lang="en-US" altLang="zh-CN" dirty="0" smtClean="0"/>
              <a:t>Data moves from the disk heads to the platters</a:t>
            </a:r>
          </a:p>
          <a:p>
            <a:pPr eaLnBrk="1" hangingPunct="1"/>
            <a:r>
              <a:rPr lang="en-US" altLang="zh-CN" dirty="0" smtClean="0"/>
              <a:t>The </a:t>
            </a:r>
            <a:r>
              <a:rPr lang="en-US" altLang="zh-CN" b="1" dirty="0" smtClean="0">
                <a:solidFill>
                  <a:schemeClr val="accent2"/>
                </a:solidFill>
              </a:rPr>
              <a:t>Data Transfer Rate</a:t>
            </a:r>
            <a:r>
              <a:rPr lang="en-US" altLang="zh-CN" dirty="0" smtClean="0"/>
              <a:t> describes the MB/second that the drive can deliver data to the HBA. Given that internal and external factors can impact performance transfer rates are refined to use:</a:t>
            </a:r>
          </a:p>
          <a:p>
            <a:pPr lvl="1" eaLnBrk="1" hangingPunct="1"/>
            <a:r>
              <a:rPr lang="en-US" altLang="zh-CN" b="1" dirty="0" smtClean="0">
                <a:solidFill>
                  <a:schemeClr val="accent2"/>
                </a:solidFill>
              </a:rPr>
              <a:t>Internal transfer rate</a:t>
            </a:r>
            <a:r>
              <a:rPr lang="en-US" altLang="zh-CN" dirty="0" smtClean="0">
                <a:solidFill>
                  <a:schemeClr val="accent2"/>
                </a:solidFill>
              </a:rPr>
              <a:t> - </a:t>
            </a:r>
            <a:r>
              <a:rPr lang="en-US" altLang="zh-CN" dirty="0" smtClean="0"/>
              <a:t>the speed of moving data from the disk surface to the R/W heads on a </a:t>
            </a:r>
            <a:r>
              <a:rPr lang="en-US" altLang="zh-CN" i="1" dirty="0" smtClean="0"/>
              <a:t>single </a:t>
            </a:r>
            <a:r>
              <a:rPr lang="en-US" altLang="zh-CN" dirty="0" smtClean="0"/>
              <a:t>track of one surface of the disk. This is also known as the </a:t>
            </a:r>
            <a:r>
              <a:rPr lang="en-US" altLang="zh-CN" b="1" dirty="0" smtClean="0">
                <a:solidFill>
                  <a:schemeClr val="accent2"/>
                </a:solidFill>
              </a:rPr>
              <a:t>burst transfer rate</a:t>
            </a:r>
            <a:r>
              <a:rPr lang="en-US" altLang="zh-CN" dirty="0" smtClean="0"/>
              <a:t>.</a:t>
            </a:r>
          </a:p>
          <a:p>
            <a:pPr marL="592817" lvl="2" indent="-237127" eaLnBrk="1" hangingPunct="1">
              <a:buFont typeface="Wingdings" pitchFamily="2" charset="2"/>
              <a:buChar char="§"/>
            </a:pPr>
            <a:r>
              <a:rPr lang="en-US" altLang="zh-CN" b="1" dirty="0" smtClean="0">
                <a:solidFill>
                  <a:schemeClr val="accent2"/>
                </a:solidFill>
              </a:rPr>
              <a:t>Sustained internal transfer rate</a:t>
            </a:r>
            <a:r>
              <a:rPr lang="en-US" altLang="zh-CN" dirty="0" smtClean="0"/>
              <a:t> takes other factors into account, such as seek times.</a:t>
            </a:r>
          </a:p>
          <a:p>
            <a:pPr lvl="1" eaLnBrk="1" hangingPunct="1"/>
            <a:r>
              <a:rPr lang="en-US" altLang="zh-CN" b="1" dirty="0" smtClean="0">
                <a:solidFill>
                  <a:schemeClr val="accent2"/>
                </a:solidFill>
              </a:rPr>
              <a:t>External transfer rate</a:t>
            </a:r>
            <a:r>
              <a:rPr lang="en-US" altLang="zh-CN" dirty="0" smtClean="0"/>
              <a:t> - the rate at which data can be moved through the interface. The burst transfer rate is generally the advertised speed of the interface (E.g., 133 MB/s for ATA/133)</a:t>
            </a:r>
          </a:p>
          <a:p>
            <a:pPr marL="592817" lvl="2" indent="-237127" eaLnBrk="1" hangingPunct="1">
              <a:buFont typeface="Wingdings" pitchFamily="2" charset="2"/>
              <a:buChar char="§"/>
            </a:pPr>
            <a:r>
              <a:rPr lang="en-US" altLang="zh-CN" b="1" dirty="0" smtClean="0">
                <a:solidFill>
                  <a:schemeClr val="accent2"/>
                </a:solidFill>
              </a:rPr>
              <a:t>Sustained external transfer rate</a:t>
            </a:r>
            <a:r>
              <a:rPr lang="en-US" altLang="zh-CN" dirty="0" smtClean="0"/>
              <a:t> will be lower than the interface speed.</a:t>
            </a:r>
          </a:p>
          <a:p>
            <a:pPr eaLnBrk="1" hangingPunct="1"/>
            <a:r>
              <a:rPr lang="en-US" altLang="zh-CN" i="1" dirty="0" smtClean="0"/>
              <a:t>Note:</a:t>
            </a:r>
            <a:r>
              <a:rPr lang="en-US" altLang="zh-CN" dirty="0" smtClean="0"/>
              <a:t> Internal transfer rates will almost always be lower, and sometimes appreciably lower, than the external transfer rate.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spect="1" noChangeArrowheads="1"/>
          </p:cNvSpPr>
          <p:nvPr>
            <p:ph type="body" idx="1"/>
          </p:nvPr>
        </p:nvSpPr>
        <p:spPr>
          <a:noFill/>
          <a:ln/>
        </p:spPr>
        <p:txBody>
          <a:bodyPr/>
          <a:lstStyle/>
          <a:p>
            <a:pPr eaLnBrk="1" hangingPunct="1">
              <a:spcBef>
                <a:spcPct val="30000"/>
              </a:spcBef>
            </a:pPr>
            <a:r>
              <a:rPr lang="en-US" altLang="zh-CN" b="1" smtClean="0">
                <a:solidFill>
                  <a:schemeClr val="accent2"/>
                </a:solidFill>
              </a:rPr>
              <a:t>Mean Time Between Failure (MTBF)</a:t>
            </a:r>
            <a:r>
              <a:rPr lang="en-US" altLang="zh-CN" smtClean="0"/>
              <a:t> is the amount of time that one can anticipate a device to work before an incapacitating malfunction occurs.  It is based on averages and therefore is used merely to provide estimates. MTBF is measured in hours (e.g., 750,000 hours).</a:t>
            </a:r>
            <a:endParaRPr lang="en-US" altLang="zh-CN" i="1" smtClean="0"/>
          </a:p>
          <a:p>
            <a:pPr eaLnBrk="1" hangingPunct="1">
              <a:spcBef>
                <a:spcPct val="30000"/>
              </a:spcBef>
            </a:pPr>
            <a:r>
              <a:rPr lang="en-US" altLang="zh-CN" i="1" smtClean="0"/>
              <a:t>Note:</a:t>
            </a:r>
            <a:r>
              <a:rPr lang="en-US" altLang="zh-CN" smtClean="0"/>
              <a:t> MTBF is based on an aggregate analysis of a huge number of drives, so it does not  help to determine how long a given drive will actually last. MTBF is often used along with the </a:t>
            </a:r>
            <a:r>
              <a:rPr lang="en-US" altLang="zh-CN" b="1" smtClean="0">
                <a:solidFill>
                  <a:schemeClr val="accent2"/>
                </a:solidFill>
              </a:rPr>
              <a:t>Service Life</a:t>
            </a:r>
            <a:r>
              <a:rPr lang="en-US" altLang="zh-CN" smtClean="0"/>
              <a:t> of the drive, which describes how long you can expect the drive’s components to work before they will wear out (E.g., 2 years). </a:t>
            </a:r>
            <a:endParaRPr lang="en-US" altLang="zh-CN" b="1" i="1" smtClean="0"/>
          </a:p>
          <a:p>
            <a:pPr eaLnBrk="1" hangingPunct="1">
              <a:spcBef>
                <a:spcPct val="30000"/>
              </a:spcBef>
            </a:pPr>
            <a:r>
              <a:rPr lang="en-US" altLang="zh-CN" b="1" i="1" smtClean="0"/>
              <a:t>Note:</a:t>
            </a:r>
            <a:r>
              <a:rPr lang="en-US" altLang="zh-CN" smtClean="0"/>
              <a:t> MTBF  is a statistical method developed by the US Military as a way of estimating maintenance levels required by various devices. It is generally not practical to test a drive before it becomes available for sale (750,000 hours is over 85 years!). Instead, MTBF is tested by artificially aging the drives. This is accomplished by subjecting them to stressful environments such as high temperatures, high humidity, fluctuating voltages, etc.</a:t>
            </a:r>
          </a:p>
          <a:p>
            <a:pPr eaLnBrk="1" hangingPunct="1">
              <a:spcBef>
                <a:spcPct val="30000"/>
              </a:spcBef>
            </a:pPr>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spect="1" noChangeArrowheads="1"/>
          </p:cNvSpPr>
          <p:nvPr>
            <p:ph type="body" idx="1"/>
          </p:nvPr>
        </p:nvSpPr>
        <p:spPr>
          <a:noFill/>
          <a:ln/>
        </p:spPr>
        <p:txBody>
          <a:bodyPr/>
          <a:lstStyle/>
          <a:p>
            <a:pPr eaLnBrk="1" hangingPunct="1"/>
            <a:endParaRPr lang="zh-CN" altLang="en-US"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spect="1" noChangeArrowheads="1"/>
          </p:cNvSpPr>
          <p:nvPr>
            <p:ph type="body" idx="1"/>
          </p:nvPr>
        </p:nvSpPr>
        <p:spPr>
          <a:noFill/>
          <a:ln/>
        </p:spPr>
        <p:txBody>
          <a:bodyPr/>
          <a:lstStyle/>
          <a:p>
            <a:pPr eaLnBrk="1" hangingPunct="1"/>
            <a:endParaRPr lang="zh-CN" altLang="en-US" smtClean="0">
              <a:ea typeface="Arial Unicode MS" pitchFamily="34" charset="-122"/>
              <a:cs typeface="Arial Unicode MS" pitchFamily="34"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spect="1" noChangeArrowheads="1"/>
          </p:cNvSpPr>
          <p:nvPr>
            <p:ph type="body" idx="1"/>
          </p:nvPr>
        </p:nvSpPr>
        <p:spPr>
          <a:noFill/>
          <a:ln/>
        </p:spPr>
        <p:txBody>
          <a:bodyPr/>
          <a:lstStyle/>
          <a:p>
            <a:pPr eaLnBrk="1" hangingPunct="1"/>
            <a:endParaRPr lang="zh-CN" altLang="en-US" smtClean="0">
              <a:ea typeface="Arial Unicode MS" pitchFamily="34" charset="-122"/>
              <a:cs typeface="Arial Unicode MS"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3971" name="Rectangle 2"/>
          <p:cNvSpPr>
            <a:spLocks noGrp="1" noRot="1" noChangeAspect="1" noChangeArrowheads="1" noTextEdit="1"/>
          </p:cNvSpPr>
          <p:nvPr>
            <p:ph type="sldImg"/>
          </p:nvPr>
        </p:nvSpPr>
        <p:spPr>
          <a:xfrm>
            <a:off x="782638" y="481013"/>
            <a:ext cx="5753100" cy="4314825"/>
          </a:xfrm>
          <a:ln/>
        </p:spPr>
      </p:sp>
      <p:sp>
        <p:nvSpPr>
          <p:cNvPr id="83972" name="Rectangle 3"/>
          <p:cNvSpPr>
            <a:spLocks noGrp="1" noChangeAspect="1" noChangeArrowheads="1"/>
          </p:cNvSpPr>
          <p:nvPr>
            <p:ph type="body" idx="1"/>
          </p:nvPr>
        </p:nvSpPr>
        <p:spPr>
          <a:noFill/>
          <a:ln/>
        </p:spPr>
        <p:txBody>
          <a:bodyPr/>
          <a:lstStyle/>
          <a:p>
            <a:pPr eaLnBrk="1" hangingPunct="1">
              <a:lnSpc>
                <a:spcPct val="80000"/>
              </a:lnSpc>
            </a:pPr>
            <a:r>
              <a:rPr lang="en-US" altLang="zh-CN" dirty="0" smtClean="0"/>
              <a:t>Physical components of storage include:</a:t>
            </a:r>
          </a:p>
          <a:p>
            <a:pPr eaLnBrk="1" hangingPunct="1">
              <a:lnSpc>
                <a:spcPct val="80000"/>
              </a:lnSpc>
              <a:buFontTx/>
              <a:buChar char="•"/>
            </a:pPr>
            <a:r>
              <a:rPr lang="en-US" altLang="zh-CN" dirty="0" smtClean="0"/>
              <a:t> Physical devices that hold the data (i.e., disk, tape, optical drives, etc.)</a:t>
            </a:r>
          </a:p>
          <a:p>
            <a:pPr eaLnBrk="1" hangingPunct="1">
              <a:lnSpc>
                <a:spcPct val="80000"/>
              </a:lnSpc>
              <a:buFontTx/>
              <a:buChar char="•"/>
            </a:pPr>
            <a:r>
              <a:rPr lang="en-US" altLang="zh-CN" dirty="0" smtClean="0"/>
              <a:t> Components that make the devices operate (i.e., power supplies, fans)</a:t>
            </a:r>
          </a:p>
          <a:p>
            <a:pPr eaLnBrk="1" hangingPunct="1">
              <a:lnSpc>
                <a:spcPct val="80000"/>
              </a:lnSpc>
              <a:buFontTx/>
              <a:buChar char="•"/>
            </a:pPr>
            <a:r>
              <a:rPr lang="en-US" altLang="zh-CN" dirty="0" smtClean="0"/>
              <a:t> The enclosures that hold the equipment (e.g., racks)</a:t>
            </a:r>
          </a:p>
          <a:p>
            <a:pPr eaLnBrk="1" hangingPunct="1">
              <a:lnSpc>
                <a:spcPct val="80000"/>
              </a:lnSpc>
            </a:pPr>
            <a:endParaRPr lang="en-US" altLang="zh-CN" dirty="0" smtClean="0"/>
          </a:p>
          <a:p>
            <a:pPr eaLnBrk="1" hangingPunct="1">
              <a:lnSpc>
                <a:spcPct val="80000"/>
              </a:lnSpc>
            </a:pPr>
            <a:r>
              <a:rPr lang="en-US" altLang="zh-CN" dirty="0" smtClean="0"/>
              <a:t>Logical components of storage include: </a:t>
            </a:r>
          </a:p>
          <a:p>
            <a:pPr eaLnBrk="1" hangingPunct="1">
              <a:lnSpc>
                <a:spcPct val="80000"/>
              </a:lnSpc>
              <a:buFontTx/>
              <a:buChar char="•"/>
            </a:pPr>
            <a:r>
              <a:rPr lang="en-US" altLang="zh-CN" dirty="0" smtClean="0"/>
              <a:t> Protocols</a:t>
            </a:r>
          </a:p>
          <a:p>
            <a:pPr eaLnBrk="1" hangingPunct="1">
              <a:lnSpc>
                <a:spcPct val="80000"/>
              </a:lnSpc>
              <a:buFontTx/>
              <a:buChar char="•"/>
            </a:pPr>
            <a:r>
              <a:rPr lang="en-US" altLang="zh-CN" dirty="0" smtClean="0"/>
              <a:t> Flow algorithms </a:t>
            </a:r>
          </a:p>
          <a:p>
            <a:pPr eaLnBrk="1" hangingPunct="1">
              <a:lnSpc>
                <a:spcPct val="80000"/>
              </a:lnSpc>
            </a:pPr>
            <a:endParaRPr lang="en-US" altLang="zh-CN" b="1" dirty="0" smtClean="0"/>
          </a:p>
        </p:txBody>
      </p:sp>
      <p:sp>
        <p:nvSpPr>
          <p:cNvPr id="83973" name="Text Box 4"/>
          <p:cNvSpPr txBox="1">
            <a:spLocks noChangeArrowheads="1"/>
          </p:cNvSpPr>
          <p:nvPr/>
        </p:nvSpPr>
        <p:spPr bwMode="auto">
          <a:xfrm>
            <a:off x="3362226" y="3887372"/>
            <a:ext cx="812723" cy="261610"/>
          </a:xfrm>
          <a:prstGeom prst="rect">
            <a:avLst/>
          </a:prstGeom>
          <a:noFill/>
          <a:ln w="25400" algn="ctr">
            <a:noFill/>
            <a:miter lim="800000"/>
            <a:headEnd/>
            <a:tailEnd type="none" w="lg" len="med"/>
          </a:ln>
        </p:spPr>
        <p:txBody>
          <a:bodyPr wrap="none" lIns="0" tIns="0" rIns="0" bIns="0">
            <a:spAutoFit/>
          </a:bodyPr>
          <a:lstStyle/>
          <a:p>
            <a:pPr marL="367218" indent="-367218" defTabSz="976502"/>
            <a:r>
              <a:rPr lang="en-US" altLang="zh-CN" sz="1700" b="1" dirty="0">
                <a:solidFill>
                  <a:schemeClr val="hlink"/>
                </a:solidFill>
              </a:rPr>
              <a:t>Storage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spect="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
        <p:nvSpPr>
          <p:cNvPr id="84997" name="Rectangle 4"/>
          <p:cNvSpPr>
            <a:spLocks noChangeAspect="1" noChangeArrowheads="1"/>
          </p:cNvSpPr>
          <p:nvPr/>
        </p:nvSpPr>
        <p:spPr bwMode="auto">
          <a:xfrm>
            <a:off x="561561" y="5080963"/>
            <a:ext cx="6518413" cy="4203804"/>
          </a:xfrm>
          <a:prstGeom prst="rect">
            <a:avLst/>
          </a:prstGeom>
          <a:noFill/>
          <a:ln w="9525">
            <a:noFill/>
            <a:miter lim="800000"/>
            <a:headEnd/>
            <a:tailEnd/>
          </a:ln>
        </p:spPr>
        <p:txBody>
          <a:bodyPr lIns="96685" tIns="48342" rIns="96685" bIns="48342"/>
          <a:lstStyle/>
          <a:p>
            <a:pPr algn="l">
              <a:buClrTx/>
              <a:buFontTx/>
              <a:buNone/>
            </a:pPr>
            <a:endParaRPr lang="zh-CN" altLang="en-US" sz="1200" dirty="0">
              <a:solidFill>
                <a:schemeClr val="tx1"/>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p>
            <a:r>
              <a:rPr lang="zh-CN" altLang="en-US" smtClean="0"/>
              <a:t>Copyright © 2006 EMC Corporation. Do not Copy - All Rights Reserved.</a:t>
            </a: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spect="1" noChangeArrowheads="1"/>
          </p:cNvSpPr>
          <p:nvPr>
            <p:ph type="body" idx="1"/>
          </p:nvPr>
        </p:nvSpPr>
        <p:spPr>
          <a:noFill/>
          <a:ln/>
        </p:spPr>
        <p:txBody>
          <a:bodyPr/>
          <a:lstStyle/>
          <a:p>
            <a:pPr eaLnBrk="1" hangingPunct="1"/>
            <a:r>
              <a:rPr lang="en-US" altLang="zh-CN" dirty="0" smtClean="0"/>
              <a:t>In most storage systems, the host makes requests for data to be read/written. In this module, we will look at the hardware and software components used in the host environment as well as the key protocols and concepts that make these components work.  This will give you the context for how data typically flows within the environment.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0" y="-4763"/>
          <a:ext cx="9144000" cy="3971926"/>
        </p:xfrm>
        <a:graphic>
          <a:graphicData uri="http://schemas.openxmlformats.org/presentationml/2006/ole">
            <mc:AlternateContent xmlns:mc="http://schemas.openxmlformats.org/markup-compatibility/2006">
              <mc:Choice xmlns:v="urn:schemas-microsoft-com:vml" Requires="v">
                <p:oleObj spid="_x0000_s165894" name="Image" r:id="rId3" imgW="12190476" imgH="5295238" progId="Photoshop.Image.8">
                  <p:embed/>
                </p:oleObj>
              </mc:Choice>
              <mc:Fallback>
                <p:oleObj name="Image" r:id="rId3" imgW="12190476" imgH="5295238" progId="Photoshop.Imag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3"/>
                        <a:ext cx="9144000" cy="397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2389" name="Rectangle 5"/>
          <p:cNvSpPr>
            <a:spLocks noGrp="1" noChangeArrowheads="1"/>
          </p:cNvSpPr>
          <p:nvPr>
            <p:ph type="ctrTitle"/>
          </p:nvPr>
        </p:nvSpPr>
        <p:spPr bwMode="gray">
          <a:xfrm>
            <a:off x="457200" y="757238"/>
            <a:ext cx="8178800" cy="914400"/>
          </a:xfrm>
          <a:ln w="9525"/>
          <a:effectLst>
            <a:outerShdw dist="35921" dir="2700000" algn="ctr" rotWithShape="0">
              <a:schemeClr val="tx1"/>
            </a:outerShdw>
          </a:effectLst>
        </p:spPr>
        <p:txBody>
          <a:bodyPr anchor="b"/>
          <a:lstStyle>
            <a:lvl1pPr>
              <a:defRPr sz="3000" i="0">
                <a:solidFill>
                  <a:schemeClr val="bg1"/>
                </a:solidFill>
              </a:defRPr>
            </a:lvl1pPr>
          </a:lstStyle>
          <a:p>
            <a:r>
              <a:rPr lang="en-US" altLang="zh-CN"/>
              <a:t>Click to edit Master title style</a:t>
            </a:r>
          </a:p>
        </p:txBody>
      </p:sp>
      <p:sp>
        <p:nvSpPr>
          <p:cNvPr id="2192390" name="Rectangle 6"/>
          <p:cNvSpPr>
            <a:spLocks noGrp="1" noChangeArrowheads="1"/>
          </p:cNvSpPr>
          <p:nvPr>
            <p:ph type="subTitle" idx="1"/>
          </p:nvPr>
        </p:nvSpPr>
        <p:spPr bwMode="gray">
          <a:xfrm>
            <a:off x="457200" y="4570413"/>
            <a:ext cx="8323263" cy="381000"/>
          </a:xfrm>
          <a:ln w="9525"/>
        </p:spPr>
        <p:txBody>
          <a:bodyPr bIns="47033"/>
          <a:lstStyle>
            <a:lvl1pPr marL="0" indent="0">
              <a:buFont typeface="Wingdings" pitchFamily="2" charset="2"/>
              <a:buNone/>
              <a:defRPr sz="2200" b="1">
                <a:solidFill>
                  <a:srgbClr val="003580"/>
                </a:solidFill>
              </a:defRPr>
            </a:lvl1pPr>
          </a:lstStyle>
          <a:p>
            <a:r>
              <a:rPr lang="en-US" altLang="zh-CN"/>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5"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60B06523-54BD-49B8-BD61-E5CCFA828507}" type="slidenum">
              <a:rPr lang="en-US" altLang="zh-CN" sz="800"/>
              <a:pPr>
                <a:defRPr/>
              </a:pPr>
              <a:t>‹#›</a:t>
            </a:fld>
            <a:endParaRPr lang="en-US" altLang="zh-CN" sz="80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584200"/>
            <a:ext cx="2176462" cy="5978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5425" y="584200"/>
            <a:ext cx="6380163"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5"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64C8F6FE-1580-42E8-95DD-58DF6106AF0F}" type="slidenum">
              <a:rPr lang="en-US" altLang="zh-CN" sz="800"/>
              <a:pPr>
                <a:defRPr/>
              </a:pPr>
              <a:t>‹#›</a:t>
            </a:fld>
            <a:endParaRPr lang="en-US" altLang="zh-CN" sz="80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233488"/>
            <a:ext cx="8705850" cy="5329237"/>
          </a:xfrm>
        </p:spPr>
        <p:txBody>
          <a:bodyPr/>
          <a:lstStyle/>
          <a:p>
            <a:pPr lvl="0"/>
            <a:endParaRPr lang="en-US" noProof="0" smtClean="0"/>
          </a:p>
        </p:txBody>
      </p:sp>
      <p:sp>
        <p:nvSpPr>
          <p:cNvPr id="4"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5"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72A08B92-CAD5-4403-828F-697356535D78}" type="slidenum">
              <a:rPr lang="en-US" altLang="zh-CN" sz="800"/>
              <a:pPr>
                <a:defRPr/>
              </a:pPr>
              <a:t>‹#›</a:t>
            </a:fld>
            <a:endParaRPr lang="en-US" altLang="zh-CN" sz="80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BDE8EC6E-2E15-41CA-B707-1CE29DC50F5A}" type="slidenum">
              <a:rPr lang="en-US" altLang="zh-CN" sz="800"/>
              <a:pPr>
                <a:defRPr/>
              </a:pPr>
              <a:t>‹#›</a:t>
            </a:fld>
            <a:endParaRPr lang="en-US" altLang="zh-CN" sz="80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7725" y="1233488"/>
            <a:ext cx="4276725" cy="258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7725" y="3973513"/>
            <a:ext cx="4276725" cy="2589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7"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2BE3A37B-7701-4836-B01B-5C61E5F8146A}" type="slidenum">
              <a:rPr lang="en-US" altLang="zh-CN" sz="800"/>
              <a:pPr>
                <a:defRPr/>
              </a:pPr>
              <a:t>‹#›</a:t>
            </a:fld>
            <a:endParaRPr lang="en-US" altLang="zh-CN" sz="80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57725" y="1233488"/>
            <a:ext cx="4276725" cy="5329237"/>
          </a:xfrm>
        </p:spPr>
        <p:txBody>
          <a:bodyPr/>
          <a:lstStyle/>
          <a:p>
            <a:pPr lvl="0"/>
            <a:endParaRPr lang="en-US" noProof="0" smtClean="0"/>
          </a:p>
        </p:txBody>
      </p:sp>
      <p:sp>
        <p:nvSpPr>
          <p:cNvPr id="5"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91DC4608-A4C0-4B6A-92EB-6FF2C05D2629}" type="slidenum">
              <a:rPr lang="en-US" altLang="zh-CN" sz="800"/>
              <a:pPr>
                <a:defRPr/>
              </a:pPr>
              <a:t>‹#›</a:t>
            </a:fld>
            <a:endParaRPr lang="en-US" altLang="zh-CN" sz="80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5"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CDECF7C0-96DA-4021-A631-114D7E08B4B3}" type="slidenum">
              <a:rPr lang="en-US" altLang="zh-CN" sz="800"/>
              <a:pPr>
                <a:defRPr/>
              </a:pPr>
              <a:t>‹#›</a:t>
            </a:fld>
            <a:endParaRPr lang="en-US" altLang="zh-CN" sz="80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5"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8463B42F-756F-4763-BF2F-2652CB7C3A16}" type="slidenum">
              <a:rPr lang="en-US" altLang="zh-CN" sz="800"/>
              <a:pPr>
                <a:defRPr/>
              </a:pPr>
              <a:t>‹#›</a:t>
            </a:fld>
            <a:endParaRPr lang="en-US" altLang="zh-CN" sz="80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2B68C407-B4E8-4466-96FE-AE3CD014A436}" type="slidenum">
              <a:rPr lang="en-US" altLang="zh-CN" sz="800"/>
              <a:pPr>
                <a:defRPr/>
              </a:pPr>
              <a:t>‹#›</a:t>
            </a:fld>
            <a:endParaRPr lang="en-US" altLang="zh-CN" sz="80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8"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8F3334F8-3A10-4947-8224-6E058234AE51}" type="slidenum">
              <a:rPr lang="en-US" altLang="zh-CN" sz="800"/>
              <a:pPr>
                <a:defRPr/>
              </a:pPr>
              <a:t>‹#›</a:t>
            </a:fld>
            <a:endParaRPr lang="en-US" altLang="zh-CN" sz="80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4"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A2510623-9866-4D1F-8A37-66567918A440}" type="slidenum">
              <a:rPr lang="en-US" altLang="zh-CN" sz="800"/>
              <a:pPr>
                <a:defRPr/>
              </a:pPr>
              <a:t>‹#›</a:t>
            </a:fld>
            <a:endParaRPr lang="en-US" altLang="zh-CN" sz="80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3"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605DFBBE-03A8-4BC0-A6F2-F870204949C4}" type="slidenum">
              <a:rPr lang="en-US" altLang="zh-CN" sz="800"/>
              <a:pPr>
                <a:defRPr/>
              </a:pPr>
              <a:t>‹#›</a:t>
            </a:fld>
            <a:endParaRPr lang="en-US" altLang="zh-CN" sz="80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82EC6DDF-37FC-4E27-8C13-542D1E28A6A5}" type="slidenum">
              <a:rPr lang="en-US" altLang="zh-CN" sz="800"/>
              <a:pPr>
                <a:defRPr/>
              </a:pPr>
              <a:t>‹#›</a:t>
            </a:fld>
            <a:endParaRPr lang="en-US" altLang="zh-CN" sz="80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ftr" sz="quarter" idx="10"/>
          </p:nvPr>
        </p:nvSpPr>
        <p:spPr>
          <a:ln/>
        </p:spPr>
        <p:txBody>
          <a:bodyPr/>
          <a:lstStyle>
            <a:lvl1pPr>
              <a:defRPr/>
            </a:lvl1pPr>
          </a:lstStyle>
          <a:p>
            <a:pPr>
              <a:defRPr/>
            </a:pPr>
            <a:r>
              <a:rPr lang="zh-CN" altLang="en-US"/>
              <a:t>Storage Systems Architecture - Introduction </a:t>
            </a: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r>
              <a:rPr lang="zh-CN" altLang="en-US"/>
              <a:t> </a:t>
            </a:r>
            <a:r>
              <a:rPr lang="en-US" altLang="zh-CN"/>
              <a:t>- </a:t>
            </a:r>
            <a:fld id="{C61D81E3-80B6-442C-A6BA-C7FD9BA1CF2D}" type="slidenum">
              <a:rPr lang="en-US" altLang="zh-CN" sz="800"/>
              <a:pPr>
                <a:defRPr/>
              </a:pPr>
              <a:t>‹#›</a:t>
            </a:fld>
            <a:endParaRPr lang="en-US" altLang="zh-CN" sz="80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225425" y="584200"/>
            <a:ext cx="8705850" cy="4572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2191363" name="Rectangle 3"/>
          <p:cNvSpPr>
            <a:spLocks noChangeArrowheads="1"/>
          </p:cNvSpPr>
          <p:nvPr/>
        </p:nvSpPr>
        <p:spPr bwMode="auto">
          <a:xfrm>
            <a:off x="4724400" y="5487988"/>
            <a:ext cx="1938338" cy="236537"/>
          </a:xfrm>
          <a:prstGeom prst="rect">
            <a:avLst/>
          </a:prstGeom>
          <a:noFill/>
          <a:ln w="12700">
            <a:noFill/>
            <a:miter lim="800000"/>
            <a:headEnd/>
            <a:tailEnd/>
          </a:ln>
          <a:effectLst/>
        </p:spPr>
        <p:txBody>
          <a:bodyPr lIns="0" tIns="0" rIns="0" bIns="47033" anchor="b"/>
          <a:lstStyle/>
          <a:p>
            <a:pPr algn="r" defTabSz="941388" eaLnBrk="0" hangingPunct="0">
              <a:spcBef>
                <a:spcPct val="0"/>
              </a:spcBef>
              <a:buClrTx/>
              <a:buFontTx/>
              <a:buNone/>
              <a:defRPr/>
            </a:pPr>
            <a:endParaRPr lang="zh-CN" altLang="en-US" sz="900">
              <a:solidFill>
                <a:schemeClr val="tx1"/>
              </a:solidFill>
              <a:ea typeface="宋体" charset="-122"/>
            </a:endParaRPr>
          </a:p>
        </p:txBody>
      </p:sp>
      <p:sp>
        <p:nvSpPr>
          <p:cNvPr id="1030" name="Rectangle 4"/>
          <p:cNvSpPr>
            <a:spLocks noGrp="1" noChangeArrowheads="1"/>
          </p:cNvSpPr>
          <p:nvPr>
            <p:ph type="body" idx="1"/>
          </p:nvPr>
        </p:nvSpPr>
        <p:spPr bwMode="auto">
          <a:xfrm>
            <a:off x="228600" y="1233488"/>
            <a:ext cx="8705850" cy="5329237"/>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91370" name="Rectangle 10"/>
          <p:cNvSpPr>
            <a:spLocks noGrp="1" noChangeArrowheads="1"/>
          </p:cNvSpPr>
          <p:nvPr>
            <p:ph type="ftr" sz="quarter" idx="3"/>
          </p:nvPr>
        </p:nvSpPr>
        <p:spPr bwMode="auto">
          <a:xfrm>
            <a:off x="4343400" y="6677025"/>
            <a:ext cx="384016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800">
                <a:solidFill>
                  <a:schemeClr val="tx1"/>
                </a:solidFill>
                <a:ea typeface="宋体" charset="-122"/>
              </a:defRPr>
            </a:lvl1pPr>
          </a:lstStyle>
          <a:p>
            <a:pPr>
              <a:defRPr/>
            </a:pPr>
            <a:r>
              <a:rPr lang="zh-CN" altLang="en-US"/>
              <a:t>Storage Systems Architecture - Introduction </a:t>
            </a:r>
            <a:endParaRPr lang="en-US" altLang="zh-CN"/>
          </a:p>
        </p:txBody>
      </p:sp>
      <p:sp>
        <p:nvSpPr>
          <p:cNvPr id="2191371" name="Rectangle 11"/>
          <p:cNvSpPr>
            <a:spLocks noGrp="1" noChangeArrowheads="1"/>
          </p:cNvSpPr>
          <p:nvPr>
            <p:ph type="sldNum" sz="quarter" idx="4"/>
          </p:nvPr>
        </p:nvSpPr>
        <p:spPr bwMode="auto">
          <a:xfrm>
            <a:off x="8008938" y="6662738"/>
            <a:ext cx="21351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900">
                <a:solidFill>
                  <a:schemeClr val="tx1"/>
                </a:solidFill>
                <a:ea typeface="宋体" charset="-122"/>
              </a:defRPr>
            </a:lvl1pPr>
          </a:lstStyle>
          <a:p>
            <a:pPr>
              <a:defRPr/>
            </a:pPr>
            <a:r>
              <a:rPr lang="zh-CN" altLang="en-US"/>
              <a:t> </a:t>
            </a:r>
            <a:r>
              <a:rPr lang="en-US" altLang="zh-CN"/>
              <a:t>- </a:t>
            </a:r>
            <a:fld id="{14883DD7-82D8-49EC-A993-267AEE49D603}" type="slidenum">
              <a:rPr lang="en-US" altLang="zh-CN" sz="800"/>
              <a:pPr>
                <a:defRPr/>
              </a:pPr>
              <a:t>‹#›</a:t>
            </a:fld>
            <a:endParaRPr lang="en-US" altLang="zh-CN" sz="800"/>
          </a:p>
        </p:txBody>
      </p:sp>
      <p:graphicFrame>
        <p:nvGraphicFramePr>
          <p:cNvPr id="1026" name="Object 18"/>
          <p:cNvGraphicFramePr>
            <a:graphicFrameLocks noChangeAspect="1"/>
          </p:cNvGraphicFramePr>
          <p:nvPr/>
        </p:nvGraphicFramePr>
        <p:xfrm>
          <a:off x="0" y="-14288"/>
          <a:ext cx="9144000" cy="561976"/>
        </p:xfrm>
        <a:graphic>
          <a:graphicData uri="http://schemas.openxmlformats.org/presentationml/2006/ole">
            <mc:AlternateContent xmlns:mc="http://schemas.openxmlformats.org/markup-compatibility/2006">
              <mc:Choice xmlns:v="urn:schemas-microsoft-com:vml" Requires="v">
                <p:oleObj spid="_x0000_s1030" name="Image" r:id="rId18" imgW="12190476" imgH="749206" progId="Photoshop.Image.8">
                  <p:embed/>
                </p:oleObj>
              </mc:Choice>
              <mc:Fallback>
                <p:oleObj name="Image" r:id="rId18" imgW="12190476" imgH="749206" progId="Photoshop.Image.8">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4288"/>
                        <a:ext cx="9144000" cy="561976"/>
                      </a:xfrm>
                      <a:prstGeom prst="rect">
                        <a:avLst/>
                      </a:prstGeom>
                      <a:noFill/>
                      <a:ln>
                        <a:noFill/>
                      </a:ln>
                      <a:effectLst/>
                      <a:extLst>
                        <a:ext uri="{909E8E84-426E-40DD-AFC4-6F175D3DCCD1}">
                          <a14:hiddenFill xmlns:a14="http://schemas.microsoft.com/office/drawing/2010/main">
                            <a:solidFill>
                              <a:srgbClr val="E0AD12"/>
                            </a:solidFill>
                          </a14:hiddenFill>
                        </a:ext>
                        <a:ext uri="{91240B29-F687-4F45-9708-019B960494DF}">
                          <a14:hiddenLine xmlns:a14="http://schemas.microsoft.com/office/drawing/2010/main" w="25400">
                            <a:solidFill>
                              <a:srgbClr val="FF0000"/>
                            </a:solidFill>
                            <a:miter lim="800000"/>
                            <a:headEnd/>
                            <a:tailEnd type="none" w="lg" len="med"/>
                          </a14:hiddenLine>
                        </a:ext>
                        <a:ext uri="{AF507438-7753-43E0-B8FC-AC1667EBCBE1}">
                          <a14:hiddenEffects xmlns:a14="http://schemas.microsoft.com/office/drawing/2010/main">
                            <a:effectLst>
                              <a:outerShdw dist="35921" dir="2700000" algn="ctr" rotWithShape="0">
                                <a:srgbClr val="C7BD8A"/>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1"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ransition/>
  <p:hf hdr="0" dt="0"/>
  <p:txStyles>
    <p:titleStyle>
      <a:lvl1pPr algn="l" defTabSz="941388" rtl="0" eaLnBrk="0" fontAlgn="base" hangingPunct="0">
        <a:spcBef>
          <a:spcPct val="0"/>
        </a:spcBef>
        <a:spcAft>
          <a:spcPct val="0"/>
        </a:spcAft>
        <a:defRPr sz="2800" b="1" i="1">
          <a:solidFill>
            <a:srgbClr val="003580"/>
          </a:solidFill>
          <a:latin typeface="+mj-lt"/>
          <a:ea typeface="+mj-ea"/>
          <a:cs typeface="+mj-cs"/>
        </a:defRPr>
      </a:lvl1pPr>
      <a:lvl2pPr algn="l" defTabSz="941388" rtl="0" eaLnBrk="0" fontAlgn="base" hangingPunct="0">
        <a:spcBef>
          <a:spcPct val="0"/>
        </a:spcBef>
        <a:spcAft>
          <a:spcPct val="0"/>
        </a:spcAft>
        <a:defRPr sz="2800" b="1" i="1">
          <a:solidFill>
            <a:srgbClr val="003580"/>
          </a:solidFill>
          <a:latin typeface="Arial" charset="0"/>
          <a:cs typeface="Arial" charset="0"/>
        </a:defRPr>
      </a:lvl2pPr>
      <a:lvl3pPr algn="l" defTabSz="941388" rtl="0" eaLnBrk="0" fontAlgn="base" hangingPunct="0">
        <a:spcBef>
          <a:spcPct val="0"/>
        </a:spcBef>
        <a:spcAft>
          <a:spcPct val="0"/>
        </a:spcAft>
        <a:defRPr sz="2800" b="1" i="1">
          <a:solidFill>
            <a:srgbClr val="003580"/>
          </a:solidFill>
          <a:latin typeface="Arial" charset="0"/>
          <a:cs typeface="Arial" charset="0"/>
        </a:defRPr>
      </a:lvl3pPr>
      <a:lvl4pPr algn="l" defTabSz="941388" rtl="0" eaLnBrk="0" fontAlgn="base" hangingPunct="0">
        <a:spcBef>
          <a:spcPct val="0"/>
        </a:spcBef>
        <a:spcAft>
          <a:spcPct val="0"/>
        </a:spcAft>
        <a:defRPr sz="2800" b="1" i="1">
          <a:solidFill>
            <a:srgbClr val="003580"/>
          </a:solidFill>
          <a:latin typeface="Arial" charset="0"/>
          <a:cs typeface="Arial" charset="0"/>
        </a:defRPr>
      </a:lvl4pPr>
      <a:lvl5pPr algn="l" defTabSz="941388" rtl="0" eaLnBrk="0" fontAlgn="base" hangingPunct="0">
        <a:spcBef>
          <a:spcPct val="0"/>
        </a:spcBef>
        <a:spcAft>
          <a:spcPct val="0"/>
        </a:spcAft>
        <a:defRPr sz="2800" b="1" i="1">
          <a:solidFill>
            <a:srgbClr val="003580"/>
          </a:solidFill>
          <a:latin typeface="Arial" charset="0"/>
          <a:cs typeface="Arial" charset="0"/>
        </a:defRPr>
      </a:lvl5pPr>
      <a:lvl6pPr marL="457200" algn="l" defTabSz="941388" rtl="0" fontAlgn="base">
        <a:spcBef>
          <a:spcPct val="0"/>
        </a:spcBef>
        <a:spcAft>
          <a:spcPct val="0"/>
        </a:spcAft>
        <a:defRPr sz="2800" b="1" i="1">
          <a:solidFill>
            <a:srgbClr val="003580"/>
          </a:solidFill>
          <a:latin typeface="Arial" charset="0"/>
          <a:cs typeface="Arial" charset="0"/>
        </a:defRPr>
      </a:lvl6pPr>
      <a:lvl7pPr marL="914400" algn="l" defTabSz="941388" rtl="0" fontAlgn="base">
        <a:spcBef>
          <a:spcPct val="0"/>
        </a:spcBef>
        <a:spcAft>
          <a:spcPct val="0"/>
        </a:spcAft>
        <a:defRPr sz="2800" b="1" i="1">
          <a:solidFill>
            <a:srgbClr val="003580"/>
          </a:solidFill>
          <a:latin typeface="Arial" charset="0"/>
          <a:cs typeface="Arial" charset="0"/>
        </a:defRPr>
      </a:lvl7pPr>
      <a:lvl8pPr marL="1371600" algn="l" defTabSz="941388" rtl="0" fontAlgn="base">
        <a:spcBef>
          <a:spcPct val="0"/>
        </a:spcBef>
        <a:spcAft>
          <a:spcPct val="0"/>
        </a:spcAft>
        <a:defRPr sz="2800" b="1" i="1">
          <a:solidFill>
            <a:srgbClr val="003580"/>
          </a:solidFill>
          <a:latin typeface="Arial" charset="0"/>
          <a:cs typeface="Arial" charset="0"/>
        </a:defRPr>
      </a:lvl8pPr>
      <a:lvl9pPr marL="1828800" algn="l" defTabSz="941388" rtl="0" fontAlgn="base">
        <a:spcBef>
          <a:spcPct val="0"/>
        </a:spcBef>
        <a:spcAft>
          <a:spcPct val="0"/>
        </a:spcAft>
        <a:defRPr sz="2800" b="1" i="1">
          <a:solidFill>
            <a:srgbClr val="003580"/>
          </a:solidFill>
          <a:latin typeface="Arial" charset="0"/>
          <a:cs typeface="Arial" charset="0"/>
        </a:defRPr>
      </a:lvl9pPr>
    </p:titleStyle>
    <p:bodyStyle>
      <a:lvl1pPr marL="234950" indent="-234950" algn="l" defTabSz="890588" rtl="0" eaLnBrk="0" fontAlgn="base" hangingPunct="0">
        <a:spcBef>
          <a:spcPct val="50000"/>
        </a:spcBef>
        <a:spcAft>
          <a:spcPct val="0"/>
        </a:spcAft>
        <a:buClr>
          <a:srgbClr val="003580"/>
        </a:buClr>
        <a:buFont typeface="Wingdings" pitchFamily="2" charset="2"/>
        <a:buChar char=""/>
        <a:tabLst>
          <a:tab pos="6985000" algn="l"/>
          <a:tab pos="7185025" algn="l"/>
          <a:tab pos="7837488" algn="l"/>
        </a:tabLst>
        <a:defRPr sz="2600">
          <a:solidFill>
            <a:schemeClr val="tx2"/>
          </a:solidFill>
          <a:latin typeface="+mn-lt"/>
          <a:ea typeface="+mn-ea"/>
          <a:cs typeface="+mn-cs"/>
        </a:defRPr>
      </a:lvl1pPr>
      <a:lvl2pPr marL="568325" indent="-219075" algn="l" defTabSz="890588" rtl="0" eaLnBrk="0" fontAlgn="base" hangingPunct="0">
        <a:spcBef>
          <a:spcPct val="25000"/>
        </a:spcBef>
        <a:spcAft>
          <a:spcPct val="0"/>
        </a:spcAft>
        <a:buClr>
          <a:srgbClr val="003580"/>
        </a:buClr>
        <a:buFont typeface="Times New Roman" pitchFamily="18" charset="0"/>
        <a:buChar char="–"/>
        <a:tabLst>
          <a:tab pos="6985000" algn="l"/>
          <a:tab pos="7185025" algn="l"/>
          <a:tab pos="7837488" algn="l"/>
        </a:tabLst>
        <a:defRPr sz="2100">
          <a:solidFill>
            <a:schemeClr val="tx2"/>
          </a:solidFill>
          <a:latin typeface="+mn-lt"/>
          <a:cs typeface="+mn-cs"/>
        </a:defRPr>
      </a:lvl2pPr>
      <a:lvl3pPr marL="908050" indent="-222250" algn="l" defTabSz="890588" rtl="0" eaLnBrk="0" fontAlgn="base" hangingPunct="0">
        <a:spcBef>
          <a:spcPct val="25000"/>
        </a:spcBef>
        <a:spcAft>
          <a:spcPct val="0"/>
        </a:spcAft>
        <a:buClr>
          <a:srgbClr val="003580"/>
        </a:buClr>
        <a:buFont typeface="Wingdings" pitchFamily="2" charset="2"/>
        <a:buChar char="Ø"/>
        <a:tabLst>
          <a:tab pos="6985000" algn="l"/>
          <a:tab pos="7185025" algn="l"/>
          <a:tab pos="7837488" algn="l"/>
        </a:tabLst>
        <a:defRPr sz="1900">
          <a:solidFill>
            <a:schemeClr val="tx2"/>
          </a:solidFill>
          <a:latin typeface="+mn-lt"/>
          <a:cs typeface="+mn-cs"/>
        </a:defRPr>
      </a:lvl3pPr>
      <a:lvl4pPr marL="1257300" indent="-234950" algn="l" defTabSz="890588" rtl="0" eaLnBrk="0" fontAlgn="base" hangingPunct="0">
        <a:spcBef>
          <a:spcPct val="25000"/>
        </a:spcBef>
        <a:spcAft>
          <a:spcPct val="0"/>
        </a:spcAft>
        <a:buClr>
          <a:srgbClr val="003580"/>
        </a:buClr>
        <a:buFont typeface="Wingdings" pitchFamily="2" charset="2"/>
        <a:buChar char="v"/>
        <a:tabLst>
          <a:tab pos="6985000" algn="l"/>
          <a:tab pos="7185025" algn="l"/>
          <a:tab pos="7837488" algn="l"/>
        </a:tabLst>
        <a:defRPr sz="1600">
          <a:solidFill>
            <a:schemeClr val="tx2"/>
          </a:solidFill>
          <a:latin typeface="+mn-lt"/>
          <a:cs typeface="+mn-cs"/>
        </a:defRPr>
      </a:lvl4pPr>
      <a:lvl5pPr marL="1606550" indent="-234950" algn="l" defTabSz="890588" rtl="0" eaLnBrk="0" fontAlgn="base" hangingPunct="0">
        <a:spcBef>
          <a:spcPct val="25000"/>
        </a:spcBef>
        <a:spcAft>
          <a:spcPct val="0"/>
        </a:spcAft>
        <a:buClr>
          <a:srgbClr val="003580"/>
        </a:buClr>
        <a:buFont typeface="Arial" charset="0"/>
        <a:buChar char="■"/>
        <a:tabLst>
          <a:tab pos="6985000" algn="l"/>
          <a:tab pos="7185025" algn="l"/>
          <a:tab pos="7837488" algn="l"/>
        </a:tabLst>
        <a:defRPr sz="1400">
          <a:solidFill>
            <a:schemeClr val="tx2"/>
          </a:solidFill>
          <a:latin typeface="+mn-lt"/>
          <a:cs typeface="+mn-cs"/>
        </a:defRPr>
      </a:lvl5pPr>
      <a:lvl6pPr marL="2063750" indent="-234950" algn="l" defTabSz="890588" rtl="0" eaLnBrk="0" fontAlgn="base" hangingPunct="0">
        <a:spcBef>
          <a:spcPct val="25000"/>
        </a:spcBef>
        <a:spcAft>
          <a:spcPct val="0"/>
        </a:spcAft>
        <a:buClr>
          <a:srgbClr val="003580"/>
        </a:buClr>
        <a:buFont typeface="Arial" charset="0"/>
        <a:buChar char="■"/>
        <a:tabLst>
          <a:tab pos="6985000" algn="l"/>
          <a:tab pos="7185025" algn="l"/>
          <a:tab pos="7837488" algn="l"/>
        </a:tabLst>
        <a:defRPr sz="1400">
          <a:solidFill>
            <a:schemeClr val="tx2"/>
          </a:solidFill>
          <a:latin typeface="+mn-lt"/>
          <a:cs typeface="+mn-cs"/>
        </a:defRPr>
      </a:lvl6pPr>
      <a:lvl7pPr marL="2520950" indent="-234950" algn="l" defTabSz="890588" rtl="0" eaLnBrk="0" fontAlgn="base" hangingPunct="0">
        <a:spcBef>
          <a:spcPct val="25000"/>
        </a:spcBef>
        <a:spcAft>
          <a:spcPct val="0"/>
        </a:spcAft>
        <a:buClr>
          <a:srgbClr val="003580"/>
        </a:buClr>
        <a:buFont typeface="Arial" charset="0"/>
        <a:buChar char="■"/>
        <a:tabLst>
          <a:tab pos="6985000" algn="l"/>
          <a:tab pos="7185025" algn="l"/>
          <a:tab pos="7837488" algn="l"/>
        </a:tabLst>
        <a:defRPr sz="1400">
          <a:solidFill>
            <a:schemeClr val="tx2"/>
          </a:solidFill>
          <a:latin typeface="+mn-lt"/>
          <a:cs typeface="+mn-cs"/>
        </a:defRPr>
      </a:lvl7pPr>
      <a:lvl8pPr marL="2978150" indent="-234950" algn="l" defTabSz="890588" rtl="0" eaLnBrk="0" fontAlgn="base" hangingPunct="0">
        <a:spcBef>
          <a:spcPct val="25000"/>
        </a:spcBef>
        <a:spcAft>
          <a:spcPct val="0"/>
        </a:spcAft>
        <a:buClr>
          <a:srgbClr val="003580"/>
        </a:buClr>
        <a:buFont typeface="Arial" charset="0"/>
        <a:buChar char="■"/>
        <a:tabLst>
          <a:tab pos="6985000" algn="l"/>
          <a:tab pos="7185025" algn="l"/>
          <a:tab pos="7837488" algn="l"/>
        </a:tabLst>
        <a:defRPr sz="1400">
          <a:solidFill>
            <a:schemeClr val="tx2"/>
          </a:solidFill>
          <a:latin typeface="+mn-lt"/>
          <a:cs typeface="+mn-cs"/>
        </a:defRPr>
      </a:lvl8pPr>
      <a:lvl9pPr marL="3435350" indent="-234950" algn="l" defTabSz="890588" rtl="0" eaLnBrk="0" fontAlgn="base" hangingPunct="0">
        <a:spcBef>
          <a:spcPct val="25000"/>
        </a:spcBef>
        <a:spcAft>
          <a:spcPct val="0"/>
        </a:spcAft>
        <a:buClr>
          <a:srgbClr val="003580"/>
        </a:buClr>
        <a:buFont typeface="Arial" charset="0"/>
        <a:buChar char="■"/>
        <a:tabLst>
          <a:tab pos="6985000" algn="l"/>
          <a:tab pos="7185025" algn="l"/>
          <a:tab pos="7837488" algn="l"/>
        </a:tabLst>
        <a:defRPr sz="14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6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30.emf"/></Relationships>
</file>

<file path=ppt/slides/_rels/slide6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3.xml"/><Relationship Id="rId5" Type="http://schemas.openxmlformats.org/officeDocument/2006/relationships/image" Target="../media/image26.emf"/><Relationship Id="rId4" Type="http://schemas.openxmlformats.org/officeDocument/2006/relationships/image" Target="../media/image25.emf"/></Relationships>
</file>

<file path=ppt/slides/_rels/slide7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png"/></Relationships>
</file>

<file path=ppt/slides/_rels/slide7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26" name="Rectangle 2"/>
          <p:cNvSpPr>
            <a:spLocks noGrp="1" noChangeArrowheads="1"/>
          </p:cNvSpPr>
          <p:nvPr>
            <p:ph type="ctrTitle"/>
          </p:nvPr>
        </p:nvSpPr>
        <p:spPr/>
        <p:txBody>
          <a:bodyPr/>
          <a:lstStyle/>
          <a:p>
            <a:pPr eaLnBrk="1" hangingPunct="1">
              <a:defRPr/>
            </a:pPr>
            <a:r>
              <a:rPr lang="en-US" altLang="zh-CN" smtClean="0">
                <a:ea typeface="宋体" charset="-122"/>
              </a:rPr>
              <a:t>Section 2 – Storage Systems Architecture</a:t>
            </a:r>
          </a:p>
        </p:txBody>
      </p:sp>
      <p:sp>
        <p:nvSpPr>
          <p:cNvPr id="4099" name="Rectangle 3"/>
          <p:cNvSpPr>
            <a:spLocks noGrp="1" noChangeArrowheads="1"/>
          </p:cNvSpPr>
          <p:nvPr>
            <p:ph type="subTitle" idx="1"/>
          </p:nvPr>
        </p:nvSpPr>
        <p:spPr>
          <a:ln w="12700"/>
        </p:spPr>
        <p:txBody>
          <a:bodyPr/>
          <a:lstStyle/>
          <a:p>
            <a:r>
              <a:rPr lang="en-US" altLang="zh-CN" smtClean="0">
                <a:ea typeface="宋体" charset="-122"/>
              </a:rPr>
              <a:t>Introduction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3315" name="Slide Number Placeholder 4"/>
          <p:cNvSpPr>
            <a:spLocks noGrp="1"/>
          </p:cNvSpPr>
          <p:nvPr>
            <p:ph type="sldNum" sz="quarter" idx="11"/>
          </p:nvPr>
        </p:nvSpPr>
        <p:spPr>
          <a:noFill/>
        </p:spPr>
        <p:txBody>
          <a:bodyPr/>
          <a:lstStyle/>
          <a:p>
            <a:r>
              <a:rPr lang="zh-CN" altLang="en-US" smtClean="0"/>
              <a:t> </a:t>
            </a:r>
            <a:r>
              <a:rPr lang="en-US" altLang="zh-CN" smtClean="0"/>
              <a:t>- </a:t>
            </a:r>
            <a:fld id="{2C4134B4-188E-4593-AF4C-3B647F1AB1EB}" type="slidenum">
              <a:rPr lang="en-US" altLang="zh-CN" sz="800" smtClean="0"/>
              <a:pPr/>
              <a:t>10</a:t>
            </a:fld>
            <a:endParaRPr lang="en-US" altLang="zh-CN" sz="800" smtClean="0"/>
          </a:p>
        </p:txBody>
      </p:sp>
      <p:sp>
        <p:nvSpPr>
          <p:cNvPr id="13316" name="Rectangle 2"/>
          <p:cNvSpPr>
            <a:spLocks noGrp="1" noChangeArrowheads="1"/>
          </p:cNvSpPr>
          <p:nvPr>
            <p:ph type="title"/>
          </p:nvPr>
        </p:nvSpPr>
        <p:spPr/>
        <p:txBody>
          <a:bodyPr/>
          <a:lstStyle/>
          <a:p>
            <a:pPr eaLnBrk="1" hangingPunct="1"/>
            <a:r>
              <a:rPr lang="en-US" altLang="zh-CN" smtClean="0">
                <a:ea typeface="宋体" charset="-122"/>
              </a:rPr>
              <a:t>Examples of Hosts</a:t>
            </a:r>
          </a:p>
        </p:txBody>
      </p:sp>
      <p:pic>
        <p:nvPicPr>
          <p:cNvPr id="13317" name="Picture 3" descr="IPSECtunnelMode"/>
          <p:cNvPicPr>
            <a:picLocks noChangeAspect="1" noChangeArrowheads="1"/>
          </p:cNvPicPr>
          <p:nvPr/>
        </p:nvPicPr>
        <p:blipFill>
          <a:blip r:embed="rId3" cstate="print"/>
          <a:srcRect/>
          <a:stretch>
            <a:fillRect/>
          </a:stretch>
        </p:blipFill>
        <p:spPr bwMode="auto">
          <a:xfrm>
            <a:off x="4940300" y="3930650"/>
            <a:ext cx="3340100" cy="1709738"/>
          </a:xfrm>
          <a:prstGeom prst="rect">
            <a:avLst/>
          </a:prstGeom>
          <a:noFill/>
          <a:ln w="9525">
            <a:noFill/>
            <a:miter lim="800000"/>
            <a:headEnd/>
            <a:tailEnd/>
          </a:ln>
        </p:spPr>
      </p:pic>
      <p:pic>
        <p:nvPicPr>
          <p:cNvPr id="13318" name="Picture 4" descr="Server"/>
          <p:cNvPicPr>
            <a:picLocks noChangeAspect="1" noChangeArrowheads="1"/>
          </p:cNvPicPr>
          <p:nvPr/>
        </p:nvPicPr>
        <p:blipFill>
          <a:blip r:embed="rId4" cstate="print"/>
          <a:srcRect/>
          <a:stretch>
            <a:fillRect/>
          </a:stretch>
        </p:blipFill>
        <p:spPr bwMode="auto">
          <a:xfrm>
            <a:off x="4970463" y="1554163"/>
            <a:ext cx="1990725" cy="1690687"/>
          </a:xfrm>
          <a:prstGeom prst="rect">
            <a:avLst/>
          </a:prstGeom>
          <a:noFill/>
          <a:ln w="9525">
            <a:noFill/>
            <a:miter lim="800000"/>
            <a:headEnd/>
            <a:tailEnd/>
          </a:ln>
        </p:spPr>
      </p:pic>
      <p:pic>
        <p:nvPicPr>
          <p:cNvPr id="13319" name="Picture 5" descr="LaptopStraight"/>
          <p:cNvPicPr>
            <a:picLocks noChangeAspect="1" noChangeArrowheads="1"/>
          </p:cNvPicPr>
          <p:nvPr/>
        </p:nvPicPr>
        <p:blipFill>
          <a:blip r:embed="rId5" cstate="print"/>
          <a:srcRect/>
          <a:stretch>
            <a:fillRect/>
          </a:stretch>
        </p:blipFill>
        <p:spPr bwMode="auto">
          <a:xfrm>
            <a:off x="212725" y="1492250"/>
            <a:ext cx="3078163" cy="2087563"/>
          </a:xfrm>
          <a:prstGeom prst="rect">
            <a:avLst/>
          </a:prstGeom>
          <a:noFill/>
          <a:ln w="9525">
            <a:noFill/>
            <a:miter lim="800000"/>
            <a:headEnd/>
            <a:tailEnd/>
          </a:ln>
        </p:spPr>
      </p:pic>
      <p:pic>
        <p:nvPicPr>
          <p:cNvPr id="13320" name="Picture 6" descr="Mainframe2"/>
          <p:cNvPicPr>
            <a:picLocks noChangeAspect="1" noChangeArrowheads="1"/>
          </p:cNvPicPr>
          <p:nvPr/>
        </p:nvPicPr>
        <p:blipFill>
          <a:blip r:embed="rId6" cstate="print"/>
          <a:srcRect/>
          <a:stretch>
            <a:fillRect/>
          </a:stretch>
        </p:blipFill>
        <p:spPr bwMode="auto">
          <a:xfrm>
            <a:off x="438150" y="4148138"/>
            <a:ext cx="3656013" cy="2371725"/>
          </a:xfrm>
          <a:prstGeom prst="rect">
            <a:avLst/>
          </a:prstGeom>
          <a:noFill/>
          <a:ln w="9525">
            <a:noFill/>
            <a:miter lim="800000"/>
            <a:headEnd/>
            <a:tailEnd/>
          </a:ln>
        </p:spPr>
      </p:pic>
      <p:sp>
        <p:nvSpPr>
          <p:cNvPr id="13321" name="Text Box 7"/>
          <p:cNvSpPr txBox="1">
            <a:spLocks noChangeArrowheads="1"/>
          </p:cNvSpPr>
          <p:nvPr/>
        </p:nvSpPr>
        <p:spPr bwMode="auto">
          <a:xfrm>
            <a:off x="1349375" y="3395663"/>
            <a:ext cx="776288"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000"/>
                </a:solidFill>
                <a:ea typeface="宋体" charset="-122"/>
              </a:rPr>
              <a:t>Laptop</a:t>
            </a:r>
          </a:p>
        </p:txBody>
      </p:sp>
      <p:sp>
        <p:nvSpPr>
          <p:cNvPr id="13322" name="Text Box 8"/>
          <p:cNvSpPr txBox="1">
            <a:spLocks noChangeArrowheads="1"/>
          </p:cNvSpPr>
          <p:nvPr/>
        </p:nvSpPr>
        <p:spPr bwMode="auto">
          <a:xfrm>
            <a:off x="5686425" y="2947988"/>
            <a:ext cx="747713"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000"/>
                </a:solidFill>
                <a:ea typeface="宋体" charset="-122"/>
              </a:rPr>
              <a:t>Server</a:t>
            </a:r>
          </a:p>
        </p:txBody>
      </p:sp>
      <p:sp>
        <p:nvSpPr>
          <p:cNvPr id="13323" name="Text Box 9"/>
          <p:cNvSpPr txBox="1">
            <a:spLocks noChangeArrowheads="1"/>
          </p:cNvSpPr>
          <p:nvPr/>
        </p:nvSpPr>
        <p:spPr bwMode="auto">
          <a:xfrm>
            <a:off x="5670550" y="5214938"/>
            <a:ext cx="1930400"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000"/>
                </a:solidFill>
                <a:ea typeface="宋体" charset="-122"/>
              </a:rPr>
              <a:t>Group of Servers</a:t>
            </a:r>
          </a:p>
        </p:txBody>
      </p:sp>
      <p:sp>
        <p:nvSpPr>
          <p:cNvPr id="13324" name="Text Box 10"/>
          <p:cNvSpPr txBox="1">
            <a:spLocks noChangeArrowheads="1"/>
          </p:cNvSpPr>
          <p:nvPr/>
        </p:nvSpPr>
        <p:spPr bwMode="auto">
          <a:xfrm>
            <a:off x="3044825" y="5891213"/>
            <a:ext cx="1198563"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000"/>
                </a:solidFill>
                <a:ea typeface="宋体" charset="-122"/>
              </a:rPr>
              <a:t>Mainframe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4339" name="Slide Number Placeholder 4"/>
          <p:cNvSpPr>
            <a:spLocks noGrp="1"/>
          </p:cNvSpPr>
          <p:nvPr>
            <p:ph type="sldNum" sz="quarter" idx="11"/>
          </p:nvPr>
        </p:nvSpPr>
        <p:spPr>
          <a:noFill/>
        </p:spPr>
        <p:txBody>
          <a:bodyPr/>
          <a:lstStyle/>
          <a:p>
            <a:r>
              <a:rPr lang="zh-CN" altLang="en-US" smtClean="0"/>
              <a:t> </a:t>
            </a:r>
            <a:r>
              <a:rPr lang="en-US" altLang="zh-CN" smtClean="0"/>
              <a:t>- </a:t>
            </a:r>
            <a:fld id="{DE74151A-3942-4C1C-9FD0-6A549D9E3984}" type="slidenum">
              <a:rPr lang="en-US" altLang="zh-CN" sz="800" smtClean="0"/>
              <a:pPr/>
              <a:t>11</a:t>
            </a:fld>
            <a:endParaRPr lang="en-US" altLang="zh-CN" sz="800" smtClean="0"/>
          </a:p>
        </p:txBody>
      </p:sp>
      <p:pic>
        <p:nvPicPr>
          <p:cNvPr id="14340" name="Picture 2" descr="large_gray"/>
          <p:cNvPicPr>
            <a:picLocks noChangeAspect="1" noChangeArrowheads="1"/>
          </p:cNvPicPr>
          <p:nvPr/>
        </p:nvPicPr>
        <p:blipFill>
          <a:blip r:embed="rId3" cstate="print"/>
          <a:srcRect/>
          <a:stretch>
            <a:fillRect/>
          </a:stretch>
        </p:blipFill>
        <p:spPr bwMode="auto">
          <a:xfrm>
            <a:off x="1662113" y="1198563"/>
            <a:ext cx="5919787" cy="5270500"/>
          </a:xfrm>
          <a:prstGeom prst="rect">
            <a:avLst/>
          </a:prstGeom>
          <a:noFill/>
          <a:ln w="9525">
            <a:noFill/>
            <a:miter lim="800000"/>
            <a:headEnd/>
            <a:tailEnd/>
          </a:ln>
        </p:spPr>
      </p:pic>
      <p:sp>
        <p:nvSpPr>
          <p:cNvPr id="14341" name="Rectangle 3"/>
          <p:cNvSpPr>
            <a:spLocks noGrp="1" noChangeArrowheads="1"/>
          </p:cNvSpPr>
          <p:nvPr>
            <p:ph type="title"/>
          </p:nvPr>
        </p:nvSpPr>
        <p:spPr/>
        <p:txBody>
          <a:bodyPr/>
          <a:lstStyle/>
          <a:p>
            <a:pPr eaLnBrk="1" hangingPunct="1"/>
            <a:r>
              <a:rPr lang="en-US" altLang="zh-CN" smtClean="0">
                <a:ea typeface="宋体" charset="-122"/>
              </a:rPr>
              <a:t>Host Physical Components</a:t>
            </a:r>
          </a:p>
        </p:txBody>
      </p:sp>
      <p:grpSp>
        <p:nvGrpSpPr>
          <p:cNvPr id="14342" name="Group 4"/>
          <p:cNvGrpSpPr>
            <a:grpSpLocks/>
          </p:cNvGrpSpPr>
          <p:nvPr/>
        </p:nvGrpSpPr>
        <p:grpSpPr bwMode="auto">
          <a:xfrm>
            <a:off x="2139950" y="1858963"/>
            <a:ext cx="5113338" cy="3854450"/>
            <a:chOff x="1356" y="1179"/>
            <a:chExt cx="3221" cy="2428"/>
          </a:xfrm>
        </p:grpSpPr>
        <p:sp>
          <p:nvSpPr>
            <p:cNvPr id="14343" name="Text Box 5"/>
            <p:cNvSpPr txBox="1">
              <a:spLocks noChangeArrowheads="1"/>
            </p:cNvSpPr>
            <p:nvPr/>
          </p:nvSpPr>
          <p:spPr bwMode="auto">
            <a:xfrm>
              <a:off x="2571" y="1359"/>
              <a:ext cx="685"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rgbClr val="080808"/>
                  </a:solidFill>
                  <a:ea typeface="宋体" charset="-122"/>
                </a:rPr>
                <a:t>Bus</a:t>
              </a:r>
            </a:p>
          </p:txBody>
        </p:sp>
        <p:grpSp>
          <p:nvGrpSpPr>
            <p:cNvPr id="14344" name="Group 6"/>
            <p:cNvGrpSpPr>
              <a:grpSpLocks/>
            </p:cNvGrpSpPr>
            <p:nvPr/>
          </p:nvGrpSpPr>
          <p:grpSpPr bwMode="auto">
            <a:xfrm>
              <a:off x="2237" y="1602"/>
              <a:ext cx="1364" cy="821"/>
              <a:chOff x="2237" y="1602"/>
              <a:chExt cx="1364" cy="821"/>
            </a:xfrm>
          </p:grpSpPr>
          <p:sp>
            <p:nvSpPr>
              <p:cNvPr id="14354" name="Line 7"/>
              <p:cNvSpPr>
                <a:spLocks noChangeShapeType="1"/>
              </p:cNvSpPr>
              <p:nvPr/>
            </p:nvSpPr>
            <p:spPr bwMode="auto">
              <a:xfrm>
                <a:off x="2237" y="1602"/>
                <a:ext cx="1364" cy="0"/>
              </a:xfrm>
              <a:prstGeom prst="line">
                <a:avLst/>
              </a:prstGeom>
              <a:noFill/>
              <a:ln w="25400">
                <a:solidFill>
                  <a:srgbClr val="000000"/>
                </a:solidFill>
                <a:round/>
                <a:headEnd type="triangle" w="med" len="lg"/>
                <a:tailEnd type="triangle" w="med" len="lg"/>
              </a:ln>
            </p:spPr>
            <p:txBody>
              <a:bodyPr lIns="0" tIns="0" rIns="0" bIns="0"/>
              <a:lstStyle/>
              <a:p>
                <a:endParaRPr lang="en-US"/>
              </a:p>
            </p:txBody>
          </p:sp>
          <p:sp>
            <p:nvSpPr>
              <p:cNvPr id="14355" name="Line 8"/>
              <p:cNvSpPr>
                <a:spLocks noChangeShapeType="1"/>
              </p:cNvSpPr>
              <p:nvPr/>
            </p:nvSpPr>
            <p:spPr bwMode="auto">
              <a:xfrm rot="5400000">
                <a:off x="2509" y="2012"/>
                <a:ext cx="821" cy="1"/>
              </a:xfrm>
              <a:prstGeom prst="line">
                <a:avLst/>
              </a:prstGeom>
              <a:noFill/>
              <a:ln w="25400">
                <a:solidFill>
                  <a:srgbClr val="000000"/>
                </a:solidFill>
                <a:round/>
                <a:headEnd/>
                <a:tailEnd type="triangle" w="med" len="lg"/>
              </a:ln>
            </p:spPr>
            <p:txBody>
              <a:bodyPr lIns="0" tIns="0" rIns="0" bIns="0"/>
              <a:lstStyle/>
              <a:p>
                <a:endParaRPr lang="en-US"/>
              </a:p>
            </p:txBody>
          </p:sp>
        </p:grpSp>
        <p:grpSp>
          <p:nvGrpSpPr>
            <p:cNvPr id="14345" name="Group 9"/>
            <p:cNvGrpSpPr>
              <a:grpSpLocks/>
            </p:cNvGrpSpPr>
            <p:nvPr/>
          </p:nvGrpSpPr>
          <p:grpSpPr bwMode="auto">
            <a:xfrm>
              <a:off x="2272" y="2511"/>
              <a:ext cx="1294" cy="1096"/>
              <a:chOff x="2636" y="2682"/>
              <a:chExt cx="1294" cy="1096"/>
            </a:xfrm>
          </p:grpSpPr>
          <p:sp>
            <p:nvSpPr>
              <p:cNvPr id="14352" name="AutoShape 10"/>
              <p:cNvSpPr>
                <a:spLocks noChangeArrowheads="1"/>
              </p:cNvSpPr>
              <p:nvPr/>
            </p:nvSpPr>
            <p:spPr bwMode="auto">
              <a:xfrm>
                <a:off x="2636" y="2682"/>
                <a:ext cx="1294" cy="1096"/>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4353" name="Text Box 11"/>
              <p:cNvSpPr txBox="1">
                <a:spLocks noChangeArrowheads="1"/>
              </p:cNvSpPr>
              <p:nvPr/>
            </p:nvSpPr>
            <p:spPr bwMode="auto">
              <a:xfrm>
                <a:off x="2716" y="3115"/>
                <a:ext cx="1134"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I/O Devices</a:t>
                </a:r>
              </a:p>
            </p:txBody>
          </p:sp>
        </p:grpSp>
        <p:grpSp>
          <p:nvGrpSpPr>
            <p:cNvPr id="14346" name="Group 12"/>
            <p:cNvGrpSpPr>
              <a:grpSpLocks/>
            </p:cNvGrpSpPr>
            <p:nvPr/>
          </p:nvGrpSpPr>
          <p:grpSpPr bwMode="auto">
            <a:xfrm>
              <a:off x="1356" y="1231"/>
              <a:ext cx="740" cy="740"/>
              <a:chOff x="1360" y="1088"/>
              <a:chExt cx="740" cy="740"/>
            </a:xfrm>
          </p:grpSpPr>
          <p:sp>
            <p:nvSpPr>
              <p:cNvPr id="14350" name="AutoShape 13"/>
              <p:cNvSpPr>
                <a:spLocks noChangeArrowheads="1"/>
              </p:cNvSpPr>
              <p:nvPr/>
            </p:nvSpPr>
            <p:spPr bwMode="auto">
              <a:xfrm>
                <a:off x="1360" y="1088"/>
                <a:ext cx="740" cy="740"/>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4351" name="Text Box 14"/>
              <p:cNvSpPr txBox="1">
                <a:spLocks noChangeArrowheads="1"/>
              </p:cNvSpPr>
              <p:nvPr/>
            </p:nvSpPr>
            <p:spPr bwMode="auto">
              <a:xfrm>
                <a:off x="1387" y="1343"/>
                <a:ext cx="685"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CPU</a:t>
                </a:r>
              </a:p>
            </p:txBody>
          </p:sp>
        </p:grpSp>
        <p:grpSp>
          <p:nvGrpSpPr>
            <p:cNvPr id="14347" name="Group 15"/>
            <p:cNvGrpSpPr>
              <a:grpSpLocks/>
            </p:cNvGrpSpPr>
            <p:nvPr/>
          </p:nvGrpSpPr>
          <p:grpSpPr bwMode="auto">
            <a:xfrm>
              <a:off x="3651" y="1179"/>
              <a:ext cx="926" cy="832"/>
              <a:chOff x="3930" y="1088"/>
              <a:chExt cx="926" cy="832"/>
            </a:xfrm>
          </p:grpSpPr>
          <p:sp>
            <p:nvSpPr>
              <p:cNvPr id="14348" name="AutoShape 16"/>
              <p:cNvSpPr>
                <a:spLocks noChangeArrowheads="1"/>
              </p:cNvSpPr>
              <p:nvPr/>
            </p:nvSpPr>
            <p:spPr bwMode="auto">
              <a:xfrm>
                <a:off x="3930" y="1088"/>
                <a:ext cx="926" cy="832"/>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4349" name="Text Box 17"/>
              <p:cNvSpPr txBox="1">
                <a:spLocks noChangeArrowheads="1"/>
              </p:cNvSpPr>
              <p:nvPr/>
            </p:nvSpPr>
            <p:spPr bwMode="auto">
              <a:xfrm>
                <a:off x="4035" y="1389"/>
                <a:ext cx="715"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Storage</a:t>
                </a:r>
              </a:p>
            </p:txBody>
          </p:sp>
        </p:gr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5363" name="Slide Number Placeholder 4"/>
          <p:cNvSpPr>
            <a:spLocks noGrp="1"/>
          </p:cNvSpPr>
          <p:nvPr>
            <p:ph type="sldNum" sz="quarter" idx="11"/>
          </p:nvPr>
        </p:nvSpPr>
        <p:spPr>
          <a:noFill/>
        </p:spPr>
        <p:txBody>
          <a:bodyPr/>
          <a:lstStyle/>
          <a:p>
            <a:r>
              <a:rPr lang="zh-CN" altLang="en-US" smtClean="0"/>
              <a:t> </a:t>
            </a:r>
            <a:r>
              <a:rPr lang="en-US" altLang="zh-CN" smtClean="0"/>
              <a:t>- </a:t>
            </a:r>
            <a:fld id="{0033101C-2DB5-48CE-AFE0-1A9E332DD297}" type="slidenum">
              <a:rPr lang="en-US" altLang="zh-CN" sz="800" smtClean="0"/>
              <a:pPr/>
              <a:t>12</a:t>
            </a:fld>
            <a:endParaRPr lang="en-US" altLang="zh-CN" sz="800" smtClean="0"/>
          </a:p>
        </p:txBody>
      </p:sp>
      <p:sp>
        <p:nvSpPr>
          <p:cNvPr id="15364" name="Rectangle 2"/>
          <p:cNvSpPr>
            <a:spLocks noGrp="1" noChangeArrowheads="1"/>
          </p:cNvSpPr>
          <p:nvPr>
            <p:ph type="title"/>
          </p:nvPr>
        </p:nvSpPr>
        <p:spPr/>
        <p:txBody>
          <a:bodyPr/>
          <a:lstStyle/>
          <a:p>
            <a:pPr eaLnBrk="1" hangingPunct="1"/>
            <a:r>
              <a:rPr lang="en-US" altLang="zh-CN" smtClean="0">
                <a:ea typeface="宋体" charset="-122"/>
              </a:rPr>
              <a:t>CPU</a:t>
            </a:r>
          </a:p>
        </p:txBody>
      </p:sp>
      <p:grpSp>
        <p:nvGrpSpPr>
          <p:cNvPr id="15365" name="Group 3"/>
          <p:cNvGrpSpPr>
            <a:grpSpLocks/>
          </p:cNvGrpSpPr>
          <p:nvPr/>
        </p:nvGrpSpPr>
        <p:grpSpPr bwMode="auto">
          <a:xfrm>
            <a:off x="573088" y="1198563"/>
            <a:ext cx="5919787" cy="5270500"/>
            <a:chOff x="361" y="755"/>
            <a:chExt cx="3729" cy="3320"/>
          </a:xfrm>
        </p:grpSpPr>
        <p:pic>
          <p:nvPicPr>
            <p:cNvPr id="15378" name="Picture 4" descr="large_gray"/>
            <p:cNvPicPr>
              <a:picLocks noChangeAspect="1" noChangeArrowheads="1"/>
            </p:cNvPicPr>
            <p:nvPr/>
          </p:nvPicPr>
          <p:blipFill>
            <a:blip r:embed="rId3" cstate="print"/>
            <a:srcRect/>
            <a:stretch>
              <a:fillRect/>
            </a:stretch>
          </p:blipFill>
          <p:spPr bwMode="auto">
            <a:xfrm>
              <a:off x="361" y="755"/>
              <a:ext cx="3729" cy="3320"/>
            </a:xfrm>
            <a:prstGeom prst="rect">
              <a:avLst/>
            </a:prstGeom>
            <a:noFill/>
            <a:ln w="9525">
              <a:noFill/>
              <a:miter lim="800000"/>
              <a:headEnd/>
              <a:tailEnd/>
            </a:ln>
          </p:spPr>
        </p:pic>
        <p:sp>
          <p:nvSpPr>
            <p:cNvPr id="15379" name="Text Box 5"/>
            <p:cNvSpPr txBox="1">
              <a:spLocks noChangeArrowheads="1"/>
            </p:cNvSpPr>
            <p:nvPr/>
          </p:nvSpPr>
          <p:spPr bwMode="auto">
            <a:xfrm>
              <a:off x="448" y="3042"/>
              <a:ext cx="919" cy="307"/>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3200" b="1">
                  <a:ea typeface="宋体" charset="-122"/>
                </a:rPr>
                <a:t>CPU</a:t>
              </a:r>
            </a:p>
          </p:txBody>
        </p:sp>
      </p:grpSp>
      <p:sp>
        <p:nvSpPr>
          <p:cNvPr id="15366" name="Line 6"/>
          <p:cNvSpPr>
            <a:spLocks noChangeShapeType="1"/>
          </p:cNvSpPr>
          <p:nvPr/>
        </p:nvSpPr>
        <p:spPr bwMode="auto">
          <a:xfrm>
            <a:off x="6604000" y="3824288"/>
            <a:ext cx="1789113" cy="0"/>
          </a:xfrm>
          <a:prstGeom prst="line">
            <a:avLst/>
          </a:prstGeom>
          <a:noFill/>
          <a:ln w="25400">
            <a:solidFill>
              <a:srgbClr val="000000"/>
            </a:solidFill>
            <a:round/>
            <a:headEnd type="triangle" w="med" len="lg"/>
            <a:tailEnd type="triangle" w="med" len="lg"/>
          </a:ln>
        </p:spPr>
        <p:txBody>
          <a:bodyPr lIns="0" tIns="0" rIns="0" bIns="0"/>
          <a:lstStyle/>
          <a:p>
            <a:endParaRPr lang="en-US"/>
          </a:p>
        </p:txBody>
      </p:sp>
      <p:sp>
        <p:nvSpPr>
          <p:cNvPr id="15367" name="Text Box 7"/>
          <p:cNvSpPr txBox="1">
            <a:spLocks noChangeArrowheads="1"/>
          </p:cNvSpPr>
          <p:nvPr/>
        </p:nvSpPr>
        <p:spPr bwMode="auto">
          <a:xfrm>
            <a:off x="6954838" y="3411538"/>
            <a:ext cx="1087437"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rgbClr val="080808"/>
                </a:solidFill>
                <a:ea typeface="宋体" charset="-122"/>
              </a:rPr>
              <a:t>Bus</a:t>
            </a:r>
          </a:p>
        </p:txBody>
      </p:sp>
      <p:sp>
        <p:nvSpPr>
          <p:cNvPr id="15368" name="Text Box 8"/>
          <p:cNvSpPr txBox="1">
            <a:spLocks noChangeArrowheads="1"/>
          </p:cNvSpPr>
          <p:nvPr/>
        </p:nvSpPr>
        <p:spPr bwMode="auto">
          <a:xfrm>
            <a:off x="2957513" y="2178050"/>
            <a:ext cx="1087437"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rgbClr val="080808"/>
                </a:solidFill>
                <a:ea typeface="宋体" charset="-122"/>
              </a:rPr>
              <a:t>Bus</a:t>
            </a:r>
          </a:p>
        </p:txBody>
      </p:sp>
      <p:grpSp>
        <p:nvGrpSpPr>
          <p:cNvPr id="15369" name="Group 9"/>
          <p:cNvGrpSpPr>
            <a:grpSpLocks/>
          </p:cNvGrpSpPr>
          <p:nvPr/>
        </p:nvGrpSpPr>
        <p:grpSpPr bwMode="auto">
          <a:xfrm>
            <a:off x="2447925" y="2668588"/>
            <a:ext cx="2165350" cy="1303337"/>
            <a:chOff x="2237" y="1602"/>
            <a:chExt cx="1364" cy="821"/>
          </a:xfrm>
        </p:grpSpPr>
        <p:sp>
          <p:nvSpPr>
            <p:cNvPr id="15376" name="Line 10"/>
            <p:cNvSpPr>
              <a:spLocks noChangeShapeType="1"/>
            </p:cNvSpPr>
            <p:nvPr/>
          </p:nvSpPr>
          <p:spPr bwMode="auto">
            <a:xfrm>
              <a:off x="2237" y="1602"/>
              <a:ext cx="1364" cy="0"/>
            </a:xfrm>
            <a:prstGeom prst="line">
              <a:avLst/>
            </a:prstGeom>
            <a:noFill/>
            <a:ln w="25400">
              <a:solidFill>
                <a:srgbClr val="000000"/>
              </a:solidFill>
              <a:round/>
              <a:headEnd type="triangle" w="med" len="lg"/>
              <a:tailEnd type="triangle" w="med" len="lg"/>
            </a:ln>
          </p:spPr>
          <p:txBody>
            <a:bodyPr lIns="0" tIns="0" rIns="0" bIns="0"/>
            <a:lstStyle/>
            <a:p>
              <a:endParaRPr lang="en-US"/>
            </a:p>
          </p:txBody>
        </p:sp>
        <p:sp>
          <p:nvSpPr>
            <p:cNvPr id="15377" name="Line 11"/>
            <p:cNvSpPr>
              <a:spLocks noChangeShapeType="1"/>
            </p:cNvSpPr>
            <p:nvPr/>
          </p:nvSpPr>
          <p:spPr bwMode="auto">
            <a:xfrm rot="5400000">
              <a:off x="2509" y="2012"/>
              <a:ext cx="821" cy="1"/>
            </a:xfrm>
            <a:prstGeom prst="line">
              <a:avLst/>
            </a:prstGeom>
            <a:noFill/>
            <a:ln w="25400">
              <a:solidFill>
                <a:srgbClr val="000000"/>
              </a:solidFill>
              <a:round/>
              <a:headEnd/>
              <a:tailEnd type="triangle" w="med" len="lg"/>
            </a:ln>
          </p:spPr>
          <p:txBody>
            <a:bodyPr lIns="0" tIns="0" rIns="0" bIns="0"/>
            <a:lstStyle/>
            <a:p>
              <a:endParaRPr lang="en-US"/>
            </a:p>
          </p:txBody>
        </p:sp>
      </p:grpSp>
      <p:sp>
        <p:nvSpPr>
          <p:cNvPr id="15370" name="AutoShape 12"/>
          <p:cNvSpPr>
            <a:spLocks noChangeArrowheads="1"/>
          </p:cNvSpPr>
          <p:nvPr/>
        </p:nvSpPr>
        <p:spPr bwMode="auto">
          <a:xfrm>
            <a:off x="884238" y="1908175"/>
            <a:ext cx="1493837" cy="1493838"/>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5371" name="Text Box 13"/>
          <p:cNvSpPr txBox="1">
            <a:spLocks noChangeArrowheads="1"/>
          </p:cNvSpPr>
          <p:nvPr/>
        </p:nvSpPr>
        <p:spPr bwMode="auto">
          <a:xfrm>
            <a:off x="939800" y="2471738"/>
            <a:ext cx="1382713"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ALU</a:t>
            </a:r>
          </a:p>
        </p:txBody>
      </p:sp>
      <p:sp>
        <p:nvSpPr>
          <p:cNvPr id="15372" name="AutoShape 14"/>
          <p:cNvSpPr>
            <a:spLocks noChangeArrowheads="1"/>
          </p:cNvSpPr>
          <p:nvPr/>
        </p:nvSpPr>
        <p:spPr bwMode="auto">
          <a:xfrm>
            <a:off x="2794000" y="4152900"/>
            <a:ext cx="1493838" cy="1493838"/>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5373" name="AutoShape 15"/>
          <p:cNvSpPr>
            <a:spLocks noChangeArrowheads="1"/>
          </p:cNvSpPr>
          <p:nvPr/>
        </p:nvSpPr>
        <p:spPr bwMode="auto">
          <a:xfrm>
            <a:off x="4689475" y="1908175"/>
            <a:ext cx="1493838" cy="1493838"/>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15374" name="Text Box 16"/>
          <p:cNvSpPr txBox="1">
            <a:spLocks noChangeArrowheads="1"/>
          </p:cNvSpPr>
          <p:nvPr/>
        </p:nvSpPr>
        <p:spPr bwMode="auto">
          <a:xfrm>
            <a:off x="2794000" y="4718050"/>
            <a:ext cx="1493838"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Registers</a:t>
            </a:r>
          </a:p>
        </p:txBody>
      </p:sp>
      <p:sp>
        <p:nvSpPr>
          <p:cNvPr id="15375" name="Text Box 17"/>
          <p:cNvSpPr txBox="1">
            <a:spLocks noChangeArrowheads="1"/>
          </p:cNvSpPr>
          <p:nvPr/>
        </p:nvSpPr>
        <p:spPr bwMode="auto">
          <a:xfrm>
            <a:off x="4745038" y="2471738"/>
            <a:ext cx="1382712"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L1 Cache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6387" name="Slide Number Placeholder 4"/>
          <p:cNvSpPr>
            <a:spLocks noGrp="1"/>
          </p:cNvSpPr>
          <p:nvPr>
            <p:ph type="sldNum" sz="quarter" idx="11"/>
          </p:nvPr>
        </p:nvSpPr>
        <p:spPr>
          <a:noFill/>
        </p:spPr>
        <p:txBody>
          <a:bodyPr/>
          <a:lstStyle/>
          <a:p>
            <a:r>
              <a:rPr lang="zh-CN" altLang="en-US" smtClean="0"/>
              <a:t> </a:t>
            </a:r>
            <a:r>
              <a:rPr lang="en-US" altLang="zh-CN" smtClean="0"/>
              <a:t>- </a:t>
            </a:r>
            <a:fld id="{C00B6CA6-8E17-446D-9294-0D5A1556676C}" type="slidenum">
              <a:rPr lang="en-US" altLang="zh-CN" sz="800" smtClean="0"/>
              <a:pPr/>
              <a:t>13</a:t>
            </a:fld>
            <a:endParaRPr lang="en-US" altLang="zh-CN" sz="800" smtClean="0"/>
          </a:p>
        </p:txBody>
      </p:sp>
      <p:sp>
        <p:nvSpPr>
          <p:cNvPr id="16388" name="Rectangle 2"/>
          <p:cNvSpPr>
            <a:spLocks noGrp="1" noChangeArrowheads="1"/>
          </p:cNvSpPr>
          <p:nvPr>
            <p:ph type="title"/>
          </p:nvPr>
        </p:nvSpPr>
        <p:spPr/>
        <p:txBody>
          <a:bodyPr/>
          <a:lstStyle/>
          <a:p>
            <a:pPr eaLnBrk="1" hangingPunct="1"/>
            <a:r>
              <a:rPr lang="en-US" altLang="zh-CN" smtClean="0">
                <a:ea typeface="宋体" charset="-122"/>
              </a:rPr>
              <a:t>Storage </a:t>
            </a:r>
          </a:p>
        </p:txBody>
      </p:sp>
      <p:grpSp>
        <p:nvGrpSpPr>
          <p:cNvPr id="16389" name="Group 3"/>
          <p:cNvGrpSpPr>
            <a:grpSpLocks/>
          </p:cNvGrpSpPr>
          <p:nvPr/>
        </p:nvGrpSpPr>
        <p:grpSpPr bwMode="auto">
          <a:xfrm>
            <a:off x="1108075" y="1512888"/>
            <a:ext cx="4089400" cy="3475037"/>
            <a:chOff x="864" y="1248"/>
            <a:chExt cx="2576" cy="2189"/>
          </a:xfrm>
        </p:grpSpPr>
        <p:grpSp>
          <p:nvGrpSpPr>
            <p:cNvPr id="16399" name="Group 4"/>
            <p:cNvGrpSpPr>
              <a:grpSpLocks/>
            </p:cNvGrpSpPr>
            <p:nvPr/>
          </p:nvGrpSpPr>
          <p:grpSpPr bwMode="auto">
            <a:xfrm>
              <a:off x="864" y="3122"/>
              <a:ext cx="2576" cy="315"/>
              <a:chOff x="864" y="3122"/>
              <a:chExt cx="2576" cy="315"/>
            </a:xfrm>
          </p:grpSpPr>
          <p:sp>
            <p:nvSpPr>
              <p:cNvPr id="16423" name="Rectangle 5"/>
              <p:cNvSpPr>
                <a:spLocks noChangeArrowheads="1"/>
              </p:cNvSpPr>
              <p:nvPr/>
            </p:nvSpPr>
            <p:spPr bwMode="auto">
              <a:xfrm>
                <a:off x="864" y="3122"/>
                <a:ext cx="576"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sp>
            <p:nvSpPr>
              <p:cNvPr id="16424" name="Rectangle 6"/>
              <p:cNvSpPr>
                <a:spLocks noChangeArrowheads="1"/>
              </p:cNvSpPr>
              <p:nvPr/>
            </p:nvSpPr>
            <p:spPr bwMode="auto">
              <a:xfrm>
                <a:off x="1443" y="3122"/>
                <a:ext cx="1997"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grpSp>
        <p:grpSp>
          <p:nvGrpSpPr>
            <p:cNvPr id="16400" name="Group 7"/>
            <p:cNvGrpSpPr>
              <a:grpSpLocks/>
            </p:cNvGrpSpPr>
            <p:nvPr/>
          </p:nvGrpSpPr>
          <p:grpSpPr bwMode="auto">
            <a:xfrm>
              <a:off x="864" y="2800"/>
              <a:ext cx="2576" cy="315"/>
              <a:chOff x="864" y="3122"/>
              <a:chExt cx="2576" cy="315"/>
            </a:xfrm>
          </p:grpSpPr>
          <p:sp>
            <p:nvSpPr>
              <p:cNvPr id="16421" name="Rectangle 8"/>
              <p:cNvSpPr>
                <a:spLocks noChangeArrowheads="1"/>
              </p:cNvSpPr>
              <p:nvPr/>
            </p:nvSpPr>
            <p:spPr bwMode="auto">
              <a:xfrm>
                <a:off x="864" y="3122"/>
                <a:ext cx="576"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sp>
            <p:nvSpPr>
              <p:cNvPr id="16422" name="Rectangle 9"/>
              <p:cNvSpPr>
                <a:spLocks noChangeArrowheads="1"/>
              </p:cNvSpPr>
              <p:nvPr/>
            </p:nvSpPr>
            <p:spPr bwMode="auto">
              <a:xfrm>
                <a:off x="1443" y="3122"/>
                <a:ext cx="1997"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grpSp>
        <p:grpSp>
          <p:nvGrpSpPr>
            <p:cNvPr id="16401" name="Group 10"/>
            <p:cNvGrpSpPr>
              <a:grpSpLocks/>
            </p:cNvGrpSpPr>
            <p:nvPr/>
          </p:nvGrpSpPr>
          <p:grpSpPr bwMode="auto">
            <a:xfrm>
              <a:off x="864" y="2485"/>
              <a:ext cx="2576" cy="315"/>
              <a:chOff x="864" y="3122"/>
              <a:chExt cx="2576" cy="315"/>
            </a:xfrm>
          </p:grpSpPr>
          <p:sp>
            <p:nvSpPr>
              <p:cNvPr id="16419" name="Rectangle 11"/>
              <p:cNvSpPr>
                <a:spLocks noChangeArrowheads="1"/>
              </p:cNvSpPr>
              <p:nvPr/>
            </p:nvSpPr>
            <p:spPr bwMode="auto">
              <a:xfrm>
                <a:off x="864" y="3122"/>
                <a:ext cx="576"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sp>
            <p:nvSpPr>
              <p:cNvPr id="16420" name="Rectangle 12"/>
              <p:cNvSpPr>
                <a:spLocks noChangeArrowheads="1"/>
              </p:cNvSpPr>
              <p:nvPr/>
            </p:nvSpPr>
            <p:spPr bwMode="auto">
              <a:xfrm>
                <a:off x="1443" y="3122"/>
                <a:ext cx="1997"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grpSp>
        <p:grpSp>
          <p:nvGrpSpPr>
            <p:cNvPr id="16402" name="Group 13"/>
            <p:cNvGrpSpPr>
              <a:grpSpLocks/>
            </p:cNvGrpSpPr>
            <p:nvPr/>
          </p:nvGrpSpPr>
          <p:grpSpPr bwMode="auto">
            <a:xfrm>
              <a:off x="864" y="2170"/>
              <a:ext cx="2576" cy="315"/>
              <a:chOff x="864" y="3122"/>
              <a:chExt cx="2576" cy="315"/>
            </a:xfrm>
          </p:grpSpPr>
          <p:sp>
            <p:nvSpPr>
              <p:cNvPr id="16417" name="Rectangle 14"/>
              <p:cNvSpPr>
                <a:spLocks noChangeArrowheads="1"/>
              </p:cNvSpPr>
              <p:nvPr/>
            </p:nvSpPr>
            <p:spPr bwMode="auto">
              <a:xfrm>
                <a:off x="864" y="3122"/>
                <a:ext cx="576"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sp>
            <p:nvSpPr>
              <p:cNvPr id="16418" name="Rectangle 15"/>
              <p:cNvSpPr>
                <a:spLocks noChangeArrowheads="1"/>
              </p:cNvSpPr>
              <p:nvPr/>
            </p:nvSpPr>
            <p:spPr bwMode="auto">
              <a:xfrm>
                <a:off x="1443" y="3122"/>
                <a:ext cx="1997"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grpSp>
        <p:sp>
          <p:nvSpPr>
            <p:cNvPr id="16403" name="Text Box 16"/>
            <p:cNvSpPr txBox="1">
              <a:spLocks noChangeArrowheads="1"/>
            </p:cNvSpPr>
            <p:nvPr/>
          </p:nvSpPr>
          <p:spPr bwMode="auto">
            <a:xfrm>
              <a:off x="1589" y="1248"/>
              <a:ext cx="1096" cy="922"/>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9600">
                  <a:ea typeface="宋体" charset="-122"/>
                </a:rPr>
                <a:t>…</a:t>
              </a:r>
            </a:p>
          </p:txBody>
        </p:sp>
        <p:grpSp>
          <p:nvGrpSpPr>
            <p:cNvPr id="16404" name="Group 17"/>
            <p:cNvGrpSpPr>
              <a:grpSpLocks/>
            </p:cNvGrpSpPr>
            <p:nvPr/>
          </p:nvGrpSpPr>
          <p:grpSpPr bwMode="auto">
            <a:xfrm>
              <a:off x="864" y="1434"/>
              <a:ext cx="2576" cy="315"/>
              <a:chOff x="864" y="3122"/>
              <a:chExt cx="2576" cy="315"/>
            </a:xfrm>
          </p:grpSpPr>
          <p:sp>
            <p:nvSpPr>
              <p:cNvPr id="16415" name="Rectangle 18"/>
              <p:cNvSpPr>
                <a:spLocks noChangeArrowheads="1"/>
              </p:cNvSpPr>
              <p:nvPr/>
            </p:nvSpPr>
            <p:spPr bwMode="auto">
              <a:xfrm>
                <a:off x="864" y="3122"/>
                <a:ext cx="576"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sp>
            <p:nvSpPr>
              <p:cNvPr id="16416" name="Rectangle 19"/>
              <p:cNvSpPr>
                <a:spLocks noChangeArrowheads="1"/>
              </p:cNvSpPr>
              <p:nvPr/>
            </p:nvSpPr>
            <p:spPr bwMode="auto">
              <a:xfrm>
                <a:off x="1443" y="3122"/>
                <a:ext cx="1997" cy="315"/>
              </a:xfrm>
              <a:prstGeom prst="rect">
                <a:avLst/>
              </a:prstGeom>
              <a:noFill/>
              <a:ln w="25400" algn="ctr">
                <a:solidFill>
                  <a:srgbClr val="000000"/>
                </a:solidFill>
                <a:miter lim="800000"/>
                <a:headEnd/>
                <a:tailEnd type="none" w="lg" len="med"/>
              </a:ln>
            </p:spPr>
            <p:txBody>
              <a:bodyPr wrap="none" lIns="0" tIns="0" rIns="0" bIns="0" anchor="ctr"/>
              <a:lstStyle/>
              <a:p>
                <a:endParaRPr lang="en-US"/>
              </a:p>
            </p:txBody>
          </p:sp>
        </p:grpSp>
        <p:sp>
          <p:nvSpPr>
            <p:cNvPr id="16405" name="Text Box 20"/>
            <p:cNvSpPr txBox="1">
              <a:spLocks noChangeArrowheads="1"/>
            </p:cNvSpPr>
            <p:nvPr/>
          </p:nvSpPr>
          <p:spPr bwMode="auto">
            <a:xfrm>
              <a:off x="864" y="3142"/>
              <a:ext cx="576"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0</a:t>
              </a:r>
            </a:p>
          </p:txBody>
        </p:sp>
        <p:sp>
          <p:nvSpPr>
            <p:cNvPr id="16406" name="Text Box 21"/>
            <p:cNvSpPr txBox="1">
              <a:spLocks noChangeArrowheads="1"/>
            </p:cNvSpPr>
            <p:nvPr/>
          </p:nvSpPr>
          <p:spPr bwMode="auto">
            <a:xfrm>
              <a:off x="864" y="2827"/>
              <a:ext cx="576"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1</a:t>
              </a:r>
            </a:p>
          </p:txBody>
        </p:sp>
        <p:sp>
          <p:nvSpPr>
            <p:cNvPr id="16407" name="Text Box 22"/>
            <p:cNvSpPr txBox="1">
              <a:spLocks noChangeArrowheads="1"/>
            </p:cNvSpPr>
            <p:nvPr/>
          </p:nvSpPr>
          <p:spPr bwMode="auto">
            <a:xfrm>
              <a:off x="864" y="2512"/>
              <a:ext cx="576"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2</a:t>
              </a:r>
            </a:p>
          </p:txBody>
        </p:sp>
        <p:sp>
          <p:nvSpPr>
            <p:cNvPr id="16408" name="Text Box 23"/>
            <p:cNvSpPr txBox="1">
              <a:spLocks noChangeArrowheads="1"/>
            </p:cNvSpPr>
            <p:nvPr/>
          </p:nvSpPr>
          <p:spPr bwMode="auto">
            <a:xfrm>
              <a:off x="864" y="2199"/>
              <a:ext cx="576"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3</a:t>
              </a:r>
            </a:p>
          </p:txBody>
        </p:sp>
        <p:sp>
          <p:nvSpPr>
            <p:cNvPr id="16409" name="Text Box 24"/>
            <p:cNvSpPr txBox="1">
              <a:spLocks noChangeArrowheads="1"/>
            </p:cNvSpPr>
            <p:nvPr/>
          </p:nvSpPr>
          <p:spPr bwMode="auto">
            <a:xfrm>
              <a:off x="864" y="1461"/>
              <a:ext cx="576"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n</a:t>
              </a:r>
            </a:p>
          </p:txBody>
        </p:sp>
        <p:sp>
          <p:nvSpPr>
            <p:cNvPr id="16410" name="Text Box 25"/>
            <p:cNvSpPr txBox="1">
              <a:spLocks noChangeArrowheads="1"/>
            </p:cNvSpPr>
            <p:nvPr/>
          </p:nvSpPr>
          <p:spPr bwMode="auto">
            <a:xfrm>
              <a:off x="1440" y="3142"/>
              <a:ext cx="20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Data 0</a:t>
              </a:r>
            </a:p>
          </p:txBody>
        </p:sp>
        <p:sp>
          <p:nvSpPr>
            <p:cNvPr id="16411" name="Text Box 26"/>
            <p:cNvSpPr txBox="1">
              <a:spLocks noChangeArrowheads="1"/>
            </p:cNvSpPr>
            <p:nvPr/>
          </p:nvSpPr>
          <p:spPr bwMode="auto">
            <a:xfrm>
              <a:off x="1440" y="1461"/>
              <a:ext cx="20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Data n</a:t>
              </a:r>
            </a:p>
          </p:txBody>
        </p:sp>
        <p:sp>
          <p:nvSpPr>
            <p:cNvPr id="16412" name="Text Box 27"/>
            <p:cNvSpPr txBox="1">
              <a:spLocks noChangeArrowheads="1"/>
            </p:cNvSpPr>
            <p:nvPr/>
          </p:nvSpPr>
          <p:spPr bwMode="auto">
            <a:xfrm>
              <a:off x="1440" y="2512"/>
              <a:ext cx="20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Data 2</a:t>
              </a:r>
            </a:p>
          </p:txBody>
        </p:sp>
        <p:sp>
          <p:nvSpPr>
            <p:cNvPr id="16413" name="Text Box 28"/>
            <p:cNvSpPr txBox="1">
              <a:spLocks noChangeArrowheads="1"/>
            </p:cNvSpPr>
            <p:nvPr/>
          </p:nvSpPr>
          <p:spPr bwMode="auto">
            <a:xfrm>
              <a:off x="1440" y="2188"/>
              <a:ext cx="20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Data 3</a:t>
              </a:r>
            </a:p>
          </p:txBody>
        </p:sp>
        <p:sp>
          <p:nvSpPr>
            <p:cNvPr id="16414" name="Text Box 29"/>
            <p:cNvSpPr txBox="1">
              <a:spLocks noChangeArrowheads="1"/>
            </p:cNvSpPr>
            <p:nvPr/>
          </p:nvSpPr>
          <p:spPr bwMode="auto">
            <a:xfrm>
              <a:off x="1440" y="2827"/>
              <a:ext cx="20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Data 1</a:t>
              </a:r>
            </a:p>
          </p:txBody>
        </p:sp>
      </p:grpSp>
      <p:grpSp>
        <p:nvGrpSpPr>
          <p:cNvPr id="16390" name="Group 30"/>
          <p:cNvGrpSpPr>
            <a:grpSpLocks/>
          </p:cNvGrpSpPr>
          <p:nvPr/>
        </p:nvGrpSpPr>
        <p:grpSpPr bwMode="auto">
          <a:xfrm>
            <a:off x="755650" y="5184775"/>
            <a:ext cx="3548063" cy="304800"/>
            <a:chOff x="476" y="3266"/>
            <a:chExt cx="2235" cy="192"/>
          </a:xfrm>
        </p:grpSpPr>
        <p:sp>
          <p:nvSpPr>
            <p:cNvPr id="16397" name="Text Box 31"/>
            <p:cNvSpPr txBox="1">
              <a:spLocks noChangeArrowheads="1"/>
            </p:cNvSpPr>
            <p:nvPr/>
          </p:nvSpPr>
          <p:spPr bwMode="auto">
            <a:xfrm>
              <a:off x="476" y="3266"/>
              <a:ext cx="947" cy="192"/>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b="1">
                  <a:ea typeface="宋体" charset="-122"/>
                </a:rPr>
                <a:t>Address</a:t>
              </a:r>
            </a:p>
          </p:txBody>
        </p:sp>
        <p:sp>
          <p:nvSpPr>
            <p:cNvPr id="16398" name="Text Box 32"/>
            <p:cNvSpPr txBox="1">
              <a:spLocks noChangeArrowheads="1"/>
            </p:cNvSpPr>
            <p:nvPr/>
          </p:nvSpPr>
          <p:spPr bwMode="auto">
            <a:xfrm>
              <a:off x="1764" y="3266"/>
              <a:ext cx="947" cy="192"/>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b="1">
                  <a:ea typeface="宋体" charset="-122"/>
                </a:rPr>
                <a:t>Content</a:t>
              </a:r>
            </a:p>
          </p:txBody>
        </p:sp>
      </p:grpSp>
      <p:sp>
        <p:nvSpPr>
          <p:cNvPr id="16391" name="Text Box 33"/>
          <p:cNvSpPr txBox="1">
            <a:spLocks noChangeArrowheads="1"/>
          </p:cNvSpPr>
          <p:nvPr/>
        </p:nvSpPr>
        <p:spPr bwMode="auto">
          <a:xfrm>
            <a:off x="6742113" y="3321050"/>
            <a:ext cx="1676400"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Disk</a:t>
            </a:r>
          </a:p>
        </p:txBody>
      </p:sp>
      <p:grpSp>
        <p:nvGrpSpPr>
          <p:cNvPr id="16392" name="Group 34"/>
          <p:cNvGrpSpPr>
            <a:grpSpLocks/>
          </p:cNvGrpSpPr>
          <p:nvPr/>
        </p:nvGrpSpPr>
        <p:grpSpPr bwMode="auto">
          <a:xfrm>
            <a:off x="6062663" y="2971800"/>
            <a:ext cx="885825" cy="1138238"/>
            <a:chOff x="1317" y="3252"/>
            <a:chExt cx="362" cy="465"/>
          </a:xfrm>
        </p:grpSpPr>
        <p:sp>
          <p:nvSpPr>
            <p:cNvPr id="16394" name="AutoShape 35"/>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16395" name="AutoShape 36"/>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16396" name="AutoShape 37"/>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16393" name="Text Box 38"/>
          <p:cNvSpPr txBox="1">
            <a:spLocks noChangeArrowheads="1"/>
          </p:cNvSpPr>
          <p:nvPr/>
        </p:nvSpPr>
        <p:spPr bwMode="auto">
          <a:xfrm>
            <a:off x="1793875" y="5622925"/>
            <a:ext cx="1452563"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Memory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7411" name="Slide Number Placeholder 4"/>
          <p:cNvSpPr>
            <a:spLocks noGrp="1"/>
          </p:cNvSpPr>
          <p:nvPr>
            <p:ph type="sldNum" sz="quarter" idx="11"/>
          </p:nvPr>
        </p:nvSpPr>
        <p:spPr>
          <a:noFill/>
        </p:spPr>
        <p:txBody>
          <a:bodyPr/>
          <a:lstStyle/>
          <a:p>
            <a:r>
              <a:rPr lang="zh-CN" altLang="en-US" smtClean="0"/>
              <a:t> </a:t>
            </a:r>
            <a:r>
              <a:rPr lang="en-US" altLang="zh-CN" smtClean="0"/>
              <a:t>- </a:t>
            </a:r>
            <a:fld id="{3447D94D-46A4-4C41-B538-EF553F806053}" type="slidenum">
              <a:rPr lang="en-US" altLang="zh-CN" sz="800" smtClean="0"/>
              <a:pPr/>
              <a:t>14</a:t>
            </a:fld>
            <a:endParaRPr lang="en-US" altLang="zh-CN" sz="800" smtClean="0"/>
          </a:p>
        </p:txBody>
      </p:sp>
      <p:sp>
        <p:nvSpPr>
          <p:cNvPr id="17412" name="Rectangle 2"/>
          <p:cNvSpPr>
            <a:spLocks noGrp="1" noChangeArrowheads="1"/>
          </p:cNvSpPr>
          <p:nvPr>
            <p:ph type="title"/>
          </p:nvPr>
        </p:nvSpPr>
        <p:spPr/>
        <p:txBody>
          <a:bodyPr/>
          <a:lstStyle/>
          <a:p>
            <a:pPr eaLnBrk="1" hangingPunct="1"/>
            <a:r>
              <a:rPr lang="en-US" altLang="zh-CN" dirty="0" smtClean="0">
                <a:ea typeface="宋体" charset="-122"/>
              </a:rPr>
              <a:t>Storage Hierarchy – Speed and Cost</a:t>
            </a:r>
          </a:p>
        </p:txBody>
      </p:sp>
      <p:grpSp>
        <p:nvGrpSpPr>
          <p:cNvPr id="17413" name="Group 3"/>
          <p:cNvGrpSpPr>
            <a:grpSpLocks/>
          </p:cNvGrpSpPr>
          <p:nvPr/>
        </p:nvGrpSpPr>
        <p:grpSpPr bwMode="auto">
          <a:xfrm>
            <a:off x="161925" y="1557338"/>
            <a:ext cx="8304213" cy="5073650"/>
            <a:chOff x="102" y="981"/>
            <a:chExt cx="5231" cy="3196"/>
          </a:xfrm>
        </p:grpSpPr>
        <p:grpSp>
          <p:nvGrpSpPr>
            <p:cNvPr id="17422" name="Group 4"/>
            <p:cNvGrpSpPr>
              <a:grpSpLocks/>
            </p:cNvGrpSpPr>
            <p:nvPr/>
          </p:nvGrpSpPr>
          <p:grpSpPr bwMode="auto">
            <a:xfrm>
              <a:off x="102" y="981"/>
              <a:ext cx="5231" cy="3196"/>
              <a:chOff x="102" y="981"/>
              <a:chExt cx="5231" cy="3196"/>
            </a:xfrm>
          </p:grpSpPr>
          <p:sp>
            <p:nvSpPr>
              <p:cNvPr id="17427" name="Text Box 5"/>
              <p:cNvSpPr txBox="1">
                <a:spLocks noChangeArrowheads="1"/>
              </p:cNvSpPr>
              <p:nvPr/>
            </p:nvSpPr>
            <p:spPr bwMode="auto">
              <a:xfrm>
                <a:off x="102" y="2216"/>
                <a:ext cx="649"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Speed</a:t>
                </a:r>
              </a:p>
            </p:txBody>
          </p:sp>
          <p:sp>
            <p:nvSpPr>
              <p:cNvPr id="17428" name="Text Box 6"/>
              <p:cNvSpPr txBox="1">
                <a:spLocks noChangeArrowheads="1"/>
              </p:cNvSpPr>
              <p:nvPr/>
            </p:nvSpPr>
            <p:spPr bwMode="auto">
              <a:xfrm>
                <a:off x="569" y="3511"/>
                <a:ext cx="524" cy="230"/>
              </a:xfrm>
              <a:prstGeom prst="rect">
                <a:avLst/>
              </a:prstGeom>
              <a:noFill/>
              <a:ln w="25400" algn="ctr">
                <a:noFill/>
                <a:miter lim="800000"/>
                <a:headEnd/>
                <a:tailEnd type="none" w="lg" len="med"/>
              </a:ln>
            </p:spPr>
            <p:txBody>
              <a:bodyPr lIns="0" tIns="0" rIns="0" bIns="0">
                <a:spAutoFit/>
              </a:bodyPr>
              <a:lstStyle/>
              <a:p>
                <a:pPr marL="354013" indent="-354013" algn="r" defTabSz="941388"/>
                <a:r>
                  <a:rPr lang="en-US" altLang="zh-CN" sz="2400">
                    <a:ea typeface="宋体" charset="-122"/>
                  </a:rPr>
                  <a:t>Slow</a:t>
                </a:r>
              </a:p>
            </p:txBody>
          </p:sp>
          <p:sp>
            <p:nvSpPr>
              <p:cNvPr id="17429" name="Text Box 7"/>
              <p:cNvSpPr txBox="1">
                <a:spLocks noChangeArrowheads="1"/>
              </p:cNvSpPr>
              <p:nvPr/>
            </p:nvSpPr>
            <p:spPr bwMode="auto">
              <a:xfrm>
                <a:off x="600" y="981"/>
                <a:ext cx="475" cy="230"/>
              </a:xfrm>
              <a:prstGeom prst="rect">
                <a:avLst/>
              </a:prstGeom>
              <a:noFill/>
              <a:ln w="25400" algn="ctr">
                <a:noFill/>
                <a:miter lim="800000"/>
                <a:headEnd/>
                <a:tailEnd type="none" w="lg" len="med"/>
              </a:ln>
            </p:spPr>
            <p:txBody>
              <a:bodyPr lIns="0" tIns="0" rIns="0" bIns="0">
                <a:spAutoFit/>
              </a:bodyPr>
              <a:lstStyle/>
              <a:p>
                <a:pPr marL="354013" indent="-354013" algn="r" defTabSz="941388"/>
                <a:r>
                  <a:rPr lang="en-US" altLang="zh-CN" sz="2400">
                    <a:ea typeface="宋体" charset="-122"/>
                  </a:rPr>
                  <a:t>Fast</a:t>
                </a:r>
              </a:p>
            </p:txBody>
          </p:sp>
          <p:sp>
            <p:nvSpPr>
              <p:cNvPr id="17430" name="Text Box 8"/>
              <p:cNvSpPr txBox="1">
                <a:spLocks noChangeArrowheads="1"/>
              </p:cNvSpPr>
              <p:nvPr/>
            </p:nvSpPr>
            <p:spPr bwMode="auto">
              <a:xfrm>
                <a:off x="2919" y="3927"/>
                <a:ext cx="700" cy="25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a:ea typeface="宋体" charset="-122"/>
                  </a:rPr>
                  <a:t>Cost</a:t>
                </a:r>
              </a:p>
            </p:txBody>
          </p:sp>
          <p:sp>
            <p:nvSpPr>
              <p:cNvPr id="17431" name="Text Box 9"/>
              <p:cNvSpPr txBox="1">
                <a:spLocks noChangeArrowheads="1"/>
              </p:cNvSpPr>
              <p:nvPr/>
            </p:nvSpPr>
            <p:spPr bwMode="auto">
              <a:xfrm>
                <a:off x="4850" y="3737"/>
                <a:ext cx="483"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a:ea typeface="宋体" charset="-122"/>
                  </a:rPr>
                  <a:t>High</a:t>
                </a:r>
              </a:p>
            </p:txBody>
          </p:sp>
          <p:sp>
            <p:nvSpPr>
              <p:cNvPr id="17432" name="Text Box 10"/>
              <p:cNvSpPr txBox="1">
                <a:spLocks noChangeArrowheads="1"/>
              </p:cNvSpPr>
              <p:nvPr/>
            </p:nvSpPr>
            <p:spPr bwMode="auto">
              <a:xfrm>
                <a:off x="1068" y="3737"/>
                <a:ext cx="491" cy="23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a:ea typeface="宋体" charset="-122"/>
                  </a:rPr>
                  <a:t>Low</a:t>
                </a:r>
              </a:p>
            </p:txBody>
          </p:sp>
        </p:grpSp>
        <p:grpSp>
          <p:nvGrpSpPr>
            <p:cNvPr id="17423" name="Group 11"/>
            <p:cNvGrpSpPr>
              <a:grpSpLocks/>
            </p:cNvGrpSpPr>
            <p:nvPr/>
          </p:nvGrpSpPr>
          <p:grpSpPr bwMode="auto">
            <a:xfrm>
              <a:off x="1148" y="981"/>
              <a:ext cx="4185" cy="2720"/>
              <a:chOff x="1148" y="981"/>
              <a:chExt cx="4185" cy="2720"/>
            </a:xfrm>
          </p:grpSpPr>
          <p:sp>
            <p:nvSpPr>
              <p:cNvPr id="17424" name="Rectangle 12"/>
              <p:cNvSpPr>
                <a:spLocks noChangeArrowheads="1"/>
              </p:cNvSpPr>
              <p:nvPr/>
            </p:nvSpPr>
            <p:spPr bwMode="auto">
              <a:xfrm>
                <a:off x="1148" y="981"/>
                <a:ext cx="4185" cy="2720"/>
              </a:xfrm>
              <a:prstGeom prst="rect">
                <a:avLst/>
              </a:prstGeom>
              <a:gradFill rotWithShape="1">
                <a:gsLst>
                  <a:gs pos="0">
                    <a:srgbClr val="E4E9F1"/>
                  </a:gs>
                  <a:gs pos="100000">
                    <a:srgbClr val="BFCCDF"/>
                  </a:gs>
                </a:gsLst>
                <a:lin ang="5400000" scaled="1"/>
              </a:gradFill>
              <a:ln w="25400" algn="ctr">
                <a:noFill/>
                <a:miter lim="800000"/>
                <a:headEnd/>
                <a:tailEnd type="none" w="lg" len="med"/>
              </a:ln>
            </p:spPr>
            <p:txBody>
              <a:bodyPr wrap="none" lIns="0" tIns="0" rIns="0" bIns="0" anchor="ctr"/>
              <a:lstStyle/>
              <a:p>
                <a:endParaRPr lang="en-US"/>
              </a:p>
            </p:txBody>
          </p:sp>
          <p:sp>
            <p:nvSpPr>
              <p:cNvPr id="17425" name="Line 13"/>
              <p:cNvSpPr>
                <a:spLocks noChangeShapeType="1"/>
              </p:cNvSpPr>
              <p:nvPr/>
            </p:nvSpPr>
            <p:spPr bwMode="auto">
              <a:xfrm>
                <a:off x="1148" y="981"/>
                <a:ext cx="0" cy="2720"/>
              </a:xfrm>
              <a:prstGeom prst="line">
                <a:avLst/>
              </a:prstGeom>
              <a:noFill/>
              <a:ln w="25400">
                <a:solidFill>
                  <a:srgbClr val="000000"/>
                </a:solidFill>
                <a:round/>
                <a:headEnd/>
                <a:tailEnd type="none" w="lg" len="med"/>
              </a:ln>
            </p:spPr>
            <p:txBody>
              <a:bodyPr lIns="0" tIns="0" rIns="0" bIns="0"/>
              <a:lstStyle/>
              <a:p>
                <a:endParaRPr lang="en-US"/>
              </a:p>
            </p:txBody>
          </p:sp>
          <p:sp>
            <p:nvSpPr>
              <p:cNvPr id="17426" name="Line 14"/>
              <p:cNvSpPr>
                <a:spLocks noChangeShapeType="1"/>
              </p:cNvSpPr>
              <p:nvPr/>
            </p:nvSpPr>
            <p:spPr bwMode="auto">
              <a:xfrm flipH="1">
                <a:off x="1148" y="3701"/>
                <a:ext cx="4185" cy="0"/>
              </a:xfrm>
              <a:prstGeom prst="line">
                <a:avLst/>
              </a:prstGeom>
              <a:noFill/>
              <a:ln w="25400">
                <a:solidFill>
                  <a:srgbClr val="000000"/>
                </a:solidFill>
                <a:round/>
                <a:headEnd/>
                <a:tailEnd type="none" w="lg" len="med"/>
              </a:ln>
            </p:spPr>
            <p:txBody>
              <a:bodyPr lIns="0" tIns="0" rIns="0" bIns="0"/>
              <a:lstStyle/>
              <a:p>
                <a:endParaRPr lang="en-US"/>
              </a:p>
            </p:txBody>
          </p:sp>
        </p:grpSp>
      </p:grpSp>
      <p:sp>
        <p:nvSpPr>
          <p:cNvPr id="17414" name="Line 15"/>
          <p:cNvSpPr>
            <a:spLocks noChangeShapeType="1"/>
          </p:cNvSpPr>
          <p:nvPr/>
        </p:nvSpPr>
        <p:spPr bwMode="auto">
          <a:xfrm flipV="1">
            <a:off x="1822450" y="1922463"/>
            <a:ext cx="6002338" cy="3952875"/>
          </a:xfrm>
          <a:prstGeom prst="line">
            <a:avLst/>
          </a:prstGeom>
          <a:noFill/>
          <a:ln w="12700">
            <a:solidFill>
              <a:schemeClr val="tx1"/>
            </a:solidFill>
            <a:round/>
            <a:headEnd/>
            <a:tailEnd type="triangle" w="lg" len="lg"/>
          </a:ln>
        </p:spPr>
        <p:txBody>
          <a:bodyPr lIns="0" tIns="0" rIns="0" bIns="0"/>
          <a:lstStyle/>
          <a:p>
            <a:endParaRPr lang="en-US"/>
          </a:p>
        </p:txBody>
      </p:sp>
      <p:sp>
        <p:nvSpPr>
          <p:cNvPr id="17415" name="Text Box 16"/>
          <p:cNvSpPr txBox="1">
            <a:spLocks noChangeArrowheads="1"/>
          </p:cNvSpPr>
          <p:nvPr/>
        </p:nvSpPr>
        <p:spPr bwMode="auto">
          <a:xfrm>
            <a:off x="1981200" y="5195888"/>
            <a:ext cx="473075" cy="2444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600" b="1">
                <a:solidFill>
                  <a:srgbClr val="080808"/>
                </a:solidFill>
                <a:ea typeface="宋体" charset="-122"/>
              </a:rPr>
              <a:t>Tape</a:t>
            </a:r>
          </a:p>
        </p:txBody>
      </p:sp>
      <p:sp>
        <p:nvSpPr>
          <p:cNvPr id="17416" name="Text Box 17"/>
          <p:cNvSpPr txBox="1">
            <a:spLocks noChangeArrowheads="1"/>
          </p:cNvSpPr>
          <p:nvPr/>
        </p:nvSpPr>
        <p:spPr bwMode="auto">
          <a:xfrm>
            <a:off x="3108325" y="5065713"/>
            <a:ext cx="747713" cy="488950"/>
          </a:xfrm>
          <a:prstGeom prst="rect">
            <a:avLst/>
          </a:prstGeom>
          <a:noFill/>
          <a:ln w="25400" algn="ctr">
            <a:noFill/>
            <a:miter lim="800000"/>
            <a:headEnd/>
            <a:tailEnd type="none" w="lg" len="med"/>
          </a:ln>
        </p:spPr>
        <p:txBody>
          <a:bodyPr wrap="none" lIns="0" tIns="0" rIns="0" bIns="0">
            <a:spAutoFit/>
          </a:bodyPr>
          <a:lstStyle/>
          <a:p>
            <a:pPr defTabSz="941388"/>
            <a:r>
              <a:rPr lang="en-US" altLang="zh-CN" sz="1600" b="1">
                <a:solidFill>
                  <a:srgbClr val="080808"/>
                </a:solidFill>
                <a:ea typeface="宋体" charset="-122"/>
              </a:rPr>
              <a:t>Optical </a:t>
            </a:r>
            <a:br>
              <a:rPr lang="en-US" altLang="zh-CN" sz="1600" b="1">
                <a:solidFill>
                  <a:srgbClr val="080808"/>
                </a:solidFill>
                <a:ea typeface="宋体" charset="-122"/>
              </a:rPr>
            </a:br>
            <a:r>
              <a:rPr lang="en-US" altLang="zh-CN" sz="1600" b="1">
                <a:solidFill>
                  <a:srgbClr val="080808"/>
                </a:solidFill>
                <a:ea typeface="宋体" charset="-122"/>
              </a:rPr>
              <a:t>disk</a:t>
            </a:r>
          </a:p>
        </p:txBody>
      </p:sp>
      <p:sp>
        <p:nvSpPr>
          <p:cNvPr id="17417" name="Text Box 18"/>
          <p:cNvSpPr txBox="1">
            <a:spLocks noChangeArrowheads="1"/>
          </p:cNvSpPr>
          <p:nvPr/>
        </p:nvSpPr>
        <p:spPr bwMode="auto">
          <a:xfrm>
            <a:off x="3675063" y="3679825"/>
            <a:ext cx="938212" cy="488950"/>
          </a:xfrm>
          <a:prstGeom prst="rect">
            <a:avLst/>
          </a:prstGeom>
          <a:noFill/>
          <a:ln w="25400" algn="ctr">
            <a:noFill/>
            <a:miter lim="800000"/>
            <a:headEnd/>
            <a:tailEnd type="none" w="lg" len="med"/>
          </a:ln>
        </p:spPr>
        <p:txBody>
          <a:bodyPr wrap="none" lIns="0" tIns="0" rIns="0" bIns="0">
            <a:spAutoFit/>
          </a:bodyPr>
          <a:lstStyle/>
          <a:p>
            <a:pPr defTabSz="941388"/>
            <a:r>
              <a:rPr lang="en-US" altLang="zh-CN" sz="1600" b="1">
                <a:solidFill>
                  <a:srgbClr val="080808"/>
                </a:solidFill>
                <a:ea typeface="宋体" charset="-122"/>
              </a:rPr>
              <a:t>Magnetic </a:t>
            </a:r>
            <a:br>
              <a:rPr lang="en-US" altLang="zh-CN" sz="1600" b="1">
                <a:solidFill>
                  <a:srgbClr val="080808"/>
                </a:solidFill>
                <a:ea typeface="宋体" charset="-122"/>
              </a:rPr>
            </a:br>
            <a:r>
              <a:rPr lang="en-US" altLang="zh-CN" sz="1600" b="1">
                <a:solidFill>
                  <a:srgbClr val="080808"/>
                </a:solidFill>
                <a:ea typeface="宋体" charset="-122"/>
              </a:rPr>
              <a:t>disk</a:t>
            </a:r>
          </a:p>
        </p:txBody>
      </p:sp>
      <p:sp>
        <p:nvSpPr>
          <p:cNvPr id="17418" name="Text Box 19"/>
          <p:cNvSpPr txBox="1">
            <a:spLocks noChangeArrowheads="1"/>
          </p:cNvSpPr>
          <p:nvPr/>
        </p:nvSpPr>
        <p:spPr bwMode="auto">
          <a:xfrm>
            <a:off x="5149850" y="3736975"/>
            <a:ext cx="461963" cy="2444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600" b="1">
                <a:solidFill>
                  <a:srgbClr val="080808"/>
                </a:solidFill>
                <a:ea typeface="宋体" charset="-122"/>
              </a:rPr>
              <a:t>RAM</a:t>
            </a:r>
          </a:p>
        </p:txBody>
      </p:sp>
      <p:sp>
        <p:nvSpPr>
          <p:cNvPr id="17419" name="Text Box 20"/>
          <p:cNvSpPr txBox="1">
            <a:spLocks noChangeArrowheads="1"/>
          </p:cNvSpPr>
          <p:nvPr/>
        </p:nvSpPr>
        <p:spPr bwMode="auto">
          <a:xfrm>
            <a:off x="5434013" y="2655888"/>
            <a:ext cx="868362" cy="2444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600" b="1">
                <a:solidFill>
                  <a:srgbClr val="080808"/>
                </a:solidFill>
                <a:ea typeface="宋体" charset="-122"/>
              </a:rPr>
              <a:t>L2 cache</a:t>
            </a:r>
          </a:p>
        </p:txBody>
      </p:sp>
      <p:sp>
        <p:nvSpPr>
          <p:cNvPr id="17420" name="Text Box 21"/>
          <p:cNvSpPr txBox="1">
            <a:spLocks noChangeArrowheads="1"/>
          </p:cNvSpPr>
          <p:nvPr/>
        </p:nvSpPr>
        <p:spPr bwMode="auto">
          <a:xfrm>
            <a:off x="6899275" y="2552700"/>
            <a:ext cx="868363" cy="2444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600" b="1">
                <a:solidFill>
                  <a:srgbClr val="080808"/>
                </a:solidFill>
                <a:ea typeface="宋体" charset="-122"/>
              </a:rPr>
              <a:t>L1 cache</a:t>
            </a:r>
          </a:p>
        </p:txBody>
      </p:sp>
      <p:sp>
        <p:nvSpPr>
          <p:cNvPr id="17421" name="Text Box 22"/>
          <p:cNvSpPr txBox="1">
            <a:spLocks noChangeArrowheads="1"/>
          </p:cNvSpPr>
          <p:nvPr/>
        </p:nvSpPr>
        <p:spPr bwMode="auto">
          <a:xfrm>
            <a:off x="7067550" y="1624013"/>
            <a:ext cx="1343025" cy="244475"/>
          </a:xfrm>
          <a:prstGeom prst="rect">
            <a:avLst/>
          </a:prstGeom>
          <a:noFill/>
          <a:ln w="25400" algn="ctr">
            <a:noFill/>
            <a:miter lim="800000"/>
            <a:headEnd/>
            <a:tailEnd type="none" w="lg" len="med"/>
          </a:ln>
        </p:spPr>
        <p:txBody>
          <a:bodyPr wrap="none" lIns="0" tIns="0" rIns="0" bIns="0">
            <a:spAutoFit/>
          </a:bodyPr>
          <a:lstStyle/>
          <a:p>
            <a:pPr defTabSz="941388"/>
            <a:r>
              <a:rPr lang="en-US" altLang="zh-CN" sz="1600" b="1">
                <a:solidFill>
                  <a:srgbClr val="080808"/>
                </a:solidFill>
                <a:ea typeface="宋体" charset="-122"/>
              </a:rPr>
              <a:t>CPU registers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Storage Hierarchy – Speed and Cost</a:t>
            </a:r>
            <a:endParaRPr lang="en-US" dirty="0"/>
          </a:p>
        </p:txBody>
      </p:sp>
      <p:sp>
        <p:nvSpPr>
          <p:cNvPr id="3" name="Content Placeholder 2"/>
          <p:cNvSpPr>
            <a:spLocks noGrp="1"/>
          </p:cNvSpPr>
          <p:nvPr>
            <p:ph idx="1"/>
          </p:nvPr>
        </p:nvSpPr>
        <p:spPr/>
        <p:txBody>
          <a:bodyPr/>
          <a:lstStyle/>
          <a:p>
            <a:pPr algn="just" eaLnBrk="1" hangingPunct="1"/>
            <a:r>
              <a:rPr lang="en-US" altLang="zh-CN" dirty="0" smtClean="0"/>
              <a:t>In any host system, there will be a variety of storage types and each type will have different characteristics of speed, cost and capacity. As a general rule, faster technologies cost more, and are more scarce as a result.</a:t>
            </a:r>
          </a:p>
          <a:p>
            <a:pPr algn="just" eaLnBrk="1" hangingPunct="1"/>
            <a:r>
              <a:rPr lang="en-US" altLang="zh-CN" dirty="0" smtClean="0"/>
              <a:t>CPU registers are extremely fast, but limited in number to a few tens of locations at most, and are expensive in terms of both financial cost and power use. As we move down the list, speeds decrease along with cost.</a:t>
            </a:r>
          </a:p>
          <a:p>
            <a:pPr algn="just" eaLnBrk="1" hangingPunct="1"/>
            <a:r>
              <a:rPr lang="en-US" altLang="zh-CN" dirty="0" smtClean="0"/>
              <a:t>Magnetic disk has the medium tied to the drive (in most modern drives), whereas optical disk and tape use removable media. The cost of the media per MB stored is much lower than that of magnetic disk.</a:t>
            </a:r>
          </a:p>
          <a:p>
            <a:endParaRPr lang="en-US" dirty="0"/>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15</a:t>
            </a:fld>
            <a:endParaRPr lang="en-US" altLang="zh-CN" sz="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8435" name="Slide Number Placeholder 4"/>
          <p:cNvSpPr>
            <a:spLocks noGrp="1"/>
          </p:cNvSpPr>
          <p:nvPr>
            <p:ph type="sldNum" sz="quarter" idx="11"/>
          </p:nvPr>
        </p:nvSpPr>
        <p:spPr>
          <a:noFill/>
        </p:spPr>
        <p:txBody>
          <a:bodyPr/>
          <a:lstStyle/>
          <a:p>
            <a:r>
              <a:rPr lang="zh-CN" altLang="en-US" smtClean="0"/>
              <a:t> </a:t>
            </a:r>
            <a:r>
              <a:rPr lang="en-US" altLang="zh-CN" smtClean="0"/>
              <a:t>- </a:t>
            </a:r>
            <a:fld id="{05D4577E-12E2-425C-A75C-65E45DB3B1CD}" type="slidenum">
              <a:rPr lang="en-US" altLang="zh-CN" sz="800" smtClean="0"/>
              <a:pPr/>
              <a:t>16</a:t>
            </a:fld>
            <a:endParaRPr lang="en-US" altLang="zh-CN" sz="800" smtClean="0"/>
          </a:p>
        </p:txBody>
      </p:sp>
      <p:sp>
        <p:nvSpPr>
          <p:cNvPr id="18436" name="Rectangle 2"/>
          <p:cNvSpPr>
            <a:spLocks noGrp="1" noChangeArrowheads="1"/>
          </p:cNvSpPr>
          <p:nvPr>
            <p:ph type="title"/>
          </p:nvPr>
        </p:nvSpPr>
        <p:spPr/>
        <p:txBody>
          <a:bodyPr/>
          <a:lstStyle/>
          <a:p>
            <a:pPr eaLnBrk="1" hangingPunct="1"/>
            <a:r>
              <a:rPr lang="en-US" altLang="zh-CN" smtClean="0">
                <a:ea typeface="宋体" charset="-122"/>
              </a:rPr>
              <a:t>I/O Devices</a:t>
            </a:r>
          </a:p>
        </p:txBody>
      </p:sp>
      <p:sp>
        <p:nvSpPr>
          <p:cNvPr id="18437" name="Rectangle 3"/>
          <p:cNvSpPr>
            <a:spLocks noGrp="1" noChangeArrowheads="1"/>
          </p:cNvSpPr>
          <p:nvPr>
            <p:ph type="body" idx="1"/>
          </p:nvPr>
        </p:nvSpPr>
        <p:spPr/>
        <p:txBody>
          <a:bodyPr/>
          <a:lstStyle/>
          <a:p>
            <a:r>
              <a:rPr lang="en-US" altLang="zh-CN" smtClean="0">
                <a:ea typeface="宋体" charset="-122"/>
              </a:rPr>
              <a:t>Human interface</a:t>
            </a:r>
          </a:p>
          <a:p>
            <a:pPr lvl="1"/>
            <a:r>
              <a:rPr lang="en-US" altLang="zh-CN" smtClean="0">
                <a:ea typeface="宋体" charset="-122"/>
              </a:rPr>
              <a:t>Keyboard</a:t>
            </a:r>
          </a:p>
          <a:p>
            <a:pPr lvl="1"/>
            <a:r>
              <a:rPr lang="en-US" altLang="zh-CN" smtClean="0">
                <a:ea typeface="宋体" charset="-122"/>
              </a:rPr>
              <a:t>Mouse</a:t>
            </a:r>
          </a:p>
          <a:p>
            <a:pPr lvl="1"/>
            <a:r>
              <a:rPr lang="en-US" altLang="zh-CN" smtClean="0">
                <a:ea typeface="宋体" charset="-122"/>
              </a:rPr>
              <a:t>Monitor</a:t>
            </a:r>
          </a:p>
          <a:p>
            <a:r>
              <a:rPr lang="en-US" altLang="zh-CN" smtClean="0">
                <a:ea typeface="宋体" charset="-122"/>
              </a:rPr>
              <a:t>Computer-computer interface</a:t>
            </a:r>
          </a:p>
          <a:p>
            <a:pPr lvl="1"/>
            <a:r>
              <a:rPr lang="en-US" altLang="zh-CN" smtClean="0">
                <a:ea typeface="宋体" charset="-122"/>
              </a:rPr>
              <a:t>Network Interface Card (NIC)</a:t>
            </a:r>
          </a:p>
          <a:p>
            <a:r>
              <a:rPr lang="en-US" altLang="zh-CN" smtClean="0">
                <a:ea typeface="宋体" charset="-122"/>
              </a:rPr>
              <a:t>Computer-peripheral interface</a:t>
            </a:r>
          </a:p>
          <a:p>
            <a:pPr lvl="1"/>
            <a:r>
              <a:rPr lang="en-US" altLang="zh-CN" smtClean="0">
                <a:ea typeface="宋体" charset="-122"/>
              </a:rPr>
              <a:t>USB (Universal Serial Bus) port</a:t>
            </a:r>
          </a:p>
          <a:p>
            <a:pPr lvl="1"/>
            <a:r>
              <a:rPr lang="en-US" altLang="zh-CN" smtClean="0">
                <a:ea typeface="宋体" charset="-122"/>
              </a:rPr>
              <a:t>Host Bus Adapter (HBA)</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9459" name="Slide Number Placeholder 4"/>
          <p:cNvSpPr>
            <a:spLocks noGrp="1"/>
          </p:cNvSpPr>
          <p:nvPr>
            <p:ph type="sldNum" sz="quarter" idx="11"/>
          </p:nvPr>
        </p:nvSpPr>
        <p:spPr>
          <a:noFill/>
        </p:spPr>
        <p:txBody>
          <a:bodyPr/>
          <a:lstStyle/>
          <a:p>
            <a:r>
              <a:rPr lang="zh-CN" altLang="en-US" smtClean="0"/>
              <a:t> </a:t>
            </a:r>
            <a:r>
              <a:rPr lang="en-US" altLang="zh-CN" smtClean="0"/>
              <a:t>- </a:t>
            </a:r>
            <a:fld id="{58966D35-3024-4FBE-8DEB-EE60DC94B7B3}" type="slidenum">
              <a:rPr lang="en-US" altLang="zh-CN" sz="800" smtClean="0"/>
              <a:pPr/>
              <a:t>17</a:t>
            </a:fld>
            <a:endParaRPr lang="en-US" altLang="zh-CN" sz="800" smtClean="0"/>
          </a:p>
        </p:txBody>
      </p:sp>
      <p:sp>
        <p:nvSpPr>
          <p:cNvPr id="19460" name="Rectangle 2"/>
          <p:cNvSpPr>
            <a:spLocks noGrp="1" noChangeArrowheads="1"/>
          </p:cNvSpPr>
          <p:nvPr>
            <p:ph type="title"/>
          </p:nvPr>
        </p:nvSpPr>
        <p:spPr/>
        <p:txBody>
          <a:bodyPr/>
          <a:lstStyle/>
          <a:p>
            <a:pPr eaLnBrk="1" hangingPunct="1"/>
            <a:r>
              <a:rPr lang="en-US" altLang="zh-CN" smtClean="0">
                <a:ea typeface="宋体" charset="-122"/>
              </a:rPr>
              <a:t>Host Environment: Logical Components</a:t>
            </a:r>
          </a:p>
        </p:txBody>
      </p:sp>
      <p:pic>
        <p:nvPicPr>
          <p:cNvPr id="19461" name="Picture 3" descr="multi_pathing2"/>
          <p:cNvPicPr>
            <a:picLocks noChangeAspect="1" noChangeArrowheads="1"/>
          </p:cNvPicPr>
          <p:nvPr/>
        </p:nvPicPr>
        <p:blipFill>
          <a:blip r:embed="rId3" cstate="print"/>
          <a:srcRect/>
          <a:stretch>
            <a:fillRect/>
          </a:stretch>
        </p:blipFill>
        <p:spPr bwMode="auto">
          <a:xfrm>
            <a:off x="1557338" y="1125538"/>
            <a:ext cx="6029325" cy="5321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lnSpc>
                <a:spcPct val="90000"/>
              </a:lnSpc>
            </a:pPr>
            <a:r>
              <a:rPr lang="en-US" altLang="zh-CN" sz="1800" dirty="0" smtClean="0"/>
              <a:t>The </a:t>
            </a:r>
            <a:r>
              <a:rPr lang="en-US" altLang="zh-CN" sz="1800" b="1" dirty="0" smtClean="0">
                <a:solidFill>
                  <a:schemeClr val="accent2"/>
                </a:solidFill>
              </a:rPr>
              <a:t>file</a:t>
            </a:r>
            <a:r>
              <a:rPr lang="en-US" altLang="zh-CN" sz="1800" dirty="0" smtClean="0">
                <a:solidFill>
                  <a:schemeClr val="accent2"/>
                </a:solidFill>
              </a:rPr>
              <a:t> </a:t>
            </a:r>
            <a:r>
              <a:rPr lang="en-US" altLang="zh-CN" sz="1800" b="1" dirty="0" smtClean="0">
                <a:solidFill>
                  <a:schemeClr val="accent2"/>
                </a:solidFill>
              </a:rPr>
              <a:t>system</a:t>
            </a:r>
            <a:r>
              <a:rPr lang="en-US" altLang="zh-CN" sz="1800" dirty="0" smtClean="0"/>
              <a:t> is the general name given to the host-based logical structures and software routines used to control access to data storage.</a:t>
            </a:r>
          </a:p>
          <a:p>
            <a:pPr eaLnBrk="1" hangingPunct="1">
              <a:lnSpc>
                <a:spcPct val="90000"/>
              </a:lnSpc>
            </a:pPr>
            <a:r>
              <a:rPr lang="en-US" altLang="zh-CN" sz="1800" dirty="0" smtClean="0"/>
              <a:t>The </a:t>
            </a:r>
            <a:r>
              <a:rPr lang="en-US" altLang="zh-CN" sz="1800" b="1" dirty="0" smtClean="0">
                <a:solidFill>
                  <a:schemeClr val="accent2"/>
                </a:solidFill>
              </a:rPr>
              <a:t>file system</a:t>
            </a:r>
            <a:r>
              <a:rPr lang="en-US" altLang="zh-CN" sz="1800" dirty="0" smtClean="0">
                <a:solidFill>
                  <a:schemeClr val="accent2"/>
                </a:solidFill>
              </a:rPr>
              <a:t> </a:t>
            </a:r>
            <a:r>
              <a:rPr lang="en-US" altLang="zh-CN" sz="1800" b="1" dirty="0" smtClean="0">
                <a:solidFill>
                  <a:schemeClr val="accent2"/>
                </a:solidFill>
              </a:rPr>
              <a:t>block</a:t>
            </a:r>
            <a:r>
              <a:rPr lang="en-US" altLang="zh-CN" sz="1800" dirty="0" smtClean="0"/>
              <a:t> is the smallest ‘container’ allocated to a file’s data. Each </a:t>
            </a:r>
            <a:r>
              <a:rPr lang="en-US" altLang="zh-CN" sz="1800" dirty="0" err="1" smtClean="0"/>
              <a:t>filesystem</a:t>
            </a:r>
            <a:r>
              <a:rPr lang="en-US" altLang="zh-CN" sz="1800" dirty="0" smtClean="0"/>
              <a:t> block is a contiguous area of physical disk capacity. </a:t>
            </a:r>
          </a:p>
          <a:p>
            <a:pPr lvl="1" algn="just" eaLnBrk="1" hangingPunct="1">
              <a:lnSpc>
                <a:spcPct val="90000"/>
              </a:lnSpc>
            </a:pPr>
            <a:r>
              <a:rPr lang="en-US" altLang="zh-CN" sz="1800" dirty="0" smtClean="0"/>
              <a:t>Blocks can range in size depending on the type of files being stored and accessed. </a:t>
            </a:r>
          </a:p>
          <a:p>
            <a:pPr lvl="1" algn="just" eaLnBrk="1" hangingPunct="1">
              <a:lnSpc>
                <a:spcPct val="90000"/>
              </a:lnSpc>
            </a:pPr>
            <a:r>
              <a:rPr lang="en-US" altLang="zh-CN" sz="1800" dirty="0" smtClean="0"/>
              <a:t>The block size is fixed (by the operating system) at the time of storage system configuration.</a:t>
            </a:r>
          </a:p>
          <a:p>
            <a:pPr lvl="1" algn="just" eaLnBrk="1" hangingPunct="1">
              <a:lnSpc>
                <a:spcPct val="90000"/>
              </a:lnSpc>
            </a:pPr>
            <a:r>
              <a:rPr lang="en-US" altLang="zh-CN" sz="1800" dirty="0" smtClean="0"/>
              <a:t>Since most files are larger than the pre-defined </a:t>
            </a:r>
            <a:r>
              <a:rPr lang="en-US" altLang="zh-CN" sz="1800" dirty="0" err="1" smtClean="0"/>
              <a:t>filesystem</a:t>
            </a:r>
            <a:r>
              <a:rPr lang="en-US" altLang="zh-CN" sz="1800" dirty="0" smtClean="0"/>
              <a:t> block size, a file’s data will span multiple </a:t>
            </a:r>
            <a:r>
              <a:rPr lang="en-US" altLang="zh-CN" sz="1800" dirty="0" err="1" smtClean="0"/>
              <a:t>filesystem</a:t>
            </a:r>
            <a:r>
              <a:rPr lang="en-US" altLang="zh-CN" sz="1800" dirty="0" smtClean="0"/>
              <a:t> blocks.  However, the </a:t>
            </a:r>
            <a:r>
              <a:rPr lang="en-US" altLang="zh-CN" sz="1800" dirty="0" err="1" smtClean="0"/>
              <a:t>filesystem</a:t>
            </a:r>
            <a:r>
              <a:rPr lang="en-US" altLang="zh-CN" sz="1800" dirty="0" smtClean="0"/>
              <a:t> blocks containing all of the file’s data may not necessarily be contiguous on a physical disk.  </a:t>
            </a:r>
          </a:p>
          <a:p>
            <a:pPr eaLnBrk="1" hangingPunct="1">
              <a:lnSpc>
                <a:spcPct val="90000"/>
              </a:lnSpc>
            </a:pPr>
            <a:r>
              <a:rPr lang="en-US" altLang="zh-CN" sz="1800" dirty="0" smtClean="0"/>
              <a:t>The file organization structure is important to users when identifying information stored in files.  </a:t>
            </a:r>
          </a:p>
          <a:p>
            <a:pPr lvl="1" eaLnBrk="1" hangingPunct="1">
              <a:lnSpc>
                <a:spcPct val="90000"/>
              </a:lnSpc>
            </a:pPr>
            <a:r>
              <a:rPr lang="en-US" altLang="zh-CN" sz="1800" dirty="0" smtClean="0"/>
              <a:t>Hosts work with data stored in blocks.  </a:t>
            </a:r>
          </a:p>
          <a:p>
            <a:pPr lvl="1" eaLnBrk="1" hangingPunct="1">
              <a:lnSpc>
                <a:spcPct val="90000"/>
              </a:lnSpc>
            </a:pPr>
            <a:r>
              <a:rPr lang="en-US" altLang="zh-CN" sz="1800" dirty="0" smtClean="0"/>
              <a:t>The </a:t>
            </a:r>
            <a:r>
              <a:rPr lang="en-US" altLang="zh-CN" sz="1800" dirty="0" err="1" smtClean="0"/>
              <a:t>filesystem</a:t>
            </a:r>
            <a:r>
              <a:rPr lang="en-US" altLang="zh-CN" sz="1800" dirty="0" smtClean="0"/>
              <a:t> converts the user logical structures into host accessible blocks. </a:t>
            </a:r>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18</a:t>
            </a:fld>
            <a:endParaRPr lang="en-US" altLang="zh-CN" sz="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lnSpc>
                <a:spcPct val="90000"/>
              </a:lnSpc>
            </a:pPr>
            <a:r>
              <a:rPr lang="en-US" altLang="zh-CN" sz="2000" b="1" dirty="0" smtClean="0"/>
              <a:t>In multi-user, multi-tasking environments, </a:t>
            </a:r>
            <a:r>
              <a:rPr lang="en-US" altLang="zh-CN" sz="2000" b="1" dirty="0" err="1" smtClean="0"/>
              <a:t>filesystems</a:t>
            </a:r>
            <a:r>
              <a:rPr lang="en-US" altLang="zh-CN" sz="2000" b="1" dirty="0" smtClean="0"/>
              <a:t> manage shared storage resources using:</a:t>
            </a:r>
          </a:p>
          <a:p>
            <a:pPr eaLnBrk="1" hangingPunct="1">
              <a:lnSpc>
                <a:spcPct val="90000"/>
              </a:lnSpc>
            </a:pPr>
            <a:endParaRPr lang="en-US" altLang="zh-CN" sz="2000" b="1" dirty="0" smtClean="0"/>
          </a:p>
          <a:p>
            <a:pPr lvl="1" eaLnBrk="1" hangingPunct="1">
              <a:lnSpc>
                <a:spcPct val="90000"/>
              </a:lnSpc>
            </a:pPr>
            <a:r>
              <a:rPr lang="en-US" altLang="zh-CN" sz="1800" b="1" dirty="0" smtClean="0"/>
              <a:t>Directories, paths and structures to identify file locations</a:t>
            </a:r>
          </a:p>
          <a:p>
            <a:pPr lvl="1" eaLnBrk="1" hangingPunct="1">
              <a:lnSpc>
                <a:spcPct val="90000"/>
              </a:lnSpc>
            </a:pPr>
            <a:r>
              <a:rPr lang="en-US" altLang="zh-CN" sz="1800" b="1" dirty="0" smtClean="0"/>
              <a:t>Volume Managers to hide the complexity of physical disk structures</a:t>
            </a:r>
          </a:p>
          <a:p>
            <a:pPr lvl="1" algn="just" eaLnBrk="1" hangingPunct="1">
              <a:lnSpc>
                <a:spcPct val="90000"/>
              </a:lnSpc>
            </a:pPr>
            <a:r>
              <a:rPr lang="en-US" altLang="zh-CN" sz="1800" b="1" dirty="0" smtClean="0"/>
              <a:t>File locking capabilities to control access and data flow to and from file locations when used by potentially competing users or applications</a:t>
            </a:r>
          </a:p>
          <a:p>
            <a:pPr lvl="1" eaLnBrk="1" hangingPunct="1">
              <a:lnSpc>
                <a:spcPct val="90000"/>
              </a:lnSpc>
            </a:pPr>
            <a:r>
              <a:rPr lang="en-US" altLang="zh-CN" sz="1800" b="1" dirty="0" smtClean="0"/>
              <a:t>Databases and data management components such as:</a:t>
            </a:r>
          </a:p>
          <a:p>
            <a:pPr lvl="1" eaLnBrk="1" hangingPunct="1">
              <a:lnSpc>
                <a:spcPct val="90000"/>
              </a:lnSpc>
            </a:pPr>
            <a:endParaRPr lang="en-US" altLang="zh-CN" sz="1800" b="1" dirty="0" smtClean="0"/>
          </a:p>
          <a:p>
            <a:pPr lvl="2" eaLnBrk="1" hangingPunct="1">
              <a:lnSpc>
                <a:spcPct val="90000"/>
              </a:lnSpc>
            </a:pPr>
            <a:r>
              <a:rPr lang="en-US" altLang="zh-CN" sz="1800" b="1" dirty="0" smtClean="0"/>
              <a:t>Large, shared relational databases</a:t>
            </a:r>
          </a:p>
          <a:p>
            <a:pPr lvl="2" eaLnBrk="1" hangingPunct="1">
              <a:lnSpc>
                <a:spcPct val="90000"/>
              </a:lnSpc>
            </a:pPr>
            <a:r>
              <a:rPr lang="en-US" altLang="zh-CN" sz="1800" b="1" dirty="0" smtClean="0"/>
              <a:t>Management of shared data storage</a:t>
            </a:r>
            <a:endParaRPr lang="en-US" sz="1800" b="1" dirty="0" smtClean="0"/>
          </a:p>
          <a:p>
            <a:endParaRPr lang="en-US" dirty="0"/>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19</a:t>
            </a:fld>
            <a:endParaRPr lang="en-US" altLang="zh-CN" sz="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123" name="Slide Number Placeholder 4"/>
          <p:cNvSpPr>
            <a:spLocks noGrp="1"/>
          </p:cNvSpPr>
          <p:nvPr>
            <p:ph type="sldNum" sz="quarter" idx="11"/>
          </p:nvPr>
        </p:nvSpPr>
        <p:spPr>
          <a:noFill/>
        </p:spPr>
        <p:txBody>
          <a:bodyPr/>
          <a:lstStyle/>
          <a:p>
            <a:r>
              <a:rPr lang="zh-CN" altLang="en-US" smtClean="0"/>
              <a:t> </a:t>
            </a:r>
            <a:r>
              <a:rPr lang="en-US" altLang="zh-CN" smtClean="0"/>
              <a:t>- </a:t>
            </a:r>
            <a:fld id="{665EA2FD-B9EA-4F1F-9538-B9273CD6BEF8}" type="slidenum">
              <a:rPr lang="en-US" altLang="zh-CN" sz="800" smtClean="0"/>
              <a:pPr/>
              <a:t>2</a:t>
            </a:fld>
            <a:endParaRPr lang="en-US" altLang="zh-CN" sz="800" smtClean="0"/>
          </a:p>
        </p:txBody>
      </p:sp>
      <p:sp>
        <p:nvSpPr>
          <p:cNvPr id="5124" name="Rectangle 6"/>
          <p:cNvSpPr>
            <a:spLocks noGrp="1" noChangeArrowheads="1"/>
          </p:cNvSpPr>
          <p:nvPr>
            <p:ph type="title"/>
          </p:nvPr>
        </p:nvSpPr>
        <p:spPr/>
        <p:txBody>
          <a:bodyPr/>
          <a:lstStyle/>
          <a:p>
            <a:pPr eaLnBrk="1" hangingPunct="1"/>
            <a:r>
              <a:rPr lang="en-US" altLang="zh-CN" smtClean="0">
                <a:ea typeface="宋体" charset="-122"/>
              </a:rPr>
              <a:t>Section Objectives</a:t>
            </a:r>
          </a:p>
        </p:txBody>
      </p:sp>
      <p:sp>
        <p:nvSpPr>
          <p:cNvPr id="5125" name="Rectangle 7"/>
          <p:cNvSpPr>
            <a:spLocks noGrp="1" noChangeArrowheads="1"/>
          </p:cNvSpPr>
          <p:nvPr>
            <p:ph type="body" idx="1"/>
          </p:nvPr>
        </p:nvSpPr>
        <p:spPr/>
        <p:txBody>
          <a:bodyPr/>
          <a:lstStyle/>
          <a:p>
            <a:pPr>
              <a:buFont typeface="Wingdings" pitchFamily="2" charset="2"/>
              <a:buNone/>
            </a:pPr>
            <a:r>
              <a:rPr lang="en-US" altLang="zh-CN" smtClean="0">
                <a:ea typeface="宋体" charset="-122"/>
              </a:rPr>
              <a:t>Upon completion of this Section, you will be able to:</a:t>
            </a:r>
          </a:p>
          <a:p>
            <a:r>
              <a:rPr lang="en-US" altLang="zh-CN" smtClean="0">
                <a:ea typeface="宋体" charset="-122"/>
              </a:rPr>
              <a:t>Describe the host environment.</a:t>
            </a:r>
          </a:p>
          <a:p>
            <a:r>
              <a:rPr lang="en-US" altLang="zh-CN" smtClean="0">
                <a:ea typeface="宋体" charset="-122"/>
              </a:rPr>
              <a:t>Describe common connectivity components and protocols.</a:t>
            </a:r>
          </a:p>
          <a:p>
            <a:r>
              <a:rPr lang="en-US" altLang="zh-CN" smtClean="0">
                <a:ea typeface="宋体" charset="-122"/>
              </a:rPr>
              <a:t>Describe features of intelligent disk subsystems.</a:t>
            </a:r>
          </a:p>
          <a:p>
            <a:r>
              <a:rPr lang="en-US" altLang="zh-CN" smtClean="0">
                <a:ea typeface="宋体" charset="-122"/>
              </a:rPr>
              <a:t>Describe data flow from the host to/from the disk.</a:t>
            </a:r>
          </a:p>
          <a:p>
            <a:endParaRPr lang="zh-CN" altLang="en-US" smtClean="0">
              <a:ea typeface="宋体"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0483" name="Slide Number Placeholder 4"/>
          <p:cNvSpPr>
            <a:spLocks noGrp="1"/>
          </p:cNvSpPr>
          <p:nvPr>
            <p:ph type="sldNum" sz="quarter" idx="11"/>
          </p:nvPr>
        </p:nvSpPr>
        <p:spPr>
          <a:noFill/>
        </p:spPr>
        <p:txBody>
          <a:bodyPr/>
          <a:lstStyle/>
          <a:p>
            <a:r>
              <a:rPr lang="zh-CN" altLang="en-US" smtClean="0"/>
              <a:t> </a:t>
            </a:r>
            <a:r>
              <a:rPr lang="en-US" altLang="zh-CN" smtClean="0"/>
              <a:t>- </a:t>
            </a:r>
            <a:fld id="{826B2AC2-3260-4D02-8217-CE3B863B8339}" type="slidenum">
              <a:rPr lang="en-US" altLang="zh-CN" sz="800" smtClean="0"/>
              <a:pPr/>
              <a:t>20</a:t>
            </a:fld>
            <a:endParaRPr lang="en-US" altLang="zh-CN" sz="800" smtClean="0"/>
          </a:p>
        </p:txBody>
      </p:sp>
      <p:pic>
        <p:nvPicPr>
          <p:cNvPr id="20484" name="Picture 2" descr="multi_pathing2"/>
          <p:cNvPicPr>
            <a:picLocks noChangeAspect="1" noChangeArrowheads="1"/>
          </p:cNvPicPr>
          <p:nvPr/>
        </p:nvPicPr>
        <p:blipFill>
          <a:blip r:embed="rId3" cstate="print"/>
          <a:srcRect/>
          <a:stretch>
            <a:fillRect/>
          </a:stretch>
        </p:blipFill>
        <p:spPr bwMode="auto">
          <a:xfrm>
            <a:off x="1557338" y="1125538"/>
            <a:ext cx="6029325" cy="5321300"/>
          </a:xfrm>
          <a:prstGeom prst="rect">
            <a:avLst/>
          </a:prstGeom>
          <a:noFill/>
          <a:ln w="9525">
            <a:noFill/>
            <a:miter lim="800000"/>
            <a:headEnd/>
            <a:tailEnd/>
          </a:ln>
        </p:spPr>
      </p:pic>
      <p:sp>
        <p:nvSpPr>
          <p:cNvPr id="20485" name="Rectangle 3"/>
          <p:cNvSpPr>
            <a:spLocks noGrp="1" noChangeArrowheads="1"/>
          </p:cNvSpPr>
          <p:nvPr>
            <p:ph type="title"/>
          </p:nvPr>
        </p:nvSpPr>
        <p:spPr/>
        <p:txBody>
          <a:bodyPr/>
          <a:lstStyle/>
          <a:p>
            <a:pPr eaLnBrk="1" hangingPunct="1"/>
            <a:r>
              <a:rPr lang="pt-BR" smtClean="0"/>
              <a:t>File Systems</a:t>
            </a:r>
            <a:endParaRPr lang="en-US" altLang="zh-CN" smtClean="0">
              <a:ea typeface="宋体" charset="-122"/>
            </a:endParaRPr>
          </a:p>
        </p:txBody>
      </p:sp>
      <p:pic>
        <p:nvPicPr>
          <p:cNvPr id="20486" name="Picture 4" descr="folder"/>
          <p:cNvPicPr>
            <a:picLocks noChangeAspect="1" noChangeArrowheads="1"/>
          </p:cNvPicPr>
          <p:nvPr/>
        </p:nvPicPr>
        <p:blipFill>
          <a:blip r:embed="rId4" cstate="print"/>
          <a:srcRect/>
          <a:stretch>
            <a:fillRect/>
          </a:stretch>
        </p:blipFill>
        <p:spPr bwMode="auto">
          <a:xfrm>
            <a:off x="5721350" y="3508375"/>
            <a:ext cx="1012825" cy="731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3453" y="1278459"/>
            <a:ext cx="8165892" cy="5329237"/>
          </a:xfrm>
        </p:spPr>
        <p:txBody>
          <a:bodyPr/>
          <a:lstStyle/>
          <a:p>
            <a:pPr algn="just" eaLnBrk="1" hangingPunct="1">
              <a:lnSpc>
                <a:spcPct val="75000"/>
              </a:lnSpc>
            </a:pPr>
            <a:r>
              <a:rPr lang="en-US" altLang="zh-CN" sz="1800" b="1" dirty="0" smtClean="0"/>
              <a:t>The number of files on a system can be extensive and could quickly get out of hand. Instead of using a linear or flat structure (similar to having many objects in a single box), a </a:t>
            </a:r>
            <a:r>
              <a:rPr lang="en-US" altLang="zh-CN" sz="1800" b="1" dirty="0" err="1" smtClean="0"/>
              <a:t>filesystem</a:t>
            </a:r>
            <a:r>
              <a:rPr lang="en-US" altLang="zh-CN" sz="1800" b="1" dirty="0" smtClean="0"/>
              <a:t> will be divided into directories (smaller boxes), called folders in the Windows environment. </a:t>
            </a:r>
          </a:p>
          <a:p>
            <a:pPr eaLnBrk="1" hangingPunct="1">
              <a:lnSpc>
                <a:spcPct val="75000"/>
              </a:lnSpc>
            </a:pPr>
            <a:r>
              <a:rPr lang="en-US" altLang="zh-CN" b="1" dirty="0" smtClean="0">
                <a:solidFill>
                  <a:schemeClr val="accent2"/>
                </a:solidFill>
              </a:rPr>
              <a:t>Directories</a:t>
            </a:r>
            <a:r>
              <a:rPr lang="en-US" altLang="zh-CN" dirty="0" smtClean="0">
                <a:solidFill>
                  <a:schemeClr val="accent2"/>
                </a:solidFill>
              </a:rPr>
              <a:t>:</a:t>
            </a:r>
          </a:p>
          <a:p>
            <a:pPr lvl="1" eaLnBrk="1" hangingPunct="1">
              <a:lnSpc>
                <a:spcPct val="75000"/>
              </a:lnSpc>
              <a:buFontTx/>
              <a:buChar char="•"/>
            </a:pPr>
            <a:r>
              <a:rPr lang="en-US" altLang="zh-CN" sz="1800" b="1" dirty="0" smtClean="0"/>
              <a:t>Organize file systems into containers which may hold files as well as other directories</a:t>
            </a:r>
          </a:p>
          <a:p>
            <a:pPr lvl="1" eaLnBrk="1" hangingPunct="1">
              <a:lnSpc>
                <a:spcPct val="75000"/>
              </a:lnSpc>
              <a:buFontTx/>
              <a:buChar char="•"/>
            </a:pPr>
            <a:r>
              <a:rPr lang="en-US" altLang="zh-CN" sz="1800" b="1" dirty="0" smtClean="0"/>
              <a:t>Hold information about files that they contain</a:t>
            </a:r>
          </a:p>
          <a:p>
            <a:pPr algn="just" eaLnBrk="1" hangingPunct="1">
              <a:lnSpc>
                <a:spcPct val="85000"/>
              </a:lnSpc>
              <a:spcBef>
                <a:spcPct val="35000"/>
              </a:spcBef>
            </a:pPr>
            <a:r>
              <a:rPr lang="en-US" altLang="zh-CN" sz="1800" b="1" dirty="0" smtClean="0"/>
              <a:t>A directory is really just a special type of file containing a list of filenames and associated </a:t>
            </a:r>
            <a:r>
              <a:rPr lang="en-US" altLang="zh-CN" sz="1800" b="1" dirty="0" smtClean="0">
                <a:solidFill>
                  <a:schemeClr val="accent2"/>
                </a:solidFill>
              </a:rPr>
              <a:t>metadata </a:t>
            </a:r>
            <a:r>
              <a:rPr lang="en-US" altLang="zh-CN" sz="1800" b="1" dirty="0" smtClean="0"/>
              <a:t>(information or data about the file).  When a user attempts to access a given file by name, the name is used to look up the appropriate entry in the directory. That entry will hold the corresponding metadata.  </a:t>
            </a:r>
          </a:p>
          <a:p>
            <a:endParaRPr lang="en-US" dirty="0"/>
          </a:p>
        </p:txBody>
      </p:sp>
      <p:sp>
        <p:nvSpPr>
          <p:cNvPr id="5" name="Footer Placeholder 4"/>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6" name="Slide Number Placeholder 5"/>
          <p:cNvSpPr>
            <a:spLocks noGrp="1"/>
          </p:cNvSpPr>
          <p:nvPr>
            <p:ph type="sldNum" sz="quarter" idx="11"/>
          </p:nvPr>
        </p:nvSpPr>
        <p:spPr/>
        <p:txBody>
          <a:bodyPr/>
          <a:lstStyle/>
          <a:p>
            <a:pPr>
              <a:defRPr/>
            </a:pPr>
            <a:r>
              <a:rPr lang="zh-CN" altLang="en-US" smtClean="0"/>
              <a:t> </a:t>
            </a:r>
            <a:r>
              <a:rPr lang="en-US" altLang="zh-CN" smtClean="0"/>
              <a:t>- </a:t>
            </a:r>
            <a:fld id="{2B68C407-B4E8-4466-96FE-AE3CD014A436}" type="slidenum">
              <a:rPr lang="en-US" altLang="zh-CN" sz="800" smtClean="0"/>
              <a:pPr>
                <a:defRPr/>
              </a:pPr>
              <a:t>21</a:t>
            </a:fld>
            <a:endParaRPr lang="en-US" altLang="zh-CN" sz="8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2531" name="Slide Number Placeholder 4"/>
          <p:cNvSpPr>
            <a:spLocks noGrp="1"/>
          </p:cNvSpPr>
          <p:nvPr>
            <p:ph type="sldNum" sz="quarter" idx="11"/>
          </p:nvPr>
        </p:nvSpPr>
        <p:spPr>
          <a:noFill/>
        </p:spPr>
        <p:txBody>
          <a:bodyPr/>
          <a:lstStyle/>
          <a:p>
            <a:r>
              <a:rPr lang="zh-CN" altLang="en-US" smtClean="0"/>
              <a:t> </a:t>
            </a:r>
            <a:r>
              <a:rPr lang="en-US" altLang="zh-CN" smtClean="0"/>
              <a:t>- </a:t>
            </a:r>
            <a:fld id="{38166873-7B69-4E33-ACD6-C2C1E83CCD80}" type="slidenum">
              <a:rPr lang="en-US" altLang="zh-CN" sz="800" smtClean="0"/>
              <a:pPr/>
              <a:t>22</a:t>
            </a:fld>
            <a:endParaRPr lang="en-US" altLang="zh-CN" sz="800" smtClean="0"/>
          </a:p>
        </p:txBody>
      </p:sp>
      <p:sp>
        <p:nvSpPr>
          <p:cNvPr id="22532" name="Rectangle 2"/>
          <p:cNvSpPr>
            <a:spLocks noGrp="1" noChangeArrowheads="1"/>
          </p:cNvSpPr>
          <p:nvPr>
            <p:ph type="title"/>
          </p:nvPr>
        </p:nvSpPr>
        <p:spPr/>
        <p:txBody>
          <a:bodyPr/>
          <a:lstStyle/>
          <a:p>
            <a:pPr eaLnBrk="1" hangingPunct="1"/>
            <a:r>
              <a:rPr lang="pt-BR" smtClean="0"/>
              <a:t>File Systems: Journaling and Logging</a:t>
            </a:r>
            <a:endParaRPr lang="en-US" altLang="zh-CN" smtClean="0">
              <a:ea typeface="宋体" charset="-122"/>
            </a:endParaRPr>
          </a:p>
        </p:txBody>
      </p:sp>
      <p:sp>
        <p:nvSpPr>
          <p:cNvPr id="22533" name="Rectangle 3"/>
          <p:cNvSpPr>
            <a:spLocks noGrp="1" noChangeArrowheads="1"/>
          </p:cNvSpPr>
          <p:nvPr>
            <p:ph type="body" idx="1"/>
          </p:nvPr>
        </p:nvSpPr>
        <p:spPr>
          <a:xfrm>
            <a:off x="228600" y="1233488"/>
            <a:ext cx="8294688" cy="5329237"/>
          </a:xfrm>
        </p:spPr>
        <p:txBody>
          <a:bodyPr/>
          <a:lstStyle/>
          <a:p>
            <a:r>
              <a:rPr lang="en-US" altLang="zh-CN" smtClean="0">
                <a:ea typeface="宋体" charset="-122"/>
              </a:rPr>
              <a:t>Improves data integrity and system restart time over non-journaling file systems.</a:t>
            </a:r>
          </a:p>
          <a:p>
            <a:r>
              <a:rPr lang="en-US" altLang="zh-CN" smtClean="0">
                <a:ea typeface="宋体" charset="-122"/>
              </a:rPr>
              <a:t>Uses a separate area called a log or journal.</a:t>
            </a:r>
          </a:p>
          <a:p>
            <a:pPr lvl="1"/>
            <a:r>
              <a:rPr lang="en-US" altLang="zh-CN" smtClean="0">
                <a:ea typeface="宋体" charset="-122"/>
              </a:rPr>
              <a:t>May hold all data to be written</a:t>
            </a:r>
          </a:p>
          <a:p>
            <a:pPr lvl="1"/>
            <a:r>
              <a:rPr lang="en-US" altLang="zh-CN" smtClean="0">
                <a:ea typeface="宋体" charset="-122"/>
              </a:rPr>
              <a:t>May hold only metadata</a:t>
            </a:r>
          </a:p>
          <a:p>
            <a:r>
              <a:rPr lang="en-US" altLang="zh-CN" smtClean="0">
                <a:ea typeface="宋体" charset="-122"/>
              </a:rPr>
              <a:t>Disadvantage - slower than other file systems.</a:t>
            </a:r>
          </a:p>
          <a:p>
            <a:pPr lvl="1"/>
            <a:r>
              <a:rPr lang="en-US" altLang="zh-CN" smtClean="0">
                <a:ea typeface="宋体" charset="-122"/>
              </a:rPr>
              <a:t>Each file system update requires at least 1 extra write – to the log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788124"/>
            <a:ext cx="8705850" cy="5329237"/>
          </a:xfrm>
        </p:spPr>
        <p:txBody>
          <a:bodyPr/>
          <a:lstStyle/>
          <a:p>
            <a:pPr algn="just" eaLnBrk="1" hangingPunct="1"/>
            <a:r>
              <a:rPr lang="en-US" altLang="zh-CN" sz="2000" b="1" dirty="0" smtClean="0">
                <a:solidFill>
                  <a:schemeClr val="accent2"/>
                </a:solidFill>
              </a:rPr>
              <a:t>Non-journaling file systems</a:t>
            </a:r>
            <a:r>
              <a:rPr lang="en-US" altLang="zh-CN" sz="2000" dirty="0" smtClean="0"/>
              <a:t> create a potential for lost files because they may use many separate writes to update their data and metadata. </a:t>
            </a:r>
          </a:p>
          <a:p>
            <a:pPr algn="just" eaLnBrk="1" hangingPunct="1"/>
            <a:r>
              <a:rPr lang="en-US" altLang="zh-CN" sz="2000" dirty="0" smtClean="0"/>
              <a:t> If the system crashes during the write process, metadata or data may be lost or corrupted. When the system reboots, the </a:t>
            </a:r>
            <a:r>
              <a:rPr lang="en-US" altLang="zh-CN" sz="2000" dirty="0" err="1" smtClean="0"/>
              <a:t>filesystem</a:t>
            </a:r>
            <a:r>
              <a:rPr lang="en-US" altLang="zh-CN" sz="2000" dirty="0" smtClean="0"/>
              <a:t> will attempt to update the metadata structures by examining and repairing them. This operation takes a long time on large file systems.</a:t>
            </a:r>
          </a:p>
          <a:p>
            <a:pPr algn="just" eaLnBrk="1" hangingPunct="1"/>
            <a:r>
              <a:rPr lang="en-US" altLang="zh-CN" sz="2000" dirty="0" smtClean="0"/>
              <a:t> If there is insufficient information to recreate the desired or original structure, files may be misplaced or lost.</a:t>
            </a:r>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23</a:t>
            </a:fld>
            <a:endParaRPr lang="en-US" altLang="zh-CN" sz="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eaLnBrk="1" hangingPunct="1"/>
            <a:r>
              <a:rPr lang="en-US" altLang="zh-CN" sz="1800" dirty="0" smtClean="0"/>
              <a:t>A </a:t>
            </a:r>
            <a:r>
              <a:rPr lang="en-US" altLang="zh-CN" sz="1800" b="1" dirty="0" smtClean="0">
                <a:solidFill>
                  <a:schemeClr val="accent2"/>
                </a:solidFill>
              </a:rPr>
              <a:t>journaling file system</a:t>
            </a:r>
            <a:r>
              <a:rPr lang="en-US" altLang="zh-CN" sz="1800" dirty="0" smtClean="0"/>
              <a:t> uses a separate area called a log, or journal. This journal may contain all the data to be written (</a:t>
            </a:r>
            <a:r>
              <a:rPr lang="en-US" altLang="zh-CN" sz="1800" b="1" dirty="0" smtClean="0"/>
              <a:t>physical journal</a:t>
            </a:r>
            <a:r>
              <a:rPr lang="en-US" altLang="zh-CN" sz="1800" dirty="0" smtClean="0"/>
              <a:t>), or may contain only the metadata to be updated (</a:t>
            </a:r>
            <a:r>
              <a:rPr lang="en-US" altLang="zh-CN" sz="1800" b="1" dirty="0" smtClean="0"/>
              <a:t>logical journal</a:t>
            </a:r>
            <a:r>
              <a:rPr lang="en-US" altLang="zh-CN" sz="1800" dirty="0" smtClean="0"/>
              <a:t>). Before changes are made to the </a:t>
            </a:r>
            <a:r>
              <a:rPr lang="en-US" altLang="zh-CN" sz="1800" dirty="0" err="1" smtClean="0"/>
              <a:t>filesystem</a:t>
            </a:r>
            <a:r>
              <a:rPr lang="en-US" altLang="zh-CN" sz="1800" dirty="0" smtClean="0"/>
              <a:t>, they are written to this separate area. Once the journal has been updated, the operation on the </a:t>
            </a:r>
            <a:r>
              <a:rPr lang="en-US" altLang="zh-CN" sz="1800" dirty="0" err="1" smtClean="0"/>
              <a:t>filesystem</a:t>
            </a:r>
            <a:r>
              <a:rPr lang="en-US" altLang="zh-CN" sz="1800" dirty="0" smtClean="0"/>
              <a:t> can be performed. If the system crashes during the operation, there is enough information in the log to "replay" the log record and complete the operation.</a:t>
            </a:r>
          </a:p>
          <a:p>
            <a:pPr algn="just" eaLnBrk="1" hangingPunct="1"/>
            <a:r>
              <a:rPr lang="en-US" altLang="zh-CN" sz="1800" dirty="0" smtClean="0"/>
              <a:t>Journaling results in a very quick </a:t>
            </a:r>
            <a:r>
              <a:rPr lang="en-US" altLang="zh-CN" sz="1800" dirty="0" err="1" smtClean="0"/>
              <a:t>filesystem</a:t>
            </a:r>
            <a:r>
              <a:rPr lang="en-US" altLang="zh-CN" sz="1800" dirty="0" smtClean="0"/>
              <a:t> check by only looking at the active, most recently accessed parts of a large file system.  In addition, because information about the pending operation is saved, the risk of files being lost is lessened.</a:t>
            </a:r>
          </a:p>
          <a:p>
            <a:pPr algn="just" eaLnBrk="1" hangingPunct="1"/>
            <a:r>
              <a:rPr lang="en-US" altLang="zh-CN" sz="1800" dirty="0" smtClean="0"/>
              <a:t>A disadvantage of journaling </a:t>
            </a:r>
            <a:r>
              <a:rPr lang="en-US" altLang="zh-CN" sz="1800" dirty="0" err="1" smtClean="0"/>
              <a:t>filesystems</a:t>
            </a:r>
            <a:r>
              <a:rPr lang="en-US" altLang="zh-CN" sz="1800" dirty="0" smtClean="0"/>
              <a:t> is that they are slower than other file systems. This slowdown is the result of the extra operations that have to be performed on the journal each time the </a:t>
            </a:r>
            <a:r>
              <a:rPr lang="en-US" altLang="zh-CN" sz="1800" dirty="0" err="1" smtClean="0"/>
              <a:t>filesystem</a:t>
            </a:r>
            <a:r>
              <a:rPr lang="en-US" altLang="zh-CN" sz="1800" dirty="0" smtClean="0"/>
              <a:t> is changed.</a:t>
            </a:r>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24</a:t>
            </a:fld>
            <a:endParaRPr lang="en-US" altLang="zh-CN" sz="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3555" name="Slide Number Placeholder 4"/>
          <p:cNvSpPr>
            <a:spLocks noGrp="1"/>
          </p:cNvSpPr>
          <p:nvPr>
            <p:ph type="sldNum" sz="quarter" idx="11"/>
          </p:nvPr>
        </p:nvSpPr>
        <p:spPr>
          <a:noFill/>
        </p:spPr>
        <p:txBody>
          <a:bodyPr/>
          <a:lstStyle/>
          <a:p>
            <a:r>
              <a:rPr lang="zh-CN" altLang="en-US" smtClean="0"/>
              <a:t> </a:t>
            </a:r>
            <a:r>
              <a:rPr lang="en-US" altLang="zh-CN" smtClean="0"/>
              <a:t>- </a:t>
            </a:r>
            <a:fld id="{B62DAB5D-FAEA-4831-AE69-D4EF465ECC95}" type="slidenum">
              <a:rPr lang="en-US" altLang="zh-CN" sz="800" smtClean="0"/>
              <a:pPr/>
              <a:t>25</a:t>
            </a:fld>
            <a:endParaRPr lang="en-US" altLang="zh-CN" sz="800" smtClean="0"/>
          </a:p>
        </p:txBody>
      </p:sp>
      <p:sp>
        <p:nvSpPr>
          <p:cNvPr id="23556" name="Rectangle 2"/>
          <p:cNvSpPr>
            <a:spLocks noGrp="1" noChangeArrowheads="1"/>
          </p:cNvSpPr>
          <p:nvPr>
            <p:ph type="title"/>
          </p:nvPr>
        </p:nvSpPr>
        <p:spPr/>
        <p:txBody>
          <a:bodyPr/>
          <a:lstStyle/>
          <a:p>
            <a:pPr eaLnBrk="1" hangingPunct="1"/>
            <a:r>
              <a:rPr lang="en-US" altLang="zh-CN" dirty="0" smtClean="0">
                <a:ea typeface="宋体" charset="-122"/>
              </a:rPr>
              <a:t>Volume Management</a:t>
            </a:r>
          </a:p>
        </p:txBody>
      </p:sp>
      <p:pic>
        <p:nvPicPr>
          <p:cNvPr id="23557" name="Picture 3" descr="multi_pathing2"/>
          <p:cNvPicPr>
            <a:picLocks noChangeAspect="1" noChangeArrowheads="1"/>
          </p:cNvPicPr>
          <p:nvPr/>
        </p:nvPicPr>
        <p:blipFill>
          <a:blip r:embed="rId3" cstate="print"/>
          <a:srcRect/>
          <a:stretch>
            <a:fillRect/>
          </a:stretch>
        </p:blipFill>
        <p:spPr bwMode="auto">
          <a:xfrm>
            <a:off x="1557338" y="1125538"/>
            <a:ext cx="6029325" cy="5321300"/>
          </a:xfrm>
          <a:prstGeom prst="rect">
            <a:avLst/>
          </a:prstGeom>
          <a:noFill/>
          <a:ln w="9525">
            <a:noFill/>
            <a:miter lim="800000"/>
            <a:headEnd/>
            <a:tailEnd/>
          </a:ln>
        </p:spPr>
      </p:pic>
      <p:sp>
        <p:nvSpPr>
          <p:cNvPr id="23558" name="Rectangle 4"/>
          <p:cNvSpPr>
            <a:spLocks noChangeArrowheads="1"/>
          </p:cNvSpPr>
          <p:nvPr/>
        </p:nvSpPr>
        <p:spPr bwMode="auto">
          <a:xfrm>
            <a:off x="2417763" y="3967163"/>
            <a:ext cx="3362325" cy="573087"/>
          </a:xfrm>
          <a:prstGeom prst="rect">
            <a:avLst/>
          </a:prstGeom>
          <a:noFill/>
          <a:ln w="38100" algn="ctr">
            <a:solidFill>
              <a:srgbClr val="3366FF"/>
            </a:solidFill>
            <a:miter lim="800000"/>
            <a:headEnd/>
            <a:tailEnd type="none" w="lg" len="med"/>
          </a:ln>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Volume Management</a:t>
            </a:r>
            <a:endParaRPr lang="en-US" dirty="0"/>
          </a:p>
        </p:txBody>
      </p:sp>
      <p:sp>
        <p:nvSpPr>
          <p:cNvPr id="3" name="Content Placeholder 2"/>
          <p:cNvSpPr>
            <a:spLocks noGrp="1"/>
          </p:cNvSpPr>
          <p:nvPr>
            <p:ph idx="1"/>
          </p:nvPr>
        </p:nvSpPr>
        <p:spPr>
          <a:xfrm>
            <a:off x="228600" y="1338420"/>
            <a:ext cx="8705850" cy="5329237"/>
          </a:xfrm>
        </p:spPr>
        <p:txBody>
          <a:bodyPr/>
          <a:lstStyle/>
          <a:p>
            <a:pPr algn="just"/>
            <a:r>
              <a:rPr lang="en-US" altLang="zh-CN" sz="2000" b="1" dirty="0" smtClean="0"/>
              <a:t>The </a:t>
            </a:r>
            <a:r>
              <a:rPr lang="en-US" altLang="zh-CN" sz="2000" b="1" dirty="0" smtClean="0">
                <a:solidFill>
                  <a:srgbClr val="0000FF"/>
                </a:solidFill>
              </a:rPr>
              <a:t>Volume Manager</a:t>
            </a:r>
            <a:r>
              <a:rPr lang="en-US" altLang="zh-CN" sz="2000" b="1" dirty="0" smtClean="0"/>
              <a:t> is an optional intermediate layer between the </a:t>
            </a:r>
            <a:r>
              <a:rPr lang="en-US" altLang="zh-CN" sz="2000" b="1" dirty="0" err="1" smtClean="0"/>
              <a:t>filesystem</a:t>
            </a:r>
            <a:r>
              <a:rPr lang="en-US" altLang="zh-CN" sz="2000" b="1" dirty="0" smtClean="0"/>
              <a:t> and the physical disks. It can aggregate several smaller disks to form a larger virtual disk and make this virtual disk visible to higher level programs and applications. It optimizes access to storage and simplifies the management of storage resources.</a:t>
            </a:r>
          </a:p>
          <a:p>
            <a:pPr algn="just"/>
            <a:endParaRPr lang="en-US" dirty="0"/>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26</a:t>
            </a:fld>
            <a:endParaRPr lang="en-US" altLang="zh-CN" sz="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4579" name="Slide Number Placeholder 4"/>
          <p:cNvSpPr>
            <a:spLocks noGrp="1"/>
          </p:cNvSpPr>
          <p:nvPr>
            <p:ph type="sldNum" sz="quarter" idx="11"/>
          </p:nvPr>
        </p:nvSpPr>
        <p:spPr>
          <a:noFill/>
        </p:spPr>
        <p:txBody>
          <a:bodyPr/>
          <a:lstStyle/>
          <a:p>
            <a:r>
              <a:rPr lang="zh-CN" altLang="en-US" smtClean="0"/>
              <a:t> </a:t>
            </a:r>
            <a:r>
              <a:rPr lang="en-US" altLang="zh-CN" smtClean="0"/>
              <a:t>- </a:t>
            </a:r>
            <a:fld id="{7040A25E-215F-43E1-AF0D-DFD56A1587C4}" type="slidenum">
              <a:rPr lang="en-US" altLang="zh-CN" sz="800" smtClean="0"/>
              <a:pPr/>
              <a:t>27</a:t>
            </a:fld>
            <a:endParaRPr lang="en-US" altLang="zh-CN" sz="800" smtClean="0"/>
          </a:p>
        </p:txBody>
      </p:sp>
      <p:sp>
        <p:nvSpPr>
          <p:cNvPr id="24580" name="Rectangle 2"/>
          <p:cNvSpPr>
            <a:spLocks noGrp="1" noChangeArrowheads="1"/>
          </p:cNvSpPr>
          <p:nvPr>
            <p:ph type="title"/>
          </p:nvPr>
        </p:nvSpPr>
        <p:spPr/>
        <p:txBody>
          <a:bodyPr/>
          <a:lstStyle/>
          <a:p>
            <a:pPr eaLnBrk="1" hangingPunct="1"/>
            <a:r>
              <a:rPr lang="en-US" altLang="zh-CN" dirty="0" smtClean="0">
                <a:ea typeface="宋体" charset="-122"/>
              </a:rPr>
              <a:t>HBAs</a:t>
            </a:r>
          </a:p>
        </p:txBody>
      </p:sp>
      <p:pic>
        <p:nvPicPr>
          <p:cNvPr id="24581" name="Picture 3" descr="multi_pathing2"/>
          <p:cNvPicPr>
            <a:picLocks noChangeAspect="1" noChangeArrowheads="1"/>
          </p:cNvPicPr>
          <p:nvPr/>
        </p:nvPicPr>
        <p:blipFill>
          <a:blip r:embed="rId3" cstate="print"/>
          <a:srcRect/>
          <a:stretch>
            <a:fillRect/>
          </a:stretch>
        </p:blipFill>
        <p:spPr bwMode="auto">
          <a:xfrm>
            <a:off x="1854200" y="1041400"/>
            <a:ext cx="6029325" cy="5321300"/>
          </a:xfrm>
          <a:prstGeom prst="rect">
            <a:avLst/>
          </a:prstGeom>
          <a:noFill/>
          <a:ln w="9525">
            <a:noFill/>
            <a:miter lim="800000"/>
            <a:headEnd/>
            <a:tailEnd/>
          </a:ln>
        </p:spPr>
      </p:pic>
      <p:sp>
        <p:nvSpPr>
          <p:cNvPr id="24582" name="Rectangle 4"/>
          <p:cNvSpPr>
            <a:spLocks noChangeArrowheads="1"/>
          </p:cNvSpPr>
          <p:nvPr/>
        </p:nvSpPr>
        <p:spPr bwMode="auto">
          <a:xfrm>
            <a:off x="1417638" y="5426075"/>
            <a:ext cx="7010400" cy="669925"/>
          </a:xfrm>
          <a:prstGeom prst="rect">
            <a:avLst/>
          </a:prstGeom>
          <a:noFill/>
          <a:ln w="25400" algn="ctr">
            <a:solidFill>
              <a:srgbClr val="3366FF"/>
            </a:solidFill>
            <a:miter lim="800000"/>
            <a:headEnd/>
            <a:tailEnd type="none" w="lg" len="med"/>
          </a:ln>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HBAs</a:t>
            </a:r>
            <a:endParaRPr lang="en-US" dirty="0"/>
          </a:p>
        </p:txBody>
      </p:sp>
      <p:sp>
        <p:nvSpPr>
          <p:cNvPr id="3" name="Content Placeholder 2"/>
          <p:cNvSpPr>
            <a:spLocks noGrp="1"/>
          </p:cNvSpPr>
          <p:nvPr>
            <p:ph idx="1"/>
          </p:nvPr>
        </p:nvSpPr>
        <p:spPr/>
        <p:txBody>
          <a:bodyPr/>
          <a:lstStyle/>
          <a:p>
            <a:pPr algn="just" eaLnBrk="1" hangingPunct="1"/>
            <a:r>
              <a:rPr lang="en-US" altLang="zh-CN" dirty="0" smtClean="0"/>
              <a:t>The host connects to storage devices using special hardware called a </a:t>
            </a:r>
            <a:r>
              <a:rPr lang="en-US" altLang="zh-CN" b="1" dirty="0" smtClean="0">
                <a:solidFill>
                  <a:schemeClr val="accent2"/>
                </a:solidFill>
              </a:rPr>
              <a:t>Host Bus Adapter (HBA)</a:t>
            </a:r>
            <a:r>
              <a:rPr lang="en-US" altLang="zh-CN" dirty="0" smtClean="0"/>
              <a:t>.  HBAs are generally implemented as either an add-on card or a chip on the motherboard of the host. The ports on the HBA are the host’s connection to the storage subsystem. There may be multiple HBAs in a host.</a:t>
            </a:r>
          </a:p>
          <a:p>
            <a:pPr algn="just" eaLnBrk="1" hangingPunct="1"/>
            <a:r>
              <a:rPr lang="en-US" altLang="zh-CN" dirty="0" smtClean="0"/>
              <a:t>The HBA has the processing capability to handle some storage commands, thereby reducing the burden on the host CPU.</a:t>
            </a:r>
          </a:p>
          <a:p>
            <a:pPr eaLnBrk="1" hangingPunct="1"/>
            <a:endParaRPr lang="en-US" altLang="zh-CN" dirty="0" smtClean="0"/>
          </a:p>
          <a:p>
            <a:endParaRPr lang="en-US" dirty="0"/>
          </a:p>
        </p:txBody>
      </p:sp>
      <p:sp>
        <p:nvSpPr>
          <p:cNvPr id="4" name="Footer Placeholder 3"/>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5" name="Slide Number Placeholder 4"/>
          <p:cNvSpPr>
            <a:spLocks noGrp="1"/>
          </p:cNvSpPr>
          <p:nvPr>
            <p:ph type="sldNum" sz="quarter" idx="11"/>
          </p:nvPr>
        </p:nvSpPr>
        <p:spPr/>
        <p:txBody>
          <a:bodyPr/>
          <a:lstStyle/>
          <a:p>
            <a:pPr>
              <a:defRPr/>
            </a:pPr>
            <a:r>
              <a:rPr lang="zh-CN" altLang="en-US" smtClean="0"/>
              <a:t> </a:t>
            </a:r>
            <a:r>
              <a:rPr lang="en-US" altLang="zh-CN" smtClean="0"/>
              <a:t>- </a:t>
            </a:r>
            <a:fld id="{CDECF7C0-96DA-4021-A631-114D7E08B4B3}" type="slidenum">
              <a:rPr lang="en-US" altLang="zh-CN" sz="800" smtClean="0"/>
              <a:pPr>
                <a:defRPr/>
              </a:pPr>
              <a:t>28</a:t>
            </a:fld>
            <a:endParaRPr lang="en-US" altLang="zh-CN" sz="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5603" name="Slide Number Placeholder 4"/>
          <p:cNvSpPr>
            <a:spLocks noGrp="1"/>
          </p:cNvSpPr>
          <p:nvPr>
            <p:ph type="sldNum" sz="quarter" idx="11"/>
          </p:nvPr>
        </p:nvSpPr>
        <p:spPr>
          <a:noFill/>
        </p:spPr>
        <p:txBody>
          <a:bodyPr/>
          <a:lstStyle/>
          <a:p>
            <a:r>
              <a:rPr lang="zh-CN" altLang="en-US" smtClean="0"/>
              <a:t> </a:t>
            </a:r>
            <a:r>
              <a:rPr lang="en-US" altLang="zh-CN" smtClean="0"/>
              <a:t>- </a:t>
            </a:r>
            <a:fld id="{CDC179C4-476D-4364-9A0A-3E41CF70CCA1}" type="slidenum">
              <a:rPr lang="en-US" altLang="zh-CN" sz="800" smtClean="0"/>
              <a:pPr/>
              <a:t>29</a:t>
            </a:fld>
            <a:endParaRPr lang="en-US" altLang="zh-CN" sz="800" smtClean="0"/>
          </a:p>
        </p:txBody>
      </p:sp>
      <p:sp>
        <p:nvSpPr>
          <p:cNvPr id="25604" name="Rectangle 2"/>
          <p:cNvSpPr>
            <a:spLocks noGrp="1" noChangeArrowheads="1"/>
          </p:cNvSpPr>
          <p:nvPr>
            <p:ph type="title"/>
          </p:nvPr>
        </p:nvSpPr>
        <p:spPr/>
        <p:txBody>
          <a:bodyPr/>
          <a:lstStyle/>
          <a:p>
            <a:pPr eaLnBrk="1" hangingPunct="1"/>
            <a:r>
              <a:rPr lang="en-US" altLang="zh-CN" smtClean="0">
                <a:ea typeface="宋体" charset="-122"/>
              </a:rPr>
              <a:t>Improving Data Availability at the Host</a:t>
            </a:r>
          </a:p>
        </p:txBody>
      </p:sp>
      <p:sp>
        <p:nvSpPr>
          <p:cNvPr id="25605"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Redundancy: </a:t>
            </a:r>
          </a:p>
          <a:p>
            <a:r>
              <a:rPr lang="en-US" altLang="zh-CN" smtClean="0">
                <a:ea typeface="宋体" charset="-122"/>
              </a:rPr>
              <a:t>Multiple HBAs</a:t>
            </a:r>
          </a:p>
          <a:p>
            <a:r>
              <a:rPr lang="en-US" altLang="zh-CN" smtClean="0">
                <a:ea typeface="宋体" charset="-122"/>
              </a:rPr>
              <a:t>Multi-pathing software</a:t>
            </a:r>
          </a:p>
          <a:p>
            <a:r>
              <a:rPr lang="en-US" altLang="zh-CN" smtClean="0">
                <a:ea typeface="宋体" charset="-122"/>
              </a:rPr>
              <a:t>Clustering</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147" name="Slide Number Placeholder 4"/>
          <p:cNvSpPr>
            <a:spLocks noGrp="1"/>
          </p:cNvSpPr>
          <p:nvPr>
            <p:ph type="sldNum" sz="quarter" idx="11"/>
          </p:nvPr>
        </p:nvSpPr>
        <p:spPr>
          <a:noFill/>
        </p:spPr>
        <p:txBody>
          <a:bodyPr/>
          <a:lstStyle/>
          <a:p>
            <a:r>
              <a:rPr lang="zh-CN" altLang="en-US" smtClean="0"/>
              <a:t> </a:t>
            </a:r>
            <a:r>
              <a:rPr lang="en-US" altLang="zh-CN" smtClean="0"/>
              <a:t>- </a:t>
            </a:r>
            <a:fld id="{9D04ADBC-FAAD-4E29-92B0-9ADEF70E2F86}" type="slidenum">
              <a:rPr lang="en-US" altLang="zh-CN" sz="800" smtClean="0"/>
              <a:pPr/>
              <a:t>3</a:t>
            </a:fld>
            <a:endParaRPr lang="en-US" altLang="zh-CN" sz="800" smtClean="0"/>
          </a:p>
        </p:txBody>
      </p:sp>
      <p:sp>
        <p:nvSpPr>
          <p:cNvPr id="6148" name="Rectangle 2"/>
          <p:cNvSpPr>
            <a:spLocks noGrp="1" noChangeArrowheads="1"/>
          </p:cNvSpPr>
          <p:nvPr>
            <p:ph type="title"/>
          </p:nvPr>
        </p:nvSpPr>
        <p:spPr/>
        <p:txBody>
          <a:bodyPr/>
          <a:lstStyle/>
          <a:p>
            <a:pPr eaLnBrk="1" hangingPunct="1"/>
            <a:r>
              <a:rPr lang="en-US" altLang="zh-CN" smtClean="0">
                <a:ea typeface="宋体" charset="-122"/>
              </a:rPr>
              <a:t>In this Section …</a:t>
            </a:r>
          </a:p>
        </p:txBody>
      </p:sp>
      <p:sp>
        <p:nvSpPr>
          <p:cNvPr id="6149" name="Rectangle 3"/>
          <p:cNvSpPr>
            <a:spLocks noGrp="1" noChangeArrowheads="1"/>
          </p:cNvSpPr>
          <p:nvPr>
            <p:ph type="body" idx="1"/>
          </p:nvPr>
        </p:nvSpPr>
        <p:spPr/>
        <p:txBody>
          <a:bodyPr/>
          <a:lstStyle/>
          <a:p>
            <a:pPr marL="495300" indent="-495300">
              <a:buFont typeface="Wingdings" pitchFamily="2" charset="2"/>
              <a:buNone/>
            </a:pPr>
            <a:r>
              <a:rPr lang="en-US" altLang="zh-CN" smtClean="0">
                <a:ea typeface="宋体" charset="-122"/>
              </a:rPr>
              <a:t>This section contains the following modules: </a:t>
            </a:r>
          </a:p>
          <a:p>
            <a:pPr marL="495300" indent="-495300">
              <a:buFontTx/>
              <a:buAutoNum type="arabicPeriod"/>
            </a:pPr>
            <a:r>
              <a:rPr lang="en-US" altLang="zh-CN" smtClean="0">
                <a:ea typeface="宋体" charset="-122"/>
              </a:rPr>
              <a:t>The Host Environment </a:t>
            </a:r>
          </a:p>
          <a:p>
            <a:pPr marL="495300" indent="-495300">
              <a:buFontTx/>
              <a:buAutoNum type="arabicPeriod"/>
            </a:pPr>
            <a:r>
              <a:rPr lang="en-US" altLang="zh-CN" smtClean="0">
                <a:ea typeface="宋体" charset="-122"/>
              </a:rPr>
              <a:t>Connectivity </a:t>
            </a:r>
          </a:p>
          <a:p>
            <a:pPr marL="495300" indent="-495300">
              <a:buFontTx/>
              <a:buAutoNum type="arabicPeriod"/>
            </a:pPr>
            <a:r>
              <a:rPr lang="en-US" altLang="zh-CN" smtClean="0">
                <a:ea typeface="宋体" charset="-122"/>
              </a:rPr>
              <a:t>Physical Disks</a:t>
            </a:r>
          </a:p>
          <a:p>
            <a:pPr marL="495300" indent="-495300">
              <a:buFontTx/>
              <a:buAutoNum type="arabicPeriod"/>
            </a:pPr>
            <a:r>
              <a:rPr lang="en-US" altLang="zh-CN" smtClean="0">
                <a:ea typeface="宋体" charset="-122"/>
              </a:rPr>
              <a:t>RAID Arrays </a:t>
            </a:r>
          </a:p>
          <a:p>
            <a:pPr marL="495300" indent="-495300">
              <a:buFontTx/>
              <a:buAutoNum type="arabicPeriod"/>
            </a:pPr>
            <a:r>
              <a:rPr lang="en-US" altLang="zh-CN" smtClean="0">
                <a:ea typeface="宋体" charset="-122"/>
              </a:rPr>
              <a:t>Storage Systems </a:t>
            </a:r>
          </a:p>
          <a:p>
            <a:pPr marL="979488" lvl="1" indent="-400050">
              <a:buFontTx/>
              <a:buAutoNum type="arabicPeriod"/>
            </a:pPr>
            <a:endParaRPr lang="zh-CN" altLang="en-US" smtClean="0">
              <a:ea typeface="宋体"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7651" name="Slide Number Placeholder 4"/>
          <p:cNvSpPr>
            <a:spLocks noGrp="1"/>
          </p:cNvSpPr>
          <p:nvPr>
            <p:ph type="sldNum" sz="quarter" idx="11"/>
          </p:nvPr>
        </p:nvSpPr>
        <p:spPr>
          <a:noFill/>
        </p:spPr>
        <p:txBody>
          <a:bodyPr/>
          <a:lstStyle/>
          <a:p>
            <a:r>
              <a:rPr lang="zh-CN" altLang="en-US" smtClean="0"/>
              <a:t> </a:t>
            </a:r>
            <a:r>
              <a:rPr lang="en-US" altLang="zh-CN" smtClean="0"/>
              <a:t>- </a:t>
            </a:r>
            <a:fld id="{A3AE6676-B519-4B11-B6C1-8AFD309F5CE8}" type="slidenum">
              <a:rPr lang="en-US" altLang="zh-CN" sz="800" smtClean="0"/>
              <a:pPr/>
              <a:t>30</a:t>
            </a:fld>
            <a:endParaRPr lang="en-US" altLang="zh-CN" sz="800" smtClean="0"/>
          </a:p>
        </p:txBody>
      </p:sp>
      <p:sp>
        <p:nvSpPr>
          <p:cNvPr id="27652" name="Rectangle 2"/>
          <p:cNvSpPr>
            <a:spLocks noGrp="1" noChangeArrowheads="1"/>
          </p:cNvSpPr>
          <p:nvPr>
            <p:ph type="title"/>
          </p:nvPr>
        </p:nvSpPr>
        <p:spPr/>
        <p:txBody>
          <a:bodyPr/>
          <a:lstStyle/>
          <a:p>
            <a:pPr eaLnBrk="1" hangingPunct="1"/>
            <a:r>
              <a:rPr lang="en-US" altLang="zh-CN" smtClean="0">
                <a:ea typeface="宋体" charset="-122"/>
              </a:rPr>
              <a:t>Module Summary</a:t>
            </a:r>
            <a:endParaRPr lang="en-US" altLang="zh-CN" sz="1600" smtClean="0">
              <a:ea typeface="宋体" charset="-122"/>
            </a:endParaRPr>
          </a:p>
        </p:txBody>
      </p:sp>
      <p:sp>
        <p:nvSpPr>
          <p:cNvPr id="27653"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Key points covered in this module:</a:t>
            </a:r>
          </a:p>
          <a:p>
            <a:r>
              <a:rPr lang="en-US" altLang="zh-CN" smtClean="0">
                <a:ea typeface="宋体" charset="-122"/>
              </a:rPr>
              <a:t>Hosts typically have:</a:t>
            </a:r>
          </a:p>
          <a:p>
            <a:pPr lvl="1"/>
            <a:r>
              <a:rPr lang="en-US" altLang="zh-CN" smtClean="0">
                <a:ea typeface="宋体" charset="-122"/>
              </a:rPr>
              <a:t>Hardware: CPU, memory, buses, disks, ports, and interfaces.</a:t>
            </a:r>
          </a:p>
          <a:p>
            <a:pPr lvl="1"/>
            <a:r>
              <a:rPr lang="en-US" altLang="zh-CN" smtClean="0">
                <a:ea typeface="宋体" charset="-122"/>
              </a:rPr>
              <a:t>Software: applications, operating systems, file systems, device drivers, volume managers</a:t>
            </a:r>
          </a:p>
          <a:p>
            <a:r>
              <a:rPr lang="en-US" altLang="zh-CN" smtClean="0">
                <a:ea typeface="宋体" charset="-122"/>
              </a:rPr>
              <a:t>HBAs connect hosts to storage devices.</a:t>
            </a:r>
          </a:p>
          <a:p>
            <a:r>
              <a:rPr lang="en-US" altLang="zh-CN" smtClean="0">
                <a:ea typeface="宋体" charset="-122"/>
              </a:rPr>
              <a:t>Multi-pathing software uses redundant paths to ensure uninterrupted communication between the host and the storage</a:t>
            </a:r>
          </a:p>
          <a:p>
            <a:r>
              <a:rPr lang="en-US" altLang="zh-CN" smtClean="0">
                <a:ea typeface="宋体" charset="-122"/>
              </a:rPr>
              <a:t>Clustering uses redundant host systems to improve data availability</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28675" name="Slide Number Placeholder 4"/>
          <p:cNvSpPr>
            <a:spLocks noGrp="1"/>
          </p:cNvSpPr>
          <p:nvPr>
            <p:ph type="sldNum" sz="quarter" idx="11"/>
          </p:nvPr>
        </p:nvSpPr>
        <p:spPr>
          <a:noFill/>
        </p:spPr>
        <p:txBody>
          <a:bodyPr/>
          <a:lstStyle/>
          <a:p>
            <a:r>
              <a:rPr lang="zh-CN" altLang="en-US" smtClean="0"/>
              <a:t> </a:t>
            </a:r>
            <a:r>
              <a:rPr lang="en-US" altLang="zh-CN" smtClean="0"/>
              <a:t>- </a:t>
            </a:r>
            <a:fld id="{11CA0BEF-F707-4333-AECA-0DC9DA69FE1C}" type="slidenum">
              <a:rPr lang="en-US" altLang="zh-CN" sz="800" smtClean="0"/>
              <a:pPr/>
              <a:t>31</a:t>
            </a:fld>
            <a:endParaRPr lang="en-US" altLang="zh-CN" sz="800" smtClean="0"/>
          </a:p>
        </p:txBody>
      </p:sp>
      <p:sp>
        <p:nvSpPr>
          <p:cNvPr id="28676" name="Rectangle 2"/>
          <p:cNvSpPr>
            <a:spLocks noGrp="1" noChangeArrowheads="1"/>
          </p:cNvSpPr>
          <p:nvPr>
            <p:ph type="title"/>
          </p:nvPr>
        </p:nvSpPr>
        <p:spPr>
          <a:xfrm>
            <a:off x="958850" y="584200"/>
            <a:ext cx="7972425" cy="457200"/>
          </a:xfrm>
          <a:noFill/>
        </p:spPr>
        <p:txBody>
          <a:bodyPr/>
          <a:lstStyle/>
          <a:p>
            <a:pPr eaLnBrk="1" hangingPunct="1"/>
            <a:r>
              <a:rPr lang="en-US" altLang="zh-CN" smtClean="0">
                <a:ea typeface="宋体" charset="-122"/>
              </a:rPr>
              <a:t>Check Your Knowledge</a:t>
            </a:r>
            <a:endParaRPr lang="en-US" altLang="zh-CN" sz="1800" smtClean="0">
              <a:ea typeface="宋体" charset="-122"/>
            </a:endParaRPr>
          </a:p>
        </p:txBody>
      </p:sp>
      <p:sp>
        <p:nvSpPr>
          <p:cNvPr id="28677" name="Rectangle 3"/>
          <p:cNvSpPr>
            <a:spLocks noGrp="1" noChangeArrowheads="1"/>
          </p:cNvSpPr>
          <p:nvPr>
            <p:ph type="body" idx="1"/>
          </p:nvPr>
        </p:nvSpPr>
        <p:spPr/>
        <p:txBody>
          <a:bodyPr/>
          <a:lstStyle/>
          <a:p>
            <a:r>
              <a:rPr lang="en-US" altLang="zh-CN" smtClean="0">
                <a:ea typeface="宋体" charset="-122"/>
              </a:rPr>
              <a:t>What are some examples of hosts?</a:t>
            </a:r>
          </a:p>
          <a:p>
            <a:r>
              <a:rPr lang="en-US" altLang="zh-CN" smtClean="0">
                <a:ea typeface="宋体" charset="-122"/>
              </a:rPr>
              <a:t>Describe the hardware components found in most hosts.</a:t>
            </a:r>
          </a:p>
          <a:p>
            <a:r>
              <a:rPr lang="en-US" altLang="zh-CN" smtClean="0">
                <a:ea typeface="宋体" charset="-122"/>
              </a:rPr>
              <a:t>What is the function of the operating system?</a:t>
            </a:r>
          </a:p>
          <a:p>
            <a:r>
              <a:rPr lang="en-US" altLang="zh-CN" smtClean="0">
                <a:ea typeface="宋体" charset="-122"/>
              </a:rPr>
              <a:t>What is the function of the file system?</a:t>
            </a:r>
          </a:p>
          <a:p>
            <a:r>
              <a:rPr lang="en-US" altLang="zh-CN" smtClean="0">
                <a:ea typeface="宋体" charset="-122"/>
              </a:rPr>
              <a:t>What are some techniques that can be used to improve availability at the host?</a:t>
            </a:r>
          </a:p>
          <a:p>
            <a:r>
              <a:rPr lang="en-US" altLang="zh-CN" smtClean="0">
                <a:ea typeface="宋体" charset="-122"/>
              </a:rPr>
              <a:t>What is volume management?</a:t>
            </a:r>
          </a:p>
        </p:txBody>
      </p:sp>
      <p:sp>
        <p:nvSpPr>
          <p:cNvPr id="2287620" name="Text Box 4"/>
          <p:cNvSpPr txBox="1">
            <a:spLocks noChangeArrowheads="1"/>
          </p:cNvSpPr>
          <p:nvPr/>
        </p:nvSpPr>
        <p:spPr bwMode="auto">
          <a:xfrm>
            <a:off x="4808538" y="1506538"/>
            <a:ext cx="174625" cy="381000"/>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wrap="none">
            <a:spAutoFit/>
          </a:bodyPr>
          <a:lstStyle/>
          <a:p>
            <a:pPr defTabSz="941388" eaLnBrk="0" hangingPunct="0">
              <a:spcBef>
                <a:spcPct val="0"/>
              </a:spcBef>
              <a:buClrTx/>
              <a:buFontTx/>
              <a:buNone/>
              <a:defRPr/>
            </a:pPr>
            <a:endParaRPr lang="zh-CN" altLang="en-US" sz="1900">
              <a:solidFill>
                <a:schemeClr val="tx1"/>
              </a:solidFill>
              <a:ea typeface="宋体" charset="-122"/>
            </a:endParaRPr>
          </a:p>
        </p:txBody>
      </p:sp>
      <p:sp>
        <p:nvSpPr>
          <p:cNvPr id="2287621" name="Text Box 5"/>
          <p:cNvSpPr txBox="1">
            <a:spLocks noChangeArrowheads="1"/>
          </p:cNvSpPr>
          <p:nvPr/>
        </p:nvSpPr>
        <p:spPr bwMode="auto">
          <a:xfrm>
            <a:off x="207963" y="450850"/>
            <a:ext cx="663575" cy="823913"/>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a:spAutoFit/>
          </a:bodyPr>
          <a:lstStyle/>
          <a:p>
            <a:pPr defTabSz="941388" eaLnBrk="0" hangingPunct="0">
              <a:spcBef>
                <a:spcPct val="0"/>
              </a:spcBef>
              <a:buClrTx/>
              <a:buFontTx/>
              <a:buNone/>
              <a:defRPr/>
            </a:pPr>
            <a:r>
              <a:rPr lang="zh-CN" altLang="en-US" sz="4800" b="1">
                <a:solidFill>
                  <a:srgbClr val="FF0000"/>
                </a:solidFill>
                <a:latin typeface="Wingdings" pitchFamily="2" charset="2"/>
                <a:ea typeface="宋体" charset="-122"/>
                <a:sym typeface="Wingdings" pitchFamily="2" charset="2"/>
              </a:rPr>
              <a:t></a:t>
            </a:r>
            <a:endParaRPr lang="zh-CN" altLang="en-US" sz="4800" b="1">
              <a:solidFill>
                <a:srgbClr val="FF0000"/>
              </a:solidFill>
              <a:latin typeface="Wingdings" pitchFamily="2" charset="2"/>
              <a:ea typeface="宋体"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9666" name="Rectangle 2"/>
          <p:cNvSpPr>
            <a:spLocks noGrp="1" noChangeArrowheads="1"/>
          </p:cNvSpPr>
          <p:nvPr>
            <p:ph type="ctrTitle"/>
          </p:nvPr>
        </p:nvSpPr>
        <p:spPr/>
        <p:txBody>
          <a:bodyPr/>
          <a:lstStyle/>
          <a:p>
            <a:pPr eaLnBrk="1" hangingPunct="1">
              <a:defRPr/>
            </a:pPr>
            <a:r>
              <a:rPr lang="en-US" altLang="zh-CN" smtClean="0">
                <a:ea typeface="宋体" charset="-122"/>
              </a:rPr>
              <a:t>Connectivity</a:t>
            </a:r>
          </a:p>
        </p:txBody>
      </p:sp>
      <p:sp>
        <p:nvSpPr>
          <p:cNvPr id="29699" name="Rectangle 3"/>
          <p:cNvSpPr>
            <a:spLocks noGrp="1" noChangeArrowheads="1"/>
          </p:cNvSpPr>
          <p:nvPr>
            <p:ph type="subTitle" idx="1"/>
          </p:nvPr>
        </p:nvSpPr>
        <p:spPr>
          <a:ln w="12700"/>
        </p:spPr>
        <p:txBody>
          <a:bodyPr/>
          <a:lstStyle/>
          <a:p>
            <a:r>
              <a:rPr lang="en-US" altLang="zh-CN" smtClean="0">
                <a:ea typeface="宋体" charset="-122"/>
              </a:rPr>
              <a:t>Module 2.2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0723" name="Slide Number Placeholder 4"/>
          <p:cNvSpPr>
            <a:spLocks noGrp="1"/>
          </p:cNvSpPr>
          <p:nvPr>
            <p:ph type="sldNum" sz="quarter" idx="11"/>
          </p:nvPr>
        </p:nvSpPr>
        <p:spPr>
          <a:noFill/>
        </p:spPr>
        <p:txBody>
          <a:bodyPr/>
          <a:lstStyle/>
          <a:p>
            <a:r>
              <a:rPr lang="zh-CN" altLang="en-US" smtClean="0"/>
              <a:t> </a:t>
            </a:r>
            <a:r>
              <a:rPr lang="en-US" altLang="zh-CN" smtClean="0"/>
              <a:t>- </a:t>
            </a:r>
            <a:fld id="{5BB785FB-9EF0-45C8-B6BF-264B4B6313ED}" type="slidenum">
              <a:rPr lang="en-US" altLang="zh-CN" sz="800" smtClean="0"/>
              <a:pPr/>
              <a:t>33</a:t>
            </a:fld>
            <a:endParaRPr lang="en-US" altLang="zh-CN" sz="800" smtClean="0"/>
          </a:p>
        </p:txBody>
      </p:sp>
      <p:sp>
        <p:nvSpPr>
          <p:cNvPr id="30724" name="Rectangle 2"/>
          <p:cNvSpPr>
            <a:spLocks noGrp="1" noChangeArrowheads="1"/>
          </p:cNvSpPr>
          <p:nvPr>
            <p:ph type="title"/>
          </p:nvPr>
        </p:nvSpPr>
        <p:spPr>
          <a:noFill/>
        </p:spPr>
        <p:txBody>
          <a:bodyPr/>
          <a:lstStyle/>
          <a:p>
            <a:pPr eaLnBrk="1" hangingPunct="1"/>
            <a:r>
              <a:rPr lang="en-US" altLang="zh-CN" smtClean="0">
                <a:ea typeface="宋体" charset="-122"/>
              </a:rPr>
              <a:t>Connectivity</a:t>
            </a:r>
          </a:p>
        </p:txBody>
      </p:sp>
      <p:sp>
        <p:nvSpPr>
          <p:cNvPr id="30725"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Upon completion of this module, you will be able to:</a:t>
            </a:r>
          </a:p>
          <a:p>
            <a:r>
              <a:rPr lang="en-US" altLang="zh-CN" smtClean="0">
                <a:ea typeface="宋体" charset="-122"/>
              </a:rPr>
              <a:t>Describe the physical components of a networked storage environment.</a:t>
            </a:r>
          </a:p>
          <a:p>
            <a:r>
              <a:rPr lang="en-US" altLang="zh-CN" smtClean="0">
                <a:ea typeface="宋体" charset="-122"/>
              </a:rPr>
              <a:t>Describe the logical components (communication protocols) of a networked storage environment.</a:t>
            </a:r>
          </a:p>
        </p:txBody>
      </p:sp>
      <p:pic>
        <p:nvPicPr>
          <p:cNvPr id="30726" name="Picture 4" descr="mod_bar"/>
          <p:cNvPicPr>
            <a:picLocks noChangeAspect="1" noChangeArrowheads="1"/>
          </p:cNvPicPr>
          <p:nvPr/>
        </p:nvPicPr>
        <p:blipFill>
          <a:blip r:embed="rId3" cstate="print"/>
          <a:srcRect/>
          <a:stretch>
            <a:fillRect/>
          </a:stretch>
        </p:blipFill>
        <p:spPr bwMode="auto">
          <a:xfrm>
            <a:off x="228600" y="6057900"/>
            <a:ext cx="8867775"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1747" name="Slide Number Placeholder 4"/>
          <p:cNvSpPr>
            <a:spLocks noGrp="1"/>
          </p:cNvSpPr>
          <p:nvPr>
            <p:ph type="sldNum" sz="quarter" idx="11"/>
          </p:nvPr>
        </p:nvSpPr>
        <p:spPr>
          <a:noFill/>
        </p:spPr>
        <p:txBody>
          <a:bodyPr/>
          <a:lstStyle/>
          <a:p>
            <a:r>
              <a:rPr lang="zh-CN" altLang="en-US" smtClean="0"/>
              <a:t> </a:t>
            </a:r>
            <a:r>
              <a:rPr lang="en-US" altLang="zh-CN" smtClean="0"/>
              <a:t>- </a:t>
            </a:r>
            <a:fld id="{8C424703-BF80-4420-8FB0-851E7A16194E}" type="slidenum">
              <a:rPr lang="en-US" altLang="zh-CN" sz="800" smtClean="0"/>
              <a:pPr/>
              <a:t>34</a:t>
            </a:fld>
            <a:endParaRPr lang="en-US" altLang="zh-CN" sz="800" smtClean="0"/>
          </a:p>
        </p:txBody>
      </p:sp>
      <p:pic>
        <p:nvPicPr>
          <p:cNvPr id="31748" name="Picture 2" descr="large_gray"/>
          <p:cNvPicPr>
            <a:picLocks noChangeAspect="1" noChangeArrowheads="1"/>
          </p:cNvPicPr>
          <p:nvPr/>
        </p:nvPicPr>
        <p:blipFill>
          <a:blip r:embed="rId3" cstate="print"/>
          <a:srcRect/>
          <a:stretch>
            <a:fillRect/>
          </a:stretch>
        </p:blipFill>
        <p:spPr bwMode="auto">
          <a:xfrm>
            <a:off x="1736725" y="1136650"/>
            <a:ext cx="5484813" cy="5500688"/>
          </a:xfrm>
          <a:prstGeom prst="rect">
            <a:avLst/>
          </a:prstGeom>
          <a:noFill/>
          <a:ln w="9525">
            <a:noFill/>
            <a:miter lim="800000"/>
            <a:headEnd/>
            <a:tailEnd/>
          </a:ln>
        </p:spPr>
      </p:pic>
      <p:sp>
        <p:nvSpPr>
          <p:cNvPr id="31749" name="Rectangle 3"/>
          <p:cNvSpPr>
            <a:spLocks noGrp="1" noChangeArrowheads="1"/>
          </p:cNvSpPr>
          <p:nvPr>
            <p:ph type="title"/>
          </p:nvPr>
        </p:nvSpPr>
        <p:spPr/>
        <p:txBody>
          <a:bodyPr/>
          <a:lstStyle/>
          <a:p>
            <a:pPr eaLnBrk="1" hangingPunct="1"/>
            <a:r>
              <a:rPr lang="en-US" altLang="zh-CN" smtClean="0">
                <a:ea typeface="宋体" charset="-122"/>
              </a:rPr>
              <a:t>Physical Components – Host with Internal Storage</a:t>
            </a:r>
          </a:p>
        </p:txBody>
      </p:sp>
      <p:sp>
        <p:nvSpPr>
          <p:cNvPr id="31750" name="Text Box 4"/>
          <p:cNvSpPr txBox="1">
            <a:spLocks noChangeArrowheads="1"/>
          </p:cNvSpPr>
          <p:nvPr/>
        </p:nvSpPr>
        <p:spPr bwMode="auto">
          <a:xfrm>
            <a:off x="4348163" y="1522413"/>
            <a:ext cx="1087437"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rgbClr val="080808"/>
                </a:solidFill>
                <a:ea typeface="宋体" charset="-122"/>
              </a:rPr>
              <a:t>Bus</a:t>
            </a:r>
          </a:p>
        </p:txBody>
      </p:sp>
      <p:sp>
        <p:nvSpPr>
          <p:cNvPr id="31751" name="Text Box 5"/>
          <p:cNvSpPr txBox="1">
            <a:spLocks noChangeArrowheads="1"/>
          </p:cNvSpPr>
          <p:nvPr/>
        </p:nvSpPr>
        <p:spPr bwMode="auto">
          <a:xfrm>
            <a:off x="5583238" y="5608638"/>
            <a:ext cx="973137" cy="427037"/>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2800" b="1">
                <a:ea typeface="宋体" charset="-122"/>
              </a:rPr>
              <a:t>Disk</a:t>
            </a:r>
          </a:p>
        </p:txBody>
      </p:sp>
      <p:sp>
        <p:nvSpPr>
          <p:cNvPr id="31752" name="Text Box 6"/>
          <p:cNvSpPr txBox="1">
            <a:spLocks noChangeArrowheads="1"/>
          </p:cNvSpPr>
          <p:nvPr/>
        </p:nvSpPr>
        <p:spPr bwMode="auto">
          <a:xfrm>
            <a:off x="5076825" y="4451350"/>
            <a:ext cx="1000125"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b="1">
                <a:solidFill>
                  <a:schemeClr val="tx1"/>
                </a:solidFill>
                <a:ea typeface="宋体" charset="-122"/>
              </a:rPr>
              <a:t>Cable</a:t>
            </a:r>
          </a:p>
        </p:txBody>
      </p:sp>
      <p:sp>
        <p:nvSpPr>
          <p:cNvPr id="31753" name="Text Box 7"/>
          <p:cNvSpPr txBox="1">
            <a:spLocks noChangeArrowheads="1"/>
          </p:cNvSpPr>
          <p:nvPr/>
        </p:nvSpPr>
        <p:spPr bwMode="auto">
          <a:xfrm>
            <a:off x="1874838" y="3640138"/>
            <a:ext cx="1458912" cy="487362"/>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3200" b="1">
                <a:ea typeface="宋体" charset="-122"/>
              </a:rPr>
              <a:t>Host</a:t>
            </a:r>
          </a:p>
        </p:txBody>
      </p:sp>
      <p:sp>
        <p:nvSpPr>
          <p:cNvPr id="31754" name="Text Box 8"/>
          <p:cNvSpPr txBox="1">
            <a:spLocks noChangeArrowheads="1"/>
          </p:cNvSpPr>
          <p:nvPr/>
        </p:nvSpPr>
        <p:spPr bwMode="auto">
          <a:xfrm>
            <a:off x="3124200" y="4527550"/>
            <a:ext cx="1174750"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b="1">
                <a:solidFill>
                  <a:srgbClr val="080808"/>
                </a:solidFill>
                <a:ea typeface="宋体" charset="-122"/>
              </a:rPr>
              <a:t>Port</a:t>
            </a:r>
          </a:p>
        </p:txBody>
      </p:sp>
      <p:sp>
        <p:nvSpPr>
          <p:cNvPr id="31755" name="Line 9"/>
          <p:cNvSpPr>
            <a:spLocks noChangeShapeType="1"/>
          </p:cNvSpPr>
          <p:nvPr/>
        </p:nvSpPr>
        <p:spPr bwMode="auto">
          <a:xfrm flipV="1">
            <a:off x="3924300" y="4214813"/>
            <a:ext cx="903288" cy="301625"/>
          </a:xfrm>
          <a:prstGeom prst="line">
            <a:avLst/>
          </a:prstGeom>
          <a:noFill/>
          <a:ln w="25400">
            <a:solidFill>
              <a:srgbClr val="000000"/>
            </a:solidFill>
            <a:round/>
            <a:headEnd/>
            <a:tailEnd type="triangle" w="med" len="lg"/>
          </a:ln>
        </p:spPr>
        <p:txBody>
          <a:bodyPr lIns="0" tIns="0" rIns="0" bIns="0"/>
          <a:lstStyle/>
          <a:p>
            <a:endParaRPr lang="en-US"/>
          </a:p>
        </p:txBody>
      </p:sp>
      <p:sp>
        <p:nvSpPr>
          <p:cNvPr id="31756" name="Line 10"/>
          <p:cNvSpPr>
            <a:spLocks noChangeShapeType="1"/>
          </p:cNvSpPr>
          <p:nvPr/>
        </p:nvSpPr>
        <p:spPr bwMode="auto">
          <a:xfrm>
            <a:off x="3946525" y="4924425"/>
            <a:ext cx="881063" cy="258763"/>
          </a:xfrm>
          <a:prstGeom prst="line">
            <a:avLst/>
          </a:prstGeom>
          <a:noFill/>
          <a:ln w="25400">
            <a:solidFill>
              <a:srgbClr val="000000"/>
            </a:solidFill>
            <a:round/>
            <a:headEnd/>
            <a:tailEnd type="triangle" w="med" len="lg"/>
          </a:ln>
        </p:spPr>
        <p:txBody>
          <a:bodyPr lIns="0" tIns="0" rIns="0" bIns="0"/>
          <a:lstStyle/>
          <a:p>
            <a:endParaRPr lang="en-US"/>
          </a:p>
        </p:txBody>
      </p:sp>
      <p:sp>
        <p:nvSpPr>
          <p:cNvPr id="31757" name="Text Box 11"/>
          <p:cNvSpPr txBox="1">
            <a:spLocks noChangeArrowheads="1"/>
          </p:cNvSpPr>
          <p:nvPr/>
        </p:nvSpPr>
        <p:spPr bwMode="auto">
          <a:xfrm>
            <a:off x="5849938" y="2649538"/>
            <a:ext cx="1174750"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b="1">
                <a:solidFill>
                  <a:srgbClr val="080808"/>
                </a:solidFill>
                <a:ea typeface="宋体" charset="-122"/>
              </a:rPr>
              <a:t>Port</a:t>
            </a:r>
          </a:p>
        </p:txBody>
      </p:sp>
      <p:sp>
        <p:nvSpPr>
          <p:cNvPr id="31758" name="Line 12"/>
          <p:cNvSpPr>
            <a:spLocks noChangeShapeType="1"/>
          </p:cNvSpPr>
          <p:nvPr/>
        </p:nvSpPr>
        <p:spPr bwMode="auto">
          <a:xfrm rot="3136731" flipH="1" flipV="1">
            <a:off x="6150769" y="2151856"/>
            <a:ext cx="539750" cy="338138"/>
          </a:xfrm>
          <a:prstGeom prst="line">
            <a:avLst/>
          </a:prstGeom>
          <a:noFill/>
          <a:ln w="25400">
            <a:solidFill>
              <a:srgbClr val="000000"/>
            </a:solidFill>
            <a:round/>
            <a:headEnd/>
            <a:tailEnd type="triangle" w="med" len="lg"/>
          </a:ln>
        </p:spPr>
        <p:txBody>
          <a:bodyPr lIns="0" tIns="0" rIns="0" bIns="0"/>
          <a:lstStyle/>
          <a:p>
            <a:endParaRPr lang="en-US"/>
          </a:p>
        </p:txBody>
      </p:sp>
      <p:grpSp>
        <p:nvGrpSpPr>
          <p:cNvPr id="31759" name="Group 13"/>
          <p:cNvGrpSpPr>
            <a:grpSpLocks/>
          </p:cNvGrpSpPr>
          <p:nvPr/>
        </p:nvGrpSpPr>
        <p:grpSpPr bwMode="auto">
          <a:xfrm>
            <a:off x="4505325" y="5268913"/>
            <a:ext cx="885825" cy="1138237"/>
            <a:chOff x="1317" y="3252"/>
            <a:chExt cx="362" cy="465"/>
          </a:xfrm>
        </p:grpSpPr>
        <p:sp>
          <p:nvSpPr>
            <p:cNvPr id="31767" name="AutoShape 14"/>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31768" name="AutoShape 15"/>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31769" name="AutoShape 16"/>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31760" name="Line 17"/>
          <p:cNvSpPr>
            <a:spLocks noChangeShapeType="1"/>
          </p:cNvSpPr>
          <p:nvPr/>
        </p:nvSpPr>
        <p:spPr bwMode="auto">
          <a:xfrm>
            <a:off x="4935538" y="4171950"/>
            <a:ext cx="0" cy="1044575"/>
          </a:xfrm>
          <a:prstGeom prst="line">
            <a:avLst/>
          </a:prstGeom>
          <a:noFill/>
          <a:ln w="28575">
            <a:solidFill>
              <a:srgbClr val="000000"/>
            </a:solidFill>
            <a:round/>
            <a:headEnd type="triangle" w="med" len="lg"/>
            <a:tailEnd type="triangle" w="med" len="lg"/>
          </a:ln>
        </p:spPr>
        <p:txBody>
          <a:bodyPr lIns="0" tIns="0" rIns="0" bIns="0"/>
          <a:lstStyle/>
          <a:p>
            <a:endParaRPr lang="en-US"/>
          </a:p>
        </p:txBody>
      </p:sp>
      <p:sp>
        <p:nvSpPr>
          <p:cNvPr id="31761" name="Line 18"/>
          <p:cNvSpPr>
            <a:spLocks noChangeShapeType="1"/>
          </p:cNvSpPr>
          <p:nvPr/>
        </p:nvSpPr>
        <p:spPr bwMode="auto">
          <a:xfrm>
            <a:off x="3546475" y="1987550"/>
            <a:ext cx="2774950" cy="0"/>
          </a:xfrm>
          <a:prstGeom prst="line">
            <a:avLst/>
          </a:prstGeom>
          <a:noFill/>
          <a:ln w="57150">
            <a:solidFill>
              <a:srgbClr val="000000"/>
            </a:solidFill>
            <a:round/>
            <a:headEnd type="triangle" w="med" len="lg"/>
            <a:tailEnd type="triangle" w="med" len="lg"/>
          </a:ln>
        </p:spPr>
        <p:txBody>
          <a:bodyPr lIns="0" tIns="0" rIns="0" bIns="0"/>
          <a:lstStyle/>
          <a:p>
            <a:endParaRPr lang="en-US"/>
          </a:p>
        </p:txBody>
      </p:sp>
      <p:sp>
        <p:nvSpPr>
          <p:cNvPr id="31762" name="Line 19"/>
          <p:cNvSpPr>
            <a:spLocks noChangeShapeType="1"/>
          </p:cNvSpPr>
          <p:nvPr/>
        </p:nvSpPr>
        <p:spPr bwMode="auto">
          <a:xfrm rot="5400000">
            <a:off x="4463256" y="2458244"/>
            <a:ext cx="942975" cy="1588"/>
          </a:xfrm>
          <a:prstGeom prst="line">
            <a:avLst/>
          </a:prstGeom>
          <a:noFill/>
          <a:ln w="57150">
            <a:solidFill>
              <a:srgbClr val="000000"/>
            </a:solidFill>
            <a:round/>
            <a:headEnd/>
            <a:tailEnd type="triangle" w="med" len="lg"/>
          </a:ln>
        </p:spPr>
        <p:txBody>
          <a:bodyPr lIns="0" tIns="0" rIns="0" bIns="0"/>
          <a:lstStyle/>
          <a:p>
            <a:endParaRPr lang="en-US"/>
          </a:p>
        </p:txBody>
      </p:sp>
      <p:sp>
        <p:nvSpPr>
          <p:cNvPr id="31763" name="AutoShape 20"/>
          <p:cNvSpPr>
            <a:spLocks noChangeArrowheads="1"/>
          </p:cNvSpPr>
          <p:nvPr/>
        </p:nvSpPr>
        <p:spPr bwMode="auto">
          <a:xfrm>
            <a:off x="4346575" y="2952750"/>
            <a:ext cx="1174750" cy="1174750"/>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31764" name="AutoShape 21"/>
          <p:cNvSpPr>
            <a:spLocks noChangeArrowheads="1"/>
          </p:cNvSpPr>
          <p:nvPr/>
        </p:nvSpPr>
        <p:spPr bwMode="auto">
          <a:xfrm>
            <a:off x="2203450" y="1400175"/>
            <a:ext cx="1174750" cy="1174750"/>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31765" name="Text Box 22"/>
          <p:cNvSpPr txBox="1">
            <a:spLocks noChangeArrowheads="1"/>
          </p:cNvSpPr>
          <p:nvPr/>
        </p:nvSpPr>
        <p:spPr bwMode="auto">
          <a:xfrm>
            <a:off x="4391025" y="3275013"/>
            <a:ext cx="1087438"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HBA</a:t>
            </a:r>
          </a:p>
        </p:txBody>
      </p:sp>
      <p:sp>
        <p:nvSpPr>
          <p:cNvPr id="31766" name="Text Box 23"/>
          <p:cNvSpPr txBox="1">
            <a:spLocks noChangeArrowheads="1"/>
          </p:cNvSpPr>
          <p:nvPr/>
        </p:nvSpPr>
        <p:spPr bwMode="auto">
          <a:xfrm>
            <a:off x="2333625" y="1804988"/>
            <a:ext cx="860425"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CPU</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2771" name="Slide Number Placeholder 4"/>
          <p:cNvSpPr>
            <a:spLocks noGrp="1"/>
          </p:cNvSpPr>
          <p:nvPr>
            <p:ph type="sldNum" sz="quarter" idx="11"/>
          </p:nvPr>
        </p:nvSpPr>
        <p:spPr>
          <a:noFill/>
        </p:spPr>
        <p:txBody>
          <a:bodyPr/>
          <a:lstStyle/>
          <a:p>
            <a:r>
              <a:rPr lang="zh-CN" altLang="en-US" smtClean="0"/>
              <a:t> </a:t>
            </a:r>
            <a:r>
              <a:rPr lang="en-US" altLang="zh-CN" smtClean="0"/>
              <a:t>- </a:t>
            </a:r>
            <a:fld id="{4A9ED459-8A9F-4531-9408-33B6B6354B3C}" type="slidenum">
              <a:rPr lang="en-US" altLang="zh-CN" sz="800" smtClean="0"/>
              <a:pPr/>
              <a:t>35</a:t>
            </a:fld>
            <a:endParaRPr lang="en-US" altLang="zh-CN" sz="800" smtClean="0"/>
          </a:p>
        </p:txBody>
      </p:sp>
      <p:sp>
        <p:nvSpPr>
          <p:cNvPr id="32772" name="Rectangle 2"/>
          <p:cNvSpPr>
            <a:spLocks noGrp="1" noChangeArrowheads="1"/>
          </p:cNvSpPr>
          <p:nvPr>
            <p:ph type="title"/>
          </p:nvPr>
        </p:nvSpPr>
        <p:spPr/>
        <p:txBody>
          <a:bodyPr/>
          <a:lstStyle/>
          <a:p>
            <a:pPr eaLnBrk="1" hangingPunct="1"/>
            <a:r>
              <a:rPr lang="en-US" altLang="zh-CN" smtClean="0">
                <a:ea typeface="宋体" charset="-122"/>
              </a:rPr>
              <a:t>Bus Technology </a:t>
            </a:r>
          </a:p>
        </p:txBody>
      </p:sp>
      <p:sp>
        <p:nvSpPr>
          <p:cNvPr id="32773" name="Text Box 3"/>
          <p:cNvSpPr txBox="1">
            <a:spLocks noChangeArrowheads="1"/>
          </p:cNvSpPr>
          <p:nvPr/>
        </p:nvSpPr>
        <p:spPr bwMode="auto">
          <a:xfrm>
            <a:off x="3594100" y="1165225"/>
            <a:ext cx="1930400"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ea typeface="宋体" charset="-122"/>
              </a:rPr>
              <a:t>Serial</a:t>
            </a:r>
          </a:p>
        </p:txBody>
      </p:sp>
      <p:sp>
        <p:nvSpPr>
          <p:cNvPr id="32774" name="Text Box 4"/>
          <p:cNvSpPr txBox="1">
            <a:spLocks noChangeArrowheads="1"/>
          </p:cNvSpPr>
          <p:nvPr/>
        </p:nvSpPr>
        <p:spPr bwMode="auto">
          <a:xfrm>
            <a:off x="2846388" y="2343150"/>
            <a:ext cx="3425825"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ea typeface="宋体" charset="-122"/>
              </a:rPr>
              <a:t>Serial Bi-directional</a:t>
            </a:r>
          </a:p>
        </p:txBody>
      </p:sp>
      <p:sp>
        <p:nvSpPr>
          <p:cNvPr id="32775" name="Text Box 5"/>
          <p:cNvSpPr txBox="1">
            <a:spLocks noChangeArrowheads="1"/>
          </p:cNvSpPr>
          <p:nvPr/>
        </p:nvSpPr>
        <p:spPr bwMode="auto">
          <a:xfrm>
            <a:off x="3579813" y="3984625"/>
            <a:ext cx="1930400"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ea typeface="宋体" charset="-122"/>
              </a:rPr>
              <a:t>Parallel</a:t>
            </a:r>
          </a:p>
        </p:txBody>
      </p:sp>
      <p:sp>
        <p:nvSpPr>
          <p:cNvPr id="32776" name="Line 6"/>
          <p:cNvSpPr>
            <a:spLocks noChangeShapeType="1"/>
          </p:cNvSpPr>
          <p:nvPr/>
        </p:nvSpPr>
        <p:spPr bwMode="auto">
          <a:xfrm rot="10800000">
            <a:off x="425450" y="2778125"/>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32777" name="Line 7"/>
          <p:cNvSpPr>
            <a:spLocks noChangeShapeType="1"/>
          </p:cNvSpPr>
          <p:nvPr/>
        </p:nvSpPr>
        <p:spPr bwMode="auto">
          <a:xfrm rot="10800000">
            <a:off x="436563" y="3252788"/>
            <a:ext cx="8258175" cy="0"/>
          </a:xfrm>
          <a:prstGeom prst="line">
            <a:avLst/>
          </a:prstGeom>
          <a:noFill/>
          <a:ln w="25400">
            <a:solidFill>
              <a:srgbClr val="000000"/>
            </a:solidFill>
            <a:prstDash val="lgDash"/>
            <a:round/>
            <a:headEnd/>
            <a:tailEnd type="none" w="lg" len="med"/>
          </a:ln>
        </p:spPr>
        <p:txBody>
          <a:bodyPr lIns="0" tIns="0" rIns="0" bIns="0"/>
          <a:lstStyle/>
          <a:p>
            <a:endParaRPr lang="en-US"/>
          </a:p>
        </p:txBody>
      </p:sp>
      <p:sp>
        <p:nvSpPr>
          <p:cNvPr id="32778" name="Line 8"/>
          <p:cNvSpPr>
            <a:spLocks noChangeShapeType="1"/>
          </p:cNvSpPr>
          <p:nvPr/>
        </p:nvSpPr>
        <p:spPr bwMode="auto">
          <a:xfrm>
            <a:off x="425450" y="3738563"/>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32779" name="Line 9"/>
          <p:cNvSpPr>
            <a:spLocks noChangeShapeType="1"/>
          </p:cNvSpPr>
          <p:nvPr/>
        </p:nvSpPr>
        <p:spPr bwMode="auto">
          <a:xfrm>
            <a:off x="415925" y="5851525"/>
            <a:ext cx="8258175" cy="0"/>
          </a:xfrm>
          <a:prstGeom prst="line">
            <a:avLst/>
          </a:prstGeom>
          <a:noFill/>
          <a:ln w="25400">
            <a:solidFill>
              <a:srgbClr val="000000"/>
            </a:solidFill>
            <a:prstDash val="lgDash"/>
            <a:round/>
            <a:headEnd/>
            <a:tailEnd type="none" w="lg" len="med"/>
          </a:ln>
        </p:spPr>
        <p:txBody>
          <a:bodyPr lIns="0" tIns="0" rIns="0" bIns="0"/>
          <a:lstStyle/>
          <a:p>
            <a:endParaRPr lang="en-US"/>
          </a:p>
        </p:txBody>
      </p:sp>
      <p:sp>
        <p:nvSpPr>
          <p:cNvPr id="32780" name="Line 10"/>
          <p:cNvSpPr>
            <a:spLocks noChangeShapeType="1"/>
          </p:cNvSpPr>
          <p:nvPr/>
        </p:nvSpPr>
        <p:spPr bwMode="auto">
          <a:xfrm>
            <a:off x="415925" y="6326188"/>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32781" name="Line 11"/>
          <p:cNvSpPr>
            <a:spLocks noChangeShapeType="1"/>
          </p:cNvSpPr>
          <p:nvPr/>
        </p:nvSpPr>
        <p:spPr bwMode="auto">
          <a:xfrm>
            <a:off x="415925" y="5375275"/>
            <a:ext cx="8258175" cy="0"/>
          </a:xfrm>
          <a:prstGeom prst="line">
            <a:avLst/>
          </a:prstGeom>
          <a:noFill/>
          <a:ln w="25400">
            <a:solidFill>
              <a:srgbClr val="000000"/>
            </a:solidFill>
            <a:prstDash val="lgDash"/>
            <a:round/>
            <a:headEnd/>
            <a:tailEnd type="none" w="lg" len="med"/>
          </a:ln>
        </p:spPr>
        <p:txBody>
          <a:bodyPr lIns="0" tIns="0" rIns="0" bIns="0"/>
          <a:lstStyle/>
          <a:p>
            <a:endParaRPr lang="en-US"/>
          </a:p>
        </p:txBody>
      </p:sp>
      <p:sp>
        <p:nvSpPr>
          <p:cNvPr id="32782" name="Line 12"/>
          <p:cNvSpPr>
            <a:spLocks noChangeShapeType="1"/>
          </p:cNvSpPr>
          <p:nvPr/>
        </p:nvSpPr>
        <p:spPr bwMode="auto">
          <a:xfrm>
            <a:off x="415925" y="4903788"/>
            <a:ext cx="8258175" cy="0"/>
          </a:xfrm>
          <a:prstGeom prst="line">
            <a:avLst/>
          </a:prstGeom>
          <a:noFill/>
          <a:ln w="25400">
            <a:solidFill>
              <a:srgbClr val="000000"/>
            </a:solidFill>
            <a:prstDash val="lgDash"/>
            <a:round/>
            <a:headEnd/>
            <a:tailEnd type="none" w="lg" len="med"/>
          </a:ln>
        </p:spPr>
        <p:txBody>
          <a:bodyPr lIns="0" tIns="0" rIns="0" bIns="0"/>
          <a:lstStyle/>
          <a:p>
            <a:endParaRPr lang="en-US"/>
          </a:p>
        </p:txBody>
      </p:sp>
      <p:sp>
        <p:nvSpPr>
          <p:cNvPr id="32783" name="Line 13"/>
          <p:cNvSpPr>
            <a:spLocks noChangeShapeType="1"/>
          </p:cNvSpPr>
          <p:nvPr/>
        </p:nvSpPr>
        <p:spPr bwMode="auto">
          <a:xfrm>
            <a:off x="415925" y="4432300"/>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2295822" name="AutoShape 14"/>
          <p:cNvSpPr>
            <a:spLocks noChangeArrowheads="1"/>
          </p:cNvSpPr>
          <p:nvPr/>
        </p:nvSpPr>
        <p:spPr bwMode="auto">
          <a:xfrm>
            <a:off x="7785100" y="4487863"/>
            <a:ext cx="900113" cy="338137"/>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2295823" name="AutoShape 15"/>
          <p:cNvSpPr>
            <a:spLocks noChangeArrowheads="1"/>
          </p:cNvSpPr>
          <p:nvPr/>
        </p:nvSpPr>
        <p:spPr bwMode="auto">
          <a:xfrm>
            <a:off x="7785100" y="4970463"/>
            <a:ext cx="900113" cy="338137"/>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2295824" name="AutoShape 16"/>
          <p:cNvSpPr>
            <a:spLocks noChangeArrowheads="1"/>
          </p:cNvSpPr>
          <p:nvPr/>
        </p:nvSpPr>
        <p:spPr bwMode="auto">
          <a:xfrm>
            <a:off x="7785100" y="5430838"/>
            <a:ext cx="900113" cy="338137"/>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2295825" name="AutoShape 17"/>
          <p:cNvSpPr>
            <a:spLocks noChangeArrowheads="1"/>
          </p:cNvSpPr>
          <p:nvPr/>
        </p:nvSpPr>
        <p:spPr bwMode="auto">
          <a:xfrm>
            <a:off x="7785100" y="5924550"/>
            <a:ext cx="900113" cy="338138"/>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32788" name="Rectangle 18"/>
          <p:cNvSpPr>
            <a:spLocks noChangeArrowheads="1"/>
          </p:cNvSpPr>
          <p:nvPr/>
        </p:nvSpPr>
        <p:spPr bwMode="auto">
          <a:xfrm>
            <a:off x="2914650"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89" name="Rectangle 19"/>
          <p:cNvSpPr>
            <a:spLocks noChangeArrowheads="1"/>
          </p:cNvSpPr>
          <p:nvPr/>
        </p:nvSpPr>
        <p:spPr bwMode="auto">
          <a:xfrm>
            <a:off x="2070100"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0" name="Rectangle 20"/>
          <p:cNvSpPr>
            <a:spLocks noChangeArrowheads="1"/>
          </p:cNvSpPr>
          <p:nvPr/>
        </p:nvSpPr>
        <p:spPr bwMode="auto">
          <a:xfrm>
            <a:off x="1260475"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1" name="Rectangle 21"/>
          <p:cNvSpPr>
            <a:spLocks noChangeArrowheads="1"/>
          </p:cNvSpPr>
          <p:nvPr/>
        </p:nvSpPr>
        <p:spPr bwMode="auto">
          <a:xfrm>
            <a:off x="415925"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2" name="Rectangle 22"/>
          <p:cNvSpPr>
            <a:spLocks noChangeArrowheads="1"/>
          </p:cNvSpPr>
          <p:nvPr/>
        </p:nvSpPr>
        <p:spPr bwMode="auto">
          <a:xfrm>
            <a:off x="2914650"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3" name="Rectangle 23"/>
          <p:cNvSpPr>
            <a:spLocks noChangeArrowheads="1"/>
          </p:cNvSpPr>
          <p:nvPr/>
        </p:nvSpPr>
        <p:spPr bwMode="auto">
          <a:xfrm>
            <a:off x="2070100"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4" name="Rectangle 24"/>
          <p:cNvSpPr>
            <a:spLocks noChangeArrowheads="1"/>
          </p:cNvSpPr>
          <p:nvPr/>
        </p:nvSpPr>
        <p:spPr bwMode="auto">
          <a:xfrm>
            <a:off x="1260475"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5" name="Rectangle 25"/>
          <p:cNvSpPr>
            <a:spLocks noChangeArrowheads="1"/>
          </p:cNvSpPr>
          <p:nvPr/>
        </p:nvSpPr>
        <p:spPr bwMode="auto">
          <a:xfrm>
            <a:off x="415925"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6" name="Rectangle 26"/>
          <p:cNvSpPr>
            <a:spLocks noChangeArrowheads="1"/>
          </p:cNvSpPr>
          <p:nvPr/>
        </p:nvSpPr>
        <p:spPr bwMode="auto">
          <a:xfrm>
            <a:off x="2914650"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7" name="Rectangle 27"/>
          <p:cNvSpPr>
            <a:spLocks noChangeArrowheads="1"/>
          </p:cNvSpPr>
          <p:nvPr/>
        </p:nvSpPr>
        <p:spPr bwMode="auto">
          <a:xfrm>
            <a:off x="2070100"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8" name="Rectangle 28"/>
          <p:cNvSpPr>
            <a:spLocks noChangeArrowheads="1"/>
          </p:cNvSpPr>
          <p:nvPr/>
        </p:nvSpPr>
        <p:spPr bwMode="auto">
          <a:xfrm>
            <a:off x="1260475"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799" name="Rectangle 29"/>
          <p:cNvSpPr>
            <a:spLocks noChangeArrowheads="1"/>
          </p:cNvSpPr>
          <p:nvPr/>
        </p:nvSpPr>
        <p:spPr bwMode="auto">
          <a:xfrm>
            <a:off x="415925"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0" name="Rectangle 30"/>
          <p:cNvSpPr>
            <a:spLocks noChangeArrowheads="1"/>
          </p:cNvSpPr>
          <p:nvPr/>
        </p:nvSpPr>
        <p:spPr bwMode="auto">
          <a:xfrm>
            <a:off x="2914650"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1" name="Rectangle 31"/>
          <p:cNvSpPr>
            <a:spLocks noChangeArrowheads="1"/>
          </p:cNvSpPr>
          <p:nvPr/>
        </p:nvSpPr>
        <p:spPr bwMode="auto">
          <a:xfrm>
            <a:off x="2070100"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2" name="Rectangle 32"/>
          <p:cNvSpPr>
            <a:spLocks noChangeArrowheads="1"/>
          </p:cNvSpPr>
          <p:nvPr/>
        </p:nvSpPr>
        <p:spPr bwMode="auto">
          <a:xfrm>
            <a:off x="1260475"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3" name="Rectangle 33"/>
          <p:cNvSpPr>
            <a:spLocks noChangeArrowheads="1"/>
          </p:cNvSpPr>
          <p:nvPr/>
        </p:nvSpPr>
        <p:spPr bwMode="auto">
          <a:xfrm>
            <a:off x="415925"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4" name="Line 34"/>
          <p:cNvSpPr>
            <a:spLocks noChangeShapeType="1"/>
          </p:cNvSpPr>
          <p:nvPr/>
        </p:nvSpPr>
        <p:spPr bwMode="auto">
          <a:xfrm>
            <a:off x="430213" y="1631950"/>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32805" name="Line 35"/>
          <p:cNvSpPr>
            <a:spLocks noChangeShapeType="1"/>
          </p:cNvSpPr>
          <p:nvPr/>
        </p:nvSpPr>
        <p:spPr bwMode="auto">
          <a:xfrm>
            <a:off x="430213" y="2106613"/>
            <a:ext cx="8258175" cy="0"/>
          </a:xfrm>
          <a:prstGeom prst="line">
            <a:avLst/>
          </a:prstGeom>
          <a:noFill/>
          <a:ln w="25400">
            <a:solidFill>
              <a:srgbClr val="000000"/>
            </a:solidFill>
            <a:round/>
            <a:headEnd/>
            <a:tailEnd type="none" w="lg" len="med"/>
          </a:ln>
        </p:spPr>
        <p:txBody>
          <a:bodyPr lIns="0" tIns="0" rIns="0" bIns="0"/>
          <a:lstStyle/>
          <a:p>
            <a:endParaRPr lang="en-US"/>
          </a:p>
        </p:txBody>
      </p:sp>
      <p:sp>
        <p:nvSpPr>
          <p:cNvPr id="32806" name="Rectangle 36"/>
          <p:cNvSpPr>
            <a:spLocks noChangeArrowheads="1"/>
          </p:cNvSpPr>
          <p:nvPr/>
        </p:nvSpPr>
        <p:spPr bwMode="auto">
          <a:xfrm>
            <a:off x="5380038"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7" name="Rectangle 37"/>
          <p:cNvSpPr>
            <a:spLocks noChangeArrowheads="1"/>
          </p:cNvSpPr>
          <p:nvPr/>
        </p:nvSpPr>
        <p:spPr bwMode="auto">
          <a:xfrm>
            <a:off x="4570413"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8" name="Rectangle 38"/>
          <p:cNvSpPr>
            <a:spLocks noChangeArrowheads="1"/>
          </p:cNvSpPr>
          <p:nvPr/>
        </p:nvSpPr>
        <p:spPr bwMode="auto">
          <a:xfrm>
            <a:off x="3725863"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09" name="Rectangle 39"/>
          <p:cNvSpPr>
            <a:spLocks noChangeArrowheads="1"/>
          </p:cNvSpPr>
          <p:nvPr/>
        </p:nvSpPr>
        <p:spPr bwMode="auto">
          <a:xfrm>
            <a:off x="5380038"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0" name="Rectangle 40"/>
          <p:cNvSpPr>
            <a:spLocks noChangeArrowheads="1"/>
          </p:cNvSpPr>
          <p:nvPr/>
        </p:nvSpPr>
        <p:spPr bwMode="auto">
          <a:xfrm>
            <a:off x="4570413"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1" name="Rectangle 41"/>
          <p:cNvSpPr>
            <a:spLocks noChangeArrowheads="1"/>
          </p:cNvSpPr>
          <p:nvPr/>
        </p:nvSpPr>
        <p:spPr bwMode="auto">
          <a:xfrm>
            <a:off x="3725863"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2" name="Rectangle 42"/>
          <p:cNvSpPr>
            <a:spLocks noChangeArrowheads="1"/>
          </p:cNvSpPr>
          <p:nvPr/>
        </p:nvSpPr>
        <p:spPr bwMode="auto">
          <a:xfrm>
            <a:off x="5380038"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3" name="Rectangle 43"/>
          <p:cNvSpPr>
            <a:spLocks noChangeArrowheads="1"/>
          </p:cNvSpPr>
          <p:nvPr/>
        </p:nvSpPr>
        <p:spPr bwMode="auto">
          <a:xfrm>
            <a:off x="4570413"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4" name="Rectangle 44"/>
          <p:cNvSpPr>
            <a:spLocks noChangeArrowheads="1"/>
          </p:cNvSpPr>
          <p:nvPr/>
        </p:nvSpPr>
        <p:spPr bwMode="auto">
          <a:xfrm>
            <a:off x="3725863"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5" name="Rectangle 45"/>
          <p:cNvSpPr>
            <a:spLocks noChangeArrowheads="1"/>
          </p:cNvSpPr>
          <p:nvPr/>
        </p:nvSpPr>
        <p:spPr bwMode="auto">
          <a:xfrm>
            <a:off x="6224588"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6" name="Rectangle 46"/>
          <p:cNvSpPr>
            <a:spLocks noChangeArrowheads="1"/>
          </p:cNvSpPr>
          <p:nvPr/>
        </p:nvSpPr>
        <p:spPr bwMode="auto">
          <a:xfrm>
            <a:off x="6224588"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7" name="Rectangle 47"/>
          <p:cNvSpPr>
            <a:spLocks noChangeArrowheads="1"/>
          </p:cNvSpPr>
          <p:nvPr/>
        </p:nvSpPr>
        <p:spPr bwMode="auto">
          <a:xfrm>
            <a:off x="6224588"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8" name="Rectangle 48"/>
          <p:cNvSpPr>
            <a:spLocks noChangeArrowheads="1"/>
          </p:cNvSpPr>
          <p:nvPr/>
        </p:nvSpPr>
        <p:spPr bwMode="auto">
          <a:xfrm>
            <a:off x="6224588"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19" name="Rectangle 49"/>
          <p:cNvSpPr>
            <a:spLocks noChangeArrowheads="1"/>
          </p:cNvSpPr>
          <p:nvPr/>
        </p:nvSpPr>
        <p:spPr bwMode="auto">
          <a:xfrm>
            <a:off x="5380038"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0" name="Rectangle 50"/>
          <p:cNvSpPr>
            <a:spLocks noChangeArrowheads="1"/>
          </p:cNvSpPr>
          <p:nvPr/>
        </p:nvSpPr>
        <p:spPr bwMode="auto">
          <a:xfrm>
            <a:off x="4570413"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1" name="Rectangle 51"/>
          <p:cNvSpPr>
            <a:spLocks noChangeArrowheads="1"/>
          </p:cNvSpPr>
          <p:nvPr/>
        </p:nvSpPr>
        <p:spPr bwMode="auto">
          <a:xfrm>
            <a:off x="3725863"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2" name="Rectangle 52"/>
          <p:cNvSpPr>
            <a:spLocks noChangeArrowheads="1"/>
          </p:cNvSpPr>
          <p:nvPr/>
        </p:nvSpPr>
        <p:spPr bwMode="auto">
          <a:xfrm>
            <a:off x="7029450" y="45434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3" name="Rectangle 53"/>
          <p:cNvSpPr>
            <a:spLocks noChangeArrowheads="1"/>
          </p:cNvSpPr>
          <p:nvPr/>
        </p:nvSpPr>
        <p:spPr bwMode="auto">
          <a:xfrm>
            <a:off x="7029450" y="5026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4" name="Rectangle 54"/>
          <p:cNvSpPr>
            <a:spLocks noChangeArrowheads="1"/>
          </p:cNvSpPr>
          <p:nvPr/>
        </p:nvSpPr>
        <p:spPr bwMode="auto">
          <a:xfrm>
            <a:off x="7029450" y="5486400"/>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5" name="Rectangle 55"/>
          <p:cNvSpPr>
            <a:spLocks noChangeArrowheads="1"/>
          </p:cNvSpPr>
          <p:nvPr/>
        </p:nvSpPr>
        <p:spPr bwMode="auto">
          <a:xfrm>
            <a:off x="7029450" y="5980113"/>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2295864" name="AutoShape 56"/>
          <p:cNvSpPr>
            <a:spLocks noChangeArrowheads="1"/>
          </p:cNvSpPr>
          <p:nvPr/>
        </p:nvSpPr>
        <p:spPr bwMode="auto">
          <a:xfrm>
            <a:off x="7626350" y="1687513"/>
            <a:ext cx="900113" cy="338137"/>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32827" name="Rectangle 57"/>
          <p:cNvSpPr>
            <a:spLocks noChangeArrowheads="1"/>
          </p:cNvSpPr>
          <p:nvPr/>
        </p:nvSpPr>
        <p:spPr bwMode="auto">
          <a:xfrm>
            <a:off x="6853238"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8" name="Rectangle 58"/>
          <p:cNvSpPr>
            <a:spLocks noChangeArrowheads="1"/>
          </p:cNvSpPr>
          <p:nvPr/>
        </p:nvSpPr>
        <p:spPr bwMode="auto">
          <a:xfrm>
            <a:off x="6064250"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29" name="Rectangle 59"/>
          <p:cNvSpPr>
            <a:spLocks noChangeArrowheads="1"/>
          </p:cNvSpPr>
          <p:nvPr/>
        </p:nvSpPr>
        <p:spPr bwMode="auto">
          <a:xfrm>
            <a:off x="5276850"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0" name="Rectangle 60"/>
          <p:cNvSpPr>
            <a:spLocks noChangeArrowheads="1"/>
          </p:cNvSpPr>
          <p:nvPr/>
        </p:nvSpPr>
        <p:spPr bwMode="auto">
          <a:xfrm>
            <a:off x="4487863"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1" name="Rectangle 61"/>
          <p:cNvSpPr>
            <a:spLocks noChangeArrowheads="1"/>
          </p:cNvSpPr>
          <p:nvPr/>
        </p:nvSpPr>
        <p:spPr bwMode="auto">
          <a:xfrm>
            <a:off x="3719513"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2" name="Rectangle 62"/>
          <p:cNvSpPr>
            <a:spLocks noChangeArrowheads="1"/>
          </p:cNvSpPr>
          <p:nvPr/>
        </p:nvSpPr>
        <p:spPr bwMode="auto">
          <a:xfrm>
            <a:off x="2941638"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3" name="Rectangle 63"/>
          <p:cNvSpPr>
            <a:spLocks noChangeArrowheads="1"/>
          </p:cNvSpPr>
          <p:nvPr/>
        </p:nvSpPr>
        <p:spPr bwMode="auto">
          <a:xfrm>
            <a:off x="2168525"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4" name="Rectangle 64"/>
          <p:cNvSpPr>
            <a:spLocks noChangeArrowheads="1"/>
          </p:cNvSpPr>
          <p:nvPr/>
        </p:nvSpPr>
        <p:spPr bwMode="auto">
          <a:xfrm>
            <a:off x="1379538"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5" name="Rectangle 65"/>
          <p:cNvSpPr>
            <a:spLocks noChangeArrowheads="1"/>
          </p:cNvSpPr>
          <p:nvPr/>
        </p:nvSpPr>
        <p:spPr bwMode="auto">
          <a:xfrm>
            <a:off x="592138" y="174307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2295874" name="AutoShape 66"/>
          <p:cNvSpPr>
            <a:spLocks noChangeArrowheads="1"/>
          </p:cNvSpPr>
          <p:nvPr/>
        </p:nvSpPr>
        <p:spPr bwMode="auto">
          <a:xfrm>
            <a:off x="6191250" y="2822575"/>
            <a:ext cx="900113" cy="338138"/>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2295875" name="AutoShape 67"/>
          <p:cNvSpPr>
            <a:spLocks noChangeArrowheads="1"/>
          </p:cNvSpPr>
          <p:nvPr/>
        </p:nvSpPr>
        <p:spPr bwMode="auto">
          <a:xfrm rot="10800000">
            <a:off x="2846388" y="3341688"/>
            <a:ext cx="900112" cy="338137"/>
          </a:xfrm>
          <a:prstGeom prst="rightArrow">
            <a:avLst>
              <a:gd name="adj1" fmla="val 50000"/>
              <a:gd name="adj2" fmla="val 66549"/>
            </a:avLst>
          </a:prstGeom>
          <a:gradFill rotWithShape="1">
            <a:gsLst>
              <a:gs pos="0">
                <a:schemeClr val="tx1">
                  <a:gamma/>
                  <a:shade val="46275"/>
                  <a:invGamma/>
                </a:schemeClr>
              </a:gs>
              <a:gs pos="100000">
                <a:schemeClr val="tx1"/>
              </a:gs>
            </a:gsLst>
            <a:lin ang="0" scaled="1"/>
          </a:gradFill>
          <a:ln w="25400" algn="ctr">
            <a:noFill/>
            <a:miter lim="800000"/>
            <a:headEnd/>
            <a:tailEnd type="none" w="lg" len="med"/>
          </a:ln>
          <a:effectLst/>
        </p:spPr>
        <p:txBody>
          <a:bodyPr wrap="none" lIns="0" tIns="0" rIns="0" bIns="0" anchor="ctr"/>
          <a:lstStyle/>
          <a:p>
            <a:pPr>
              <a:defRPr/>
            </a:pPr>
            <a:endParaRPr lang="en-US"/>
          </a:p>
        </p:txBody>
      </p:sp>
      <p:sp>
        <p:nvSpPr>
          <p:cNvPr id="32838" name="Rectangle 68"/>
          <p:cNvSpPr>
            <a:spLocks noChangeArrowheads="1"/>
          </p:cNvSpPr>
          <p:nvPr/>
        </p:nvSpPr>
        <p:spPr bwMode="auto">
          <a:xfrm>
            <a:off x="5413375"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39" name="Rectangle 69"/>
          <p:cNvSpPr>
            <a:spLocks noChangeArrowheads="1"/>
          </p:cNvSpPr>
          <p:nvPr/>
        </p:nvSpPr>
        <p:spPr bwMode="auto">
          <a:xfrm>
            <a:off x="4624388"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0" name="Rectangle 70"/>
          <p:cNvSpPr>
            <a:spLocks noChangeArrowheads="1"/>
          </p:cNvSpPr>
          <p:nvPr/>
        </p:nvSpPr>
        <p:spPr bwMode="auto">
          <a:xfrm>
            <a:off x="3836988"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1" name="Rectangle 71"/>
          <p:cNvSpPr>
            <a:spLocks noChangeArrowheads="1"/>
          </p:cNvSpPr>
          <p:nvPr/>
        </p:nvSpPr>
        <p:spPr bwMode="auto">
          <a:xfrm>
            <a:off x="3070225"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2" name="Rectangle 72"/>
          <p:cNvSpPr>
            <a:spLocks noChangeArrowheads="1"/>
          </p:cNvSpPr>
          <p:nvPr/>
        </p:nvSpPr>
        <p:spPr bwMode="auto">
          <a:xfrm>
            <a:off x="2293938"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3" name="Rectangle 73"/>
          <p:cNvSpPr>
            <a:spLocks noChangeArrowheads="1"/>
          </p:cNvSpPr>
          <p:nvPr/>
        </p:nvSpPr>
        <p:spPr bwMode="auto">
          <a:xfrm>
            <a:off x="1484313"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4" name="Rectangle 74"/>
          <p:cNvSpPr>
            <a:spLocks noChangeArrowheads="1"/>
          </p:cNvSpPr>
          <p:nvPr/>
        </p:nvSpPr>
        <p:spPr bwMode="auto">
          <a:xfrm>
            <a:off x="695325" y="2878138"/>
            <a:ext cx="676275" cy="252412"/>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5" name="Rectangle 75"/>
          <p:cNvSpPr>
            <a:spLocks noChangeArrowheads="1"/>
          </p:cNvSpPr>
          <p:nvPr/>
        </p:nvSpPr>
        <p:spPr bwMode="auto">
          <a:xfrm rot="10800000">
            <a:off x="3846513"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6" name="Rectangle 76"/>
          <p:cNvSpPr>
            <a:spLocks noChangeArrowheads="1"/>
          </p:cNvSpPr>
          <p:nvPr/>
        </p:nvSpPr>
        <p:spPr bwMode="auto">
          <a:xfrm rot="10800000">
            <a:off x="4613275"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7" name="Rectangle 77"/>
          <p:cNvSpPr>
            <a:spLocks noChangeArrowheads="1"/>
          </p:cNvSpPr>
          <p:nvPr/>
        </p:nvSpPr>
        <p:spPr bwMode="auto">
          <a:xfrm rot="10800000">
            <a:off x="5400675"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8" name="Rectangle 78"/>
          <p:cNvSpPr>
            <a:spLocks noChangeArrowheads="1"/>
          </p:cNvSpPr>
          <p:nvPr/>
        </p:nvSpPr>
        <p:spPr bwMode="auto">
          <a:xfrm rot="10800000">
            <a:off x="6211888"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49" name="Rectangle 79"/>
          <p:cNvSpPr>
            <a:spLocks noChangeArrowheads="1"/>
          </p:cNvSpPr>
          <p:nvPr/>
        </p:nvSpPr>
        <p:spPr bwMode="auto">
          <a:xfrm rot="10800000">
            <a:off x="7000875"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
        <p:nvSpPr>
          <p:cNvPr id="32850" name="Rectangle 80"/>
          <p:cNvSpPr>
            <a:spLocks noChangeArrowheads="1"/>
          </p:cNvSpPr>
          <p:nvPr/>
        </p:nvSpPr>
        <p:spPr bwMode="auto">
          <a:xfrm rot="10800000">
            <a:off x="7796213" y="3375025"/>
            <a:ext cx="676275" cy="252413"/>
          </a:xfrm>
          <a:prstGeom prst="rect">
            <a:avLst/>
          </a:prstGeom>
          <a:gradFill rotWithShape="1">
            <a:gsLst>
              <a:gs pos="0">
                <a:schemeClr val="accent1"/>
              </a:gs>
              <a:gs pos="100000">
                <a:srgbClr val="FFCF05"/>
              </a:gs>
            </a:gsLst>
            <a:lin ang="0" scaled="1"/>
          </a:gradFill>
          <a:ln w="25400" algn="ctr">
            <a:noFill/>
            <a:miter lim="800000"/>
            <a:headEnd/>
            <a:tailEnd type="none" w="lg" len="med"/>
          </a:ln>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3795" name="Slide Number Placeholder 4"/>
          <p:cNvSpPr>
            <a:spLocks noGrp="1"/>
          </p:cNvSpPr>
          <p:nvPr>
            <p:ph type="sldNum" sz="quarter" idx="11"/>
          </p:nvPr>
        </p:nvSpPr>
        <p:spPr>
          <a:noFill/>
        </p:spPr>
        <p:txBody>
          <a:bodyPr/>
          <a:lstStyle/>
          <a:p>
            <a:r>
              <a:rPr lang="zh-CN" altLang="en-US" smtClean="0"/>
              <a:t> </a:t>
            </a:r>
            <a:r>
              <a:rPr lang="en-US" altLang="zh-CN" smtClean="0"/>
              <a:t>- </a:t>
            </a:r>
            <a:fld id="{98C1BFBE-D54D-4ACF-B534-0F647416B5E2}" type="slidenum">
              <a:rPr lang="en-US" altLang="zh-CN" sz="800" smtClean="0"/>
              <a:pPr/>
              <a:t>36</a:t>
            </a:fld>
            <a:endParaRPr lang="en-US" altLang="zh-CN" sz="800" smtClean="0"/>
          </a:p>
        </p:txBody>
      </p:sp>
      <p:sp>
        <p:nvSpPr>
          <p:cNvPr id="33796" name="Rectangle 2"/>
          <p:cNvSpPr>
            <a:spLocks noGrp="1" noChangeArrowheads="1"/>
          </p:cNvSpPr>
          <p:nvPr>
            <p:ph type="title"/>
          </p:nvPr>
        </p:nvSpPr>
        <p:spPr/>
        <p:txBody>
          <a:bodyPr/>
          <a:lstStyle/>
          <a:p>
            <a:pPr eaLnBrk="1" hangingPunct="1"/>
            <a:r>
              <a:rPr lang="en-US" altLang="zh-CN" smtClean="0">
                <a:ea typeface="宋体" charset="-122"/>
              </a:rPr>
              <a:t>Bus Technology</a:t>
            </a:r>
          </a:p>
        </p:txBody>
      </p:sp>
      <p:sp>
        <p:nvSpPr>
          <p:cNvPr id="33797" name="Rectangle 3"/>
          <p:cNvSpPr>
            <a:spLocks noGrp="1" noChangeArrowheads="1"/>
          </p:cNvSpPr>
          <p:nvPr>
            <p:ph type="body" idx="1"/>
          </p:nvPr>
        </p:nvSpPr>
        <p:spPr/>
        <p:txBody>
          <a:bodyPr/>
          <a:lstStyle/>
          <a:p>
            <a:r>
              <a:rPr lang="en-US" altLang="zh-CN" smtClean="0">
                <a:ea typeface="宋体" charset="-122"/>
              </a:rPr>
              <a:t>System Bus – connects CPU to Memory</a:t>
            </a:r>
          </a:p>
          <a:p>
            <a:r>
              <a:rPr lang="en-US" altLang="zh-CN" smtClean="0">
                <a:ea typeface="宋体" charset="-122"/>
              </a:rPr>
              <a:t>Local (I/O) Bus – carries data to/from peripheral devices.</a:t>
            </a:r>
          </a:p>
          <a:p>
            <a:r>
              <a:rPr lang="en-US" altLang="zh-CN" smtClean="0">
                <a:ea typeface="宋体" charset="-122"/>
              </a:rPr>
              <a:t>Bus width measured in bits</a:t>
            </a:r>
          </a:p>
          <a:p>
            <a:r>
              <a:rPr lang="en-US" altLang="zh-CN" smtClean="0">
                <a:ea typeface="宋体" charset="-122"/>
              </a:rPr>
              <a:t>Bus speed measured in MHz</a:t>
            </a:r>
          </a:p>
          <a:p>
            <a:r>
              <a:rPr lang="en-US" altLang="zh-CN" smtClean="0">
                <a:ea typeface="宋体" charset="-122"/>
              </a:rPr>
              <a:t>Throughput measured in MB/S</a:t>
            </a:r>
          </a:p>
          <a:p>
            <a:endParaRPr lang="zh-CN" altLang="en-US" smtClean="0">
              <a:ea typeface="宋体"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4819" name="Slide Number Placeholder 4"/>
          <p:cNvSpPr>
            <a:spLocks noGrp="1"/>
          </p:cNvSpPr>
          <p:nvPr>
            <p:ph type="sldNum" sz="quarter" idx="11"/>
          </p:nvPr>
        </p:nvSpPr>
        <p:spPr>
          <a:noFill/>
        </p:spPr>
        <p:txBody>
          <a:bodyPr/>
          <a:lstStyle/>
          <a:p>
            <a:r>
              <a:rPr lang="zh-CN" altLang="en-US" smtClean="0"/>
              <a:t> </a:t>
            </a:r>
            <a:r>
              <a:rPr lang="en-US" altLang="zh-CN" smtClean="0"/>
              <a:t>- </a:t>
            </a:r>
            <a:fld id="{5987C607-002D-49AF-920C-C6EF7BF94B2A}" type="slidenum">
              <a:rPr lang="en-US" altLang="zh-CN" sz="800" smtClean="0"/>
              <a:pPr/>
              <a:t>37</a:t>
            </a:fld>
            <a:endParaRPr lang="en-US" altLang="zh-CN" sz="800" smtClean="0"/>
          </a:p>
        </p:txBody>
      </p:sp>
      <p:sp>
        <p:nvSpPr>
          <p:cNvPr id="34820" name="Rectangle 2"/>
          <p:cNvSpPr>
            <a:spLocks noGrp="1" noChangeArrowheads="1"/>
          </p:cNvSpPr>
          <p:nvPr>
            <p:ph type="title"/>
          </p:nvPr>
        </p:nvSpPr>
        <p:spPr/>
        <p:txBody>
          <a:bodyPr/>
          <a:lstStyle/>
          <a:p>
            <a:pPr eaLnBrk="1" hangingPunct="1"/>
            <a:r>
              <a:rPr lang="en-US" altLang="zh-CN" smtClean="0">
                <a:ea typeface="宋体" charset="-122"/>
              </a:rPr>
              <a:t>Connectivity Protocols  </a:t>
            </a:r>
          </a:p>
        </p:txBody>
      </p:sp>
      <p:sp>
        <p:nvSpPr>
          <p:cNvPr id="34821" name="Rectangle 3"/>
          <p:cNvSpPr>
            <a:spLocks noGrp="1" noChangeArrowheads="1"/>
          </p:cNvSpPr>
          <p:nvPr>
            <p:ph type="body" idx="1"/>
          </p:nvPr>
        </p:nvSpPr>
        <p:spPr/>
        <p:txBody>
          <a:bodyPr/>
          <a:lstStyle/>
          <a:p>
            <a:pPr algn="just"/>
            <a:r>
              <a:rPr lang="en-US" altLang="zh-CN" dirty="0" smtClean="0">
                <a:ea typeface="宋体" charset="-122"/>
              </a:rPr>
              <a:t>Protocol = a defined format for communication – allows the sending and receiving devices to agree on what is being communicated. </a:t>
            </a:r>
          </a:p>
          <a:p>
            <a:pPr>
              <a:buFont typeface="Wingdings" pitchFamily="2" charset="2"/>
              <a:buNone/>
            </a:pPr>
            <a:endParaRPr lang="en-US" altLang="zh-CN" dirty="0" smtClean="0">
              <a:ea typeface="宋体" charset="-122"/>
            </a:endParaRPr>
          </a:p>
          <a:p>
            <a:pPr>
              <a:buFont typeface="Wingdings" pitchFamily="2" charset="2"/>
              <a:buNone/>
            </a:pPr>
            <a:endParaRPr lang="zh-CN" altLang="en-US" dirty="0" smtClean="0">
              <a:ea typeface="宋体" charset="-122"/>
            </a:endParaRPr>
          </a:p>
        </p:txBody>
      </p:sp>
      <p:grpSp>
        <p:nvGrpSpPr>
          <p:cNvPr id="34822" name="Group 4"/>
          <p:cNvGrpSpPr>
            <a:grpSpLocks/>
          </p:cNvGrpSpPr>
          <p:nvPr/>
        </p:nvGrpSpPr>
        <p:grpSpPr bwMode="auto">
          <a:xfrm>
            <a:off x="1663700" y="2935288"/>
            <a:ext cx="5819775" cy="2298700"/>
            <a:chOff x="1272" y="1751"/>
            <a:chExt cx="3666" cy="1448"/>
          </a:xfrm>
        </p:grpSpPr>
        <p:sp>
          <p:nvSpPr>
            <p:cNvPr id="34823" name="Text Box 5"/>
            <p:cNvSpPr txBox="1">
              <a:spLocks noChangeArrowheads="1"/>
            </p:cNvSpPr>
            <p:nvPr/>
          </p:nvSpPr>
          <p:spPr bwMode="auto">
            <a:xfrm>
              <a:off x="1574" y="2216"/>
              <a:ext cx="660" cy="462"/>
            </a:xfrm>
            <a:prstGeom prst="rect">
              <a:avLst/>
            </a:prstGeom>
            <a:noFill/>
            <a:ln w="25400" algn="ctr">
              <a:noFill/>
              <a:miter lim="800000"/>
              <a:headEnd/>
              <a:tailEnd type="none" w="lg" len="med"/>
            </a:ln>
          </p:spPr>
          <p:txBody>
            <a:bodyPr wrap="none" lIns="0" tIns="0" rIns="0" bIns="0">
              <a:spAutoFit/>
            </a:bodyPr>
            <a:lstStyle/>
            <a:p>
              <a:pPr algn="l" defTabSz="941388"/>
              <a:r>
                <a:rPr lang="en-US" altLang="zh-CN" sz="1600" b="1">
                  <a:ea typeface="宋体" charset="-122"/>
                </a:rPr>
                <a:t>Tightly </a:t>
              </a:r>
              <a:br>
                <a:rPr lang="en-US" altLang="zh-CN" sz="1600" b="1">
                  <a:ea typeface="宋体" charset="-122"/>
                </a:rPr>
              </a:br>
              <a:r>
                <a:rPr lang="en-US" altLang="zh-CN" sz="1600" b="1">
                  <a:ea typeface="宋体" charset="-122"/>
                </a:rPr>
                <a:t>Connected</a:t>
              </a:r>
              <a:br>
                <a:rPr lang="en-US" altLang="zh-CN" sz="1600" b="1">
                  <a:ea typeface="宋体" charset="-122"/>
                </a:rPr>
              </a:br>
              <a:r>
                <a:rPr lang="en-US" altLang="zh-CN" sz="1600" b="1">
                  <a:ea typeface="宋体" charset="-122"/>
                </a:rPr>
                <a:t>Entities</a:t>
              </a:r>
            </a:p>
          </p:txBody>
        </p:sp>
        <p:sp>
          <p:nvSpPr>
            <p:cNvPr id="34824" name="Text Box 6"/>
            <p:cNvSpPr txBox="1">
              <a:spLocks noChangeArrowheads="1"/>
            </p:cNvSpPr>
            <p:nvPr/>
          </p:nvSpPr>
          <p:spPr bwMode="auto">
            <a:xfrm>
              <a:off x="2823" y="2186"/>
              <a:ext cx="547" cy="462"/>
            </a:xfrm>
            <a:prstGeom prst="rect">
              <a:avLst/>
            </a:prstGeom>
            <a:noFill/>
            <a:ln w="25400" algn="ctr">
              <a:noFill/>
              <a:miter lim="800000"/>
              <a:headEnd/>
              <a:tailEnd type="none" w="lg" len="med"/>
            </a:ln>
          </p:spPr>
          <p:txBody>
            <a:bodyPr wrap="none" lIns="0" tIns="0" rIns="0" bIns="0">
              <a:spAutoFit/>
            </a:bodyPr>
            <a:lstStyle/>
            <a:p>
              <a:pPr defTabSz="941388"/>
              <a:r>
                <a:rPr lang="zh-CN" altLang="en-US" sz="1600" b="1">
                  <a:ea typeface="宋体" charset="-122"/>
                </a:rPr>
                <a:t> </a:t>
              </a:r>
              <a:r>
                <a:rPr lang="en-US" altLang="zh-CN" sz="1600" b="1">
                  <a:ea typeface="宋体" charset="-122"/>
                </a:rPr>
                <a:t>Directly</a:t>
              </a:r>
              <a:br>
                <a:rPr lang="en-US" altLang="zh-CN" sz="1600" b="1">
                  <a:ea typeface="宋体" charset="-122"/>
                </a:rPr>
              </a:br>
              <a:r>
                <a:rPr lang="en-US" altLang="zh-CN" sz="1600" b="1">
                  <a:ea typeface="宋体" charset="-122"/>
                </a:rPr>
                <a:t>Attached</a:t>
              </a:r>
              <a:br>
                <a:rPr lang="en-US" altLang="zh-CN" sz="1600" b="1">
                  <a:ea typeface="宋体" charset="-122"/>
                </a:rPr>
              </a:br>
              <a:r>
                <a:rPr lang="en-US" altLang="zh-CN" sz="1600" b="1">
                  <a:ea typeface="宋体" charset="-122"/>
                </a:rPr>
                <a:t>Entities</a:t>
              </a:r>
            </a:p>
          </p:txBody>
        </p:sp>
        <p:sp>
          <p:nvSpPr>
            <p:cNvPr id="34825" name="Text Box 7"/>
            <p:cNvSpPr txBox="1">
              <a:spLocks noChangeArrowheads="1"/>
            </p:cNvSpPr>
            <p:nvPr/>
          </p:nvSpPr>
          <p:spPr bwMode="auto">
            <a:xfrm>
              <a:off x="3943" y="2197"/>
              <a:ext cx="762" cy="462"/>
            </a:xfrm>
            <a:prstGeom prst="rect">
              <a:avLst/>
            </a:prstGeom>
            <a:noFill/>
            <a:ln w="25400" algn="ctr">
              <a:noFill/>
              <a:miter lim="800000"/>
              <a:headEnd/>
              <a:tailEnd type="none" w="lg" len="med"/>
            </a:ln>
          </p:spPr>
          <p:txBody>
            <a:bodyPr lIns="0" tIns="0" rIns="0" bIns="0">
              <a:spAutoFit/>
            </a:bodyPr>
            <a:lstStyle/>
            <a:p>
              <a:pPr algn="r" defTabSz="941388"/>
              <a:r>
                <a:rPr lang="en-US" altLang="zh-CN" sz="1600" b="1">
                  <a:ea typeface="宋体" charset="-122"/>
                </a:rPr>
                <a:t>Network Connected</a:t>
              </a:r>
              <a:br>
                <a:rPr lang="en-US" altLang="zh-CN" sz="1600" b="1">
                  <a:ea typeface="宋体" charset="-122"/>
                </a:rPr>
              </a:br>
              <a:r>
                <a:rPr lang="en-US" altLang="zh-CN" sz="1600" b="1">
                  <a:ea typeface="宋体" charset="-122"/>
                </a:rPr>
                <a:t>Entities</a:t>
              </a:r>
            </a:p>
          </p:txBody>
        </p:sp>
        <p:sp>
          <p:nvSpPr>
            <p:cNvPr id="34826" name="Oval 8"/>
            <p:cNvSpPr>
              <a:spLocks noChangeArrowheads="1"/>
            </p:cNvSpPr>
            <p:nvPr/>
          </p:nvSpPr>
          <p:spPr bwMode="auto">
            <a:xfrm>
              <a:off x="1272" y="1777"/>
              <a:ext cx="1422" cy="1422"/>
            </a:xfrm>
            <a:prstGeom prst="ellipse">
              <a:avLst/>
            </a:prstGeom>
            <a:noFill/>
            <a:ln w="90488">
              <a:solidFill>
                <a:srgbClr val="003580"/>
              </a:solidFill>
              <a:miter lim="800000"/>
              <a:headEnd/>
              <a:tailEnd/>
            </a:ln>
          </p:spPr>
          <p:txBody>
            <a:bodyPr/>
            <a:lstStyle/>
            <a:p>
              <a:endParaRPr lang="en-US"/>
            </a:p>
          </p:txBody>
        </p:sp>
        <p:sp>
          <p:nvSpPr>
            <p:cNvPr id="34827" name="Oval 9"/>
            <p:cNvSpPr>
              <a:spLocks noChangeArrowheads="1"/>
            </p:cNvSpPr>
            <p:nvPr/>
          </p:nvSpPr>
          <p:spPr bwMode="auto">
            <a:xfrm>
              <a:off x="2443" y="1757"/>
              <a:ext cx="1424" cy="1422"/>
            </a:xfrm>
            <a:prstGeom prst="ellipse">
              <a:avLst/>
            </a:prstGeom>
            <a:noFill/>
            <a:ln w="90488">
              <a:solidFill>
                <a:srgbClr val="D4C344"/>
              </a:solidFill>
              <a:miter lim="800000"/>
              <a:headEnd/>
              <a:tailEnd/>
            </a:ln>
          </p:spPr>
          <p:txBody>
            <a:bodyPr/>
            <a:lstStyle/>
            <a:p>
              <a:endParaRPr lang="en-US"/>
            </a:p>
          </p:txBody>
        </p:sp>
        <p:sp>
          <p:nvSpPr>
            <p:cNvPr id="34828" name="Oval 10"/>
            <p:cNvSpPr>
              <a:spLocks noChangeArrowheads="1"/>
            </p:cNvSpPr>
            <p:nvPr/>
          </p:nvSpPr>
          <p:spPr bwMode="auto">
            <a:xfrm>
              <a:off x="3516" y="1751"/>
              <a:ext cx="1422" cy="1422"/>
            </a:xfrm>
            <a:prstGeom prst="ellipse">
              <a:avLst/>
            </a:prstGeom>
            <a:noFill/>
            <a:ln w="90488">
              <a:solidFill>
                <a:srgbClr val="86BAB5"/>
              </a:solidFill>
              <a:miter lim="800000"/>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5843" name="Slide Number Placeholder 4"/>
          <p:cNvSpPr>
            <a:spLocks noGrp="1"/>
          </p:cNvSpPr>
          <p:nvPr>
            <p:ph type="sldNum" sz="quarter" idx="11"/>
          </p:nvPr>
        </p:nvSpPr>
        <p:spPr>
          <a:noFill/>
        </p:spPr>
        <p:txBody>
          <a:bodyPr/>
          <a:lstStyle/>
          <a:p>
            <a:r>
              <a:rPr lang="zh-CN" altLang="en-US" smtClean="0"/>
              <a:t> </a:t>
            </a:r>
            <a:r>
              <a:rPr lang="en-US" altLang="zh-CN" smtClean="0"/>
              <a:t>- </a:t>
            </a:r>
            <a:fld id="{CDDAE08D-6946-45A9-A90E-1FBE590DA9F0}" type="slidenum">
              <a:rPr lang="en-US" altLang="zh-CN" sz="800" smtClean="0"/>
              <a:pPr/>
              <a:t>38</a:t>
            </a:fld>
            <a:endParaRPr lang="en-US" altLang="zh-CN" sz="800" smtClean="0"/>
          </a:p>
        </p:txBody>
      </p:sp>
      <p:sp>
        <p:nvSpPr>
          <p:cNvPr id="35844" name="Rectangle 2"/>
          <p:cNvSpPr>
            <a:spLocks noGrp="1" noChangeArrowheads="1"/>
          </p:cNvSpPr>
          <p:nvPr>
            <p:ph type="title"/>
          </p:nvPr>
        </p:nvSpPr>
        <p:spPr/>
        <p:txBody>
          <a:bodyPr/>
          <a:lstStyle/>
          <a:p>
            <a:pPr eaLnBrk="1" hangingPunct="1"/>
            <a:r>
              <a:rPr lang="en-US" altLang="zh-CN" smtClean="0">
                <a:ea typeface="宋体" charset="-122"/>
              </a:rPr>
              <a:t>Communication Protocols </a:t>
            </a:r>
          </a:p>
        </p:txBody>
      </p:sp>
      <p:grpSp>
        <p:nvGrpSpPr>
          <p:cNvPr id="35845" name="Group 3"/>
          <p:cNvGrpSpPr>
            <a:grpSpLocks/>
          </p:cNvGrpSpPr>
          <p:nvPr/>
        </p:nvGrpSpPr>
        <p:grpSpPr bwMode="auto">
          <a:xfrm>
            <a:off x="1827213" y="1430338"/>
            <a:ext cx="5489575" cy="4883150"/>
            <a:chOff x="1151" y="901"/>
            <a:chExt cx="3458" cy="3076"/>
          </a:xfrm>
        </p:grpSpPr>
        <p:pic>
          <p:nvPicPr>
            <p:cNvPr id="35846" name="Picture 4" descr="small_logical_components"/>
            <p:cNvPicPr>
              <a:picLocks noChangeAspect="1" noChangeArrowheads="1"/>
            </p:cNvPicPr>
            <p:nvPr/>
          </p:nvPicPr>
          <p:blipFill>
            <a:blip r:embed="rId3" cstate="print"/>
            <a:srcRect/>
            <a:stretch>
              <a:fillRect/>
            </a:stretch>
          </p:blipFill>
          <p:spPr bwMode="auto">
            <a:xfrm>
              <a:off x="1151" y="901"/>
              <a:ext cx="3458" cy="3076"/>
            </a:xfrm>
            <a:prstGeom prst="rect">
              <a:avLst/>
            </a:prstGeom>
            <a:noFill/>
            <a:ln w="9525">
              <a:noFill/>
              <a:miter lim="800000"/>
              <a:headEnd/>
              <a:tailEnd/>
            </a:ln>
          </p:spPr>
        </p:pic>
        <p:sp>
          <p:nvSpPr>
            <p:cNvPr id="35847" name="Text Box 5"/>
            <p:cNvSpPr txBox="1">
              <a:spLocks noChangeArrowheads="1"/>
            </p:cNvSpPr>
            <p:nvPr/>
          </p:nvSpPr>
          <p:spPr bwMode="auto">
            <a:xfrm>
              <a:off x="2660" y="961"/>
              <a:ext cx="356"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080808"/>
                  </a:solidFill>
                  <a:ea typeface="宋体" charset="-122"/>
                </a:rPr>
                <a:t>Host</a:t>
              </a:r>
            </a:p>
          </p:txBody>
        </p:sp>
        <p:sp>
          <p:nvSpPr>
            <p:cNvPr id="35848" name="Text Box 6"/>
            <p:cNvSpPr txBox="1">
              <a:spLocks noChangeArrowheads="1"/>
            </p:cNvSpPr>
            <p:nvPr/>
          </p:nvSpPr>
          <p:spPr bwMode="auto">
            <a:xfrm>
              <a:off x="2645" y="1550"/>
              <a:ext cx="401"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Apps</a:t>
              </a:r>
            </a:p>
          </p:txBody>
        </p:sp>
        <p:sp>
          <p:nvSpPr>
            <p:cNvPr id="35849" name="Text Box 7"/>
            <p:cNvSpPr txBox="1">
              <a:spLocks noChangeArrowheads="1"/>
            </p:cNvSpPr>
            <p:nvPr/>
          </p:nvSpPr>
          <p:spPr bwMode="auto">
            <a:xfrm>
              <a:off x="2196" y="2020"/>
              <a:ext cx="1368"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Operating System</a:t>
              </a:r>
            </a:p>
          </p:txBody>
        </p:sp>
        <p:sp>
          <p:nvSpPr>
            <p:cNvPr id="35850" name="Text Box 8"/>
            <p:cNvSpPr txBox="1">
              <a:spLocks noChangeArrowheads="1"/>
            </p:cNvSpPr>
            <p:nvPr/>
          </p:nvSpPr>
          <p:spPr bwMode="auto">
            <a:xfrm>
              <a:off x="2719" y="2340"/>
              <a:ext cx="267"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PCI</a:t>
              </a:r>
            </a:p>
          </p:txBody>
        </p:sp>
        <p:sp>
          <p:nvSpPr>
            <p:cNvPr id="35851" name="Text Box 9"/>
            <p:cNvSpPr txBox="1">
              <a:spLocks noChangeArrowheads="1"/>
            </p:cNvSpPr>
            <p:nvPr/>
          </p:nvSpPr>
          <p:spPr bwMode="auto">
            <a:xfrm>
              <a:off x="1408" y="2678"/>
              <a:ext cx="2176" cy="173"/>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800" b="1">
                  <a:solidFill>
                    <a:schemeClr val="bg1"/>
                  </a:solidFill>
                  <a:ea typeface="宋体" charset="-122"/>
                </a:rPr>
                <a:t>SCSI or IDE/ATA Device Drivers</a:t>
              </a:r>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6867" name="Slide Number Placeholder 4"/>
          <p:cNvSpPr>
            <a:spLocks noGrp="1"/>
          </p:cNvSpPr>
          <p:nvPr>
            <p:ph type="sldNum" sz="quarter" idx="11"/>
          </p:nvPr>
        </p:nvSpPr>
        <p:spPr>
          <a:noFill/>
        </p:spPr>
        <p:txBody>
          <a:bodyPr/>
          <a:lstStyle/>
          <a:p>
            <a:r>
              <a:rPr lang="zh-CN" altLang="en-US" smtClean="0"/>
              <a:t> </a:t>
            </a:r>
            <a:r>
              <a:rPr lang="en-US" altLang="zh-CN" smtClean="0"/>
              <a:t>- </a:t>
            </a:r>
            <a:fld id="{F01FE600-546D-4158-A156-292E1907C495}" type="slidenum">
              <a:rPr lang="en-US" altLang="zh-CN" sz="800" smtClean="0"/>
              <a:pPr/>
              <a:t>39</a:t>
            </a:fld>
            <a:endParaRPr lang="en-US" altLang="zh-CN" sz="800" smtClean="0"/>
          </a:p>
        </p:txBody>
      </p:sp>
      <p:sp>
        <p:nvSpPr>
          <p:cNvPr id="36868" name="Rectangle 2"/>
          <p:cNvSpPr>
            <a:spLocks noGrp="1" noChangeArrowheads="1"/>
          </p:cNvSpPr>
          <p:nvPr>
            <p:ph type="title"/>
          </p:nvPr>
        </p:nvSpPr>
        <p:spPr/>
        <p:txBody>
          <a:bodyPr/>
          <a:lstStyle/>
          <a:p>
            <a:pPr eaLnBrk="1" hangingPunct="1"/>
            <a:r>
              <a:rPr lang="pt-BR" smtClean="0"/>
              <a:t>Bus Technology - PCI</a:t>
            </a:r>
            <a:endParaRPr lang="en-US" altLang="zh-CN" smtClean="0">
              <a:ea typeface="宋体" charset="-122"/>
            </a:endParaRPr>
          </a:p>
        </p:txBody>
      </p:sp>
      <p:sp>
        <p:nvSpPr>
          <p:cNvPr id="36869" name="Rectangle 3"/>
          <p:cNvSpPr>
            <a:spLocks noGrp="1" noChangeArrowheads="1"/>
          </p:cNvSpPr>
          <p:nvPr>
            <p:ph type="body" idx="1"/>
          </p:nvPr>
        </p:nvSpPr>
        <p:spPr/>
        <p:txBody>
          <a:bodyPr/>
          <a:lstStyle/>
          <a:p>
            <a:r>
              <a:rPr lang="en-US" altLang="zh-CN" smtClean="0">
                <a:ea typeface="宋体" charset="-122"/>
              </a:rPr>
              <a:t>Peripheral Component Interconnect (PCI) defines the local bus system within a computer</a:t>
            </a:r>
          </a:p>
          <a:p>
            <a:r>
              <a:rPr lang="en-US" altLang="zh-CN" smtClean="0">
                <a:ea typeface="宋体" charset="-122"/>
              </a:rPr>
              <a:t>It is an interconnection between microprocessor and attached devices, in which expansion slots are spaced closely for high-speed operation.</a:t>
            </a:r>
          </a:p>
          <a:p>
            <a:r>
              <a:rPr lang="en-US" altLang="zh-CN" smtClean="0">
                <a:ea typeface="宋体" charset="-122"/>
              </a:rPr>
              <a:t>Has Plug and Play functionality.</a:t>
            </a:r>
          </a:p>
          <a:p>
            <a:r>
              <a:rPr lang="en-US" altLang="zh-CN" smtClean="0">
                <a:ea typeface="宋体" charset="-122"/>
              </a:rPr>
              <a:t>PCI is 32/64 bit</a:t>
            </a:r>
          </a:p>
          <a:p>
            <a:r>
              <a:rPr lang="en-US" altLang="zh-CN" smtClean="0">
                <a:ea typeface="宋体" charset="-122"/>
              </a:rPr>
              <a:t>Throughput is 133 MB/sec</a:t>
            </a:r>
            <a:endParaRPr lang="pt-BR"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171" name="Slide Number Placeholder 4"/>
          <p:cNvSpPr>
            <a:spLocks noGrp="1"/>
          </p:cNvSpPr>
          <p:nvPr>
            <p:ph type="sldNum" sz="quarter" idx="11"/>
          </p:nvPr>
        </p:nvSpPr>
        <p:spPr>
          <a:noFill/>
        </p:spPr>
        <p:txBody>
          <a:bodyPr/>
          <a:lstStyle/>
          <a:p>
            <a:r>
              <a:rPr lang="zh-CN" altLang="en-US" smtClean="0"/>
              <a:t> </a:t>
            </a:r>
            <a:r>
              <a:rPr lang="en-US" altLang="zh-CN" smtClean="0"/>
              <a:t>- </a:t>
            </a:r>
            <a:fld id="{ABF468F8-9CF0-4D12-BDDF-A5A708FBD73E}" type="slidenum">
              <a:rPr lang="en-US" altLang="zh-CN" sz="800" smtClean="0"/>
              <a:pPr/>
              <a:t>4</a:t>
            </a:fld>
            <a:endParaRPr lang="en-US" altLang="zh-CN" sz="800" smtClean="0"/>
          </a:p>
        </p:txBody>
      </p:sp>
      <p:sp>
        <p:nvSpPr>
          <p:cNvPr id="7172" name="Rectangle 2"/>
          <p:cNvSpPr>
            <a:spLocks noGrp="1" noChangeArrowheads="1"/>
          </p:cNvSpPr>
          <p:nvPr>
            <p:ph type="title"/>
          </p:nvPr>
        </p:nvSpPr>
        <p:spPr/>
        <p:txBody>
          <a:bodyPr/>
          <a:lstStyle/>
          <a:p>
            <a:pPr eaLnBrk="1" hangingPunct="1"/>
            <a:r>
              <a:rPr lang="en-US" altLang="zh-CN" smtClean="0">
                <a:ea typeface="宋体" charset="-122"/>
              </a:rPr>
              <a:t>Storage System Environment</a:t>
            </a:r>
          </a:p>
        </p:txBody>
      </p:sp>
      <p:sp>
        <p:nvSpPr>
          <p:cNvPr id="8" name="TextBox 7"/>
          <p:cNvSpPr txBox="1"/>
          <p:nvPr/>
        </p:nvSpPr>
        <p:spPr>
          <a:xfrm>
            <a:off x="0" y="1193873"/>
            <a:ext cx="9144000" cy="4862870"/>
          </a:xfrm>
          <a:prstGeom prst="rect">
            <a:avLst/>
          </a:prstGeom>
          <a:noFill/>
        </p:spPr>
        <p:txBody>
          <a:bodyPr wrap="square" rtlCol="0">
            <a:spAutoFit/>
          </a:bodyPr>
          <a:lstStyle/>
          <a:p>
            <a:pPr algn="just" eaLnBrk="1" hangingPunct="1"/>
            <a:r>
              <a:rPr lang="en-US" altLang="zh-CN" sz="2000" b="1" dirty="0" smtClean="0"/>
              <a:t>Storage System environments have evolved along with the changes in computing models.  Storage has evolved from single internal disks to storage systems.   </a:t>
            </a:r>
          </a:p>
          <a:p>
            <a:pPr algn="just" eaLnBrk="1" hangingPunct="1"/>
            <a:r>
              <a:rPr lang="en-US" altLang="zh-CN" sz="2000" b="1" dirty="0" smtClean="0"/>
              <a:t>A </a:t>
            </a:r>
            <a:r>
              <a:rPr lang="en-US" altLang="zh-CN" sz="2000" b="1" dirty="0" smtClean="0">
                <a:solidFill>
                  <a:srgbClr val="0000FF"/>
                </a:solidFill>
              </a:rPr>
              <a:t>storage system</a:t>
            </a:r>
            <a:r>
              <a:rPr lang="en-US" altLang="zh-CN" sz="2000" b="1" dirty="0" smtClean="0"/>
              <a:t> is a group of components that provide storage to one or more computers. The storage system is responsible for both the requests (commands) to read/write data as well as the actual transmission of the data.</a:t>
            </a:r>
          </a:p>
          <a:p>
            <a:pPr algn="just" eaLnBrk="1" hangingPunct="1"/>
            <a:r>
              <a:rPr lang="en-US" altLang="zh-CN" sz="2000" b="1" dirty="0" smtClean="0"/>
              <a:t> At a very high level, a storage system includes:</a:t>
            </a:r>
          </a:p>
          <a:p>
            <a:pPr algn="l" eaLnBrk="1" hangingPunct="1">
              <a:buFontTx/>
              <a:buChar char="•"/>
            </a:pPr>
            <a:r>
              <a:rPr lang="en-US" altLang="zh-CN" sz="2000" b="1" dirty="0" smtClean="0"/>
              <a:t>  Host system – Interact with the operating system and applications that require data.</a:t>
            </a:r>
          </a:p>
          <a:p>
            <a:pPr algn="l" eaLnBrk="1" hangingPunct="1">
              <a:buFontTx/>
              <a:buChar char="•"/>
            </a:pPr>
            <a:r>
              <a:rPr lang="en-US" altLang="zh-CN" sz="2000" b="1" dirty="0" smtClean="0"/>
              <a:t>  Connectivity – Carries read/write commands and the data between the host and the storage devices.</a:t>
            </a:r>
          </a:p>
          <a:p>
            <a:pPr algn="l" eaLnBrk="1" hangingPunct="1">
              <a:buFontTx/>
              <a:buChar char="•"/>
            </a:pPr>
            <a:r>
              <a:rPr lang="en-US" altLang="zh-CN" sz="2000" b="1" dirty="0" smtClean="0"/>
              <a:t>  Storage System – Devices where the data is stored.</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7891" name="Slide Number Placeholder 4"/>
          <p:cNvSpPr>
            <a:spLocks noGrp="1"/>
          </p:cNvSpPr>
          <p:nvPr>
            <p:ph type="sldNum" sz="quarter" idx="11"/>
          </p:nvPr>
        </p:nvSpPr>
        <p:spPr>
          <a:noFill/>
        </p:spPr>
        <p:txBody>
          <a:bodyPr/>
          <a:lstStyle/>
          <a:p>
            <a:r>
              <a:rPr lang="zh-CN" altLang="en-US" smtClean="0"/>
              <a:t> </a:t>
            </a:r>
            <a:r>
              <a:rPr lang="en-US" altLang="zh-CN" smtClean="0"/>
              <a:t>- </a:t>
            </a:r>
            <a:fld id="{0107908C-2D29-4572-AE8D-E78A74A679D9}" type="slidenum">
              <a:rPr lang="en-US" altLang="zh-CN" sz="800" smtClean="0"/>
              <a:pPr/>
              <a:t>40</a:t>
            </a:fld>
            <a:endParaRPr lang="en-US" altLang="zh-CN" sz="800" smtClean="0"/>
          </a:p>
        </p:txBody>
      </p:sp>
      <p:sp>
        <p:nvSpPr>
          <p:cNvPr id="37892" name="Rectangle 2"/>
          <p:cNvSpPr>
            <a:spLocks noGrp="1" noChangeArrowheads="1"/>
          </p:cNvSpPr>
          <p:nvPr>
            <p:ph type="title"/>
          </p:nvPr>
        </p:nvSpPr>
        <p:spPr/>
        <p:txBody>
          <a:bodyPr/>
          <a:lstStyle/>
          <a:p>
            <a:pPr eaLnBrk="1" hangingPunct="1"/>
            <a:r>
              <a:rPr lang="en-US" altLang="zh-CN" smtClean="0">
                <a:ea typeface="宋体" charset="-122"/>
              </a:rPr>
              <a:t>IDE/ATA </a:t>
            </a:r>
          </a:p>
        </p:txBody>
      </p:sp>
      <p:sp>
        <p:nvSpPr>
          <p:cNvPr id="37893" name="Rectangle 3"/>
          <p:cNvSpPr>
            <a:spLocks noGrp="1" noChangeArrowheads="1"/>
          </p:cNvSpPr>
          <p:nvPr>
            <p:ph type="body" idx="1"/>
          </p:nvPr>
        </p:nvSpPr>
        <p:spPr/>
        <p:txBody>
          <a:bodyPr/>
          <a:lstStyle/>
          <a:p>
            <a:r>
              <a:rPr lang="en-US" altLang="zh-CN" smtClean="0">
                <a:ea typeface="宋体" charset="-122"/>
              </a:rPr>
              <a:t>Integrated Device Electronics (IDE) / Advanced Technology Attachment (ATA)</a:t>
            </a:r>
          </a:p>
          <a:p>
            <a:r>
              <a:rPr lang="pt-BR" smtClean="0"/>
              <a:t>Most popular interface used with modern hard disks</a:t>
            </a:r>
          </a:p>
          <a:p>
            <a:r>
              <a:rPr lang="pt-BR" smtClean="0"/>
              <a:t>Good performance at low cost</a:t>
            </a:r>
            <a:endParaRPr lang="en-US" altLang="zh-CN" smtClean="0">
              <a:ea typeface="宋体" charset="-122"/>
            </a:endParaRPr>
          </a:p>
          <a:p>
            <a:r>
              <a:rPr lang="en-US" altLang="zh-CN" smtClean="0">
                <a:ea typeface="宋体" charset="-122"/>
              </a:rPr>
              <a:t>Desktop and laptop systems</a:t>
            </a:r>
          </a:p>
          <a:p>
            <a:r>
              <a:rPr lang="en-US" altLang="zh-CN" smtClean="0">
                <a:ea typeface="宋体" charset="-122"/>
              </a:rPr>
              <a:t>Inexpensive storage interconnect</a:t>
            </a:r>
          </a:p>
          <a:p>
            <a:endParaRPr lang="zh-CN" altLang="en-US" smtClean="0">
              <a:ea typeface="宋体"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8915" name="Slide Number Placeholder 4"/>
          <p:cNvSpPr>
            <a:spLocks noGrp="1"/>
          </p:cNvSpPr>
          <p:nvPr>
            <p:ph type="sldNum" sz="quarter" idx="11"/>
          </p:nvPr>
        </p:nvSpPr>
        <p:spPr>
          <a:noFill/>
        </p:spPr>
        <p:txBody>
          <a:bodyPr/>
          <a:lstStyle/>
          <a:p>
            <a:r>
              <a:rPr lang="zh-CN" altLang="en-US" smtClean="0"/>
              <a:t> </a:t>
            </a:r>
            <a:r>
              <a:rPr lang="en-US" altLang="zh-CN" smtClean="0"/>
              <a:t>- </a:t>
            </a:r>
            <a:fld id="{40FAA994-7687-4540-91B8-7F0F7FF36E4E}" type="slidenum">
              <a:rPr lang="en-US" altLang="zh-CN" sz="800" smtClean="0"/>
              <a:pPr/>
              <a:t>41</a:t>
            </a:fld>
            <a:endParaRPr lang="en-US" altLang="zh-CN" sz="800" smtClean="0"/>
          </a:p>
        </p:txBody>
      </p:sp>
      <p:sp>
        <p:nvSpPr>
          <p:cNvPr id="38916" name="Rectangle 2"/>
          <p:cNvSpPr>
            <a:spLocks noGrp="1" noChangeArrowheads="1"/>
          </p:cNvSpPr>
          <p:nvPr>
            <p:ph type="title"/>
          </p:nvPr>
        </p:nvSpPr>
        <p:spPr/>
        <p:txBody>
          <a:bodyPr/>
          <a:lstStyle/>
          <a:p>
            <a:pPr eaLnBrk="1" hangingPunct="1"/>
            <a:r>
              <a:rPr lang="en-US" altLang="zh-CN" smtClean="0">
                <a:ea typeface="宋体" charset="-122"/>
              </a:rPr>
              <a:t>SCSI - Small Computer System Interface</a:t>
            </a:r>
          </a:p>
        </p:txBody>
      </p:sp>
      <p:sp>
        <p:nvSpPr>
          <p:cNvPr id="38917" name="Text Box 3"/>
          <p:cNvSpPr txBox="1">
            <a:spLocks noChangeArrowheads="1"/>
          </p:cNvSpPr>
          <p:nvPr/>
        </p:nvSpPr>
        <p:spPr bwMode="auto">
          <a:xfrm>
            <a:off x="419100" y="1611313"/>
            <a:ext cx="8431213" cy="396875"/>
          </a:xfrm>
          <a:prstGeom prst="rect">
            <a:avLst/>
          </a:prstGeom>
          <a:noFill/>
          <a:ln w="25400" algn="ctr">
            <a:noFill/>
            <a:miter lim="800000"/>
            <a:headEnd/>
            <a:tailEnd type="none" w="lg" len="med"/>
          </a:ln>
        </p:spPr>
        <p:txBody>
          <a:bodyPr lIns="0" tIns="0" rIns="0" bIns="0">
            <a:spAutoFit/>
          </a:bodyPr>
          <a:lstStyle/>
          <a:p>
            <a:pPr marL="354013" indent="-354013" defTabSz="941388"/>
            <a:endParaRPr lang="zh-CN" altLang="en-US">
              <a:ea typeface="宋体" charset="-122"/>
            </a:endParaRPr>
          </a:p>
        </p:txBody>
      </p:sp>
      <p:sp>
        <p:nvSpPr>
          <p:cNvPr id="38918" name="Text Box 4"/>
          <p:cNvSpPr txBox="1">
            <a:spLocks noChangeArrowheads="1"/>
          </p:cNvSpPr>
          <p:nvPr/>
        </p:nvSpPr>
        <p:spPr bwMode="auto">
          <a:xfrm>
            <a:off x="419100" y="1581150"/>
            <a:ext cx="8321675" cy="2778125"/>
          </a:xfrm>
          <a:prstGeom prst="rect">
            <a:avLst/>
          </a:prstGeom>
          <a:noFill/>
          <a:ln w="25400" algn="ctr">
            <a:noFill/>
            <a:miter lim="800000"/>
            <a:headEnd/>
            <a:tailEnd type="none" w="lg" len="med"/>
          </a:ln>
        </p:spPr>
        <p:txBody>
          <a:bodyPr lIns="0" tIns="0" rIns="0" bIns="0">
            <a:spAutoFit/>
          </a:bodyPr>
          <a:lstStyle/>
          <a:p>
            <a:pPr marL="354013" indent="-354013" algn="l" defTabSz="941388">
              <a:buFont typeface="Wingdings" pitchFamily="2" charset="2"/>
              <a:buChar char=""/>
            </a:pPr>
            <a:r>
              <a:rPr lang="en-US" altLang="zh-CN">
                <a:ea typeface="宋体" charset="-122"/>
              </a:rPr>
              <a:t>Most popular hard disk interface for servers.</a:t>
            </a:r>
          </a:p>
          <a:p>
            <a:pPr marL="354013" indent="-354013" algn="l" defTabSz="941388">
              <a:buFont typeface="Wingdings" pitchFamily="2" charset="2"/>
              <a:buChar char=""/>
            </a:pPr>
            <a:r>
              <a:rPr lang="en-US" altLang="zh-CN">
                <a:ea typeface="宋体" charset="-122"/>
              </a:rPr>
              <a:t>Higher cost than IDE/ATA.</a:t>
            </a:r>
          </a:p>
          <a:p>
            <a:pPr marL="354013" indent="-354013" algn="l" defTabSz="941388">
              <a:buFont typeface="Wingdings" pitchFamily="2" charset="2"/>
              <a:buChar char=""/>
            </a:pPr>
            <a:r>
              <a:rPr lang="en-US" altLang="zh-CN">
                <a:ea typeface="宋体" charset="-122"/>
              </a:rPr>
              <a:t>Supports multiple simultaneous data access.</a:t>
            </a:r>
          </a:p>
          <a:p>
            <a:pPr marL="354013" indent="-354013" algn="l" defTabSz="941388">
              <a:buFont typeface="Wingdings" pitchFamily="2" charset="2"/>
              <a:buChar char=""/>
            </a:pPr>
            <a:r>
              <a:rPr lang="en-US" altLang="zh-CN">
                <a:ea typeface="宋体" charset="-122"/>
              </a:rPr>
              <a:t>Currently both parallel and serial forms.</a:t>
            </a:r>
          </a:p>
          <a:p>
            <a:pPr marL="354013" indent="-354013" algn="l" defTabSz="941388">
              <a:buFont typeface="Wingdings" pitchFamily="2" charset="2"/>
              <a:buChar char=""/>
            </a:pPr>
            <a:r>
              <a:rPr lang="en-US" altLang="zh-CN">
                <a:ea typeface="宋体" charset="-122"/>
              </a:rPr>
              <a:t>Used primarily in “higher end” environments.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39939" name="Slide Number Placeholder 4"/>
          <p:cNvSpPr>
            <a:spLocks noGrp="1"/>
          </p:cNvSpPr>
          <p:nvPr>
            <p:ph type="sldNum" sz="quarter" idx="11"/>
          </p:nvPr>
        </p:nvSpPr>
        <p:spPr>
          <a:noFill/>
        </p:spPr>
        <p:txBody>
          <a:bodyPr/>
          <a:lstStyle/>
          <a:p>
            <a:r>
              <a:rPr lang="zh-CN" altLang="en-US" smtClean="0"/>
              <a:t> </a:t>
            </a:r>
            <a:r>
              <a:rPr lang="en-US" altLang="zh-CN" smtClean="0"/>
              <a:t>- </a:t>
            </a:r>
            <a:fld id="{82239208-D397-4AE8-BECD-A29BAFB8559C}" type="slidenum">
              <a:rPr lang="en-US" altLang="zh-CN" sz="800" smtClean="0"/>
              <a:pPr/>
              <a:t>42</a:t>
            </a:fld>
            <a:endParaRPr lang="en-US" altLang="zh-CN" sz="800" smtClean="0"/>
          </a:p>
        </p:txBody>
      </p:sp>
      <p:sp>
        <p:nvSpPr>
          <p:cNvPr id="39940" name="Rectangle 2"/>
          <p:cNvSpPr>
            <a:spLocks noGrp="1" noChangeArrowheads="1"/>
          </p:cNvSpPr>
          <p:nvPr>
            <p:ph type="title"/>
          </p:nvPr>
        </p:nvSpPr>
        <p:spPr/>
        <p:txBody>
          <a:bodyPr/>
          <a:lstStyle/>
          <a:p>
            <a:pPr eaLnBrk="1" hangingPunct="1"/>
            <a:r>
              <a:rPr lang="en-US" altLang="zh-CN" smtClean="0">
                <a:ea typeface="宋体" charset="-122"/>
              </a:rPr>
              <a:t>SCSI Model</a:t>
            </a:r>
          </a:p>
        </p:txBody>
      </p:sp>
      <p:cxnSp>
        <p:nvCxnSpPr>
          <p:cNvPr id="39941" name="AutoShape 3"/>
          <p:cNvCxnSpPr>
            <a:cxnSpLocks noChangeShapeType="1"/>
          </p:cNvCxnSpPr>
          <p:nvPr/>
        </p:nvCxnSpPr>
        <p:spPr bwMode="auto">
          <a:xfrm flipV="1">
            <a:off x="2889250" y="2922588"/>
            <a:ext cx="1093788" cy="862012"/>
          </a:xfrm>
          <a:prstGeom prst="bentConnector3">
            <a:avLst>
              <a:gd name="adj1" fmla="val 49926"/>
            </a:avLst>
          </a:prstGeom>
          <a:noFill/>
          <a:ln w="12700">
            <a:solidFill>
              <a:srgbClr val="080808"/>
            </a:solidFill>
            <a:miter lim="800000"/>
            <a:headEnd type="none" w="sm" len="sm"/>
            <a:tailEnd type="triangle" w="med" len="lg"/>
          </a:ln>
        </p:spPr>
      </p:cxnSp>
      <p:sp>
        <p:nvSpPr>
          <p:cNvPr id="39942" name="Text Box 4"/>
          <p:cNvSpPr txBox="1">
            <a:spLocks noChangeArrowheads="1"/>
          </p:cNvSpPr>
          <p:nvPr/>
        </p:nvSpPr>
        <p:spPr bwMode="auto">
          <a:xfrm>
            <a:off x="3997325" y="2657475"/>
            <a:ext cx="1098550" cy="457200"/>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400" b="1">
                <a:solidFill>
                  <a:schemeClr val="tx1"/>
                </a:solidFill>
                <a:latin typeface="Arial Narrow" pitchFamily="34" charset="0"/>
                <a:ea typeface="宋体" charset="-122"/>
              </a:rPr>
              <a:t>Target</a:t>
            </a:r>
          </a:p>
        </p:txBody>
      </p:sp>
      <p:sp>
        <p:nvSpPr>
          <p:cNvPr id="39943" name="Line 5"/>
          <p:cNvSpPr>
            <a:spLocks noChangeShapeType="1"/>
          </p:cNvSpPr>
          <p:nvPr/>
        </p:nvSpPr>
        <p:spPr bwMode="auto">
          <a:xfrm>
            <a:off x="5127625" y="2908300"/>
            <a:ext cx="3035300" cy="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39944" name="Line 6"/>
          <p:cNvSpPr>
            <a:spLocks noChangeShapeType="1"/>
          </p:cNvSpPr>
          <p:nvPr/>
        </p:nvSpPr>
        <p:spPr bwMode="auto">
          <a:xfrm>
            <a:off x="5661025" y="2908300"/>
            <a:ext cx="0" cy="43180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39945" name="Line 7"/>
          <p:cNvSpPr>
            <a:spLocks noChangeShapeType="1"/>
          </p:cNvSpPr>
          <p:nvPr/>
        </p:nvSpPr>
        <p:spPr bwMode="auto">
          <a:xfrm>
            <a:off x="6664325" y="2908300"/>
            <a:ext cx="0" cy="43180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39946" name="Line 8"/>
          <p:cNvSpPr>
            <a:spLocks noChangeShapeType="1"/>
          </p:cNvSpPr>
          <p:nvPr/>
        </p:nvSpPr>
        <p:spPr bwMode="auto">
          <a:xfrm>
            <a:off x="7632700" y="2905125"/>
            <a:ext cx="0" cy="43180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39947" name="Text Box 9"/>
          <p:cNvSpPr txBox="1">
            <a:spLocks noChangeArrowheads="1"/>
          </p:cNvSpPr>
          <p:nvPr/>
        </p:nvSpPr>
        <p:spPr bwMode="auto">
          <a:xfrm>
            <a:off x="349250" y="3238500"/>
            <a:ext cx="1174750" cy="457200"/>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400" b="1">
                <a:solidFill>
                  <a:schemeClr val="tx1"/>
                </a:solidFill>
                <a:latin typeface="Arial Narrow" pitchFamily="34" charset="0"/>
                <a:ea typeface="宋体" charset="-122"/>
              </a:rPr>
              <a:t>Initiator</a:t>
            </a:r>
          </a:p>
        </p:txBody>
      </p:sp>
      <p:pic>
        <p:nvPicPr>
          <p:cNvPr id="39948" name="Picture 10" descr="Small_host"/>
          <p:cNvPicPr>
            <a:picLocks noChangeAspect="1" noChangeArrowheads="1"/>
          </p:cNvPicPr>
          <p:nvPr/>
        </p:nvPicPr>
        <p:blipFill>
          <a:blip r:embed="rId3" cstate="print"/>
          <a:srcRect/>
          <a:stretch>
            <a:fillRect/>
          </a:stretch>
        </p:blipFill>
        <p:spPr bwMode="auto">
          <a:xfrm>
            <a:off x="1638300" y="2362200"/>
            <a:ext cx="1258888" cy="2032000"/>
          </a:xfrm>
          <a:prstGeom prst="rect">
            <a:avLst/>
          </a:prstGeom>
          <a:noFill/>
          <a:ln w="9525">
            <a:noFill/>
            <a:miter lim="800000"/>
            <a:headEnd/>
            <a:tailEnd/>
          </a:ln>
        </p:spPr>
      </p:pic>
      <p:grpSp>
        <p:nvGrpSpPr>
          <p:cNvPr id="39949" name="Group 11"/>
          <p:cNvGrpSpPr>
            <a:grpSpLocks/>
          </p:cNvGrpSpPr>
          <p:nvPr/>
        </p:nvGrpSpPr>
        <p:grpSpPr bwMode="auto">
          <a:xfrm>
            <a:off x="6226175" y="3292475"/>
            <a:ext cx="885825" cy="1138238"/>
            <a:chOff x="1317" y="3252"/>
            <a:chExt cx="362" cy="465"/>
          </a:xfrm>
        </p:grpSpPr>
        <p:sp>
          <p:nvSpPr>
            <p:cNvPr id="39958" name="AutoShape 12"/>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39959" name="AutoShape 13"/>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39960" name="AutoShape 14"/>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39950" name="Group 15"/>
          <p:cNvGrpSpPr>
            <a:grpSpLocks/>
          </p:cNvGrpSpPr>
          <p:nvPr/>
        </p:nvGrpSpPr>
        <p:grpSpPr bwMode="auto">
          <a:xfrm>
            <a:off x="5235575" y="3292475"/>
            <a:ext cx="885825" cy="1138238"/>
            <a:chOff x="1317" y="3252"/>
            <a:chExt cx="362" cy="465"/>
          </a:xfrm>
        </p:grpSpPr>
        <p:sp>
          <p:nvSpPr>
            <p:cNvPr id="39955" name="AutoShape 16"/>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39956" name="AutoShape 17"/>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39957" name="AutoShape 18"/>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39951" name="Group 19"/>
          <p:cNvGrpSpPr>
            <a:grpSpLocks/>
          </p:cNvGrpSpPr>
          <p:nvPr/>
        </p:nvGrpSpPr>
        <p:grpSpPr bwMode="auto">
          <a:xfrm>
            <a:off x="7207250" y="3292475"/>
            <a:ext cx="885825" cy="1138238"/>
            <a:chOff x="1317" y="3252"/>
            <a:chExt cx="362" cy="465"/>
          </a:xfrm>
        </p:grpSpPr>
        <p:sp>
          <p:nvSpPr>
            <p:cNvPr id="39952" name="AutoShape 20"/>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39953" name="AutoShape 21"/>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39954" name="AutoShape 22"/>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25" name="TextBox 24"/>
          <p:cNvSpPr txBox="1"/>
          <p:nvPr/>
        </p:nvSpPr>
        <p:spPr>
          <a:xfrm>
            <a:off x="0" y="4527029"/>
            <a:ext cx="8484433" cy="2031325"/>
          </a:xfrm>
          <a:prstGeom prst="rect">
            <a:avLst/>
          </a:prstGeom>
          <a:noFill/>
        </p:spPr>
        <p:txBody>
          <a:bodyPr wrap="square" rtlCol="0">
            <a:spAutoFit/>
          </a:bodyPr>
          <a:lstStyle/>
          <a:p>
            <a:pPr algn="just" eaLnBrk="1" hangingPunct="1"/>
            <a:r>
              <a:rPr lang="en-US" altLang="zh-CN" sz="1800" dirty="0" smtClean="0"/>
              <a:t>A SCSI device that starts a communication is an </a:t>
            </a:r>
            <a:r>
              <a:rPr lang="en-US" altLang="zh-CN" sz="1800" b="1" dirty="0" smtClean="0">
                <a:solidFill>
                  <a:srgbClr val="0000FF"/>
                </a:solidFill>
              </a:rPr>
              <a:t>initiator.</a:t>
            </a:r>
            <a:endParaRPr lang="en-US" altLang="zh-CN" sz="1800" dirty="0" smtClean="0"/>
          </a:p>
          <a:p>
            <a:pPr algn="just" eaLnBrk="1" hangingPunct="1"/>
            <a:r>
              <a:rPr lang="en-US" altLang="zh-CN" sz="1800" dirty="0" smtClean="0"/>
              <a:t>A SCSI device that services a request is a </a:t>
            </a:r>
            <a:r>
              <a:rPr lang="en-US" altLang="zh-CN" sz="1800" b="1" dirty="0" smtClean="0">
                <a:solidFill>
                  <a:srgbClr val="0000FF"/>
                </a:solidFill>
              </a:rPr>
              <a:t>target</a:t>
            </a:r>
            <a:r>
              <a:rPr lang="en-US" altLang="zh-CN" sz="1800" dirty="0" smtClean="0"/>
              <a:t>.</a:t>
            </a:r>
          </a:p>
          <a:p>
            <a:pPr algn="just" eaLnBrk="1" hangingPunct="1"/>
            <a:r>
              <a:rPr lang="en-US" altLang="zh-CN" sz="1800" b="1" dirty="0" smtClean="0"/>
              <a:t>Note</a:t>
            </a:r>
            <a:r>
              <a:rPr lang="en-US" altLang="zh-CN" sz="1800" dirty="0" smtClean="0"/>
              <a:t>: If the initiator is a host, it will release the communication connection and continue processing other events while the target (usually a slower mechanical disk) executes the command.  The host will await an interrupt signal from the storage device to complete the transaction.</a:t>
            </a:r>
            <a:endParaRPr lang="en-US" sz="18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0963" name="Slide Number Placeholder 4"/>
          <p:cNvSpPr>
            <a:spLocks noGrp="1"/>
          </p:cNvSpPr>
          <p:nvPr>
            <p:ph type="sldNum" sz="quarter" idx="11"/>
          </p:nvPr>
        </p:nvSpPr>
        <p:spPr>
          <a:noFill/>
        </p:spPr>
        <p:txBody>
          <a:bodyPr/>
          <a:lstStyle/>
          <a:p>
            <a:r>
              <a:rPr lang="zh-CN" altLang="en-US" smtClean="0"/>
              <a:t> </a:t>
            </a:r>
            <a:r>
              <a:rPr lang="en-US" altLang="zh-CN" smtClean="0"/>
              <a:t>- </a:t>
            </a:r>
            <a:fld id="{6FBD0E78-9414-42C1-B19D-6DC88FF2B7FA}" type="slidenum">
              <a:rPr lang="en-US" altLang="zh-CN" sz="800" smtClean="0"/>
              <a:pPr/>
              <a:t>43</a:t>
            </a:fld>
            <a:endParaRPr lang="en-US" altLang="zh-CN" sz="800" smtClean="0"/>
          </a:p>
        </p:txBody>
      </p:sp>
      <p:sp>
        <p:nvSpPr>
          <p:cNvPr id="40964" name="Rectangle 2"/>
          <p:cNvSpPr>
            <a:spLocks noGrp="1" noChangeArrowheads="1"/>
          </p:cNvSpPr>
          <p:nvPr>
            <p:ph type="title"/>
          </p:nvPr>
        </p:nvSpPr>
        <p:spPr/>
        <p:txBody>
          <a:bodyPr/>
          <a:lstStyle/>
          <a:p>
            <a:pPr eaLnBrk="1" hangingPunct="1"/>
            <a:r>
              <a:rPr lang="en-US" altLang="zh-CN" smtClean="0">
                <a:ea typeface="宋体" charset="-122"/>
              </a:rPr>
              <a:t>SCSI Model</a:t>
            </a:r>
          </a:p>
        </p:txBody>
      </p:sp>
      <p:grpSp>
        <p:nvGrpSpPr>
          <p:cNvPr id="40965" name="Group 3"/>
          <p:cNvGrpSpPr>
            <a:grpSpLocks/>
          </p:cNvGrpSpPr>
          <p:nvPr/>
        </p:nvGrpSpPr>
        <p:grpSpPr bwMode="auto">
          <a:xfrm>
            <a:off x="583627" y="1088739"/>
            <a:ext cx="7813675" cy="2384425"/>
            <a:chOff x="226" y="1498"/>
            <a:chExt cx="4922" cy="1502"/>
          </a:xfrm>
        </p:grpSpPr>
        <p:cxnSp>
          <p:nvCxnSpPr>
            <p:cNvPr id="40966" name="AutoShape 4"/>
            <p:cNvCxnSpPr>
              <a:cxnSpLocks noChangeShapeType="1"/>
            </p:cNvCxnSpPr>
            <p:nvPr/>
          </p:nvCxnSpPr>
          <p:spPr bwMode="auto">
            <a:xfrm flipV="1">
              <a:off x="1826" y="1855"/>
              <a:ext cx="689" cy="543"/>
            </a:xfrm>
            <a:prstGeom prst="bentConnector3">
              <a:avLst>
                <a:gd name="adj1" fmla="val 49926"/>
              </a:avLst>
            </a:prstGeom>
            <a:noFill/>
            <a:ln w="9525">
              <a:solidFill>
                <a:srgbClr val="080808"/>
              </a:solidFill>
              <a:miter lim="800000"/>
              <a:headEnd type="none" w="sm" len="sm"/>
              <a:tailEnd type="triangle" w="med" len="lg"/>
            </a:ln>
          </p:spPr>
        </p:cxnSp>
        <p:sp>
          <p:nvSpPr>
            <p:cNvPr id="40967" name="Text Box 5"/>
            <p:cNvSpPr txBox="1">
              <a:spLocks noChangeArrowheads="1"/>
            </p:cNvSpPr>
            <p:nvPr/>
          </p:nvSpPr>
          <p:spPr bwMode="auto">
            <a:xfrm>
              <a:off x="2512" y="1532"/>
              <a:ext cx="692" cy="442"/>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000" b="1">
                  <a:solidFill>
                    <a:schemeClr val="tx1"/>
                  </a:solidFill>
                  <a:ea typeface="宋体" charset="-122"/>
                </a:rPr>
                <a:t>Target ID</a:t>
              </a:r>
            </a:p>
          </p:txBody>
        </p:sp>
        <p:sp>
          <p:nvSpPr>
            <p:cNvPr id="40968" name="Line 6"/>
            <p:cNvSpPr>
              <a:spLocks noChangeShapeType="1"/>
            </p:cNvSpPr>
            <p:nvPr/>
          </p:nvSpPr>
          <p:spPr bwMode="auto">
            <a:xfrm>
              <a:off x="3236" y="1846"/>
              <a:ext cx="1912" cy="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0969" name="Line 7"/>
            <p:cNvSpPr>
              <a:spLocks noChangeShapeType="1"/>
            </p:cNvSpPr>
            <p:nvPr/>
          </p:nvSpPr>
          <p:spPr bwMode="auto">
            <a:xfrm>
              <a:off x="3572" y="1846"/>
              <a:ext cx="0" cy="272"/>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0970" name="Line 8"/>
            <p:cNvSpPr>
              <a:spLocks noChangeShapeType="1"/>
            </p:cNvSpPr>
            <p:nvPr/>
          </p:nvSpPr>
          <p:spPr bwMode="auto">
            <a:xfrm>
              <a:off x="4228" y="1846"/>
              <a:ext cx="0" cy="272"/>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0971" name="Line 9"/>
            <p:cNvSpPr>
              <a:spLocks noChangeShapeType="1"/>
            </p:cNvSpPr>
            <p:nvPr/>
          </p:nvSpPr>
          <p:spPr bwMode="auto">
            <a:xfrm>
              <a:off x="4820" y="1862"/>
              <a:ext cx="0" cy="272"/>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0972" name="Text Box 10"/>
            <p:cNvSpPr txBox="1">
              <a:spLocks noChangeArrowheads="1"/>
            </p:cNvSpPr>
            <p:nvPr/>
          </p:nvSpPr>
          <p:spPr bwMode="auto">
            <a:xfrm>
              <a:off x="226" y="2558"/>
              <a:ext cx="740" cy="442"/>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000" b="1">
                  <a:solidFill>
                    <a:schemeClr val="tx1"/>
                  </a:solidFill>
                  <a:ea typeface="宋体" charset="-122"/>
                </a:rPr>
                <a:t>Initiator ID</a:t>
              </a:r>
            </a:p>
          </p:txBody>
        </p:sp>
        <p:sp>
          <p:nvSpPr>
            <p:cNvPr id="40973" name="Text Box 11"/>
            <p:cNvSpPr txBox="1">
              <a:spLocks noChangeArrowheads="1"/>
            </p:cNvSpPr>
            <p:nvPr/>
          </p:nvSpPr>
          <p:spPr bwMode="auto">
            <a:xfrm>
              <a:off x="3924" y="1498"/>
              <a:ext cx="608" cy="250"/>
            </a:xfrm>
            <a:prstGeom prst="rect">
              <a:avLst/>
            </a:prstGeom>
            <a:noFill/>
            <a:ln w="12700">
              <a:noFill/>
              <a:miter lim="800000"/>
              <a:headEnd type="none" w="sm" len="sm"/>
              <a:tailEnd type="none" w="sm" len="sm"/>
            </a:ln>
          </p:spPr>
          <p:txBody>
            <a:bodyPr>
              <a:spAutoFit/>
            </a:bodyPr>
            <a:lstStyle/>
            <a:p>
              <a:pPr algn="l" eaLnBrk="0" hangingPunct="0">
                <a:buClrTx/>
                <a:buFontTx/>
                <a:buNone/>
              </a:pPr>
              <a:r>
                <a:rPr lang="zh-CN" altLang="en-US" sz="2000" b="1">
                  <a:solidFill>
                    <a:schemeClr val="tx1"/>
                  </a:solidFill>
                  <a:ea typeface="宋体" charset="-122"/>
                </a:rPr>
                <a:t> </a:t>
              </a:r>
              <a:r>
                <a:rPr lang="en-US" altLang="zh-CN" sz="2000" b="1">
                  <a:solidFill>
                    <a:schemeClr val="tx1"/>
                  </a:solidFill>
                  <a:ea typeface="宋体" charset="-122"/>
                </a:rPr>
                <a:t>LUNs</a:t>
              </a:r>
              <a:endParaRPr lang="en-US" altLang="zh-CN" sz="2000">
                <a:solidFill>
                  <a:schemeClr val="tx1"/>
                </a:solidFill>
                <a:ea typeface="宋体" charset="-122"/>
              </a:endParaRPr>
            </a:p>
          </p:txBody>
        </p:sp>
        <p:pic>
          <p:nvPicPr>
            <p:cNvPr id="40974" name="Picture 12" descr="Small_host"/>
            <p:cNvPicPr>
              <a:picLocks noChangeAspect="1" noChangeArrowheads="1"/>
            </p:cNvPicPr>
            <p:nvPr/>
          </p:nvPicPr>
          <p:blipFill>
            <a:blip r:embed="rId3" cstate="print"/>
            <a:srcRect/>
            <a:stretch>
              <a:fillRect/>
            </a:stretch>
          </p:blipFill>
          <p:spPr bwMode="auto">
            <a:xfrm>
              <a:off x="1038" y="1502"/>
              <a:ext cx="793" cy="1280"/>
            </a:xfrm>
            <a:prstGeom prst="rect">
              <a:avLst/>
            </a:prstGeom>
            <a:noFill/>
            <a:ln w="9525">
              <a:noFill/>
              <a:miter lim="800000"/>
              <a:headEnd/>
              <a:tailEnd/>
            </a:ln>
          </p:spPr>
        </p:pic>
        <p:grpSp>
          <p:nvGrpSpPr>
            <p:cNvPr id="40975" name="Group 13"/>
            <p:cNvGrpSpPr>
              <a:grpSpLocks/>
            </p:cNvGrpSpPr>
            <p:nvPr/>
          </p:nvGrpSpPr>
          <p:grpSpPr bwMode="auto">
            <a:xfrm>
              <a:off x="3928" y="2088"/>
              <a:ext cx="558" cy="717"/>
              <a:chOff x="1317" y="3252"/>
              <a:chExt cx="362" cy="465"/>
            </a:xfrm>
          </p:grpSpPr>
          <p:sp>
            <p:nvSpPr>
              <p:cNvPr id="40984" name="AutoShape 14"/>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0985" name="AutoShape 15"/>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0986" name="AutoShape 16"/>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40976" name="Group 17"/>
            <p:cNvGrpSpPr>
              <a:grpSpLocks/>
            </p:cNvGrpSpPr>
            <p:nvPr/>
          </p:nvGrpSpPr>
          <p:grpSpPr bwMode="auto">
            <a:xfrm>
              <a:off x="3304" y="2088"/>
              <a:ext cx="558" cy="717"/>
              <a:chOff x="1317" y="3252"/>
              <a:chExt cx="362" cy="465"/>
            </a:xfrm>
          </p:grpSpPr>
          <p:sp>
            <p:nvSpPr>
              <p:cNvPr id="40981" name="AutoShape 18"/>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0982" name="AutoShape 19"/>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0983" name="AutoShape 20"/>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40977" name="Group 21"/>
            <p:cNvGrpSpPr>
              <a:grpSpLocks/>
            </p:cNvGrpSpPr>
            <p:nvPr/>
          </p:nvGrpSpPr>
          <p:grpSpPr bwMode="auto">
            <a:xfrm>
              <a:off x="4546" y="2088"/>
              <a:ext cx="558" cy="717"/>
              <a:chOff x="1317" y="3252"/>
              <a:chExt cx="362" cy="465"/>
            </a:xfrm>
          </p:grpSpPr>
          <p:sp>
            <p:nvSpPr>
              <p:cNvPr id="40978" name="AutoShape 22"/>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0979" name="AutoShape 23"/>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0980" name="AutoShape 24"/>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sp>
        <p:nvSpPr>
          <p:cNvPr id="27" name="TextBox 26"/>
          <p:cNvSpPr txBox="1"/>
          <p:nvPr/>
        </p:nvSpPr>
        <p:spPr>
          <a:xfrm>
            <a:off x="494675" y="3432748"/>
            <a:ext cx="8214610" cy="3647152"/>
          </a:xfrm>
          <a:prstGeom prst="rect">
            <a:avLst/>
          </a:prstGeom>
          <a:noFill/>
        </p:spPr>
        <p:txBody>
          <a:bodyPr wrap="square" rtlCol="0">
            <a:spAutoFit/>
          </a:bodyPr>
          <a:lstStyle/>
          <a:p>
            <a:pPr algn="just" eaLnBrk="1" hangingPunct="1"/>
            <a:r>
              <a:rPr lang="en-US" altLang="zh-CN" sz="1800" b="1" dirty="0" smtClean="0"/>
              <a:t>Components of a SCSI communication include:</a:t>
            </a:r>
          </a:p>
          <a:p>
            <a:pPr lvl="1" algn="just" eaLnBrk="1" hangingPunct="1"/>
            <a:r>
              <a:rPr lang="en-US" altLang="zh-CN" sz="1800" b="1" dirty="0" smtClean="0">
                <a:solidFill>
                  <a:srgbClr val="0000FF"/>
                </a:solidFill>
              </a:rPr>
              <a:t>Initiator ID</a:t>
            </a:r>
            <a:r>
              <a:rPr lang="en-US" altLang="zh-CN" sz="1800" b="1" dirty="0" smtClean="0"/>
              <a:t> – uniquely identifies an initiator that is used as an “originating address”.</a:t>
            </a:r>
          </a:p>
          <a:p>
            <a:pPr lvl="1" algn="just" eaLnBrk="1" hangingPunct="1"/>
            <a:r>
              <a:rPr lang="en-US" altLang="zh-CN" sz="1800" b="1" dirty="0" smtClean="0">
                <a:solidFill>
                  <a:srgbClr val="0000FF"/>
                </a:solidFill>
              </a:rPr>
              <a:t>Target ID</a:t>
            </a:r>
            <a:r>
              <a:rPr lang="en-US" altLang="zh-CN" sz="1800" b="1" dirty="0" smtClean="0"/>
              <a:t> – uniquely identifies a target. Used as the address for exchanging commands and status information with initiators.</a:t>
            </a:r>
          </a:p>
          <a:p>
            <a:pPr lvl="1" algn="just" eaLnBrk="1" hangingPunct="1"/>
            <a:r>
              <a:rPr lang="en-US" altLang="zh-CN" sz="1800" b="1" dirty="0" smtClean="0">
                <a:solidFill>
                  <a:srgbClr val="0000FF"/>
                </a:solidFill>
              </a:rPr>
              <a:t>Logical Unit Numbers (LUNs)</a:t>
            </a:r>
            <a:r>
              <a:rPr lang="en-US" altLang="zh-CN" sz="1800" b="1" dirty="0" smtClean="0"/>
              <a:t> – identifies a specific Logical Unit in a target.  Logical Units can be more than a single disk.</a:t>
            </a:r>
          </a:p>
          <a:p>
            <a:pPr lvl="1"/>
            <a:endParaRPr lang="zh-CN" altLang="en-US" dirty="0" smtClean="0"/>
          </a:p>
          <a:p>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1987" name="Slide Number Placeholder 4"/>
          <p:cNvSpPr>
            <a:spLocks noGrp="1"/>
          </p:cNvSpPr>
          <p:nvPr>
            <p:ph type="sldNum" sz="quarter" idx="11"/>
          </p:nvPr>
        </p:nvSpPr>
        <p:spPr>
          <a:noFill/>
        </p:spPr>
        <p:txBody>
          <a:bodyPr/>
          <a:lstStyle/>
          <a:p>
            <a:r>
              <a:rPr lang="zh-CN" altLang="en-US" smtClean="0"/>
              <a:t> </a:t>
            </a:r>
            <a:r>
              <a:rPr lang="en-US" altLang="zh-CN" smtClean="0"/>
              <a:t>- </a:t>
            </a:r>
            <a:fld id="{3FA538BD-3D25-410F-9BCE-F00C2ABA6325}" type="slidenum">
              <a:rPr lang="en-US" altLang="zh-CN" sz="800" smtClean="0"/>
              <a:pPr/>
              <a:t>44</a:t>
            </a:fld>
            <a:endParaRPr lang="en-US" altLang="zh-CN" sz="800" smtClean="0"/>
          </a:p>
        </p:txBody>
      </p:sp>
      <p:sp>
        <p:nvSpPr>
          <p:cNvPr id="41988" name="Rectangle 2"/>
          <p:cNvSpPr>
            <a:spLocks noGrp="1" noChangeArrowheads="1"/>
          </p:cNvSpPr>
          <p:nvPr>
            <p:ph type="title"/>
          </p:nvPr>
        </p:nvSpPr>
        <p:spPr/>
        <p:txBody>
          <a:bodyPr/>
          <a:lstStyle/>
          <a:p>
            <a:pPr eaLnBrk="1" hangingPunct="1"/>
            <a:r>
              <a:rPr lang="en-US" altLang="zh-CN" smtClean="0">
                <a:ea typeface="宋体" charset="-122"/>
              </a:rPr>
              <a:t>SCSI Addressing</a:t>
            </a:r>
          </a:p>
        </p:txBody>
      </p:sp>
      <p:sp>
        <p:nvSpPr>
          <p:cNvPr id="41989" name="Rectangle 3"/>
          <p:cNvSpPr>
            <a:spLocks noGrp="1" noChangeArrowheads="1"/>
          </p:cNvSpPr>
          <p:nvPr>
            <p:ph type="body" idx="1"/>
          </p:nvPr>
        </p:nvSpPr>
        <p:spPr>
          <a:xfrm>
            <a:off x="228600" y="2339975"/>
            <a:ext cx="8705850" cy="3103563"/>
          </a:xfrm>
        </p:spPr>
        <p:txBody>
          <a:bodyPr/>
          <a:lstStyle/>
          <a:p>
            <a:pPr>
              <a:spcBef>
                <a:spcPts val="300"/>
              </a:spcBef>
              <a:spcAft>
                <a:spcPts val="300"/>
              </a:spcAft>
            </a:pPr>
            <a:r>
              <a:rPr lang="en-US" altLang="zh-CN" dirty="0" smtClean="0">
                <a:ea typeface="宋体" charset="-122"/>
              </a:rPr>
              <a:t>Initiator ID - a number from 0 to 15 with the most common value being 7.</a:t>
            </a:r>
          </a:p>
          <a:p>
            <a:pPr>
              <a:spcBef>
                <a:spcPts val="300"/>
              </a:spcBef>
              <a:spcAft>
                <a:spcPts val="300"/>
              </a:spcAft>
            </a:pPr>
            <a:r>
              <a:rPr lang="en-US" altLang="zh-CN" dirty="0" smtClean="0">
                <a:ea typeface="宋体" charset="-122"/>
              </a:rPr>
              <a:t>Target ID - a number from 0 to 15</a:t>
            </a:r>
          </a:p>
          <a:p>
            <a:pPr>
              <a:spcBef>
                <a:spcPts val="300"/>
              </a:spcBef>
              <a:spcAft>
                <a:spcPts val="300"/>
              </a:spcAft>
            </a:pPr>
            <a:r>
              <a:rPr lang="en-US" altLang="zh-CN" dirty="0" smtClean="0">
                <a:ea typeface="宋体" charset="-122"/>
              </a:rPr>
              <a:t>LUN - a number that specifies a device addressable through a target.</a:t>
            </a:r>
          </a:p>
        </p:txBody>
      </p:sp>
      <p:grpSp>
        <p:nvGrpSpPr>
          <p:cNvPr id="41990" name="Group 4"/>
          <p:cNvGrpSpPr>
            <a:grpSpLocks/>
          </p:cNvGrpSpPr>
          <p:nvPr/>
        </p:nvGrpSpPr>
        <p:grpSpPr bwMode="auto">
          <a:xfrm>
            <a:off x="1274763" y="1560513"/>
            <a:ext cx="4816475" cy="461962"/>
            <a:chOff x="803" y="983"/>
            <a:chExt cx="3034" cy="291"/>
          </a:xfrm>
        </p:grpSpPr>
        <p:grpSp>
          <p:nvGrpSpPr>
            <p:cNvPr id="41991" name="Group 5"/>
            <p:cNvGrpSpPr>
              <a:grpSpLocks/>
            </p:cNvGrpSpPr>
            <p:nvPr/>
          </p:nvGrpSpPr>
          <p:grpSpPr bwMode="auto">
            <a:xfrm>
              <a:off x="803" y="983"/>
              <a:ext cx="1012" cy="291"/>
              <a:chOff x="803" y="983"/>
              <a:chExt cx="1012" cy="291"/>
            </a:xfrm>
          </p:grpSpPr>
          <p:sp>
            <p:nvSpPr>
              <p:cNvPr id="41998" name="Rectangle 6"/>
              <p:cNvSpPr>
                <a:spLocks noChangeArrowheads="1"/>
              </p:cNvSpPr>
              <p:nvPr/>
            </p:nvSpPr>
            <p:spPr bwMode="auto">
              <a:xfrm>
                <a:off x="803" y="983"/>
                <a:ext cx="1012" cy="291"/>
              </a:xfrm>
              <a:prstGeom prst="rect">
                <a:avLst/>
              </a:prstGeom>
              <a:gradFill rotWithShape="1">
                <a:gsLst>
                  <a:gs pos="0">
                    <a:srgbClr val="493105"/>
                  </a:gs>
                  <a:gs pos="50000">
                    <a:srgbClr val="9E690A"/>
                  </a:gs>
                  <a:gs pos="100000">
                    <a:srgbClr val="493105"/>
                  </a:gs>
                </a:gsLst>
                <a:lin ang="0" scaled="1"/>
              </a:gradFill>
              <a:ln w="22225" algn="ctr">
                <a:solidFill>
                  <a:schemeClr val="bg1"/>
                </a:solidFill>
                <a:miter lim="800000"/>
                <a:headEnd/>
                <a:tailEnd type="none" w="lg" len="med"/>
              </a:ln>
            </p:spPr>
            <p:txBody>
              <a:bodyPr wrap="none" lIns="0" tIns="0" rIns="0" bIns="0" anchor="ctr"/>
              <a:lstStyle/>
              <a:p>
                <a:endParaRPr lang="en-US"/>
              </a:p>
            </p:txBody>
          </p:sp>
          <p:sp>
            <p:nvSpPr>
              <p:cNvPr id="41999" name="Text Box 7"/>
              <p:cNvSpPr txBox="1">
                <a:spLocks noChangeArrowheads="1"/>
              </p:cNvSpPr>
              <p:nvPr/>
            </p:nvSpPr>
            <p:spPr bwMode="auto">
              <a:xfrm>
                <a:off x="916" y="1033"/>
                <a:ext cx="789"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Initiator ID</a:t>
                </a:r>
              </a:p>
            </p:txBody>
          </p:sp>
        </p:grpSp>
        <p:grpSp>
          <p:nvGrpSpPr>
            <p:cNvPr id="41992" name="Group 8"/>
            <p:cNvGrpSpPr>
              <a:grpSpLocks/>
            </p:cNvGrpSpPr>
            <p:nvPr/>
          </p:nvGrpSpPr>
          <p:grpSpPr bwMode="auto">
            <a:xfrm>
              <a:off x="1819" y="983"/>
              <a:ext cx="1012" cy="291"/>
              <a:chOff x="1819" y="983"/>
              <a:chExt cx="1012" cy="291"/>
            </a:xfrm>
          </p:grpSpPr>
          <p:sp>
            <p:nvSpPr>
              <p:cNvPr id="41996" name="Rectangle 9"/>
              <p:cNvSpPr>
                <a:spLocks noChangeArrowheads="1"/>
              </p:cNvSpPr>
              <p:nvPr/>
            </p:nvSpPr>
            <p:spPr bwMode="auto">
              <a:xfrm>
                <a:off x="1819" y="983"/>
                <a:ext cx="1012" cy="291"/>
              </a:xfrm>
              <a:prstGeom prst="rect">
                <a:avLst/>
              </a:prstGeom>
              <a:gradFill rotWithShape="1">
                <a:gsLst>
                  <a:gs pos="0">
                    <a:srgbClr val="493105"/>
                  </a:gs>
                  <a:gs pos="50000">
                    <a:srgbClr val="9E690A"/>
                  </a:gs>
                  <a:gs pos="100000">
                    <a:srgbClr val="493105"/>
                  </a:gs>
                </a:gsLst>
                <a:lin ang="0" scaled="1"/>
              </a:gradFill>
              <a:ln w="22225" algn="ctr">
                <a:solidFill>
                  <a:schemeClr val="bg1"/>
                </a:solidFill>
                <a:miter lim="800000"/>
                <a:headEnd/>
                <a:tailEnd type="none" w="lg" len="med"/>
              </a:ln>
            </p:spPr>
            <p:txBody>
              <a:bodyPr wrap="none" lIns="0" tIns="0" rIns="0" bIns="0" anchor="ctr"/>
              <a:lstStyle/>
              <a:p>
                <a:endParaRPr lang="en-US"/>
              </a:p>
            </p:txBody>
          </p:sp>
          <p:sp>
            <p:nvSpPr>
              <p:cNvPr id="41997" name="Text Box 10"/>
              <p:cNvSpPr txBox="1">
                <a:spLocks noChangeArrowheads="1"/>
              </p:cNvSpPr>
              <p:nvPr/>
            </p:nvSpPr>
            <p:spPr bwMode="auto">
              <a:xfrm>
                <a:off x="1978" y="1033"/>
                <a:ext cx="693"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Target ID</a:t>
                </a:r>
              </a:p>
            </p:txBody>
          </p:sp>
        </p:grpSp>
        <p:grpSp>
          <p:nvGrpSpPr>
            <p:cNvPr id="41993" name="Group 11"/>
            <p:cNvGrpSpPr>
              <a:grpSpLocks/>
            </p:cNvGrpSpPr>
            <p:nvPr/>
          </p:nvGrpSpPr>
          <p:grpSpPr bwMode="auto">
            <a:xfrm>
              <a:off x="2825" y="983"/>
              <a:ext cx="1012" cy="291"/>
              <a:chOff x="2825" y="983"/>
              <a:chExt cx="1012" cy="291"/>
            </a:xfrm>
          </p:grpSpPr>
          <p:sp>
            <p:nvSpPr>
              <p:cNvPr id="41994" name="Rectangle 12"/>
              <p:cNvSpPr>
                <a:spLocks noChangeArrowheads="1"/>
              </p:cNvSpPr>
              <p:nvPr/>
            </p:nvSpPr>
            <p:spPr bwMode="auto">
              <a:xfrm>
                <a:off x="2825" y="983"/>
                <a:ext cx="1012" cy="291"/>
              </a:xfrm>
              <a:prstGeom prst="rect">
                <a:avLst/>
              </a:prstGeom>
              <a:gradFill rotWithShape="1">
                <a:gsLst>
                  <a:gs pos="0">
                    <a:srgbClr val="493105"/>
                  </a:gs>
                  <a:gs pos="50000">
                    <a:srgbClr val="9E690A"/>
                  </a:gs>
                  <a:gs pos="100000">
                    <a:srgbClr val="493105"/>
                  </a:gs>
                </a:gsLst>
                <a:lin ang="0" scaled="1"/>
              </a:gradFill>
              <a:ln w="22225" algn="ctr">
                <a:solidFill>
                  <a:schemeClr val="bg1"/>
                </a:solidFill>
                <a:miter lim="800000"/>
                <a:headEnd/>
                <a:tailEnd type="none" w="lg" len="med"/>
              </a:ln>
            </p:spPr>
            <p:txBody>
              <a:bodyPr wrap="none" lIns="0" tIns="0" rIns="0" bIns="0" anchor="ctr"/>
              <a:lstStyle/>
              <a:p>
                <a:endParaRPr lang="en-US"/>
              </a:p>
            </p:txBody>
          </p:sp>
          <p:sp>
            <p:nvSpPr>
              <p:cNvPr id="41995" name="Text Box 13"/>
              <p:cNvSpPr txBox="1">
                <a:spLocks noChangeArrowheads="1"/>
              </p:cNvSpPr>
              <p:nvPr/>
            </p:nvSpPr>
            <p:spPr bwMode="auto">
              <a:xfrm>
                <a:off x="3166" y="1032"/>
                <a:ext cx="330" cy="192"/>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chemeClr val="bg1"/>
                    </a:solidFill>
                    <a:ea typeface="宋体" charset="-122"/>
                  </a:rPr>
                  <a:t>LUN</a:t>
                </a:r>
              </a:p>
            </p:txBody>
          </p:sp>
        </p:gr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3011" name="Slide Number Placeholder 4"/>
          <p:cNvSpPr>
            <a:spLocks noGrp="1"/>
          </p:cNvSpPr>
          <p:nvPr>
            <p:ph type="sldNum" sz="quarter" idx="11"/>
          </p:nvPr>
        </p:nvSpPr>
        <p:spPr>
          <a:noFill/>
        </p:spPr>
        <p:txBody>
          <a:bodyPr/>
          <a:lstStyle/>
          <a:p>
            <a:r>
              <a:rPr lang="zh-CN" altLang="en-US" smtClean="0"/>
              <a:t> </a:t>
            </a:r>
            <a:r>
              <a:rPr lang="en-US" altLang="zh-CN" smtClean="0"/>
              <a:t>- </a:t>
            </a:r>
            <a:fld id="{1D09413E-266A-4CF0-9D4C-699171BCAA45}" type="slidenum">
              <a:rPr lang="en-US" altLang="zh-CN" sz="800" smtClean="0"/>
              <a:pPr/>
              <a:t>45</a:t>
            </a:fld>
            <a:endParaRPr lang="en-US" altLang="zh-CN" sz="800" smtClean="0"/>
          </a:p>
        </p:txBody>
      </p:sp>
      <p:sp>
        <p:nvSpPr>
          <p:cNvPr id="43012" name="Rectangle 2"/>
          <p:cNvSpPr>
            <a:spLocks noGrp="1" noChangeArrowheads="1"/>
          </p:cNvSpPr>
          <p:nvPr>
            <p:ph type="title"/>
          </p:nvPr>
        </p:nvSpPr>
        <p:spPr/>
        <p:txBody>
          <a:bodyPr/>
          <a:lstStyle/>
          <a:p>
            <a:pPr eaLnBrk="1" hangingPunct="1"/>
            <a:r>
              <a:rPr lang="en-US" altLang="zh-CN" smtClean="0">
                <a:ea typeface="宋体" charset="-122"/>
              </a:rPr>
              <a:t>Disk Identifier - Addressing</a:t>
            </a:r>
          </a:p>
        </p:txBody>
      </p:sp>
      <p:grpSp>
        <p:nvGrpSpPr>
          <p:cNvPr id="43013" name="Group 3"/>
          <p:cNvGrpSpPr>
            <a:grpSpLocks/>
          </p:cNvGrpSpPr>
          <p:nvPr/>
        </p:nvGrpSpPr>
        <p:grpSpPr bwMode="auto">
          <a:xfrm>
            <a:off x="823913" y="3660775"/>
            <a:ext cx="1943100" cy="2787650"/>
            <a:chOff x="519" y="2330"/>
            <a:chExt cx="1224" cy="1756"/>
          </a:xfrm>
        </p:grpSpPr>
        <p:sp>
          <p:nvSpPr>
            <p:cNvPr id="43054" name="Text Box 4"/>
            <p:cNvSpPr txBox="1">
              <a:spLocks noChangeArrowheads="1"/>
            </p:cNvSpPr>
            <p:nvPr/>
          </p:nvSpPr>
          <p:spPr bwMode="auto">
            <a:xfrm>
              <a:off x="519" y="3644"/>
              <a:ext cx="1224" cy="442"/>
            </a:xfrm>
            <a:prstGeom prst="rect">
              <a:avLst/>
            </a:prstGeom>
            <a:noFill/>
            <a:ln w="12700">
              <a:noFill/>
              <a:miter lim="800000"/>
              <a:headEnd type="none" w="sm" len="sm"/>
              <a:tailEnd type="none" w="sm" len="sm"/>
            </a:ln>
          </p:spPr>
          <p:txBody>
            <a:bodyPr>
              <a:spAutoFit/>
            </a:bodyPr>
            <a:lstStyle/>
            <a:p>
              <a:pPr algn="l" eaLnBrk="0" hangingPunct="0">
                <a:buClrTx/>
                <a:buFontTx/>
                <a:buNone/>
              </a:pPr>
              <a:r>
                <a:rPr lang="en-US" altLang="zh-CN" sz="2000" b="1">
                  <a:solidFill>
                    <a:schemeClr val="tx1"/>
                  </a:solidFill>
                  <a:ea typeface="宋体" charset="-122"/>
                </a:rPr>
                <a:t>c0 - Controller</a:t>
              </a:r>
              <a:br>
                <a:rPr lang="en-US" altLang="zh-CN" sz="2000" b="1">
                  <a:solidFill>
                    <a:schemeClr val="tx1"/>
                  </a:solidFill>
                  <a:ea typeface="宋体" charset="-122"/>
                </a:rPr>
              </a:br>
              <a:r>
                <a:rPr lang="en-US" altLang="zh-CN" sz="2000" b="1">
                  <a:solidFill>
                    <a:schemeClr val="tx1"/>
                  </a:solidFill>
                  <a:ea typeface="宋体" charset="-122"/>
                </a:rPr>
                <a:t>Initiator, HBA</a:t>
              </a:r>
            </a:p>
          </p:txBody>
        </p:sp>
        <p:pic>
          <p:nvPicPr>
            <p:cNvPr id="43055" name="Picture 5" descr="Small_host"/>
            <p:cNvPicPr>
              <a:picLocks noChangeAspect="1" noChangeArrowheads="1"/>
            </p:cNvPicPr>
            <p:nvPr/>
          </p:nvPicPr>
          <p:blipFill>
            <a:blip r:embed="rId3" cstate="print"/>
            <a:srcRect/>
            <a:stretch>
              <a:fillRect/>
            </a:stretch>
          </p:blipFill>
          <p:spPr bwMode="auto">
            <a:xfrm>
              <a:off x="759" y="2330"/>
              <a:ext cx="793" cy="1280"/>
            </a:xfrm>
            <a:prstGeom prst="rect">
              <a:avLst/>
            </a:prstGeom>
            <a:noFill/>
            <a:ln w="9525">
              <a:noFill/>
              <a:miter lim="800000"/>
              <a:headEnd/>
              <a:tailEnd/>
            </a:ln>
          </p:spPr>
        </p:pic>
      </p:grpSp>
      <p:grpSp>
        <p:nvGrpSpPr>
          <p:cNvPr id="43014" name="Group 6"/>
          <p:cNvGrpSpPr>
            <a:grpSpLocks/>
          </p:cNvGrpSpPr>
          <p:nvPr/>
        </p:nvGrpSpPr>
        <p:grpSpPr bwMode="auto">
          <a:xfrm>
            <a:off x="2446338" y="3357563"/>
            <a:ext cx="2317750" cy="1725612"/>
            <a:chOff x="1541" y="2139"/>
            <a:chExt cx="1460" cy="1087"/>
          </a:xfrm>
        </p:grpSpPr>
        <p:sp>
          <p:nvSpPr>
            <p:cNvPr id="43049" name="Rectangle 7"/>
            <p:cNvSpPr>
              <a:spLocks noChangeArrowheads="1"/>
            </p:cNvSpPr>
            <p:nvPr/>
          </p:nvSpPr>
          <p:spPr bwMode="auto">
            <a:xfrm>
              <a:off x="2217" y="2420"/>
              <a:ext cx="744" cy="501"/>
            </a:xfrm>
            <a:prstGeom prst="rect">
              <a:avLst/>
            </a:prstGeom>
            <a:solidFill>
              <a:schemeClr val="accent1">
                <a:alpha val="43137"/>
              </a:schemeClr>
            </a:solidFill>
            <a:ln w="25400" algn="ctr">
              <a:solidFill>
                <a:srgbClr val="9E690A"/>
              </a:solidFill>
              <a:miter lim="800000"/>
              <a:headEnd/>
              <a:tailEnd type="none" w="lg" len="med"/>
            </a:ln>
          </p:spPr>
          <p:txBody>
            <a:bodyPr wrap="none" lIns="0" tIns="0" rIns="0" bIns="0" anchor="ctr"/>
            <a:lstStyle/>
            <a:p>
              <a:endParaRPr lang="en-US"/>
            </a:p>
          </p:txBody>
        </p:sp>
        <p:cxnSp>
          <p:nvCxnSpPr>
            <p:cNvPr id="43050" name="AutoShape 8"/>
            <p:cNvCxnSpPr>
              <a:cxnSpLocks noChangeShapeType="1"/>
            </p:cNvCxnSpPr>
            <p:nvPr/>
          </p:nvCxnSpPr>
          <p:spPr bwMode="auto">
            <a:xfrm flipV="1">
              <a:off x="1541" y="2683"/>
              <a:ext cx="689" cy="543"/>
            </a:xfrm>
            <a:prstGeom prst="bentConnector3">
              <a:avLst>
                <a:gd name="adj1" fmla="val 49926"/>
              </a:avLst>
            </a:prstGeom>
            <a:noFill/>
            <a:ln w="12700">
              <a:solidFill>
                <a:srgbClr val="080808"/>
              </a:solidFill>
              <a:miter lim="800000"/>
              <a:headEnd type="none" w="sm" len="sm"/>
              <a:tailEnd type="triangle" w="med" len="lg"/>
            </a:ln>
          </p:spPr>
        </p:cxnSp>
        <p:sp>
          <p:nvSpPr>
            <p:cNvPr id="43051" name="Text Box 9"/>
            <p:cNvSpPr txBox="1">
              <a:spLocks noChangeArrowheads="1"/>
            </p:cNvSpPr>
            <p:nvPr/>
          </p:nvSpPr>
          <p:spPr bwMode="auto">
            <a:xfrm>
              <a:off x="2157" y="2519"/>
              <a:ext cx="844" cy="320"/>
            </a:xfrm>
            <a:prstGeom prst="rect">
              <a:avLst/>
            </a:prstGeom>
            <a:noFill/>
            <a:ln w="12700">
              <a:noFill/>
              <a:miter lim="800000"/>
              <a:headEnd type="none" w="sm" len="sm"/>
              <a:tailEnd type="none" w="sm" len="sm"/>
            </a:ln>
          </p:spPr>
          <p:txBody>
            <a:bodyPr>
              <a:spAutoFit/>
            </a:bodyPr>
            <a:lstStyle/>
            <a:p>
              <a:pPr eaLnBrk="0" hangingPunct="0">
                <a:lnSpc>
                  <a:spcPct val="85000"/>
                </a:lnSpc>
                <a:spcBef>
                  <a:spcPct val="45000"/>
                </a:spcBef>
                <a:buClrTx/>
                <a:buFontTx/>
                <a:buNone/>
              </a:pPr>
              <a:r>
                <a:rPr lang="en-US" altLang="zh-CN" sz="1600" b="1">
                  <a:solidFill>
                    <a:srgbClr val="080808"/>
                  </a:solidFill>
                  <a:ea typeface="宋体" charset="-122"/>
                </a:rPr>
                <a:t>Peripheral</a:t>
              </a:r>
              <a:br>
                <a:rPr lang="en-US" altLang="zh-CN" sz="1600" b="1">
                  <a:solidFill>
                    <a:srgbClr val="080808"/>
                  </a:solidFill>
                  <a:ea typeface="宋体" charset="-122"/>
                </a:rPr>
              </a:br>
              <a:r>
                <a:rPr lang="en-US" altLang="zh-CN" sz="1600" b="1">
                  <a:solidFill>
                    <a:srgbClr val="080808"/>
                  </a:solidFill>
                  <a:ea typeface="宋体" charset="-122"/>
                </a:rPr>
                <a:t>Controller</a:t>
              </a:r>
            </a:p>
          </p:txBody>
        </p:sp>
        <p:sp>
          <p:nvSpPr>
            <p:cNvPr id="43052" name="Text Box 10"/>
            <p:cNvSpPr txBox="1">
              <a:spLocks noChangeArrowheads="1"/>
            </p:cNvSpPr>
            <p:nvPr/>
          </p:nvSpPr>
          <p:spPr bwMode="auto">
            <a:xfrm>
              <a:off x="2361" y="2139"/>
              <a:ext cx="415" cy="250"/>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000" b="1">
                  <a:solidFill>
                    <a:schemeClr val="tx1"/>
                  </a:solidFill>
                  <a:ea typeface="宋体" charset="-122"/>
                </a:rPr>
                <a:t>t0</a:t>
              </a:r>
            </a:p>
          </p:txBody>
        </p:sp>
        <p:sp>
          <p:nvSpPr>
            <p:cNvPr id="43053" name="Text Box 11"/>
            <p:cNvSpPr txBox="1">
              <a:spLocks noChangeArrowheads="1"/>
            </p:cNvSpPr>
            <p:nvPr/>
          </p:nvSpPr>
          <p:spPr bwMode="auto">
            <a:xfrm>
              <a:off x="2154" y="2968"/>
              <a:ext cx="828" cy="250"/>
            </a:xfrm>
            <a:prstGeom prst="rect">
              <a:avLst/>
            </a:prstGeom>
            <a:noFill/>
            <a:ln w="12700">
              <a:noFill/>
              <a:miter lim="800000"/>
              <a:headEnd type="none" w="sm" len="sm"/>
              <a:tailEnd type="none" w="sm" len="sm"/>
            </a:ln>
          </p:spPr>
          <p:txBody>
            <a:bodyPr>
              <a:spAutoFit/>
            </a:bodyPr>
            <a:lstStyle/>
            <a:p>
              <a:pPr eaLnBrk="0" hangingPunct="0">
                <a:buClrTx/>
                <a:buFontTx/>
                <a:buNone/>
              </a:pPr>
              <a:r>
                <a:rPr lang="en-US" altLang="zh-CN" sz="2000" b="1">
                  <a:solidFill>
                    <a:schemeClr val="tx1"/>
                  </a:solidFill>
                  <a:ea typeface="宋体" charset="-122"/>
                </a:rPr>
                <a:t>Target</a:t>
              </a:r>
            </a:p>
          </p:txBody>
        </p:sp>
      </p:grpSp>
      <p:grpSp>
        <p:nvGrpSpPr>
          <p:cNvPr id="43015" name="Group 12"/>
          <p:cNvGrpSpPr>
            <a:grpSpLocks/>
          </p:cNvGrpSpPr>
          <p:nvPr/>
        </p:nvGrpSpPr>
        <p:grpSpPr bwMode="auto">
          <a:xfrm>
            <a:off x="4702175" y="3768725"/>
            <a:ext cx="3308350" cy="1960563"/>
            <a:chOff x="2962" y="2374"/>
            <a:chExt cx="2084" cy="1235"/>
          </a:xfrm>
        </p:grpSpPr>
        <p:sp>
          <p:nvSpPr>
            <p:cNvPr id="43029" name="Text Box 13"/>
            <p:cNvSpPr txBox="1">
              <a:spLocks noChangeArrowheads="1"/>
            </p:cNvSpPr>
            <p:nvPr/>
          </p:nvSpPr>
          <p:spPr bwMode="auto">
            <a:xfrm>
              <a:off x="3739" y="2374"/>
              <a:ext cx="608" cy="250"/>
            </a:xfrm>
            <a:prstGeom prst="rect">
              <a:avLst/>
            </a:prstGeom>
            <a:noFill/>
            <a:ln w="12700">
              <a:noFill/>
              <a:miter lim="800000"/>
              <a:headEnd type="none" w="sm" len="sm"/>
              <a:tailEnd type="none" w="sm" len="sm"/>
            </a:ln>
          </p:spPr>
          <p:txBody>
            <a:bodyPr>
              <a:spAutoFit/>
            </a:bodyPr>
            <a:lstStyle/>
            <a:p>
              <a:pPr algn="l" eaLnBrk="0" hangingPunct="0">
                <a:buClrTx/>
                <a:buFontTx/>
                <a:buNone/>
              </a:pPr>
              <a:r>
                <a:rPr lang="zh-CN" altLang="en-US" sz="2000" b="1">
                  <a:solidFill>
                    <a:schemeClr val="tx1"/>
                  </a:solidFill>
                  <a:ea typeface="宋体" charset="-122"/>
                </a:rPr>
                <a:t> </a:t>
              </a:r>
              <a:r>
                <a:rPr lang="en-US" altLang="zh-CN" sz="2000" b="1">
                  <a:solidFill>
                    <a:schemeClr val="tx1"/>
                  </a:solidFill>
                  <a:ea typeface="宋体" charset="-122"/>
                </a:rPr>
                <a:t>LUNs</a:t>
              </a:r>
              <a:endParaRPr lang="en-US" altLang="zh-CN" sz="2000">
                <a:solidFill>
                  <a:schemeClr val="tx1"/>
                </a:solidFill>
                <a:ea typeface="宋体" charset="-122"/>
              </a:endParaRPr>
            </a:p>
          </p:txBody>
        </p:sp>
        <p:sp>
          <p:nvSpPr>
            <p:cNvPr id="43030" name="Line 14"/>
            <p:cNvSpPr>
              <a:spLocks noChangeShapeType="1"/>
            </p:cNvSpPr>
            <p:nvPr/>
          </p:nvSpPr>
          <p:spPr bwMode="auto">
            <a:xfrm>
              <a:off x="3425" y="2650"/>
              <a:ext cx="0" cy="272"/>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3031" name="Line 15"/>
            <p:cNvSpPr>
              <a:spLocks noChangeShapeType="1"/>
            </p:cNvSpPr>
            <p:nvPr/>
          </p:nvSpPr>
          <p:spPr bwMode="auto">
            <a:xfrm>
              <a:off x="4057" y="2650"/>
              <a:ext cx="0" cy="272"/>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3032" name="Line 16"/>
            <p:cNvSpPr>
              <a:spLocks noChangeShapeType="1"/>
            </p:cNvSpPr>
            <p:nvPr/>
          </p:nvSpPr>
          <p:spPr bwMode="auto">
            <a:xfrm>
              <a:off x="4667" y="2648"/>
              <a:ext cx="0" cy="272"/>
            </a:xfrm>
            <a:prstGeom prst="line">
              <a:avLst/>
            </a:prstGeom>
            <a:noFill/>
            <a:ln w="9525">
              <a:solidFill>
                <a:srgbClr val="080808"/>
              </a:solidFill>
              <a:round/>
              <a:headEnd type="none" w="sm" len="sm"/>
              <a:tailEnd type="none" w="sm" len="sm"/>
            </a:ln>
          </p:spPr>
          <p:txBody>
            <a:bodyPr wrap="none" anchor="ctr"/>
            <a:lstStyle/>
            <a:p>
              <a:endParaRPr lang="en-US"/>
            </a:p>
          </p:txBody>
        </p:sp>
        <p:grpSp>
          <p:nvGrpSpPr>
            <p:cNvPr id="43033" name="Group 17"/>
            <p:cNvGrpSpPr>
              <a:grpSpLocks/>
            </p:cNvGrpSpPr>
            <p:nvPr/>
          </p:nvGrpSpPr>
          <p:grpSpPr bwMode="auto">
            <a:xfrm>
              <a:off x="3781" y="2892"/>
              <a:ext cx="558" cy="717"/>
              <a:chOff x="1317" y="3252"/>
              <a:chExt cx="362" cy="465"/>
            </a:xfrm>
          </p:grpSpPr>
          <p:sp>
            <p:nvSpPr>
              <p:cNvPr id="43046" name="AutoShape 18"/>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3047" name="AutoShape 19"/>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3048" name="AutoShape 20"/>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43034" name="Group 21"/>
            <p:cNvGrpSpPr>
              <a:grpSpLocks/>
            </p:cNvGrpSpPr>
            <p:nvPr/>
          </p:nvGrpSpPr>
          <p:grpSpPr bwMode="auto">
            <a:xfrm>
              <a:off x="3157" y="2892"/>
              <a:ext cx="558" cy="717"/>
              <a:chOff x="1317" y="3252"/>
              <a:chExt cx="362" cy="465"/>
            </a:xfrm>
          </p:grpSpPr>
          <p:sp>
            <p:nvSpPr>
              <p:cNvPr id="43043" name="AutoShape 22"/>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3044" name="AutoShape 23"/>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3045" name="AutoShape 24"/>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43035" name="Group 25"/>
            <p:cNvGrpSpPr>
              <a:grpSpLocks/>
            </p:cNvGrpSpPr>
            <p:nvPr/>
          </p:nvGrpSpPr>
          <p:grpSpPr bwMode="auto">
            <a:xfrm>
              <a:off x="4399" y="2892"/>
              <a:ext cx="558" cy="717"/>
              <a:chOff x="1317" y="3252"/>
              <a:chExt cx="362" cy="465"/>
            </a:xfrm>
          </p:grpSpPr>
          <p:sp>
            <p:nvSpPr>
              <p:cNvPr id="43040" name="AutoShape 26"/>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3041" name="AutoShape 27"/>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3042" name="AutoShape 28"/>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43036" name="Line 29"/>
            <p:cNvSpPr>
              <a:spLocks noChangeShapeType="1"/>
            </p:cNvSpPr>
            <p:nvPr/>
          </p:nvSpPr>
          <p:spPr bwMode="auto">
            <a:xfrm>
              <a:off x="2962" y="2650"/>
              <a:ext cx="2051" cy="0"/>
            </a:xfrm>
            <a:prstGeom prst="line">
              <a:avLst/>
            </a:prstGeom>
            <a:noFill/>
            <a:ln w="9525">
              <a:solidFill>
                <a:srgbClr val="080808"/>
              </a:solidFill>
              <a:round/>
              <a:headEnd type="none" w="sm" len="sm"/>
              <a:tailEnd type="none" w="sm" len="sm"/>
            </a:ln>
          </p:spPr>
          <p:txBody>
            <a:bodyPr wrap="none" anchor="ctr"/>
            <a:lstStyle/>
            <a:p>
              <a:endParaRPr lang="en-US"/>
            </a:p>
          </p:txBody>
        </p:sp>
        <p:sp>
          <p:nvSpPr>
            <p:cNvPr id="43037" name="Text Box 30"/>
            <p:cNvSpPr txBox="1">
              <a:spLocks noChangeArrowheads="1"/>
            </p:cNvSpPr>
            <p:nvPr/>
          </p:nvSpPr>
          <p:spPr bwMode="auto">
            <a:xfrm>
              <a:off x="3608" y="2646"/>
              <a:ext cx="243" cy="25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chemeClr val="tx1"/>
                  </a:solidFill>
                  <a:ea typeface="宋体" charset="-122"/>
                </a:rPr>
                <a:t>d0</a:t>
              </a:r>
            </a:p>
          </p:txBody>
        </p:sp>
        <p:sp>
          <p:nvSpPr>
            <p:cNvPr id="43038" name="Text Box 31"/>
            <p:cNvSpPr txBox="1">
              <a:spLocks noChangeArrowheads="1"/>
            </p:cNvSpPr>
            <p:nvPr/>
          </p:nvSpPr>
          <p:spPr bwMode="auto">
            <a:xfrm>
              <a:off x="4227" y="2646"/>
              <a:ext cx="243" cy="25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chemeClr val="tx1"/>
                  </a:solidFill>
                  <a:ea typeface="宋体" charset="-122"/>
                </a:rPr>
                <a:t>d1</a:t>
              </a:r>
            </a:p>
          </p:txBody>
        </p:sp>
        <p:sp>
          <p:nvSpPr>
            <p:cNvPr id="43039" name="Text Box 32"/>
            <p:cNvSpPr txBox="1">
              <a:spLocks noChangeArrowheads="1"/>
            </p:cNvSpPr>
            <p:nvPr/>
          </p:nvSpPr>
          <p:spPr bwMode="auto">
            <a:xfrm>
              <a:off x="4803" y="2646"/>
              <a:ext cx="243" cy="25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chemeClr val="tx1"/>
                  </a:solidFill>
                  <a:ea typeface="宋体" charset="-122"/>
                </a:rPr>
                <a:t>d2</a:t>
              </a:r>
            </a:p>
          </p:txBody>
        </p:sp>
      </p:grpSp>
      <p:sp>
        <p:nvSpPr>
          <p:cNvPr id="43016" name="Rectangle 33"/>
          <p:cNvSpPr>
            <a:spLocks noGrp="1" noChangeArrowheads="1"/>
          </p:cNvSpPr>
          <p:nvPr>
            <p:ph type="body" sz="half" idx="1"/>
          </p:nvPr>
        </p:nvSpPr>
        <p:spPr>
          <a:xfrm>
            <a:off x="438150" y="1263650"/>
            <a:ext cx="4271963" cy="1871663"/>
          </a:xfrm>
          <a:noFill/>
        </p:spPr>
        <p:txBody>
          <a:bodyPr/>
          <a:lstStyle/>
          <a:p>
            <a:pPr>
              <a:buFont typeface="Wingdings" pitchFamily="2" charset="2"/>
              <a:buNone/>
            </a:pPr>
            <a:r>
              <a:rPr lang="en-US" altLang="zh-CN" sz="2100" smtClean="0">
                <a:ea typeface="宋体" charset="-122"/>
              </a:rPr>
              <a:t>Host Addressing</a:t>
            </a:r>
          </a:p>
          <a:p>
            <a:pPr lvl="1"/>
            <a:r>
              <a:rPr lang="en-US" altLang="zh-CN" sz="1900" smtClean="0">
                <a:ea typeface="宋体" charset="-122"/>
              </a:rPr>
              <a:t>Controller</a:t>
            </a:r>
          </a:p>
          <a:p>
            <a:pPr lvl="1"/>
            <a:r>
              <a:rPr lang="en-US" altLang="zh-CN" sz="1900" smtClean="0">
                <a:ea typeface="宋体" charset="-122"/>
              </a:rPr>
              <a:t>Target</a:t>
            </a:r>
          </a:p>
          <a:p>
            <a:pPr lvl="1"/>
            <a:r>
              <a:rPr lang="en-US" altLang="zh-CN" sz="1900" smtClean="0">
                <a:ea typeface="宋体" charset="-122"/>
              </a:rPr>
              <a:t>LUN</a:t>
            </a:r>
          </a:p>
        </p:txBody>
      </p:sp>
      <p:sp>
        <p:nvSpPr>
          <p:cNvPr id="43017" name="Rectangle 34"/>
          <p:cNvSpPr>
            <a:spLocks noChangeArrowheads="1"/>
          </p:cNvSpPr>
          <p:nvPr/>
        </p:nvSpPr>
        <p:spPr bwMode="auto">
          <a:xfrm>
            <a:off x="4872038" y="1323975"/>
            <a:ext cx="4271962" cy="1778000"/>
          </a:xfrm>
          <a:prstGeom prst="rect">
            <a:avLst/>
          </a:prstGeom>
          <a:noFill/>
          <a:ln w="12700">
            <a:noFill/>
            <a:miter lim="800000"/>
            <a:headEnd/>
            <a:tailEnd/>
          </a:ln>
        </p:spPr>
        <p:txBody>
          <a:bodyPr lIns="0" tIns="0" rIns="0" bIns="0"/>
          <a:lstStyle/>
          <a:p>
            <a:pPr marL="234950" indent="-234950" algn="l" defTabSz="890588" eaLnBrk="0" hangingPunct="0">
              <a:tabLst>
                <a:tab pos="6985000" algn="l"/>
                <a:tab pos="7185025" algn="l"/>
                <a:tab pos="7837488" algn="l"/>
              </a:tabLst>
            </a:pPr>
            <a:r>
              <a:rPr lang="zh-CN" altLang="en-US" sz="3300">
                <a:solidFill>
                  <a:schemeClr val="tx2"/>
                </a:solidFill>
                <a:ea typeface="宋体" charset="-122"/>
              </a:rPr>
              <a:t>       </a:t>
            </a:r>
            <a:r>
              <a:rPr lang="en-US" altLang="zh-CN" sz="3300">
                <a:solidFill>
                  <a:schemeClr val="tx2"/>
                </a:solidFill>
                <a:ea typeface="宋体" charset="-122"/>
              </a:rPr>
              <a:t>c0 t0 d0</a:t>
            </a:r>
            <a:endParaRPr lang="en-US" altLang="zh-CN" sz="2100">
              <a:solidFill>
                <a:schemeClr val="tx2"/>
              </a:solidFill>
              <a:ea typeface="宋体" charset="-122"/>
            </a:endParaRPr>
          </a:p>
        </p:txBody>
      </p:sp>
      <p:grpSp>
        <p:nvGrpSpPr>
          <p:cNvPr id="43018" name="Group 35"/>
          <p:cNvGrpSpPr>
            <a:grpSpLocks/>
          </p:cNvGrpSpPr>
          <p:nvPr/>
        </p:nvGrpSpPr>
        <p:grpSpPr bwMode="auto">
          <a:xfrm>
            <a:off x="2552700" y="1854200"/>
            <a:ext cx="3213100" cy="139700"/>
            <a:chOff x="1608" y="1168"/>
            <a:chExt cx="2024" cy="88"/>
          </a:xfrm>
        </p:grpSpPr>
        <p:sp>
          <p:nvSpPr>
            <p:cNvPr id="43027" name="Line 36"/>
            <p:cNvSpPr>
              <a:spLocks noChangeShapeType="1"/>
            </p:cNvSpPr>
            <p:nvPr/>
          </p:nvSpPr>
          <p:spPr bwMode="auto">
            <a:xfrm>
              <a:off x="1608" y="1248"/>
              <a:ext cx="196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8" name="Line 37"/>
            <p:cNvSpPr>
              <a:spLocks noChangeShapeType="1"/>
            </p:cNvSpPr>
            <p:nvPr/>
          </p:nvSpPr>
          <p:spPr bwMode="auto">
            <a:xfrm flipV="1">
              <a:off x="3568" y="1168"/>
              <a:ext cx="64" cy="88"/>
            </a:xfrm>
            <a:prstGeom prst="line">
              <a:avLst/>
            </a:prstGeom>
            <a:noFill/>
            <a:ln w="12700">
              <a:solidFill>
                <a:schemeClr val="tx1"/>
              </a:solidFill>
              <a:round/>
              <a:headEnd type="none" w="sm" len="sm"/>
              <a:tailEnd type="triangle" w="sm" len="sm"/>
            </a:ln>
          </p:spPr>
          <p:txBody>
            <a:bodyPr wrap="none" anchor="ctr"/>
            <a:lstStyle/>
            <a:p>
              <a:endParaRPr lang="en-US"/>
            </a:p>
          </p:txBody>
        </p:sp>
      </p:grpSp>
      <p:grpSp>
        <p:nvGrpSpPr>
          <p:cNvPr id="43019" name="Group 38"/>
          <p:cNvGrpSpPr>
            <a:grpSpLocks/>
          </p:cNvGrpSpPr>
          <p:nvPr/>
        </p:nvGrpSpPr>
        <p:grpSpPr bwMode="auto">
          <a:xfrm>
            <a:off x="2070100" y="2120900"/>
            <a:ext cx="4216400" cy="139700"/>
            <a:chOff x="1608" y="1168"/>
            <a:chExt cx="2024" cy="88"/>
          </a:xfrm>
        </p:grpSpPr>
        <p:sp>
          <p:nvSpPr>
            <p:cNvPr id="43025" name="Line 39"/>
            <p:cNvSpPr>
              <a:spLocks noChangeShapeType="1"/>
            </p:cNvSpPr>
            <p:nvPr/>
          </p:nvSpPr>
          <p:spPr bwMode="auto">
            <a:xfrm>
              <a:off x="1608" y="1248"/>
              <a:ext cx="196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6" name="Line 40"/>
            <p:cNvSpPr>
              <a:spLocks noChangeShapeType="1"/>
            </p:cNvSpPr>
            <p:nvPr/>
          </p:nvSpPr>
          <p:spPr bwMode="auto">
            <a:xfrm flipV="1">
              <a:off x="3568" y="1168"/>
              <a:ext cx="64" cy="88"/>
            </a:xfrm>
            <a:prstGeom prst="line">
              <a:avLst/>
            </a:prstGeom>
            <a:noFill/>
            <a:ln w="12700">
              <a:solidFill>
                <a:schemeClr val="tx1"/>
              </a:solidFill>
              <a:round/>
              <a:headEnd type="none" w="sm" len="sm"/>
              <a:tailEnd type="triangle" w="sm" len="sm"/>
            </a:ln>
          </p:spPr>
          <p:txBody>
            <a:bodyPr wrap="none" anchor="ctr"/>
            <a:lstStyle/>
            <a:p>
              <a:endParaRPr lang="en-US"/>
            </a:p>
          </p:txBody>
        </p:sp>
      </p:grpSp>
      <p:grpSp>
        <p:nvGrpSpPr>
          <p:cNvPr id="43020" name="Group 41"/>
          <p:cNvGrpSpPr>
            <a:grpSpLocks/>
          </p:cNvGrpSpPr>
          <p:nvPr/>
        </p:nvGrpSpPr>
        <p:grpSpPr bwMode="auto">
          <a:xfrm>
            <a:off x="1828800" y="2400300"/>
            <a:ext cx="4864100" cy="152400"/>
            <a:chOff x="1608" y="1168"/>
            <a:chExt cx="2024" cy="88"/>
          </a:xfrm>
        </p:grpSpPr>
        <p:sp>
          <p:nvSpPr>
            <p:cNvPr id="43023" name="Line 42"/>
            <p:cNvSpPr>
              <a:spLocks noChangeShapeType="1"/>
            </p:cNvSpPr>
            <p:nvPr/>
          </p:nvSpPr>
          <p:spPr bwMode="auto">
            <a:xfrm>
              <a:off x="1608" y="1248"/>
              <a:ext cx="196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4" name="Line 43"/>
            <p:cNvSpPr>
              <a:spLocks noChangeShapeType="1"/>
            </p:cNvSpPr>
            <p:nvPr/>
          </p:nvSpPr>
          <p:spPr bwMode="auto">
            <a:xfrm flipV="1">
              <a:off x="3568" y="1168"/>
              <a:ext cx="64" cy="88"/>
            </a:xfrm>
            <a:prstGeom prst="line">
              <a:avLst/>
            </a:prstGeom>
            <a:noFill/>
            <a:ln w="12700">
              <a:solidFill>
                <a:schemeClr val="tx1"/>
              </a:solidFill>
              <a:round/>
              <a:headEnd type="none" w="sm" len="sm"/>
              <a:tailEnd type="triangle" w="sm" len="sm"/>
            </a:ln>
          </p:spPr>
          <p:txBody>
            <a:bodyPr wrap="none" anchor="ctr"/>
            <a:lstStyle/>
            <a:p>
              <a:endParaRPr lang="en-US"/>
            </a:p>
          </p:txBody>
        </p:sp>
      </p:grpSp>
      <p:sp>
        <p:nvSpPr>
          <p:cNvPr id="43021" name="Line 44"/>
          <p:cNvSpPr>
            <a:spLocks noChangeShapeType="1"/>
          </p:cNvSpPr>
          <p:nvPr/>
        </p:nvSpPr>
        <p:spPr bwMode="auto">
          <a:xfrm flipH="1">
            <a:off x="6186488" y="1331913"/>
            <a:ext cx="12700" cy="6731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2" name="Line 45"/>
          <p:cNvSpPr>
            <a:spLocks noChangeShapeType="1"/>
          </p:cNvSpPr>
          <p:nvPr/>
        </p:nvSpPr>
        <p:spPr bwMode="auto">
          <a:xfrm flipH="1">
            <a:off x="6670675" y="1333500"/>
            <a:ext cx="12700" cy="673100"/>
          </a:xfrm>
          <a:prstGeom prst="line">
            <a:avLst/>
          </a:prstGeom>
          <a:noFill/>
          <a:ln w="12700">
            <a:solidFill>
              <a:schemeClr val="tx1"/>
            </a:solidFill>
            <a:round/>
            <a:headEnd type="none" w="sm" len="sm"/>
            <a:tailEnd type="none" w="sm" len="sm"/>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4035" name="Slide Number Placeholder 5"/>
          <p:cNvSpPr>
            <a:spLocks noGrp="1"/>
          </p:cNvSpPr>
          <p:nvPr>
            <p:ph type="sldNum" sz="quarter" idx="11"/>
          </p:nvPr>
        </p:nvSpPr>
        <p:spPr>
          <a:noFill/>
        </p:spPr>
        <p:txBody>
          <a:bodyPr/>
          <a:lstStyle/>
          <a:p>
            <a:r>
              <a:rPr lang="zh-CN" altLang="en-US" smtClean="0"/>
              <a:t> </a:t>
            </a:r>
            <a:r>
              <a:rPr lang="en-US" altLang="zh-CN" smtClean="0"/>
              <a:t>- </a:t>
            </a:r>
            <a:fld id="{D4AEFBC7-6452-4EAB-AA8B-456DFC07D9F7}" type="slidenum">
              <a:rPr lang="en-US" altLang="zh-CN" sz="800" smtClean="0"/>
              <a:pPr/>
              <a:t>46</a:t>
            </a:fld>
            <a:endParaRPr lang="en-US" altLang="zh-CN" sz="800" smtClean="0"/>
          </a:p>
        </p:txBody>
      </p:sp>
      <p:sp>
        <p:nvSpPr>
          <p:cNvPr id="44036" name="Rectangle 2"/>
          <p:cNvSpPr>
            <a:spLocks noGrp="1" noChangeArrowheads="1"/>
          </p:cNvSpPr>
          <p:nvPr>
            <p:ph type="title"/>
          </p:nvPr>
        </p:nvSpPr>
        <p:spPr/>
        <p:txBody>
          <a:bodyPr/>
          <a:lstStyle/>
          <a:p>
            <a:pPr eaLnBrk="1" hangingPunct="1"/>
            <a:r>
              <a:rPr lang="pt-BR" smtClean="0"/>
              <a:t>SCSI - Pros and Cons</a:t>
            </a:r>
          </a:p>
        </p:txBody>
      </p:sp>
      <p:sp>
        <p:nvSpPr>
          <p:cNvPr id="44037" name="Rectangle 3"/>
          <p:cNvSpPr>
            <a:spLocks noGrp="1" noChangeArrowheads="1"/>
          </p:cNvSpPr>
          <p:nvPr>
            <p:ph type="body" sz="half" idx="1"/>
          </p:nvPr>
        </p:nvSpPr>
        <p:spPr>
          <a:xfrm>
            <a:off x="228600" y="1233488"/>
            <a:ext cx="4275138" cy="5329237"/>
          </a:xfrm>
        </p:spPr>
        <p:txBody>
          <a:bodyPr/>
          <a:lstStyle/>
          <a:p>
            <a:pPr>
              <a:lnSpc>
                <a:spcPct val="105000"/>
              </a:lnSpc>
            </a:pPr>
            <a:r>
              <a:rPr lang="en-US" altLang="zh-CN" sz="2500" smtClean="0">
                <a:ea typeface="宋体" charset="-122"/>
              </a:rPr>
              <a:t>Pros:</a:t>
            </a:r>
          </a:p>
          <a:p>
            <a:pPr lvl="1">
              <a:lnSpc>
                <a:spcPct val="105000"/>
              </a:lnSpc>
            </a:pPr>
            <a:r>
              <a:rPr lang="en-US" altLang="zh-CN" sz="2100" smtClean="0">
                <a:ea typeface="宋体" charset="-122"/>
              </a:rPr>
              <a:t>Fast transfer speeds, up to 320 megabytes per second</a:t>
            </a:r>
          </a:p>
          <a:p>
            <a:pPr lvl="1">
              <a:lnSpc>
                <a:spcPct val="105000"/>
              </a:lnSpc>
            </a:pPr>
            <a:r>
              <a:rPr lang="en-US" altLang="zh-CN" sz="2100" smtClean="0">
                <a:ea typeface="宋体" charset="-122"/>
              </a:rPr>
              <a:t>Reliable, durable components</a:t>
            </a:r>
          </a:p>
          <a:p>
            <a:pPr lvl="1">
              <a:lnSpc>
                <a:spcPct val="105000"/>
              </a:lnSpc>
            </a:pPr>
            <a:r>
              <a:rPr lang="en-US" altLang="zh-CN" sz="2100" smtClean="0">
                <a:ea typeface="宋体" charset="-122"/>
              </a:rPr>
              <a:t>Can connect many devices with a single bus, more than just HDs</a:t>
            </a:r>
          </a:p>
          <a:p>
            <a:pPr lvl="1">
              <a:lnSpc>
                <a:spcPct val="105000"/>
              </a:lnSpc>
            </a:pPr>
            <a:r>
              <a:rPr lang="en-US" altLang="zh-CN" sz="2100" smtClean="0">
                <a:ea typeface="宋体" charset="-122"/>
              </a:rPr>
              <a:t>SCSI host cards can be put in almost any system</a:t>
            </a:r>
          </a:p>
          <a:p>
            <a:pPr lvl="1">
              <a:lnSpc>
                <a:spcPct val="105000"/>
              </a:lnSpc>
            </a:pPr>
            <a:r>
              <a:rPr lang="en-US" altLang="zh-CN" sz="2100" smtClean="0">
                <a:ea typeface="宋体" charset="-122"/>
              </a:rPr>
              <a:t>Full backwards compatibility</a:t>
            </a:r>
          </a:p>
        </p:txBody>
      </p:sp>
      <p:sp>
        <p:nvSpPr>
          <p:cNvPr id="44038" name="Rectangle 4"/>
          <p:cNvSpPr>
            <a:spLocks noGrp="1" noChangeArrowheads="1"/>
          </p:cNvSpPr>
          <p:nvPr>
            <p:ph type="body" sz="half" idx="2"/>
          </p:nvPr>
        </p:nvSpPr>
        <p:spPr>
          <a:xfrm>
            <a:off x="4659313" y="1233488"/>
            <a:ext cx="4275137" cy="5329237"/>
          </a:xfrm>
        </p:spPr>
        <p:txBody>
          <a:bodyPr/>
          <a:lstStyle/>
          <a:p>
            <a:r>
              <a:rPr lang="en-US" altLang="zh-CN" sz="2300" smtClean="0">
                <a:ea typeface="宋体" charset="-122"/>
              </a:rPr>
              <a:t>Cons:</a:t>
            </a:r>
            <a:endParaRPr lang="en-US" altLang="zh-CN" sz="2700" smtClean="0">
              <a:ea typeface="宋体" charset="-122"/>
            </a:endParaRPr>
          </a:p>
          <a:p>
            <a:pPr lvl="1"/>
            <a:r>
              <a:rPr lang="en-US" altLang="zh-CN" sz="2100" smtClean="0">
                <a:ea typeface="宋体" charset="-122"/>
              </a:rPr>
              <a:t>Configuration and setup specific to one computer</a:t>
            </a:r>
          </a:p>
          <a:p>
            <a:pPr lvl="1"/>
            <a:r>
              <a:rPr lang="en-US" altLang="zh-CN" sz="2100" smtClean="0">
                <a:ea typeface="宋体" charset="-122"/>
              </a:rPr>
              <a:t>Unlike IDE, few BIOS support the standard</a:t>
            </a:r>
          </a:p>
          <a:p>
            <a:pPr lvl="1"/>
            <a:r>
              <a:rPr lang="en-US" altLang="zh-CN" sz="2100" smtClean="0">
                <a:ea typeface="宋体" charset="-122"/>
              </a:rPr>
              <a:t>Overwhelming number of variations in the standard, hardware, and connectors</a:t>
            </a:r>
          </a:p>
          <a:p>
            <a:pPr lvl="1"/>
            <a:r>
              <a:rPr lang="en-US" altLang="zh-CN" sz="2100" smtClean="0">
                <a:ea typeface="宋体" charset="-122"/>
              </a:rPr>
              <a:t>No common software interfaces and protocol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5059" name="Slide Number Placeholder 4"/>
          <p:cNvSpPr>
            <a:spLocks noGrp="1"/>
          </p:cNvSpPr>
          <p:nvPr>
            <p:ph type="sldNum" sz="quarter" idx="11"/>
          </p:nvPr>
        </p:nvSpPr>
        <p:spPr>
          <a:noFill/>
        </p:spPr>
        <p:txBody>
          <a:bodyPr/>
          <a:lstStyle/>
          <a:p>
            <a:r>
              <a:rPr lang="zh-CN" altLang="en-US" smtClean="0"/>
              <a:t> </a:t>
            </a:r>
            <a:r>
              <a:rPr lang="en-US" altLang="zh-CN" smtClean="0"/>
              <a:t>- </a:t>
            </a:r>
            <a:fld id="{B99BD12E-C2A1-4299-84FA-48FE23023EE5}" type="slidenum">
              <a:rPr lang="en-US" altLang="zh-CN" sz="800" smtClean="0"/>
              <a:pPr/>
              <a:t>47</a:t>
            </a:fld>
            <a:endParaRPr lang="en-US" altLang="zh-CN" sz="800" smtClean="0"/>
          </a:p>
        </p:txBody>
      </p:sp>
      <p:sp>
        <p:nvSpPr>
          <p:cNvPr id="45060" name="Rectangle 2"/>
          <p:cNvSpPr>
            <a:spLocks noGrp="1" noChangeArrowheads="1"/>
          </p:cNvSpPr>
          <p:nvPr>
            <p:ph type="title"/>
          </p:nvPr>
        </p:nvSpPr>
        <p:spPr/>
        <p:txBody>
          <a:bodyPr/>
          <a:lstStyle/>
          <a:p>
            <a:pPr eaLnBrk="1" hangingPunct="1"/>
            <a:r>
              <a:rPr lang="en-US" altLang="zh-CN" smtClean="0">
                <a:ea typeface="宋体" charset="-122"/>
              </a:rPr>
              <a:t>Comparison IDE/ATA vs SCSI</a:t>
            </a:r>
          </a:p>
        </p:txBody>
      </p:sp>
      <p:grpSp>
        <p:nvGrpSpPr>
          <p:cNvPr id="45061" name="Group 3"/>
          <p:cNvGrpSpPr>
            <a:grpSpLocks/>
          </p:cNvGrpSpPr>
          <p:nvPr/>
        </p:nvGrpSpPr>
        <p:grpSpPr bwMode="auto">
          <a:xfrm>
            <a:off x="677863" y="1474788"/>
            <a:ext cx="7670800" cy="4535487"/>
            <a:chOff x="348" y="884"/>
            <a:chExt cx="4832" cy="2857"/>
          </a:xfrm>
        </p:grpSpPr>
        <p:grpSp>
          <p:nvGrpSpPr>
            <p:cNvPr id="45083" name="Group 4"/>
            <p:cNvGrpSpPr>
              <a:grpSpLocks/>
            </p:cNvGrpSpPr>
            <p:nvPr/>
          </p:nvGrpSpPr>
          <p:grpSpPr bwMode="auto">
            <a:xfrm>
              <a:off x="348" y="885"/>
              <a:ext cx="1612" cy="2856"/>
              <a:chOff x="348" y="889"/>
              <a:chExt cx="1612" cy="2856"/>
            </a:xfrm>
          </p:grpSpPr>
          <p:sp>
            <p:nvSpPr>
              <p:cNvPr id="45090" name="Rectangle 5"/>
              <p:cNvSpPr>
                <a:spLocks noChangeArrowheads="1"/>
              </p:cNvSpPr>
              <p:nvPr/>
            </p:nvSpPr>
            <p:spPr bwMode="auto">
              <a:xfrm>
                <a:off x="348" y="889"/>
                <a:ext cx="1612" cy="2856"/>
              </a:xfrm>
              <a:prstGeom prst="rect">
                <a:avLst/>
              </a:prstGeom>
              <a:gradFill rotWithShape="1">
                <a:gsLst>
                  <a:gs pos="0">
                    <a:srgbClr val="A0B3D0"/>
                  </a:gs>
                  <a:gs pos="100000">
                    <a:schemeClr val="hlink"/>
                  </a:gs>
                </a:gsLst>
                <a:lin ang="2700000" scaled="1"/>
              </a:gradFill>
              <a:ln w="28575" algn="ctr">
                <a:solidFill>
                  <a:srgbClr val="000000"/>
                </a:solidFill>
                <a:miter lim="800000"/>
                <a:headEnd/>
                <a:tailEnd/>
              </a:ln>
            </p:spPr>
            <p:txBody>
              <a:bodyPr wrap="none" lIns="0" tIns="0" rIns="0" bIns="0" anchor="ctr"/>
              <a:lstStyle/>
              <a:p>
                <a:endParaRPr lang="en-US"/>
              </a:p>
            </p:txBody>
          </p:sp>
          <p:sp>
            <p:nvSpPr>
              <p:cNvPr id="45091" name="Rectangle 6"/>
              <p:cNvSpPr>
                <a:spLocks noChangeArrowheads="1"/>
              </p:cNvSpPr>
              <p:nvPr/>
            </p:nvSpPr>
            <p:spPr bwMode="auto">
              <a:xfrm>
                <a:off x="350" y="1257"/>
                <a:ext cx="1606" cy="2488"/>
              </a:xfrm>
              <a:prstGeom prst="rect">
                <a:avLst/>
              </a:prstGeom>
              <a:solidFill>
                <a:schemeClr val="bg1">
                  <a:alpha val="30196"/>
                </a:schemeClr>
              </a:solidFill>
              <a:ln w="28575" algn="ctr">
                <a:solidFill>
                  <a:srgbClr val="000000"/>
                </a:solidFill>
                <a:miter lim="800000"/>
                <a:headEnd/>
                <a:tailEnd/>
              </a:ln>
            </p:spPr>
            <p:txBody>
              <a:bodyPr wrap="none" lIns="0" tIns="0" rIns="0" bIns="0" anchor="ctr"/>
              <a:lstStyle/>
              <a:p>
                <a:endParaRPr lang="en-US"/>
              </a:p>
            </p:txBody>
          </p:sp>
        </p:grpSp>
        <p:grpSp>
          <p:nvGrpSpPr>
            <p:cNvPr id="45084" name="Group 7"/>
            <p:cNvGrpSpPr>
              <a:grpSpLocks/>
            </p:cNvGrpSpPr>
            <p:nvPr/>
          </p:nvGrpSpPr>
          <p:grpSpPr bwMode="auto">
            <a:xfrm>
              <a:off x="1958" y="885"/>
              <a:ext cx="1612" cy="2856"/>
              <a:chOff x="2024" y="885"/>
              <a:chExt cx="1612" cy="2856"/>
            </a:xfrm>
          </p:grpSpPr>
          <p:sp>
            <p:nvSpPr>
              <p:cNvPr id="45088" name="Rectangle 8"/>
              <p:cNvSpPr>
                <a:spLocks noChangeArrowheads="1"/>
              </p:cNvSpPr>
              <p:nvPr/>
            </p:nvSpPr>
            <p:spPr bwMode="auto">
              <a:xfrm>
                <a:off x="2024" y="885"/>
                <a:ext cx="1612" cy="2856"/>
              </a:xfrm>
              <a:prstGeom prst="rect">
                <a:avLst/>
              </a:prstGeom>
              <a:gradFill rotWithShape="1">
                <a:gsLst>
                  <a:gs pos="0">
                    <a:srgbClr val="A0B3D0"/>
                  </a:gs>
                  <a:gs pos="100000">
                    <a:schemeClr val="hlink"/>
                  </a:gs>
                </a:gsLst>
                <a:lin ang="2700000" scaled="1"/>
              </a:gradFill>
              <a:ln w="28575" algn="ctr">
                <a:solidFill>
                  <a:srgbClr val="000000"/>
                </a:solidFill>
                <a:miter lim="800000"/>
                <a:headEnd/>
                <a:tailEnd/>
              </a:ln>
            </p:spPr>
            <p:txBody>
              <a:bodyPr wrap="none" lIns="0" tIns="0" rIns="0" bIns="0" anchor="ctr"/>
              <a:lstStyle/>
              <a:p>
                <a:endParaRPr lang="en-US"/>
              </a:p>
            </p:txBody>
          </p:sp>
          <p:sp>
            <p:nvSpPr>
              <p:cNvPr id="45089" name="Rectangle 9"/>
              <p:cNvSpPr>
                <a:spLocks noChangeArrowheads="1"/>
              </p:cNvSpPr>
              <p:nvPr/>
            </p:nvSpPr>
            <p:spPr bwMode="auto">
              <a:xfrm>
                <a:off x="2026" y="1253"/>
                <a:ext cx="1606" cy="2488"/>
              </a:xfrm>
              <a:prstGeom prst="rect">
                <a:avLst/>
              </a:prstGeom>
              <a:solidFill>
                <a:schemeClr val="bg1">
                  <a:alpha val="30196"/>
                </a:schemeClr>
              </a:solidFill>
              <a:ln w="28575" algn="ctr">
                <a:solidFill>
                  <a:srgbClr val="000000"/>
                </a:solidFill>
                <a:miter lim="800000"/>
                <a:headEnd/>
                <a:tailEnd/>
              </a:ln>
            </p:spPr>
            <p:txBody>
              <a:bodyPr wrap="none" lIns="0" tIns="0" rIns="0" bIns="0" anchor="ctr"/>
              <a:lstStyle/>
              <a:p>
                <a:endParaRPr lang="en-US"/>
              </a:p>
            </p:txBody>
          </p:sp>
        </p:grpSp>
        <p:grpSp>
          <p:nvGrpSpPr>
            <p:cNvPr id="45085" name="Group 10"/>
            <p:cNvGrpSpPr>
              <a:grpSpLocks/>
            </p:cNvGrpSpPr>
            <p:nvPr/>
          </p:nvGrpSpPr>
          <p:grpSpPr bwMode="auto">
            <a:xfrm>
              <a:off x="3568" y="884"/>
              <a:ext cx="1612" cy="2856"/>
              <a:chOff x="2024" y="885"/>
              <a:chExt cx="1612" cy="2856"/>
            </a:xfrm>
          </p:grpSpPr>
          <p:sp>
            <p:nvSpPr>
              <p:cNvPr id="45086" name="Rectangle 11"/>
              <p:cNvSpPr>
                <a:spLocks noChangeArrowheads="1"/>
              </p:cNvSpPr>
              <p:nvPr/>
            </p:nvSpPr>
            <p:spPr bwMode="auto">
              <a:xfrm>
                <a:off x="2024" y="885"/>
                <a:ext cx="1612" cy="2856"/>
              </a:xfrm>
              <a:prstGeom prst="rect">
                <a:avLst/>
              </a:prstGeom>
              <a:gradFill rotWithShape="1">
                <a:gsLst>
                  <a:gs pos="0">
                    <a:srgbClr val="A0B3D0"/>
                  </a:gs>
                  <a:gs pos="100000">
                    <a:schemeClr val="hlink"/>
                  </a:gs>
                </a:gsLst>
                <a:lin ang="2700000" scaled="1"/>
              </a:gradFill>
              <a:ln w="28575" algn="ctr">
                <a:solidFill>
                  <a:srgbClr val="000000"/>
                </a:solidFill>
                <a:miter lim="800000"/>
                <a:headEnd/>
                <a:tailEnd/>
              </a:ln>
            </p:spPr>
            <p:txBody>
              <a:bodyPr wrap="none" lIns="0" tIns="0" rIns="0" bIns="0" anchor="ctr"/>
              <a:lstStyle/>
              <a:p>
                <a:endParaRPr lang="en-US"/>
              </a:p>
            </p:txBody>
          </p:sp>
          <p:sp>
            <p:nvSpPr>
              <p:cNvPr id="45087" name="Rectangle 12"/>
              <p:cNvSpPr>
                <a:spLocks noChangeArrowheads="1"/>
              </p:cNvSpPr>
              <p:nvPr/>
            </p:nvSpPr>
            <p:spPr bwMode="auto">
              <a:xfrm>
                <a:off x="2026" y="1253"/>
                <a:ext cx="1606" cy="2488"/>
              </a:xfrm>
              <a:prstGeom prst="rect">
                <a:avLst/>
              </a:prstGeom>
              <a:solidFill>
                <a:schemeClr val="bg1">
                  <a:alpha val="30196"/>
                </a:schemeClr>
              </a:solidFill>
              <a:ln w="28575" algn="ctr">
                <a:solidFill>
                  <a:srgbClr val="000000"/>
                </a:solidFill>
                <a:miter lim="800000"/>
                <a:headEnd/>
                <a:tailEnd/>
              </a:ln>
            </p:spPr>
            <p:txBody>
              <a:bodyPr wrap="none" lIns="0" tIns="0" rIns="0" bIns="0" anchor="ctr"/>
              <a:lstStyle/>
              <a:p>
                <a:endParaRPr lang="en-US"/>
              </a:p>
            </p:txBody>
          </p:sp>
        </p:grpSp>
      </p:grpSp>
      <p:sp>
        <p:nvSpPr>
          <p:cNvPr id="45062" name="Text Box 13"/>
          <p:cNvSpPr txBox="1">
            <a:spLocks noChangeArrowheads="1"/>
          </p:cNvSpPr>
          <p:nvPr/>
        </p:nvSpPr>
        <p:spPr bwMode="auto">
          <a:xfrm>
            <a:off x="776288" y="1560513"/>
            <a:ext cx="2308225" cy="39687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b="1">
                <a:solidFill>
                  <a:schemeClr val="tx1"/>
                </a:solidFill>
                <a:ea typeface="宋体" charset="-122"/>
              </a:rPr>
              <a:t>Feature</a:t>
            </a:r>
            <a:endParaRPr lang="en-US" altLang="zh-CN" sz="2400">
              <a:solidFill>
                <a:schemeClr val="tx1"/>
              </a:solidFill>
              <a:ea typeface="宋体" charset="-122"/>
            </a:endParaRPr>
          </a:p>
        </p:txBody>
      </p:sp>
      <p:sp>
        <p:nvSpPr>
          <p:cNvPr id="45063" name="Text Box 14"/>
          <p:cNvSpPr txBox="1">
            <a:spLocks noChangeArrowheads="1"/>
          </p:cNvSpPr>
          <p:nvPr/>
        </p:nvSpPr>
        <p:spPr bwMode="auto">
          <a:xfrm>
            <a:off x="3463925" y="1560513"/>
            <a:ext cx="2187575" cy="396875"/>
          </a:xfrm>
          <a:prstGeom prst="rect">
            <a:avLst/>
          </a:prstGeom>
          <a:noFill/>
          <a:ln w="25400" algn="ctr">
            <a:noFill/>
            <a:miter lim="800000"/>
            <a:headEnd/>
            <a:tailEnd type="none" w="lg" len="med"/>
          </a:ln>
        </p:spPr>
        <p:txBody>
          <a:bodyPr lIns="0" tIns="0" rIns="0" bIns="0">
            <a:spAutoFit/>
          </a:bodyPr>
          <a:lstStyle/>
          <a:p>
            <a:pPr defTabSz="941388"/>
            <a:r>
              <a:rPr lang="en-US" altLang="zh-CN" b="1">
                <a:solidFill>
                  <a:schemeClr val="tx1"/>
                </a:solidFill>
                <a:ea typeface="宋体" charset="-122"/>
              </a:rPr>
              <a:t>IDE/ATA</a:t>
            </a:r>
            <a:endParaRPr lang="en-US" altLang="zh-CN" sz="2400">
              <a:solidFill>
                <a:schemeClr val="tx1"/>
              </a:solidFill>
              <a:ea typeface="宋体" charset="-122"/>
            </a:endParaRPr>
          </a:p>
        </p:txBody>
      </p:sp>
      <p:sp>
        <p:nvSpPr>
          <p:cNvPr id="45064" name="Text Box 15"/>
          <p:cNvSpPr txBox="1">
            <a:spLocks noChangeArrowheads="1"/>
          </p:cNvSpPr>
          <p:nvPr/>
        </p:nvSpPr>
        <p:spPr bwMode="auto">
          <a:xfrm>
            <a:off x="6640513" y="1639888"/>
            <a:ext cx="771525" cy="317500"/>
          </a:xfrm>
          <a:prstGeom prst="rect">
            <a:avLst/>
          </a:prstGeom>
          <a:noFill/>
          <a:ln w="25400" algn="ctr">
            <a:noFill/>
            <a:miter lim="800000"/>
            <a:headEnd/>
            <a:tailEnd type="none" w="lg" len="med"/>
          </a:ln>
        </p:spPr>
        <p:txBody>
          <a:bodyPr wrap="none" lIns="0" tIns="0" rIns="0" bIns="0">
            <a:spAutoFit/>
          </a:bodyPr>
          <a:lstStyle/>
          <a:p>
            <a:pPr defTabSz="941388">
              <a:lnSpc>
                <a:spcPct val="80000"/>
              </a:lnSpc>
              <a:spcBef>
                <a:spcPct val="40000"/>
              </a:spcBef>
            </a:pPr>
            <a:r>
              <a:rPr lang="en-US" altLang="zh-CN" b="1">
                <a:solidFill>
                  <a:schemeClr val="tx1"/>
                </a:solidFill>
                <a:ea typeface="宋体" charset="-122"/>
              </a:rPr>
              <a:t>SCSI</a:t>
            </a:r>
            <a:endParaRPr lang="en-US" altLang="zh-CN" sz="2400">
              <a:solidFill>
                <a:schemeClr val="tx1"/>
              </a:solidFill>
              <a:ea typeface="宋体" charset="-122"/>
            </a:endParaRPr>
          </a:p>
        </p:txBody>
      </p:sp>
      <p:sp>
        <p:nvSpPr>
          <p:cNvPr id="45065" name="Rectangle 16"/>
          <p:cNvSpPr>
            <a:spLocks noChangeArrowheads="1"/>
          </p:cNvSpPr>
          <p:nvPr/>
        </p:nvSpPr>
        <p:spPr bwMode="auto">
          <a:xfrm>
            <a:off x="3255963" y="2057400"/>
            <a:ext cx="2516187" cy="3911600"/>
          </a:xfrm>
          <a:prstGeom prst="rect">
            <a:avLst/>
          </a:prstGeom>
          <a:solidFill>
            <a:schemeClr val="bg1">
              <a:alpha val="49019"/>
            </a:schemeClr>
          </a:solidFill>
          <a:ln w="25400" algn="ctr">
            <a:noFill/>
            <a:miter lim="800000"/>
            <a:headEnd/>
            <a:tailEnd/>
          </a:ln>
        </p:spPr>
        <p:txBody>
          <a:bodyPr lIns="0" tIns="0" rIns="0" bIns="0" anchor="ctr">
            <a:spAutoFit/>
          </a:bodyPr>
          <a:lstStyle/>
          <a:p>
            <a:endParaRPr lang="en-US"/>
          </a:p>
        </p:txBody>
      </p:sp>
      <p:sp>
        <p:nvSpPr>
          <p:cNvPr id="45066" name="Rectangle 17"/>
          <p:cNvSpPr>
            <a:spLocks noChangeArrowheads="1"/>
          </p:cNvSpPr>
          <p:nvPr/>
        </p:nvSpPr>
        <p:spPr bwMode="auto">
          <a:xfrm>
            <a:off x="5811838" y="2057400"/>
            <a:ext cx="2516187" cy="3911600"/>
          </a:xfrm>
          <a:prstGeom prst="rect">
            <a:avLst/>
          </a:prstGeom>
          <a:solidFill>
            <a:schemeClr val="bg1">
              <a:alpha val="49019"/>
            </a:schemeClr>
          </a:solidFill>
          <a:ln w="25400" algn="ctr">
            <a:noFill/>
            <a:miter lim="800000"/>
            <a:headEnd/>
            <a:tailEnd/>
          </a:ln>
        </p:spPr>
        <p:txBody>
          <a:bodyPr lIns="0" tIns="0" rIns="0" bIns="0" anchor="ctr">
            <a:spAutoFit/>
          </a:bodyPr>
          <a:lstStyle/>
          <a:p>
            <a:endParaRPr lang="en-US"/>
          </a:p>
        </p:txBody>
      </p:sp>
      <p:sp>
        <p:nvSpPr>
          <p:cNvPr id="45067" name="Rectangle 18"/>
          <p:cNvSpPr>
            <a:spLocks noChangeArrowheads="1"/>
          </p:cNvSpPr>
          <p:nvPr/>
        </p:nvSpPr>
        <p:spPr bwMode="auto">
          <a:xfrm>
            <a:off x="712788" y="2057400"/>
            <a:ext cx="2516187" cy="3911600"/>
          </a:xfrm>
          <a:prstGeom prst="rect">
            <a:avLst/>
          </a:prstGeom>
          <a:solidFill>
            <a:schemeClr val="bg1">
              <a:alpha val="49019"/>
            </a:schemeClr>
          </a:solidFill>
          <a:ln w="25400" algn="ctr">
            <a:noFill/>
            <a:miter lim="800000"/>
            <a:headEnd/>
            <a:tailEnd/>
          </a:ln>
        </p:spPr>
        <p:txBody>
          <a:bodyPr lIns="0" tIns="0" rIns="0" bIns="0" anchor="ctr">
            <a:spAutoFit/>
          </a:bodyPr>
          <a:lstStyle/>
          <a:p>
            <a:endParaRPr lang="en-US"/>
          </a:p>
        </p:txBody>
      </p:sp>
      <p:sp>
        <p:nvSpPr>
          <p:cNvPr id="45068" name="Text Box 19"/>
          <p:cNvSpPr txBox="1">
            <a:spLocks noChangeArrowheads="1"/>
          </p:cNvSpPr>
          <p:nvPr/>
        </p:nvSpPr>
        <p:spPr bwMode="auto">
          <a:xfrm>
            <a:off x="784225" y="2217738"/>
            <a:ext cx="2319338"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Connectivity Market</a:t>
            </a:r>
          </a:p>
        </p:txBody>
      </p:sp>
      <p:sp>
        <p:nvSpPr>
          <p:cNvPr id="45069" name="Text Box 20"/>
          <p:cNvSpPr txBox="1">
            <a:spLocks noChangeArrowheads="1"/>
          </p:cNvSpPr>
          <p:nvPr/>
        </p:nvSpPr>
        <p:spPr bwMode="auto">
          <a:xfrm>
            <a:off x="3340100" y="2217738"/>
            <a:ext cx="2319338"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Internal Storage</a:t>
            </a:r>
          </a:p>
        </p:txBody>
      </p:sp>
      <p:sp>
        <p:nvSpPr>
          <p:cNvPr id="45070" name="Text Box 21"/>
          <p:cNvSpPr txBox="1">
            <a:spLocks noChangeArrowheads="1"/>
          </p:cNvSpPr>
          <p:nvPr/>
        </p:nvSpPr>
        <p:spPr bwMode="auto">
          <a:xfrm>
            <a:off x="5886450" y="2209800"/>
            <a:ext cx="2319338" cy="549275"/>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Internal and External Storage</a:t>
            </a:r>
          </a:p>
        </p:txBody>
      </p:sp>
      <p:sp>
        <p:nvSpPr>
          <p:cNvPr id="45071" name="Text Box 22"/>
          <p:cNvSpPr txBox="1">
            <a:spLocks noChangeArrowheads="1"/>
          </p:cNvSpPr>
          <p:nvPr/>
        </p:nvSpPr>
        <p:spPr bwMode="auto">
          <a:xfrm>
            <a:off x="776288" y="3011488"/>
            <a:ext cx="2319337"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Speed (MB/sec)</a:t>
            </a:r>
          </a:p>
        </p:txBody>
      </p:sp>
      <p:sp>
        <p:nvSpPr>
          <p:cNvPr id="45072" name="Text Box 23"/>
          <p:cNvSpPr txBox="1">
            <a:spLocks noChangeArrowheads="1"/>
          </p:cNvSpPr>
          <p:nvPr/>
        </p:nvSpPr>
        <p:spPr bwMode="auto">
          <a:xfrm>
            <a:off x="3332163" y="3013075"/>
            <a:ext cx="2319337" cy="274638"/>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100/133/150</a:t>
            </a:r>
          </a:p>
        </p:txBody>
      </p:sp>
      <p:sp>
        <p:nvSpPr>
          <p:cNvPr id="45073" name="Text Box 24"/>
          <p:cNvSpPr txBox="1">
            <a:spLocks noChangeArrowheads="1"/>
          </p:cNvSpPr>
          <p:nvPr/>
        </p:nvSpPr>
        <p:spPr bwMode="auto">
          <a:xfrm>
            <a:off x="5878513" y="3005138"/>
            <a:ext cx="2319337"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320</a:t>
            </a:r>
          </a:p>
        </p:txBody>
      </p:sp>
      <p:sp>
        <p:nvSpPr>
          <p:cNvPr id="45074" name="Text Box 25"/>
          <p:cNvSpPr txBox="1">
            <a:spLocks noChangeArrowheads="1"/>
          </p:cNvSpPr>
          <p:nvPr/>
        </p:nvSpPr>
        <p:spPr bwMode="auto">
          <a:xfrm>
            <a:off x="766763" y="3549650"/>
            <a:ext cx="2319337" cy="274638"/>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Hot Pluggable</a:t>
            </a:r>
          </a:p>
        </p:txBody>
      </p:sp>
      <p:sp>
        <p:nvSpPr>
          <p:cNvPr id="45075" name="Text Box 26"/>
          <p:cNvSpPr txBox="1">
            <a:spLocks noChangeArrowheads="1"/>
          </p:cNvSpPr>
          <p:nvPr/>
        </p:nvSpPr>
        <p:spPr bwMode="auto">
          <a:xfrm>
            <a:off x="3322638" y="3551238"/>
            <a:ext cx="2319337"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No</a:t>
            </a:r>
          </a:p>
        </p:txBody>
      </p:sp>
      <p:sp>
        <p:nvSpPr>
          <p:cNvPr id="45076" name="Text Box 27"/>
          <p:cNvSpPr txBox="1">
            <a:spLocks noChangeArrowheads="1"/>
          </p:cNvSpPr>
          <p:nvPr/>
        </p:nvSpPr>
        <p:spPr bwMode="auto">
          <a:xfrm>
            <a:off x="5868988" y="3543300"/>
            <a:ext cx="2319337" cy="274638"/>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Yes</a:t>
            </a:r>
          </a:p>
        </p:txBody>
      </p:sp>
      <p:sp>
        <p:nvSpPr>
          <p:cNvPr id="45077" name="Text Box 28"/>
          <p:cNvSpPr txBox="1">
            <a:spLocks noChangeArrowheads="1"/>
          </p:cNvSpPr>
          <p:nvPr/>
        </p:nvSpPr>
        <p:spPr bwMode="auto">
          <a:xfrm>
            <a:off x="766763" y="4146550"/>
            <a:ext cx="2319337" cy="274638"/>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Expandability</a:t>
            </a:r>
          </a:p>
        </p:txBody>
      </p:sp>
      <p:sp>
        <p:nvSpPr>
          <p:cNvPr id="45078" name="Text Box 29"/>
          <p:cNvSpPr txBox="1">
            <a:spLocks noChangeArrowheads="1"/>
          </p:cNvSpPr>
          <p:nvPr/>
        </p:nvSpPr>
        <p:spPr bwMode="auto">
          <a:xfrm>
            <a:off x="3322638" y="4148138"/>
            <a:ext cx="2319337"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Easier to set up</a:t>
            </a:r>
          </a:p>
        </p:txBody>
      </p:sp>
      <p:sp>
        <p:nvSpPr>
          <p:cNvPr id="45079" name="Text Box 30"/>
          <p:cNvSpPr txBox="1">
            <a:spLocks noChangeArrowheads="1"/>
          </p:cNvSpPr>
          <p:nvPr/>
        </p:nvSpPr>
        <p:spPr bwMode="auto">
          <a:xfrm>
            <a:off x="5868988" y="4140200"/>
            <a:ext cx="2319337" cy="549275"/>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Very good but very</a:t>
            </a:r>
            <a:br>
              <a:rPr lang="en-US" altLang="zh-CN" sz="1800" b="1">
                <a:solidFill>
                  <a:srgbClr val="080808"/>
                </a:solidFill>
                <a:ea typeface="宋体" charset="-122"/>
              </a:rPr>
            </a:br>
            <a:r>
              <a:rPr lang="en-US" altLang="zh-CN" sz="1800" b="1">
                <a:solidFill>
                  <a:srgbClr val="080808"/>
                </a:solidFill>
                <a:ea typeface="宋体" charset="-122"/>
              </a:rPr>
              <a:t>expensive to set up</a:t>
            </a:r>
          </a:p>
        </p:txBody>
      </p:sp>
      <p:sp>
        <p:nvSpPr>
          <p:cNvPr id="45080" name="Text Box 31"/>
          <p:cNvSpPr txBox="1">
            <a:spLocks noChangeArrowheads="1"/>
          </p:cNvSpPr>
          <p:nvPr/>
        </p:nvSpPr>
        <p:spPr bwMode="auto">
          <a:xfrm>
            <a:off x="757238" y="5054600"/>
            <a:ext cx="2319337" cy="274638"/>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Cost/Performance</a:t>
            </a:r>
          </a:p>
        </p:txBody>
      </p:sp>
      <p:sp>
        <p:nvSpPr>
          <p:cNvPr id="45081" name="Text Box 32"/>
          <p:cNvSpPr txBox="1">
            <a:spLocks noChangeArrowheads="1"/>
          </p:cNvSpPr>
          <p:nvPr/>
        </p:nvSpPr>
        <p:spPr bwMode="auto">
          <a:xfrm>
            <a:off x="3313113" y="5056188"/>
            <a:ext cx="2319337" cy="274637"/>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Good</a:t>
            </a:r>
          </a:p>
        </p:txBody>
      </p:sp>
      <p:sp>
        <p:nvSpPr>
          <p:cNvPr id="45082" name="Text Box 33"/>
          <p:cNvSpPr txBox="1">
            <a:spLocks noChangeArrowheads="1"/>
          </p:cNvSpPr>
          <p:nvPr/>
        </p:nvSpPr>
        <p:spPr bwMode="auto">
          <a:xfrm>
            <a:off x="5859463" y="5048250"/>
            <a:ext cx="2319337" cy="549275"/>
          </a:xfrm>
          <a:prstGeom prst="rect">
            <a:avLst/>
          </a:prstGeom>
          <a:noFill/>
          <a:ln w="25400" algn="ctr">
            <a:noFill/>
            <a:miter lim="800000"/>
            <a:headEnd/>
            <a:tailEnd type="none" w="lg" len="med"/>
          </a:ln>
        </p:spPr>
        <p:txBody>
          <a:bodyPr lIns="0" tIns="0" rIns="0" bIns="0">
            <a:spAutoFit/>
          </a:bodyPr>
          <a:lstStyle/>
          <a:p>
            <a:pPr defTabSz="941388"/>
            <a:r>
              <a:rPr lang="en-US" altLang="zh-CN" sz="1800" b="1">
                <a:solidFill>
                  <a:srgbClr val="080808"/>
                </a:solidFill>
                <a:ea typeface="宋体" charset="-122"/>
              </a:rPr>
              <a:t>High cost/Fast</a:t>
            </a:r>
            <a:br>
              <a:rPr lang="en-US" altLang="zh-CN" sz="1800" b="1">
                <a:solidFill>
                  <a:srgbClr val="080808"/>
                </a:solidFill>
                <a:ea typeface="宋体" charset="-122"/>
              </a:rPr>
            </a:br>
            <a:r>
              <a:rPr lang="en-US" altLang="zh-CN" sz="1800" b="1">
                <a:solidFill>
                  <a:srgbClr val="080808"/>
                </a:solidFill>
                <a:ea typeface="宋体" charset="-122"/>
              </a:rPr>
              <a:t>transfer speed</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6083" name="Slide Number Placeholder 4"/>
          <p:cNvSpPr>
            <a:spLocks noGrp="1"/>
          </p:cNvSpPr>
          <p:nvPr>
            <p:ph type="sldNum" sz="quarter" idx="11"/>
          </p:nvPr>
        </p:nvSpPr>
        <p:spPr>
          <a:noFill/>
        </p:spPr>
        <p:txBody>
          <a:bodyPr/>
          <a:lstStyle/>
          <a:p>
            <a:r>
              <a:rPr lang="zh-CN" altLang="en-US" smtClean="0"/>
              <a:t> </a:t>
            </a:r>
            <a:r>
              <a:rPr lang="en-US" altLang="zh-CN" smtClean="0"/>
              <a:t>- </a:t>
            </a:r>
            <a:fld id="{B6FE0BCD-3B05-45B6-AE98-746B64854593}" type="slidenum">
              <a:rPr lang="en-US" altLang="zh-CN" sz="800" smtClean="0"/>
              <a:pPr/>
              <a:t>48</a:t>
            </a:fld>
            <a:endParaRPr lang="en-US" altLang="zh-CN" sz="800" smtClean="0"/>
          </a:p>
        </p:txBody>
      </p:sp>
      <p:sp>
        <p:nvSpPr>
          <p:cNvPr id="46084" name="Rectangle 2"/>
          <p:cNvSpPr>
            <a:spLocks noGrp="1" noChangeArrowheads="1"/>
          </p:cNvSpPr>
          <p:nvPr>
            <p:ph type="title"/>
          </p:nvPr>
        </p:nvSpPr>
        <p:spPr/>
        <p:txBody>
          <a:bodyPr/>
          <a:lstStyle/>
          <a:p>
            <a:pPr eaLnBrk="1" hangingPunct="1"/>
            <a:r>
              <a:rPr lang="en-US" altLang="zh-CN" smtClean="0">
                <a:ea typeface="宋体" charset="-122"/>
              </a:rPr>
              <a:t>Physical Components – Host with External Storage</a:t>
            </a:r>
          </a:p>
        </p:txBody>
      </p:sp>
      <p:pic>
        <p:nvPicPr>
          <p:cNvPr id="46085" name="Picture 3" descr="large_gray"/>
          <p:cNvPicPr>
            <a:picLocks noChangeAspect="1" noChangeArrowheads="1"/>
          </p:cNvPicPr>
          <p:nvPr/>
        </p:nvPicPr>
        <p:blipFill>
          <a:blip r:embed="rId3" cstate="print"/>
          <a:srcRect/>
          <a:stretch>
            <a:fillRect/>
          </a:stretch>
        </p:blipFill>
        <p:spPr bwMode="auto">
          <a:xfrm>
            <a:off x="447675" y="1136650"/>
            <a:ext cx="5243513" cy="5259388"/>
          </a:xfrm>
          <a:prstGeom prst="rect">
            <a:avLst/>
          </a:prstGeom>
          <a:noFill/>
          <a:ln w="9525">
            <a:noFill/>
            <a:miter lim="800000"/>
            <a:headEnd/>
            <a:tailEnd/>
          </a:ln>
        </p:spPr>
      </p:pic>
      <p:sp>
        <p:nvSpPr>
          <p:cNvPr id="46086" name="Text Box 4"/>
          <p:cNvSpPr txBox="1">
            <a:spLocks noChangeArrowheads="1"/>
          </p:cNvSpPr>
          <p:nvPr/>
        </p:nvSpPr>
        <p:spPr bwMode="auto">
          <a:xfrm>
            <a:off x="3014663" y="1522413"/>
            <a:ext cx="1087437"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solidFill>
                  <a:srgbClr val="080808"/>
                </a:solidFill>
                <a:ea typeface="宋体" charset="-122"/>
              </a:rPr>
              <a:t>Bus</a:t>
            </a:r>
          </a:p>
        </p:txBody>
      </p:sp>
      <p:sp>
        <p:nvSpPr>
          <p:cNvPr id="46087" name="Text Box 5"/>
          <p:cNvSpPr txBox="1">
            <a:spLocks noChangeArrowheads="1"/>
          </p:cNvSpPr>
          <p:nvPr/>
        </p:nvSpPr>
        <p:spPr bwMode="auto">
          <a:xfrm>
            <a:off x="8067675" y="5697538"/>
            <a:ext cx="973138" cy="304800"/>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2000">
                <a:ea typeface="宋体" charset="-122"/>
              </a:rPr>
              <a:t>Disk</a:t>
            </a:r>
          </a:p>
        </p:txBody>
      </p:sp>
      <p:sp>
        <p:nvSpPr>
          <p:cNvPr id="46088" name="Text Box 6"/>
          <p:cNvSpPr txBox="1">
            <a:spLocks noChangeArrowheads="1"/>
          </p:cNvSpPr>
          <p:nvPr/>
        </p:nvSpPr>
        <p:spPr bwMode="auto">
          <a:xfrm>
            <a:off x="7567613" y="3640138"/>
            <a:ext cx="1000125"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solidFill>
                  <a:schemeClr val="tx1"/>
                </a:solidFill>
                <a:ea typeface="宋体" charset="-122"/>
              </a:rPr>
              <a:t>Cable</a:t>
            </a:r>
          </a:p>
        </p:txBody>
      </p:sp>
      <p:sp>
        <p:nvSpPr>
          <p:cNvPr id="46089" name="Text Box 7"/>
          <p:cNvSpPr txBox="1">
            <a:spLocks noChangeArrowheads="1"/>
          </p:cNvSpPr>
          <p:nvPr/>
        </p:nvSpPr>
        <p:spPr bwMode="auto">
          <a:xfrm>
            <a:off x="731838" y="2625725"/>
            <a:ext cx="1458912"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ea typeface="宋体" charset="-122"/>
              </a:rPr>
              <a:t>Host</a:t>
            </a:r>
          </a:p>
        </p:txBody>
      </p:sp>
      <p:sp>
        <p:nvSpPr>
          <p:cNvPr id="46090" name="Text Box 8"/>
          <p:cNvSpPr txBox="1">
            <a:spLocks noChangeArrowheads="1"/>
          </p:cNvSpPr>
          <p:nvPr/>
        </p:nvSpPr>
        <p:spPr bwMode="auto">
          <a:xfrm>
            <a:off x="5592763" y="4451350"/>
            <a:ext cx="1174750"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solidFill>
                  <a:srgbClr val="080808"/>
                </a:solidFill>
                <a:ea typeface="宋体" charset="-122"/>
              </a:rPr>
              <a:t>Port</a:t>
            </a:r>
          </a:p>
        </p:txBody>
      </p:sp>
      <p:sp>
        <p:nvSpPr>
          <p:cNvPr id="46091" name="Line 9"/>
          <p:cNvSpPr>
            <a:spLocks noChangeShapeType="1"/>
          </p:cNvSpPr>
          <p:nvPr/>
        </p:nvSpPr>
        <p:spPr bwMode="auto">
          <a:xfrm flipH="1" flipV="1">
            <a:off x="5665788" y="3467100"/>
            <a:ext cx="300037" cy="984250"/>
          </a:xfrm>
          <a:prstGeom prst="line">
            <a:avLst/>
          </a:prstGeom>
          <a:noFill/>
          <a:ln w="25400">
            <a:solidFill>
              <a:srgbClr val="000000"/>
            </a:solidFill>
            <a:round/>
            <a:headEnd/>
            <a:tailEnd type="triangle" w="med" len="lg"/>
          </a:ln>
        </p:spPr>
        <p:txBody>
          <a:bodyPr lIns="0" tIns="0" rIns="0" bIns="0"/>
          <a:lstStyle/>
          <a:p>
            <a:endParaRPr lang="en-US"/>
          </a:p>
        </p:txBody>
      </p:sp>
      <p:sp>
        <p:nvSpPr>
          <p:cNvPr id="46092" name="Line 10"/>
          <p:cNvSpPr>
            <a:spLocks noChangeShapeType="1"/>
          </p:cNvSpPr>
          <p:nvPr/>
        </p:nvSpPr>
        <p:spPr bwMode="auto">
          <a:xfrm>
            <a:off x="6237288" y="4803775"/>
            <a:ext cx="1089025" cy="301625"/>
          </a:xfrm>
          <a:prstGeom prst="line">
            <a:avLst/>
          </a:prstGeom>
          <a:noFill/>
          <a:ln w="25400">
            <a:solidFill>
              <a:srgbClr val="000000"/>
            </a:solidFill>
            <a:round/>
            <a:headEnd/>
            <a:tailEnd type="triangle" w="med" len="lg"/>
          </a:ln>
        </p:spPr>
        <p:txBody>
          <a:bodyPr lIns="0" tIns="0" rIns="0" bIns="0"/>
          <a:lstStyle/>
          <a:p>
            <a:endParaRPr lang="en-US"/>
          </a:p>
        </p:txBody>
      </p:sp>
      <p:sp>
        <p:nvSpPr>
          <p:cNvPr id="46093" name="Text Box 11"/>
          <p:cNvSpPr txBox="1">
            <a:spLocks noChangeArrowheads="1"/>
          </p:cNvSpPr>
          <p:nvPr/>
        </p:nvSpPr>
        <p:spPr bwMode="auto">
          <a:xfrm>
            <a:off x="5813425" y="1271588"/>
            <a:ext cx="1174750"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solidFill>
                  <a:srgbClr val="080808"/>
                </a:solidFill>
                <a:ea typeface="宋体" charset="-122"/>
              </a:rPr>
              <a:t>Port</a:t>
            </a:r>
          </a:p>
        </p:txBody>
      </p:sp>
      <p:sp>
        <p:nvSpPr>
          <p:cNvPr id="46094" name="Line 12"/>
          <p:cNvSpPr>
            <a:spLocks noChangeShapeType="1"/>
          </p:cNvSpPr>
          <p:nvPr/>
        </p:nvSpPr>
        <p:spPr bwMode="auto">
          <a:xfrm rot="-4866358" flipH="1" flipV="1">
            <a:off x="5242719" y="1286669"/>
            <a:ext cx="539750" cy="903288"/>
          </a:xfrm>
          <a:prstGeom prst="line">
            <a:avLst/>
          </a:prstGeom>
          <a:noFill/>
          <a:ln w="25400">
            <a:solidFill>
              <a:srgbClr val="000000"/>
            </a:solidFill>
            <a:round/>
            <a:headEnd/>
            <a:tailEnd type="triangle" w="med" len="lg"/>
          </a:ln>
        </p:spPr>
        <p:txBody>
          <a:bodyPr lIns="0" tIns="0" rIns="0" bIns="0"/>
          <a:lstStyle/>
          <a:p>
            <a:endParaRPr lang="en-US"/>
          </a:p>
        </p:txBody>
      </p:sp>
      <p:grpSp>
        <p:nvGrpSpPr>
          <p:cNvPr id="46095" name="Group 13"/>
          <p:cNvGrpSpPr>
            <a:grpSpLocks/>
          </p:cNvGrpSpPr>
          <p:nvPr/>
        </p:nvGrpSpPr>
        <p:grpSpPr bwMode="auto">
          <a:xfrm>
            <a:off x="7054850" y="5227638"/>
            <a:ext cx="885825" cy="1138237"/>
            <a:chOff x="1317" y="3252"/>
            <a:chExt cx="362" cy="465"/>
          </a:xfrm>
        </p:grpSpPr>
        <p:sp>
          <p:nvSpPr>
            <p:cNvPr id="46104" name="AutoShape 14"/>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6105" name="AutoShape 15"/>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6106" name="AutoShape 16"/>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46096" name="Line 17"/>
          <p:cNvSpPr>
            <a:spLocks noChangeShapeType="1"/>
          </p:cNvSpPr>
          <p:nvPr/>
        </p:nvSpPr>
        <p:spPr bwMode="auto">
          <a:xfrm>
            <a:off x="2190750" y="1965325"/>
            <a:ext cx="2774950" cy="0"/>
          </a:xfrm>
          <a:prstGeom prst="line">
            <a:avLst/>
          </a:prstGeom>
          <a:noFill/>
          <a:ln w="57150">
            <a:solidFill>
              <a:srgbClr val="000000"/>
            </a:solidFill>
            <a:round/>
            <a:headEnd type="triangle" w="med" len="lg"/>
            <a:tailEnd type="triangle" w="med" len="lg"/>
          </a:ln>
        </p:spPr>
        <p:txBody>
          <a:bodyPr lIns="0" tIns="0" rIns="0" bIns="0"/>
          <a:lstStyle/>
          <a:p>
            <a:endParaRPr lang="en-US"/>
          </a:p>
        </p:txBody>
      </p:sp>
      <p:sp>
        <p:nvSpPr>
          <p:cNvPr id="46097" name="Line 18"/>
          <p:cNvSpPr>
            <a:spLocks noChangeShapeType="1"/>
          </p:cNvSpPr>
          <p:nvPr/>
        </p:nvSpPr>
        <p:spPr bwMode="auto">
          <a:xfrm rot="5400000">
            <a:off x="3107531" y="2436019"/>
            <a:ext cx="942975" cy="1588"/>
          </a:xfrm>
          <a:prstGeom prst="line">
            <a:avLst/>
          </a:prstGeom>
          <a:noFill/>
          <a:ln w="57150">
            <a:solidFill>
              <a:srgbClr val="000000"/>
            </a:solidFill>
            <a:round/>
            <a:headEnd/>
            <a:tailEnd type="triangle" w="med" len="lg"/>
          </a:ln>
        </p:spPr>
        <p:txBody>
          <a:bodyPr lIns="0" tIns="0" rIns="0" bIns="0"/>
          <a:lstStyle/>
          <a:p>
            <a:endParaRPr lang="en-US"/>
          </a:p>
        </p:txBody>
      </p:sp>
      <p:sp>
        <p:nvSpPr>
          <p:cNvPr id="46098" name="AutoShape 19"/>
          <p:cNvSpPr>
            <a:spLocks noChangeArrowheads="1"/>
          </p:cNvSpPr>
          <p:nvPr/>
        </p:nvSpPr>
        <p:spPr bwMode="auto">
          <a:xfrm>
            <a:off x="3378200" y="2930525"/>
            <a:ext cx="2160588" cy="709613"/>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46099" name="Text Box 20"/>
          <p:cNvSpPr txBox="1">
            <a:spLocks noChangeArrowheads="1"/>
          </p:cNvSpPr>
          <p:nvPr/>
        </p:nvSpPr>
        <p:spPr bwMode="auto">
          <a:xfrm>
            <a:off x="4029075" y="3101975"/>
            <a:ext cx="860425"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HBA</a:t>
            </a:r>
          </a:p>
        </p:txBody>
      </p:sp>
      <p:sp>
        <p:nvSpPr>
          <p:cNvPr id="46100" name="AutoShape 21"/>
          <p:cNvSpPr>
            <a:spLocks noChangeArrowheads="1"/>
          </p:cNvSpPr>
          <p:nvPr/>
        </p:nvSpPr>
        <p:spPr bwMode="auto">
          <a:xfrm>
            <a:off x="847725" y="1400175"/>
            <a:ext cx="1174750" cy="1174750"/>
          </a:xfrm>
          <a:prstGeom prst="flowChartAlternateProcess">
            <a:avLst/>
          </a:prstGeom>
          <a:gradFill rotWithShape="1">
            <a:gsLst>
              <a:gs pos="0">
                <a:srgbClr val="8C7046"/>
              </a:gs>
              <a:gs pos="100000">
                <a:srgbClr val="C9A164"/>
              </a:gs>
            </a:gsLst>
            <a:lin ang="18900000" scaled="1"/>
          </a:gradFill>
          <a:ln w="25400" algn="ctr">
            <a:solidFill>
              <a:srgbClr val="000000"/>
            </a:solidFill>
            <a:miter lim="800000"/>
            <a:headEnd/>
            <a:tailEnd type="none" w="lg" len="med"/>
          </a:ln>
        </p:spPr>
        <p:txBody>
          <a:bodyPr wrap="none" lIns="0" tIns="0" rIns="0" bIns="0" anchor="ctr"/>
          <a:lstStyle/>
          <a:p>
            <a:endParaRPr lang="en-US"/>
          </a:p>
        </p:txBody>
      </p:sp>
      <p:sp>
        <p:nvSpPr>
          <p:cNvPr id="46101" name="Text Box 22"/>
          <p:cNvSpPr txBox="1">
            <a:spLocks noChangeArrowheads="1"/>
          </p:cNvSpPr>
          <p:nvPr/>
        </p:nvSpPr>
        <p:spPr bwMode="auto">
          <a:xfrm>
            <a:off x="890588" y="1804988"/>
            <a:ext cx="1087437" cy="365125"/>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400" b="1">
                <a:solidFill>
                  <a:schemeClr val="bg1"/>
                </a:solidFill>
                <a:ea typeface="宋体" charset="-122"/>
              </a:rPr>
              <a:t>CPU</a:t>
            </a:r>
          </a:p>
        </p:txBody>
      </p:sp>
      <p:sp>
        <p:nvSpPr>
          <p:cNvPr id="46102" name="Line 23"/>
          <p:cNvSpPr>
            <a:spLocks noChangeShapeType="1"/>
          </p:cNvSpPr>
          <p:nvPr/>
        </p:nvSpPr>
        <p:spPr bwMode="auto">
          <a:xfrm rot="5400000">
            <a:off x="6550819" y="2326482"/>
            <a:ext cx="1587" cy="1917700"/>
          </a:xfrm>
          <a:prstGeom prst="line">
            <a:avLst/>
          </a:prstGeom>
          <a:noFill/>
          <a:ln w="28575">
            <a:solidFill>
              <a:srgbClr val="000000"/>
            </a:solidFill>
            <a:round/>
            <a:headEnd type="none" w="med" len="lg"/>
            <a:tailEnd type="triangle" w="med" len="lg"/>
          </a:ln>
        </p:spPr>
        <p:txBody>
          <a:bodyPr lIns="0" tIns="0" rIns="0" bIns="0"/>
          <a:lstStyle/>
          <a:p>
            <a:endParaRPr lang="en-US"/>
          </a:p>
        </p:txBody>
      </p:sp>
      <p:sp>
        <p:nvSpPr>
          <p:cNvPr id="46103" name="Line 24"/>
          <p:cNvSpPr>
            <a:spLocks noChangeShapeType="1"/>
          </p:cNvSpPr>
          <p:nvPr/>
        </p:nvSpPr>
        <p:spPr bwMode="auto">
          <a:xfrm>
            <a:off x="7497763" y="3276600"/>
            <a:ext cx="1587" cy="1917700"/>
          </a:xfrm>
          <a:prstGeom prst="line">
            <a:avLst/>
          </a:prstGeom>
          <a:noFill/>
          <a:ln w="28575">
            <a:solidFill>
              <a:srgbClr val="000000"/>
            </a:solidFill>
            <a:round/>
            <a:headEnd type="none" w="med" len="lg"/>
            <a:tailEnd type="triangle" w="med" len="lg"/>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7107" name="Slide Number Placeholder 4"/>
          <p:cNvSpPr>
            <a:spLocks noGrp="1"/>
          </p:cNvSpPr>
          <p:nvPr>
            <p:ph type="sldNum" sz="quarter" idx="11"/>
          </p:nvPr>
        </p:nvSpPr>
        <p:spPr>
          <a:noFill/>
        </p:spPr>
        <p:txBody>
          <a:bodyPr/>
          <a:lstStyle/>
          <a:p>
            <a:r>
              <a:rPr lang="zh-CN" altLang="en-US" smtClean="0"/>
              <a:t> </a:t>
            </a:r>
            <a:r>
              <a:rPr lang="en-US" altLang="zh-CN" smtClean="0"/>
              <a:t>- </a:t>
            </a:r>
            <a:fld id="{FD6EF1DC-2D20-43E4-B164-7CF71ED16463}" type="slidenum">
              <a:rPr lang="en-US" altLang="zh-CN" sz="800" smtClean="0"/>
              <a:pPr/>
              <a:t>49</a:t>
            </a:fld>
            <a:endParaRPr lang="en-US" altLang="zh-CN" sz="800" smtClean="0"/>
          </a:p>
        </p:txBody>
      </p:sp>
      <p:sp>
        <p:nvSpPr>
          <p:cNvPr id="47108" name="Rectangle 2"/>
          <p:cNvSpPr>
            <a:spLocks noGrp="1" noChangeArrowheads="1"/>
          </p:cNvSpPr>
          <p:nvPr>
            <p:ph type="title"/>
          </p:nvPr>
        </p:nvSpPr>
        <p:spPr/>
        <p:txBody>
          <a:bodyPr/>
          <a:lstStyle/>
          <a:p>
            <a:pPr eaLnBrk="1" hangingPunct="1"/>
            <a:r>
              <a:rPr lang="en-US" altLang="zh-CN" smtClean="0">
                <a:ea typeface="宋体" charset="-122"/>
              </a:rPr>
              <a:t>Fibre Channel</a:t>
            </a:r>
          </a:p>
        </p:txBody>
      </p:sp>
      <p:sp>
        <p:nvSpPr>
          <p:cNvPr id="47109" name="Rectangle 3"/>
          <p:cNvSpPr>
            <a:spLocks noGrp="1" noChangeArrowheads="1"/>
          </p:cNvSpPr>
          <p:nvPr>
            <p:ph type="body" idx="1"/>
          </p:nvPr>
        </p:nvSpPr>
        <p:spPr/>
        <p:txBody>
          <a:bodyPr/>
          <a:lstStyle/>
          <a:p>
            <a:pPr>
              <a:buFont typeface="Wingdings" pitchFamily="2" charset="2"/>
              <a:buNone/>
            </a:pPr>
            <a:endParaRPr lang="zh-CN" altLang="en-US" smtClean="0">
              <a:solidFill>
                <a:schemeClr val="tx1"/>
              </a:solidFill>
              <a:ea typeface="宋体" charset="-122"/>
            </a:endParaRPr>
          </a:p>
          <a:p>
            <a:pPr>
              <a:buFont typeface="Wingdings" pitchFamily="2" charset="2"/>
              <a:buNone/>
            </a:pPr>
            <a:endParaRPr lang="zh-CN" altLang="en-US" smtClean="0">
              <a:solidFill>
                <a:schemeClr val="tx1"/>
              </a:solidFill>
              <a:ea typeface="宋体" charset="-122"/>
            </a:endParaRPr>
          </a:p>
        </p:txBody>
      </p:sp>
      <p:grpSp>
        <p:nvGrpSpPr>
          <p:cNvPr id="47110" name="Group 4"/>
          <p:cNvGrpSpPr>
            <a:grpSpLocks/>
          </p:cNvGrpSpPr>
          <p:nvPr/>
        </p:nvGrpSpPr>
        <p:grpSpPr bwMode="auto">
          <a:xfrm>
            <a:off x="1887538" y="801688"/>
            <a:ext cx="5157787" cy="6056312"/>
            <a:chOff x="1944" y="415"/>
            <a:chExt cx="3249" cy="3815"/>
          </a:xfrm>
        </p:grpSpPr>
        <p:pic>
          <p:nvPicPr>
            <p:cNvPr id="47111" name="Picture 5" descr="network_icon"/>
            <p:cNvPicPr>
              <a:picLocks noChangeAspect="1" noChangeArrowheads="1"/>
            </p:cNvPicPr>
            <p:nvPr/>
          </p:nvPicPr>
          <p:blipFill>
            <a:blip r:embed="rId3" cstate="print"/>
            <a:srcRect/>
            <a:stretch>
              <a:fillRect/>
            </a:stretch>
          </p:blipFill>
          <p:spPr bwMode="auto">
            <a:xfrm>
              <a:off x="3645" y="2395"/>
              <a:ext cx="856" cy="829"/>
            </a:xfrm>
            <a:prstGeom prst="rect">
              <a:avLst/>
            </a:prstGeom>
            <a:noFill/>
            <a:ln w="9525">
              <a:noFill/>
              <a:miter lim="800000"/>
              <a:headEnd/>
              <a:tailEnd/>
            </a:ln>
          </p:spPr>
        </p:pic>
        <p:grpSp>
          <p:nvGrpSpPr>
            <p:cNvPr id="47112" name="Group 6"/>
            <p:cNvGrpSpPr>
              <a:grpSpLocks/>
            </p:cNvGrpSpPr>
            <p:nvPr/>
          </p:nvGrpSpPr>
          <p:grpSpPr bwMode="auto">
            <a:xfrm>
              <a:off x="4123" y="3367"/>
              <a:ext cx="558" cy="717"/>
              <a:chOff x="1317" y="3252"/>
              <a:chExt cx="362" cy="465"/>
            </a:xfrm>
          </p:grpSpPr>
          <p:sp>
            <p:nvSpPr>
              <p:cNvPr id="47146" name="AutoShape 7"/>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7147" name="AutoShape 8"/>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7148" name="AutoShape 9"/>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47113" name="Line 10"/>
            <p:cNvSpPr>
              <a:spLocks noChangeShapeType="1"/>
            </p:cNvSpPr>
            <p:nvPr/>
          </p:nvSpPr>
          <p:spPr bwMode="auto">
            <a:xfrm>
              <a:off x="3794" y="3001"/>
              <a:ext cx="0" cy="384"/>
            </a:xfrm>
            <a:prstGeom prst="line">
              <a:avLst/>
            </a:prstGeom>
            <a:noFill/>
            <a:ln w="19050">
              <a:solidFill>
                <a:srgbClr val="080808"/>
              </a:solidFill>
              <a:round/>
              <a:headEnd/>
              <a:tailEnd type="triangle" w="med" len="lg"/>
            </a:ln>
          </p:spPr>
          <p:txBody>
            <a:bodyPr/>
            <a:lstStyle/>
            <a:p>
              <a:endParaRPr lang="en-US"/>
            </a:p>
          </p:txBody>
        </p:sp>
        <p:sp>
          <p:nvSpPr>
            <p:cNvPr id="47114" name="Line 11"/>
            <p:cNvSpPr>
              <a:spLocks noChangeShapeType="1"/>
            </p:cNvSpPr>
            <p:nvPr/>
          </p:nvSpPr>
          <p:spPr bwMode="auto">
            <a:xfrm rot="-151409">
              <a:off x="2949" y="2878"/>
              <a:ext cx="768" cy="240"/>
            </a:xfrm>
            <a:prstGeom prst="line">
              <a:avLst/>
            </a:prstGeom>
            <a:noFill/>
            <a:ln w="9525">
              <a:solidFill>
                <a:srgbClr val="000000"/>
              </a:solidFill>
              <a:round/>
              <a:headEnd/>
              <a:tailEnd type="triangle" w="med" len="lg"/>
            </a:ln>
          </p:spPr>
          <p:txBody>
            <a:bodyPr/>
            <a:lstStyle/>
            <a:p>
              <a:endParaRPr lang="en-US"/>
            </a:p>
          </p:txBody>
        </p:sp>
        <p:sp>
          <p:nvSpPr>
            <p:cNvPr id="47115" name="Line 12"/>
            <p:cNvSpPr>
              <a:spLocks noChangeShapeType="1"/>
            </p:cNvSpPr>
            <p:nvPr/>
          </p:nvSpPr>
          <p:spPr bwMode="auto">
            <a:xfrm rot="1172875" flipV="1">
              <a:off x="3014" y="2273"/>
              <a:ext cx="684" cy="497"/>
            </a:xfrm>
            <a:prstGeom prst="line">
              <a:avLst/>
            </a:prstGeom>
            <a:noFill/>
            <a:ln w="9525">
              <a:solidFill>
                <a:srgbClr val="000000"/>
              </a:solidFill>
              <a:round/>
              <a:headEnd/>
              <a:tailEnd type="triangle" w="med" len="lg"/>
            </a:ln>
          </p:spPr>
          <p:txBody>
            <a:bodyPr/>
            <a:lstStyle/>
            <a:p>
              <a:endParaRPr lang="en-US"/>
            </a:p>
          </p:txBody>
        </p:sp>
        <p:sp>
          <p:nvSpPr>
            <p:cNvPr id="47116" name="Line 13"/>
            <p:cNvSpPr>
              <a:spLocks noChangeShapeType="1"/>
            </p:cNvSpPr>
            <p:nvPr/>
          </p:nvSpPr>
          <p:spPr bwMode="auto">
            <a:xfrm>
              <a:off x="4049" y="3154"/>
              <a:ext cx="0" cy="359"/>
            </a:xfrm>
            <a:prstGeom prst="line">
              <a:avLst/>
            </a:prstGeom>
            <a:noFill/>
            <a:ln w="19050">
              <a:solidFill>
                <a:srgbClr val="080808"/>
              </a:solidFill>
              <a:round/>
              <a:headEnd/>
              <a:tailEnd type="triangle" w="med" len="lg"/>
            </a:ln>
          </p:spPr>
          <p:txBody>
            <a:bodyPr/>
            <a:lstStyle/>
            <a:p>
              <a:endParaRPr lang="en-US"/>
            </a:p>
          </p:txBody>
        </p:sp>
        <p:sp>
          <p:nvSpPr>
            <p:cNvPr id="47117" name="Line 14"/>
            <p:cNvSpPr>
              <a:spLocks noChangeShapeType="1"/>
            </p:cNvSpPr>
            <p:nvPr/>
          </p:nvSpPr>
          <p:spPr bwMode="auto">
            <a:xfrm>
              <a:off x="4411" y="3058"/>
              <a:ext cx="0" cy="432"/>
            </a:xfrm>
            <a:prstGeom prst="line">
              <a:avLst/>
            </a:prstGeom>
            <a:noFill/>
            <a:ln w="19050">
              <a:solidFill>
                <a:srgbClr val="080808"/>
              </a:solidFill>
              <a:round/>
              <a:headEnd/>
              <a:tailEnd type="triangle" w="med" len="lg"/>
            </a:ln>
          </p:spPr>
          <p:txBody>
            <a:bodyPr/>
            <a:lstStyle/>
            <a:p>
              <a:endParaRPr lang="en-US"/>
            </a:p>
          </p:txBody>
        </p:sp>
        <p:pic>
          <p:nvPicPr>
            <p:cNvPr id="47118" name="Picture 15" descr="small_fibre_channel_protocol"/>
            <p:cNvPicPr>
              <a:picLocks noChangeAspect="1" noChangeArrowheads="1"/>
            </p:cNvPicPr>
            <p:nvPr/>
          </p:nvPicPr>
          <p:blipFill>
            <a:blip r:embed="rId4" cstate="print"/>
            <a:srcRect/>
            <a:stretch>
              <a:fillRect/>
            </a:stretch>
          </p:blipFill>
          <p:spPr bwMode="auto">
            <a:xfrm>
              <a:off x="3075" y="415"/>
              <a:ext cx="2118" cy="1878"/>
            </a:xfrm>
            <a:prstGeom prst="rect">
              <a:avLst/>
            </a:prstGeom>
            <a:noFill/>
            <a:ln w="9525">
              <a:noFill/>
              <a:miter lim="800000"/>
              <a:headEnd/>
              <a:tailEnd/>
            </a:ln>
          </p:spPr>
        </p:pic>
        <p:grpSp>
          <p:nvGrpSpPr>
            <p:cNvPr id="47119" name="Group 16"/>
            <p:cNvGrpSpPr>
              <a:grpSpLocks/>
            </p:cNvGrpSpPr>
            <p:nvPr/>
          </p:nvGrpSpPr>
          <p:grpSpPr bwMode="auto">
            <a:xfrm>
              <a:off x="3398" y="3356"/>
              <a:ext cx="529" cy="717"/>
              <a:chOff x="1317" y="3252"/>
              <a:chExt cx="362" cy="465"/>
            </a:xfrm>
          </p:grpSpPr>
          <p:sp>
            <p:nvSpPr>
              <p:cNvPr id="47143" name="AutoShape 17"/>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7144" name="AutoShape 18"/>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7145" name="AutoShape 19"/>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grpSp>
          <p:nvGrpSpPr>
            <p:cNvPr id="47120" name="Group 20"/>
            <p:cNvGrpSpPr>
              <a:grpSpLocks/>
            </p:cNvGrpSpPr>
            <p:nvPr/>
          </p:nvGrpSpPr>
          <p:grpSpPr bwMode="auto">
            <a:xfrm>
              <a:off x="3781" y="3513"/>
              <a:ext cx="558" cy="717"/>
              <a:chOff x="1317" y="3252"/>
              <a:chExt cx="362" cy="465"/>
            </a:xfrm>
          </p:grpSpPr>
          <p:sp>
            <p:nvSpPr>
              <p:cNvPr id="47140" name="AutoShape 21"/>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47141" name="AutoShape 22"/>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47142" name="AutoShape 23"/>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47121" name="Line 24"/>
            <p:cNvSpPr>
              <a:spLocks noChangeShapeType="1"/>
            </p:cNvSpPr>
            <p:nvPr/>
          </p:nvSpPr>
          <p:spPr bwMode="auto">
            <a:xfrm>
              <a:off x="3949" y="2177"/>
              <a:ext cx="5" cy="234"/>
            </a:xfrm>
            <a:prstGeom prst="line">
              <a:avLst/>
            </a:prstGeom>
            <a:noFill/>
            <a:ln w="19050">
              <a:solidFill>
                <a:srgbClr val="080808"/>
              </a:solidFill>
              <a:round/>
              <a:headEnd/>
              <a:tailEnd type="triangle" w="med" len="lg"/>
            </a:ln>
          </p:spPr>
          <p:txBody>
            <a:bodyPr/>
            <a:lstStyle/>
            <a:p>
              <a:endParaRPr lang="en-US"/>
            </a:p>
          </p:txBody>
        </p:sp>
        <p:sp>
          <p:nvSpPr>
            <p:cNvPr id="47122" name="Line 25"/>
            <p:cNvSpPr>
              <a:spLocks noChangeShapeType="1"/>
            </p:cNvSpPr>
            <p:nvPr/>
          </p:nvSpPr>
          <p:spPr bwMode="auto">
            <a:xfrm>
              <a:off x="4086" y="2178"/>
              <a:ext cx="0" cy="234"/>
            </a:xfrm>
            <a:prstGeom prst="line">
              <a:avLst/>
            </a:prstGeom>
            <a:noFill/>
            <a:ln w="19050">
              <a:solidFill>
                <a:srgbClr val="080808"/>
              </a:solidFill>
              <a:round/>
              <a:headEnd/>
              <a:tailEnd type="triangle" w="med" len="lg"/>
            </a:ln>
          </p:spPr>
          <p:txBody>
            <a:bodyPr/>
            <a:lstStyle/>
            <a:p>
              <a:endParaRPr lang="en-US"/>
            </a:p>
          </p:txBody>
        </p:sp>
        <p:sp>
          <p:nvSpPr>
            <p:cNvPr id="47123" name="Line 26"/>
            <p:cNvSpPr>
              <a:spLocks noChangeShapeType="1"/>
            </p:cNvSpPr>
            <p:nvPr/>
          </p:nvSpPr>
          <p:spPr bwMode="gray">
            <a:xfrm>
              <a:off x="4220" y="2180"/>
              <a:ext cx="10" cy="301"/>
            </a:xfrm>
            <a:prstGeom prst="line">
              <a:avLst/>
            </a:prstGeom>
            <a:noFill/>
            <a:ln w="19050">
              <a:solidFill>
                <a:srgbClr val="080808"/>
              </a:solidFill>
              <a:round/>
              <a:headEnd/>
              <a:tailEnd type="triangle" w="med" len="lg"/>
            </a:ln>
          </p:spPr>
          <p:txBody>
            <a:bodyPr/>
            <a:lstStyle/>
            <a:p>
              <a:endParaRPr lang="en-US"/>
            </a:p>
          </p:txBody>
        </p:sp>
        <p:sp>
          <p:nvSpPr>
            <p:cNvPr id="47124" name="Line 27"/>
            <p:cNvSpPr>
              <a:spLocks noChangeShapeType="1"/>
            </p:cNvSpPr>
            <p:nvPr/>
          </p:nvSpPr>
          <p:spPr bwMode="auto">
            <a:xfrm rot="2700000">
              <a:off x="4631" y="2081"/>
              <a:ext cx="15" cy="669"/>
            </a:xfrm>
            <a:prstGeom prst="line">
              <a:avLst/>
            </a:prstGeom>
            <a:noFill/>
            <a:ln w="19050">
              <a:solidFill>
                <a:srgbClr val="080808"/>
              </a:solidFill>
              <a:round/>
              <a:headEnd/>
              <a:tailEnd type="triangle" w="med" len="lg"/>
            </a:ln>
          </p:spPr>
          <p:txBody>
            <a:bodyPr/>
            <a:lstStyle/>
            <a:p>
              <a:endParaRPr lang="en-US"/>
            </a:p>
          </p:txBody>
        </p:sp>
        <p:sp>
          <p:nvSpPr>
            <p:cNvPr id="47125" name="Line 28"/>
            <p:cNvSpPr>
              <a:spLocks noChangeShapeType="1"/>
            </p:cNvSpPr>
            <p:nvPr/>
          </p:nvSpPr>
          <p:spPr bwMode="gray">
            <a:xfrm rot="2712633">
              <a:off x="4724" y="2059"/>
              <a:ext cx="16" cy="816"/>
            </a:xfrm>
            <a:prstGeom prst="line">
              <a:avLst/>
            </a:prstGeom>
            <a:noFill/>
            <a:ln w="19050">
              <a:solidFill>
                <a:srgbClr val="080808"/>
              </a:solidFill>
              <a:round/>
              <a:headEnd/>
              <a:tailEnd type="triangle" w="med" len="lg"/>
            </a:ln>
          </p:spPr>
          <p:txBody>
            <a:bodyPr/>
            <a:lstStyle/>
            <a:p>
              <a:endParaRPr lang="en-US"/>
            </a:p>
          </p:txBody>
        </p:sp>
        <p:sp>
          <p:nvSpPr>
            <p:cNvPr id="47126" name="Line 29"/>
            <p:cNvSpPr>
              <a:spLocks noChangeShapeType="1"/>
            </p:cNvSpPr>
            <p:nvPr/>
          </p:nvSpPr>
          <p:spPr bwMode="auto">
            <a:xfrm rot="2700000" flipH="1">
              <a:off x="4524" y="2095"/>
              <a:ext cx="0" cy="505"/>
            </a:xfrm>
            <a:prstGeom prst="line">
              <a:avLst/>
            </a:prstGeom>
            <a:noFill/>
            <a:ln w="19050">
              <a:solidFill>
                <a:srgbClr val="080808"/>
              </a:solidFill>
              <a:round/>
              <a:headEnd/>
              <a:tailEnd type="triangle" w="med" len="lg"/>
            </a:ln>
          </p:spPr>
          <p:txBody>
            <a:bodyPr/>
            <a:lstStyle/>
            <a:p>
              <a:endParaRPr lang="en-US"/>
            </a:p>
          </p:txBody>
        </p:sp>
        <p:sp>
          <p:nvSpPr>
            <p:cNvPr id="47127" name="Text Box 30"/>
            <p:cNvSpPr txBox="1">
              <a:spLocks noChangeArrowheads="1"/>
            </p:cNvSpPr>
            <p:nvPr/>
          </p:nvSpPr>
          <p:spPr bwMode="auto">
            <a:xfrm>
              <a:off x="1944" y="2682"/>
              <a:ext cx="1006" cy="192"/>
            </a:xfrm>
            <a:prstGeom prst="rect">
              <a:avLst/>
            </a:prstGeom>
            <a:noFill/>
            <a:ln w="25400" algn="ctr">
              <a:noFill/>
              <a:miter lim="800000"/>
              <a:headEnd/>
              <a:tailEnd/>
            </a:ln>
          </p:spPr>
          <p:txBody>
            <a:bodyPr wrap="none" lIns="0" tIns="0" rIns="0" bIns="0">
              <a:spAutoFit/>
            </a:bodyPr>
            <a:lstStyle/>
            <a:p>
              <a:pPr defTabSz="941388"/>
              <a:r>
                <a:rPr lang="en-US" altLang="zh-CN" sz="2000">
                  <a:solidFill>
                    <a:srgbClr val="080808"/>
                  </a:solidFill>
                  <a:ea typeface="宋体" charset="-122"/>
                </a:rPr>
                <a:t>Fibre Channel</a:t>
              </a:r>
            </a:p>
          </p:txBody>
        </p:sp>
        <p:sp>
          <p:nvSpPr>
            <p:cNvPr id="47128" name="Text Box 31"/>
            <p:cNvSpPr txBox="1">
              <a:spLocks noChangeArrowheads="1"/>
            </p:cNvSpPr>
            <p:nvPr/>
          </p:nvSpPr>
          <p:spPr bwMode="auto">
            <a:xfrm>
              <a:off x="2216" y="3620"/>
              <a:ext cx="1066" cy="192"/>
            </a:xfrm>
            <a:prstGeom prst="rect">
              <a:avLst/>
            </a:prstGeom>
            <a:noFill/>
            <a:ln w="25400" algn="ctr">
              <a:noFill/>
              <a:miter lim="800000"/>
              <a:headEnd/>
              <a:tailEnd/>
            </a:ln>
          </p:spPr>
          <p:txBody>
            <a:bodyPr wrap="none" lIns="0" tIns="0" rIns="0" bIns="0">
              <a:spAutoFit/>
            </a:bodyPr>
            <a:lstStyle/>
            <a:p>
              <a:pPr defTabSz="941388"/>
              <a:r>
                <a:rPr lang="en-US" altLang="zh-CN" sz="2000">
                  <a:solidFill>
                    <a:srgbClr val="080808"/>
                  </a:solidFill>
                  <a:ea typeface="宋体" charset="-122"/>
                </a:rPr>
                <a:t>Storage Arrays</a:t>
              </a:r>
            </a:p>
          </p:txBody>
        </p:sp>
        <p:sp>
          <p:nvSpPr>
            <p:cNvPr id="47129" name="Text Box 32"/>
            <p:cNvSpPr txBox="1">
              <a:spLocks noChangeArrowheads="1"/>
            </p:cNvSpPr>
            <p:nvPr/>
          </p:nvSpPr>
          <p:spPr bwMode="auto">
            <a:xfrm>
              <a:off x="3963" y="437"/>
              <a:ext cx="296" cy="173"/>
            </a:xfrm>
            <a:prstGeom prst="rect">
              <a:avLst/>
            </a:prstGeom>
            <a:noFill/>
            <a:ln w="25400" algn="ctr">
              <a:noFill/>
              <a:miter lim="800000"/>
              <a:headEnd/>
              <a:tailEnd/>
            </a:ln>
          </p:spPr>
          <p:txBody>
            <a:bodyPr wrap="none" lIns="0" tIns="0" rIns="0" bIns="0">
              <a:spAutoFit/>
            </a:bodyPr>
            <a:lstStyle/>
            <a:p>
              <a:pPr defTabSz="941388"/>
              <a:r>
                <a:rPr lang="en-US" altLang="zh-CN" sz="1800">
                  <a:solidFill>
                    <a:schemeClr val="bg1"/>
                  </a:solidFill>
                  <a:ea typeface="宋体" charset="-122"/>
                </a:rPr>
                <a:t>Host</a:t>
              </a:r>
            </a:p>
          </p:txBody>
        </p:sp>
        <p:sp>
          <p:nvSpPr>
            <p:cNvPr id="47130" name="Text Box 33"/>
            <p:cNvSpPr txBox="1">
              <a:spLocks noChangeArrowheads="1"/>
            </p:cNvSpPr>
            <p:nvPr/>
          </p:nvSpPr>
          <p:spPr bwMode="auto">
            <a:xfrm>
              <a:off x="3970" y="776"/>
              <a:ext cx="291"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Apps</a:t>
              </a:r>
            </a:p>
          </p:txBody>
        </p:sp>
        <p:sp>
          <p:nvSpPr>
            <p:cNvPr id="47131" name="Text Box 34"/>
            <p:cNvSpPr txBox="1">
              <a:spLocks noChangeArrowheads="1"/>
            </p:cNvSpPr>
            <p:nvPr/>
          </p:nvSpPr>
          <p:spPr bwMode="auto">
            <a:xfrm>
              <a:off x="3218" y="901"/>
              <a:ext cx="369"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DBMS</a:t>
              </a:r>
            </a:p>
          </p:txBody>
        </p:sp>
        <p:sp>
          <p:nvSpPr>
            <p:cNvPr id="47132" name="Text Box 35"/>
            <p:cNvSpPr txBox="1">
              <a:spLocks noChangeArrowheads="1"/>
            </p:cNvSpPr>
            <p:nvPr/>
          </p:nvSpPr>
          <p:spPr bwMode="auto">
            <a:xfrm>
              <a:off x="4491" y="901"/>
              <a:ext cx="605"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Mgmt Utils</a:t>
              </a:r>
            </a:p>
          </p:txBody>
        </p:sp>
        <p:sp>
          <p:nvSpPr>
            <p:cNvPr id="47133" name="Text Box 36"/>
            <p:cNvSpPr txBox="1">
              <a:spLocks noChangeArrowheads="1"/>
            </p:cNvSpPr>
            <p:nvPr/>
          </p:nvSpPr>
          <p:spPr bwMode="auto">
            <a:xfrm>
              <a:off x="3795" y="1074"/>
              <a:ext cx="668"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File System</a:t>
              </a:r>
            </a:p>
          </p:txBody>
        </p:sp>
        <p:sp>
          <p:nvSpPr>
            <p:cNvPr id="47134" name="Text Box 37"/>
            <p:cNvSpPr txBox="1">
              <a:spLocks noChangeArrowheads="1"/>
            </p:cNvSpPr>
            <p:nvPr/>
          </p:nvSpPr>
          <p:spPr bwMode="auto">
            <a:xfrm>
              <a:off x="3856" y="1262"/>
              <a:ext cx="263"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LVM</a:t>
              </a:r>
            </a:p>
          </p:txBody>
        </p:sp>
        <p:sp>
          <p:nvSpPr>
            <p:cNvPr id="47135" name="Text Box 38"/>
            <p:cNvSpPr txBox="1">
              <a:spLocks noChangeArrowheads="1"/>
            </p:cNvSpPr>
            <p:nvPr/>
          </p:nvSpPr>
          <p:spPr bwMode="auto">
            <a:xfrm>
              <a:off x="3488" y="1464"/>
              <a:ext cx="1230"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Multipathing Software</a:t>
              </a:r>
            </a:p>
          </p:txBody>
        </p:sp>
        <p:sp>
          <p:nvSpPr>
            <p:cNvPr id="47136" name="Text Box 39"/>
            <p:cNvSpPr txBox="1">
              <a:spLocks noChangeArrowheads="1"/>
            </p:cNvSpPr>
            <p:nvPr/>
          </p:nvSpPr>
          <p:spPr bwMode="auto">
            <a:xfrm>
              <a:off x="3685" y="1682"/>
              <a:ext cx="831"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Device Drivers</a:t>
              </a:r>
            </a:p>
          </p:txBody>
        </p:sp>
        <p:sp>
          <p:nvSpPr>
            <p:cNvPr id="47137" name="Text Box 40"/>
            <p:cNvSpPr txBox="1">
              <a:spLocks noChangeArrowheads="1"/>
            </p:cNvSpPr>
            <p:nvPr/>
          </p:nvSpPr>
          <p:spPr bwMode="auto">
            <a:xfrm>
              <a:off x="3251" y="1937"/>
              <a:ext cx="262"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HBA</a:t>
              </a:r>
            </a:p>
          </p:txBody>
        </p:sp>
        <p:sp>
          <p:nvSpPr>
            <p:cNvPr id="47138" name="Text Box 41"/>
            <p:cNvSpPr txBox="1">
              <a:spLocks noChangeArrowheads="1"/>
            </p:cNvSpPr>
            <p:nvPr/>
          </p:nvSpPr>
          <p:spPr bwMode="auto">
            <a:xfrm>
              <a:off x="3995" y="1937"/>
              <a:ext cx="262"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HBA</a:t>
              </a:r>
            </a:p>
          </p:txBody>
        </p:sp>
        <p:sp>
          <p:nvSpPr>
            <p:cNvPr id="47139" name="Text Box 42"/>
            <p:cNvSpPr txBox="1">
              <a:spLocks noChangeArrowheads="1"/>
            </p:cNvSpPr>
            <p:nvPr/>
          </p:nvSpPr>
          <p:spPr bwMode="auto">
            <a:xfrm>
              <a:off x="4731" y="1937"/>
              <a:ext cx="262" cy="154"/>
            </a:xfrm>
            <a:prstGeom prst="rect">
              <a:avLst/>
            </a:prstGeom>
            <a:noFill/>
            <a:ln w="25400" algn="ctr">
              <a:noFill/>
              <a:miter lim="800000"/>
              <a:headEnd/>
              <a:tailEnd/>
            </a:ln>
          </p:spPr>
          <p:txBody>
            <a:bodyPr wrap="none" lIns="0" tIns="0" rIns="0" bIns="0">
              <a:spAutoFit/>
            </a:bodyPr>
            <a:lstStyle/>
            <a:p>
              <a:pPr defTabSz="941388"/>
              <a:r>
                <a:rPr lang="en-US" altLang="zh-CN" sz="1600">
                  <a:solidFill>
                    <a:schemeClr val="bg1"/>
                  </a:solidFill>
                  <a:ea typeface="宋体" charset="-122"/>
                </a:rPr>
                <a:t>HBA</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8195" name="Slide Number Placeholder 4"/>
          <p:cNvSpPr>
            <a:spLocks noGrp="1"/>
          </p:cNvSpPr>
          <p:nvPr>
            <p:ph type="sldNum" sz="quarter" idx="11"/>
          </p:nvPr>
        </p:nvSpPr>
        <p:spPr>
          <a:noFill/>
        </p:spPr>
        <p:txBody>
          <a:bodyPr/>
          <a:lstStyle/>
          <a:p>
            <a:r>
              <a:rPr lang="zh-CN" altLang="en-US" smtClean="0"/>
              <a:t> </a:t>
            </a:r>
            <a:r>
              <a:rPr lang="en-US" altLang="zh-CN" smtClean="0"/>
              <a:t>- </a:t>
            </a:r>
            <a:fld id="{45C9A399-7511-4DBB-81C2-F87A97ED1345}" type="slidenum">
              <a:rPr lang="en-US" altLang="zh-CN" sz="800" smtClean="0"/>
              <a:pPr/>
              <a:t>5</a:t>
            </a:fld>
            <a:endParaRPr lang="en-US" altLang="zh-CN" sz="800" smtClean="0"/>
          </a:p>
        </p:txBody>
      </p:sp>
      <p:sp>
        <p:nvSpPr>
          <p:cNvPr id="8196" name="Rectangle 2"/>
          <p:cNvSpPr>
            <a:spLocks noGrp="1" noChangeArrowheads="1"/>
          </p:cNvSpPr>
          <p:nvPr>
            <p:ph type="title"/>
          </p:nvPr>
        </p:nvSpPr>
        <p:spPr/>
        <p:txBody>
          <a:bodyPr/>
          <a:lstStyle/>
          <a:p>
            <a:pPr eaLnBrk="1" hangingPunct="1"/>
            <a:r>
              <a:rPr lang="en-US" altLang="zh-CN" smtClean="0">
                <a:ea typeface="宋体" charset="-122"/>
              </a:rPr>
              <a:t>Parts of a Storage Environment: Host </a:t>
            </a:r>
          </a:p>
        </p:txBody>
      </p:sp>
      <p:pic>
        <p:nvPicPr>
          <p:cNvPr id="8197" name="Picture 27" descr="host_icon"/>
          <p:cNvPicPr>
            <a:picLocks noChangeAspect="1" noChangeArrowheads="1"/>
          </p:cNvPicPr>
          <p:nvPr/>
        </p:nvPicPr>
        <p:blipFill>
          <a:blip r:embed="rId3" cstate="print"/>
          <a:srcRect/>
          <a:stretch>
            <a:fillRect/>
          </a:stretch>
        </p:blipFill>
        <p:spPr bwMode="auto">
          <a:xfrm>
            <a:off x="7462193" y="324501"/>
            <a:ext cx="1966621" cy="1894043"/>
          </a:xfrm>
          <a:prstGeom prst="rect">
            <a:avLst/>
          </a:prstGeom>
          <a:noFill/>
          <a:ln w="9525">
            <a:noFill/>
            <a:miter lim="800000"/>
            <a:headEnd/>
            <a:tailEnd/>
          </a:ln>
        </p:spPr>
      </p:pic>
      <p:sp>
        <p:nvSpPr>
          <p:cNvPr id="6" name="TextBox 5"/>
          <p:cNvSpPr txBox="1"/>
          <p:nvPr/>
        </p:nvSpPr>
        <p:spPr>
          <a:xfrm>
            <a:off x="0" y="1484026"/>
            <a:ext cx="7944787" cy="5032147"/>
          </a:xfrm>
          <a:prstGeom prst="rect">
            <a:avLst/>
          </a:prstGeom>
          <a:noFill/>
        </p:spPr>
        <p:txBody>
          <a:bodyPr wrap="square" rtlCol="0">
            <a:spAutoFit/>
          </a:bodyPr>
          <a:lstStyle/>
          <a:p>
            <a:pPr algn="l" eaLnBrk="1" hangingPunct="1">
              <a:lnSpc>
                <a:spcPct val="80000"/>
              </a:lnSpc>
            </a:pPr>
            <a:r>
              <a:rPr lang="en-US" altLang="zh-CN" sz="2000" b="1" dirty="0" smtClean="0"/>
              <a:t>The process of storing data is distributed across many parts of a storage system.  From the host’s perspective, storage access (read and write) occurs via </a:t>
            </a:r>
          </a:p>
          <a:p>
            <a:pPr algn="l" eaLnBrk="1" hangingPunct="1">
              <a:lnSpc>
                <a:spcPct val="80000"/>
              </a:lnSpc>
              <a:buFontTx/>
              <a:buChar char="•"/>
            </a:pPr>
            <a:r>
              <a:rPr lang="en-US" altLang="zh-CN" sz="2000" b="1" dirty="0" smtClean="0"/>
              <a:t>  Physical components:</a:t>
            </a:r>
          </a:p>
          <a:p>
            <a:pPr lvl="1" algn="l" eaLnBrk="1" hangingPunct="1">
              <a:lnSpc>
                <a:spcPct val="80000"/>
              </a:lnSpc>
            </a:pPr>
            <a:r>
              <a:rPr lang="en-US" altLang="zh-CN" sz="2000" b="1" dirty="0" smtClean="0"/>
              <a:t>CPU</a:t>
            </a:r>
          </a:p>
          <a:p>
            <a:pPr lvl="1" algn="l" eaLnBrk="1" hangingPunct="1">
              <a:lnSpc>
                <a:spcPct val="80000"/>
              </a:lnSpc>
            </a:pPr>
            <a:r>
              <a:rPr lang="en-US" altLang="zh-CN" sz="2000" b="1" dirty="0" smtClean="0"/>
              <a:t>Memory</a:t>
            </a:r>
          </a:p>
          <a:p>
            <a:pPr lvl="1" algn="l" eaLnBrk="1" hangingPunct="1">
              <a:lnSpc>
                <a:spcPct val="80000"/>
              </a:lnSpc>
            </a:pPr>
            <a:r>
              <a:rPr lang="en-US" altLang="zh-CN" sz="2000" b="1" dirty="0" smtClean="0"/>
              <a:t>Bus</a:t>
            </a:r>
          </a:p>
          <a:p>
            <a:pPr algn="l" eaLnBrk="1" hangingPunct="1">
              <a:lnSpc>
                <a:spcPct val="80000"/>
              </a:lnSpc>
              <a:buFontTx/>
              <a:buChar char="•"/>
            </a:pPr>
            <a:r>
              <a:rPr lang="en-US" altLang="zh-CN" sz="2000" b="1" dirty="0" smtClean="0"/>
              <a:t>  Logical components: </a:t>
            </a:r>
          </a:p>
          <a:p>
            <a:pPr lvl="1" algn="l" eaLnBrk="1" hangingPunct="1">
              <a:lnSpc>
                <a:spcPct val="80000"/>
              </a:lnSpc>
            </a:pPr>
            <a:r>
              <a:rPr lang="en-US" altLang="zh-CN" sz="2000" b="1" dirty="0" smtClean="0"/>
              <a:t>Software applications</a:t>
            </a:r>
          </a:p>
          <a:p>
            <a:pPr lvl="1" algn="l" eaLnBrk="1" hangingPunct="1">
              <a:lnSpc>
                <a:spcPct val="80000"/>
              </a:lnSpc>
            </a:pPr>
            <a:r>
              <a:rPr lang="en-US" altLang="zh-CN" sz="2000" b="1" dirty="0" smtClean="0"/>
              <a:t>Operating system</a:t>
            </a:r>
          </a:p>
          <a:p>
            <a:pPr lvl="1" algn="l" eaLnBrk="1" hangingPunct="1">
              <a:lnSpc>
                <a:spcPct val="80000"/>
              </a:lnSpc>
            </a:pPr>
            <a:r>
              <a:rPr lang="en-US" altLang="zh-CN" sz="2000" b="1" dirty="0" smtClean="0"/>
              <a:t>File systems </a:t>
            </a:r>
          </a:p>
          <a:p>
            <a:pPr lvl="1" algn="l" eaLnBrk="1" hangingPunct="1">
              <a:lnSpc>
                <a:spcPct val="80000"/>
              </a:lnSpc>
            </a:pPr>
            <a:r>
              <a:rPr lang="en-US" altLang="zh-CN" sz="2000" b="1" dirty="0" smtClean="0"/>
              <a:t>Databases.</a:t>
            </a:r>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8131" name="Slide Number Placeholder 4"/>
          <p:cNvSpPr>
            <a:spLocks noGrp="1"/>
          </p:cNvSpPr>
          <p:nvPr>
            <p:ph type="sldNum" sz="quarter" idx="11"/>
          </p:nvPr>
        </p:nvSpPr>
        <p:spPr>
          <a:noFill/>
        </p:spPr>
        <p:txBody>
          <a:bodyPr/>
          <a:lstStyle/>
          <a:p>
            <a:r>
              <a:rPr lang="zh-CN" altLang="en-US" smtClean="0"/>
              <a:t> </a:t>
            </a:r>
            <a:r>
              <a:rPr lang="en-US" altLang="zh-CN" smtClean="0"/>
              <a:t>- </a:t>
            </a:r>
            <a:fld id="{4F4BAC2A-39DF-402C-84A3-21E8A5178F01}" type="slidenum">
              <a:rPr lang="en-US" altLang="zh-CN" sz="800" smtClean="0"/>
              <a:pPr/>
              <a:t>50</a:t>
            </a:fld>
            <a:endParaRPr lang="en-US" altLang="zh-CN" sz="800" smtClean="0"/>
          </a:p>
        </p:txBody>
      </p:sp>
      <p:sp>
        <p:nvSpPr>
          <p:cNvPr id="48132" name="Rectangle 2"/>
          <p:cNvSpPr>
            <a:spLocks noGrp="1" noChangeArrowheads="1"/>
          </p:cNvSpPr>
          <p:nvPr>
            <p:ph type="title"/>
          </p:nvPr>
        </p:nvSpPr>
        <p:spPr/>
        <p:txBody>
          <a:bodyPr/>
          <a:lstStyle/>
          <a:p>
            <a:pPr eaLnBrk="1" hangingPunct="1"/>
            <a:r>
              <a:rPr lang="en-US" altLang="zh-CN" smtClean="0">
                <a:ea typeface="宋体" charset="-122"/>
              </a:rPr>
              <a:t>External Storage Interfaces – A Comparison</a:t>
            </a:r>
          </a:p>
        </p:txBody>
      </p:sp>
      <p:sp>
        <p:nvSpPr>
          <p:cNvPr id="48133" name="Rectangle 3"/>
          <p:cNvSpPr>
            <a:spLocks noGrp="1" noChangeArrowheads="1"/>
          </p:cNvSpPr>
          <p:nvPr>
            <p:ph type="body" idx="1"/>
          </p:nvPr>
        </p:nvSpPr>
        <p:spPr/>
        <p:txBody>
          <a:bodyPr/>
          <a:lstStyle/>
          <a:p>
            <a:r>
              <a:rPr lang="en-US" altLang="zh-CN" smtClean="0">
                <a:ea typeface="宋体" charset="-122"/>
              </a:rPr>
              <a:t>SCSI</a:t>
            </a:r>
          </a:p>
          <a:p>
            <a:pPr lvl="1"/>
            <a:r>
              <a:rPr lang="en-US" altLang="zh-CN" smtClean="0">
                <a:ea typeface="宋体" charset="-122"/>
              </a:rPr>
              <a:t>Limited distance</a:t>
            </a:r>
          </a:p>
          <a:p>
            <a:pPr lvl="1"/>
            <a:r>
              <a:rPr lang="en-US" altLang="zh-CN" smtClean="0">
                <a:ea typeface="宋体" charset="-122"/>
              </a:rPr>
              <a:t>Limited device count</a:t>
            </a:r>
          </a:p>
          <a:p>
            <a:pPr lvl="1"/>
            <a:r>
              <a:rPr lang="en-US" altLang="zh-CN" smtClean="0">
                <a:ea typeface="宋体" charset="-122"/>
              </a:rPr>
              <a:t>Usually limited to single initiator</a:t>
            </a:r>
          </a:p>
          <a:p>
            <a:pPr lvl="1"/>
            <a:r>
              <a:rPr lang="en-US" altLang="zh-CN" smtClean="0">
                <a:ea typeface="宋体" charset="-122"/>
              </a:rPr>
              <a:t>Single-ported drives</a:t>
            </a:r>
          </a:p>
          <a:p>
            <a:r>
              <a:rPr lang="en-US" altLang="zh-CN" smtClean="0">
                <a:ea typeface="宋体" charset="-122"/>
              </a:rPr>
              <a:t>Fibre Channel</a:t>
            </a:r>
          </a:p>
          <a:p>
            <a:pPr lvl="1"/>
            <a:r>
              <a:rPr lang="en-US" altLang="zh-CN" smtClean="0">
                <a:ea typeface="宋体" charset="-122"/>
              </a:rPr>
              <a:t>Greater distance</a:t>
            </a:r>
          </a:p>
          <a:p>
            <a:pPr lvl="1"/>
            <a:r>
              <a:rPr lang="en-US" altLang="zh-CN" smtClean="0">
                <a:ea typeface="宋体" charset="-122"/>
              </a:rPr>
              <a:t>High device count in SANs</a:t>
            </a:r>
          </a:p>
          <a:p>
            <a:pPr lvl="1"/>
            <a:r>
              <a:rPr lang="en-US" altLang="zh-CN" smtClean="0">
                <a:ea typeface="宋体" charset="-122"/>
              </a:rPr>
              <a:t>Multiple initiators</a:t>
            </a:r>
          </a:p>
          <a:p>
            <a:pPr lvl="1"/>
            <a:r>
              <a:rPr lang="en-US" altLang="zh-CN" smtClean="0">
                <a:ea typeface="宋体" charset="-122"/>
              </a:rPr>
              <a:t>Dual-ported drives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49155" name="Slide Number Placeholder 5"/>
          <p:cNvSpPr>
            <a:spLocks noGrp="1"/>
          </p:cNvSpPr>
          <p:nvPr>
            <p:ph type="sldNum" sz="quarter" idx="11"/>
          </p:nvPr>
        </p:nvSpPr>
        <p:spPr>
          <a:noFill/>
        </p:spPr>
        <p:txBody>
          <a:bodyPr/>
          <a:lstStyle/>
          <a:p>
            <a:r>
              <a:rPr lang="zh-CN" altLang="en-US" smtClean="0"/>
              <a:t> </a:t>
            </a:r>
            <a:r>
              <a:rPr lang="en-US" altLang="zh-CN" smtClean="0"/>
              <a:t>- </a:t>
            </a:r>
            <a:fld id="{A98C5340-2DB8-4EEE-98FA-910681B2BB4E}" type="slidenum">
              <a:rPr lang="en-US" altLang="zh-CN" sz="800" smtClean="0"/>
              <a:pPr/>
              <a:t>51</a:t>
            </a:fld>
            <a:endParaRPr lang="en-US" altLang="zh-CN" sz="800" smtClean="0"/>
          </a:p>
        </p:txBody>
      </p:sp>
      <p:sp>
        <p:nvSpPr>
          <p:cNvPr id="49156" name="Rectangle 2"/>
          <p:cNvSpPr>
            <a:spLocks noGrp="1" noChangeArrowheads="1"/>
          </p:cNvSpPr>
          <p:nvPr>
            <p:ph type="title"/>
          </p:nvPr>
        </p:nvSpPr>
        <p:spPr/>
        <p:txBody>
          <a:bodyPr/>
          <a:lstStyle/>
          <a:p>
            <a:pPr eaLnBrk="1" hangingPunct="1"/>
            <a:r>
              <a:rPr lang="en-US" altLang="zh-CN" smtClean="0">
                <a:ea typeface="宋体" charset="-122"/>
              </a:rPr>
              <a:t>Fibre Channel Connectivity</a:t>
            </a:r>
          </a:p>
        </p:txBody>
      </p:sp>
      <p:sp>
        <p:nvSpPr>
          <p:cNvPr id="49157" name="Line 3"/>
          <p:cNvSpPr>
            <a:spLocks noChangeShapeType="1"/>
          </p:cNvSpPr>
          <p:nvPr/>
        </p:nvSpPr>
        <p:spPr bwMode="auto">
          <a:xfrm flipH="1">
            <a:off x="6043613" y="3138488"/>
            <a:ext cx="962025" cy="0"/>
          </a:xfrm>
          <a:prstGeom prst="line">
            <a:avLst/>
          </a:prstGeom>
          <a:noFill/>
          <a:ln w="9525">
            <a:solidFill>
              <a:srgbClr val="000000"/>
            </a:solidFill>
            <a:round/>
            <a:headEnd/>
            <a:tailEnd type="none" w="lg" len="med"/>
          </a:ln>
        </p:spPr>
        <p:txBody>
          <a:bodyPr lIns="0" tIns="0" rIns="0" bIns="0"/>
          <a:lstStyle/>
          <a:p>
            <a:endParaRPr lang="en-US"/>
          </a:p>
        </p:txBody>
      </p:sp>
      <p:sp>
        <p:nvSpPr>
          <p:cNvPr id="49158" name="Line 4"/>
          <p:cNvSpPr>
            <a:spLocks noChangeShapeType="1"/>
          </p:cNvSpPr>
          <p:nvPr/>
        </p:nvSpPr>
        <p:spPr bwMode="auto">
          <a:xfrm flipH="1">
            <a:off x="6043613" y="3306763"/>
            <a:ext cx="962025" cy="0"/>
          </a:xfrm>
          <a:prstGeom prst="line">
            <a:avLst/>
          </a:prstGeom>
          <a:noFill/>
          <a:ln w="9525">
            <a:solidFill>
              <a:srgbClr val="000000"/>
            </a:solidFill>
            <a:round/>
            <a:headEnd/>
            <a:tailEnd type="none" w="lg" len="med"/>
          </a:ln>
        </p:spPr>
        <p:txBody>
          <a:bodyPr lIns="0" tIns="0" rIns="0" bIns="0"/>
          <a:lstStyle/>
          <a:p>
            <a:endParaRPr lang="en-US"/>
          </a:p>
        </p:txBody>
      </p:sp>
      <p:sp>
        <p:nvSpPr>
          <p:cNvPr id="49159" name="Line 5"/>
          <p:cNvSpPr>
            <a:spLocks noChangeShapeType="1"/>
          </p:cNvSpPr>
          <p:nvPr/>
        </p:nvSpPr>
        <p:spPr bwMode="auto">
          <a:xfrm flipH="1">
            <a:off x="6043613" y="4168775"/>
            <a:ext cx="962025" cy="0"/>
          </a:xfrm>
          <a:prstGeom prst="line">
            <a:avLst/>
          </a:prstGeom>
          <a:noFill/>
          <a:ln w="9525">
            <a:solidFill>
              <a:srgbClr val="000000"/>
            </a:solidFill>
            <a:round/>
            <a:headEnd/>
            <a:tailEnd type="none" w="lg" len="med"/>
          </a:ln>
        </p:spPr>
        <p:txBody>
          <a:bodyPr lIns="0" tIns="0" rIns="0" bIns="0"/>
          <a:lstStyle/>
          <a:p>
            <a:endParaRPr lang="en-US"/>
          </a:p>
        </p:txBody>
      </p:sp>
      <p:sp>
        <p:nvSpPr>
          <p:cNvPr id="49160" name="Line 6"/>
          <p:cNvSpPr>
            <a:spLocks noChangeShapeType="1"/>
          </p:cNvSpPr>
          <p:nvPr/>
        </p:nvSpPr>
        <p:spPr bwMode="auto">
          <a:xfrm flipH="1">
            <a:off x="6043613" y="4314825"/>
            <a:ext cx="962025" cy="0"/>
          </a:xfrm>
          <a:prstGeom prst="line">
            <a:avLst/>
          </a:prstGeom>
          <a:noFill/>
          <a:ln w="9525">
            <a:solidFill>
              <a:srgbClr val="000000"/>
            </a:solidFill>
            <a:round/>
            <a:headEnd/>
            <a:tailEnd type="none" w="lg" len="med"/>
          </a:ln>
        </p:spPr>
        <p:txBody>
          <a:bodyPr lIns="0" tIns="0" rIns="0" bIns="0"/>
          <a:lstStyle/>
          <a:p>
            <a:endParaRPr lang="en-US"/>
          </a:p>
        </p:txBody>
      </p:sp>
      <p:sp>
        <p:nvSpPr>
          <p:cNvPr id="49161" name="Line 7"/>
          <p:cNvSpPr>
            <a:spLocks noChangeShapeType="1"/>
          </p:cNvSpPr>
          <p:nvPr/>
        </p:nvSpPr>
        <p:spPr bwMode="auto">
          <a:xfrm>
            <a:off x="1042988" y="1687513"/>
            <a:ext cx="4076700" cy="1450975"/>
          </a:xfrm>
          <a:prstGeom prst="line">
            <a:avLst/>
          </a:prstGeom>
          <a:noFill/>
          <a:ln w="9525">
            <a:solidFill>
              <a:srgbClr val="FF6600"/>
            </a:solidFill>
            <a:round/>
            <a:headEnd/>
            <a:tailEnd type="none" w="lg" len="med"/>
          </a:ln>
        </p:spPr>
        <p:txBody>
          <a:bodyPr lIns="0" tIns="0" rIns="0" bIns="0"/>
          <a:lstStyle/>
          <a:p>
            <a:endParaRPr lang="en-US"/>
          </a:p>
        </p:txBody>
      </p:sp>
      <p:sp>
        <p:nvSpPr>
          <p:cNvPr id="49162" name="Line 8"/>
          <p:cNvSpPr>
            <a:spLocks noChangeShapeType="1"/>
          </p:cNvSpPr>
          <p:nvPr/>
        </p:nvSpPr>
        <p:spPr bwMode="auto">
          <a:xfrm>
            <a:off x="1042988" y="2081213"/>
            <a:ext cx="4076700" cy="2087562"/>
          </a:xfrm>
          <a:prstGeom prst="line">
            <a:avLst/>
          </a:prstGeom>
          <a:noFill/>
          <a:ln w="9525">
            <a:solidFill>
              <a:srgbClr val="FF6600"/>
            </a:solidFill>
            <a:round/>
            <a:headEnd/>
            <a:tailEnd type="none" w="lg" len="med"/>
          </a:ln>
        </p:spPr>
        <p:txBody>
          <a:bodyPr lIns="0" tIns="0" rIns="0" bIns="0"/>
          <a:lstStyle/>
          <a:p>
            <a:endParaRPr lang="en-US"/>
          </a:p>
        </p:txBody>
      </p:sp>
      <p:sp>
        <p:nvSpPr>
          <p:cNvPr id="49163" name="Line 9"/>
          <p:cNvSpPr>
            <a:spLocks noChangeShapeType="1"/>
          </p:cNvSpPr>
          <p:nvPr/>
        </p:nvSpPr>
        <p:spPr bwMode="auto">
          <a:xfrm>
            <a:off x="1042988" y="3065463"/>
            <a:ext cx="4076700" cy="73025"/>
          </a:xfrm>
          <a:prstGeom prst="line">
            <a:avLst/>
          </a:prstGeom>
          <a:noFill/>
          <a:ln w="9525">
            <a:solidFill>
              <a:srgbClr val="00FF00"/>
            </a:solidFill>
            <a:round/>
            <a:headEnd/>
            <a:tailEnd type="none" w="lg" len="med"/>
          </a:ln>
        </p:spPr>
        <p:txBody>
          <a:bodyPr lIns="0" tIns="0" rIns="0" bIns="0"/>
          <a:lstStyle/>
          <a:p>
            <a:endParaRPr lang="en-US"/>
          </a:p>
        </p:txBody>
      </p:sp>
      <p:sp>
        <p:nvSpPr>
          <p:cNvPr id="49164" name="Line 10"/>
          <p:cNvSpPr>
            <a:spLocks noChangeShapeType="1"/>
          </p:cNvSpPr>
          <p:nvPr/>
        </p:nvSpPr>
        <p:spPr bwMode="auto">
          <a:xfrm flipV="1">
            <a:off x="1042988" y="3306763"/>
            <a:ext cx="4076700" cy="1112837"/>
          </a:xfrm>
          <a:prstGeom prst="line">
            <a:avLst/>
          </a:prstGeom>
          <a:noFill/>
          <a:ln w="9525">
            <a:solidFill>
              <a:srgbClr val="00FFFF"/>
            </a:solidFill>
            <a:round/>
            <a:headEnd/>
            <a:tailEnd type="none" w="lg" len="med"/>
          </a:ln>
        </p:spPr>
        <p:txBody>
          <a:bodyPr lIns="0" tIns="0" rIns="0" bIns="0"/>
          <a:lstStyle/>
          <a:p>
            <a:endParaRPr lang="en-US"/>
          </a:p>
        </p:txBody>
      </p:sp>
      <p:sp>
        <p:nvSpPr>
          <p:cNvPr id="49165" name="Line 11"/>
          <p:cNvSpPr>
            <a:spLocks noChangeShapeType="1"/>
          </p:cNvSpPr>
          <p:nvPr/>
        </p:nvSpPr>
        <p:spPr bwMode="auto">
          <a:xfrm flipV="1">
            <a:off x="1042988" y="3306763"/>
            <a:ext cx="4076700" cy="2432050"/>
          </a:xfrm>
          <a:prstGeom prst="line">
            <a:avLst/>
          </a:prstGeom>
          <a:noFill/>
          <a:ln w="9525">
            <a:solidFill>
              <a:srgbClr val="FF0000"/>
            </a:solidFill>
            <a:round/>
            <a:headEnd/>
            <a:tailEnd type="none" w="lg" len="med"/>
          </a:ln>
        </p:spPr>
        <p:txBody>
          <a:bodyPr lIns="0" tIns="0" rIns="0" bIns="0"/>
          <a:lstStyle/>
          <a:p>
            <a:endParaRPr lang="en-US"/>
          </a:p>
        </p:txBody>
      </p:sp>
      <p:sp>
        <p:nvSpPr>
          <p:cNvPr id="49166" name="Line 12"/>
          <p:cNvSpPr>
            <a:spLocks noChangeShapeType="1"/>
          </p:cNvSpPr>
          <p:nvPr/>
        </p:nvSpPr>
        <p:spPr bwMode="auto">
          <a:xfrm>
            <a:off x="1042988" y="3378200"/>
            <a:ext cx="4076700" cy="790575"/>
          </a:xfrm>
          <a:prstGeom prst="line">
            <a:avLst/>
          </a:prstGeom>
          <a:noFill/>
          <a:ln w="9525">
            <a:solidFill>
              <a:srgbClr val="00FF00"/>
            </a:solidFill>
            <a:round/>
            <a:headEnd/>
            <a:tailEnd type="none" w="lg" len="med"/>
          </a:ln>
        </p:spPr>
        <p:txBody>
          <a:bodyPr lIns="0" tIns="0" rIns="0" bIns="0"/>
          <a:lstStyle/>
          <a:p>
            <a:endParaRPr lang="en-US"/>
          </a:p>
        </p:txBody>
      </p:sp>
      <p:sp>
        <p:nvSpPr>
          <p:cNvPr id="49167" name="Line 13"/>
          <p:cNvSpPr>
            <a:spLocks noChangeShapeType="1"/>
          </p:cNvSpPr>
          <p:nvPr/>
        </p:nvSpPr>
        <p:spPr bwMode="auto">
          <a:xfrm flipV="1">
            <a:off x="1042988" y="4314825"/>
            <a:ext cx="4076700" cy="493713"/>
          </a:xfrm>
          <a:prstGeom prst="line">
            <a:avLst/>
          </a:prstGeom>
          <a:noFill/>
          <a:ln w="9525">
            <a:solidFill>
              <a:srgbClr val="00FFFF"/>
            </a:solidFill>
            <a:round/>
            <a:headEnd/>
            <a:tailEnd type="none" w="lg" len="med"/>
          </a:ln>
        </p:spPr>
        <p:txBody>
          <a:bodyPr lIns="0" tIns="0" rIns="0" bIns="0"/>
          <a:lstStyle/>
          <a:p>
            <a:endParaRPr lang="en-US"/>
          </a:p>
        </p:txBody>
      </p:sp>
      <p:sp>
        <p:nvSpPr>
          <p:cNvPr id="49168" name="Line 14"/>
          <p:cNvSpPr>
            <a:spLocks noChangeShapeType="1"/>
          </p:cNvSpPr>
          <p:nvPr/>
        </p:nvSpPr>
        <p:spPr bwMode="auto">
          <a:xfrm flipV="1">
            <a:off x="1042988" y="4314825"/>
            <a:ext cx="4076700" cy="1881188"/>
          </a:xfrm>
          <a:prstGeom prst="line">
            <a:avLst/>
          </a:prstGeom>
          <a:noFill/>
          <a:ln w="9525">
            <a:solidFill>
              <a:srgbClr val="FF0000"/>
            </a:solidFill>
            <a:round/>
            <a:headEnd/>
            <a:tailEnd type="none" w="lg" len="med"/>
          </a:ln>
        </p:spPr>
        <p:txBody>
          <a:bodyPr lIns="0" tIns="0" rIns="0" bIns="0"/>
          <a:lstStyle/>
          <a:p>
            <a:endParaRPr lang="en-US"/>
          </a:p>
        </p:txBody>
      </p:sp>
      <p:sp>
        <p:nvSpPr>
          <p:cNvPr id="49169" name="Text Box 15"/>
          <p:cNvSpPr txBox="1">
            <a:spLocks noChangeArrowheads="1"/>
          </p:cNvSpPr>
          <p:nvPr/>
        </p:nvSpPr>
        <p:spPr bwMode="auto">
          <a:xfrm>
            <a:off x="4756150" y="2541588"/>
            <a:ext cx="1658938"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ea typeface="宋体" charset="-122"/>
              </a:rPr>
              <a:t>Switches</a:t>
            </a:r>
          </a:p>
        </p:txBody>
      </p:sp>
      <p:sp>
        <p:nvSpPr>
          <p:cNvPr id="49170" name="Text Box 16"/>
          <p:cNvSpPr txBox="1">
            <a:spLocks noChangeArrowheads="1"/>
          </p:cNvSpPr>
          <p:nvPr/>
        </p:nvSpPr>
        <p:spPr bwMode="auto">
          <a:xfrm>
            <a:off x="6804025" y="2470150"/>
            <a:ext cx="1658938"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ea typeface="宋体" charset="-122"/>
              </a:rPr>
              <a:t>Storage</a:t>
            </a:r>
          </a:p>
        </p:txBody>
      </p:sp>
      <p:sp>
        <p:nvSpPr>
          <p:cNvPr id="49171" name="Text Box 17"/>
          <p:cNvSpPr txBox="1">
            <a:spLocks noChangeArrowheads="1"/>
          </p:cNvSpPr>
          <p:nvPr/>
        </p:nvSpPr>
        <p:spPr bwMode="auto">
          <a:xfrm>
            <a:off x="836613" y="1274763"/>
            <a:ext cx="1658937" cy="304800"/>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2000">
                <a:ea typeface="宋体" charset="-122"/>
              </a:rPr>
              <a:t>Hosts</a:t>
            </a:r>
          </a:p>
        </p:txBody>
      </p:sp>
      <p:pic>
        <p:nvPicPr>
          <p:cNvPr id="49172" name="Picture 18" descr="Small_host"/>
          <p:cNvPicPr>
            <a:picLocks noChangeAspect="1" noChangeArrowheads="1"/>
          </p:cNvPicPr>
          <p:nvPr/>
        </p:nvPicPr>
        <p:blipFill>
          <a:blip r:embed="rId3" cstate="print"/>
          <a:srcRect/>
          <a:stretch>
            <a:fillRect/>
          </a:stretch>
        </p:blipFill>
        <p:spPr bwMode="auto">
          <a:xfrm>
            <a:off x="509588" y="1390650"/>
            <a:ext cx="550862" cy="889000"/>
          </a:xfrm>
          <a:prstGeom prst="rect">
            <a:avLst/>
          </a:prstGeom>
          <a:noFill/>
          <a:ln w="9525">
            <a:noFill/>
            <a:miter lim="800000"/>
            <a:headEnd/>
            <a:tailEnd/>
          </a:ln>
        </p:spPr>
      </p:pic>
      <p:pic>
        <p:nvPicPr>
          <p:cNvPr id="49173" name="Picture 19" descr="Small_host"/>
          <p:cNvPicPr>
            <a:picLocks noChangeAspect="1" noChangeArrowheads="1"/>
          </p:cNvPicPr>
          <p:nvPr/>
        </p:nvPicPr>
        <p:blipFill>
          <a:blip r:embed="rId3" cstate="print"/>
          <a:srcRect/>
          <a:stretch>
            <a:fillRect/>
          </a:stretch>
        </p:blipFill>
        <p:spPr bwMode="auto">
          <a:xfrm>
            <a:off x="492125" y="2693988"/>
            <a:ext cx="550863" cy="889000"/>
          </a:xfrm>
          <a:prstGeom prst="rect">
            <a:avLst/>
          </a:prstGeom>
          <a:noFill/>
          <a:ln w="9525">
            <a:noFill/>
            <a:miter lim="800000"/>
            <a:headEnd/>
            <a:tailEnd/>
          </a:ln>
        </p:spPr>
      </p:pic>
      <p:pic>
        <p:nvPicPr>
          <p:cNvPr id="49174" name="Picture 20" descr="Small_host"/>
          <p:cNvPicPr>
            <a:picLocks noChangeAspect="1" noChangeArrowheads="1"/>
          </p:cNvPicPr>
          <p:nvPr/>
        </p:nvPicPr>
        <p:blipFill>
          <a:blip r:embed="rId3" cstate="print"/>
          <a:srcRect/>
          <a:stretch>
            <a:fillRect/>
          </a:stretch>
        </p:blipFill>
        <p:spPr bwMode="auto">
          <a:xfrm>
            <a:off x="492125" y="4168775"/>
            <a:ext cx="550863" cy="889000"/>
          </a:xfrm>
          <a:prstGeom prst="rect">
            <a:avLst/>
          </a:prstGeom>
          <a:noFill/>
          <a:ln w="9525">
            <a:noFill/>
            <a:miter lim="800000"/>
            <a:headEnd/>
            <a:tailEnd/>
          </a:ln>
        </p:spPr>
      </p:pic>
      <p:pic>
        <p:nvPicPr>
          <p:cNvPr id="49175" name="Picture 21" descr="Small_host"/>
          <p:cNvPicPr>
            <a:picLocks noChangeAspect="1" noChangeArrowheads="1"/>
          </p:cNvPicPr>
          <p:nvPr/>
        </p:nvPicPr>
        <p:blipFill>
          <a:blip r:embed="rId3" cstate="print"/>
          <a:srcRect/>
          <a:stretch>
            <a:fillRect/>
          </a:stretch>
        </p:blipFill>
        <p:spPr bwMode="auto">
          <a:xfrm>
            <a:off x="474663" y="5472113"/>
            <a:ext cx="550862" cy="889000"/>
          </a:xfrm>
          <a:prstGeom prst="rect">
            <a:avLst/>
          </a:prstGeom>
          <a:noFill/>
          <a:ln w="9525">
            <a:noFill/>
            <a:miter lim="800000"/>
            <a:headEnd/>
            <a:tailEnd/>
          </a:ln>
        </p:spPr>
      </p:pic>
      <p:pic>
        <p:nvPicPr>
          <p:cNvPr id="49176" name="Picture 22" descr="Small_Switch_1"/>
          <p:cNvPicPr>
            <a:picLocks noChangeAspect="1" noChangeArrowheads="1"/>
          </p:cNvPicPr>
          <p:nvPr/>
        </p:nvPicPr>
        <p:blipFill>
          <a:blip r:embed="rId4" cstate="print"/>
          <a:srcRect/>
          <a:stretch>
            <a:fillRect/>
          </a:stretch>
        </p:blipFill>
        <p:spPr bwMode="auto">
          <a:xfrm>
            <a:off x="4927600" y="3049588"/>
            <a:ext cx="1214438" cy="314325"/>
          </a:xfrm>
          <a:prstGeom prst="rect">
            <a:avLst/>
          </a:prstGeom>
          <a:noFill/>
          <a:ln w="9525">
            <a:noFill/>
            <a:miter lim="800000"/>
            <a:headEnd/>
            <a:tailEnd/>
          </a:ln>
        </p:spPr>
      </p:pic>
      <p:pic>
        <p:nvPicPr>
          <p:cNvPr id="49177" name="Picture 23" descr="Small_Switch_1"/>
          <p:cNvPicPr>
            <a:picLocks noChangeAspect="1" noChangeArrowheads="1"/>
          </p:cNvPicPr>
          <p:nvPr/>
        </p:nvPicPr>
        <p:blipFill>
          <a:blip r:embed="rId4" cstate="print"/>
          <a:srcRect/>
          <a:stretch>
            <a:fillRect/>
          </a:stretch>
        </p:blipFill>
        <p:spPr bwMode="auto">
          <a:xfrm>
            <a:off x="4876800" y="4076700"/>
            <a:ext cx="1214438" cy="314325"/>
          </a:xfrm>
          <a:prstGeom prst="rect">
            <a:avLst/>
          </a:prstGeom>
          <a:noFill/>
          <a:ln w="9525">
            <a:noFill/>
            <a:miter lim="800000"/>
            <a:headEnd/>
            <a:tailEnd/>
          </a:ln>
        </p:spPr>
      </p:pic>
      <p:sp>
        <p:nvSpPr>
          <p:cNvPr id="49178" name="Rectangle 24"/>
          <p:cNvSpPr>
            <a:spLocks noGrp="1" noChangeArrowheads="1"/>
          </p:cNvSpPr>
          <p:nvPr>
            <p:ph sz="half" idx="1"/>
          </p:nvPr>
        </p:nvSpPr>
        <p:spPr/>
        <p:txBody>
          <a:bodyPr/>
          <a:lstStyle/>
          <a:p>
            <a:endParaRPr lang="zh-CN" altLang="en-US" sz="2100" smtClean="0">
              <a:ea typeface="宋体" charset="-122"/>
            </a:endParaRPr>
          </a:p>
        </p:txBody>
      </p:sp>
      <p:sp>
        <p:nvSpPr>
          <p:cNvPr id="49179" name="AutoShape 25"/>
          <p:cNvSpPr>
            <a:spLocks noChangeArrowheads="1"/>
          </p:cNvSpPr>
          <p:nvPr/>
        </p:nvSpPr>
        <p:spPr bwMode="auto">
          <a:xfrm>
            <a:off x="7005638" y="2774950"/>
            <a:ext cx="1298575" cy="1868488"/>
          </a:xfrm>
          <a:prstGeom prst="roundRect">
            <a:avLst>
              <a:gd name="adj" fmla="val 11657"/>
            </a:avLst>
          </a:prstGeom>
          <a:gradFill rotWithShape="1">
            <a:gsLst>
              <a:gs pos="0">
                <a:srgbClr val="E2EAEA"/>
              </a:gs>
              <a:gs pos="100000">
                <a:srgbClr val="F8FAFA"/>
              </a:gs>
            </a:gsLst>
            <a:lin ang="2700000" scaled="1"/>
          </a:gradFill>
          <a:ln w="6350" algn="ctr">
            <a:solidFill>
              <a:srgbClr val="6F9995"/>
            </a:solidFill>
            <a:round/>
            <a:headEnd/>
            <a:tailEnd type="none" w="lg" len="med"/>
          </a:ln>
        </p:spPr>
        <p:txBody>
          <a:bodyPr wrap="none" lIns="0" tIns="0" rIns="0" bIns="0" anchor="ctr"/>
          <a:lstStyle/>
          <a:p>
            <a:endParaRPr lang="en-US"/>
          </a:p>
        </p:txBody>
      </p:sp>
      <p:grpSp>
        <p:nvGrpSpPr>
          <p:cNvPr id="49180" name="Group 26"/>
          <p:cNvGrpSpPr>
            <a:grpSpLocks/>
          </p:cNvGrpSpPr>
          <p:nvPr/>
        </p:nvGrpSpPr>
        <p:grpSpPr bwMode="auto">
          <a:xfrm>
            <a:off x="7056438" y="2897188"/>
            <a:ext cx="1196975" cy="1625600"/>
            <a:chOff x="4054" y="1996"/>
            <a:chExt cx="754" cy="1024"/>
          </a:xfrm>
        </p:grpSpPr>
        <p:grpSp>
          <p:nvGrpSpPr>
            <p:cNvPr id="49181" name="Group 27"/>
            <p:cNvGrpSpPr>
              <a:grpSpLocks/>
            </p:cNvGrpSpPr>
            <p:nvPr/>
          </p:nvGrpSpPr>
          <p:grpSpPr bwMode="auto">
            <a:xfrm>
              <a:off x="4054" y="1996"/>
              <a:ext cx="364" cy="342"/>
              <a:chOff x="3480" y="2350"/>
              <a:chExt cx="901" cy="846"/>
            </a:xfrm>
          </p:grpSpPr>
          <p:grpSp>
            <p:nvGrpSpPr>
              <p:cNvPr id="49282" name="Group 28"/>
              <p:cNvGrpSpPr>
                <a:grpSpLocks/>
              </p:cNvGrpSpPr>
              <p:nvPr/>
            </p:nvGrpSpPr>
            <p:grpSpPr bwMode="auto">
              <a:xfrm>
                <a:off x="3480" y="2803"/>
                <a:ext cx="901" cy="393"/>
                <a:chOff x="3480" y="2982"/>
                <a:chExt cx="901" cy="393"/>
              </a:xfrm>
            </p:grpSpPr>
            <p:sp>
              <p:nvSpPr>
                <p:cNvPr id="49303" name="Oval 2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304" name="Rectangle 3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305" name="Oval 3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83" name="Group 32"/>
              <p:cNvGrpSpPr>
                <a:grpSpLocks/>
              </p:cNvGrpSpPr>
              <p:nvPr/>
            </p:nvGrpSpPr>
            <p:grpSpPr bwMode="auto">
              <a:xfrm>
                <a:off x="3480" y="2713"/>
                <a:ext cx="901" cy="393"/>
                <a:chOff x="3480" y="2982"/>
                <a:chExt cx="901" cy="393"/>
              </a:xfrm>
            </p:grpSpPr>
            <p:sp>
              <p:nvSpPr>
                <p:cNvPr id="49300" name="Oval 33"/>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301" name="Rectangle 34"/>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302" name="Oval 35"/>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84" name="Group 36"/>
              <p:cNvGrpSpPr>
                <a:grpSpLocks/>
              </p:cNvGrpSpPr>
              <p:nvPr/>
            </p:nvGrpSpPr>
            <p:grpSpPr bwMode="auto">
              <a:xfrm>
                <a:off x="3480" y="2622"/>
                <a:ext cx="901" cy="393"/>
                <a:chOff x="3480" y="2982"/>
                <a:chExt cx="901" cy="393"/>
              </a:xfrm>
            </p:grpSpPr>
            <p:sp>
              <p:nvSpPr>
                <p:cNvPr id="49297" name="Oval 37"/>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98" name="Rectangle 38"/>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99" name="Oval 39"/>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85" name="Group 40"/>
              <p:cNvGrpSpPr>
                <a:grpSpLocks/>
              </p:cNvGrpSpPr>
              <p:nvPr/>
            </p:nvGrpSpPr>
            <p:grpSpPr bwMode="auto">
              <a:xfrm>
                <a:off x="3480" y="2532"/>
                <a:ext cx="901" cy="393"/>
                <a:chOff x="3480" y="2982"/>
                <a:chExt cx="901" cy="393"/>
              </a:xfrm>
            </p:grpSpPr>
            <p:sp>
              <p:nvSpPr>
                <p:cNvPr id="49294" name="Oval 41"/>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95" name="Rectangle 42"/>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96" name="Oval 43"/>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86" name="Group 44"/>
              <p:cNvGrpSpPr>
                <a:grpSpLocks/>
              </p:cNvGrpSpPr>
              <p:nvPr/>
            </p:nvGrpSpPr>
            <p:grpSpPr bwMode="auto">
              <a:xfrm>
                <a:off x="3480" y="2441"/>
                <a:ext cx="901" cy="393"/>
                <a:chOff x="3480" y="2982"/>
                <a:chExt cx="901" cy="393"/>
              </a:xfrm>
            </p:grpSpPr>
            <p:sp>
              <p:nvSpPr>
                <p:cNvPr id="49291" name="Oval 45"/>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92" name="Rectangle 46"/>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93" name="Oval 47"/>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87" name="Group 48"/>
              <p:cNvGrpSpPr>
                <a:grpSpLocks/>
              </p:cNvGrpSpPr>
              <p:nvPr/>
            </p:nvGrpSpPr>
            <p:grpSpPr bwMode="auto">
              <a:xfrm>
                <a:off x="3480" y="2350"/>
                <a:ext cx="901" cy="393"/>
                <a:chOff x="3480" y="2982"/>
                <a:chExt cx="901" cy="393"/>
              </a:xfrm>
            </p:grpSpPr>
            <p:sp>
              <p:nvSpPr>
                <p:cNvPr id="49288" name="Oval 4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89" name="Rectangle 5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90" name="Oval 5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grpSp>
          <p:nvGrpSpPr>
            <p:cNvPr id="49182" name="Group 52"/>
            <p:cNvGrpSpPr>
              <a:grpSpLocks/>
            </p:cNvGrpSpPr>
            <p:nvPr/>
          </p:nvGrpSpPr>
          <p:grpSpPr bwMode="auto">
            <a:xfrm>
              <a:off x="4152" y="2167"/>
              <a:ext cx="364" cy="342"/>
              <a:chOff x="3480" y="2350"/>
              <a:chExt cx="901" cy="846"/>
            </a:xfrm>
          </p:grpSpPr>
          <p:grpSp>
            <p:nvGrpSpPr>
              <p:cNvPr id="49258" name="Group 53"/>
              <p:cNvGrpSpPr>
                <a:grpSpLocks/>
              </p:cNvGrpSpPr>
              <p:nvPr/>
            </p:nvGrpSpPr>
            <p:grpSpPr bwMode="auto">
              <a:xfrm>
                <a:off x="3480" y="2803"/>
                <a:ext cx="901" cy="393"/>
                <a:chOff x="3480" y="2982"/>
                <a:chExt cx="901" cy="393"/>
              </a:xfrm>
            </p:grpSpPr>
            <p:sp>
              <p:nvSpPr>
                <p:cNvPr id="49279" name="Oval 54"/>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80" name="Rectangle 55"/>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81" name="Oval 56"/>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59" name="Group 57"/>
              <p:cNvGrpSpPr>
                <a:grpSpLocks/>
              </p:cNvGrpSpPr>
              <p:nvPr/>
            </p:nvGrpSpPr>
            <p:grpSpPr bwMode="auto">
              <a:xfrm>
                <a:off x="3480" y="2713"/>
                <a:ext cx="901" cy="393"/>
                <a:chOff x="3480" y="2982"/>
                <a:chExt cx="901" cy="393"/>
              </a:xfrm>
            </p:grpSpPr>
            <p:sp>
              <p:nvSpPr>
                <p:cNvPr id="49276" name="Oval 58"/>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77" name="Rectangle 59"/>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78" name="Oval 60"/>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60" name="Group 61"/>
              <p:cNvGrpSpPr>
                <a:grpSpLocks/>
              </p:cNvGrpSpPr>
              <p:nvPr/>
            </p:nvGrpSpPr>
            <p:grpSpPr bwMode="auto">
              <a:xfrm>
                <a:off x="3480" y="2622"/>
                <a:ext cx="901" cy="393"/>
                <a:chOff x="3480" y="2982"/>
                <a:chExt cx="901" cy="393"/>
              </a:xfrm>
            </p:grpSpPr>
            <p:sp>
              <p:nvSpPr>
                <p:cNvPr id="49273" name="Oval 62"/>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74" name="Rectangle 63"/>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75" name="Oval 64"/>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61" name="Group 65"/>
              <p:cNvGrpSpPr>
                <a:grpSpLocks/>
              </p:cNvGrpSpPr>
              <p:nvPr/>
            </p:nvGrpSpPr>
            <p:grpSpPr bwMode="auto">
              <a:xfrm>
                <a:off x="3480" y="2532"/>
                <a:ext cx="901" cy="393"/>
                <a:chOff x="3480" y="2982"/>
                <a:chExt cx="901" cy="393"/>
              </a:xfrm>
            </p:grpSpPr>
            <p:sp>
              <p:nvSpPr>
                <p:cNvPr id="49270" name="Oval 66"/>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71" name="Rectangle 67"/>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72" name="Oval 68"/>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62" name="Group 69"/>
              <p:cNvGrpSpPr>
                <a:grpSpLocks/>
              </p:cNvGrpSpPr>
              <p:nvPr/>
            </p:nvGrpSpPr>
            <p:grpSpPr bwMode="auto">
              <a:xfrm>
                <a:off x="3480" y="2441"/>
                <a:ext cx="901" cy="393"/>
                <a:chOff x="3480" y="2982"/>
                <a:chExt cx="901" cy="393"/>
              </a:xfrm>
            </p:grpSpPr>
            <p:sp>
              <p:nvSpPr>
                <p:cNvPr id="49267" name="Oval 70"/>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68" name="Rectangle 71"/>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69" name="Oval 72"/>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63" name="Group 73"/>
              <p:cNvGrpSpPr>
                <a:grpSpLocks/>
              </p:cNvGrpSpPr>
              <p:nvPr/>
            </p:nvGrpSpPr>
            <p:grpSpPr bwMode="auto">
              <a:xfrm>
                <a:off x="3480" y="2350"/>
                <a:ext cx="901" cy="393"/>
                <a:chOff x="3480" y="2982"/>
                <a:chExt cx="901" cy="393"/>
              </a:xfrm>
            </p:grpSpPr>
            <p:sp>
              <p:nvSpPr>
                <p:cNvPr id="49264" name="Oval 74"/>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65" name="Rectangle 75"/>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66" name="Oval 76"/>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grpSp>
          <p:nvGrpSpPr>
            <p:cNvPr id="49183" name="Group 77"/>
            <p:cNvGrpSpPr>
              <a:grpSpLocks/>
            </p:cNvGrpSpPr>
            <p:nvPr/>
          </p:nvGrpSpPr>
          <p:grpSpPr bwMode="auto">
            <a:xfrm>
              <a:off x="4249" y="2337"/>
              <a:ext cx="364" cy="342"/>
              <a:chOff x="3480" y="2350"/>
              <a:chExt cx="901" cy="846"/>
            </a:xfrm>
          </p:grpSpPr>
          <p:grpSp>
            <p:nvGrpSpPr>
              <p:cNvPr id="49234" name="Group 78"/>
              <p:cNvGrpSpPr>
                <a:grpSpLocks/>
              </p:cNvGrpSpPr>
              <p:nvPr/>
            </p:nvGrpSpPr>
            <p:grpSpPr bwMode="auto">
              <a:xfrm>
                <a:off x="3480" y="2803"/>
                <a:ext cx="901" cy="393"/>
                <a:chOff x="3480" y="2982"/>
                <a:chExt cx="901" cy="393"/>
              </a:xfrm>
            </p:grpSpPr>
            <p:sp>
              <p:nvSpPr>
                <p:cNvPr id="49255" name="Oval 7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56" name="Rectangle 8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57" name="Oval 8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35" name="Group 82"/>
              <p:cNvGrpSpPr>
                <a:grpSpLocks/>
              </p:cNvGrpSpPr>
              <p:nvPr/>
            </p:nvGrpSpPr>
            <p:grpSpPr bwMode="auto">
              <a:xfrm>
                <a:off x="3480" y="2713"/>
                <a:ext cx="901" cy="393"/>
                <a:chOff x="3480" y="2982"/>
                <a:chExt cx="901" cy="393"/>
              </a:xfrm>
            </p:grpSpPr>
            <p:sp>
              <p:nvSpPr>
                <p:cNvPr id="49252" name="Oval 83"/>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53" name="Rectangle 84"/>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54" name="Oval 85"/>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36" name="Group 86"/>
              <p:cNvGrpSpPr>
                <a:grpSpLocks/>
              </p:cNvGrpSpPr>
              <p:nvPr/>
            </p:nvGrpSpPr>
            <p:grpSpPr bwMode="auto">
              <a:xfrm>
                <a:off x="3480" y="2622"/>
                <a:ext cx="901" cy="393"/>
                <a:chOff x="3480" y="2982"/>
                <a:chExt cx="901" cy="393"/>
              </a:xfrm>
            </p:grpSpPr>
            <p:sp>
              <p:nvSpPr>
                <p:cNvPr id="49249" name="Oval 87"/>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50" name="Rectangle 88"/>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51" name="Oval 89"/>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37" name="Group 90"/>
              <p:cNvGrpSpPr>
                <a:grpSpLocks/>
              </p:cNvGrpSpPr>
              <p:nvPr/>
            </p:nvGrpSpPr>
            <p:grpSpPr bwMode="auto">
              <a:xfrm>
                <a:off x="3480" y="2532"/>
                <a:ext cx="901" cy="393"/>
                <a:chOff x="3480" y="2982"/>
                <a:chExt cx="901" cy="393"/>
              </a:xfrm>
            </p:grpSpPr>
            <p:sp>
              <p:nvSpPr>
                <p:cNvPr id="49246" name="Oval 91"/>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47" name="Rectangle 92"/>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48" name="Oval 93"/>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38" name="Group 94"/>
              <p:cNvGrpSpPr>
                <a:grpSpLocks/>
              </p:cNvGrpSpPr>
              <p:nvPr/>
            </p:nvGrpSpPr>
            <p:grpSpPr bwMode="auto">
              <a:xfrm>
                <a:off x="3480" y="2441"/>
                <a:ext cx="901" cy="393"/>
                <a:chOff x="3480" y="2982"/>
                <a:chExt cx="901" cy="393"/>
              </a:xfrm>
            </p:grpSpPr>
            <p:sp>
              <p:nvSpPr>
                <p:cNvPr id="49243" name="Oval 95"/>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44" name="Rectangle 96"/>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45" name="Oval 97"/>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39" name="Group 98"/>
              <p:cNvGrpSpPr>
                <a:grpSpLocks/>
              </p:cNvGrpSpPr>
              <p:nvPr/>
            </p:nvGrpSpPr>
            <p:grpSpPr bwMode="auto">
              <a:xfrm>
                <a:off x="3480" y="2350"/>
                <a:ext cx="901" cy="393"/>
                <a:chOff x="3480" y="2982"/>
                <a:chExt cx="901" cy="393"/>
              </a:xfrm>
            </p:grpSpPr>
            <p:sp>
              <p:nvSpPr>
                <p:cNvPr id="49240" name="Oval 9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41" name="Rectangle 10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42" name="Oval 10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grpSp>
          <p:nvGrpSpPr>
            <p:cNvPr id="49184" name="Group 102"/>
            <p:cNvGrpSpPr>
              <a:grpSpLocks/>
            </p:cNvGrpSpPr>
            <p:nvPr/>
          </p:nvGrpSpPr>
          <p:grpSpPr bwMode="auto">
            <a:xfrm>
              <a:off x="4347" y="2508"/>
              <a:ext cx="364" cy="342"/>
              <a:chOff x="3480" y="2350"/>
              <a:chExt cx="901" cy="846"/>
            </a:xfrm>
          </p:grpSpPr>
          <p:grpSp>
            <p:nvGrpSpPr>
              <p:cNvPr id="49210" name="Group 103"/>
              <p:cNvGrpSpPr>
                <a:grpSpLocks/>
              </p:cNvGrpSpPr>
              <p:nvPr/>
            </p:nvGrpSpPr>
            <p:grpSpPr bwMode="auto">
              <a:xfrm>
                <a:off x="3480" y="2803"/>
                <a:ext cx="901" cy="393"/>
                <a:chOff x="3480" y="2982"/>
                <a:chExt cx="901" cy="393"/>
              </a:xfrm>
            </p:grpSpPr>
            <p:sp>
              <p:nvSpPr>
                <p:cNvPr id="49231" name="Oval 104"/>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32" name="Rectangle 105"/>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33" name="Oval 106"/>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11" name="Group 107"/>
              <p:cNvGrpSpPr>
                <a:grpSpLocks/>
              </p:cNvGrpSpPr>
              <p:nvPr/>
            </p:nvGrpSpPr>
            <p:grpSpPr bwMode="auto">
              <a:xfrm>
                <a:off x="3480" y="2713"/>
                <a:ext cx="901" cy="393"/>
                <a:chOff x="3480" y="2982"/>
                <a:chExt cx="901" cy="393"/>
              </a:xfrm>
            </p:grpSpPr>
            <p:sp>
              <p:nvSpPr>
                <p:cNvPr id="49228" name="Oval 108"/>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29" name="Rectangle 109"/>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30" name="Oval 110"/>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12" name="Group 111"/>
              <p:cNvGrpSpPr>
                <a:grpSpLocks/>
              </p:cNvGrpSpPr>
              <p:nvPr/>
            </p:nvGrpSpPr>
            <p:grpSpPr bwMode="auto">
              <a:xfrm>
                <a:off x="3480" y="2622"/>
                <a:ext cx="901" cy="393"/>
                <a:chOff x="3480" y="2982"/>
                <a:chExt cx="901" cy="393"/>
              </a:xfrm>
            </p:grpSpPr>
            <p:sp>
              <p:nvSpPr>
                <p:cNvPr id="49225" name="Oval 112"/>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26" name="Rectangle 113"/>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27" name="Oval 114"/>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13" name="Group 115"/>
              <p:cNvGrpSpPr>
                <a:grpSpLocks/>
              </p:cNvGrpSpPr>
              <p:nvPr/>
            </p:nvGrpSpPr>
            <p:grpSpPr bwMode="auto">
              <a:xfrm>
                <a:off x="3480" y="2532"/>
                <a:ext cx="901" cy="393"/>
                <a:chOff x="3480" y="2982"/>
                <a:chExt cx="901" cy="393"/>
              </a:xfrm>
            </p:grpSpPr>
            <p:sp>
              <p:nvSpPr>
                <p:cNvPr id="49222" name="Oval 116"/>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23" name="Rectangle 117"/>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24" name="Oval 118"/>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14" name="Group 119"/>
              <p:cNvGrpSpPr>
                <a:grpSpLocks/>
              </p:cNvGrpSpPr>
              <p:nvPr/>
            </p:nvGrpSpPr>
            <p:grpSpPr bwMode="auto">
              <a:xfrm>
                <a:off x="3480" y="2441"/>
                <a:ext cx="901" cy="393"/>
                <a:chOff x="3480" y="2982"/>
                <a:chExt cx="901" cy="393"/>
              </a:xfrm>
            </p:grpSpPr>
            <p:sp>
              <p:nvSpPr>
                <p:cNvPr id="49219" name="Oval 120"/>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20" name="Rectangle 121"/>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21" name="Oval 122"/>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215" name="Group 123"/>
              <p:cNvGrpSpPr>
                <a:grpSpLocks/>
              </p:cNvGrpSpPr>
              <p:nvPr/>
            </p:nvGrpSpPr>
            <p:grpSpPr bwMode="auto">
              <a:xfrm>
                <a:off x="3480" y="2350"/>
                <a:ext cx="901" cy="393"/>
                <a:chOff x="3480" y="2982"/>
                <a:chExt cx="901" cy="393"/>
              </a:xfrm>
            </p:grpSpPr>
            <p:sp>
              <p:nvSpPr>
                <p:cNvPr id="49216" name="Oval 124"/>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17" name="Rectangle 125"/>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18" name="Oval 126"/>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grpSp>
          <p:nvGrpSpPr>
            <p:cNvPr id="49185" name="Group 127"/>
            <p:cNvGrpSpPr>
              <a:grpSpLocks/>
            </p:cNvGrpSpPr>
            <p:nvPr/>
          </p:nvGrpSpPr>
          <p:grpSpPr bwMode="auto">
            <a:xfrm>
              <a:off x="4444" y="2678"/>
              <a:ext cx="364" cy="342"/>
              <a:chOff x="3480" y="2350"/>
              <a:chExt cx="901" cy="846"/>
            </a:xfrm>
          </p:grpSpPr>
          <p:grpSp>
            <p:nvGrpSpPr>
              <p:cNvPr id="49186" name="Group 128"/>
              <p:cNvGrpSpPr>
                <a:grpSpLocks/>
              </p:cNvGrpSpPr>
              <p:nvPr/>
            </p:nvGrpSpPr>
            <p:grpSpPr bwMode="auto">
              <a:xfrm>
                <a:off x="3480" y="2803"/>
                <a:ext cx="901" cy="393"/>
                <a:chOff x="3480" y="2982"/>
                <a:chExt cx="901" cy="393"/>
              </a:xfrm>
            </p:grpSpPr>
            <p:sp>
              <p:nvSpPr>
                <p:cNvPr id="49207" name="Oval 12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08" name="Rectangle 13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09" name="Oval 13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187" name="Group 132"/>
              <p:cNvGrpSpPr>
                <a:grpSpLocks/>
              </p:cNvGrpSpPr>
              <p:nvPr/>
            </p:nvGrpSpPr>
            <p:grpSpPr bwMode="auto">
              <a:xfrm>
                <a:off x="3480" y="2713"/>
                <a:ext cx="901" cy="393"/>
                <a:chOff x="3480" y="2982"/>
                <a:chExt cx="901" cy="393"/>
              </a:xfrm>
            </p:grpSpPr>
            <p:sp>
              <p:nvSpPr>
                <p:cNvPr id="49204" name="Oval 133"/>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05" name="Rectangle 134"/>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06" name="Oval 135"/>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188" name="Group 136"/>
              <p:cNvGrpSpPr>
                <a:grpSpLocks/>
              </p:cNvGrpSpPr>
              <p:nvPr/>
            </p:nvGrpSpPr>
            <p:grpSpPr bwMode="auto">
              <a:xfrm>
                <a:off x="3480" y="2622"/>
                <a:ext cx="901" cy="393"/>
                <a:chOff x="3480" y="2982"/>
                <a:chExt cx="901" cy="393"/>
              </a:xfrm>
            </p:grpSpPr>
            <p:sp>
              <p:nvSpPr>
                <p:cNvPr id="49201" name="Oval 137"/>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202" name="Rectangle 138"/>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03" name="Oval 139"/>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189" name="Group 140"/>
              <p:cNvGrpSpPr>
                <a:grpSpLocks/>
              </p:cNvGrpSpPr>
              <p:nvPr/>
            </p:nvGrpSpPr>
            <p:grpSpPr bwMode="auto">
              <a:xfrm>
                <a:off x="3480" y="2532"/>
                <a:ext cx="901" cy="393"/>
                <a:chOff x="3480" y="2982"/>
                <a:chExt cx="901" cy="393"/>
              </a:xfrm>
            </p:grpSpPr>
            <p:sp>
              <p:nvSpPr>
                <p:cNvPr id="49198" name="Oval 141"/>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199" name="Rectangle 142"/>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200" name="Oval 143"/>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190" name="Group 144"/>
              <p:cNvGrpSpPr>
                <a:grpSpLocks/>
              </p:cNvGrpSpPr>
              <p:nvPr/>
            </p:nvGrpSpPr>
            <p:grpSpPr bwMode="auto">
              <a:xfrm>
                <a:off x="3480" y="2441"/>
                <a:ext cx="901" cy="393"/>
                <a:chOff x="3480" y="2982"/>
                <a:chExt cx="901" cy="393"/>
              </a:xfrm>
            </p:grpSpPr>
            <p:sp>
              <p:nvSpPr>
                <p:cNvPr id="49195" name="Oval 145"/>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196" name="Rectangle 146"/>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197" name="Oval 147"/>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49191" name="Group 148"/>
              <p:cNvGrpSpPr>
                <a:grpSpLocks/>
              </p:cNvGrpSpPr>
              <p:nvPr/>
            </p:nvGrpSpPr>
            <p:grpSpPr bwMode="auto">
              <a:xfrm>
                <a:off x="3480" y="2350"/>
                <a:ext cx="901" cy="393"/>
                <a:chOff x="3480" y="2982"/>
                <a:chExt cx="901" cy="393"/>
              </a:xfrm>
            </p:grpSpPr>
            <p:sp>
              <p:nvSpPr>
                <p:cNvPr id="49192" name="Oval 14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49193" name="Rectangle 15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49194" name="Oval 15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gr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228600" y="1233488"/>
            <a:ext cx="8660567" cy="5329237"/>
          </a:xfrm>
        </p:spPr>
        <p:txBody>
          <a:bodyPr/>
          <a:lstStyle/>
          <a:p>
            <a:pPr algn="just" eaLnBrk="1" hangingPunct="1"/>
            <a:r>
              <a:rPr lang="en-US" altLang="zh-CN" sz="2000" dirty="0" smtClean="0"/>
              <a:t>When computing environments require high speed connectivity, they use sophisticated equipment to connect hosts to storage devices. </a:t>
            </a:r>
          </a:p>
          <a:p>
            <a:pPr algn="just" eaLnBrk="1" hangingPunct="1"/>
            <a:r>
              <a:rPr lang="pt-BR" sz="2000" dirty="0" smtClean="0"/>
              <a:t>Physical connectivity components in networked storage environments include:</a:t>
            </a:r>
          </a:p>
          <a:p>
            <a:pPr lvl="1" algn="just" eaLnBrk="1" hangingPunct="1"/>
            <a:r>
              <a:rPr lang="pt-BR" sz="2000" dirty="0" smtClean="0"/>
              <a:t>HBA (Host-side interface) – Host Bus Adapters connect the host to the storage devices.</a:t>
            </a:r>
          </a:p>
          <a:p>
            <a:pPr lvl="1" algn="just" eaLnBrk="1" hangingPunct="1"/>
            <a:r>
              <a:rPr lang="en-US" altLang="zh-CN" sz="2000" dirty="0" smtClean="0"/>
              <a:t>Optical cables – fiber optic cables to increase distance, and reduce cable bulk.</a:t>
            </a:r>
          </a:p>
          <a:p>
            <a:pPr lvl="1" algn="just" eaLnBrk="1" hangingPunct="1"/>
            <a:r>
              <a:rPr lang="en-US" altLang="zh-CN" sz="2000" dirty="0" smtClean="0"/>
              <a:t>Switches – used to control access to multiple attached devices</a:t>
            </a:r>
          </a:p>
          <a:p>
            <a:pPr lvl="1" algn="just" eaLnBrk="1" hangingPunct="1"/>
            <a:r>
              <a:rPr lang="en-US" altLang="zh-CN" sz="2000" dirty="0" smtClean="0"/>
              <a:t>Directors – sophisticated switches with high availability components</a:t>
            </a:r>
          </a:p>
          <a:p>
            <a:pPr lvl="1" algn="just" eaLnBrk="1" hangingPunct="1"/>
            <a:r>
              <a:rPr lang="en-US" altLang="zh-CN" sz="2000" dirty="0" smtClean="0"/>
              <a:t>Bridges – connections to different parts of a network</a:t>
            </a:r>
            <a:r>
              <a:rPr lang="en-US" altLang="zh-CN" dirty="0" smtClean="0"/>
              <a:t>.</a:t>
            </a:r>
          </a:p>
          <a:p>
            <a:pPr eaLnBrk="1" hangingPunct="1"/>
            <a:endParaRPr lang="en-US" altLang="zh-CN" dirty="0" smtClean="0"/>
          </a:p>
          <a:p>
            <a:endParaRPr lang="en-US" dirty="0"/>
          </a:p>
        </p:txBody>
      </p:sp>
      <p:sp>
        <p:nvSpPr>
          <p:cNvPr id="5" name="Footer Placeholder 4"/>
          <p:cNvSpPr>
            <a:spLocks noGrp="1"/>
          </p:cNvSpPr>
          <p:nvPr>
            <p:ph type="ftr" sz="quarter" idx="10"/>
          </p:nvPr>
        </p:nvSpPr>
        <p:spPr/>
        <p:txBody>
          <a:bodyPr/>
          <a:lstStyle/>
          <a:p>
            <a:pPr>
              <a:defRPr/>
            </a:pPr>
            <a:r>
              <a:rPr lang="zh-CN" altLang="en-US" smtClean="0"/>
              <a:t>Storage Systems Architecture - Introduction </a:t>
            </a:r>
            <a:endParaRPr lang="en-US" altLang="zh-CN"/>
          </a:p>
        </p:txBody>
      </p:sp>
      <p:sp>
        <p:nvSpPr>
          <p:cNvPr id="6" name="Slide Number Placeholder 5"/>
          <p:cNvSpPr>
            <a:spLocks noGrp="1"/>
          </p:cNvSpPr>
          <p:nvPr>
            <p:ph type="sldNum" sz="quarter" idx="11"/>
          </p:nvPr>
        </p:nvSpPr>
        <p:spPr/>
        <p:txBody>
          <a:bodyPr/>
          <a:lstStyle/>
          <a:p>
            <a:pPr>
              <a:defRPr/>
            </a:pPr>
            <a:r>
              <a:rPr lang="zh-CN" altLang="en-US" smtClean="0"/>
              <a:t> </a:t>
            </a:r>
            <a:r>
              <a:rPr lang="en-US" altLang="zh-CN" smtClean="0"/>
              <a:t>- </a:t>
            </a:r>
            <a:fld id="{2B68C407-B4E8-4466-96FE-AE3CD014A436}" type="slidenum">
              <a:rPr lang="en-US" altLang="zh-CN" sz="800" smtClean="0"/>
              <a:pPr>
                <a:defRPr/>
              </a:pPr>
              <a:t>52</a:t>
            </a:fld>
            <a:endParaRPr lang="en-US" altLang="zh-CN" sz="8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0179" name="Slide Number Placeholder 4"/>
          <p:cNvSpPr>
            <a:spLocks noGrp="1"/>
          </p:cNvSpPr>
          <p:nvPr>
            <p:ph type="sldNum" sz="quarter" idx="11"/>
          </p:nvPr>
        </p:nvSpPr>
        <p:spPr>
          <a:noFill/>
        </p:spPr>
        <p:txBody>
          <a:bodyPr/>
          <a:lstStyle/>
          <a:p>
            <a:r>
              <a:rPr lang="zh-CN" altLang="en-US" smtClean="0"/>
              <a:t> </a:t>
            </a:r>
            <a:r>
              <a:rPr lang="en-US" altLang="zh-CN" smtClean="0"/>
              <a:t>- </a:t>
            </a:r>
            <a:fld id="{7C40523C-68C7-457F-BFC3-E77926B5E18F}" type="slidenum">
              <a:rPr lang="en-US" altLang="zh-CN" sz="800" smtClean="0"/>
              <a:pPr/>
              <a:t>53</a:t>
            </a:fld>
            <a:endParaRPr lang="en-US" altLang="zh-CN" sz="800" smtClean="0"/>
          </a:p>
        </p:txBody>
      </p:sp>
      <p:sp>
        <p:nvSpPr>
          <p:cNvPr id="50180" name="Rectangle 2"/>
          <p:cNvSpPr>
            <a:spLocks noGrp="1" noChangeArrowheads="1"/>
          </p:cNvSpPr>
          <p:nvPr>
            <p:ph type="title"/>
          </p:nvPr>
        </p:nvSpPr>
        <p:spPr/>
        <p:txBody>
          <a:bodyPr/>
          <a:lstStyle/>
          <a:p>
            <a:pPr eaLnBrk="1" hangingPunct="1"/>
            <a:r>
              <a:rPr lang="en-US" altLang="zh-CN" smtClean="0">
                <a:ea typeface="宋体" charset="-122"/>
              </a:rPr>
              <a:t>Module Summary</a:t>
            </a:r>
            <a:endParaRPr lang="en-US" altLang="zh-CN" sz="1600" smtClean="0">
              <a:ea typeface="宋体" charset="-122"/>
            </a:endParaRPr>
          </a:p>
        </p:txBody>
      </p:sp>
      <p:sp>
        <p:nvSpPr>
          <p:cNvPr id="50181"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Key points covered in this module:</a:t>
            </a:r>
          </a:p>
          <a:p>
            <a:r>
              <a:rPr lang="en-US" altLang="zh-CN" smtClean="0">
                <a:ea typeface="宋体" charset="-122"/>
              </a:rPr>
              <a:t>The physical components of a networked storage environment.</a:t>
            </a:r>
          </a:p>
          <a:p>
            <a:r>
              <a:rPr lang="en-US" altLang="zh-CN" smtClean="0">
                <a:ea typeface="宋体" charset="-122"/>
              </a:rPr>
              <a:t>The logical components (communication protocols) of a networked storage environment.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1203" name="Slide Number Placeholder 4"/>
          <p:cNvSpPr>
            <a:spLocks noGrp="1"/>
          </p:cNvSpPr>
          <p:nvPr>
            <p:ph type="sldNum" sz="quarter" idx="11"/>
          </p:nvPr>
        </p:nvSpPr>
        <p:spPr>
          <a:noFill/>
        </p:spPr>
        <p:txBody>
          <a:bodyPr/>
          <a:lstStyle/>
          <a:p>
            <a:r>
              <a:rPr lang="zh-CN" altLang="en-US" smtClean="0"/>
              <a:t> </a:t>
            </a:r>
            <a:r>
              <a:rPr lang="en-US" altLang="zh-CN" smtClean="0"/>
              <a:t>- </a:t>
            </a:r>
            <a:fld id="{ACDF1B0D-D22F-4166-BAEF-177B61F2D0D0}" type="slidenum">
              <a:rPr lang="en-US" altLang="zh-CN" sz="800" smtClean="0"/>
              <a:pPr/>
              <a:t>54</a:t>
            </a:fld>
            <a:endParaRPr lang="en-US" altLang="zh-CN" sz="800" smtClean="0"/>
          </a:p>
        </p:txBody>
      </p:sp>
      <p:sp>
        <p:nvSpPr>
          <p:cNvPr id="51204" name="Rectangle 2"/>
          <p:cNvSpPr>
            <a:spLocks noGrp="1" noChangeArrowheads="1"/>
          </p:cNvSpPr>
          <p:nvPr>
            <p:ph type="title"/>
          </p:nvPr>
        </p:nvSpPr>
        <p:spPr>
          <a:xfrm>
            <a:off x="958850" y="584200"/>
            <a:ext cx="7972425" cy="457200"/>
          </a:xfrm>
          <a:noFill/>
        </p:spPr>
        <p:txBody>
          <a:bodyPr/>
          <a:lstStyle/>
          <a:p>
            <a:pPr eaLnBrk="1" hangingPunct="1"/>
            <a:r>
              <a:rPr lang="en-US" altLang="zh-CN" smtClean="0">
                <a:ea typeface="宋体" charset="-122"/>
              </a:rPr>
              <a:t>Check Your Knowledge</a:t>
            </a:r>
            <a:endParaRPr lang="en-US" altLang="zh-CN" sz="1800" smtClean="0">
              <a:ea typeface="宋体" charset="-122"/>
            </a:endParaRPr>
          </a:p>
        </p:txBody>
      </p:sp>
      <p:sp>
        <p:nvSpPr>
          <p:cNvPr id="51205" name="Rectangle 3"/>
          <p:cNvSpPr>
            <a:spLocks noGrp="1" noChangeArrowheads="1"/>
          </p:cNvSpPr>
          <p:nvPr>
            <p:ph type="body" idx="1"/>
          </p:nvPr>
        </p:nvSpPr>
        <p:spPr/>
        <p:txBody>
          <a:bodyPr/>
          <a:lstStyle/>
          <a:p>
            <a:r>
              <a:rPr lang="en-US" altLang="zh-CN" smtClean="0">
                <a:ea typeface="宋体" charset="-122"/>
              </a:rPr>
              <a:t>What are the key physical connectivity components of a small systems environment?     </a:t>
            </a:r>
          </a:p>
          <a:p>
            <a:r>
              <a:rPr lang="en-US" altLang="zh-CN" smtClean="0">
                <a:ea typeface="宋体" charset="-122"/>
              </a:rPr>
              <a:t>What are the key physical connectivity components of networked storage computing environments?</a:t>
            </a:r>
          </a:p>
          <a:p>
            <a:r>
              <a:rPr lang="en-US" altLang="zh-CN" smtClean="0">
                <a:ea typeface="宋体" charset="-122"/>
              </a:rPr>
              <a:t>What are the key logical connectivity protocols found in all computing environments?</a:t>
            </a:r>
          </a:p>
        </p:txBody>
      </p:sp>
      <p:sp>
        <p:nvSpPr>
          <p:cNvPr id="2332676" name="Text Box 4"/>
          <p:cNvSpPr txBox="1">
            <a:spLocks noChangeArrowheads="1"/>
          </p:cNvSpPr>
          <p:nvPr/>
        </p:nvSpPr>
        <p:spPr bwMode="auto">
          <a:xfrm>
            <a:off x="4808538" y="1506538"/>
            <a:ext cx="174625" cy="381000"/>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wrap="none">
            <a:spAutoFit/>
          </a:bodyPr>
          <a:lstStyle/>
          <a:p>
            <a:pPr defTabSz="941388" eaLnBrk="0" hangingPunct="0">
              <a:spcBef>
                <a:spcPct val="0"/>
              </a:spcBef>
              <a:buClrTx/>
              <a:buFontTx/>
              <a:buNone/>
              <a:defRPr/>
            </a:pPr>
            <a:endParaRPr lang="zh-CN" altLang="en-US" sz="1900">
              <a:solidFill>
                <a:schemeClr val="tx1"/>
              </a:solidFill>
              <a:ea typeface="宋体" charset="-122"/>
            </a:endParaRPr>
          </a:p>
        </p:txBody>
      </p:sp>
      <p:sp>
        <p:nvSpPr>
          <p:cNvPr id="2332677" name="Text Box 5"/>
          <p:cNvSpPr txBox="1">
            <a:spLocks noChangeArrowheads="1"/>
          </p:cNvSpPr>
          <p:nvPr/>
        </p:nvSpPr>
        <p:spPr bwMode="auto">
          <a:xfrm>
            <a:off x="207963" y="450850"/>
            <a:ext cx="663575" cy="823913"/>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a:spAutoFit/>
          </a:bodyPr>
          <a:lstStyle/>
          <a:p>
            <a:pPr defTabSz="941388" eaLnBrk="0" hangingPunct="0">
              <a:spcBef>
                <a:spcPct val="0"/>
              </a:spcBef>
              <a:buClrTx/>
              <a:buFontTx/>
              <a:buNone/>
              <a:defRPr/>
            </a:pPr>
            <a:r>
              <a:rPr lang="zh-CN" altLang="en-US" sz="4800" b="1">
                <a:solidFill>
                  <a:srgbClr val="FF0000"/>
                </a:solidFill>
                <a:latin typeface="Wingdings" pitchFamily="2" charset="2"/>
                <a:ea typeface="宋体" charset="-122"/>
                <a:sym typeface="Wingdings" pitchFamily="2" charset="2"/>
              </a:rPr>
              <a:t></a:t>
            </a:r>
            <a:endParaRPr lang="zh-CN" altLang="en-US" sz="4800" b="1">
              <a:solidFill>
                <a:srgbClr val="FF0000"/>
              </a:solidFill>
              <a:latin typeface="Wingdings" pitchFamily="2" charset="2"/>
              <a:ea typeface="宋体" charset="-122"/>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22" name="Rectangle 2"/>
          <p:cNvSpPr>
            <a:spLocks noGrp="1" noChangeArrowheads="1"/>
          </p:cNvSpPr>
          <p:nvPr>
            <p:ph type="ctrTitle"/>
          </p:nvPr>
        </p:nvSpPr>
        <p:spPr/>
        <p:txBody>
          <a:bodyPr/>
          <a:lstStyle/>
          <a:p>
            <a:pPr eaLnBrk="1" hangingPunct="1">
              <a:defRPr/>
            </a:pPr>
            <a:r>
              <a:rPr lang="en-US" altLang="zh-CN" smtClean="0">
                <a:ea typeface="宋体" charset="-122"/>
              </a:rPr>
              <a:t>Physical Disks</a:t>
            </a:r>
          </a:p>
        </p:txBody>
      </p:sp>
      <p:sp>
        <p:nvSpPr>
          <p:cNvPr id="52227" name="Rectangle 3"/>
          <p:cNvSpPr>
            <a:spLocks noGrp="1" noChangeArrowheads="1"/>
          </p:cNvSpPr>
          <p:nvPr>
            <p:ph type="subTitle" idx="1"/>
          </p:nvPr>
        </p:nvSpPr>
        <p:spPr>
          <a:ln w="12700"/>
        </p:spPr>
        <p:txBody>
          <a:bodyPr/>
          <a:lstStyle/>
          <a:p>
            <a:r>
              <a:rPr lang="en-US" altLang="zh-CN" smtClean="0">
                <a:ea typeface="宋体" charset="-122"/>
              </a:rPr>
              <a:t>Module 2.3</a:t>
            </a:r>
            <a:endParaRPr lang="en-US" altLang="zh-CN" smtClean="0">
              <a:solidFill>
                <a:srgbClr val="FF0000"/>
              </a:solidFill>
              <a:ea typeface="宋体"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3251" name="Slide Number Placeholder 4"/>
          <p:cNvSpPr>
            <a:spLocks noGrp="1"/>
          </p:cNvSpPr>
          <p:nvPr>
            <p:ph type="sldNum" sz="quarter" idx="11"/>
          </p:nvPr>
        </p:nvSpPr>
        <p:spPr>
          <a:noFill/>
        </p:spPr>
        <p:txBody>
          <a:bodyPr/>
          <a:lstStyle/>
          <a:p>
            <a:r>
              <a:rPr lang="zh-CN" altLang="en-US" smtClean="0"/>
              <a:t> </a:t>
            </a:r>
            <a:r>
              <a:rPr lang="en-US" altLang="zh-CN" smtClean="0"/>
              <a:t>- </a:t>
            </a:r>
            <a:fld id="{82290827-16D1-4C2B-8677-8AADAAD639B5}" type="slidenum">
              <a:rPr lang="en-US" altLang="zh-CN" sz="800" smtClean="0"/>
              <a:pPr/>
              <a:t>56</a:t>
            </a:fld>
            <a:endParaRPr lang="en-US" altLang="zh-CN" sz="800" smtClean="0"/>
          </a:p>
        </p:txBody>
      </p:sp>
      <p:sp>
        <p:nvSpPr>
          <p:cNvPr id="53252" name="Rectangle 2"/>
          <p:cNvSpPr>
            <a:spLocks noGrp="1" noChangeArrowheads="1"/>
          </p:cNvSpPr>
          <p:nvPr>
            <p:ph type="title"/>
          </p:nvPr>
        </p:nvSpPr>
        <p:spPr/>
        <p:txBody>
          <a:bodyPr/>
          <a:lstStyle/>
          <a:p>
            <a:pPr eaLnBrk="1" hangingPunct="1"/>
            <a:r>
              <a:rPr lang="en-US" altLang="zh-CN" smtClean="0">
                <a:ea typeface="宋体" charset="-122"/>
              </a:rPr>
              <a:t>Physical Disks</a:t>
            </a:r>
          </a:p>
        </p:txBody>
      </p:sp>
      <p:sp>
        <p:nvSpPr>
          <p:cNvPr id="53253"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After completing this module, you will be able to:</a:t>
            </a:r>
          </a:p>
          <a:p>
            <a:r>
              <a:rPr lang="en-US" altLang="zh-CN" smtClean="0">
                <a:ea typeface="宋体" charset="-122"/>
              </a:rPr>
              <a:t>Describe the major physical components of a disk drive and their function</a:t>
            </a:r>
          </a:p>
          <a:p>
            <a:r>
              <a:rPr lang="en-US" altLang="zh-CN" smtClean="0">
                <a:ea typeface="宋体" charset="-122"/>
              </a:rPr>
              <a:t>Define the logical constructs of a physical disk</a:t>
            </a:r>
          </a:p>
          <a:p>
            <a:r>
              <a:rPr lang="en-US" altLang="zh-CN" smtClean="0">
                <a:ea typeface="宋体" charset="-122"/>
              </a:rPr>
              <a:t>Describe the access characteristics for disk drives and their performance implications</a:t>
            </a:r>
          </a:p>
          <a:p>
            <a:r>
              <a:rPr lang="en-US" altLang="zh-CN" smtClean="0">
                <a:ea typeface="宋体" charset="-122"/>
              </a:rPr>
              <a:t>Describe the logical partitioning of physical drives</a:t>
            </a:r>
          </a:p>
        </p:txBody>
      </p:sp>
      <p:pic>
        <p:nvPicPr>
          <p:cNvPr id="53254" name="Picture 4" descr="mod_bar"/>
          <p:cNvPicPr>
            <a:picLocks noChangeAspect="1" noChangeArrowheads="1"/>
          </p:cNvPicPr>
          <p:nvPr/>
        </p:nvPicPr>
        <p:blipFill>
          <a:blip r:embed="rId3" cstate="print"/>
          <a:srcRect/>
          <a:stretch>
            <a:fillRect/>
          </a:stretch>
        </p:blipFill>
        <p:spPr bwMode="auto">
          <a:xfrm>
            <a:off x="228600" y="6057900"/>
            <a:ext cx="886777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4275" name="Slide Number Placeholder 4"/>
          <p:cNvSpPr>
            <a:spLocks noGrp="1"/>
          </p:cNvSpPr>
          <p:nvPr>
            <p:ph type="sldNum" sz="quarter" idx="11"/>
          </p:nvPr>
        </p:nvSpPr>
        <p:spPr>
          <a:noFill/>
        </p:spPr>
        <p:txBody>
          <a:bodyPr/>
          <a:lstStyle/>
          <a:p>
            <a:r>
              <a:rPr lang="zh-CN" altLang="en-US" smtClean="0"/>
              <a:t> </a:t>
            </a:r>
            <a:r>
              <a:rPr lang="en-US" altLang="zh-CN" smtClean="0"/>
              <a:t>- </a:t>
            </a:r>
            <a:fld id="{82E5ADB2-ECA1-45C8-B873-BE2972BA1F50}" type="slidenum">
              <a:rPr lang="en-US" altLang="zh-CN" sz="800" smtClean="0"/>
              <a:pPr/>
              <a:t>57</a:t>
            </a:fld>
            <a:endParaRPr lang="en-US" altLang="zh-CN" sz="800" smtClean="0"/>
          </a:p>
        </p:txBody>
      </p:sp>
      <p:sp>
        <p:nvSpPr>
          <p:cNvPr id="54276" name="Rectangle 2"/>
          <p:cNvSpPr>
            <a:spLocks noGrp="1" noChangeArrowheads="1"/>
          </p:cNvSpPr>
          <p:nvPr>
            <p:ph type="title"/>
          </p:nvPr>
        </p:nvSpPr>
        <p:spPr/>
        <p:txBody>
          <a:bodyPr/>
          <a:lstStyle/>
          <a:p>
            <a:pPr eaLnBrk="1" hangingPunct="1"/>
            <a:r>
              <a:rPr lang="en-US" altLang="zh-CN" smtClean="0">
                <a:ea typeface="宋体" charset="-122"/>
              </a:rPr>
              <a:t>Lesson: Disk Drive Components </a:t>
            </a:r>
          </a:p>
        </p:txBody>
      </p:sp>
      <p:sp>
        <p:nvSpPr>
          <p:cNvPr id="54277"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Upon completion of this lesson, you will be able to:</a:t>
            </a:r>
          </a:p>
          <a:p>
            <a:r>
              <a:rPr lang="en-US" altLang="zh-CN" smtClean="0">
                <a:ea typeface="宋体" charset="-122"/>
              </a:rPr>
              <a:t>Describe the physical components of a disk drive</a:t>
            </a:r>
          </a:p>
          <a:p>
            <a:r>
              <a:rPr lang="en-US" altLang="zh-CN" smtClean="0">
                <a:ea typeface="宋体" charset="-122"/>
              </a:rPr>
              <a:t>Describe the physical structure of a disk drive platter</a:t>
            </a:r>
          </a:p>
          <a:p>
            <a:r>
              <a:rPr lang="en-US" altLang="zh-CN" smtClean="0">
                <a:ea typeface="宋体" charset="-122"/>
              </a:rPr>
              <a:t>Discuss how the geometry of a disk impacts how data is recorded on a platter</a:t>
            </a:r>
          </a:p>
          <a:p>
            <a:r>
              <a:rPr lang="en-US" altLang="zh-CN" smtClean="0">
                <a:ea typeface="宋体" charset="-122"/>
              </a:rPr>
              <a:t>Differentiate between the logical organization of data and the physical organization on a disk drive</a:t>
            </a:r>
          </a:p>
        </p:txBody>
      </p:sp>
      <p:pic>
        <p:nvPicPr>
          <p:cNvPr id="54278" name="Picture 4" descr="soft-hexagons"/>
          <p:cNvPicPr>
            <a:picLocks noChangeAspect="1" noChangeArrowheads="1"/>
          </p:cNvPicPr>
          <p:nvPr/>
        </p:nvPicPr>
        <p:blipFill>
          <a:blip r:embed="rId3" cstate="print"/>
          <a:srcRect/>
          <a:stretch>
            <a:fillRect/>
          </a:stretch>
        </p:blipFill>
        <p:spPr bwMode="auto">
          <a:xfrm>
            <a:off x="228600" y="6057900"/>
            <a:ext cx="8839200" cy="56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5299" name="Slide Number Placeholder 4"/>
          <p:cNvSpPr>
            <a:spLocks noGrp="1"/>
          </p:cNvSpPr>
          <p:nvPr>
            <p:ph type="sldNum" sz="quarter" idx="11"/>
          </p:nvPr>
        </p:nvSpPr>
        <p:spPr>
          <a:noFill/>
        </p:spPr>
        <p:txBody>
          <a:bodyPr/>
          <a:lstStyle/>
          <a:p>
            <a:r>
              <a:rPr lang="zh-CN" altLang="en-US" smtClean="0"/>
              <a:t> </a:t>
            </a:r>
            <a:r>
              <a:rPr lang="en-US" altLang="zh-CN" smtClean="0"/>
              <a:t>- </a:t>
            </a:r>
            <a:fld id="{716AEA02-AA0C-4FEC-98BD-EFD6056BF53F}" type="slidenum">
              <a:rPr lang="en-US" altLang="zh-CN" sz="800" smtClean="0"/>
              <a:pPr/>
              <a:t>58</a:t>
            </a:fld>
            <a:endParaRPr lang="en-US" altLang="zh-CN" sz="800" smtClean="0"/>
          </a:p>
        </p:txBody>
      </p:sp>
      <p:sp>
        <p:nvSpPr>
          <p:cNvPr id="55300" name="Rectangle 2"/>
          <p:cNvSpPr>
            <a:spLocks noGrp="1" noChangeArrowheads="1"/>
          </p:cNvSpPr>
          <p:nvPr>
            <p:ph type="title"/>
          </p:nvPr>
        </p:nvSpPr>
        <p:spPr/>
        <p:txBody>
          <a:bodyPr/>
          <a:lstStyle/>
          <a:p>
            <a:pPr eaLnBrk="1" hangingPunct="1"/>
            <a:r>
              <a:rPr lang="en-US" altLang="zh-CN" smtClean="0">
                <a:ea typeface="宋体" charset="-122"/>
              </a:rPr>
              <a:t>Disk Drive Components: Platters </a:t>
            </a:r>
          </a:p>
        </p:txBody>
      </p:sp>
      <p:sp>
        <p:nvSpPr>
          <p:cNvPr id="55301" name="Text Box 3"/>
          <p:cNvSpPr txBox="1">
            <a:spLocks noChangeArrowheads="1"/>
          </p:cNvSpPr>
          <p:nvPr/>
        </p:nvSpPr>
        <p:spPr bwMode="auto">
          <a:xfrm>
            <a:off x="603250" y="3614738"/>
            <a:ext cx="7461250" cy="8540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5600">
                <a:solidFill>
                  <a:srgbClr val="C7DFDD"/>
                </a:solidFill>
                <a:latin typeface="Trebuchet MS" pitchFamily="34" charset="0"/>
                <a:ea typeface="宋体" charset="-122"/>
              </a:rPr>
              <a:t>00110100111010101010</a:t>
            </a:r>
          </a:p>
        </p:txBody>
      </p:sp>
      <p:sp>
        <p:nvSpPr>
          <p:cNvPr id="55302" name="Text Box 4"/>
          <p:cNvSpPr txBox="1">
            <a:spLocks noChangeArrowheads="1"/>
          </p:cNvSpPr>
          <p:nvPr/>
        </p:nvSpPr>
        <p:spPr bwMode="auto">
          <a:xfrm>
            <a:off x="3451225" y="3108325"/>
            <a:ext cx="4794250" cy="5492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3600">
                <a:solidFill>
                  <a:srgbClr val="C7DFDD"/>
                </a:solidFill>
                <a:latin typeface="Trebuchet MS" pitchFamily="34" charset="0"/>
                <a:ea typeface="宋体" charset="-122"/>
              </a:rPr>
              <a:t>00110100111010101010</a:t>
            </a:r>
          </a:p>
        </p:txBody>
      </p:sp>
      <p:sp>
        <p:nvSpPr>
          <p:cNvPr id="55303" name="Text Box 5"/>
          <p:cNvSpPr txBox="1">
            <a:spLocks noChangeArrowheads="1"/>
          </p:cNvSpPr>
          <p:nvPr/>
        </p:nvSpPr>
        <p:spPr bwMode="auto">
          <a:xfrm>
            <a:off x="2162175" y="4456113"/>
            <a:ext cx="6381750" cy="731837"/>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4800">
                <a:solidFill>
                  <a:srgbClr val="C7DFDD"/>
                </a:solidFill>
                <a:latin typeface="Trebuchet MS" pitchFamily="34" charset="0"/>
                <a:ea typeface="宋体" charset="-122"/>
              </a:rPr>
              <a:t>10110101011010101010</a:t>
            </a:r>
          </a:p>
        </p:txBody>
      </p:sp>
      <p:sp>
        <p:nvSpPr>
          <p:cNvPr id="55304" name="Text Box 6"/>
          <p:cNvSpPr txBox="1">
            <a:spLocks noChangeArrowheads="1"/>
          </p:cNvSpPr>
          <p:nvPr/>
        </p:nvSpPr>
        <p:spPr bwMode="auto">
          <a:xfrm>
            <a:off x="1482725" y="2625725"/>
            <a:ext cx="4254500" cy="487363"/>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3200">
                <a:solidFill>
                  <a:srgbClr val="C7DFDD"/>
                </a:solidFill>
                <a:latin typeface="Trebuchet MS" pitchFamily="34" charset="0"/>
                <a:ea typeface="宋体" charset="-122"/>
              </a:rPr>
              <a:t>01010100111010101010</a:t>
            </a:r>
          </a:p>
        </p:txBody>
      </p:sp>
      <p:pic>
        <p:nvPicPr>
          <p:cNvPr id="55305" name="Picture 7" descr="DiskDriveComponents"/>
          <p:cNvPicPr>
            <a:picLocks noChangeAspect="1" noChangeArrowheads="1"/>
          </p:cNvPicPr>
          <p:nvPr/>
        </p:nvPicPr>
        <p:blipFill>
          <a:blip r:embed="rId3" cstate="print"/>
          <a:srcRect/>
          <a:stretch>
            <a:fillRect/>
          </a:stretch>
        </p:blipFill>
        <p:spPr bwMode="auto">
          <a:xfrm>
            <a:off x="2868613" y="2463800"/>
            <a:ext cx="2947987" cy="227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6323" name="Slide Number Placeholder 5"/>
          <p:cNvSpPr>
            <a:spLocks noGrp="1"/>
          </p:cNvSpPr>
          <p:nvPr>
            <p:ph type="sldNum" sz="quarter" idx="11"/>
          </p:nvPr>
        </p:nvSpPr>
        <p:spPr>
          <a:noFill/>
        </p:spPr>
        <p:txBody>
          <a:bodyPr/>
          <a:lstStyle/>
          <a:p>
            <a:r>
              <a:rPr lang="zh-CN" altLang="en-US" smtClean="0"/>
              <a:t> </a:t>
            </a:r>
            <a:r>
              <a:rPr lang="en-US" altLang="zh-CN" smtClean="0"/>
              <a:t>- </a:t>
            </a:r>
            <a:fld id="{9FF5EF6A-9949-41EC-8900-39C9CDF2B4D7}" type="slidenum">
              <a:rPr lang="en-US" altLang="zh-CN" sz="800" smtClean="0"/>
              <a:pPr/>
              <a:t>59</a:t>
            </a:fld>
            <a:endParaRPr lang="en-US" altLang="zh-CN" sz="800" smtClean="0"/>
          </a:p>
        </p:txBody>
      </p:sp>
      <p:sp>
        <p:nvSpPr>
          <p:cNvPr id="56324" name="Rectangle 2"/>
          <p:cNvSpPr>
            <a:spLocks noGrp="1" noChangeArrowheads="1"/>
          </p:cNvSpPr>
          <p:nvPr>
            <p:ph type="title"/>
          </p:nvPr>
        </p:nvSpPr>
        <p:spPr/>
        <p:txBody>
          <a:bodyPr/>
          <a:lstStyle/>
          <a:p>
            <a:pPr eaLnBrk="1" hangingPunct="1"/>
            <a:r>
              <a:rPr lang="en-US" altLang="zh-CN" smtClean="0">
                <a:ea typeface="宋体" charset="-122"/>
              </a:rPr>
              <a:t>Disk Drive Components: Spindle</a:t>
            </a:r>
          </a:p>
        </p:txBody>
      </p:sp>
      <p:pic>
        <p:nvPicPr>
          <p:cNvPr id="56325" name="Picture 3" descr="spindle_platters"/>
          <p:cNvPicPr>
            <a:picLocks noChangeAspect="1" noChangeArrowheads="1"/>
          </p:cNvPicPr>
          <p:nvPr/>
        </p:nvPicPr>
        <p:blipFill>
          <a:blip r:embed="rId3" cstate="print"/>
          <a:srcRect/>
          <a:stretch>
            <a:fillRect/>
          </a:stretch>
        </p:blipFill>
        <p:spPr bwMode="auto">
          <a:xfrm>
            <a:off x="2963863" y="2141538"/>
            <a:ext cx="2947987" cy="2801937"/>
          </a:xfrm>
          <a:prstGeom prst="rect">
            <a:avLst/>
          </a:prstGeom>
          <a:noFill/>
          <a:ln w="9525">
            <a:noFill/>
            <a:miter lim="800000"/>
            <a:headEnd/>
            <a:tailEnd/>
          </a:ln>
        </p:spPr>
      </p:pic>
      <p:pic>
        <p:nvPicPr>
          <p:cNvPr id="56326" name="Picture 4" descr="gray_arrow2"/>
          <p:cNvPicPr>
            <a:picLocks noChangeAspect="1" noChangeArrowheads="1"/>
          </p:cNvPicPr>
          <p:nvPr/>
        </p:nvPicPr>
        <p:blipFill>
          <a:blip r:embed="rId4" cstate="print"/>
          <a:srcRect/>
          <a:stretch>
            <a:fillRect/>
          </a:stretch>
        </p:blipFill>
        <p:spPr bwMode="auto">
          <a:xfrm>
            <a:off x="5965825" y="2552700"/>
            <a:ext cx="739775" cy="569913"/>
          </a:xfrm>
          <a:prstGeom prst="rect">
            <a:avLst/>
          </a:prstGeom>
          <a:noFill/>
          <a:ln w="9525">
            <a:noFill/>
            <a:miter lim="800000"/>
            <a:headEnd/>
            <a:tailEnd/>
          </a:ln>
        </p:spPr>
      </p:pic>
      <p:pic>
        <p:nvPicPr>
          <p:cNvPr id="56327" name="Picture 5" descr="gray_arrow2"/>
          <p:cNvPicPr>
            <a:picLocks noChangeAspect="1" noChangeArrowheads="1"/>
          </p:cNvPicPr>
          <p:nvPr/>
        </p:nvPicPr>
        <p:blipFill>
          <a:blip r:embed="rId4" cstate="print"/>
          <a:srcRect/>
          <a:stretch>
            <a:fillRect/>
          </a:stretch>
        </p:blipFill>
        <p:spPr bwMode="auto">
          <a:xfrm rot="10800000">
            <a:off x="2155825" y="2609850"/>
            <a:ext cx="739775" cy="569913"/>
          </a:xfrm>
          <a:prstGeom prst="rect">
            <a:avLst/>
          </a:prstGeom>
          <a:noFill/>
          <a:ln w="9525">
            <a:noFill/>
            <a:miter lim="800000"/>
            <a:headEnd/>
            <a:tailEnd/>
          </a:ln>
        </p:spPr>
      </p:pic>
      <p:sp>
        <p:nvSpPr>
          <p:cNvPr id="56328" name="Text Box 6"/>
          <p:cNvSpPr txBox="1">
            <a:spLocks noChangeArrowheads="1"/>
          </p:cNvSpPr>
          <p:nvPr/>
        </p:nvSpPr>
        <p:spPr bwMode="auto">
          <a:xfrm>
            <a:off x="6129338" y="1914525"/>
            <a:ext cx="849312"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Spindle</a:t>
            </a:r>
          </a:p>
        </p:txBody>
      </p:sp>
      <p:sp>
        <p:nvSpPr>
          <p:cNvPr id="56329" name="Line 7"/>
          <p:cNvSpPr>
            <a:spLocks noChangeShapeType="1"/>
          </p:cNvSpPr>
          <p:nvPr/>
        </p:nvSpPr>
        <p:spPr bwMode="auto">
          <a:xfrm>
            <a:off x="5743575" y="2047875"/>
            <a:ext cx="323850" cy="0"/>
          </a:xfrm>
          <a:prstGeom prst="line">
            <a:avLst/>
          </a:prstGeom>
          <a:noFill/>
          <a:ln w="9525">
            <a:solidFill>
              <a:srgbClr val="080808"/>
            </a:solidFill>
            <a:round/>
            <a:headEnd/>
            <a:tailEnd type="none" w="lg" len="med"/>
          </a:ln>
        </p:spPr>
        <p:txBody>
          <a:bodyPr lIns="0" tIns="0" rIns="0" bIns="0"/>
          <a:lstStyle/>
          <a:p>
            <a:endParaRPr lang="en-US"/>
          </a:p>
        </p:txBody>
      </p:sp>
      <p:sp>
        <p:nvSpPr>
          <p:cNvPr id="56330" name="Line 8"/>
          <p:cNvSpPr>
            <a:spLocks noChangeShapeType="1"/>
          </p:cNvSpPr>
          <p:nvPr/>
        </p:nvSpPr>
        <p:spPr bwMode="auto">
          <a:xfrm flipH="1">
            <a:off x="4638675" y="2047875"/>
            <a:ext cx="1100138" cy="731838"/>
          </a:xfrm>
          <a:prstGeom prst="line">
            <a:avLst/>
          </a:prstGeom>
          <a:noFill/>
          <a:ln w="9525">
            <a:solidFill>
              <a:srgbClr val="080808"/>
            </a:solidFill>
            <a:round/>
            <a:headEnd/>
            <a:tailEnd type="triangle" w="med" len="lg"/>
          </a:ln>
        </p:spPr>
        <p:txBody>
          <a:bodyPr lIns="0" tIns="0" rIns="0" bIns="0"/>
          <a:lstStyle/>
          <a:p>
            <a:endParaRPr lang="en-US"/>
          </a:p>
        </p:txBody>
      </p:sp>
      <p:sp>
        <p:nvSpPr>
          <p:cNvPr id="56331" name="Rectangle 9"/>
          <p:cNvSpPr>
            <a:spLocks noChangeArrowheads="1"/>
          </p:cNvSpPr>
          <p:nvPr/>
        </p:nvSpPr>
        <p:spPr bwMode="auto">
          <a:xfrm>
            <a:off x="3952875" y="5199063"/>
            <a:ext cx="1212850" cy="3968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rgbClr val="3A7A77"/>
                </a:solidFill>
                <a:ea typeface="宋体" charset="-122"/>
              </a:rPr>
              <a:t>Platters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9219" name="Slide Number Placeholder 4"/>
          <p:cNvSpPr>
            <a:spLocks noGrp="1"/>
          </p:cNvSpPr>
          <p:nvPr>
            <p:ph type="sldNum" sz="quarter" idx="11"/>
          </p:nvPr>
        </p:nvSpPr>
        <p:spPr>
          <a:noFill/>
        </p:spPr>
        <p:txBody>
          <a:bodyPr/>
          <a:lstStyle/>
          <a:p>
            <a:r>
              <a:rPr lang="zh-CN" altLang="en-US" smtClean="0"/>
              <a:t> </a:t>
            </a:r>
            <a:r>
              <a:rPr lang="en-US" altLang="zh-CN" smtClean="0"/>
              <a:t>- </a:t>
            </a:r>
            <a:fld id="{9005BFF1-CD32-4FF4-8F10-A188D0327117}" type="slidenum">
              <a:rPr lang="en-US" altLang="zh-CN" sz="800" smtClean="0"/>
              <a:pPr/>
              <a:t>6</a:t>
            </a:fld>
            <a:endParaRPr lang="en-US" altLang="zh-CN" sz="800" smtClean="0"/>
          </a:p>
        </p:txBody>
      </p:sp>
      <p:sp>
        <p:nvSpPr>
          <p:cNvPr id="9220" name="Rectangle 2"/>
          <p:cNvSpPr>
            <a:spLocks noGrp="1" noChangeArrowheads="1"/>
          </p:cNvSpPr>
          <p:nvPr>
            <p:ph type="title"/>
          </p:nvPr>
        </p:nvSpPr>
        <p:spPr/>
        <p:txBody>
          <a:bodyPr/>
          <a:lstStyle/>
          <a:p>
            <a:pPr eaLnBrk="1" hangingPunct="1"/>
            <a:r>
              <a:rPr lang="en-US" altLang="zh-CN" smtClean="0">
                <a:ea typeface="宋体" charset="-122"/>
              </a:rPr>
              <a:t>Parts of a Storage Environment: Connectivity </a:t>
            </a:r>
          </a:p>
        </p:txBody>
      </p:sp>
      <p:pic>
        <p:nvPicPr>
          <p:cNvPr id="9221" name="Picture 23" descr="network_icon"/>
          <p:cNvPicPr>
            <a:picLocks noChangeAspect="1" noChangeArrowheads="1"/>
          </p:cNvPicPr>
          <p:nvPr/>
        </p:nvPicPr>
        <p:blipFill>
          <a:blip r:embed="rId3" cstate="print"/>
          <a:srcRect/>
          <a:stretch>
            <a:fillRect/>
          </a:stretch>
        </p:blipFill>
        <p:spPr bwMode="auto">
          <a:xfrm>
            <a:off x="7873011" y="202424"/>
            <a:ext cx="1495842" cy="1447873"/>
          </a:xfrm>
          <a:prstGeom prst="rect">
            <a:avLst/>
          </a:prstGeom>
          <a:noFill/>
          <a:ln w="9525">
            <a:noFill/>
            <a:miter lim="800000"/>
            <a:headEnd/>
            <a:tailEnd/>
          </a:ln>
        </p:spPr>
      </p:pic>
      <p:sp>
        <p:nvSpPr>
          <p:cNvPr id="6" name="TextBox 5"/>
          <p:cNvSpPr txBox="1"/>
          <p:nvPr/>
        </p:nvSpPr>
        <p:spPr>
          <a:xfrm>
            <a:off x="0" y="1004341"/>
            <a:ext cx="8394492" cy="6832640"/>
          </a:xfrm>
          <a:prstGeom prst="rect">
            <a:avLst/>
          </a:prstGeom>
          <a:noFill/>
        </p:spPr>
        <p:txBody>
          <a:bodyPr wrap="square" rtlCol="0">
            <a:spAutoFit/>
          </a:bodyPr>
          <a:lstStyle/>
          <a:p>
            <a:pPr algn="l" eaLnBrk="1" hangingPunct="1"/>
            <a:r>
              <a:rPr lang="en-US" altLang="zh-CN" sz="1800" b="1" dirty="0" smtClean="0"/>
              <a:t>Network Connectivity encompasses everything between the host  and the storage system.   </a:t>
            </a:r>
          </a:p>
          <a:p>
            <a:pPr algn="l" eaLnBrk="1" hangingPunct="1"/>
            <a:r>
              <a:rPr lang="en-US" altLang="zh-CN" sz="1800" b="1" dirty="0" smtClean="0"/>
              <a:t>Physical components of Connectivity include:</a:t>
            </a:r>
          </a:p>
          <a:p>
            <a:pPr algn="l" eaLnBrk="1" hangingPunct="1">
              <a:buFontTx/>
              <a:buChar char="•"/>
            </a:pPr>
            <a:r>
              <a:rPr lang="en-US" altLang="zh-CN" sz="1800" b="1" dirty="0" smtClean="0"/>
              <a:t>Wiring </a:t>
            </a:r>
          </a:p>
          <a:p>
            <a:pPr lvl="1" algn="l" eaLnBrk="1" hangingPunct="1"/>
            <a:r>
              <a:rPr lang="en-US" altLang="zh-CN" sz="1800" b="1" dirty="0" smtClean="0"/>
              <a:t>Host </a:t>
            </a:r>
            <a:r>
              <a:rPr lang="en-US" altLang="zh-CN" sz="1800" b="1" smtClean="0"/>
              <a:t>internal bus</a:t>
            </a:r>
            <a:endParaRPr lang="en-US" altLang="zh-CN" sz="1800" b="1" dirty="0" smtClean="0"/>
          </a:p>
          <a:p>
            <a:pPr lvl="1" algn="l" eaLnBrk="1" hangingPunct="1"/>
            <a:r>
              <a:rPr lang="en-US" altLang="zh-CN" sz="1800" b="1" dirty="0" smtClean="0"/>
              <a:t>Cables –  Optical and Copper </a:t>
            </a:r>
          </a:p>
          <a:p>
            <a:pPr lvl="1" algn="l" eaLnBrk="1" hangingPunct="1"/>
            <a:r>
              <a:rPr lang="en-US" altLang="zh-CN" sz="1800" b="1" dirty="0" smtClean="0"/>
              <a:t>Connectors and plugs</a:t>
            </a:r>
          </a:p>
          <a:p>
            <a:pPr algn="l" eaLnBrk="1" hangingPunct="1">
              <a:buFontTx/>
              <a:buChar char="•"/>
            </a:pPr>
            <a:r>
              <a:rPr lang="en-US" altLang="zh-CN" sz="1800" b="1" dirty="0" smtClean="0"/>
              <a:t>Adapters</a:t>
            </a:r>
          </a:p>
          <a:p>
            <a:pPr lvl="1" algn="l" eaLnBrk="1" hangingPunct="1"/>
            <a:r>
              <a:rPr lang="en-US" altLang="zh-CN" sz="1800" b="1" dirty="0" smtClean="0"/>
              <a:t>Host Bus Adapter (HBA) – enables devices to connect to a host’s internal bus system. </a:t>
            </a:r>
          </a:p>
          <a:p>
            <a:pPr lvl="1" algn="l" eaLnBrk="1" hangingPunct="1"/>
            <a:r>
              <a:rPr lang="en-US" altLang="zh-CN" sz="1800" b="1" dirty="0" smtClean="0"/>
              <a:t>Network Interface Cards – enables simple network attachments to a host.</a:t>
            </a:r>
          </a:p>
          <a:p>
            <a:pPr algn="l" eaLnBrk="1" hangingPunct="1">
              <a:buFontTx/>
              <a:buChar char="•"/>
            </a:pPr>
            <a:r>
              <a:rPr lang="en-US" altLang="zh-CN" sz="1800" b="1" dirty="0" smtClean="0"/>
              <a:t>Switches/hubs</a:t>
            </a:r>
          </a:p>
          <a:p>
            <a:pPr lvl="1" algn="l" eaLnBrk="1" hangingPunct="1"/>
            <a:r>
              <a:rPr lang="en-US" altLang="zh-CN" sz="1800" b="1" dirty="0" smtClean="0"/>
              <a:t>Manage traffic within a network. Logical components of Connectivity  include : Communication protocols Device Drivers </a:t>
            </a:r>
          </a:p>
          <a:p>
            <a:pPr eaLnBrk="1" hangingPunct="1"/>
            <a:endParaRPr lang="zh-CN" altLang="en-US" dirty="0" smtClean="0"/>
          </a:p>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7347" name="Slide Number Placeholder 4"/>
          <p:cNvSpPr>
            <a:spLocks noGrp="1"/>
          </p:cNvSpPr>
          <p:nvPr>
            <p:ph type="sldNum" sz="quarter" idx="11"/>
          </p:nvPr>
        </p:nvSpPr>
        <p:spPr>
          <a:noFill/>
        </p:spPr>
        <p:txBody>
          <a:bodyPr/>
          <a:lstStyle/>
          <a:p>
            <a:r>
              <a:rPr lang="zh-CN" altLang="en-US" smtClean="0"/>
              <a:t> </a:t>
            </a:r>
            <a:r>
              <a:rPr lang="en-US" altLang="zh-CN" smtClean="0"/>
              <a:t>- </a:t>
            </a:r>
            <a:fld id="{6CF06A36-6E87-4422-8700-EE34FE17C4F2}" type="slidenum">
              <a:rPr lang="en-US" altLang="zh-CN" sz="800" smtClean="0"/>
              <a:pPr/>
              <a:t>60</a:t>
            </a:fld>
            <a:endParaRPr lang="en-US" altLang="zh-CN" sz="800" smtClean="0"/>
          </a:p>
        </p:txBody>
      </p:sp>
      <p:pic>
        <p:nvPicPr>
          <p:cNvPr id="57348" name="Picture 2" descr="inside_disk"/>
          <p:cNvPicPr>
            <a:picLocks noChangeAspect="1" noChangeArrowheads="1"/>
          </p:cNvPicPr>
          <p:nvPr/>
        </p:nvPicPr>
        <p:blipFill>
          <a:blip r:embed="rId3" cstate="print"/>
          <a:srcRect/>
          <a:stretch>
            <a:fillRect/>
          </a:stretch>
        </p:blipFill>
        <p:spPr bwMode="auto">
          <a:xfrm>
            <a:off x="1408113" y="1111250"/>
            <a:ext cx="4556125" cy="5365750"/>
          </a:xfrm>
          <a:prstGeom prst="rect">
            <a:avLst/>
          </a:prstGeom>
          <a:noFill/>
          <a:ln w="9525">
            <a:noFill/>
            <a:miter lim="800000"/>
            <a:headEnd/>
            <a:tailEnd/>
          </a:ln>
        </p:spPr>
      </p:pic>
      <p:sp>
        <p:nvSpPr>
          <p:cNvPr id="57349" name="Freeform 3"/>
          <p:cNvSpPr>
            <a:spLocks/>
          </p:cNvSpPr>
          <p:nvPr/>
        </p:nvSpPr>
        <p:spPr bwMode="auto">
          <a:xfrm>
            <a:off x="4029075" y="2009775"/>
            <a:ext cx="2486025" cy="2819400"/>
          </a:xfrm>
          <a:custGeom>
            <a:avLst/>
            <a:gdLst>
              <a:gd name="T0" fmla="*/ 0 w 1566"/>
              <a:gd name="T1" fmla="*/ 2147483647 h 1776"/>
              <a:gd name="T2" fmla="*/ 2147483647 w 1566"/>
              <a:gd name="T3" fmla="*/ 0 h 1776"/>
              <a:gd name="T4" fmla="*/ 2147483647 w 1566"/>
              <a:gd name="T5" fmla="*/ 2147483647 h 1776"/>
              <a:gd name="T6" fmla="*/ 90725622 w 1566"/>
              <a:gd name="T7" fmla="*/ 2147483647 h 1776"/>
              <a:gd name="T8" fmla="*/ 0 w 1566"/>
              <a:gd name="T9" fmla="*/ 2147483647 h 1776"/>
              <a:gd name="T10" fmla="*/ 0 60000 65536"/>
              <a:gd name="T11" fmla="*/ 0 60000 65536"/>
              <a:gd name="T12" fmla="*/ 0 60000 65536"/>
              <a:gd name="T13" fmla="*/ 0 60000 65536"/>
              <a:gd name="T14" fmla="*/ 0 60000 65536"/>
              <a:gd name="T15" fmla="*/ 0 w 1566"/>
              <a:gd name="T16" fmla="*/ 0 h 1776"/>
              <a:gd name="T17" fmla="*/ 1566 w 1566"/>
              <a:gd name="T18" fmla="*/ 1776 h 1776"/>
            </a:gdLst>
            <a:ahLst/>
            <a:cxnLst>
              <a:cxn ang="T10">
                <a:pos x="T0" y="T1"/>
              </a:cxn>
              <a:cxn ang="T11">
                <a:pos x="T2" y="T3"/>
              </a:cxn>
              <a:cxn ang="T12">
                <a:pos x="T4" y="T5"/>
              </a:cxn>
              <a:cxn ang="T13">
                <a:pos x="T6" y="T7"/>
              </a:cxn>
              <a:cxn ang="T14">
                <a:pos x="T8" y="T9"/>
              </a:cxn>
            </a:cxnLst>
            <a:rect l="T15" t="T16" r="T17" b="T18"/>
            <a:pathLst>
              <a:path w="1566" h="1776">
                <a:moveTo>
                  <a:pt x="0" y="978"/>
                </a:moveTo>
                <a:lnTo>
                  <a:pt x="1212" y="0"/>
                </a:lnTo>
                <a:lnTo>
                  <a:pt x="1566" y="1776"/>
                </a:lnTo>
                <a:lnTo>
                  <a:pt x="36" y="1146"/>
                </a:lnTo>
                <a:lnTo>
                  <a:pt x="0" y="978"/>
                </a:lnTo>
                <a:close/>
              </a:path>
            </a:pathLst>
          </a:custGeom>
          <a:solidFill>
            <a:srgbClr val="6F9995">
              <a:alpha val="25098"/>
            </a:srgbClr>
          </a:solidFill>
          <a:ln w="6350" cap="flat" cmpd="sng">
            <a:solidFill>
              <a:srgbClr val="6F9995"/>
            </a:solidFill>
            <a:prstDash val="dash"/>
            <a:round/>
            <a:headEnd type="none" w="med" len="med"/>
            <a:tailEnd type="none" w="lg" len="med"/>
          </a:ln>
        </p:spPr>
        <p:txBody>
          <a:bodyPr wrap="none" lIns="0" tIns="0" rIns="0" bIns="0" anchor="ctr"/>
          <a:lstStyle/>
          <a:p>
            <a:endParaRPr lang="en-US"/>
          </a:p>
        </p:txBody>
      </p:sp>
      <p:pic>
        <p:nvPicPr>
          <p:cNvPr id="57350" name="Picture 4" descr="close_upreadwrite"/>
          <p:cNvPicPr>
            <a:picLocks noChangeAspect="1" noChangeArrowheads="1"/>
          </p:cNvPicPr>
          <p:nvPr/>
        </p:nvPicPr>
        <p:blipFill>
          <a:blip r:embed="rId4" cstate="print"/>
          <a:srcRect/>
          <a:stretch>
            <a:fillRect/>
          </a:stretch>
        </p:blipFill>
        <p:spPr bwMode="auto">
          <a:xfrm>
            <a:off x="5275263" y="1793875"/>
            <a:ext cx="3038475" cy="3038475"/>
          </a:xfrm>
          <a:prstGeom prst="rect">
            <a:avLst/>
          </a:prstGeom>
          <a:noFill/>
          <a:ln w="9525">
            <a:noFill/>
            <a:miter lim="800000"/>
            <a:headEnd/>
            <a:tailEnd/>
          </a:ln>
        </p:spPr>
      </p:pic>
      <p:sp>
        <p:nvSpPr>
          <p:cNvPr id="57351" name="Rectangle 5"/>
          <p:cNvSpPr>
            <a:spLocks noGrp="1" noChangeArrowheads="1"/>
          </p:cNvSpPr>
          <p:nvPr>
            <p:ph type="title"/>
          </p:nvPr>
        </p:nvSpPr>
        <p:spPr/>
        <p:txBody>
          <a:bodyPr/>
          <a:lstStyle/>
          <a:p>
            <a:pPr eaLnBrk="1" hangingPunct="1"/>
            <a:r>
              <a:rPr lang="en-US" altLang="zh-CN" smtClean="0">
                <a:ea typeface="宋体" charset="-122"/>
              </a:rPr>
              <a:t>Disk Drive Components: Read/Write Heads</a:t>
            </a:r>
          </a:p>
        </p:txBody>
      </p:sp>
      <p:sp>
        <p:nvSpPr>
          <p:cNvPr id="57352" name="Oval 6"/>
          <p:cNvSpPr>
            <a:spLocks noChangeArrowheads="1"/>
          </p:cNvSpPr>
          <p:nvPr/>
        </p:nvSpPr>
        <p:spPr bwMode="auto">
          <a:xfrm>
            <a:off x="4000500" y="3495675"/>
            <a:ext cx="352425" cy="352425"/>
          </a:xfrm>
          <a:prstGeom prst="ellipse">
            <a:avLst/>
          </a:prstGeom>
          <a:noFill/>
          <a:ln w="25400" algn="ctr">
            <a:solidFill>
              <a:srgbClr val="000610"/>
            </a:solidFill>
            <a:round/>
            <a:headEnd/>
            <a:tailEnd type="none" w="lg" len="med"/>
          </a:ln>
        </p:spPr>
        <p:txBody>
          <a:bodyPr wrap="none" lIns="0" tIns="0" rIns="0" bIns="0" anchor="ctr"/>
          <a:lstStyle/>
          <a:p>
            <a:endParaRPr lang="en-US"/>
          </a:p>
        </p:txBody>
      </p:sp>
      <p:sp>
        <p:nvSpPr>
          <p:cNvPr id="57353" name="Oval 7"/>
          <p:cNvSpPr>
            <a:spLocks noChangeArrowheads="1"/>
          </p:cNvSpPr>
          <p:nvPr/>
        </p:nvSpPr>
        <p:spPr bwMode="auto">
          <a:xfrm>
            <a:off x="5273675" y="1792288"/>
            <a:ext cx="3038475" cy="3038475"/>
          </a:xfrm>
          <a:prstGeom prst="ellipse">
            <a:avLst/>
          </a:prstGeom>
          <a:noFill/>
          <a:ln w="38100" algn="ctr">
            <a:solidFill>
              <a:srgbClr val="080808"/>
            </a:solidFill>
            <a:round/>
            <a:headEnd/>
            <a:tailEnd type="none" w="lg" len="me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8371" name="Slide Number Placeholder 4"/>
          <p:cNvSpPr>
            <a:spLocks noGrp="1"/>
          </p:cNvSpPr>
          <p:nvPr>
            <p:ph type="sldNum" sz="quarter" idx="11"/>
          </p:nvPr>
        </p:nvSpPr>
        <p:spPr>
          <a:noFill/>
        </p:spPr>
        <p:txBody>
          <a:bodyPr/>
          <a:lstStyle/>
          <a:p>
            <a:r>
              <a:rPr lang="zh-CN" altLang="en-US" smtClean="0"/>
              <a:t> </a:t>
            </a:r>
            <a:r>
              <a:rPr lang="en-US" altLang="zh-CN" smtClean="0"/>
              <a:t>- </a:t>
            </a:r>
            <a:fld id="{94D1A2F5-5403-4A27-8434-FF74DACC266F}" type="slidenum">
              <a:rPr lang="en-US" altLang="zh-CN" sz="800" smtClean="0"/>
              <a:pPr/>
              <a:t>61</a:t>
            </a:fld>
            <a:endParaRPr lang="en-US" altLang="zh-CN" sz="800" smtClean="0"/>
          </a:p>
        </p:txBody>
      </p:sp>
      <p:sp>
        <p:nvSpPr>
          <p:cNvPr id="58372" name="Rectangle 2"/>
          <p:cNvSpPr>
            <a:spLocks noGrp="1" noChangeArrowheads="1"/>
          </p:cNvSpPr>
          <p:nvPr>
            <p:ph type="title"/>
          </p:nvPr>
        </p:nvSpPr>
        <p:spPr/>
        <p:txBody>
          <a:bodyPr/>
          <a:lstStyle/>
          <a:p>
            <a:pPr eaLnBrk="1" hangingPunct="1"/>
            <a:r>
              <a:rPr lang="en-US" altLang="zh-CN" smtClean="0">
                <a:ea typeface="宋体" charset="-122"/>
              </a:rPr>
              <a:t>Disk Drive Components: Actuator</a:t>
            </a:r>
          </a:p>
        </p:txBody>
      </p:sp>
      <p:pic>
        <p:nvPicPr>
          <p:cNvPr id="58373" name="Picture 3" descr="actuator_base"/>
          <p:cNvPicPr>
            <a:picLocks noChangeAspect="1" noChangeArrowheads="1"/>
          </p:cNvPicPr>
          <p:nvPr/>
        </p:nvPicPr>
        <p:blipFill>
          <a:blip r:embed="rId3" cstate="print"/>
          <a:srcRect/>
          <a:stretch>
            <a:fillRect/>
          </a:stretch>
        </p:blipFill>
        <p:spPr bwMode="auto">
          <a:xfrm>
            <a:off x="2166938" y="1033463"/>
            <a:ext cx="4810125" cy="5657850"/>
          </a:xfrm>
          <a:prstGeom prst="rect">
            <a:avLst/>
          </a:prstGeom>
          <a:noFill/>
          <a:ln w="9525">
            <a:noFill/>
            <a:miter lim="800000"/>
            <a:headEnd/>
            <a:tailEnd/>
          </a:ln>
        </p:spPr>
      </p:pic>
      <p:pic>
        <p:nvPicPr>
          <p:cNvPr id="2347012" name="Picture 4" descr="armonly"/>
          <p:cNvPicPr>
            <a:picLocks noChangeAspect="1" noChangeArrowheads="1"/>
          </p:cNvPicPr>
          <p:nvPr/>
        </p:nvPicPr>
        <p:blipFill>
          <a:blip r:embed="rId4" cstate="print"/>
          <a:srcRect/>
          <a:stretch>
            <a:fillRect/>
          </a:stretch>
        </p:blipFill>
        <p:spPr bwMode="auto">
          <a:xfrm rot="1438130">
            <a:off x="3473450" y="3886200"/>
            <a:ext cx="1811338" cy="1147763"/>
          </a:xfrm>
          <a:prstGeom prst="rect">
            <a:avLst/>
          </a:prstGeom>
          <a:noFill/>
          <a:ln w="9525">
            <a:noFill/>
            <a:miter lim="800000"/>
            <a:headEnd/>
            <a:tailEnd/>
          </a:ln>
        </p:spPr>
      </p:pic>
      <p:pic>
        <p:nvPicPr>
          <p:cNvPr id="2347013" name="Picture 5" descr="armonly"/>
          <p:cNvPicPr>
            <a:picLocks noChangeAspect="1" noChangeArrowheads="1"/>
          </p:cNvPicPr>
          <p:nvPr/>
        </p:nvPicPr>
        <p:blipFill>
          <a:blip r:embed="rId4" cstate="print"/>
          <a:srcRect/>
          <a:stretch>
            <a:fillRect/>
          </a:stretch>
        </p:blipFill>
        <p:spPr bwMode="auto">
          <a:xfrm rot="1081551">
            <a:off x="3454400" y="3771900"/>
            <a:ext cx="1811338" cy="1147763"/>
          </a:xfrm>
          <a:prstGeom prst="rect">
            <a:avLst/>
          </a:prstGeom>
          <a:noFill/>
          <a:ln w="9525">
            <a:noFill/>
            <a:miter lim="800000"/>
            <a:headEnd/>
            <a:tailEnd/>
          </a:ln>
        </p:spPr>
      </p:pic>
      <p:pic>
        <p:nvPicPr>
          <p:cNvPr id="2347014" name="Picture 6" descr="armonly"/>
          <p:cNvPicPr>
            <a:picLocks noChangeAspect="1" noChangeArrowheads="1"/>
          </p:cNvPicPr>
          <p:nvPr/>
        </p:nvPicPr>
        <p:blipFill>
          <a:blip r:embed="rId4" cstate="print"/>
          <a:srcRect/>
          <a:stretch>
            <a:fillRect/>
          </a:stretch>
        </p:blipFill>
        <p:spPr bwMode="auto">
          <a:xfrm rot="578467">
            <a:off x="3425825" y="3667125"/>
            <a:ext cx="1811338" cy="1147763"/>
          </a:xfrm>
          <a:prstGeom prst="rect">
            <a:avLst/>
          </a:prstGeom>
          <a:noFill/>
          <a:ln w="9525">
            <a:noFill/>
            <a:miter lim="800000"/>
            <a:headEnd/>
            <a:tailEnd/>
          </a:ln>
        </p:spPr>
      </p:pic>
      <p:pic>
        <p:nvPicPr>
          <p:cNvPr id="2347015" name="Picture 7" descr="armonly"/>
          <p:cNvPicPr>
            <a:picLocks noChangeAspect="1" noChangeArrowheads="1"/>
          </p:cNvPicPr>
          <p:nvPr/>
        </p:nvPicPr>
        <p:blipFill>
          <a:blip r:embed="rId4" cstate="print"/>
          <a:srcRect/>
          <a:stretch>
            <a:fillRect/>
          </a:stretch>
        </p:blipFill>
        <p:spPr bwMode="auto">
          <a:xfrm rot="246534">
            <a:off x="3394075" y="3571875"/>
            <a:ext cx="1811338" cy="1147763"/>
          </a:xfrm>
          <a:prstGeom prst="rect">
            <a:avLst/>
          </a:prstGeom>
          <a:noFill/>
          <a:ln w="9525">
            <a:noFill/>
            <a:miter lim="800000"/>
            <a:headEnd/>
            <a:tailEnd/>
          </a:ln>
        </p:spPr>
      </p:pic>
      <p:pic>
        <p:nvPicPr>
          <p:cNvPr id="58378" name="Picture 8" descr="act_hinge"/>
          <p:cNvPicPr>
            <a:picLocks noChangeAspect="1" noChangeArrowheads="1"/>
          </p:cNvPicPr>
          <p:nvPr/>
        </p:nvPicPr>
        <p:blipFill>
          <a:blip r:embed="rId5" cstate="print"/>
          <a:srcRect/>
          <a:stretch>
            <a:fillRect/>
          </a:stretch>
        </p:blipFill>
        <p:spPr bwMode="auto">
          <a:xfrm>
            <a:off x="2484438" y="3495675"/>
            <a:ext cx="1519237" cy="2103438"/>
          </a:xfrm>
          <a:prstGeom prst="rect">
            <a:avLst/>
          </a:prstGeom>
          <a:noFill/>
          <a:ln w="9525">
            <a:noFill/>
            <a:miter lim="800000"/>
            <a:headEnd/>
            <a:tailEnd/>
          </a:ln>
        </p:spPr>
      </p:pic>
      <p:sp>
        <p:nvSpPr>
          <p:cNvPr id="58379" name="Rectangle 9"/>
          <p:cNvSpPr>
            <a:spLocks noChangeArrowheads="1"/>
          </p:cNvSpPr>
          <p:nvPr/>
        </p:nvSpPr>
        <p:spPr bwMode="auto">
          <a:xfrm>
            <a:off x="7261225" y="4329113"/>
            <a:ext cx="944563"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Actuator</a:t>
            </a:r>
          </a:p>
        </p:txBody>
      </p:sp>
      <p:sp>
        <p:nvSpPr>
          <p:cNvPr id="58380" name="Line 10"/>
          <p:cNvSpPr>
            <a:spLocks noChangeShapeType="1"/>
          </p:cNvSpPr>
          <p:nvPr/>
        </p:nvSpPr>
        <p:spPr bwMode="auto">
          <a:xfrm flipH="1">
            <a:off x="4124325" y="4495800"/>
            <a:ext cx="3067050" cy="19050"/>
          </a:xfrm>
          <a:prstGeom prst="line">
            <a:avLst/>
          </a:prstGeom>
          <a:noFill/>
          <a:ln w="9525">
            <a:solidFill>
              <a:srgbClr val="080808"/>
            </a:solidFill>
            <a:round/>
            <a:headEnd/>
            <a:tailEnd type="triangle" w="med" len="lg"/>
          </a:ln>
        </p:spPr>
        <p:txBody>
          <a:bodyPr lIns="0" tIns="0" rIns="0" bIns="0"/>
          <a:lstStyle/>
          <a:p>
            <a:endParaRPr lang="en-US"/>
          </a:p>
        </p:txBody>
      </p:sp>
      <p:sp>
        <p:nvSpPr>
          <p:cNvPr id="58381" name="Text Box 11"/>
          <p:cNvSpPr txBox="1">
            <a:spLocks noChangeArrowheads="1"/>
          </p:cNvSpPr>
          <p:nvPr/>
        </p:nvSpPr>
        <p:spPr bwMode="auto">
          <a:xfrm flipH="1">
            <a:off x="2252663" y="2030413"/>
            <a:ext cx="849312"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Spindle</a:t>
            </a:r>
            <a:endParaRPr lang="en-US" altLang="zh-CN">
              <a:ea typeface="宋体" charset="-122"/>
            </a:endParaRPr>
          </a:p>
        </p:txBody>
      </p:sp>
      <p:sp>
        <p:nvSpPr>
          <p:cNvPr id="58382" name="Line 12"/>
          <p:cNvSpPr>
            <a:spLocks noChangeShapeType="1"/>
          </p:cNvSpPr>
          <p:nvPr/>
        </p:nvSpPr>
        <p:spPr bwMode="auto">
          <a:xfrm flipH="1">
            <a:off x="3232150" y="2163763"/>
            <a:ext cx="323850" cy="0"/>
          </a:xfrm>
          <a:prstGeom prst="line">
            <a:avLst/>
          </a:prstGeom>
          <a:noFill/>
          <a:ln w="9525">
            <a:solidFill>
              <a:srgbClr val="080808"/>
            </a:solidFill>
            <a:round/>
            <a:headEnd/>
            <a:tailEnd type="none" w="lg" len="med"/>
          </a:ln>
        </p:spPr>
        <p:txBody>
          <a:bodyPr lIns="0" tIns="0" rIns="0" bIns="0"/>
          <a:lstStyle/>
          <a:p>
            <a:endParaRPr lang="en-US"/>
          </a:p>
        </p:txBody>
      </p:sp>
      <p:sp>
        <p:nvSpPr>
          <p:cNvPr id="58383" name="Line 13"/>
          <p:cNvSpPr>
            <a:spLocks noChangeShapeType="1"/>
          </p:cNvSpPr>
          <p:nvPr/>
        </p:nvSpPr>
        <p:spPr bwMode="auto">
          <a:xfrm>
            <a:off x="3551238" y="2163763"/>
            <a:ext cx="1100137" cy="731837"/>
          </a:xfrm>
          <a:prstGeom prst="line">
            <a:avLst/>
          </a:prstGeom>
          <a:noFill/>
          <a:ln w="9525">
            <a:solidFill>
              <a:srgbClr val="080808"/>
            </a:solidFill>
            <a:round/>
            <a:headEnd/>
            <a:tailEnd type="triangle" w="med" len="lg"/>
          </a:ln>
        </p:spPr>
        <p:txBody>
          <a:bodyPr lIns="0" tIns="0" rIns="0" bIns="0"/>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70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34701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200"/>
                                  </p:stCondLst>
                                  <p:childTnLst>
                                    <p:set>
                                      <p:cBhvr>
                                        <p:cTn id="11" dur="1" fill="hold">
                                          <p:stCondLst>
                                            <p:cond delay="0"/>
                                          </p:stCondLst>
                                        </p:cTn>
                                        <p:tgtEl>
                                          <p:spTgt spid="2347014"/>
                                        </p:tgtEl>
                                        <p:attrNameLst>
                                          <p:attrName>style.visibility</p:attrName>
                                        </p:attrNameLst>
                                      </p:cBhvr>
                                      <p:to>
                                        <p:strVal val="visible"/>
                                      </p:to>
                                    </p:set>
                                  </p:childTnLst>
                                </p:cTn>
                              </p:par>
                              <p:par>
                                <p:cTn id="12" presetID="1" presetClass="exit" presetSubtype="0" fill="hold" nodeType="withEffect">
                                  <p:stCondLst>
                                    <p:cond delay="200"/>
                                  </p:stCondLst>
                                  <p:childTnLst>
                                    <p:set>
                                      <p:cBhvr>
                                        <p:cTn id="13" dur="1" fill="hold">
                                          <p:stCondLst>
                                            <p:cond delay="0"/>
                                          </p:stCondLst>
                                        </p:cTn>
                                        <p:tgtEl>
                                          <p:spTgt spid="2347013"/>
                                        </p:tgtEl>
                                        <p:attrNameLst>
                                          <p:attrName>style.visibility</p:attrName>
                                        </p:attrNameLst>
                                      </p:cBhvr>
                                      <p:to>
                                        <p:strVal val="hidden"/>
                                      </p:to>
                                    </p:set>
                                  </p:childTnLst>
                                </p:cTn>
                              </p:par>
                            </p:childTnLst>
                          </p:cTn>
                        </p:par>
                        <p:par>
                          <p:cTn id="14" fill="hold">
                            <p:stCondLst>
                              <p:cond delay="200"/>
                            </p:stCondLst>
                            <p:childTnLst>
                              <p:par>
                                <p:cTn id="15" presetID="1" presetClass="entr" presetSubtype="0" fill="hold" nodeType="afterEffect">
                                  <p:stCondLst>
                                    <p:cond delay="200"/>
                                  </p:stCondLst>
                                  <p:childTnLst>
                                    <p:set>
                                      <p:cBhvr>
                                        <p:cTn id="16" dur="1" fill="hold">
                                          <p:stCondLst>
                                            <p:cond delay="0"/>
                                          </p:stCondLst>
                                        </p:cTn>
                                        <p:tgtEl>
                                          <p:spTgt spid="2347015"/>
                                        </p:tgtEl>
                                        <p:attrNameLst>
                                          <p:attrName>style.visibility</p:attrName>
                                        </p:attrNameLst>
                                      </p:cBhvr>
                                      <p:to>
                                        <p:strVal val="visible"/>
                                      </p:to>
                                    </p:set>
                                  </p:childTnLst>
                                </p:cTn>
                              </p:par>
                              <p:par>
                                <p:cTn id="17" presetID="1" presetClass="exit" presetSubtype="0" fill="hold" nodeType="withEffect">
                                  <p:stCondLst>
                                    <p:cond delay="200"/>
                                  </p:stCondLst>
                                  <p:childTnLst>
                                    <p:set>
                                      <p:cBhvr>
                                        <p:cTn id="18" dur="1" fill="hold">
                                          <p:stCondLst>
                                            <p:cond delay="0"/>
                                          </p:stCondLst>
                                        </p:cTn>
                                        <p:tgtEl>
                                          <p:spTgt spid="2347014"/>
                                        </p:tgtEl>
                                        <p:attrNameLst>
                                          <p:attrName>style.visibility</p:attrName>
                                        </p:attrNameLst>
                                      </p:cBhvr>
                                      <p:to>
                                        <p:strVal val="hidden"/>
                                      </p:to>
                                    </p:set>
                                  </p:childTnLst>
                                </p:cTn>
                              </p:par>
                            </p:childTnLst>
                          </p:cTn>
                        </p:par>
                        <p:par>
                          <p:cTn id="19" fill="hold">
                            <p:stCondLst>
                              <p:cond delay="400"/>
                            </p:stCondLst>
                            <p:childTnLst>
                              <p:par>
                                <p:cTn id="20" presetID="1" presetClass="entr" presetSubtype="0" fill="hold" nodeType="afterEffect">
                                  <p:stCondLst>
                                    <p:cond delay="200"/>
                                  </p:stCondLst>
                                  <p:childTnLst>
                                    <p:set>
                                      <p:cBhvr>
                                        <p:cTn id="21" dur="1" fill="hold">
                                          <p:stCondLst>
                                            <p:cond delay="0"/>
                                          </p:stCondLst>
                                        </p:cTn>
                                        <p:tgtEl>
                                          <p:spTgt spid="2347014"/>
                                        </p:tgtEl>
                                        <p:attrNameLst>
                                          <p:attrName>style.visibility</p:attrName>
                                        </p:attrNameLst>
                                      </p:cBhvr>
                                      <p:to>
                                        <p:strVal val="visible"/>
                                      </p:to>
                                    </p:set>
                                  </p:childTnLst>
                                </p:cTn>
                              </p:par>
                              <p:par>
                                <p:cTn id="22" presetID="1" presetClass="exit" presetSubtype="0" fill="hold" nodeType="withEffect">
                                  <p:stCondLst>
                                    <p:cond delay="200"/>
                                  </p:stCondLst>
                                  <p:childTnLst>
                                    <p:set>
                                      <p:cBhvr>
                                        <p:cTn id="23" dur="1" fill="hold">
                                          <p:stCondLst>
                                            <p:cond delay="0"/>
                                          </p:stCondLst>
                                        </p:cTn>
                                        <p:tgtEl>
                                          <p:spTgt spid="2347015"/>
                                        </p:tgtEl>
                                        <p:attrNameLst>
                                          <p:attrName>style.visibility</p:attrName>
                                        </p:attrNameLst>
                                      </p:cBhvr>
                                      <p:to>
                                        <p:strVal val="hidden"/>
                                      </p:to>
                                    </p:set>
                                  </p:childTnLst>
                                </p:cTn>
                              </p:par>
                            </p:childTnLst>
                          </p:cTn>
                        </p:par>
                        <p:par>
                          <p:cTn id="24" fill="hold">
                            <p:stCondLst>
                              <p:cond delay="600"/>
                            </p:stCondLst>
                            <p:childTnLst>
                              <p:par>
                                <p:cTn id="25" presetID="1" presetClass="entr" presetSubtype="0" fill="hold" nodeType="afterEffect">
                                  <p:stCondLst>
                                    <p:cond delay="200"/>
                                  </p:stCondLst>
                                  <p:childTnLst>
                                    <p:set>
                                      <p:cBhvr>
                                        <p:cTn id="26" dur="1" fill="hold">
                                          <p:stCondLst>
                                            <p:cond delay="0"/>
                                          </p:stCondLst>
                                        </p:cTn>
                                        <p:tgtEl>
                                          <p:spTgt spid="2347015"/>
                                        </p:tgtEl>
                                        <p:attrNameLst>
                                          <p:attrName>style.visibility</p:attrName>
                                        </p:attrNameLst>
                                      </p:cBhvr>
                                      <p:to>
                                        <p:strVal val="visible"/>
                                      </p:to>
                                    </p:set>
                                  </p:childTnLst>
                                </p:cTn>
                              </p:par>
                              <p:par>
                                <p:cTn id="27" presetID="1" presetClass="exit" presetSubtype="0" fill="hold" nodeType="withEffect">
                                  <p:stCondLst>
                                    <p:cond delay="200"/>
                                  </p:stCondLst>
                                  <p:childTnLst>
                                    <p:set>
                                      <p:cBhvr>
                                        <p:cTn id="28" dur="1" fill="hold">
                                          <p:stCondLst>
                                            <p:cond delay="0"/>
                                          </p:stCondLst>
                                        </p:cTn>
                                        <p:tgtEl>
                                          <p:spTgt spid="2347015"/>
                                        </p:tgtEl>
                                        <p:attrNameLst>
                                          <p:attrName>style.visibility</p:attrName>
                                        </p:attrNameLst>
                                      </p:cBhvr>
                                      <p:to>
                                        <p:strVal val="hidden"/>
                                      </p:to>
                                    </p:set>
                                  </p:childTnLst>
                                </p:cTn>
                              </p:par>
                            </p:childTnLst>
                          </p:cTn>
                        </p:par>
                        <p:par>
                          <p:cTn id="29" fill="hold">
                            <p:stCondLst>
                              <p:cond delay="800"/>
                            </p:stCondLst>
                            <p:childTnLst>
                              <p:par>
                                <p:cTn id="30" presetID="1" presetClass="entr" presetSubtype="0" fill="hold" nodeType="afterEffect">
                                  <p:stCondLst>
                                    <p:cond delay="200"/>
                                  </p:stCondLst>
                                  <p:childTnLst>
                                    <p:set>
                                      <p:cBhvr>
                                        <p:cTn id="31" dur="1" fill="hold">
                                          <p:stCondLst>
                                            <p:cond delay="0"/>
                                          </p:stCondLst>
                                        </p:cTn>
                                        <p:tgtEl>
                                          <p:spTgt spid="2347013"/>
                                        </p:tgtEl>
                                        <p:attrNameLst>
                                          <p:attrName>style.visibility</p:attrName>
                                        </p:attrNameLst>
                                      </p:cBhvr>
                                      <p:to>
                                        <p:strVal val="visible"/>
                                      </p:to>
                                    </p:set>
                                  </p:childTnLst>
                                </p:cTn>
                              </p:par>
                              <p:par>
                                <p:cTn id="32" presetID="1" presetClass="exit" presetSubtype="0" fill="hold" nodeType="withEffect">
                                  <p:stCondLst>
                                    <p:cond delay="200"/>
                                  </p:stCondLst>
                                  <p:childTnLst>
                                    <p:set>
                                      <p:cBhvr>
                                        <p:cTn id="33" dur="1" fill="hold">
                                          <p:stCondLst>
                                            <p:cond delay="0"/>
                                          </p:stCondLst>
                                        </p:cTn>
                                        <p:tgtEl>
                                          <p:spTgt spid="2347014"/>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nodeType="afterEffect">
                                  <p:stCondLst>
                                    <p:cond delay="200"/>
                                  </p:stCondLst>
                                  <p:childTnLst>
                                    <p:set>
                                      <p:cBhvr>
                                        <p:cTn id="36" dur="1" fill="hold">
                                          <p:stCondLst>
                                            <p:cond delay="0"/>
                                          </p:stCondLst>
                                        </p:cTn>
                                        <p:tgtEl>
                                          <p:spTgt spid="2347012"/>
                                        </p:tgtEl>
                                        <p:attrNameLst>
                                          <p:attrName>style.visibility</p:attrName>
                                        </p:attrNameLst>
                                      </p:cBhvr>
                                      <p:to>
                                        <p:strVal val="visible"/>
                                      </p:to>
                                    </p:set>
                                  </p:childTnLst>
                                </p:cTn>
                              </p:par>
                              <p:par>
                                <p:cTn id="37" presetID="1" presetClass="exit" presetSubtype="0" fill="hold" nodeType="withEffect">
                                  <p:stCondLst>
                                    <p:cond delay="200"/>
                                  </p:stCondLst>
                                  <p:childTnLst>
                                    <p:set>
                                      <p:cBhvr>
                                        <p:cTn id="38" dur="1" fill="hold">
                                          <p:stCondLst>
                                            <p:cond delay="0"/>
                                          </p:stCondLst>
                                        </p:cTn>
                                        <p:tgtEl>
                                          <p:spTgt spid="23470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59395" name="Slide Number Placeholder 4"/>
          <p:cNvSpPr>
            <a:spLocks noGrp="1"/>
          </p:cNvSpPr>
          <p:nvPr>
            <p:ph type="sldNum" sz="quarter" idx="11"/>
          </p:nvPr>
        </p:nvSpPr>
        <p:spPr>
          <a:noFill/>
        </p:spPr>
        <p:txBody>
          <a:bodyPr/>
          <a:lstStyle/>
          <a:p>
            <a:r>
              <a:rPr lang="zh-CN" altLang="en-US" smtClean="0"/>
              <a:t> </a:t>
            </a:r>
            <a:r>
              <a:rPr lang="en-US" altLang="zh-CN" smtClean="0"/>
              <a:t>- </a:t>
            </a:r>
            <a:fld id="{639A1955-ED58-4C45-B50A-CAA2373F3546}" type="slidenum">
              <a:rPr lang="en-US" altLang="zh-CN" sz="800" smtClean="0"/>
              <a:pPr/>
              <a:t>62</a:t>
            </a:fld>
            <a:endParaRPr lang="en-US" altLang="zh-CN" sz="800" smtClean="0"/>
          </a:p>
        </p:txBody>
      </p:sp>
      <p:sp>
        <p:nvSpPr>
          <p:cNvPr id="59396" name="Line 2"/>
          <p:cNvSpPr>
            <a:spLocks noChangeShapeType="1"/>
          </p:cNvSpPr>
          <p:nvPr/>
        </p:nvSpPr>
        <p:spPr bwMode="auto">
          <a:xfrm flipH="1" flipV="1">
            <a:off x="5499100" y="4506913"/>
            <a:ext cx="641350" cy="385762"/>
          </a:xfrm>
          <a:prstGeom prst="line">
            <a:avLst/>
          </a:prstGeom>
          <a:noFill/>
          <a:ln w="9525">
            <a:solidFill>
              <a:srgbClr val="080808"/>
            </a:solidFill>
            <a:round/>
            <a:headEnd/>
            <a:tailEnd type="triangle" w="med" len="lg"/>
          </a:ln>
        </p:spPr>
        <p:txBody>
          <a:bodyPr lIns="0" tIns="0" rIns="0" bIns="0"/>
          <a:lstStyle/>
          <a:p>
            <a:endParaRPr lang="en-US"/>
          </a:p>
        </p:txBody>
      </p:sp>
      <p:sp>
        <p:nvSpPr>
          <p:cNvPr id="59397" name="AutoShape 3"/>
          <p:cNvSpPr>
            <a:spLocks noChangeArrowheads="1"/>
          </p:cNvSpPr>
          <p:nvPr/>
        </p:nvSpPr>
        <p:spPr bwMode="auto">
          <a:xfrm flipH="1">
            <a:off x="5170488" y="5492750"/>
            <a:ext cx="595312" cy="131763"/>
          </a:xfrm>
          <a:prstGeom prst="homePlate">
            <a:avLst>
              <a:gd name="adj" fmla="val 112951"/>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59398" name="AutoShape 4"/>
          <p:cNvSpPr>
            <a:spLocks noChangeArrowheads="1"/>
          </p:cNvSpPr>
          <p:nvPr/>
        </p:nvSpPr>
        <p:spPr bwMode="auto">
          <a:xfrm flipH="1">
            <a:off x="5160963" y="4383088"/>
            <a:ext cx="595312" cy="131762"/>
          </a:xfrm>
          <a:prstGeom prst="homePlate">
            <a:avLst>
              <a:gd name="adj" fmla="val 112952"/>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59399" name="AutoShape 5"/>
          <p:cNvSpPr>
            <a:spLocks noChangeArrowheads="1"/>
          </p:cNvSpPr>
          <p:nvPr/>
        </p:nvSpPr>
        <p:spPr bwMode="auto">
          <a:xfrm flipH="1">
            <a:off x="5175250" y="3140075"/>
            <a:ext cx="595313" cy="131763"/>
          </a:xfrm>
          <a:prstGeom prst="homePlate">
            <a:avLst>
              <a:gd name="adj" fmla="val 112951"/>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59400" name="AutoShape 6"/>
          <p:cNvSpPr>
            <a:spLocks noChangeArrowheads="1"/>
          </p:cNvSpPr>
          <p:nvPr/>
        </p:nvSpPr>
        <p:spPr bwMode="auto">
          <a:xfrm flipH="1">
            <a:off x="5165725" y="2030413"/>
            <a:ext cx="595313" cy="131762"/>
          </a:xfrm>
          <a:prstGeom prst="homePlate">
            <a:avLst>
              <a:gd name="adj" fmla="val 112952"/>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59401" name="Rectangle 7"/>
          <p:cNvSpPr>
            <a:spLocks noGrp="1" noChangeArrowheads="1"/>
          </p:cNvSpPr>
          <p:nvPr>
            <p:ph type="title"/>
          </p:nvPr>
        </p:nvSpPr>
        <p:spPr/>
        <p:txBody>
          <a:bodyPr/>
          <a:lstStyle/>
          <a:p>
            <a:pPr eaLnBrk="1" hangingPunct="1"/>
            <a:r>
              <a:rPr lang="en-US" altLang="zh-CN" smtClean="0">
                <a:ea typeface="宋体" charset="-122"/>
              </a:rPr>
              <a:t>Physical Disk Structures: Actuator Arm Assembly</a:t>
            </a:r>
          </a:p>
        </p:txBody>
      </p:sp>
      <p:pic>
        <p:nvPicPr>
          <p:cNvPr id="59402" name="Picture 8" descr="DiskDriveCylinders"/>
          <p:cNvPicPr>
            <a:picLocks noChangeAspect="1" noChangeArrowheads="1"/>
          </p:cNvPicPr>
          <p:nvPr/>
        </p:nvPicPr>
        <p:blipFill>
          <a:blip r:embed="rId3" cstate="print"/>
          <a:srcRect/>
          <a:stretch>
            <a:fillRect/>
          </a:stretch>
        </p:blipFill>
        <p:spPr bwMode="auto">
          <a:xfrm>
            <a:off x="3405188" y="1119188"/>
            <a:ext cx="2154237" cy="5019675"/>
          </a:xfrm>
          <a:prstGeom prst="rect">
            <a:avLst/>
          </a:prstGeom>
          <a:noFill/>
          <a:ln w="9525">
            <a:noFill/>
            <a:miter lim="800000"/>
            <a:headEnd/>
            <a:tailEnd/>
          </a:ln>
        </p:spPr>
      </p:pic>
      <p:sp>
        <p:nvSpPr>
          <p:cNvPr id="59403" name="Rectangle 9"/>
          <p:cNvSpPr>
            <a:spLocks noChangeArrowheads="1"/>
          </p:cNvSpPr>
          <p:nvPr/>
        </p:nvSpPr>
        <p:spPr bwMode="auto">
          <a:xfrm>
            <a:off x="5691188" y="1843088"/>
            <a:ext cx="88900" cy="3875087"/>
          </a:xfrm>
          <a:prstGeom prst="rect">
            <a:avLst/>
          </a:prstGeom>
          <a:gradFill rotWithShape="1">
            <a:gsLst>
              <a:gs pos="0">
                <a:srgbClr val="E0E0E0"/>
              </a:gs>
              <a:gs pos="100000">
                <a:srgbClr val="686868"/>
              </a:gs>
            </a:gsLst>
            <a:lin ang="0" scaled="1"/>
          </a:gradFill>
          <a:ln w="3175" algn="ctr">
            <a:solidFill>
              <a:srgbClr val="000610"/>
            </a:solidFill>
            <a:miter lim="800000"/>
            <a:headEnd/>
            <a:tailEnd/>
          </a:ln>
        </p:spPr>
        <p:txBody>
          <a:bodyPr wrap="none" lIns="0" tIns="0" rIns="0" bIns="0" anchor="ctr"/>
          <a:lstStyle/>
          <a:p>
            <a:endParaRPr lang="en-US"/>
          </a:p>
        </p:txBody>
      </p:sp>
      <p:sp>
        <p:nvSpPr>
          <p:cNvPr id="59404" name="AutoShape 10"/>
          <p:cNvSpPr>
            <a:spLocks noChangeArrowheads="1"/>
          </p:cNvSpPr>
          <p:nvPr/>
        </p:nvSpPr>
        <p:spPr bwMode="auto">
          <a:xfrm flipH="1">
            <a:off x="5186363" y="1833563"/>
            <a:ext cx="595312" cy="131762"/>
          </a:xfrm>
          <a:prstGeom prst="homePlate">
            <a:avLst>
              <a:gd name="adj" fmla="val 112952"/>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59405" name="AutoShape 11"/>
          <p:cNvSpPr>
            <a:spLocks noChangeArrowheads="1"/>
          </p:cNvSpPr>
          <p:nvPr/>
        </p:nvSpPr>
        <p:spPr bwMode="auto">
          <a:xfrm flipH="1">
            <a:off x="5195888" y="2943225"/>
            <a:ext cx="595312" cy="131763"/>
          </a:xfrm>
          <a:prstGeom prst="homePlate">
            <a:avLst>
              <a:gd name="adj" fmla="val 112951"/>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59406" name="AutoShape 12"/>
          <p:cNvSpPr>
            <a:spLocks noChangeArrowheads="1"/>
          </p:cNvSpPr>
          <p:nvPr/>
        </p:nvSpPr>
        <p:spPr bwMode="auto">
          <a:xfrm flipH="1">
            <a:off x="5181600" y="4186238"/>
            <a:ext cx="595313" cy="131762"/>
          </a:xfrm>
          <a:prstGeom prst="homePlate">
            <a:avLst>
              <a:gd name="adj" fmla="val 112952"/>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59407" name="AutoShape 13"/>
          <p:cNvSpPr>
            <a:spLocks noChangeArrowheads="1"/>
          </p:cNvSpPr>
          <p:nvPr/>
        </p:nvSpPr>
        <p:spPr bwMode="auto">
          <a:xfrm flipH="1">
            <a:off x="5191125" y="5295900"/>
            <a:ext cx="595313" cy="131763"/>
          </a:xfrm>
          <a:prstGeom prst="homePlate">
            <a:avLst>
              <a:gd name="adj" fmla="val 112951"/>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59408" name="Line 14"/>
          <p:cNvSpPr>
            <a:spLocks noChangeShapeType="1"/>
          </p:cNvSpPr>
          <p:nvPr/>
        </p:nvSpPr>
        <p:spPr bwMode="auto">
          <a:xfrm flipH="1">
            <a:off x="5337175" y="3581400"/>
            <a:ext cx="838200" cy="557213"/>
          </a:xfrm>
          <a:prstGeom prst="line">
            <a:avLst/>
          </a:prstGeom>
          <a:noFill/>
          <a:ln w="9525">
            <a:solidFill>
              <a:srgbClr val="080808"/>
            </a:solidFill>
            <a:round/>
            <a:headEnd/>
            <a:tailEnd type="triangle" w="med" len="lg"/>
          </a:ln>
        </p:spPr>
        <p:txBody>
          <a:bodyPr lIns="0" tIns="0" rIns="0" bIns="0"/>
          <a:lstStyle/>
          <a:p>
            <a:endParaRPr lang="en-US"/>
          </a:p>
        </p:txBody>
      </p:sp>
      <p:sp>
        <p:nvSpPr>
          <p:cNvPr id="59409" name="Rectangle 15"/>
          <p:cNvSpPr>
            <a:spLocks noChangeArrowheads="1"/>
          </p:cNvSpPr>
          <p:nvPr/>
        </p:nvSpPr>
        <p:spPr bwMode="auto">
          <a:xfrm>
            <a:off x="6900863" y="5237163"/>
            <a:ext cx="944562"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Actuator</a:t>
            </a:r>
          </a:p>
        </p:txBody>
      </p:sp>
      <p:sp>
        <p:nvSpPr>
          <p:cNvPr id="59410" name="Line 16"/>
          <p:cNvSpPr>
            <a:spLocks noChangeShapeType="1"/>
          </p:cNvSpPr>
          <p:nvPr/>
        </p:nvSpPr>
        <p:spPr bwMode="auto">
          <a:xfrm flipH="1">
            <a:off x="5581650" y="5375275"/>
            <a:ext cx="1174750" cy="0"/>
          </a:xfrm>
          <a:prstGeom prst="line">
            <a:avLst/>
          </a:prstGeom>
          <a:noFill/>
          <a:ln w="12700">
            <a:solidFill>
              <a:srgbClr val="000610"/>
            </a:solidFill>
            <a:round/>
            <a:headEnd/>
            <a:tailEnd type="triangle" w="med" len="lg"/>
          </a:ln>
        </p:spPr>
        <p:txBody>
          <a:bodyPr lIns="0" tIns="0" rIns="0" bIns="0"/>
          <a:lstStyle/>
          <a:p>
            <a:endParaRPr lang="en-US"/>
          </a:p>
        </p:txBody>
      </p:sp>
      <p:sp>
        <p:nvSpPr>
          <p:cNvPr id="59411" name="Rectangle 17"/>
          <p:cNvSpPr>
            <a:spLocks noChangeArrowheads="1"/>
          </p:cNvSpPr>
          <p:nvPr/>
        </p:nvSpPr>
        <p:spPr bwMode="auto">
          <a:xfrm>
            <a:off x="6297613" y="3368675"/>
            <a:ext cx="1171575"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R/W Head</a:t>
            </a:r>
          </a:p>
        </p:txBody>
      </p:sp>
      <p:sp>
        <p:nvSpPr>
          <p:cNvPr id="59412" name="Rectangle 18"/>
          <p:cNvSpPr>
            <a:spLocks noChangeArrowheads="1"/>
          </p:cNvSpPr>
          <p:nvPr/>
        </p:nvSpPr>
        <p:spPr bwMode="auto">
          <a:xfrm>
            <a:off x="6261100" y="4711700"/>
            <a:ext cx="1171575"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R/W Head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0419" name="Slide Number Placeholder 4"/>
          <p:cNvSpPr>
            <a:spLocks noGrp="1"/>
          </p:cNvSpPr>
          <p:nvPr>
            <p:ph type="sldNum" sz="quarter" idx="11"/>
          </p:nvPr>
        </p:nvSpPr>
        <p:spPr>
          <a:noFill/>
        </p:spPr>
        <p:txBody>
          <a:bodyPr/>
          <a:lstStyle/>
          <a:p>
            <a:r>
              <a:rPr lang="zh-CN" altLang="en-US" smtClean="0"/>
              <a:t> </a:t>
            </a:r>
            <a:r>
              <a:rPr lang="en-US" altLang="zh-CN" smtClean="0"/>
              <a:t>- </a:t>
            </a:r>
            <a:fld id="{4E8548CA-B14C-498F-9EB6-F3A491C5C426}" type="slidenum">
              <a:rPr lang="en-US" altLang="zh-CN" sz="800" smtClean="0"/>
              <a:pPr/>
              <a:t>63</a:t>
            </a:fld>
            <a:endParaRPr lang="en-US" altLang="zh-CN" sz="800" smtClean="0"/>
          </a:p>
        </p:txBody>
      </p:sp>
      <p:pic>
        <p:nvPicPr>
          <p:cNvPr id="60420" name="Picture 2" descr="HardDriveBottom"/>
          <p:cNvPicPr>
            <a:picLocks noChangeAspect="1" noChangeArrowheads="1"/>
          </p:cNvPicPr>
          <p:nvPr/>
        </p:nvPicPr>
        <p:blipFill>
          <a:blip r:embed="rId3" cstate="print"/>
          <a:srcRect/>
          <a:stretch>
            <a:fillRect/>
          </a:stretch>
        </p:blipFill>
        <p:spPr bwMode="auto">
          <a:xfrm>
            <a:off x="1633538" y="2319338"/>
            <a:ext cx="5848350" cy="3552825"/>
          </a:xfrm>
          <a:prstGeom prst="rect">
            <a:avLst/>
          </a:prstGeom>
          <a:noFill/>
          <a:ln w="9525">
            <a:noFill/>
            <a:miter lim="800000"/>
            <a:headEnd/>
            <a:tailEnd/>
          </a:ln>
        </p:spPr>
      </p:pic>
      <p:sp>
        <p:nvSpPr>
          <p:cNvPr id="60421" name="Rectangle 3"/>
          <p:cNvSpPr>
            <a:spLocks noGrp="1" noChangeArrowheads="1"/>
          </p:cNvSpPr>
          <p:nvPr>
            <p:ph type="title"/>
          </p:nvPr>
        </p:nvSpPr>
        <p:spPr/>
        <p:txBody>
          <a:bodyPr/>
          <a:lstStyle/>
          <a:p>
            <a:pPr eaLnBrk="1" hangingPunct="1"/>
            <a:r>
              <a:rPr lang="en-US" altLang="zh-CN" smtClean="0">
                <a:ea typeface="宋体" charset="-122"/>
              </a:rPr>
              <a:t>Disk Drive Components: Controller</a:t>
            </a:r>
          </a:p>
        </p:txBody>
      </p:sp>
      <p:sp>
        <p:nvSpPr>
          <p:cNvPr id="60422" name="Text Box 4"/>
          <p:cNvSpPr txBox="1">
            <a:spLocks noChangeArrowheads="1"/>
          </p:cNvSpPr>
          <p:nvPr/>
        </p:nvSpPr>
        <p:spPr bwMode="auto">
          <a:xfrm>
            <a:off x="3598863" y="5722938"/>
            <a:ext cx="2930525" cy="274637"/>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1800" b="1">
                <a:solidFill>
                  <a:srgbClr val="009999"/>
                </a:solidFill>
                <a:ea typeface="宋体" charset="-122"/>
              </a:rPr>
              <a:t>Bottom View of Disk Drive</a:t>
            </a:r>
          </a:p>
        </p:txBody>
      </p:sp>
      <p:sp>
        <p:nvSpPr>
          <p:cNvPr id="60423" name="Rectangle 5"/>
          <p:cNvSpPr>
            <a:spLocks noChangeArrowheads="1"/>
          </p:cNvSpPr>
          <p:nvPr/>
        </p:nvSpPr>
        <p:spPr bwMode="auto">
          <a:xfrm>
            <a:off x="1014413" y="3854450"/>
            <a:ext cx="538162"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HDA</a:t>
            </a:r>
          </a:p>
        </p:txBody>
      </p:sp>
      <p:sp>
        <p:nvSpPr>
          <p:cNvPr id="60424" name="Line 6"/>
          <p:cNvSpPr>
            <a:spLocks noChangeShapeType="1"/>
          </p:cNvSpPr>
          <p:nvPr/>
        </p:nvSpPr>
        <p:spPr bwMode="auto">
          <a:xfrm flipH="1">
            <a:off x="4516438" y="3259138"/>
            <a:ext cx="2239962" cy="19050"/>
          </a:xfrm>
          <a:prstGeom prst="line">
            <a:avLst/>
          </a:prstGeom>
          <a:noFill/>
          <a:ln w="9525">
            <a:solidFill>
              <a:srgbClr val="080808"/>
            </a:solidFill>
            <a:round/>
            <a:headEnd/>
            <a:tailEnd type="triangle" w="med" len="lg"/>
          </a:ln>
        </p:spPr>
        <p:txBody>
          <a:bodyPr lIns="0" tIns="0" rIns="0" bIns="0"/>
          <a:lstStyle/>
          <a:p>
            <a:endParaRPr lang="en-US"/>
          </a:p>
        </p:txBody>
      </p:sp>
      <p:sp>
        <p:nvSpPr>
          <p:cNvPr id="60425" name="Rectangle 7"/>
          <p:cNvSpPr>
            <a:spLocks noChangeArrowheads="1"/>
          </p:cNvSpPr>
          <p:nvPr/>
        </p:nvSpPr>
        <p:spPr bwMode="auto">
          <a:xfrm>
            <a:off x="6931025" y="3070225"/>
            <a:ext cx="1101725"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Controller</a:t>
            </a:r>
          </a:p>
        </p:txBody>
      </p:sp>
      <p:sp>
        <p:nvSpPr>
          <p:cNvPr id="60426" name="Line 8"/>
          <p:cNvSpPr>
            <a:spLocks noChangeShapeType="1"/>
          </p:cNvSpPr>
          <p:nvPr/>
        </p:nvSpPr>
        <p:spPr bwMode="auto">
          <a:xfrm>
            <a:off x="6804025" y="3802063"/>
            <a:ext cx="581025" cy="0"/>
          </a:xfrm>
          <a:prstGeom prst="line">
            <a:avLst/>
          </a:prstGeom>
          <a:noFill/>
          <a:ln w="25400">
            <a:solidFill>
              <a:srgbClr val="000610"/>
            </a:solidFill>
            <a:round/>
            <a:headEnd type="triangle" w="med" len="med"/>
            <a:tailEnd type="none" w="lg" len="med"/>
          </a:ln>
        </p:spPr>
        <p:txBody>
          <a:bodyPr lIns="0" tIns="0" rIns="0" bIns="0"/>
          <a:lstStyle/>
          <a:p>
            <a:endParaRPr lang="en-US"/>
          </a:p>
        </p:txBody>
      </p:sp>
      <p:sp>
        <p:nvSpPr>
          <p:cNvPr id="60427" name="Rectangle 9"/>
          <p:cNvSpPr>
            <a:spLocks noChangeArrowheads="1"/>
          </p:cNvSpPr>
          <p:nvPr/>
        </p:nvSpPr>
        <p:spPr bwMode="auto">
          <a:xfrm>
            <a:off x="7434263" y="3673475"/>
            <a:ext cx="985837"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00610"/>
                </a:solidFill>
                <a:ea typeface="宋体" charset="-122"/>
              </a:rPr>
              <a:t>Interface</a:t>
            </a:r>
          </a:p>
        </p:txBody>
      </p:sp>
      <p:sp>
        <p:nvSpPr>
          <p:cNvPr id="60428" name="Line 10"/>
          <p:cNvSpPr>
            <a:spLocks noChangeShapeType="1"/>
          </p:cNvSpPr>
          <p:nvPr/>
        </p:nvSpPr>
        <p:spPr bwMode="auto">
          <a:xfrm flipV="1">
            <a:off x="3313113" y="4456113"/>
            <a:ext cx="695325" cy="506412"/>
          </a:xfrm>
          <a:prstGeom prst="line">
            <a:avLst/>
          </a:prstGeom>
          <a:noFill/>
          <a:ln w="25400">
            <a:solidFill>
              <a:srgbClr val="000610"/>
            </a:solidFill>
            <a:round/>
            <a:headEnd/>
            <a:tailEnd type="triangle" w="lg" len="med"/>
          </a:ln>
        </p:spPr>
        <p:txBody>
          <a:bodyPr lIns="0" tIns="0" rIns="0" bIns="0"/>
          <a:lstStyle/>
          <a:p>
            <a:endParaRPr lang="en-US"/>
          </a:p>
        </p:txBody>
      </p:sp>
      <p:sp>
        <p:nvSpPr>
          <p:cNvPr id="60429" name="Rectangle 11"/>
          <p:cNvSpPr>
            <a:spLocks noChangeArrowheads="1"/>
          </p:cNvSpPr>
          <p:nvPr/>
        </p:nvSpPr>
        <p:spPr bwMode="auto">
          <a:xfrm>
            <a:off x="2457450" y="4745038"/>
            <a:ext cx="1250950" cy="609600"/>
          </a:xfrm>
          <a:prstGeom prst="rect">
            <a:avLst/>
          </a:prstGeom>
          <a:noFill/>
          <a:ln w="25400" algn="ctr">
            <a:noFill/>
            <a:miter lim="800000"/>
            <a:headEnd/>
            <a:tailEnd type="none" w="lg" len="med"/>
          </a:ln>
        </p:spPr>
        <p:txBody>
          <a:bodyPr lIns="0" tIns="0" rIns="0" bIns="0">
            <a:spAutoFit/>
          </a:bodyPr>
          <a:lstStyle/>
          <a:p>
            <a:pPr algn="l" defTabSz="941388"/>
            <a:r>
              <a:rPr lang="en-US" altLang="zh-CN" sz="2000">
                <a:solidFill>
                  <a:srgbClr val="000610"/>
                </a:solidFill>
                <a:ea typeface="宋体" charset="-122"/>
              </a:rPr>
              <a:t>Power Connector</a:t>
            </a:r>
          </a:p>
        </p:txBody>
      </p:sp>
      <p:sp>
        <p:nvSpPr>
          <p:cNvPr id="60430" name="Line 12"/>
          <p:cNvSpPr>
            <a:spLocks noChangeShapeType="1"/>
          </p:cNvSpPr>
          <p:nvPr/>
        </p:nvSpPr>
        <p:spPr bwMode="auto">
          <a:xfrm>
            <a:off x="1679575" y="3970338"/>
            <a:ext cx="1263650" cy="0"/>
          </a:xfrm>
          <a:prstGeom prst="line">
            <a:avLst/>
          </a:prstGeom>
          <a:noFill/>
          <a:ln w="25400">
            <a:solidFill>
              <a:srgbClr val="000610"/>
            </a:solidFill>
            <a:round/>
            <a:headEnd/>
            <a:tailEnd type="triangle" w="lg" len="med"/>
          </a:ln>
        </p:spPr>
        <p:txBody>
          <a:bodyPr lIns="0" tIns="0" rIns="0" bIns="0"/>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1443" name="Slide Number Placeholder 5"/>
          <p:cNvSpPr>
            <a:spLocks noGrp="1"/>
          </p:cNvSpPr>
          <p:nvPr>
            <p:ph type="sldNum" sz="quarter" idx="11"/>
          </p:nvPr>
        </p:nvSpPr>
        <p:spPr>
          <a:noFill/>
        </p:spPr>
        <p:txBody>
          <a:bodyPr/>
          <a:lstStyle/>
          <a:p>
            <a:r>
              <a:rPr lang="zh-CN" altLang="en-US" smtClean="0"/>
              <a:t> </a:t>
            </a:r>
            <a:r>
              <a:rPr lang="en-US" altLang="zh-CN" smtClean="0"/>
              <a:t>- </a:t>
            </a:r>
            <a:fld id="{6212C6B8-1889-4D95-89EE-EFB64C0219E9}" type="slidenum">
              <a:rPr lang="en-US" altLang="zh-CN" sz="800" smtClean="0"/>
              <a:pPr/>
              <a:t>64</a:t>
            </a:fld>
            <a:endParaRPr lang="en-US" altLang="zh-CN" sz="800" smtClean="0"/>
          </a:p>
        </p:txBody>
      </p:sp>
      <p:sp>
        <p:nvSpPr>
          <p:cNvPr id="61444" name="Rectangle 2"/>
          <p:cNvSpPr>
            <a:spLocks noGrp="1" noChangeArrowheads="1"/>
          </p:cNvSpPr>
          <p:nvPr>
            <p:ph type="title"/>
          </p:nvPr>
        </p:nvSpPr>
        <p:spPr/>
        <p:txBody>
          <a:bodyPr/>
          <a:lstStyle/>
          <a:p>
            <a:pPr eaLnBrk="1" hangingPunct="1"/>
            <a:r>
              <a:rPr lang="en-US" altLang="zh-CN" smtClean="0">
                <a:ea typeface="宋体" charset="-122"/>
              </a:rPr>
              <a:t>Physical Disk Structures: Sectors and Tracks</a:t>
            </a:r>
          </a:p>
        </p:txBody>
      </p:sp>
      <p:pic>
        <p:nvPicPr>
          <p:cNvPr id="61445" name="Picture 3" descr="platter"/>
          <p:cNvPicPr>
            <a:picLocks noChangeAspect="1" noChangeArrowheads="1"/>
          </p:cNvPicPr>
          <p:nvPr/>
        </p:nvPicPr>
        <p:blipFill>
          <a:blip r:embed="rId3" cstate="print"/>
          <a:srcRect/>
          <a:stretch>
            <a:fillRect/>
          </a:stretch>
        </p:blipFill>
        <p:spPr bwMode="auto">
          <a:xfrm>
            <a:off x="2735263" y="2008188"/>
            <a:ext cx="3138487" cy="3127375"/>
          </a:xfrm>
          <a:prstGeom prst="rect">
            <a:avLst/>
          </a:prstGeom>
          <a:noFill/>
          <a:ln w="9525">
            <a:noFill/>
            <a:miter lim="800000"/>
            <a:headEnd/>
            <a:tailEnd/>
          </a:ln>
        </p:spPr>
      </p:pic>
      <p:sp>
        <p:nvSpPr>
          <p:cNvPr id="61446" name="Line 4"/>
          <p:cNvSpPr>
            <a:spLocks noChangeShapeType="1"/>
          </p:cNvSpPr>
          <p:nvPr/>
        </p:nvSpPr>
        <p:spPr bwMode="auto">
          <a:xfrm flipH="1">
            <a:off x="4933950" y="1843088"/>
            <a:ext cx="323850" cy="447675"/>
          </a:xfrm>
          <a:prstGeom prst="line">
            <a:avLst/>
          </a:prstGeom>
          <a:noFill/>
          <a:ln w="9525">
            <a:solidFill>
              <a:srgbClr val="080808"/>
            </a:solidFill>
            <a:round/>
            <a:headEnd/>
            <a:tailEnd type="triangle" w="med" len="lg"/>
          </a:ln>
        </p:spPr>
        <p:txBody>
          <a:bodyPr lIns="0" tIns="0" rIns="0" bIns="0"/>
          <a:lstStyle/>
          <a:p>
            <a:endParaRPr lang="en-US"/>
          </a:p>
        </p:txBody>
      </p:sp>
      <p:sp>
        <p:nvSpPr>
          <p:cNvPr id="61447" name="Line 5"/>
          <p:cNvSpPr>
            <a:spLocks noChangeShapeType="1"/>
          </p:cNvSpPr>
          <p:nvPr/>
        </p:nvSpPr>
        <p:spPr bwMode="auto">
          <a:xfrm>
            <a:off x="5254625" y="1843088"/>
            <a:ext cx="390525" cy="0"/>
          </a:xfrm>
          <a:prstGeom prst="line">
            <a:avLst/>
          </a:prstGeom>
          <a:noFill/>
          <a:ln w="9525">
            <a:solidFill>
              <a:srgbClr val="080808"/>
            </a:solidFill>
            <a:round/>
            <a:headEnd/>
            <a:tailEnd type="none" w="lg" len="med"/>
          </a:ln>
        </p:spPr>
        <p:txBody>
          <a:bodyPr lIns="0" tIns="0" rIns="0" bIns="0"/>
          <a:lstStyle/>
          <a:p>
            <a:endParaRPr lang="en-US"/>
          </a:p>
        </p:txBody>
      </p:sp>
      <p:sp>
        <p:nvSpPr>
          <p:cNvPr id="61448" name="Text Box 6"/>
          <p:cNvSpPr txBox="1">
            <a:spLocks noChangeArrowheads="1"/>
          </p:cNvSpPr>
          <p:nvPr/>
        </p:nvSpPr>
        <p:spPr bwMode="auto">
          <a:xfrm>
            <a:off x="5699125" y="1706563"/>
            <a:ext cx="1009650" cy="304800"/>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2000">
                <a:solidFill>
                  <a:srgbClr val="080808"/>
                </a:solidFill>
                <a:ea typeface="宋体" charset="-122"/>
              </a:rPr>
              <a:t>Sector</a:t>
            </a:r>
          </a:p>
        </p:txBody>
      </p:sp>
      <p:sp>
        <p:nvSpPr>
          <p:cNvPr id="61449" name="Text Box 7"/>
          <p:cNvSpPr txBox="1">
            <a:spLocks noChangeArrowheads="1"/>
          </p:cNvSpPr>
          <p:nvPr/>
        </p:nvSpPr>
        <p:spPr bwMode="auto">
          <a:xfrm>
            <a:off x="5870575" y="4718050"/>
            <a:ext cx="1009650" cy="304800"/>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2000">
                <a:solidFill>
                  <a:srgbClr val="080808"/>
                </a:solidFill>
                <a:ea typeface="宋体" charset="-122"/>
              </a:rPr>
              <a:t>Track</a:t>
            </a:r>
          </a:p>
        </p:txBody>
      </p:sp>
      <p:sp>
        <p:nvSpPr>
          <p:cNvPr id="61450" name="Line 8"/>
          <p:cNvSpPr>
            <a:spLocks noChangeShapeType="1"/>
          </p:cNvSpPr>
          <p:nvPr/>
        </p:nvSpPr>
        <p:spPr bwMode="auto">
          <a:xfrm flipH="1" flipV="1">
            <a:off x="4981575" y="4300538"/>
            <a:ext cx="495300" cy="563562"/>
          </a:xfrm>
          <a:prstGeom prst="line">
            <a:avLst/>
          </a:prstGeom>
          <a:noFill/>
          <a:ln w="9525">
            <a:solidFill>
              <a:srgbClr val="080808"/>
            </a:solidFill>
            <a:round/>
            <a:headEnd/>
            <a:tailEnd type="triangle" w="med" len="lg"/>
          </a:ln>
        </p:spPr>
        <p:txBody>
          <a:bodyPr lIns="0" tIns="0" rIns="0" bIns="0"/>
          <a:lstStyle/>
          <a:p>
            <a:endParaRPr lang="en-US"/>
          </a:p>
        </p:txBody>
      </p:sp>
      <p:sp>
        <p:nvSpPr>
          <p:cNvPr id="61451" name="Line 9"/>
          <p:cNvSpPr>
            <a:spLocks noChangeShapeType="1"/>
          </p:cNvSpPr>
          <p:nvPr/>
        </p:nvSpPr>
        <p:spPr bwMode="auto">
          <a:xfrm>
            <a:off x="5473700" y="4867275"/>
            <a:ext cx="273050" cy="0"/>
          </a:xfrm>
          <a:prstGeom prst="line">
            <a:avLst/>
          </a:prstGeom>
          <a:noFill/>
          <a:ln w="9525">
            <a:solidFill>
              <a:srgbClr val="080808"/>
            </a:solidFill>
            <a:round/>
            <a:headEnd/>
            <a:tailEnd type="none" w="lg" len="med"/>
          </a:ln>
        </p:spPr>
        <p:txBody>
          <a:bodyPr lIns="0" tIns="0" rIns="0" bIns="0"/>
          <a:lstStyle/>
          <a:p>
            <a:endParaRPr lang="en-US"/>
          </a:p>
        </p:txBody>
      </p:sp>
      <p:sp>
        <p:nvSpPr>
          <p:cNvPr id="61452" name="Text Box 10"/>
          <p:cNvSpPr txBox="1">
            <a:spLocks noChangeArrowheads="1"/>
          </p:cNvSpPr>
          <p:nvPr/>
        </p:nvSpPr>
        <p:spPr bwMode="auto">
          <a:xfrm>
            <a:off x="3994150" y="5337175"/>
            <a:ext cx="1009650" cy="304800"/>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2000" b="1">
                <a:solidFill>
                  <a:srgbClr val="3A7A77"/>
                </a:solidFill>
                <a:ea typeface="宋体" charset="-122"/>
              </a:rPr>
              <a:t>Platter</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2467" name="Slide Number Placeholder 6"/>
          <p:cNvSpPr>
            <a:spLocks noGrp="1"/>
          </p:cNvSpPr>
          <p:nvPr>
            <p:ph type="sldNum" sz="quarter" idx="11"/>
          </p:nvPr>
        </p:nvSpPr>
        <p:spPr>
          <a:noFill/>
        </p:spPr>
        <p:txBody>
          <a:bodyPr/>
          <a:lstStyle/>
          <a:p>
            <a:r>
              <a:rPr lang="zh-CN" altLang="en-US" smtClean="0"/>
              <a:t> </a:t>
            </a:r>
            <a:r>
              <a:rPr lang="en-US" altLang="zh-CN" smtClean="0"/>
              <a:t>- </a:t>
            </a:r>
            <a:fld id="{F78E22BE-0C5C-4D08-B596-132790840691}" type="slidenum">
              <a:rPr lang="en-US" altLang="zh-CN" sz="800" smtClean="0"/>
              <a:pPr/>
              <a:t>65</a:t>
            </a:fld>
            <a:endParaRPr lang="en-US" altLang="zh-CN" sz="800" smtClean="0"/>
          </a:p>
        </p:txBody>
      </p:sp>
      <p:sp>
        <p:nvSpPr>
          <p:cNvPr id="62468" name="Rectangle 2"/>
          <p:cNvSpPr>
            <a:spLocks noGrp="1" noChangeArrowheads="1"/>
          </p:cNvSpPr>
          <p:nvPr>
            <p:ph type="title"/>
          </p:nvPr>
        </p:nvSpPr>
        <p:spPr/>
        <p:txBody>
          <a:bodyPr/>
          <a:lstStyle/>
          <a:p>
            <a:pPr eaLnBrk="1" hangingPunct="1"/>
            <a:r>
              <a:rPr lang="en-US" altLang="zh-CN" smtClean="0">
                <a:ea typeface="宋体" charset="-122"/>
              </a:rPr>
              <a:t>Platter Geometry and Zoned-Bit Recording</a:t>
            </a:r>
          </a:p>
        </p:txBody>
      </p:sp>
      <p:sp>
        <p:nvSpPr>
          <p:cNvPr id="62469" name="Text Box 3"/>
          <p:cNvSpPr txBox="1">
            <a:spLocks noChangeArrowheads="1"/>
          </p:cNvSpPr>
          <p:nvPr/>
        </p:nvSpPr>
        <p:spPr bwMode="auto">
          <a:xfrm>
            <a:off x="1046163" y="5307013"/>
            <a:ext cx="2325687" cy="244475"/>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1600" b="1">
                <a:solidFill>
                  <a:srgbClr val="3A7A77"/>
                </a:solidFill>
                <a:ea typeface="宋体" charset="-122"/>
              </a:rPr>
              <a:t>Platter Without Zones</a:t>
            </a:r>
          </a:p>
        </p:txBody>
      </p:sp>
      <p:pic>
        <p:nvPicPr>
          <p:cNvPr id="62470" name="Picture 4" descr="platter"/>
          <p:cNvPicPr>
            <a:picLocks noChangeAspect="1" noChangeArrowheads="1"/>
          </p:cNvPicPr>
          <p:nvPr/>
        </p:nvPicPr>
        <p:blipFill>
          <a:blip r:embed="rId3" cstate="print"/>
          <a:srcRect/>
          <a:stretch>
            <a:fillRect/>
          </a:stretch>
        </p:blipFill>
        <p:spPr bwMode="auto">
          <a:xfrm>
            <a:off x="582613" y="1817688"/>
            <a:ext cx="3138487" cy="3127375"/>
          </a:xfrm>
          <a:prstGeom prst="rect">
            <a:avLst/>
          </a:prstGeom>
          <a:noFill/>
          <a:ln w="9525">
            <a:noFill/>
            <a:miter lim="800000"/>
            <a:headEnd/>
            <a:tailEnd/>
          </a:ln>
        </p:spPr>
      </p:pic>
      <p:grpSp>
        <p:nvGrpSpPr>
          <p:cNvPr id="62471" name="Group 5"/>
          <p:cNvGrpSpPr>
            <a:grpSpLocks/>
          </p:cNvGrpSpPr>
          <p:nvPr/>
        </p:nvGrpSpPr>
        <p:grpSpPr bwMode="auto">
          <a:xfrm>
            <a:off x="2952750" y="1685925"/>
            <a:ext cx="1023938" cy="447675"/>
            <a:chOff x="1860" y="1062"/>
            <a:chExt cx="645" cy="282"/>
          </a:xfrm>
        </p:grpSpPr>
        <p:sp>
          <p:nvSpPr>
            <p:cNvPr id="62485" name="Line 6"/>
            <p:cNvSpPr>
              <a:spLocks noChangeShapeType="1"/>
            </p:cNvSpPr>
            <p:nvPr/>
          </p:nvSpPr>
          <p:spPr bwMode="auto">
            <a:xfrm flipH="1">
              <a:off x="1860" y="1062"/>
              <a:ext cx="204" cy="282"/>
            </a:xfrm>
            <a:prstGeom prst="line">
              <a:avLst/>
            </a:prstGeom>
            <a:noFill/>
            <a:ln w="9525">
              <a:solidFill>
                <a:srgbClr val="080808"/>
              </a:solidFill>
              <a:round/>
              <a:headEnd/>
              <a:tailEnd type="triangle" w="med" len="lg"/>
            </a:ln>
          </p:spPr>
          <p:txBody>
            <a:bodyPr lIns="0" tIns="0" rIns="0" bIns="0"/>
            <a:lstStyle/>
            <a:p>
              <a:endParaRPr lang="en-US"/>
            </a:p>
          </p:txBody>
        </p:sp>
        <p:sp>
          <p:nvSpPr>
            <p:cNvPr id="62486" name="Line 7"/>
            <p:cNvSpPr>
              <a:spLocks noChangeShapeType="1"/>
            </p:cNvSpPr>
            <p:nvPr/>
          </p:nvSpPr>
          <p:spPr bwMode="auto">
            <a:xfrm>
              <a:off x="2058" y="1062"/>
              <a:ext cx="447" cy="0"/>
            </a:xfrm>
            <a:prstGeom prst="line">
              <a:avLst/>
            </a:prstGeom>
            <a:noFill/>
            <a:ln w="9525">
              <a:solidFill>
                <a:srgbClr val="080808"/>
              </a:solidFill>
              <a:round/>
              <a:headEnd/>
              <a:tailEnd type="none" w="lg" len="med"/>
            </a:ln>
          </p:spPr>
          <p:txBody>
            <a:bodyPr lIns="0" tIns="0" rIns="0" bIns="0"/>
            <a:lstStyle/>
            <a:p>
              <a:endParaRPr lang="en-US"/>
            </a:p>
          </p:txBody>
        </p:sp>
      </p:grpSp>
      <p:sp>
        <p:nvSpPr>
          <p:cNvPr id="62472" name="Text Box 8"/>
          <p:cNvSpPr txBox="1">
            <a:spLocks noChangeArrowheads="1"/>
          </p:cNvSpPr>
          <p:nvPr/>
        </p:nvSpPr>
        <p:spPr bwMode="auto">
          <a:xfrm>
            <a:off x="3879850" y="1543050"/>
            <a:ext cx="1009650" cy="274638"/>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1800">
                <a:solidFill>
                  <a:srgbClr val="080808"/>
                </a:solidFill>
                <a:ea typeface="宋体" charset="-122"/>
              </a:rPr>
              <a:t>Sector</a:t>
            </a:r>
          </a:p>
        </p:txBody>
      </p:sp>
      <p:sp>
        <p:nvSpPr>
          <p:cNvPr id="62473" name="Text Box 9"/>
          <p:cNvSpPr txBox="1">
            <a:spLocks noChangeArrowheads="1"/>
          </p:cNvSpPr>
          <p:nvPr/>
        </p:nvSpPr>
        <p:spPr bwMode="auto">
          <a:xfrm>
            <a:off x="3876675" y="4676775"/>
            <a:ext cx="1009650" cy="274638"/>
          </a:xfrm>
          <a:prstGeom prst="rect">
            <a:avLst/>
          </a:prstGeom>
          <a:noFill/>
          <a:ln w="25400" algn="ctr">
            <a:noFill/>
            <a:miter lim="800000"/>
            <a:headEnd/>
            <a:tailEnd type="none" w="lg" len="med"/>
          </a:ln>
        </p:spPr>
        <p:txBody>
          <a:bodyPr lIns="0" tIns="0" rIns="0" bIns="0">
            <a:spAutoFit/>
          </a:bodyPr>
          <a:lstStyle/>
          <a:p>
            <a:pPr marL="354013" indent="-354013" defTabSz="941388"/>
            <a:r>
              <a:rPr lang="en-US" altLang="zh-CN" sz="1800">
                <a:solidFill>
                  <a:srgbClr val="080808"/>
                </a:solidFill>
                <a:ea typeface="宋体" charset="-122"/>
              </a:rPr>
              <a:t>Track</a:t>
            </a:r>
          </a:p>
        </p:txBody>
      </p:sp>
      <p:grpSp>
        <p:nvGrpSpPr>
          <p:cNvPr id="62474" name="Group 10"/>
          <p:cNvGrpSpPr>
            <a:grpSpLocks/>
          </p:cNvGrpSpPr>
          <p:nvPr/>
        </p:nvGrpSpPr>
        <p:grpSpPr bwMode="auto">
          <a:xfrm>
            <a:off x="2781300" y="4219575"/>
            <a:ext cx="1252538" cy="608013"/>
            <a:chOff x="1734" y="2658"/>
            <a:chExt cx="789" cy="383"/>
          </a:xfrm>
        </p:grpSpPr>
        <p:sp>
          <p:nvSpPr>
            <p:cNvPr id="62483" name="Line 11"/>
            <p:cNvSpPr>
              <a:spLocks noChangeShapeType="1"/>
            </p:cNvSpPr>
            <p:nvPr/>
          </p:nvSpPr>
          <p:spPr bwMode="auto">
            <a:xfrm flipH="1" flipV="1">
              <a:off x="1734" y="2658"/>
              <a:ext cx="336" cy="383"/>
            </a:xfrm>
            <a:prstGeom prst="line">
              <a:avLst/>
            </a:prstGeom>
            <a:noFill/>
            <a:ln w="9525">
              <a:solidFill>
                <a:srgbClr val="080808"/>
              </a:solidFill>
              <a:round/>
              <a:headEnd/>
              <a:tailEnd type="triangle" w="med" len="lg"/>
            </a:ln>
          </p:spPr>
          <p:txBody>
            <a:bodyPr lIns="0" tIns="0" rIns="0" bIns="0"/>
            <a:lstStyle/>
            <a:p>
              <a:endParaRPr lang="en-US"/>
            </a:p>
          </p:txBody>
        </p:sp>
        <p:sp>
          <p:nvSpPr>
            <p:cNvPr id="62484" name="Line 12"/>
            <p:cNvSpPr>
              <a:spLocks noChangeShapeType="1"/>
            </p:cNvSpPr>
            <p:nvPr/>
          </p:nvSpPr>
          <p:spPr bwMode="auto">
            <a:xfrm>
              <a:off x="2076" y="3036"/>
              <a:ext cx="447" cy="0"/>
            </a:xfrm>
            <a:prstGeom prst="line">
              <a:avLst/>
            </a:prstGeom>
            <a:noFill/>
            <a:ln w="9525">
              <a:solidFill>
                <a:srgbClr val="080808"/>
              </a:solidFill>
              <a:round/>
              <a:headEnd/>
              <a:tailEnd type="none" w="lg" len="med"/>
            </a:ln>
          </p:spPr>
          <p:txBody>
            <a:bodyPr lIns="0" tIns="0" rIns="0" bIns="0"/>
            <a:lstStyle/>
            <a:p>
              <a:endParaRPr lang="en-US"/>
            </a:p>
          </p:txBody>
        </p:sp>
      </p:grpSp>
      <p:sp>
        <p:nvSpPr>
          <p:cNvPr id="62475" name="Text Box 13"/>
          <p:cNvSpPr txBox="1">
            <a:spLocks noChangeArrowheads="1"/>
          </p:cNvSpPr>
          <p:nvPr/>
        </p:nvSpPr>
        <p:spPr bwMode="auto">
          <a:xfrm>
            <a:off x="5629275" y="5307013"/>
            <a:ext cx="1935163" cy="244475"/>
          </a:xfrm>
          <a:prstGeom prst="rect">
            <a:avLst/>
          </a:prstGeom>
          <a:noFill/>
          <a:ln w="25400" algn="ctr">
            <a:noFill/>
            <a:miter lim="800000"/>
            <a:headEnd/>
            <a:tailEnd type="none" w="lg" len="med"/>
          </a:ln>
        </p:spPr>
        <p:txBody>
          <a:bodyPr lIns="0" tIns="0" rIns="0" bIns="0">
            <a:spAutoFit/>
          </a:bodyPr>
          <a:lstStyle/>
          <a:p>
            <a:pPr marL="354013" indent="-354013" algn="l" defTabSz="941388"/>
            <a:r>
              <a:rPr lang="en-US" altLang="zh-CN" sz="1600" b="1">
                <a:solidFill>
                  <a:srgbClr val="3A7A77"/>
                </a:solidFill>
                <a:ea typeface="宋体" charset="-122"/>
              </a:rPr>
              <a:t>Platter With Zones</a:t>
            </a:r>
          </a:p>
        </p:txBody>
      </p:sp>
      <p:pic>
        <p:nvPicPr>
          <p:cNvPr id="62476" name="Picture 14" descr="Zones2"/>
          <p:cNvPicPr>
            <a:picLocks noChangeAspect="1" noChangeArrowheads="1"/>
          </p:cNvPicPr>
          <p:nvPr/>
        </p:nvPicPr>
        <p:blipFill>
          <a:blip r:embed="rId4" cstate="print"/>
          <a:srcRect/>
          <a:stretch>
            <a:fillRect/>
          </a:stretch>
        </p:blipFill>
        <p:spPr bwMode="auto">
          <a:xfrm>
            <a:off x="5054600" y="1824038"/>
            <a:ext cx="3094038" cy="3094037"/>
          </a:xfrm>
          <a:prstGeom prst="rect">
            <a:avLst/>
          </a:prstGeom>
          <a:noFill/>
          <a:ln w="9525">
            <a:noFill/>
            <a:miter lim="800000"/>
            <a:headEnd/>
            <a:tailEnd/>
          </a:ln>
        </p:spPr>
      </p:pic>
      <p:grpSp>
        <p:nvGrpSpPr>
          <p:cNvPr id="62477" name="Group 15"/>
          <p:cNvGrpSpPr>
            <a:grpSpLocks/>
          </p:cNvGrpSpPr>
          <p:nvPr/>
        </p:nvGrpSpPr>
        <p:grpSpPr bwMode="auto">
          <a:xfrm flipH="1">
            <a:off x="4779963" y="1677988"/>
            <a:ext cx="1109662" cy="447675"/>
            <a:chOff x="1860" y="1062"/>
            <a:chExt cx="645" cy="282"/>
          </a:xfrm>
        </p:grpSpPr>
        <p:sp>
          <p:nvSpPr>
            <p:cNvPr id="62481" name="Line 16"/>
            <p:cNvSpPr>
              <a:spLocks noChangeShapeType="1"/>
            </p:cNvSpPr>
            <p:nvPr/>
          </p:nvSpPr>
          <p:spPr bwMode="auto">
            <a:xfrm flipH="1">
              <a:off x="1860" y="1062"/>
              <a:ext cx="204" cy="282"/>
            </a:xfrm>
            <a:prstGeom prst="line">
              <a:avLst/>
            </a:prstGeom>
            <a:noFill/>
            <a:ln w="9525">
              <a:solidFill>
                <a:srgbClr val="080808"/>
              </a:solidFill>
              <a:round/>
              <a:headEnd/>
              <a:tailEnd type="triangle" w="med" len="lg"/>
            </a:ln>
          </p:spPr>
          <p:txBody>
            <a:bodyPr lIns="0" tIns="0" rIns="0" bIns="0"/>
            <a:lstStyle/>
            <a:p>
              <a:endParaRPr lang="en-US"/>
            </a:p>
          </p:txBody>
        </p:sp>
        <p:sp>
          <p:nvSpPr>
            <p:cNvPr id="62482" name="Line 17"/>
            <p:cNvSpPr>
              <a:spLocks noChangeShapeType="1"/>
            </p:cNvSpPr>
            <p:nvPr/>
          </p:nvSpPr>
          <p:spPr bwMode="auto">
            <a:xfrm>
              <a:off x="2058" y="1062"/>
              <a:ext cx="447" cy="0"/>
            </a:xfrm>
            <a:prstGeom prst="line">
              <a:avLst/>
            </a:prstGeom>
            <a:noFill/>
            <a:ln w="9525">
              <a:solidFill>
                <a:srgbClr val="080808"/>
              </a:solidFill>
              <a:round/>
              <a:headEnd/>
              <a:tailEnd type="none" w="lg" len="med"/>
            </a:ln>
          </p:spPr>
          <p:txBody>
            <a:bodyPr lIns="0" tIns="0" rIns="0" bIns="0"/>
            <a:lstStyle/>
            <a:p>
              <a:endParaRPr lang="en-US"/>
            </a:p>
          </p:txBody>
        </p:sp>
      </p:grpSp>
      <p:grpSp>
        <p:nvGrpSpPr>
          <p:cNvPr id="62478" name="Group 18"/>
          <p:cNvGrpSpPr>
            <a:grpSpLocks/>
          </p:cNvGrpSpPr>
          <p:nvPr/>
        </p:nvGrpSpPr>
        <p:grpSpPr bwMode="auto">
          <a:xfrm flipH="1">
            <a:off x="4781550" y="4219575"/>
            <a:ext cx="1084263" cy="608013"/>
            <a:chOff x="1734" y="2658"/>
            <a:chExt cx="789" cy="383"/>
          </a:xfrm>
        </p:grpSpPr>
        <p:sp>
          <p:nvSpPr>
            <p:cNvPr id="62479" name="Line 19"/>
            <p:cNvSpPr>
              <a:spLocks noChangeShapeType="1"/>
            </p:cNvSpPr>
            <p:nvPr/>
          </p:nvSpPr>
          <p:spPr bwMode="auto">
            <a:xfrm flipH="1" flipV="1">
              <a:off x="1734" y="2658"/>
              <a:ext cx="336" cy="383"/>
            </a:xfrm>
            <a:prstGeom prst="line">
              <a:avLst/>
            </a:prstGeom>
            <a:noFill/>
            <a:ln w="9525">
              <a:solidFill>
                <a:srgbClr val="080808"/>
              </a:solidFill>
              <a:round/>
              <a:headEnd/>
              <a:tailEnd type="triangle" w="med" len="lg"/>
            </a:ln>
          </p:spPr>
          <p:txBody>
            <a:bodyPr lIns="0" tIns="0" rIns="0" bIns="0"/>
            <a:lstStyle/>
            <a:p>
              <a:endParaRPr lang="en-US"/>
            </a:p>
          </p:txBody>
        </p:sp>
        <p:sp>
          <p:nvSpPr>
            <p:cNvPr id="62480" name="Line 20"/>
            <p:cNvSpPr>
              <a:spLocks noChangeShapeType="1"/>
            </p:cNvSpPr>
            <p:nvPr/>
          </p:nvSpPr>
          <p:spPr bwMode="auto">
            <a:xfrm>
              <a:off x="2076" y="3036"/>
              <a:ext cx="447" cy="0"/>
            </a:xfrm>
            <a:prstGeom prst="line">
              <a:avLst/>
            </a:prstGeom>
            <a:noFill/>
            <a:ln w="9525">
              <a:solidFill>
                <a:srgbClr val="080808"/>
              </a:solidFill>
              <a:round/>
              <a:headEnd/>
              <a:tailEnd type="none" w="lg" len="me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3491" name="Slide Number Placeholder 4"/>
          <p:cNvSpPr>
            <a:spLocks noGrp="1"/>
          </p:cNvSpPr>
          <p:nvPr>
            <p:ph type="sldNum" sz="quarter" idx="11"/>
          </p:nvPr>
        </p:nvSpPr>
        <p:spPr>
          <a:noFill/>
        </p:spPr>
        <p:txBody>
          <a:bodyPr/>
          <a:lstStyle/>
          <a:p>
            <a:r>
              <a:rPr lang="zh-CN" altLang="en-US" smtClean="0"/>
              <a:t> </a:t>
            </a:r>
            <a:r>
              <a:rPr lang="en-US" altLang="zh-CN" smtClean="0"/>
              <a:t>- </a:t>
            </a:r>
            <a:fld id="{5521E37B-3878-4E91-B944-F8C56A059F70}" type="slidenum">
              <a:rPr lang="en-US" altLang="zh-CN" sz="800" smtClean="0"/>
              <a:pPr/>
              <a:t>66</a:t>
            </a:fld>
            <a:endParaRPr lang="en-US" altLang="zh-CN" sz="800" smtClean="0"/>
          </a:p>
        </p:txBody>
      </p:sp>
      <p:sp>
        <p:nvSpPr>
          <p:cNvPr id="63492" name="AutoShape 2"/>
          <p:cNvSpPr>
            <a:spLocks noChangeArrowheads="1"/>
          </p:cNvSpPr>
          <p:nvPr/>
        </p:nvSpPr>
        <p:spPr bwMode="auto">
          <a:xfrm flipH="1">
            <a:off x="5170488" y="5492750"/>
            <a:ext cx="595312" cy="131763"/>
          </a:xfrm>
          <a:prstGeom prst="homePlate">
            <a:avLst>
              <a:gd name="adj" fmla="val 112951"/>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63493" name="AutoShape 3"/>
          <p:cNvSpPr>
            <a:spLocks noChangeArrowheads="1"/>
          </p:cNvSpPr>
          <p:nvPr/>
        </p:nvSpPr>
        <p:spPr bwMode="auto">
          <a:xfrm flipH="1">
            <a:off x="5160963" y="4383088"/>
            <a:ext cx="595312" cy="131762"/>
          </a:xfrm>
          <a:prstGeom prst="homePlate">
            <a:avLst>
              <a:gd name="adj" fmla="val 112952"/>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63494" name="AutoShape 4"/>
          <p:cNvSpPr>
            <a:spLocks noChangeArrowheads="1"/>
          </p:cNvSpPr>
          <p:nvPr/>
        </p:nvSpPr>
        <p:spPr bwMode="auto">
          <a:xfrm flipH="1">
            <a:off x="5175250" y="3140075"/>
            <a:ext cx="595313" cy="131763"/>
          </a:xfrm>
          <a:prstGeom prst="homePlate">
            <a:avLst>
              <a:gd name="adj" fmla="val 112951"/>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63495" name="AutoShape 5"/>
          <p:cNvSpPr>
            <a:spLocks noChangeArrowheads="1"/>
          </p:cNvSpPr>
          <p:nvPr/>
        </p:nvSpPr>
        <p:spPr bwMode="auto">
          <a:xfrm flipH="1">
            <a:off x="5165725" y="2030413"/>
            <a:ext cx="595313" cy="131762"/>
          </a:xfrm>
          <a:prstGeom prst="homePlate">
            <a:avLst>
              <a:gd name="adj" fmla="val 112952"/>
            </a:avLst>
          </a:prstGeom>
          <a:gradFill rotWithShape="1">
            <a:gsLst>
              <a:gs pos="0">
                <a:srgbClr val="E0E0E0"/>
              </a:gs>
              <a:gs pos="100000">
                <a:srgbClr val="686868"/>
              </a:gs>
            </a:gsLst>
            <a:lin ang="5400000" scaled="1"/>
          </a:gradFill>
          <a:ln w="3175" algn="ctr">
            <a:solidFill>
              <a:srgbClr val="BEB278"/>
            </a:solidFill>
            <a:miter lim="800000"/>
            <a:headEnd/>
            <a:tailEnd/>
          </a:ln>
        </p:spPr>
        <p:txBody>
          <a:bodyPr wrap="none" lIns="0" tIns="0" rIns="0" bIns="0" anchor="ctr"/>
          <a:lstStyle/>
          <a:p>
            <a:endParaRPr lang="en-US"/>
          </a:p>
        </p:txBody>
      </p:sp>
      <p:sp>
        <p:nvSpPr>
          <p:cNvPr id="63496" name="Rectangle 6"/>
          <p:cNvSpPr>
            <a:spLocks noGrp="1" noChangeArrowheads="1"/>
          </p:cNvSpPr>
          <p:nvPr>
            <p:ph type="title"/>
          </p:nvPr>
        </p:nvSpPr>
        <p:spPr/>
        <p:txBody>
          <a:bodyPr/>
          <a:lstStyle/>
          <a:p>
            <a:pPr eaLnBrk="1" hangingPunct="1"/>
            <a:r>
              <a:rPr lang="en-US" altLang="zh-CN" smtClean="0">
                <a:ea typeface="宋体" charset="-122"/>
              </a:rPr>
              <a:t>Physical Disk Structures: Cylinders </a:t>
            </a:r>
          </a:p>
        </p:txBody>
      </p:sp>
      <p:pic>
        <p:nvPicPr>
          <p:cNvPr id="63497" name="Picture 7" descr="DiskDriveCylinders"/>
          <p:cNvPicPr>
            <a:picLocks noChangeAspect="1" noChangeArrowheads="1"/>
          </p:cNvPicPr>
          <p:nvPr/>
        </p:nvPicPr>
        <p:blipFill>
          <a:blip r:embed="rId3" cstate="print"/>
          <a:srcRect/>
          <a:stretch>
            <a:fillRect/>
          </a:stretch>
        </p:blipFill>
        <p:spPr bwMode="auto">
          <a:xfrm>
            <a:off x="3405188" y="1119188"/>
            <a:ext cx="2154237" cy="5019675"/>
          </a:xfrm>
          <a:prstGeom prst="rect">
            <a:avLst/>
          </a:prstGeom>
          <a:noFill/>
          <a:ln w="9525">
            <a:noFill/>
            <a:miter lim="800000"/>
            <a:headEnd/>
            <a:tailEnd/>
          </a:ln>
        </p:spPr>
      </p:pic>
      <p:sp>
        <p:nvSpPr>
          <p:cNvPr id="63498" name="Text Box 8"/>
          <p:cNvSpPr txBox="1">
            <a:spLocks noChangeArrowheads="1"/>
          </p:cNvSpPr>
          <p:nvPr/>
        </p:nvSpPr>
        <p:spPr bwMode="auto">
          <a:xfrm>
            <a:off x="1033463" y="3629025"/>
            <a:ext cx="933450"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a:solidFill>
                  <a:srgbClr val="080808"/>
                </a:solidFill>
                <a:ea typeface="宋体" charset="-122"/>
              </a:rPr>
              <a:t>Cylinder</a:t>
            </a:r>
          </a:p>
        </p:txBody>
      </p:sp>
      <p:sp>
        <p:nvSpPr>
          <p:cNvPr id="63499" name="Text Box 9"/>
          <p:cNvSpPr txBox="1">
            <a:spLocks noChangeArrowheads="1"/>
          </p:cNvSpPr>
          <p:nvPr/>
        </p:nvSpPr>
        <p:spPr bwMode="auto">
          <a:xfrm>
            <a:off x="2717800" y="6276975"/>
            <a:ext cx="3640138"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3A7A77"/>
                </a:solidFill>
                <a:ea typeface="宋体" charset="-122"/>
              </a:rPr>
              <a:t>Tracks, Cylinders and Sectors</a:t>
            </a:r>
          </a:p>
        </p:txBody>
      </p:sp>
      <p:sp>
        <p:nvSpPr>
          <p:cNvPr id="63500" name="Line 10"/>
          <p:cNvSpPr>
            <a:spLocks noChangeShapeType="1"/>
          </p:cNvSpPr>
          <p:nvPr/>
        </p:nvSpPr>
        <p:spPr bwMode="auto">
          <a:xfrm>
            <a:off x="2108200" y="3768725"/>
            <a:ext cx="1609725" cy="0"/>
          </a:xfrm>
          <a:prstGeom prst="line">
            <a:avLst/>
          </a:prstGeom>
          <a:noFill/>
          <a:ln w="12700">
            <a:solidFill>
              <a:srgbClr val="000610"/>
            </a:solidFill>
            <a:round/>
            <a:headEnd/>
            <a:tailEnd type="triangle" w="med" len="lg"/>
          </a:ln>
        </p:spPr>
        <p:txBody>
          <a:bodyPr lIns="0" tIns="0" rIns="0" bIns="0"/>
          <a:lstStyle/>
          <a:p>
            <a:endParaRPr lang="en-US"/>
          </a:p>
        </p:txBody>
      </p:sp>
      <p:sp>
        <p:nvSpPr>
          <p:cNvPr id="63501" name="Line 11"/>
          <p:cNvSpPr>
            <a:spLocks noChangeShapeType="1"/>
          </p:cNvSpPr>
          <p:nvPr/>
        </p:nvSpPr>
        <p:spPr bwMode="auto">
          <a:xfrm>
            <a:off x="3700463" y="1944688"/>
            <a:ext cx="0" cy="3597275"/>
          </a:xfrm>
          <a:prstGeom prst="line">
            <a:avLst/>
          </a:prstGeom>
          <a:noFill/>
          <a:ln w="25400">
            <a:solidFill>
              <a:srgbClr val="FF0000"/>
            </a:solidFill>
            <a:prstDash val="sysDot"/>
            <a:round/>
            <a:headEnd/>
            <a:tailEnd type="none" w="lg" len="med"/>
          </a:ln>
        </p:spPr>
        <p:txBody>
          <a:bodyPr lIns="0" tIns="0" rIns="0" bIns="0"/>
          <a:lstStyle/>
          <a:p>
            <a:endParaRPr lang="en-US"/>
          </a:p>
        </p:txBody>
      </p:sp>
      <p:sp>
        <p:nvSpPr>
          <p:cNvPr id="63502" name="Line 12"/>
          <p:cNvSpPr>
            <a:spLocks noChangeShapeType="1"/>
          </p:cNvSpPr>
          <p:nvPr/>
        </p:nvSpPr>
        <p:spPr bwMode="auto">
          <a:xfrm>
            <a:off x="3852863" y="1944688"/>
            <a:ext cx="0" cy="3597275"/>
          </a:xfrm>
          <a:prstGeom prst="line">
            <a:avLst/>
          </a:prstGeom>
          <a:noFill/>
          <a:ln w="25400">
            <a:solidFill>
              <a:srgbClr val="FF0000"/>
            </a:solidFill>
            <a:prstDash val="sysDot"/>
            <a:round/>
            <a:headEnd/>
            <a:tailEnd type="none" w="lg" len="med"/>
          </a:ln>
        </p:spPr>
        <p:txBody>
          <a:bodyPr lIns="0" tIns="0" rIns="0" bIns="0"/>
          <a:lstStyle/>
          <a:p>
            <a:endParaRPr lang="en-US"/>
          </a:p>
        </p:txBody>
      </p:sp>
      <p:sp>
        <p:nvSpPr>
          <p:cNvPr id="63503" name="Line 13"/>
          <p:cNvSpPr>
            <a:spLocks noChangeShapeType="1"/>
          </p:cNvSpPr>
          <p:nvPr/>
        </p:nvSpPr>
        <p:spPr bwMode="auto">
          <a:xfrm>
            <a:off x="5076825" y="1944688"/>
            <a:ext cx="0" cy="3597275"/>
          </a:xfrm>
          <a:prstGeom prst="line">
            <a:avLst/>
          </a:prstGeom>
          <a:noFill/>
          <a:ln w="25400">
            <a:solidFill>
              <a:srgbClr val="FF0000"/>
            </a:solidFill>
            <a:prstDash val="sysDot"/>
            <a:round/>
            <a:headEnd/>
            <a:tailEnd type="none" w="lg" len="med"/>
          </a:ln>
        </p:spPr>
        <p:txBody>
          <a:bodyPr lIns="0" tIns="0" rIns="0" bIns="0"/>
          <a:lstStyle/>
          <a:p>
            <a:endParaRPr lang="en-US"/>
          </a:p>
        </p:txBody>
      </p:sp>
      <p:sp>
        <p:nvSpPr>
          <p:cNvPr id="63504" name="Line 14"/>
          <p:cNvSpPr>
            <a:spLocks noChangeShapeType="1"/>
          </p:cNvSpPr>
          <p:nvPr/>
        </p:nvSpPr>
        <p:spPr bwMode="auto">
          <a:xfrm>
            <a:off x="5229225" y="1944688"/>
            <a:ext cx="0" cy="3597275"/>
          </a:xfrm>
          <a:prstGeom prst="line">
            <a:avLst/>
          </a:prstGeom>
          <a:noFill/>
          <a:ln w="25400">
            <a:solidFill>
              <a:srgbClr val="FF0000"/>
            </a:solidFill>
            <a:prstDash val="sysDot"/>
            <a:round/>
            <a:headEnd/>
            <a:tailEnd type="none" w="lg" len="med"/>
          </a:ln>
        </p:spPr>
        <p:txBody>
          <a:bodyPr lIns="0" tIns="0" rIns="0" bIns="0"/>
          <a:lstStyle/>
          <a:p>
            <a:endParaRPr lang="en-US"/>
          </a:p>
        </p:txBody>
      </p:sp>
      <p:sp>
        <p:nvSpPr>
          <p:cNvPr id="63505" name="Rectangle 15"/>
          <p:cNvSpPr>
            <a:spLocks noChangeArrowheads="1"/>
          </p:cNvSpPr>
          <p:nvPr/>
        </p:nvSpPr>
        <p:spPr bwMode="auto">
          <a:xfrm>
            <a:off x="5691188" y="1843088"/>
            <a:ext cx="88900" cy="3875087"/>
          </a:xfrm>
          <a:prstGeom prst="rect">
            <a:avLst/>
          </a:prstGeom>
          <a:gradFill rotWithShape="1">
            <a:gsLst>
              <a:gs pos="0">
                <a:srgbClr val="E0E0E0"/>
              </a:gs>
              <a:gs pos="100000">
                <a:srgbClr val="686868"/>
              </a:gs>
            </a:gsLst>
            <a:lin ang="0" scaled="1"/>
          </a:gradFill>
          <a:ln w="3175" algn="ctr">
            <a:solidFill>
              <a:srgbClr val="000610"/>
            </a:solidFill>
            <a:miter lim="800000"/>
            <a:headEnd/>
            <a:tailEnd/>
          </a:ln>
        </p:spPr>
        <p:txBody>
          <a:bodyPr wrap="none" lIns="0" tIns="0" rIns="0" bIns="0" anchor="ctr"/>
          <a:lstStyle/>
          <a:p>
            <a:endParaRPr lang="en-US"/>
          </a:p>
        </p:txBody>
      </p:sp>
      <p:sp>
        <p:nvSpPr>
          <p:cNvPr id="63506" name="AutoShape 16"/>
          <p:cNvSpPr>
            <a:spLocks noChangeArrowheads="1"/>
          </p:cNvSpPr>
          <p:nvPr/>
        </p:nvSpPr>
        <p:spPr bwMode="auto">
          <a:xfrm flipH="1">
            <a:off x="5186363" y="1833563"/>
            <a:ext cx="595312" cy="131762"/>
          </a:xfrm>
          <a:prstGeom prst="homePlate">
            <a:avLst>
              <a:gd name="adj" fmla="val 112952"/>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63507" name="AutoShape 17"/>
          <p:cNvSpPr>
            <a:spLocks noChangeArrowheads="1"/>
          </p:cNvSpPr>
          <p:nvPr/>
        </p:nvSpPr>
        <p:spPr bwMode="auto">
          <a:xfrm flipH="1">
            <a:off x="5195888" y="2943225"/>
            <a:ext cx="595312" cy="131763"/>
          </a:xfrm>
          <a:prstGeom prst="homePlate">
            <a:avLst>
              <a:gd name="adj" fmla="val 112951"/>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63508" name="AutoShape 18"/>
          <p:cNvSpPr>
            <a:spLocks noChangeArrowheads="1"/>
          </p:cNvSpPr>
          <p:nvPr/>
        </p:nvSpPr>
        <p:spPr bwMode="auto">
          <a:xfrm flipH="1">
            <a:off x="5181600" y="4186238"/>
            <a:ext cx="595313" cy="131762"/>
          </a:xfrm>
          <a:prstGeom prst="homePlate">
            <a:avLst>
              <a:gd name="adj" fmla="val 112952"/>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
        <p:nvSpPr>
          <p:cNvPr id="63509" name="AutoShape 19"/>
          <p:cNvSpPr>
            <a:spLocks noChangeArrowheads="1"/>
          </p:cNvSpPr>
          <p:nvPr/>
        </p:nvSpPr>
        <p:spPr bwMode="auto">
          <a:xfrm flipH="1">
            <a:off x="5191125" y="5295900"/>
            <a:ext cx="595313" cy="131763"/>
          </a:xfrm>
          <a:prstGeom prst="homePlate">
            <a:avLst>
              <a:gd name="adj" fmla="val 112951"/>
            </a:avLst>
          </a:prstGeom>
          <a:gradFill rotWithShape="1">
            <a:gsLst>
              <a:gs pos="0">
                <a:srgbClr val="E0E0E0"/>
              </a:gs>
              <a:gs pos="100000">
                <a:srgbClr val="686868"/>
              </a:gs>
            </a:gsLst>
            <a:lin ang="5400000" scaled="1"/>
          </a:gradFill>
          <a:ln w="3175" algn="ctr">
            <a:solidFill>
              <a:srgbClr val="808080"/>
            </a:solidFill>
            <a:miter lim="800000"/>
            <a:headEnd/>
            <a:tailEnd/>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5"/>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4515" name="Slide Number Placeholder 6"/>
          <p:cNvSpPr>
            <a:spLocks noGrp="1"/>
          </p:cNvSpPr>
          <p:nvPr>
            <p:ph type="sldNum" sz="quarter" idx="11"/>
          </p:nvPr>
        </p:nvSpPr>
        <p:spPr>
          <a:noFill/>
        </p:spPr>
        <p:txBody>
          <a:bodyPr/>
          <a:lstStyle/>
          <a:p>
            <a:r>
              <a:rPr lang="zh-CN" altLang="en-US" smtClean="0"/>
              <a:t> </a:t>
            </a:r>
            <a:r>
              <a:rPr lang="en-US" altLang="zh-CN" smtClean="0"/>
              <a:t>- </a:t>
            </a:r>
            <a:fld id="{A1BC87C0-CDB7-45FE-A3C8-6DA0F597651E}" type="slidenum">
              <a:rPr lang="en-US" altLang="zh-CN" sz="800" smtClean="0"/>
              <a:pPr/>
              <a:t>67</a:t>
            </a:fld>
            <a:endParaRPr lang="en-US" altLang="zh-CN" sz="800" smtClean="0"/>
          </a:p>
        </p:txBody>
      </p:sp>
      <p:sp>
        <p:nvSpPr>
          <p:cNvPr id="64516" name="Rectangle 2"/>
          <p:cNvSpPr>
            <a:spLocks noGrp="1" noChangeArrowheads="1"/>
          </p:cNvSpPr>
          <p:nvPr>
            <p:ph type="title"/>
          </p:nvPr>
        </p:nvSpPr>
        <p:spPr/>
        <p:txBody>
          <a:bodyPr/>
          <a:lstStyle/>
          <a:p>
            <a:pPr eaLnBrk="1" hangingPunct="1"/>
            <a:r>
              <a:rPr lang="en-US" altLang="zh-CN" smtClean="0">
                <a:ea typeface="宋体" charset="-122"/>
              </a:rPr>
              <a:t>Logical Block Addressing</a:t>
            </a:r>
          </a:p>
        </p:txBody>
      </p:sp>
      <p:sp>
        <p:nvSpPr>
          <p:cNvPr id="64517" name="Rectangle 3"/>
          <p:cNvSpPr>
            <a:spLocks noGrp="1" noChangeArrowheads="1"/>
          </p:cNvSpPr>
          <p:nvPr>
            <p:ph type="body" sz="half" idx="1"/>
          </p:nvPr>
        </p:nvSpPr>
        <p:spPr>
          <a:noFill/>
        </p:spPr>
        <p:txBody>
          <a:bodyPr/>
          <a:lstStyle/>
          <a:p>
            <a:pPr>
              <a:lnSpc>
                <a:spcPct val="75000"/>
              </a:lnSpc>
            </a:pPr>
            <a:endParaRPr lang="zh-CN" altLang="en-US" sz="2100" smtClean="0">
              <a:ea typeface="宋体" charset="-122"/>
            </a:endParaRPr>
          </a:p>
          <a:p>
            <a:pPr>
              <a:lnSpc>
                <a:spcPct val="75000"/>
              </a:lnSpc>
            </a:pPr>
            <a:endParaRPr lang="zh-CN" altLang="en-US" sz="2100" smtClean="0">
              <a:ea typeface="宋体" charset="-122"/>
            </a:endParaRPr>
          </a:p>
        </p:txBody>
      </p:sp>
      <p:sp>
        <p:nvSpPr>
          <p:cNvPr id="64518" name="Text Box 4"/>
          <p:cNvSpPr txBox="1">
            <a:spLocks noChangeArrowheads="1"/>
          </p:cNvSpPr>
          <p:nvPr/>
        </p:nvSpPr>
        <p:spPr bwMode="auto">
          <a:xfrm>
            <a:off x="979488" y="6056313"/>
            <a:ext cx="2943225"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45918D"/>
                </a:solidFill>
                <a:ea typeface="宋体" charset="-122"/>
              </a:rPr>
              <a:t>Physical Address = CHS</a:t>
            </a:r>
          </a:p>
        </p:txBody>
      </p:sp>
      <p:sp>
        <p:nvSpPr>
          <p:cNvPr id="64519" name="Text Box 5"/>
          <p:cNvSpPr txBox="1">
            <a:spLocks noChangeArrowheads="1"/>
          </p:cNvSpPr>
          <p:nvPr/>
        </p:nvSpPr>
        <p:spPr bwMode="auto">
          <a:xfrm>
            <a:off x="4768850" y="6056313"/>
            <a:ext cx="3986213"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45918D"/>
                </a:solidFill>
                <a:ea typeface="宋体" charset="-122"/>
              </a:rPr>
              <a:t>Logical Block Address = Block #</a:t>
            </a:r>
            <a:r>
              <a:rPr lang="en-US" altLang="zh-CN" sz="1600" b="1">
                <a:solidFill>
                  <a:srgbClr val="000610"/>
                </a:solidFill>
                <a:ea typeface="宋体" charset="-122"/>
              </a:rPr>
              <a:t> </a:t>
            </a:r>
          </a:p>
        </p:txBody>
      </p:sp>
      <p:grpSp>
        <p:nvGrpSpPr>
          <p:cNvPr id="64520" name="Group 6"/>
          <p:cNvGrpSpPr>
            <a:grpSpLocks/>
          </p:cNvGrpSpPr>
          <p:nvPr/>
        </p:nvGrpSpPr>
        <p:grpSpPr bwMode="auto">
          <a:xfrm>
            <a:off x="333375" y="1223963"/>
            <a:ext cx="4084638" cy="4597400"/>
            <a:chOff x="288" y="771"/>
            <a:chExt cx="2573" cy="2896"/>
          </a:xfrm>
        </p:grpSpPr>
        <p:pic>
          <p:nvPicPr>
            <p:cNvPr id="64535" name="Picture 7" descr="DiskDriveCylinders"/>
            <p:cNvPicPr>
              <a:picLocks noChangeAspect="1" noChangeArrowheads="1"/>
            </p:cNvPicPr>
            <p:nvPr/>
          </p:nvPicPr>
          <p:blipFill>
            <a:blip r:embed="rId3" cstate="print"/>
            <a:srcRect/>
            <a:stretch>
              <a:fillRect/>
            </a:stretch>
          </p:blipFill>
          <p:spPr bwMode="auto">
            <a:xfrm>
              <a:off x="1011" y="771"/>
              <a:ext cx="1243" cy="2896"/>
            </a:xfrm>
            <a:prstGeom prst="rect">
              <a:avLst/>
            </a:prstGeom>
            <a:noFill/>
            <a:ln w="9525">
              <a:noFill/>
              <a:miter lim="800000"/>
              <a:headEnd/>
              <a:tailEnd/>
            </a:ln>
          </p:spPr>
        </p:pic>
        <p:sp>
          <p:nvSpPr>
            <p:cNvPr id="64536" name="Line 8"/>
            <p:cNvSpPr>
              <a:spLocks noChangeShapeType="1"/>
            </p:cNvSpPr>
            <p:nvPr/>
          </p:nvSpPr>
          <p:spPr bwMode="auto">
            <a:xfrm flipH="1">
              <a:off x="1950" y="990"/>
              <a:ext cx="534" cy="0"/>
            </a:xfrm>
            <a:prstGeom prst="line">
              <a:avLst/>
            </a:prstGeom>
            <a:noFill/>
            <a:ln w="9525">
              <a:solidFill>
                <a:srgbClr val="000610"/>
              </a:solidFill>
              <a:round/>
              <a:headEnd/>
              <a:tailEnd type="triangle" w="med" len="lg"/>
            </a:ln>
          </p:spPr>
          <p:txBody>
            <a:bodyPr lIns="0" tIns="0" rIns="0" bIns="0"/>
            <a:lstStyle/>
            <a:p>
              <a:endParaRPr lang="en-US"/>
            </a:p>
          </p:txBody>
        </p:sp>
        <p:sp>
          <p:nvSpPr>
            <p:cNvPr id="64537" name="Line 9"/>
            <p:cNvSpPr>
              <a:spLocks noChangeShapeType="1"/>
            </p:cNvSpPr>
            <p:nvPr/>
          </p:nvSpPr>
          <p:spPr bwMode="auto">
            <a:xfrm>
              <a:off x="732" y="1296"/>
              <a:ext cx="258" cy="0"/>
            </a:xfrm>
            <a:prstGeom prst="line">
              <a:avLst/>
            </a:prstGeom>
            <a:noFill/>
            <a:ln w="9525">
              <a:solidFill>
                <a:srgbClr val="000610"/>
              </a:solidFill>
              <a:round/>
              <a:headEnd/>
              <a:tailEnd type="triangle" w="med" len="lg"/>
            </a:ln>
          </p:spPr>
          <p:txBody>
            <a:bodyPr lIns="0" tIns="0" rIns="0" bIns="0"/>
            <a:lstStyle/>
            <a:p>
              <a:endParaRPr lang="en-US"/>
            </a:p>
          </p:txBody>
        </p:sp>
        <p:sp>
          <p:nvSpPr>
            <p:cNvPr id="64538" name="Text Box 10"/>
            <p:cNvSpPr txBox="1">
              <a:spLocks noChangeArrowheads="1"/>
            </p:cNvSpPr>
            <p:nvPr/>
          </p:nvSpPr>
          <p:spPr bwMode="auto">
            <a:xfrm>
              <a:off x="2538" y="924"/>
              <a:ext cx="323" cy="134"/>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400">
                  <a:solidFill>
                    <a:srgbClr val="080808"/>
                  </a:solidFill>
                  <a:ea typeface="宋体" charset="-122"/>
                </a:rPr>
                <a:t>Sector</a:t>
              </a:r>
            </a:p>
          </p:txBody>
        </p:sp>
        <p:sp>
          <p:nvSpPr>
            <p:cNvPr id="64539" name="Text Box 11"/>
            <p:cNvSpPr txBox="1">
              <a:spLocks noChangeArrowheads="1"/>
            </p:cNvSpPr>
            <p:nvPr/>
          </p:nvSpPr>
          <p:spPr bwMode="auto">
            <a:xfrm>
              <a:off x="288" y="1224"/>
              <a:ext cx="410" cy="134"/>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1400">
                  <a:solidFill>
                    <a:srgbClr val="080808"/>
                  </a:solidFill>
                  <a:ea typeface="宋体" charset="-122"/>
                </a:rPr>
                <a:t>Cylinder</a:t>
              </a:r>
            </a:p>
          </p:txBody>
        </p:sp>
        <p:sp>
          <p:nvSpPr>
            <p:cNvPr id="64540" name="Oval 12"/>
            <p:cNvSpPr>
              <a:spLocks noChangeArrowheads="1"/>
            </p:cNvSpPr>
            <p:nvPr/>
          </p:nvSpPr>
          <p:spPr bwMode="auto">
            <a:xfrm>
              <a:off x="1206" y="1386"/>
              <a:ext cx="74" cy="74"/>
            </a:xfrm>
            <a:prstGeom prst="ellipse">
              <a:avLst/>
            </a:prstGeom>
            <a:solidFill>
              <a:schemeClr val="accent1"/>
            </a:solidFill>
            <a:ln w="25400" algn="ctr">
              <a:solidFill>
                <a:srgbClr val="080808"/>
              </a:solidFill>
              <a:round/>
              <a:headEnd/>
              <a:tailEnd type="none" w="lg" len="med"/>
            </a:ln>
          </p:spPr>
          <p:txBody>
            <a:bodyPr wrap="none" lIns="0" tIns="0" rIns="0" bIns="0" anchor="ctr"/>
            <a:lstStyle/>
            <a:p>
              <a:endParaRPr lang="en-US"/>
            </a:p>
          </p:txBody>
        </p:sp>
        <p:sp>
          <p:nvSpPr>
            <p:cNvPr id="64541" name="Oval 13"/>
            <p:cNvSpPr>
              <a:spLocks noChangeArrowheads="1"/>
            </p:cNvSpPr>
            <p:nvPr/>
          </p:nvSpPr>
          <p:spPr bwMode="auto">
            <a:xfrm>
              <a:off x="1212" y="2082"/>
              <a:ext cx="74" cy="74"/>
            </a:xfrm>
            <a:prstGeom prst="ellipse">
              <a:avLst/>
            </a:prstGeom>
            <a:solidFill>
              <a:schemeClr val="accent1"/>
            </a:solidFill>
            <a:ln w="25400" algn="ctr">
              <a:solidFill>
                <a:srgbClr val="080808"/>
              </a:solidFill>
              <a:round/>
              <a:headEnd/>
              <a:tailEnd type="none" w="lg" len="med"/>
            </a:ln>
          </p:spPr>
          <p:txBody>
            <a:bodyPr wrap="none" lIns="0" tIns="0" rIns="0" bIns="0" anchor="ctr"/>
            <a:lstStyle/>
            <a:p>
              <a:endParaRPr lang="en-US"/>
            </a:p>
          </p:txBody>
        </p:sp>
        <p:sp>
          <p:nvSpPr>
            <p:cNvPr id="64542" name="Oval 14"/>
            <p:cNvSpPr>
              <a:spLocks noChangeArrowheads="1"/>
            </p:cNvSpPr>
            <p:nvPr/>
          </p:nvSpPr>
          <p:spPr bwMode="auto">
            <a:xfrm>
              <a:off x="1206" y="2772"/>
              <a:ext cx="74" cy="74"/>
            </a:xfrm>
            <a:prstGeom prst="ellipse">
              <a:avLst/>
            </a:prstGeom>
            <a:solidFill>
              <a:schemeClr val="accent1"/>
            </a:solidFill>
            <a:ln w="25400" algn="ctr">
              <a:solidFill>
                <a:srgbClr val="080808"/>
              </a:solidFill>
              <a:round/>
              <a:headEnd/>
              <a:tailEnd type="none" w="lg" len="med"/>
            </a:ln>
          </p:spPr>
          <p:txBody>
            <a:bodyPr wrap="none" lIns="0" tIns="0" rIns="0" bIns="0" anchor="ctr"/>
            <a:lstStyle/>
            <a:p>
              <a:endParaRPr lang="en-US"/>
            </a:p>
          </p:txBody>
        </p:sp>
        <p:sp>
          <p:nvSpPr>
            <p:cNvPr id="64543" name="Oval 15"/>
            <p:cNvSpPr>
              <a:spLocks noChangeArrowheads="1"/>
            </p:cNvSpPr>
            <p:nvPr/>
          </p:nvSpPr>
          <p:spPr bwMode="auto">
            <a:xfrm>
              <a:off x="1206" y="3462"/>
              <a:ext cx="74" cy="74"/>
            </a:xfrm>
            <a:prstGeom prst="ellipse">
              <a:avLst/>
            </a:prstGeom>
            <a:solidFill>
              <a:schemeClr val="accent1"/>
            </a:solidFill>
            <a:ln w="25400" algn="ctr">
              <a:solidFill>
                <a:srgbClr val="080808"/>
              </a:solidFill>
              <a:round/>
              <a:headEnd/>
              <a:tailEnd type="none" w="lg" len="med"/>
            </a:ln>
          </p:spPr>
          <p:txBody>
            <a:bodyPr wrap="none" lIns="0" tIns="0" rIns="0" bIns="0" anchor="ctr"/>
            <a:lstStyle/>
            <a:p>
              <a:endParaRPr lang="en-US"/>
            </a:p>
          </p:txBody>
        </p:sp>
        <p:sp>
          <p:nvSpPr>
            <p:cNvPr id="64544" name="Line 16"/>
            <p:cNvSpPr>
              <a:spLocks noChangeShapeType="1"/>
            </p:cNvSpPr>
            <p:nvPr/>
          </p:nvSpPr>
          <p:spPr bwMode="auto">
            <a:xfrm>
              <a:off x="1242" y="840"/>
              <a:ext cx="0" cy="2736"/>
            </a:xfrm>
            <a:prstGeom prst="line">
              <a:avLst/>
            </a:prstGeom>
            <a:noFill/>
            <a:ln w="12700">
              <a:solidFill>
                <a:srgbClr val="080808"/>
              </a:solidFill>
              <a:prstDash val="dash"/>
              <a:round/>
              <a:headEnd/>
              <a:tailEnd type="none" w="lg" len="med"/>
            </a:ln>
          </p:spPr>
          <p:txBody>
            <a:bodyPr lIns="0" tIns="0" rIns="0" bIns="0"/>
            <a:lstStyle/>
            <a:p>
              <a:endParaRPr lang="en-US"/>
            </a:p>
          </p:txBody>
        </p:sp>
      </p:grpSp>
      <p:pic>
        <p:nvPicPr>
          <p:cNvPr id="64521" name="Picture 17" descr="DiskDriveCylinders"/>
          <p:cNvPicPr>
            <a:picLocks noChangeAspect="1" noChangeArrowheads="1"/>
          </p:cNvPicPr>
          <p:nvPr/>
        </p:nvPicPr>
        <p:blipFill>
          <a:blip r:embed="rId3" cstate="print"/>
          <a:srcRect/>
          <a:stretch>
            <a:fillRect/>
          </a:stretch>
        </p:blipFill>
        <p:spPr bwMode="auto">
          <a:xfrm>
            <a:off x="5819775" y="1219200"/>
            <a:ext cx="1973263" cy="4597400"/>
          </a:xfrm>
          <a:prstGeom prst="rect">
            <a:avLst/>
          </a:prstGeom>
          <a:noFill/>
          <a:ln w="9525">
            <a:noFill/>
            <a:miter lim="800000"/>
            <a:headEnd/>
            <a:tailEnd/>
          </a:ln>
        </p:spPr>
      </p:pic>
      <p:sp>
        <p:nvSpPr>
          <p:cNvPr id="64522" name="Text Box 18"/>
          <p:cNvSpPr txBox="1">
            <a:spLocks noChangeArrowheads="1"/>
          </p:cNvSpPr>
          <p:nvPr/>
        </p:nvSpPr>
        <p:spPr bwMode="auto">
          <a:xfrm>
            <a:off x="361950" y="2176463"/>
            <a:ext cx="1263650" cy="212725"/>
          </a:xfrm>
          <a:prstGeom prst="rect">
            <a:avLst/>
          </a:prstGeom>
          <a:noFill/>
          <a:ln w="25400" algn="ctr">
            <a:noFill/>
            <a:miter lim="800000"/>
            <a:headEnd/>
            <a:tailEnd/>
          </a:ln>
        </p:spPr>
        <p:txBody>
          <a:bodyPr lIns="0" tIns="0" rIns="0" bIns="0">
            <a:spAutoFit/>
          </a:bodyPr>
          <a:lstStyle/>
          <a:p>
            <a:pPr marL="354013" indent="-354013" algn="l" defTabSz="941388"/>
            <a:r>
              <a:rPr lang="en-US" altLang="zh-CN" sz="1400">
                <a:solidFill>
                  <a:srgbClr val="000610"/>
                </a:solidFill>
                <a:ea typeface="宋体" charset="-122"/>
              </a:rPr>
              <a:t>Head</a:t>
            </a:r>
          </a:p>
        </p:txBody>
      </p:sp>
      <p:sp>
        <p:nvSpPr>
          <p:cNvPr id="64523" name="Line 19"/>
          <p:cNvSpPr>
            <a:spLocks noChangeShapeType="1"/>
          </p:cNvSpPr>
          <p:nvPr/>
        </p:nvSpPr>
        <p:spPr bwMode="auto">
          <a:xfrm flipV="1">
            <a:off x="939800" y="2282825"/>
            <a:ext cx="828675" cy="0"/>
          </a:xfrm>
          <a:prstGeom prst="line">
            <a:avLst/>
          </a:prstGeom>
          <a:noFill/>
          <a:ln w="12700">
            <a:solidFill>
              <a:srgbClr val="000610"/>
            </a:solidFill>
            <a:round/>
            <a:headEnd/>
            <a:tailEnd type="triangle" w="med" len="lg"/>
          </a:ln>
        </p:spPr>
        <p:txBody>
          <a:bodyPr wrap="none" lIns="0" tIns="0" rIns="0" bIns="0" anchor="ctr"/>
          <a:lstStyle/>
          <a:p>
            <a:endParaRPr lang="en-US"/>
          </a:p>
        </p:txBody>
      </p:sp>
      <p:sp>
        <p:nvSpPr>
          <p:cNvPr id="64524" name="Text Box 20"/>
          <p:cNvSpPr txBox="1">
            <a:spLocks noChangeArrowheads="1"/>
          </p:cNvSpPr>
          <p:nvPr/>
        </p:nvSpPr>
        <p:spPr bwMode="auto">
          <a:xfrm>
            <a:off x="4440238" y="2060575"/>
            <a:ext cx="769937" cy="212725"/>
          </a:xfrm>
          <a:prstGeom prst="rect">
            <a:avLst/>
          </a:prstGeom>
          <a:noFill/>
          <a:ln w="25400" algn="ctr">
            <a:noFill/>
            <a:miter lim="800000"/>
            <a:headEnd/>
            <a:tailEnd/>
          </a:ln>
        </p:spPr>
        <p:txBody>
          <a:bodyPr lIns="0" tIns="0" rIns="0" bIns="0">
            <a:spAutoFit/>
          </a:bodyPr>
          <a:lstStyle/>
          <a:p>
            <a:pPr marL="354013" indent="-354013" algn="l" defTabSz="941388"/>
            <a:r>
              <a:rPr lang="en-US" altLang="zh-CN" sz="1400">
                <a:solidFill>
                  <a:srgbClr val="000610"/>
                </a:solidFill>
                <a:ea typeface="宋体" charset="-122"/>
              </a:rPr>
              <a:t>Block 0</a:t>
            </a:r>
          </a:p>
        </p:txBody>
      </p:sp>
      <p:sp>
        <p:nvSpPr>
          <p:cNvPr id="64525" name="Line 21"/>
          <p:cNvSpPr>
            <a:spLocks noChangeShapeType="1"/>
          </p:cNvSpPr>
          <p:nvPr/>
        </p:nvSpPr>
        <p:spPr bwMode="auto">
          <a:xfrm flipV="1">
            <a:off x="5707063" y="2301875"/>
            <a:ext cx="234950" cy="87313"/>
          </a:xfrm>
          <a:prstGeom prst="line">
            <a:avLst/>
          </a:prstGeom>
          <a:noFill/>
          <a:ln w="12700">
            <a:solidFill>
              <a:srgbClr val="000610"/>
            </a:solidFill>
            <a:round/>
            <a:headEnd/>
            <a:tailEnd type="triangle" w="med" len="lg"/>
          </a:ln>
        </p:spPr>
        <p:txBody>
          <a:bodyPr wrap="none" lIns="0" tIns="0" rIns="0" bIns="0" anchor="ctr"/>
          <a:lstStyle/>
          <a:p>
            <a:endParaRPr lang="en-US"/>
          </a:p>
        </p:txBody>
      </p:sp>
      <p:sp>
        <p:nvSpPr>
          <p:cNvPr id="64526" name="Text Box 22"/>
          <p:cNvSpPr txBox="1">
            <a:spLocks noChangeArrowheads="1"/>
          </p:cNvSpPr>
          <p:nvPr/>
        </p:nvSpPr>
        <p:spPr bwMode="auto">
          <a:xfrm>
            <a:off x="4421188" y="3184525"/>
            <a:ext cx="769937" cy="212725"/>
          </a:xfrm>
          <a:prstGeom prst="rect">
            <a:avLst/>
          </a:prstGeom>
          <a:noFill/>
          <a:ln w="25400" algn="ctr">
            <a:noFill/>
            <a:miter lim="800000"/>
            <a:headEnd/>
            <a:tailEnd/>
          </a:ln>
        </p:spPr>
        <p:txBody>
          <a:bodyPr lIns="0" tIns="0" rIns="0" bIns="0">
            <a:spAutoFit/>
          </a:bodyPr>
          <a:lstStyle/>
          <a:p>
            <a:pPr marL="354013" indent="-354013" algn="l" defTabSz="941388"/>
            <a:r>
              <a:rPr lang="en-US" altLang="zh-CN" sz="1400">
                <a:solidFill>
                  <a:srgbClr val="000610"/>
                </a:solidFill>
                <a:ea typeface="宋体" charset="-122"/>
              </a:rPr>
              <a:t>Block 16</a:t>
            </a:r>
          </a:p>
        </p:txBody>
      </p:sp>
      <p:sp>
        <p:nvSpPr>
          <p:cNvPr id="64527" name="Line 23"/>
          <p:cNvSpPr>
            <a:spLocks noChangeShapeType="1"/>
          </p:cNvSpPr>
          <p:nvPr/>
        </p:nvSpPr>
        <p:spPr bwMode="auto">
          <a:xfrm flipV="1">
            <a:off x="5151438" y="3297238"/>
            <a:ext cx="828675" cy="0"/>
          </a:xfrm>
          <a:prstGeom prst="line">
            <a:avLst/>
          </a:prstGeom>
          <a:noFill/>
          <a:ln w="12700">
            <a:solidFill>
              <a:srgbClr val="000610"/>
            </a:solidFill>
            <a:round/>
            <a:headEnd/>
            <a:tailEnd type="triangle" w="med" len="lg"/>
          </a:ln>
        </p:spPr>
        <p:txBody>
          <a:bodyPr wrap="none" lIns="0" tIns="0" rIns="0" bIns="0" anchor="ctr"/>
          <a:lstStyle/>
          <a:p>
            <a:endParaRPr lang="en-US"/>
          </a:p>
        </p:txBody>
      </p:sp>
      <p:sp>
        <p:nvSpPr>
          <p:cNvPr id="64528" name="Text Box 24"/>
          <p:cNvSpPr txBox="1">
            <a:spLocks noChangeArrowheads="1"/>
          </p:cNvSpPr>
          <p:nvPr/>
        </p:nvSpPr>
        <p:spPr bwMode="auto">
          <a:xfrm>
            <a:off x="4473575" y="4322763"/>
            <a:ext cx="769938" cy="212725"/>
          </a:xfrm>
          <a:prstGeom prst="rect">
            <a:avLst/>
          </a:prstGeom>
          <a:noFill/>
          <a:ln w="25400" algn="ctr">
            <a:noFill/>
            <a:miter lim="800000"/>
            <a:headEnd/>
            <a:tailEnd/>
          </a:ln>
        </p:spPr>
        <p:txBody>
          <a:bodyPr lIns="0" tIns="0" rIns="0" bIns="0">
            <a:spAutoFit/>
          </a:bodyPr>
          <a:lstStyle/>
          <a:p>
            <a:pPr marL="354013" indent="-354013" algn="l" defTabSz="941388"/>
            <a:r>
              <a:rPr lang="en-US" altLang="zh-CN" sz="1400">
                <a:solidFill>
                  <a:srgbClr val="000610"/>
                </a:solidFill>
                <a:ea typeface="宋体" charset="-122"/>
              </a:rPr>
              <a:t>Block 32</a:t>
            </a:r>
          </a:p>
        </p:txBody>
      </p:sp>
      <p:sp>
        <p:nvSpPr>
          <p:cNvPr id="64529" name="Line 25"/>
          <p:cNvSpPr>
            <a:spLocks noChangeShapeType="1"/>
          </p:cNvSpPr>
          <p:nvPr/>
        </p:nvSpPr>
        <p:spPr bwMode="auto">
          <a:xfrm flipV="1">
            <a:off x="5189538" y="4421188"/>
            <a:ext cx="828675" cy="0"/>
          </a:xfrm>
          <a:prstGeom prst="line">
            <a:avLst/>
          </a:prstGeom>
          <a:noFill/>
          <a:ln w="12700">
            <a:solidFill>
              <a:srgbClr val="000610"/>
            </a:solidFill>
            <a:round/>
            <a:headEnd/>
            <a:tailEnd type="triangle" w="med" len="lg"/>
          </a:ln>
        </p:spPr>
        <p:txBody>
          <a:bodyPr wrap="none" lIns="0" tIns="0" rIns="0" bIns="0" anchor="ctr"/>
          <a:lstStyle/>
          <a:p>
            <a:endParaRPr lang="en-US"/>
          </a:p>
        </p:txBody>
      </p:sp>
      <p:sp>
        <p:nvSpPr>
          <p:cNvPr id="64530" name="Text Box 26"/>
          <p:cNvSpPr txBox="1">
            <a:spLocks noChangeArrowheads="1"/>
          </p:cNvSpPr>
          <p:nvPr/>
        </p:nvSpPr>
        <p:spPr bwMode="auto">
          <a:xfrm>
            <a:off x="4483100" y="5418138"/>
            <a:ext cx="769938" cy="212725"/>
          </a:xfrm>
          <a:prstGeom prst="rect">
            <a:avLst/>
          </a:prstGeom>
          <a:noFill/>
          <a:ln w="25400" algn="ctr">
            <a:noFill/>
            <a:miter lim="800000"/>
            <a:headEnd/>
            <a:tailEnd/>
          </a:ln>
        </p:spPr>
        <p:txBody>
          <a:bodyPr lIns="0" tIns="0" rIns="0" bIns="0">
            <a:spAutoFit/>
          </a:bodyPr>
          <a:lstStyle/>
          <a:p>
            <a:pPr marL="354013" indent="-354013" algn="l" defTabSz="941388"/>
            <a:r>
              <a:rPr lang="en-US" altLang="zh-CN" sz="1400">
                <a:solidFill>
                  <a:srgbClr val="000610"/>
                </a:solidFill>
                <a:ea typeface="宋体" charset="-122"/>
              </a:rPr>
              <a:t>Block 48</a:t>
            </a:r>
          </a:p>
        </p:txBody>
      </p:sp>
      <p:sp>
        <p:nvSpPr>
          <p:cNvPr id="64531" name="Line 27"/>
          <p:cNvSpPr>
            <a:spLocks noChangeShapeType="1"/>
          </p:cNvSpPr>
          <p:nvPr/>
        </p:nvSpPr>
        <p:spPr bwMode="auto">
          <a:xfrm flipV="1">
            <a:off x="5199063" y="5516563"/>
            <a:ext cx="828675" cy="0"/>
          </a:xfrm>
          <a:prstGeom prst="line">
            <a:avLst/>
          </a:prstGeom>
          <a:noFill/>
          <a:ln w="12700">
            <a:solidFill>
              <a:srgbClr val="000610"/>
            </a:solidFill>
            <a:round/>
            <a:headEnd/>
            <a:tailEnd type="triangle" w="med" len="lg"/>
          </a:ln>
        </p:spPr>
        <p:txBody>
          <a:bodyPr wrap="none" lIns="0" tIns="0" rIns="0" bIns="0" anchor="ctr"/>
          <a:lstStyle/>
          <a:p>
            <a:endParaRPr lang="en-US"/>
          </a:p>
        </p:txBody>
      </p:sp>
      <p:sp>
        <p:nvSpPr>
          <p:cNvPr id="64532" name="Line 28"/>
          <p:cNvSpPr>
            <a:spLocks noChangeShapeType="1"/>
          </p:cNvSpPr>
          <p:nvPr/>
        </p:nvSpPr>
        <p:spPr bwMode="auto">
          <a:xfrm flipH="1">
            <a:off x="5108575" y="2395538"/>
            <a:ext cx="595313" cy="0"/>
          </a:xfrm>
          <a:prstGeom prst="line">
            <a:avLst/>
          </a:prstGeom>
          <a:noFill/>
          <a:ln w="12700">
            <a:solidFill>
              <a:srgbClr val="000610"/>
            </a:solidFill>
            <a:round/>
            <a:headEnd/>
            <a:tailEnd/>
          </a:ln>
        </p:spPr>
        <p:txBody>
          <a:bodyPr wrap="none" lIns="0" tIns="0" rIns="0" bIns="0" anchor="ctr"/>
          <a:lstStyle/>
          <a:p>
            <a:endParaRPr lang="en-US"/>
          </a:p>
        </p:txBody>
      </p:sp>
      <p:sp>
        <p:nvSpPr>
          <p:cNvPr id="64533" name="Text Box 29"/>
          <p:cNvSpPr txBox="1">
            <a:spLocks noChangeArrowheads="1"/>
          </p:cNvSpPr>
          <p:nvPr/>
        </p:nvSpPr>
        <p:spPr bwMode="auto">
          <a:xfrm>
            <a:off x="4435475" y="2312988"/>
            <a:ext cx="1597025" cy="404812"/>
          </a:xfrm>
          <a:prstGeom prst="rect">
            <a:avLst/>
          </a:prstGeom>
          <a:noFill/>
          <a:ln w="25400" algn="ctr">
            <a:noFill/>
            <a:miter lim="800000"/>
            <a:headEnd/>
            <a:tailEnd/>
          </a:ln>
        </p:spPr>
        <p:txBody>
          <a:bodyPr lIns="0" tIns="0" rIns="0" bIns="0">
            <a:spAutoFit/>
          </a:bodyPr>
          <a:lstStyle/>
          <a:p>
            <a:pPr marL="354013" indent="-354013" algn="l" defTabSz="941388">
              <a:lnSpc>
                <a:spcPct val="70000"/>
              </a:lnSpc>
            </a:pPr>
            <a:r>
              <a:rPr lang="en-US" altLang="zh-CN" sz="1400">
                <a:solidFill>
                  <a:srgbClr val="000610"/>
                </a:solidFill>
                <a:ea typeface="宋体" charset="-122"/>
              </a:rPr>
              <a:t>Block 8</a:t>
            </a:r>
          </a:p>
          <a:p>
            <a:pPr marL="354013" indent="-354013" algn="l" defTabSz="941388">
              <a:lnSpc>
                <a:spcPct val="70000"/>
              </a:lnSpc>
            </a:pPr>
            <a:r>
              <a:rPr lang="en-US" altLang="zh-CN" sz="1400">
                <a:solidFill>
                  <a:srgbClr val="000610"/>
                </a:solidFill>
                <a:ea typeface="宋体" charset="-122"/>
              </a:rPr>
              <a:t>(lower surface)</a:t>
            </a:r>
          </a:p>
        </p:txBody>
      </p:sp>
      <p:sp>
        <p:nvSpPr>
          <p:cNvPr id="64534" name="Line 30"/>
          <p:cNvSpPr>
            <a:spLocks noChangeShapeType="1"/>
          </p:cNvSpPr>
          <p:nvPr/>
        </p:nvSpPr>
        <p:spPr bwMode="auto">
          <a:xfrm flipV="1">
            <a:off x="5118100" y="2163763"/>
            <a:ext cx="828675" cy="0"/>
          </a:xfrm>
          <a:prstGeom prst="line">
            <a:avLst/>
          </a:prstGeom>
          <a:noFill/>
          <a:ln w="12700">
            <a:solidFill>
              <a:srgbClr val="000610"/>
            </a:solidFill>
            <a:round/>
            <a:headEnd/>
            <a:tailEnd type="triangle" w="med" len="lg"/>
          </a:ln>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5539" name="Slide Number Placeholder 4"/>
          <p:cNvSpPr>
            <a:spLocks noGrp="1"/>
          </p:cNvSpPr>
          <p:nvPr>
            <p:ph type="sldNum" sz="quarter" idx="11"/>
          </p:nvPr>
        </p:nvSpPr>
        <p:spPr>
          <a:noFill/>
        </p:spPr>
        <p:txBody>
          <a:bodyPr/>
          <a:lstStyle/>
          <a:p>
            <a:r>
              <a:rPr lang="zh-CN" altLang="en-US" smtClean="0"/>
              <a:t> </a:t>
            </a:r>
            <a:r>
              <a:rPr lang="en-US" altLang="zh-CN" smtClean="0"/>
              <a:t>- </a:t>
            </a:r>
            <a:fld id="{991A1DDA-D42A-4BA6-A475-098D38E81428}" type="slidenum">
              <a:rPr lang="en-US" altLang="zh-CN" sz="800" smtClean="0"/>
              <a:pPr/>
              <a:t>68</a:t>
            </a:fld>
            <a:endParaRPr lang="en-US" altLang="zh-CN" sz="800" smtClean="0"/>
          </a:p>
        </p:txBody>
      </p:sp>
      <p:sp>
        <p:nvSpPr>
          <p:cNvPr id="65540" name="Line 2"/>
          <p:cNvSpPr>
            <a:spLocks noChangeShapeType="1"/>
          </p:cNvSpPr>
          <p:nvPr/>
        </p:nvSpPr>
        <p:spPr bwMode="auto">
          <a:xfrm>
            <a:off x="5105400" y="2476500"/>
            <a:ext cx="2120900" cy="1295400"/>
          </a:xfrm>
          <a:prstGeom prst="line">
            <a:avLst/>
          </a:prstGeom>
          <a:noFill/>
          <a:ln w="25400">
            <a:solidFill>
              <a:srgbClr val="969696"/>
            </a:solidFill>
            <a:prstDash val="dash"/>
            <a:round/>
            <a:headEnd/>
            <a:tailEnd type="none" w="lg" len="med"/>
          </a:ln>
        </p:spPr>
        <p:txBody>
          <a:bodyPr lIns="0" tIns="0" rIns="0" bIns="0"/>
          <a:lstStyle/>
          <a:p>
            <a:endParaRPr lang="en-US"/>
          </a:p>
        </p:txBody>
      </p:sp>
      <p:sp>
        <p:nvSpPr>
          <p:cNvPr id="65541" name="Line 3"/>
          <p:cNvSpPr>
            <a:spLocks noChangeShapeType="1"/>
          </p:cNvSpPr>
          <p:nvPr/>
        </p:nvSpPr>
        <p:spPr bwMode="auto">
          <a:xfrm>
            <a:off x="8242300" y="2476500"/>
            <a:ext cx="0" cy="1308100"/>
          </a:xfrm>
          <a:prstGeom prst="line">
            <a:avLst/>
          </a:prstGeom>
          <a:noFill/>
          <a:ln w="25400">
            <a:solidFill>
              <a:srgbClr val="969696"/>
            </a:solidFill>
            <a:prstDash val="dash"/>
            <a:round/>
            <a:headEnd/>
            <a:tailEnd type="none" w="lg" len="med"/>
          </a:ln>
        </p:spPr>
        <p:txBody>
          <a:bodyPr lIns="0" tIns="0" rIns="0" bIns="0"/>
          <a:lstStyle/>
          <a:p>
            <a:endParaRPr lang="en-US"/>
          </a:p>
        </p:txBody>
      </p:sp>
      <p:pic>
        <p:nvPicPr>
          <p:cNvPr id="65542" name="Picture 4" descr="host_icon"/>
          <p:cNvPicPr>
            <a:picLocks noChangeAspect="1" noChangeArrowheads="1"/>
          </p:cNvPicPr>
          <p:nvPr/>
        </p:nvPicPr>
        <p:blipFill>
          <a:blip r:embed="rId3" cstate="print"/>
          <a:srcRect/>
          <a:stretch>
            <a:fillRect/>
          </a:stretch>
        </p:blipFill>
        <p:spPr bwMode="auto">
          <a:xfrm>
            <a:off x="5538788" y="4208463"/>
            <a:ext cx="1716087" cy="1652587"/>
          </a:xfrm>
          <a:prstGeom prst="rect">
            <a:avLst/>
          </a:prstGeom>
          <a:noFill/>
          <a:ln w="9525">
            <a:noFill/>
            <a:miter lim="800000"/>
            <a:headEnd/>
            <a:tailEnd/>
          </a:ln>
        </p:spPr>
      </p:pic>
      <p:pic>
        <p:nvPicPr>
          <p:cNvPr id="65543" name="Picture 5" descr="host_icon"/>
          <p:cNvPicPr>
            <a:picLocks noChangeAspect="1" noChangeArrowheads="1"/>
          </p:cNvPicPr>
          <p:nvPr/>
        </p:nvPicPr>
        <p:blipFill>
          <a:blip r:embed="rId3" cstate="print"/>
          <a:srcRect/>
          <a:stretch>
            <a:fillRect/>
          </a:stretch>
        </p:blipFill>
        <p:spPr bwMode="auto">
          <a:xfrm>
            <a:off x="1233488" y="4030663"/>
            <a:ext cx="1716087" cy="1652587"/>
          </a:xfrm>
          <a:prstGeom prst="rect">
            <a:avLst/>
          </a:prstGeom>
          <a:noFill/>
          <a:ln w="9525">
            <a:noFill/>
            <a:miter lim="800000"/>
            <a:headEnd/>
            <a:tailEnd/>
          </a:ln>
        </p:spPr>
      </p:pic>
      <p:sp>
        <p:nvSpPr>
          <p:cNvPr id="65544" name="Rectangle 6"/>
          <p:cNvSpPr>
            <a:spLocks noGrp="1" noChangeArrowheads="1"/>
          </p:cNvSpPr>
          <p:nvPr>
            <p:ph type="title"/>
          </p:nvPr>
        </p:nvSpPr>
        <p:spPr/>
        <p:txBody>
          <a:bodyPr/>
          <a:lstStyle/>
          <a:p>
            <a:pPr eaLnBrk="1" hangingPunct="1"/>
            <a:r>
              <a:rPr lang="en-US" altLang="zh-CN" smtClean="0">
                <a:ea typeface="宋体" charset="-122"/>
              </a:rPr>
              <a:t>What the Host Sees </a:t>
            </a:r>
          </a:p>
        </p:txBody>
      </p:sp>
      <p:sp>
        <p:nvSpPr>
          <p:cNvPr id="65545" name="Text Box 7"/>
          <p:cNvSpPr txBox="1">
            <a:spLocks noChangeArrowheads="1"/>
          </p:cNvSpPr>
          <p:nvPr/>
        </p:nvSpPr>
        <p:spPr bwMode="auto">
          <a:xfrm>
            <a:off x="2162175" y="1773238"/>
            <a:ext cx="238125" cy="3968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chemeClr val="bg1"/>
                </a:solidFill>
                <a:ea typeface="宋体" charset="-122"/>
              </a:rPr>
              <a:t>A</a:t>
            </a:r>
          </a:p>
        </p:txBody>
      </p:sp>
      <p:sp>
        <p:nvSpPr>
          <p:cNvPr id="65546" name="Text Box 8"/>
          <p:cNvSpPr txBox="1">
            <a:spLocks noChangeArrowheads="1"/>
          </p:cNvSpPr>
          <p:nvPr/>
        </p:nvSpPr>
        <p:spPr bwMode="auto">
          <a:xfrm>
            <a:off x="5662613" y="6196013"/>
            <a:ext cx="2439987"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3A7A77"/>
                </a:solidFill>
                <a:ea typeface="宋体" charset="-122"/>
              </a:rPr>
              <a:t>One Logical Volume</a:t>
            </a:r>
          </a:p>
        </p:txBody>
      </p:sp>
      <p:sp>
        <p:nvSpPr>
          <p:cNvPr id="65547" name="Text Box 9"/>
          <p:cNvSpPr txBox="1">
            <a:spLocks noChangeArrowheads="1"/>
          </p:cNvSpPr>
          <p:nvPr/>
        </p:nvSpPr>
        <p:spPr bwMode="auto">
          <a:xfrm>
            <a:off x="860425" y="6200775"/>
            <a:ext cx="3044825" cy="304800"/>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sz="2000" b="1">
                <a:solidFill>
                  <a:srgbClr val="3A7A77"/>
                </a:solidFill>
                <a:ea typeface="宋体" charset="-122"/>
              </a:rPr>
              <a:t>Multiple Logical Volumes</a:t>
            </a:r>
          </a:p>
        </p:txBody>
      </p:sp>
      <p:sp>
        <p:nvSpPr>
          <p:cNvPr id="65548" name="AutoShape 10"/>
          <p:cNvSpPr>
            <a:spLocks noChangeArrowheads="1"/>
          </p:cNvSpPr>
          <p:nvPr/>
        </p:nvSpPr>
        <p:spPr bwMode="auto">
          <a:xfrm>
            <a:off x="1255713" y="1490663"/>
            <a:ext cx="1206500" cy="1157287"/>
          </a:xfrm>
          <a:prstGeom prst="can">
            <a:avLst>
              <a:gd name="adj" fmla="val 24755"/>
            </a:avLst>
          </a:prstGeom>
          <a:gradFill rotWithShape="1">
            <a:gsLst>
              <a:gs pos="0">
                <a:srgbClr val="204341"/>
              </a:gs>
              <a:gs pos="50000">
                <a:srgbClr val="45918D"/>
              </a:gs>
              <a:gs pos="100000">
                <a:srgbClr val="204341"/>
              </a:gs>
            </a:gsLst>
            <a:lin ang="0" scaled="1"/>
          </a:gradFill>
          <a:ln w="12700">
            <a:noFill/>
            <a:round/>
            <a:headEnd/>
            <a:tailEnd type="none" w="lg" len="med"/>
          </a:ln>
        </p:spPr>
        <p:txBody>
          <a:bodyPr wrap="none" lIns="0" tIns="0" rIns="0" bIns="0" anchor="ctr"/>
          <a:lstStyle/>
          <a:p>
            <a:pPr marL="354013" indent="-354013" defTabSz="941388"/>
            <a:endParaRPr lang="zh-CN" altLang="en-US">
              <a:solidFill>
                <a:srgbClr val="45918D"/>
              </a:solidFill>
              <a:ea typeface="宋体" charset="-122"/>
            </a:endParaRPr>
          </a:p>
        </p:txBody>
      </p:sp>
      <p:grpSp>
        <p:nvGrpSpPr>
          <p:cNvPr id="65549" name="Group 11"/>
          <p:cNvGrpSpPr>
            <a:grpSpLocks/>
          </p:cNvGrpSpPr>
          <p:nvPr/>
        </p:nvGrpSpPr>
        <p:grpSpPr bwMode="auto">
          <a:xfrm>
            <a:off x="2587625" y="3978275"/>
            <a:ext cx="1398588" cy="1452563"/>
            <a:chOff x="1317" y="3252"/>
            <a:chExt cx="362" cy="465"/>
          </a:xfrm>
        </p:grpSpPr>
        <p:sp>
          <p:nvSpPr>
            <p:cNvPr id="65562" name="AutoShape 12"/>
            <p:cNvSpPr>
              <a:spLocks noChangeArrowheads="1"/>
            </p:cNvSpPr>
            <p:nvPr/>
          </p:nvSpPr>
          <p:spPr bwMode="auto">
            <a:xfrm>
              <a:off x="1317" y="3377"/>
              <a:ext cx="362" cy="340"/>
            </a:xfrm>
            <a:prstGeom prst="can">
              <a:avLst>
                <a:gd name="adj" fmla="val 35579"/>
              </a:avLst>
            </a:prstGeom>
            <a:gradFill rotWithShape="1">
              <a:gsLst>
                <a:gs pos="0">
                  <a:srgbClr val="29415C"/>
                </a:gs>
                <a:gs pos="50000">
                  <a:srgbClr val="5689C2"/>
                </a:gs>
                <a:gs pos="100000">
                  <a:srgbClr val="29415C"/>
                </a:gs>
              </a:gsLst>
              <a:lin ang="0" scaled="1"/>
            </a:gradFill>
            <a:ln w="12700">
              <a:noFill/>
              <a:round/>
              <a:headEnd/>
              <a:tailEnd type="none" w="lg" len="med"/>
            </a:ln>
          </p:spPr>
          <p:txBody>
            <a:bodyPr wrap="none" lIns="0" tIns="0" rIns="0" bIns="0" anchor="ctr"/>
            <a:lstStyle/>
            <a:p>
              <a:endParaRPr lang="en-US"/>
            </a:p>
          </p:txBody>
        </p:sp>
        <p:sp>
          <p:nvSpPr>
            <p:cNvPr id="65563" name="AutoShape 13"/>
            <p:cNvSpPr>
              <a:spLocks noChangeArrowheads="1"/>
            </p:cNvSpPr>
            <p:nvPr/>
          </p:nvSpPr>
          <p:spPr bwMode="auto">
            <a:xfrm>
              <a:off x="1317" y="3253"/>
              <a:ext cx="362" cy="340"/>
            </a:xfrm>
            <a:prstGeom prst="can">
              <a:avLst>
                <a:gd name="adj" fmla="val 35579"/>
              </a:avLst>
            </a:prstGeom>
            <a:gradFill rotWithShape="1">
              <a:gsLst>
                <a:gs pos="0">
                  <a:srgbClr val="655D20"/>
                </a:gs>
                <a:gs pos="50000">
                  <a:srgbClr val="D4C344"/>
                </a:gs>
                <a:gs pos="100000">
                  <a:srgbClr val="655D20"/>
                </a:gs>
              </a:gsLst>
              <a:lin ang="0" scaled="1"/>
            </a:gradFill>
            <a:ln w="12700">
              <a:noFill/>
              <a:round/>
              <a:headEnd/>
              <a:tailEnd type="none" w="lg" len="med"/>
            </a:ln>
          </p:spPr>
          <p:txBody>
            <a:bodyPr wrap="none" lIns="0" tIns="0" rIns="0" bIns="0" anchor="ctr"/>
            <a:lstStyle/>
            <a:p>
              <a:endParaRPr lang="en-US"/>
            </a:p>
          </p:txBody>
        </p:sp>
        <p:sp>
          <p:nvSpPr>
            <p:cNvPr id="65564" name="AutoShape 14"/>
            <p:cNvSpPr>
              <a:spLocks noChangeArrowheads="1"/>
            </p:cNvSpPr>
            <p:nvPr/>
          </p:nvSpPr>
          <p:spPr bwMode="auto">
            <a:xfrm>
              <a:off x="1317" y="3252"/>
              <a:ext cx="362" cy="224"/>
            </a:xfrm>
            <a:prstGeom prst="can">
              <a:avLst>
                <a:gd name="adj" fmla="val 50000"/>
              </a:avLst>
            </a:prstGeom>
            <a:gradFill rotWithShape="1">
              <a:gsLst>
                <a:gs pos="0">
                  <a:srgbClr val="79372E"/>
                </a:gs>
                <a:gs pos="50000">
                  <a:srgbClr val="CB5C4D"/>
                </a:gs>
                <a:gs pos="100000">
                  <a:srgbClr val="79372E"/>
                </a:gs>
              </a:gsLst>
              <a:lin ang="0" scaled="1"/>
            </a:gradFill>
            <a:ln w="12700">
              <a:noFill/>
              <a:round/>
              <a:headEnd/>
              <a:tailEnd type="none" w="lg" len="med"/>
            </a:ln>
          </p:spPr>
          <p:txBody>
            <a:bodyPr wrap="none" lIns="0" tIns="0" rIns="0" bIns="0" anchor="ctr"/>
            <a:lstStyle/>
            <a:p>
              <a:endParaRPr lang="en-US"/>
            </a:p>
          </p:txBody>
        </p:sp>
      </p:grpSp>
      <p:sp>
        <p:nvSpPr>
          <p:cNvPr id="65550" name="Text Box 15"/>
          <p:cNvSpPr txBox="1">
            <a:spLocks noChangeArrowheads="1"/>
          </p:cNvSpPr>
          <p:nvPr/>
        </p:nvSpPr>
        <p:spPr bwMode="auto">
          <a:xfrm>
            <a:off x="3171825" y="4324350"/>
            <a:ext cx="220663" cy="36512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2400" b="1">
                <a:solidFill>
                  <a:schemeClr val="bg1"/>
                </a:solidFill>
                <a:ea typeface="宋体" charset="-122"/>
              </a:rPr>
              <a:t>A</a:t>
            </a:r>
          </a:p>
        </p:txBody>
      </p:sp>
      <p:sp>
        <p:nvSpPr>
          <p:cNvPr id="65551" name="Text Box 16"/>
          <p:cNvSpPr txBox="1">
            <a:spLocks noChangeArrowheads="1"/>
          </p:cNvSpPr>
          <p:nvPr/>
        </p:nvSpPr>
        <p:spPr bwMode="auto">
          <a:xfrm>
            <a:off x="3171825" y="4692650"/>
            <a:ext cx="220663" cy="36512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2400" b="1">
                <a:solidFill>
                  <a:schemeClr val="bg1"/>
                </a:solidFill>
                <a:ea typeface="宋体" charset="-122"/>
              </a:rPr>
              <a:t>B</a:t>
            </a:r>
          </a:p>
        </p:txBody>
      </p:sp>
      <p:sp>
        <p:nvSpPr>
          <p:cNvPr id="65552" name="Text Box 17"/>
          <p:cNvSpPr txBox="1">
            <a:spLocks noChangeArrowheads="1"/>
          </p:cNvSpPr>
          <p:nvPr/>
        </p:nvSpPr>
        <p:spPr bwMode="auto">
          <a:xfrm>
            <a:off x="3171825" y="5043488"/>
            <a:ext cx="220663" cy="36512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2400" b="1">
                <a:solidFill>
                  <a:schemeClr val="bg1"/>
                </a:solidFill>
                <a:ea typeface="宋体" charset="-122"/>
              </a:rPr>
              <a:t>C</a:t>
            </a:r>
          </a:p>
        </p:txBody>
      </p:sp>
      <p:sp>
        <p:nvSpPr>
          <p:cNvPr id="65553" name="AutoShape 18"/>
          <p:cNvSpPr>
            <a:spLocks noChangeArrowheads="1"/>
          </p:cNvSpPr>
          <p:nvPr/>
        </p:nvSpPr>
        <p:spPr bwMode="auto">
          <a:xfrm>
            <a:off x="6135688" y="1452563"/>
            <a:ext cx="1206500" cy="1157287"/>
          </a:xfrm>
          <a:prstGeom prst="can">
            <a:avLst>
              <a:gd name="adj" fmla="val 24755"/>
            </a:avLst>
          </a:prstGeom>
          <a:gradFill rotWithShape="1">
            <a:gsLst>
              <a:gs pos="0">
                <a:srgbClr val="204341"/>
              </a:gs>
              <a:gs pos="50000">
                <a:srgbClr val="45918D"/>
              </a:gs>
              <a:gs pos="100000">
                <a:srgbClr val="204341"/>
              </a:gs>
            </a:gsLst>
            <a:lin ang="0" scaled="1"/>
          </a:gradFill>
          <a:ln w="12700">
            <a:noFill/>
            <a:round/>
            <a:headEnd/>
            <a:tailEnd type="none" w="lg" len="med"/>
          </a:ln>
        </p:spPr>
        <p:txBody>
          <a:bodyPr wrap="none" lIns="0" tIns="0" rIns="0" bIns="0" anchor="ctr"/>
          <a:lstStyle/>
          <a:p>
            <a:pPr marL="354013" indent="-354013" defTabSz="941388"/>
            <a:endParaRPr lang="zh-CN" altLang="en-US">
              <a:solidFill>
                <a:srgbClr val="45918D"/>
              </a:solidFill>
              <a:ea typeface="宋体" charset="-122"/>
            </a:endParaRPr>
          </a:p>
        </p:txBody>
      </p:sp>
      <p:grpSp>
        <p:nvGrpSpPr>
          <p:cNvPr id="65554" name="Group 19"/>
          <p:cNvGrpSpPr>
            <a:grpSpLocks/>
          </p:cNvGrpSpPr>
          <p:nvPr/>
        </p:nvGrpSpPr>
        <p:grpSpPr bwMode="auto">
          <a:xfrm>
            <a:off x="6881813" y="3524250"/>
            <a:ext cx="1917700" cy="2376488"/>
            <a:chOff x="4607" y="2580"/>
            <a:chExt cx="768" cy="737"/>
          </a:xfrm>
        </p:grpSpPr>
        <p:sp>
          <p:nvSpPr>
            <p:cNvPr id="65560" name="AutoShape 20"/>
            <p:cNvSpPr>
              <a:spLocks noChangeArrowheads="1"/>
            </p:cNvSpPr>
            <p:nvPr/>
          </p:nvSpPr>
          <p:spPr bwMode="auto">
            <a:xfrm>
              <a:off x="4607" y="2580"/>
              <a:ext cx="768" cy="737"/>
            </a:xfrm>
            <a:prstGeom prst="can">
              <a:avLst>
                <a:gd name="adj" fmla="val 24755"/>
              </a:avLst>
            </a:prstGeom>
            <a:gradFill rotWithShape="1">
              <a:gsLst>
                <a:gs pos="0">
                  <a:srgbClr val="204341"/>
                </a:gs>
                <a:gs pos="50000">
                  <a:srgbClr val="45918D"/>
                </a:gs>
                <a:gs pos="100000">
                  <a:srgbClr val="204341"/>
                </a:gs>
              </a:gsLst>
              <a:lin ang="0" scaled="1"/>
            </a:gradFill>
            <a:ln w="12700">
              <a:noFill/>
              <a:round/>
              <a:headEnd/>
              <a:tailEnd type="none" w="lg" len="med"/>
            </a:ln>
          </p:spPr>
          <p:txBody>
            <a:bodyPr wrap="none" lIns="0" tIns="0" rIns="0" bIns="0" anchor="ctr"/>
            <a:lstStyle/>
            <a:p>
              <a:pPr marL="354013" indent="-354013" defTabSz="941388"/>
              <a:endParaRPr lang="zh-CN" altLang="en-US">
                <a:solidFill>
                  <a:srgbClr val="45918D"/>
                </a:solidFill>
                <a:ea typeface="宋体" charset="-122"/>
              </a:endParaRPr>
            </a:p>
          </p:txBody>
        </p:sp>
        <p:sp>
          <p:nvSpPr>
            <p:cNvPr id="65561" name="Text Box 21"/>
            <p:cNvSpPr txBox="1">
              <a:spLocks noChangeArrowheads="1"/>
            </p:cNvSpPr>
            <p:nvPr/>
          </p:nvSpPr>
          <p:spPr bwMode="auto">
            <a:xfrm>
              <a:off x="4906" y="2892"/>
              <a:ext cx="170" cy="133"/>
            </a:xfrm>
            <a:prstGeom prst="rect">
              <a:avLst/>
            </a:prstGeom>
            <a:noFill/>
            <a:ln w="12700" algn="ctr">
              <a:noFill/>
              <a:miter lim="800000"/>
              <a:headEnd/>
              <a:tailEnd/>
            </a:ln>
          </p:spPr>
          <p:txBody>
            <a:bodyPr lIns="0" tIns="0" rIns="0" bIns="0">
              <a:spAutoFit/>
            </a:bodyPr>
            <a:lstStyle/>
            <a:p>
              <a:pPr marL="354013" indent="-354013" defTabSz="941388"/>
              <a:r>
                <a:rPr lang="en-US" altLang="zh-CN" sz="2800" b="1">
                  <a:solidFill>
                    <a:schemeClr val="bg1"/>
                  </a:solidFill>
                  <a:ea typeface="宋体" charset="-122"/>
                </a:rPr>
                <a:t>D</a:t>
              </a:r>
            </a:p>
          </p:txBody>
        </p:sp>
      </p:grpSp>
      <p:sp>
        <p:nvSpPr>
          <p:cNvPr id="65555" name="AutoShape 22"/>
          <p:cNvSpPr>
            <a:spLocks noChangeArrowheads="1"/>
          </p:cNvSpPr>
          <p:nvPr/>
        </p:nvSpPr>
        <p:spPr bwMode="auto">
          <a:xfrm>
            <a:off x="7570788" y="1452563"/>
            <a:ext cx="1206500" cy="1157287"/>
          </a:xfrm>
          <a:prstGeom prst="can">
            <a:avLst>
              <a:gd name="adj" fmla="val 24755"/>
            </a:avLst>
          </a:prstGeom>
          <a:gradFill rotWithShape="1">
            <a:gsLst>
              <a:gs pos="0">
                <a:srgbClr val="204341"/>
              </a:gs>
              <a:gs pos="50000">
                <a:srgbClr val="45918D"/>
              </a:gs>
              <a:gs pos="100000">
                <a:srgbClr val="204341"/>
              </a:gs>
            </a:gsLst>
            <a:lin ang="0" scaled="1"/>
          </a:gradFill>
          <a:ln w="12700">
            <a:noFill/>
            <a:round/>
            <a:headEnd/>
            <a:tailEnd type="none" w="lg" len="med"/>
          </a:ln>
        </p:spPr>
        <p:txBody>
          <a:bodyPr wrap="none" lIns="0" tIns="0" rIns="0" bIns="0" anchor="ctr"/>
          <a:lstStyle/>
          <a:p>
            <a:pPr marL="354013" indent="-354013" defTabSz="941388"/>
            <a:endParaRPr lang="zh-CN" altLang="en-US">
              <a:solidFill>
                <a:srgbClr val="45918D"/>
              </a:solidFill>
              <a:ea typeface="宋体" charset="-122"/>
            </a:endParaRPr>
          </a:p>
        </p:txBody>
      </p:sp>
      <p:sp>
        <p:nvSpPr>
          <p:cNvPr id="65556" name="AutoShape 23"/>
          <p:cNvSpPr>
            <a:spLocks noChangeArrowheads="1"/>
          </p:cNvSpPr>
          <p:nvPr/>
        </p:nvSpPr>
        <p:spPr bwMode="auto">
          <a:xfrm>
            <a:off x="4700588" y="1452563"/>
            <a:ext cx="1206500" cy="1157287"/>
          </a:xfrm>
          <a:prstGeom prst="can">
            <a:avLst>
              <a:gd name="adj" fmla="val 24755"/>
            </a:avLst>
          </a:prstGeom>
          <a:gradFill rotWithShape="1">
            <a:gsLst>
              <a:gs pos="0">
                <a:srgbClr val="204341"/>
              </a:gs>
              <a:gs pos="50000">
                <a:srgbClr val="45918D"/>
              </a:gs>
              <a:gs pos="100000">
                <a:srgbClr val="204341"/>
              </a:gs>
            </a:gsLst>
            <a:lin ang="0" scaled="1"/>
          </a:gradFill>
          <a:ln w="12700">
            <a:noFill/>
            <a:round/>
            <a:headEnd/>
            <a:tailEnd type="none" w="lg" len="med"/>
          </a:ln>
        </p:spPr>
        <p:txBody>
          <a:bodyPr wrap="none" lIns="0" tIns="0" rIns="0" bIns="0" anchor="ctr"/>
          <a:lstStyle/>
          <a:p>
            <a:pPr marL="354013" indent="-354013" defTabSz="941388"/>
            <a:endParaRPr lang="zh-CN" altLang="en-US">
              <a:solidFill>
                <a:srgbClr val="45918D"/>
              </a:solidFill>
              <a:ea typeface="宋体" charset="-122"/>
            </a:endParaRPr>
          </a:p>
        </p:txBody>
      </p:sp>
      <p:sp>
        <p:nvSpPr>
          <p:cNvPr id="65557" name="Line 24"/>
          <p:cNvSpPr>
            <a:spLocks noChangeShapeType="1"/>
          </p:cNvSpPr>
          <p:nvPr/>
        </p:nvSpPr>
        <p:spPr bwMode="auto">
          <a:xfrm>
            <a:off x="2451100" y="2527300"/>
            <a:ext cx="1422400" cy="1498600"/>
          </a:xfrm>
          <a:prstGeom prst="line">
            <a:avLst/>
          </a:prstGeom>
          <a:noFill/>
          <a:ln w="25400">
            <a:solidFill>
              <a:srgbClr val="969696"/>
            </a:solidFill>
            <a:prstDash val="dash"/>
            <a:round/>
            <a:headEnd/>
            <a:tailEnd type="none" w="lg" len="med"/>
          </a:ln>
        </p:spPr>
        <p:txBody>
          <a:bodyPr lIns="0" tIns="0" rIns="0" bIns="0"/>
          <a:lstStyle/>
          <a:p>
            <a:endParaRPr lang="en-US"/>
          </a:p>
        </p:txBody>
      </p:sp>
      <p:sp>
        <p:nvSpPr>
          <p:cNvPr id="65558" name="Line 25"/>
          <p:cNvSpPr>
            <a:spLocks noChangeShapeType="1"/>
          </p:cNvSpPr>
          <p:nvPr/>
        </p:nvSpPr>
        <p:spPr bwMode="auto">
          <a:xfrm>
            <a:off x="1282700" y="2552700"/>
            <a:ext cx="1270000" cy="1536700"/>
          </a:xfrm>
          <a:prstGeom prst="line">
            <a:avLst/>
          </a:prstGeom>
          <a:noFill/>
          <a:ln w="25400">
            <a:solidFill>
              <a:srgbClr val="969696"/>
            </a:solidFill>
            <a:prstDash val="dash"/>
            <a:round/>
            <a:headEnd/>
            <a:tailEnd type="none" w="lg" len="med"/>
          </a:ln>
        </p:spPr>
        <p:txBody>
          <a:bodyPr lIns="0" tIns="0" rIns="0" bIns="0"/>
          <a:lstStyle/>
          <a:p>
            <a:endParaRPr lang="en-US"/>
          </a:p>
        </p:txBody>
      </p:sp>
      <p:sp>
        <p:nvSpPr>
          <p:cNvPr id="65559" name="Line 26"/>
          <p:cNvSpPr>
            <a:spLocks noChangeShapeType="1"/>
          </p:cNvSpPr>
          <p:nvPr/>
        </p:nvSpPr>
        <p:spPr bwMode="auto">
          <a:xfrm>
            <a:off x="6845300" y="2603500"/>
            <a:ext cx="685800" cy="952500"/>
          </a:xfrm>
          <a:prstGeom prst="line">
            <a:avLst/>
          </a:prstGeom>
          <a:noFill/>
          <a:ln w="25400">
            <a:solidFill>
              <a:srgbClr val="969696"/>
            </a:solidFill>
            <a:prstDash val="dash"/>
            <a:round/>
            <a:headEnd/>
            <a:tailEnd type="none" w="lg" len="me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6563" name="Slide Number Placeholder 4"/>
          <p:cNvSpPr>
            <a:spLocks noGrp="1"/>
          </p:cNvSpPr>
          <p:nvPr>
            <p:ph type="sldNum" sz="quarter" idx="11"/>
          </p:nvPr>
        </p:nvSpPr>
        <p:spPr>
          <a:noFill/>
        </p:spPr>
        <p:txBody>
          <a:bodyPr/>
          <a:lstStyle/>
          <a:p>
            <a:r>
              <a:rPr lang="zh-CN" altLang="en-US" smtClean="0"/>
              <a:t> </a:t>
            </a:r>
            <a:r>
              <a:rPr lang="en-US" altLang="zh-CN" smtClean="0"/>
              <a:t>- </a:t>
            </a:r>
            <a:fld id="{FA30110F-D168-4D75-8074-429B1922D762}" type="slidenum">
              <a:rPr lang="en-US" altLang="zh-CN" sz="800" smtClean="0"/>
              <a:pPr/>
              <a:t>69</a:t>
            </a:fld>
            <a:endParaRPr lang="en-US" altLang="zh-CN" sz="800" smtClean="0"/>
          </a:p>
        </p:txBody>
      </p:sp>
      <p:sp>
        <p:nvSpPr>
          <p:cNvPr id="66564" name="Rectangle 2"/>
          <p:cNvSpPr>
            <a:spLocks noGrp="1" noChangeArrowheads="1"/>
          </p:cNvSpPr>
          <p:nvPr>
            <p:ph type="title"/>
          </p:nvPr>
        </p:nvSpPr>
        <p:spPr/>
        <p:txBody>
          <a:bodyPr/>
          <a:lstStyle/>
          <a:p>
            <a:pPr eaLnBrk="1" hangingPunct="1"/>
            <a:r>
              <a:rPr lang="en-US" altLang="zh-CN" smtClean="0">
                <a:ea typeface="宋体" charset="-122"/>
              </a:rPr>
              <a:t>Lesson Summary</a:t>
            </a:r>
          </a:p>
        </p:txBody>
      </p:sp>
      <p:sp>
        <p:nvSpPr>
          <p:cNvPr id="66565"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Key points covered in this lesson:</a:t>
            </a:r>
          </a:p>
          <a:p>
            <a:r>
              <a:rPr lang="en-US" altLang="zh-CN" smtClean="0">
                <a:ea typeface="宋体" charset="-122"/>
              </a:rPr>
              <a:t>Physical drives are made up of:</a:t>
            </a:r>
          </a:p>
          <a:p>
            <a:pPr lvl="1"/>
            <a:r>
              <a:rPr lang="en-US" altLang="zh-CN" smtClean="0">
                <a:ea typeface="宋体" charset="-122"/>
              </a:rPr>
              <a:t>HDA</a:t>
            </a:r>
          </a:p>
          <a:p>
            <a:pPr lvl="2"/>
            <a:r>
              <a:rPr lang="en-US" altLang="zh-CN" smtClean="0">
                <a:ea typeface="宋体" charset="-122"/>
              </a:rPr>
              <a:t>Platters connected via a spindle</a:t>
            </a:r>
          </a:p>
          <a:p>
            <a:pPr lvl="2"/>
            <a:r>
              <a:rPr lang="en-US" altLang="zh-CN" smtClean="0">
                <a:ea typeface="宋体" charset="-122"/>
              </a:rPr>
              <a:t>Read/write heads which are positioned by an actuator</a:t>
            </a:r>
          </a:p>
          <a:p>
            <a:pPr lvl="1"/>
            <a:r>
              <a:rPr lang="en-US" altLang="zh-CN" smtClean="0">
                <a:ea typeface="宋体" charset="-122"/>
              </a:rPr>
              <a:t>Controller</a:t>
            </a:r>
          </a:p>
          <a:p>
            <a:pPr lvl="2"/>
            <a:r>
              <a:rPr lang="en-US" altLang="zh-CN" smtClean="0">
                <a:ea typeface="宋体" charset="-122"/>
              </a:rPr>
              <a:t>Controls power, communication, positioning, and optimization</a:t>
            </a:r>
          </a:p>
          <a:p>
            <a:r>
              <a:rPr lang="en-US" altLang="zh-CN" smtClean="0">
                <a:ea typeface="宋体" charset="-122"/>
              </a:rPr>
              <a:t>Data is structured on a drive using tracks, sectors, and cylinders</a:t>
            </a:r>
          </a:p>
          <a:p>
            <a:r>
              <a:rPr lang="en-US" altLang="zh-CN" smtClean="0">
                <a:ea typeface="宋体" charset="-122"/>
              </a:rPr>
              <a:t>The geometry of a disk impacts how data is recorded on a platter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0243" name="Slide Number Placeholder 4"/>
          <p:cNvSpPr>
            <a:spLocks noGrp="1"/>
          </p:cNvSpPr>
          <p:nvPr>
            <p:ph type="sldNum" sz="quarter" idx="11"/>
          </p:nvPr>
        </p:nvSpPr>
        <p:spPr>
          <a:noFill/>
        </p:spPr>
        <p:txBody>
          <a:bodyPr/>
          <a:lstStyle/>
          <a:p>
            <a:r>
              <a:rPr lang="zh-CN" altLang="en-US" smtClean="0"/>
              <a:t> </a:t>
            </a:r>
            <a:r>
              <a:rPr lang="en-US" altLang="zh-CN" smtClean="0"/>
              <a:t>- </a:t>
            </a:r>
            <a:fld id="{3C44C9F0-52D0-424B-84A6-D1E3F4B835FA}" type="slidenum">
              <a:rPr lang="en-US" altLang="zh-CN" sz="800" smtClean="0"/>
              <a:pPr/>
              <a:t>7</a:t>
            </a:fld>
            <a:endParaRPr lang="en-US" altLang="zh-CN" sz="800" smtClean="0"/>
          </a:p>
        </p:txBody>
      </p:sp>
      <p:sp>
        <p:nvSpPr>
          <p:cNvPr id="10244" name="Rectangle 7"/>
          <p:cNvSpPr>
            <a:spLocks noGrp="1" noChangeArrowheads="1"/>
          </p:cNvSpPr>
          <p:nvPr>
            <p:ph type="title"/>
          </p:nvPr>
        </p:nvSpPr>
        <p:spPr/>
        <p:txBody>
          <a:bodyPr/>
          <a:lstStyle/>
          <a:p>
            <a:pPr eaLnBrk="1" hangingPunct="1"/>
            <a:r>
              <a:rPr lang="en-US" altLang="zh-CN" smtClean="0">
                <a:ea typeface="宋体" charset="-122"/>
              </a:rPr>
              <a:t>Parts of a Storage Environment: Storage </a:t>
            </a:r>
          </a:p>
        </p:txBody>
      </p:sp>
      <p:pic>
        <p:nvPicPr>
          <p:cNvPr id="10245" name="Picture 26" descr="storage_icon"/>
          <p:cNvPicPr>
            <a:picLocks noChangeAspect="1" noChangeArrowheads="1"/>
          </p:cNvPicPr>
          <p:nvPr/>
        </p:nvPicPr>
        <p:blipFill>
          <a:blip r:embed="rId3" cstate="print"/>
          <a:srcRect/>
          <a:stretch>
            <a:fillRect/>
          </a:stretch>
        </p:blipFill>
        <p:spPr bwMode="auto">
          <a:xfrm>
            <a:off x="7779370" y="539646"/>
            <a:ext cx="1364630" cy="1321581"/>
          </a:xfrm>
          <a:prstGeom prst="rect">
            <a:avLst/>
          </a:prstGeom>
          <a:noFill/>
          <a:ln w="9525">
            <a:noFill/>
            <a:miter lim="800000"/>
            <a:headEnd/>
            <a:tailEnd/>
          </a:ln>
        </p:spPr>
      </p:pic>
      <p:sp>
        <p:nvSpPr>
          <p:cNvPr id="6" name="TextBox 5"/>
          <p:cNvSpPr txBox="1"/>
          <p:nvPr/>
        </p:nvSpPr>
        <p:spPr>
          <a:xfrm>
            <a:off x="359764" y="1558977"/>
            <a:ext cx="8124669" cy="4693593"/>
          </a:xfrm>
          <a:prstGeom prst="rect">
            <a:avLst/>
          </a:prstGeom>
          <a:noFill/>
        </p:spPr>
        <p:txBody>
          <a:bodyPr wrap="square" rtlCol="0">
            <a:spAutoFit/>
          </a:bodyPr>
          <a:lstStyle/>
          <a:p>
            <a:pPr algn="l" eaLnBrk="1" hangingPunct="1">
              <a:lnSpc>
                <a:spcPct val="80000"/>
              </a:lnSpc>
            </a:pPr>
            <a:r>
              <a:rPr lang="en-US" altLang="zh-CN" dirty="0" smtClean="0"/>
              <a:t>Physical components of storage include:</a:t>
            </a:r>
          </a:p>
          <a:p>
            <a:pPr algn="l" eaLnBrk="1" hangingPunct="1">
              <a:lnSpc>
                <a:spcPct val="80000"/>
              </a:lnSpc>
              <a:buFontTx/>
              <a:buChar char="•"/>
            </a:pPr>
            <a:r>
              <a:rPr lang="en-US" altLang="zh-CN" dirty="0" smtClean="0"/>
              <a:t> Physical devices that hold the data (i.e., disk, tape, optical drives, etc.)</a:t>
            </a:r>
          </a:p>
          <a:p>
            <a:pPr algn="l" eaLnBrk="1" hangingPunct="1">
              <a:lnSpc>
                <a:spcPct val="80000"/>
              </a:lnSpc>
              <a:buFontTx/>
              <a:buChar char="•"/>
            </a:pPr>
            <a:r>
              <a:rPr lang="en-US" altLang="zh-CN" dirty="0" smtClean="0"/>
              <a:t> Components that make the devices operate (i.e., power supplies, fans)</a:t>
            </a:r>
          </a:p>
          <a:p>
            <a:pPr algn="l" eaLnBrk="1" hangingPunct="1">
              <a:lnSpc>
                <a:spcPct val="80000"/>
              </a:lnSpc>
              <a:buFontTx/>
              <a:buChar char="•"/>
            </a:pPr>
            <a:r>
              <a:rPr lang="en-US" altLang="zh-CN" dirty="0" smtClean="0"/>
              <a:t> The enclosures that hold the equipment (e.g., racks)</a:t>
            </a:r>
          </a:p>
          <a:p>
            <a:pPr algn="l" eaLnBrk="1" hangingPunct="1">
              <a:lnSpc>
                <a:spcPct val="80000"/>
              </a:lnSpc>
            </a:pPr>
            <a:endParaRPr lang="en-US" altLang="zh-CN" dirty="0" smtClean="0"/>
          </a:p>
          <a:p>
            <a:pPr algn="l" eaLnBrk="1" hangingPunct="1">
              <a:lnSpc>
                <a:spcPct val="80000"/>
              </a:lnSpc>
            </a:pPr>
            <a:r>
              <a:rPr lang="en-US" altLang="zh-CN" dirty="0" smtClean="0"/>
              <a:t>Logical components of storage include: </a:t>
            </a:r>
          </a:p>
          <a:p>
            <a:pPr algn="l" eaLnBrk="1" hangingPunct="1">
              <a:lnSpc>
                <a:spcPct val="80000"/>
              </a:lnSpc>
              <a:buFontTx/>
              <a:buChar char="•"/>
            </a:pPr>
            <a:r>
              <a:rPr lang="en-US" altLang="zh-CN" dirty="0" smtClean="0"/>
              <a:t> Protocols</a:t>
            </a:r>
          </a:p>
          <a:p>
            <a:pPr algn="l" eaLnBrk="1" hangingPunct="1">
              <a:lnSpc>
                <a:spcPct val="80000"/>
              </a:lnSpc>
              <a:buFontTx/>
              <a:buChar char="•"/>
            </a:pPr>
            <a:r>
              <a:rPr lang="en-US" altLang="zh-CN" dirty="0" smtClean="0"/>
              <a:t> Flow algorithms</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7587" name="Slide Number Placeholder 4"/>
          <p:cNvSpPr>
            <a:spLocks noGrp="1"/>
          </p:cNvSpPr>
          <p:nvPr>
            <p:ph type="sldNum" sz="quarter" idx="11"/>
          </p:nvPr>
        </p:nvSpPr>
        <p:spPr>
          <a:noFill/>
        </p:spPr>
        <p:txBody>
          <a:bodyPr/>
          <a:lstStyle/>
          <a:p>
            <a:r>
              <a:rPr lang="zh-CN" altLang="en-US" smtClean="0"/>
              <a:t> </a:t>
            </a:r>
            <a:r>
              <a:rPr lang="en-US" altLang="zh-CN" smtClean="0"/>
              <a:t>- </a:t>
            </a:r>
            <a:fld id="{7C1AC44A-EBF7-4682-BF3B-EB04621AD2CB}" type="slidenum">
              <a:rPr lang="en-US" altLang="zh-CN" sz="800" smtClean="0"/>
              <a:pPr/>
              <a:t>70</a:t>
            </a:fld>
            <a:endParaRPr lang="en-US" altLang="zh-CN" sz="800" smtClean="0"/>
          </a:p>
        </p:txBody>
      </p:sp>
      <p:sp>
        <p:nvSpPr>
          <p:cNvPr id="67588" name="Rectangle 2"/>
          <p:cNvSpPr>
            <a:spLocks noGrp="1" noChangeArrowheads="1"/>
          </p:cNvSpPr>
          <p:nvPr>
            <p:ph type="title"/>
          </p:nvPr>
        </p:nvSpPr>
        <p:spPr/>
        <p:txBody>
          <a:bodyPr/>
          <a:lstStyle/>
          <a:p>
            <a:pPr eaLnBrk="1" hangingPunct="1"/>
            <a:r>
              <a:rPr lang="en-US" altLang="zh-CN" smtClean="0">
                <a:ea typeface="宋体" charset="-122"/>
              </a:rPr>
              <a:t>Lesson: Disk Drive Performance</a:t>
            </a:r>
          </a:p>
        </p:txBody>
      </p:sp>
      <p:sp>
        <p:nvSpPr>
          <p:cNvPr id="67589"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Upon completion of this lesson, you will be able to:</a:t>
            </a:r>
          </a:p>
          <a:p>
            <a:r>
              <a:rPr lang="en-US" altLang="zh-CN" smtClean="0">
                <a:ea typeface="宋体" charset="-122"/>
              </a:rPr>
              <a:t>Describe the factors that impact the performance of a drive</a:t>
            </a:r>
          </a:p>
          <a:p>
            <a:r>
              <a:rPr lang="en-US" altLang="zh-CN" smtClean="0">
                <a:ea typeface="宋体" charset="-122"/>
              </a:rPr>
              <a:t>Describe how drive reliability is measured</a:t>
            </a:r>
          </a:p>
        </p:txBody>
      </p:sp>
      <p:pic>
        <p:nvPicPr>
          <p:cNvPr id="67590" name="Picture 4" descr="soft-hexagons"/>
          <p:cNvPicPr>
            <a:picLocks noChangeAspect="1" noChangeArrowheads="1"/>
          </p:cNvPicPr>
          <p:nvPr/>
        </p:nvPicPr>
        <p:blipFill>
          <a:blip r:embed="rId3" cstate="print"/>
          <a:srcRect/>
          <a:stretch>
            <a:fillRect/>
          </a:stretch>
        </p:blipFill>
        <p:spPr bwMode="auto">
          <a:xfrm>
            <a:off x="228600" y="6057900"/>
            <a:ext cx="8839200" cy="566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8611" name="Slide Number Placeholder 5"/>
          <p:cNvSpPr>
            <a:spLocks noGrp="1"/>
          </p:cNvSpPr>
          <p:nvPr>
            <p:ph type="sldNum" sz="quarter" idx="11"/>
          </p:nvPr>
        </p:nvSpPr>
        <p:spPr>
          <a:noFill/>
        </p:spPr>
        <p:txBody>
          <a:bodyPr/>
          <a:lstStyle/>
          <a:p>
            <a:r>
              <a:rPr lang="zh-CN" altLang="en-US" smtClean="0"/>
              <a:t> </a:t>
            </a:r>
            <a:r>
              <a:rPr lang="en-US" altLang="zh-CN" smtClean="0"/>
              <a:t>- </a:t>
            </a:r>
            <a:fld id="{44087FC3-42B6-4C16-969E-161684980606}" type="slidenum">
              <a:rPr lang="en-US" altLang="zh-CN" sz="800" smtClean="0"/>
              <a:pPr/>
              <a:t>71</a:t>
            </a:fld>
            <a:endParaRPr lang="en-US" altLang="zh-CN" sz="800" smtClean="0"/>
          </a:p>
        </p:txBody>
      </p:sp>
      <p:sp>
        <p:nvSpPr>
          <p:cNvPr id="68612" name="Rectangle 2"/>
          <p:cNvSpPr>
            <a:spLocks noGrp="1" noChangeArrowheads="1"/>
          </p:cNvSpPr>
          <p:nvPr>
            <p:ph type="title"/>
          </p:nvPr>
        </p:nvSpPr>
        <p:spPr/>
        <p:txBody>
          <a:bodyPr/>
          <a:lstStyle/>
          <a:p>
            <a:pPr eaLnBrk="1" hangingPunct="1"/>
            <a:r>
              <a:rPr lang="en-US" sz="2900" smtClean="0"/>
              <a:t>Disk Drive Performance: Positioning</a:t>
            </a:r>
            <a:endParaRPr lang="en-US" altLang="zh-CN" sz="2900" smtClean="0">
              <a:ea typeface="宋体" charset="-122"/>
            </a:endParaRPr>
          </a:p>
        </p:txBody>
      </p:sp>
      <p:sp>
        <p:nvSpPr>
          <p:cNvPr id="68613" name="Rectangle 3"/>
          <p:cNvSpPr>
            <a:spLocks noGrp="1" noChangeArrowheads="1"/>
          </p:cNvSpPr>
          <p:nvPr>
            <p:ph type="body" sz="half" idx="1"/>
          </p:nvPr>
        </p:nvSpPr>
        <p:spPr>
          <a:xfrm>
            <a:off x="228600" y="1233488"/>
            <a:ext cx="8702675" cy="5329237"/>
          </a:xfrm>
        </p:spPr>
        <p:txBody>
          <a:bodyPr/>
          <a:lstStyle/>
          <a:p>
            <a:pPr marL="341313" indent="-341313" defTabSz="914400">
              <a:tabLst/>
            </a:pPr>
            <a:r>
              <a:rPr lang="en-US" altLang="zh-CN" sz="2500" smtClean="0">
                <a:ea typeface="宋体" charset="-122"/>
              </a:rPr>
              <a:t>Seek time is the time for </a:t>
            </a:r>
            <a:br>
              <a:rPr lang="en-US" altLang="zh-CN" sz="2500" smtClean="0">
                <a:ea typeface="宋体" charset="-122"/>
              </a:rPr>
            </a:br>
            <a:r>
              <a:rPr lang="en-US" altLang="zh-CN" sz="2500" smtClean="0">
                <a:ea typeface="宋体" charset="-122"/>
              </a:rPr>
              <a:t>read/write heads to move </a:t>
            </a:r>
            <a:br>
              <a:rPr lang="en-US" altLang="zh-CN" sz="2500" smtClean="0">
                <a:ea typeface="宋体" charset="-122"/>
              </a:rPr>
            </a:br>
            <a:r>
              <a:rPr lang="en-US" altLang="zh-CN" sz="2500" smtClean="0">
                <a:ea typeface="宋体" charset="-122"/>
              </a:rPr>
              <a:t>between tracks</a:t>
            </a:r>
          </a:p>
          <a:p>
            <a:pPr marL="341313" indent="-341313" defTabSz="914400">
              <a:tabLst/>
            </a:pPr>
            <a:r>
              <a:rPr lang="en-US" altLang="zh-CN" sz="2500" smtClean="0">
                <a:ea typeface="宋体" charset="-122"/>
              </a:rPr>
              <a:t>Seek time specifications </a:t>
            </a:r>
            <a:br>
              <a:rPr lang="en-US" altLang="zh-CN" sz="2500" smtClean="0">
                <a:ea typeface="宋体" charset="-122"/>
              </a:rPr>
            </a:br>
            <a:r>
              <a:rPr lang="en-US" altLang="zh-CN" sz="2500" smtClean="0">
                <a:ea typeface="宋体" charset="-122"/>
              </a:rPr>
              <a:t>include:</a:t>
            </a:r>
          </a:p>
          <a:p>
            <a:pPr marL="858838" lvl="1" indent="-176213" defTabSz="914400">
              <a:tabLst/>
            </a:pPr>
            <a:r>
              <a:rPr lang="en-US" altLang="zh-CN" smtClean="0">
                <a:ea typeface="宋体" charset="-122"/>
              </a:rPr>
              <a:t>Full stroke</a:t>
            </a:r>
          </a:p>
          <a:p>
            <a:pPr marL="858838" lvl="1" indent="-176213" defTabSz="914400">
              <a:tabLst/>
            </a:pPr>
            <a:r>
              <a:rPr lang="en-US" altLang="zh-CN" smtClean="0">
                <a:ea typeface="宋体" charset="-122"/>
              </a:rPr>
              <a:t>Average</a:t>
            </a:r>
          </a:p>
          <a:p>
            <a:pPr marL="858838" lvl="1" indent="-176213" defTabSz="914400">
              <a:tabLst/>
            </a:pPr>
            <a:r>
              <a:rPr lang="en-US" altLang="zh-CN" smtClean="0">
                <a:ea typeface="宋体" charset="-122"/>
              </a:rPr>
              <a:t>Track-to-track</a:t>
            </a:r>
          </a:p>
          <a:p>
            <a:pPr marL="858838" lvl="1" indent="-176213" defTabSz="914400">
              <a:tabLst/>
            </a:pPr>
            <a:endParaRPr lang="en-US" altLang="zh-CN" smtClean="0">
              <a:ea typeface="宋体" charset="-122"/>
            </a:endParaRPr>
          </a:p>
          <a:p>
            <a:pPr marL="1317625" lvl="2" indent="-176213" defTabSz="914400">
              <a:buFont typeface="Wingdings" pitchFamily="2" charset="2"/>
              <a:buNone/>
              <a:tabLst/>
            </a:pPr>
            <a:endParaRPr lang="zh-CN" altLang="en-US" sz="1600" smtClean="0">
              <a:ea typeface="宋体" charset="-122"/>
            </a:endParaRPr>
          </a:p>
        </p:txBody>
      </p:sp>
      <p:pic>
        <p:nvPicPr>
          <p:cNvPr id="68614" name="Picture 4" descr="actuator_base"/>
          <p:cNvPicPr>
            <a:picLocks noChangeAspect="1" noChangeArrowheads="1"/>
          </p:cNvPicPr>
          <p:nvPr/>
        </p:nvPicPr>
        <p:blipFill>
          <a:blip r:embed="rId3" cstate="print"/>
          <a:srcRect/>
          <a:stretch>
            <a:fillRect/>
          </a:stretch>
        </p:blipFill>
        <p:spPr bwMode="auto">
          <a:xfrm>
            <a:off x="3981450" y="1058863"/>
            <a:ext cx="4810125" cy="5657850"/>
          </a:xfrm>
          <a:prstGeom prst="rect">
            <a:avLst/>
          </a:prstGeom>
          <a:noFill/>
          <a:ln w="9525">
            <a:noFill/>
            <a:miter lim="800000"/>
            <a:headEnd/>
            <a:tailEnd/>
          </a:ln>
        </p:spPr>
      </p:pic>
      <p:pic>
        <p:nvPicPr>
          <p:cNvPr id="2367493" name="Picture 5" descr="armonly"/>
          <p:cNvPicPr>
            <a:picLocks noChangeAspect="1" noChangeArrowheads="1"/>
          </p:cNvPicPr>
          <p:nvPr/>
        </p:nvPicPr>
        <p:blipFill>
          <a:blip r:embed="rId4" cstate="print"/>
          <a:srcRect/>
          <a:stretch>
            <a:fillRect/>
          </a:stretch>
        </p:blipFill>
        <p:spPr bwMode="auto">
          <a:xfrm rot="1438130">
            <a:off x="5287963" y="3911600"/>
            <a:ext cx="1811337" cy="1147763"/>
          </a:xfrm>
          <a:prstGeom prst="rect">
            <a:avLst/>
          </a:prstGeom>
          <a:noFill/>
          <a:ln w="9525">
            <a:noFill/>
            <a:miter lim="800000"/>
            <a:headEnd/>
            <a:tailEnd/>
          </a:ln>
        </p:spPr>
      </p:pic>
      <p:pic>
        <p:nvPicPr>
          <p:cNvPr id="2367494" name="Picture 6" descr="armonly"/>
          <p:cNvPicPr>
            <a:picLocks noChangeAspect="1" noChangeArrowheads="1"/>
          </p:cNvPicPr>
          <p:nvPr/>
        </p:nvPicPr>
        <p:blipFill>
          <a:blip r:embed="rId4" cstate="print"/>
          <a:srcRect/>
          <a:stretch>
            <a:fillRect/>
          </a:stretch>
        </p:blipFill>
        <p:spPr bwMode="auto">
          <a:xfrm rot="1081551">
            <a:off x="5268913" y="3797300"/>
            <a:ext cx="1811337" cy="1147763"/>
          </a:xfrm>
          <a:prstGeom prst="rect">
            <a:avLst/>
          </a:prstGeom>
          <a:noFill/>
          <a:ln w="9525">
            <a:noFill/>
            <a:miter lim="800000"/>
            <a:headEnd/>
            <a:tailEnd/>
          </a:ln>
        </p:spPr>
      </p:pic>
      <p:pic>
        <p:nvPicPr>
          <p:cNvPr id="2367495" name="Picture 7" descr="armonly"/>
          <p:cNvPicPr>
            <a:picLocks noChangeAspect="1" noChangeArrowheads="1"/>
          </p:cNvPicPr>
          <p:nvPr/>
        </p:nvPicPr>
        <p:blipFill>
          <a:blip r:embed="rId4" cstate="print"/>
          <a:srcRect/>
          <a:stretch>
            <a:fillRect/>
          </a:stretch>
        </p:blipFill>
        <p:spPr bwMode="auto">
          <a:xfrm rot="578467">
            <a:off x="5240338" y="3692525"/>
            <a:ext cx="1811337" cy="1147763"/>
          </a:xfrm>
          <a:prstGeom prst="rect">
            <a:avLst/>
          </a:prstGeom>
          <a:noFill/>
          <a:ln w="9525">
            <a:noFill/>
            <a:miter lim="800000"/>
            <a:headEnd/>
            <a:tailEnd/>
          </a:ln>
        </p:spPr>
      </p:pic>
      <p:pic>
        <p:nvPicPr>
          <p:cNvPr id="2367496" name="Picture 8" descr="armonly"/>
          <p:cNvPicPr>
            <a:picLocks noChangeAspect="1" noChangeArrowheads="1"/>
          </p:cNvPicPr>
          <p:nvPr/>
        </p:nvPicPr>
        <p:blipFill>
          <a:blip r:embed="rId4" cstate="print"/>
          <a:srcRect/>
          <a:stretch>
            <a:fillRect/>
          </a:stretch>
        </p:blipFill>
        <p:spPr bwMode="auto">
          <a:xfrm rot="246534">
            <a:off x="5208588" y="3597275"/>
            <a:ext cx="1811337" cy="1147763"/>
          </a:xfrm>
          <a:prstGeom prst="rect">
            <a:avLst/>
          </a:prstGeom>
          <a:noFill/>
          <a:ln w="9525">
            <a:noFill/>
            <a:miter lim="800000"/>
            <a:headEnd/>
            <a:tailEnd/>
          </a:ln>
        </p:spPr>
      </p:pic>
      <p:pic>
        <p:nvPicPr>
          <p:cNvPr id="68619" name="Picture 9" descr="act_hinge"/>
          <p:cNvPicPr>
            <a:picLocks noChangeAspect="1" noChangeArrowheads="1"/>
          </p:cNvPicPr>
          <p:nvPr/>
        </p:nvPicPr>
        <p:blipFill>
          <a:blip r:embed="rId5" cstate="print"/>
          <a:srcRect/>
          <a:stretch>
            <a:fillRect/>
          </a:stretch>
        </p:blipFill>
        <p:spPr bwMode="auto">
          <a:xfrm>
            <a:off x="4298950" y="3521075"/>
            <a:ext cx="1519238" cy="2103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749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36749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200"/>
                                  </p:stCondLst>
                                  <p:childTnLst>
                                    <p:set>
                                      <p:cBhvr>
                                        <p:cTn id="11" dur="1" fill="hold">
                                          <p:stCondLst>
                                            <p:cond delay="0"/>
                                          </p:stCondLst>
                                        </p:cTn>
                                        <p:tgtEl>
                                          <p:spTgt spid="2367495"/>
                                        </p:tgtEl>
                                        <p:attrNameLst>
                                          <p:attrName>style.visibility</p:attrName>
                                        </p:attrNameLst>
                                      </p:cBhvr>
                                      <p:to>
                                        <p:strVal val="visible"/>
                                      </p:to>
                                    </p:set>
                                  </p:childTnLst>
                                </p:cTn>
                              </p:par>
                              <p:par>
                                <p:cTn id="12" presetID="1" presetClass="exit" presetSubtype="0" fill="hold" nodeType="withEffect">
                                  <p:stCondLst>
                                    <p:cond delay="200"/>
                                  </p:stCondLst>
                                  <p:childTnLst>
                                    <p:set>
                                      <p:cBhvr>
                                        <p:cTn id="13" dur="1" fill="hold">
                                          <p:stCondLst>
                                            <p:cond delay="0"/>
                                          </p:stCondLst>
                                        </p:cTn>
                                        <p:tgtEl>
                                          <p:spTgt spid="2367494"/>
                                        </p:tgtEl>
                                        <p:attrNameLst>
                                          <p:attrName>style.visibility</p:attrName>
                                        </p:attrNameLst>
                                      </p:cBhvr>
                                      <p:to>
                                        <p:strVal val="hidden"/>
                                      </p:to>
                                    </p:set>
                                  </p:childTnLst>
                                </p:cTn>
                              </p:par>
                            </p:childTnLst>
                          </p:cTn>
                        </p:par>
                        <p:par>
                          <p:cTn id="14" fill="hold">
                            <p:stCondLst>
                              <p:cond delay="200"/>
                            </p:stCondLst>
                            <p:childTnLst>
                              <p:par>
                                <p:cTn id="15" presetID="1" presetClass="entr" presetSubtype="0" fill="hold" nodeType="afterEffect">
                                  <p:stCondLst>
                                    <p:cond delay="200"/>
                                  </p:stCondLst>
                                  <p:childTnLst>
                                    <p:set>
                                      <p:cBhvr>
                                        <p:cTn id="16" dur="1" fill="hold">
                                          <p:stCondLst>
                                            <p:cond delay="0"/>
                                          </p:stCondLst>
                                        </p:cTn>
                                        <p:tgtEl>
                                          <p:spTgt spid="2367496"/>
                                        </p:tgtEl>
                                        <p:attrNameLst>
                                          <p:attrName>style.visibility</p:attrName>
                                        </p:attrNameLst>
                                      </p:cBhvr>
                                      <p:to>
                                        <p:strVal val="visible"/>
                                      </p:to>
                                    </p:set>
                                  </p:childTnLst>
                                </p:cTn>
                              </p:par>
                              <p:par>
                                <p:cTn id="17" presetID="1" presetClass="exit" presetSubtype="0" fill="hold" nodeType="withEffect">
                                  <p:stCondLst>
                                    <p:cond delay="200"/>
                                  </p:stCondLst>
                                  <p:childTnLst>
                                    <p:set>
                                      <p:cBhvr>
                                        <p:cTn id="18" dur="1" fill="hold">
                                          <p:stCondLst>
                                            <p:cond delay="0"/>
                                          </p:stCondLst>
                                        </p:cTn>
                                        <p:tgtEl>
                                          <p:spTgt spid="2367495"/>
                                        </p:tgtEl>
                                        <p:attrNameLst>
                                          <p:attrName>style.visibility</p:attrName>
                                        </p:attrNameLst>
                                      </p:cBhvr>
                                      <p:to>
                                        <p:strVal val="hidden"/>
                                      </p:to>
                                    </p:set>
                                  </p:childTnLst>
                                </p:cTn>
                              </p:par>
                            </p:childTnLst>
                          </p:cTn>
                        </p:par>
                        <p:par>
                          <p:cTn id="19" fill="hold">
                            <p:stCondLst>
                              <p:cond delay="400"/>
                            </p:stCondLst>
                            <p:childTnLst>
                              <p:par>
                                <p:cTn id="20" presetID="1" presetClass="entr" presetSubtype="0" fill="hold" nodeType="afterEffect">
                                  <p:stCondLst>
                                    <p:cond delay="200"/>
                                  </p:stCondLst>
                                  <p:childTnLst>
                                    <p:set>
                                      <p:cBhvr>
                                        <p:cTn id="21" dur="1" fill="hold">
                                          <p:stCondLst>
                                            <p:cond delay="0"/>
                                          </p:stCondLst>
                                        </p:cTn>
                                        <p:tgtEl>
                                          <p:spTgt spid="2367495"/>
                                        </p:tgtEl>
                                        <p:attrNameLst>
                                          <p:attrName>style.visibility</p:attrName>
                                        </p:attrNameLst>
                                      </p:cBhvr>
                                      <p:to>
                                        <p:strVal val="visible"/>
                                      </p:to>
                                    </p:set>
                                  </p:childTnLst>
                                </p:cTn>
                              </p:par>
                              <p:par>
                                <p:cTn id="22" presetID="1" presetClass="exit" presetSubtype="0" fill="hold" nodeType="withEffect">
                                  <p:stCondLst>
                                    <p:cond delay="200"/>
                                  </p:stCondLst>
                                  <p:childTnLst>
                                    <p:set>
                                      <p:cBhvr>
                                        <p:cTn id="23" dur="1" fill="hold">
                                          <p:stCondLst>
                                            <p:cond delay="0"/>
                                          </p:stCondLst>
                                        </p:cTn>
                                        <p:tgtEl>
                                          <p:spTgt spid="2367496"/>
                                        </p:tgtEl>
                                        <p:attrNameLst>
                                          <p:attrName>style.visibility</p:attrName>
                                        </p:attrNameLst>
                                      </p:cBhvr>
                                      <p:to>
                                        <p:strVal val="hidden"/>
                                      </p:to>
                                    </p:set>
                                  </p:childTnLst>
                                </p:cTn>
                              </p:par>
                            </p:childTnLst>
                          </p:cTn>
                        </p:par>
                        <p:par>
                          <p:cTn id="24" fill="hold">
                            <p:stCondLst>
                              <p:cond delay="600"/>
                            </p:stCondLst>
                            <p:childTnLst>
                              <p:par>
                                <p:cTn id="25" presetID="1" presetClass="entr" presetSubtype="0" fill="hold" nodeType="afterEffect">
                                  <p:stCondLst>
                                    <p:cond delay="200"/>
                                  </p:stCondLst>
                                  <p:childTnLst>
                                    <p:set>
                                      <p:cBhvr>
                                        <p:cTn id="26" dur="1" fill="hold">
                                          <p:stCondLst>
                                            <p:cond delay="0"/>
                                          </p:stCondLst>
                                        </p:cTn>
                                        <p:tgtEl>
                                          <p:spTgt spid="2367496"/>
                                        </p:tgtEl>
                                        <p:attrNameLst>
                                          <p:attrName>style.visibility</p:attrName>
                                        </p:attrNameLst>
                                      </p:cBhvr>
                                      <p:to>
                                        <p:strVal val="visible"/>
                                      </p:to>
                                    </p:set>
                                  </p:childTnLst>
                                </p:cTn>
                              </p:par>
                              <p:par>
                                <p:cTn id="27" presetID="1" presetClass="exit" presetSubtype="0" fill="hold" nodeType="withEffect">
                                  <p:stCondLst>
                                    <p:cond delay="200"/>
                                  </p:stCondLst>
                                  <p:childTnLst>
                                    <p:set>
                                      <p:cBhvr>
                                        <p:cTn id="28" dur="1" fill="hold">
                                          <p:stCondLst>
                                            <p:cond delay="0"/>
                                          </p:stCondLst>
                                        </p:cTn>
                                        <p:tgtEl>
                                          <p:spTgt spid="2367496"/>
                                        </p:tgtEl>
                                        <p:attrNameLst>
                                          <p:attrName>style.visibility</p:attrName>
                                        </p:attrNameLst>
                                      </p:cBhvr>
                                      <p:to>
                                        <p:strVal val="hidden"/>
                                      </p:to>
                                    </p:set>
                                  </p:childTnLst>
                                </p:cTn>
                              </p:par>
                            </p:childTnLst>
                          </p:cTn>
                        </p:par>
                        <p:par>
                          <p:cTn id="29" fill="hold">
                            <p:stCondLst>
                              <p:cond delay="800"/>
                            </p:stCondLst>
                            <p:childTnLst>
                              <p:par>
                                <p:cTn id="30" presetID="1" presetClass="entr" presetSubtype="0" fill="hold" nodeType="afterEffect">
                                  <p:stCondLst>
                                    <p:cond delay="200"/>
                                  </p:stCondLst>
                                  <p:childTnLst>
                                    <p:set>
                                      <p:cBhvr>
                                        <p:cTn id="31" dur="1" fill="hold">
                                          <p:stCondLst>
                                            <p:cond delay="0"/>
                                          </p:stCondLst>
                                        </p:cTn>
                                        <p:tgtEl>
                                          <p:spTgt spid="2367494"/>
                                        </p:tgtEl>
                                        <p:attrNameLst>
                                          <p:attrName>style.visibility</p:attrName>
                                        </p:attrNameLst>
                                      </p:cBhvr>
                                      <p:to>
                                        <p:strVal val="visible"/>
                                      </p:to>
                                    </p:set>
                                  </p:childTnLst>
                                </p:cTn>
                              </p:par>
                              <p:par>
                                <p:cTn id="32" presetID="1" presetClass="exit" presetSubtype="0" fill="hold" nodeType="withEffect">
                                  <p:stCondLst>
                                    <p:cond delay="200"/>
                                  </p:stCondLst>
                                  <p:childTnLst>
                                    <p:set>
                                      <p:cBhvr>
                                        <p:cTn id="33" dur="1" fill="hold">
                                          <p:stCondLst>
                                            <p:cond delay="0"/>
                                          </p:stCondLst>
                                        </p:cTn>
                                        <p:tgtEl>
                                          <p:spTgt spid="2367495"/>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nodeType="afterEffect">
                                  <p:stCondLst>
                                    <p:cond delay="200"/>
                                  </p:stCondLst>
                                  <p:childTnLst>
                                    <p:set>
                                      <p:cBhvr>
                                        <p:cTn id="36" dur="1" fill="hold">
                                          <p:stCondLst>
                                            <p:cond delay="0"/>
                                          </p:stCondLst>
                                        </p:cTn>
                                        <p:tgtEl>
                                          <p:spTgt spid="2367493"/>
                                        </p:tgtEl>
                                        <p:attrNameLst>
                                          <p:attrName>style.visibility</p:attrName>
                                        </p:attrNameLst>
                                      </p:cBhvr>
                                      <p:to>
                                        <p:strVal val="visible"/>
                                      </p:to>
                                    </p:set>
                                  </p:childTnLst>
                                </p:cTn>
                              </p:par>
                              <p:par>
                                <p:cTn id="37" presetID="1" presetClass="exit" presetSubtype="0" fill="hold" nodeType="withEffect">
                                  <p:stCondLst>
                                    <p:cond delay="200"/>
                                  </p:stCondLst>
                                  <p:childTnLst>
                                    <p:set>
                                      <p:cBhvr>
                                        <p:cTn id="38" dur="1" fill="hold">
                                          <p:stCondLst>
                                            <p:cond delay="0"/>
                                          </p:stCondLst>
                                        </p:cTn>
                                        <p:tgtEl>
                                          <p:spTgt spid="23674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69635" name="Slide Number Placeholder 4"/>
          <p:cNvSpPr>
            <a:spLocks noGrp="1"/>
          </p:cNvSpPr>
          <p:nvPr>
            <p:ph type="sldNum" sz="quarter" idx="11"/>
          </p:nvPr>
        </p:nvSpPr>
        <p:spPr>
          <a:noFill/>
        </p:spPr>
        <p:txBody>
          <a:bodyPr/>
          <a:lstStyle/>
          <a:p>
            <a:r>
              <a:rPr lang="zh-CN" altLang="en-US" smtClean="0"/>
              <a:t> </a:t>
            </a:r>
            <a:r>
              <a:rPr lang="en-US" altLang="zh-CN" smtClean="0"/>
              <a:t>- </a:t>
            </a:r>
            <a:fld id="{C8504444-78D9-48A7-9F67-DB0A52402DAB}" type="slidenum">
              <a:rPr lang="en-US" altLang="zh-CN" sz="800" smtClean="0"/>
              <a:pPr/>
              <a:t>72</a:t>
            </a:fld>
            <a:endParaRPr lang="en-US" altLang="zh-CN" sz="800" smtClean="0"/>
          </a:p>
        </p:txBody>
      </p:sp>
      <p:sp>
        <p:nvSpPr>
          <p:cNvPr id="69636" name="Rectangle 2"/>
          <p:cNvSpPr>
            <a:spLocks noGrp="1" noChangeArrowheads="1"/>
          </p:cNvSpPr>
          <p:nvPr>
            <p:ph type="title"/>
          </p:nvPr>
        </p:nvSpPr>
        <p:spPr/>
        <p:txBody>
          <a:bodyPr/>
          <a:lstStyle/>
          <a:p>
            <a:pPr eaLnBrk="1" hangingPunct="1"/>
            <a:r>
              <a:rPr lang="en-US" smtClean="0"/>
              <a:t>Disk Drive Performance: Rotational Speed/Latency</a:t>
            </a:r>
            <a:endParaRPr lang="en-US" altLang="zh-CN" smtClean="0">
              <a:ea typeface="宋体" charset="-122"/>
            </a:endParaRPr>
          </a:p>
        </p:txBody>
      </p:sp>
      <p:pic>
        <p:nvPicPr>
          <p:cNvPr id="69637" name="Picture 3" descr="Shell_drives"/>
          <p:cNvPicPr>
            <a:picLocks noChangeAspect="1" noChangeArrowheads="1"/>
          </p:cNvPicPr>
          <p:nvPr/>
        </p:nvPicPr>
        <p:blipFill>
          <a:blip r:embed="rId3" cstate="print"/>
          <a:srcRect/>
          <a:stretch>
            <a:fillRect/>
          </a:stretch>
        </p:blipFill>
        <p:spPr bwMode="auto">
          <a:xfrm>
            <a:off x="2178050" y="1123950"/>
            <a:ext cx="4578350" cy="5389563"/>
          </a:xfrm>
          <a:prstGeom prst="rect">
            <a:avLst/>
          </a:prstGeom>
          <a:noFill/>
          <a:ln w="9525">
            <a:noFill/>
            <a:miter lim="800000"/>
            <a:headEnd/>
            <a:tailEnd/>
          </a:ln>
        </p:spPr>
      </p:pic>
      <p:pic>
        <p:nvPicPr>
          <p:cNvPr id="2369540" name="Picture 4" descr="rotate_latency2"/>
          <p:cNvPicPr>
            <a:picLocks noChangeAspect="1" noChangeArrowheads="1"/>
          </p:cNvPicPr>
          <p:nvPr/>
        </p:nvPicPr>
        <p:blipFill>
          <a:blip r:embed="rId4" cstate="print"/>
          <a:srcRect/>
          <a:stretch>
            <a:fillRect/>
          </a:stretch>
        </p:blipFill>
        <p:spPr bwMode="auto">
          <a:xfrm>
            <a:off x="3390900" y="1662113"/>
            <a:ext cx="2811463" cy="2795587"/>
          </a:xfrm>
          <a:prstGeom prst="rect">
            <a:avLst/>
          </a:prstGeom>
          <a:noFill/>
          <a:ln w="9525">
            <a:noFill/>
            <a:miter lim="800000"/>
            <a:headEnd/>
            <a:tailEnd/>
          </a:ln>
        </p:spPr>
      </p:pic>
      <p:pic>
        <p:nvPicPr>
          <p:cNvPr id="69639" name="Picture 5" descr="actuator_arm_latency"/>
          <p:cNvPicPr>
            <a:picLocks noChangeAspect="1" noChangeArrowheads="1"/>
          </p:cNvPicPr>
          <p:nvPr/>
        </p:nvPicPr>
        <p:blipFill>
          <a:blip r:embed="rId5" cstate="print"/>
          <a:srcRect/>
          <a:stretch>
            <a:fillRect/>
          </a:stretch>
        </p:blipFill>
        <p:spPr bwMode="auto">
          <a:xfrm>
            <a:off x="2508250" y="3449638"/>
            <a:ext cx="2970213" cy="21034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0680000">
                                      <p:cBhvr>
                                        <p:cTn id="6" dur="2000" fill="hold"/>
                                        <p:tgtEl>
                                          <p:spTgt spid="23695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0659" name="Slide Number Placeholder 4"/>
          <p:cNvSpPr>
            <a:spLocks noGrp="1"/>
          </p:cNvSpPr>
          <p:nvPr>
            <p:ph type="sldNum" sz="quarter" idx="11"/>
          </p:nvPr>
        </p:nvSpPr>
        <p:spPr>
          <a:noFill/>
        </p:spPr>
        <p:txBody>
          <a:bodyPr/>
          <a:lstStyle/>
          <a:p>
            <a:r>
              <a:rPr lang="zh-CN" altLang="en-US" smtClean="0"/>
              <a:t> </a:t>
            </a:r>
            <a:r>
              <a:rPr lang="en-US" altLang="zh-CN" smtClean="0"/>
              <a:t>- </a:t>
            </a:r>
            <a:fld id="{2C9CD681-F789-4083-9029-AD47AB87ED53}" type="slidenum">
              <a:rPr lang="en-US" altLang="zh-CN" sz="800" smtClean="0"/>
              <a:pPr/>
              <a:t>73</a:t>
            </a:fld>
            <a:endParaRPr lang="en-US" altLang="zh-CN" sz="800" smtClean="0"/>
          </a:p>
        </p:txBody>
      </p:sp>
      <p:sp>
        <p:nvSpPr>
          <p:cNvPr id="70660" name="Rectangle 2"/>
          <p:cNvSpPr>
            <a:spLocks noGrp="1" noChangeArrowheads="1"/>
          </p:cNvSpPr>
          <p:nvPr>
            <p:ph type="title"/>
          </p:nvPr>
        </p:nvSpPr>
        <p:spPr/>
        <p:txBody>
          <a:bodyPr/>
          <a:lstStyle/>
          <a:p>
            <a:pPr eaLnBrk="1" hangingPunct="1"/>
            <a:r>
              <a:rPr lang="en-US" sz="2900" smtClean="0"/>
              <a:t>Disk Drive Performance: </a:t>
            </a:r>
            <a:r>
              <a:rPr lang="en-US" altLang="zh-CN" sz="2900" smtClean="0">
                <a:ea typeface="宋体" charset="-122"/>
              </a:rPr>
              <a:t>Command Queuing</a:t>
            </a:r>
          </a:p>
        </p:txBody>
      </p:sp>
      <p:pic>
        <p:nvPicPr>
          <p:cNvPr id="70661" name="Picture 3" descr="queing_from_jeff"/>
          <p:cNvPicPr>
            <a:picLocks noChangeAspect="1" noChangeArrowheads="1"/>
          </p:cNvPicPr>
          <p:nvPr/>
        </p:nvPicPr>
        <p:blipFill>
          <a:blip r:embed="rId3" cstate="print"/>
          <a:srcRect b="32758"/>
          <a:stretch>
            <a:fillRect/>
          </a:stretch>
        </p:blipFill>
        <p:spPr bwMode="auto">
          <a:xfrm>
            <a:off x="4797425" y="1381125"/>
            <a:ext cx="2962275" cy="2346325"/>
          </a:xfrm>
          <a:prstGeom prst="rect">
            <a:avLst/>
          </a:prstGeom>
          <a:noFill/>
          <a:ln w="9525">
            <a:noFill/>
            <a:miter lim="800000"/>
            <a:headEnd/>
            <a:tailEnd/>
          </a:ln>
        </p:spPr>
      </p:pic>
      <p:sp>
        <p:nvSpPr>
          <p:cNvPr id="70662" name="AutoShape 4"/>
          <p:cNvSpPr>
            <a:spLocks noChangeArrowheads="1"/>
          </p:cNvSpPr>
          <p:nvPr/>
        </p:nvSpPr>
        <p:spPr bwMode="auto">
          <a:xfrm>
            <a:off x="1384300" y="1784350"/>
            <a:ext cx="1227138" cy="185738"/>
          </a:xfrm>
          <a:prstGeom prst="rightArrow">
            <a:avLst>
              <a:gd name="adj1" fmla="val 50426"/>
              <a:gd name="adj2" fmla="val 127059"/>
            </a:avLst>
          </a:prstGeom>
          <a:solidFill>
            <a:srgbClr val="FF0000"/>
          </a:solidFill>
          <a:ln w="12700" algn="ctr">
            <a:noFill/>
            <a:miter lim="800000"/>
            <a:headEnd/>
            <a:tailEnd/>
          </a:ln>
        </p:spPr>
        <p:txBody>
          <a:bodyPr wrap="none" lIns="0" tIns="0" rIns="0" bIns="0" anchor="ctr"/>
          <a:lstStyle/>
          <a:p>
            <a:endParaRPr lang="en-US"/>
          </a:p>
        </p:txBody>
      </p:sp>
      <p:sp>
        <p:nvSpPr>
          <p:cNvPr id="70663" name="AutoShape 5"/>
          <p:cNvSpPr>
            <a:spLocks noChangeArrowheads="1"/>
          </p:cNvSpPr>
          <p:nvPr/>
        </p:nvSpPr>
        <p:spPr bwMode="auto">
          <a:xfrm>
            <a:off x="1384300" y="2173288"/>
            <a:ext cx="1227138" cy="185737"/>
          </a:xfrm>
          <a:prstGeom prst="rightArrow">
            <a:avLst>
              <a:gd name="adj1" fmla="val 50426"/>
              <a:gd name="adj2" fmla="val 127060"/>
            </a:avLst>
          </a:prstGeom>
          <a:solidFill>
            <a:srgbClr val="B3AF0F"/>
          </a:solidFill>
          <a:ln w="12700" algn="ctr">
            <a:noFill/>
            <a:miter lim="800000"/>
            <a:headEnd/>
            <a:tailEnd/>
          </a:ln>
        </p:spPr>
        <p:txBody>
          <a:bodyPr wrap="none" lIns="0" tIns="0" rIns="0" bIns="0" anchor="ctr"/>
          <a:lstStyle/>
          <a:p>
            <a:endParaRPr lang="en-US"/>
          </a:p>
        </p:txBody>
      </p:sp>
      <p:sp>
        <p:nvSpPr>
          <p:cNvPr id="70664" name="AutoShape 6"/>
          <p:cNvSpPr>
            <a:spLocks noChangeArrowheads="1"/>
          </p:cNvSpPr>
          <p:nvPr/>
        </p:nvSpPr>
        <p:spPr bwMode="auto">
          <a:xfrm>
            <a:off x="1384300" y="2659063"/>
            <a:ext cx="1227138" cy="185737"/>
          </a:xfrm>
          <a:prstGeom prst="rightArrow">
            <a:avLst>
              <a:gd name="adj1" fmla="val 50426"/>
              <a:gd name="adj2" fmla="val 127060"/>
            </a:avLst>
          </a:prstGeom>
          <a:solidFill>
            <a:srgbClr val="39AD47"/>
          </a:solidFill>
          <a:ln w="12700" algn="ctr">
            <a:noFill/>
            <a:miter lim="800000"/>
            <a:headEnd/>
            <a:tailEnd/>
          </a:ln>
        </p:spPr>
        <p:txBody>
          <a:bodyPr wrap="none" lIns="0" tIns="0" rIns="0" bIns="0" anchor="ctr"/>
          <a:lstStyle/>
          <a:p>
            <a:endParaRPr lang="en-US"/>
          </a:p>
        </p:txBody>
      </p:sp>
      <p:sp>
        <p:nvSpPr>
          <p:cNvPr id="70665" name="AutoShape 7"/>
          <p:cNvSpPr>
            <a:spLocks noChangeArrowheads="1"/>
          </p:cNvSpPr>
          <p:nvPr/>
        </p:nvSpPr>
        <p:spPr bwMode="auto">
          <a:xfrm>
            <a:off x="1384300" y="3009900"/>
            <a:ext cx="1227138" cy="185738"/>
          </a:xfrm>
          <a:prstGeom prst="rightArrow">
            <a:avLst>
              <a:gd name="adj1" fmla="val 50426"/>
              <a:gd name="adj2" fmla="val 127059"/>
            </a:avLst>
          </a:prstGeom>
          <a:solidFill>
            <a:srgbClr val="1AA0D6"/>
          </a:solidFill>
          <a:ln w="12700" algn="ctr">
            <a:noFill/>
            <a:miter lim="800000"/>
            <a:headEnd/>
            <a:tailEnd/>
          </a:ln>
        </p:spPr>
        <p:txBody>
          <a:bodyPr wrap="none" lIns="0" tIns="0" rIns="0" bIns="0" anchor="ctr"/>
          <a:lstStyle/>
          <a:p>
            <a:endParaRPr lang="en-US"/>
          </a:p>
        </p:txBody>
      </p:sp>
      <p:sp>
        <p:nvSpPr>
          <p:cNvPr id="70666" name="Text Box 8"/>
          <p:cNvSpPr txBox="1">
            <a:spLocks noChangeArrowheads="1"/>
          </p:cNvSpPr>
          <p:nvPr/>
        </p:nvSpPr>
        <p:spPr bwMode="auto">
          <a:xfrm>
            <a:off x="1384300" y="1565275"/>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1</a:t>
            </a:r>
          </a:p>
        </p:txBody>
      </p:sp>
      <p:sp>
        <p:nvSpPr>
          <p:cNvPr id="70667" name="Text Box 9"/>
          <p:cNvSpPr txBox="1">
            <a:spLocks noChangeArrowheads="1"/>
          </p:cNvSpPr>
          <p:nvPr/>
        </p:nvSpPr>
        <p:spPr bwMode="auto">
          <a:xfrm>
            <a:off x="1384300" y="1965325"/>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2</a:t>
            </a:r>
          </a:p>
        </p:txBody>
      </p:sp>
      <p:sp>
        <p:nvSpPr>
          <p:cNvPr id="70668" name="Text Box 10"/>
          <p:cNvSpPr txBox="1">
            <a:spLocks noChangeArrowheads="1"/>
          </p:cNvSpPr>
          <p:nvPr/>
        </p:nvSpPr>
        <p:spPr bwMode="auto">
          <a:xfrm>
            <a:off x="1384300" y="2441575"/>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3</a:t>
            </a:r>
          </a:p>
        </p:txBody>
      </p:sp>
      <p:sp>
        <p:nvSpPr>
          <p:cNvPr id="70669" name="Text Box 11"/>
          <p:cNvSpPr txBox="1">
            <a:spLocks noChangeArrowheads="1"/>
          </p:cNvSpPr>
          <p:nvPr/>
        </p:nvSpPr>
        <p:spPr bwMode="auto">
          <a:xfrm>
            <a:off x="1384300" y="2792413"/>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4</a:t>
            </a:r>
          </a:p>
        </p:txBody>
      </p:sp>
      <p:sp>
        <p:nvSpPr>
          <p:cNvPr id="70670" name="Freeform 12"/>
          <p:cNvSpPr>
            <a:spLocks/>
          </p:cNvSpPr>
          <p:nvPr/>
        </p:nvSpPr>
        <p:spPr bwMode="auto">
          <a:xfrm>
            <a:off x="5622925" y="1855788"/>
            <a:ext cx="1795463" cy="1506537"/>
          </a:xfrm>
          <a:custGeom>
            <a:avLst/>
            <a:gdLst>
              <a:gd name="T0" fmla="*/ 2046367355 w 1131"/>
              <a:gd name="T1" fmla="*/ 987901065 h 949"/>
              <a:gd name="T2" fmla="*/ 1350803940 w 1131"/>
              <a:gd name="T3" fmla="*/ 1995963368 h 949"/>
              <a:gd name="T4" fmla="*/ 1066027121 w 1131"/>
              <a:gd name="T5" fmla="*/ 322579909 h 949"/>
              <a:gd name="T6" fmla="*/ 2147483647 w 1131"/>
              <a:gd name="T7" fmla="*/ 1209674684 h 949"/>
              <a:gd name="T8" fmla="*/ 1355844252 w 1131"/>
              <a:gd name="T9" fmla="*/ 2147483647 h 949"/>
              <a:gd name="T10" fmla="*/ 292338179 w 1131"/>
              <a:gd name="T11" fmla="*/ 1622980066 h 949"/>
              <a:gd name="T12" fmla="*/ 1345763628 w 1131"/>
              <a:gd name="T13" fmla="*/ 7559674 h 949"/>
              <a:gd name="T14" fmla="*/ 2147483647 w 1131"/>
              <a:gd name="T15" fmla="*/ 1731346324 h 949"/>
              <a:gd name="T16" fmla="*/ 2041327043 w 1131"/>
              <a:gd name="T17" fmla="*/ 2147483647 h 9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1"/>
              <a:gd name="T28" fmla="*/ 0 h 949"/>
              <a:gd name="T29" fmla="*/ 1131 w 1131"/>
              <a:gd name="T30" fmla="*/ 949 h 9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1" h="949">
                <a:moveTo>
                  <a:pt x="812" y="392"/>
                </a:moveTo>
                <a:cubicBezTo>
                  <a:pt x="877" y="692"/>
                  <a:pt x="629" y="793"/>
                  <a:pt x="536" y="792"/>
                </a:cubicBezTo>
                <a:cubicBezTo>
                  <a:pt x="135" y="789"/>
                  <a:pt x="103" y="244"/>
                  <a:pt x="423" y="128"/>
                </a:cubicBezTo>
                <a:cubicBezTo>
                  <a:pt x="651" y="45"/>
                  <a:pt x="920" y="218"/>
                  <a:pt x="927" y="480"/>
                </a:cubicBezTo>
                <a:cubicBezTo>
                  <a:pt x="931" y="618"/>
                  <a:pt x="838" y="896"/>
                  <a:pt x="538" y="903"/>
                </a:cubicBezTo>
                <a:cubicBezTo>
                  <a:pt x="303" y="889"/>
                  <a:pt x="159" y="763"/>
                  <a:pt x="116" y="644"/>
                </a:cubicBezTo>
                <a:cubicBezTo>
                  <a:pt x="0" y="319"/>
                  <a:pt x="221" y="5"/>
                  <a:pt x="534" y="3"/>
                </a:cubicBezTo>
                <a:cubicBezTo>
                  <a:pt x="980" y="0"/>
                  <a:pt x="1131" y="440"/>
                  <a:pt x="1030" y="687"/>
                </a:cubicBezTo>
                <a:cubicBezTo>
                  <a:pt x="966" y="841"/>
                  <a:pt x="877" y="906"/>
                  <a:pt x="810" y="949"/>
                </a:cubicBezTo>
              </a:path>
            </a:pathLst>
          </a:custGeom>
          <a:noFill/>
          <a:ln w="19050" cap="flat" cmpd="sng">
            <a:solidFill>
              <a:srgbClr val="000814"/>
            </a:solidFill>
            <a:prstDash val="solid"/>
            <a:round/>
            <a:headEnd/>
            <a:tailEnd/>
          </a:ln>
        </p:spPr>
        <p:txBody>
          <a:bodyPr wrap="none" lIns="0" tIns="0" rIns="0" bIns="0" anchor="ctr"/>
          <a:lstStyle/>
          <a:p>
            <a:endParaRPr lang="en-US"/>
          </a:p>
        </p:txBody>
      </p:sp>
      <p:sp>
        <p:nvSpPr>
          <p:cNvPr id="70671" name="Oval 13"/>
          <p:cNvSpPr>
            <a:spLocks noChangeArrowheads="1"/>
          </p:cNvSpPr>
          <p:nvPr/>
        </p:nvSpPr>
        <p:spPr bwMode="auto">
          <a:xfrm>
            <a:off x="6862763" y="2430463"/>
            <a:ext cx="96837" cy="96837"/>
          </a:xfrm>
          <a:prstGeom prst="ellipse">
            <a:avLst/>
          </a:prstGeom>
          <a:solidFill>
            <a:srgbClr val="FF0000"/>
          </a:solidFill>
          <a:ln w="12700" algn="ctr">
            <a:noFill/>
            <a:round/>
            <a:headEnd/>
            <a:tailEnd/>
          </a:ln>
        </p:spPr>
        <p:txBody>
          <a:bodyPr wrap="none" lIns="0" tIns="0" rIns="0" bIns="0" anchor="ctr"/>
          <a:lstStyle/>
          <a:p>
            <a:endParaRPr lang="en-US"/>
          </a:p>
        </p:txBody>
      </p:sp>
      <p:sp>
        <p:nvSpPr>
          <p:cNvPr id="70672" name="Oval 14"/>
          <p:cNvSpPr>
            <a:spLocks noChangeArrowheads="1"/>
          </p:cNvSpPr>
          <p:nvPr/>
        </p:nvSpPr>
        <p:spPr bwMode="auto">
          <a:xfrm>
            <a:off x="7202488" y="2897188"/>
            <a:ext cx="96837" cy="96837"/>
          </a:xfrm>
          <a:prstGeom prst="ellipse">
            <a:avLst/>
          </a:prstGeom>
          <a:solidFill>
            <a:srgbClr val="1AA0D6"/>
          </a:solidFill>
          <a:ln w="12700" algn="ctr">
            <a:noFill/>
            <a:round/>
            <a:headEnd/>
            <a:tailEnd/>
          </a:ln>
        </p:spPr>
        <p:txBody>
          <a:bodyPr wrap="none" lIns="0" tIns="0" rIns="0" bIns="0" anchor="ctr"/>
          <a:lstStyle/>
          <a:p>
            <a:endParaRPr lang="en-US"/>
          </a:p>
        </p:txBody>
      </p:sp>
      <p:sp>
        <p:nvSpPr>
          <p:cNvPr id="70673" name="Oval 15"/>
          <p:cNvSpPr>
            <a:spLocks noChangeArrowheads="1"/>
          </p:cNvSpPr>
          <p:nvPr/>
        </p:nvSpPr>
        <p:spPr bwMode="auto">
          <a:xfrm>
            <a:off x="5761038" y="2827338"/>
            <a:ext cx="96837" cy="96837"/>
          </a:xfrm>
          <a:prstGeom prst="ellipse">
            <a:avLst/>
          </a:prstGeom>
          <a:solidFill>
            <a:srgbClr val="39AD47"/>
          </a:solidFill>
          <a:ln w="12700" algn="ctr">
            <a:noFill/>
            <a:round/>
            <a:headEnd/>
            <a:tailEnd/>
          </a:ln>
        </p:spPr>
        <p:txBody>
          <a:bodyPr wrap="none" lIns="0" tIns="0" rIns="0" bIns="0" anchor="ctr"/>
          <a:lstStyle/>
          <a:p>
            <a:endParaRPr lang="en-US"/>
          </a:p>
        </p:txBody>
      </p:sp>
      <p:sp>
        <p:nvSpPr>
          <p:cNvPr id="70674" name="Oval 16"/>
          <p:cNvSpPr>
            <a:spLocks noChangeArrowheads="1"/>
          </p:cNvSpPr>
          <p:nvPr/>
        </p:nvSpPr>
        <p:spPr bwMode="auto">
          <a:xfrm>
            <a:off x="6246813" y="2009775"/>
            <a:ext cx="96837" cy="96838"/>
          </a:xfrm>
          <a:prstGeom prst="ellipse">
            <a:avLst/>
          </a:prstGeom>
          <a:solidFill>
            <a:srgbClr val="B3AF0F"/>
          </a:solidFill>
          <a:ln w="12700" algn="ctr">
            <a:noFill/>
            <a:round/>
            <a:headEnd/>
            <a:tailEnd/>
          </a:ln>
        </p:spPr>
        <p:txBody>
          <a:bodyPr wrap="none" lIns="0" tIns="0" rIns="0" bIns="0" anchor="ctr"/>
          <a:lstStyle/>
          <a:p>
            <a:endParaRPr lang="en-US"/>
          </a:p>
        </p:txBody>
      </p:sp>
      <p:sp>
        <p:nvSpPr>
          <p:cNvPr id="70675" name="AutoShape 17"/>
          <p:cNvSpPr>
            <a:spLocks noChangeArrowheads="1"/>
          </p:cNvSpPr>
          <p:nvPr/>
        </p:nvSpPr>
        <p:spPr bwMode="auto">
          <a:xfrm>
            <a:off x="4776788" y="2427288"/>
            <a:ext cx="527050" cy="185737"/>
          </a:xfrm>
          <a:prstGeom prst="rightArrow">
            <a:avLst>
              <a:gd name="adj1" fmla="val 50426"/>
              <a:gd name="adj2" fmla="val 127351"/>
            </a:avLst>
          </a:prstGeom>
          <a:solidFill>
            <a:srgbClr val="FF0000"/>
          </a:solidFill>
          <a:ln w="12700" algn="ctr">
            <a:noFill/>
            <a:miter lim="800000"/>
            <a:headEnd/>
            <a:tailEnd/>
          </a:ln>
        </p:spPr>
        <p:txBody>
          <a:bodyPr wrap="none" lIns="0" tIns="0" rIns="0" bIns="0" anchor="ctr"/>
          <a:lstStyle/>
          <a:p>
            <a:endParaRPr lang="en-US"/>
          </a:p>
        </p:txBody>
      </p:sp>
      <p:sp>
        <p:nvSpPr>
          <p:cNvPr id="70676" name="Rectangle 18"/>
          <p:cNvSpPr>
            <a:spLocks noChangeArrowheads="1"/>
          </p:cNvSpPr>
          <p:nvPr/>
        </p:nvSpPr>
        <p:spPr bwMode="auto">
          <a:xfrm>
            <a:off x="4743450" y="2473325"/>
            <a:ext cx="327025" cy="95250"/>
          </a:xfrm>
          <a:prstGeom prst="rect">
            <a:avLst/>
          </a:prstGeom>
          <a:solidFill>
            <a:srgbClr val="FF0000"/>
          </a:solidFill>
          <a:ln w="12700" algn="ctr">
            <a:noFill/>
            <a:miter lim="800000"/>
            <a:headEnd/>
            <a:tailEnd/>
          </a:ln>
        </p:spPr>
        <p:txBody>
          <a:bodyPr wrap="none" lIns="0" tIns="0" rIns="0" bIns="0" anchor="ctr"/>
          <a:lstStyle/>
          <a:p>
            <a:endParaRPr lang="en-US"/>
          </a:p>
        </p:txBody>
      </p:sp>
      <p:sp>
        <p:nvSpPr>
          <p:cNvPr id="70677" name="Rectangle 19"/>
          <p:cNvSpPr>
            <a:spLocks noChangeArrowheads="1"/>
          </p:cNvSpPr>
          <p:nvPr/>
        </p:nvSpPr>
        <p:spPr bwMode="auto">
          <a:xfrm>
            <a:off x="4376738" y="2473325"/>
            <a:ext cx="327025" cy="95250"/>
          </a:xfrm>
          <a:prstGeom prst="rect">
            <a:avLst/>
          </a:prstGeom>
          <a:solidFill>
            <a:srgbClr val="B3AF0F"/>
          </a:solidFill>
          <a:ln w="12700" algn="ctr">
            <a:noFill/>
            <a:miter lim="800000"/>
            <a:headEnd/>
            <a:tailEnd/>
          </a:ln>
        </p:spPr>
        <p:txBody>
          <a:bodyPr wrap="none" lIns="0" tIns="0" rIns="0" bIns="0" anchor="ctr"/>
          <a:lstStyle/>
          <a:p>
            <a:endParaRPr lang="en-US"/>
          </a:p>
        </p:txBody>
      </p:sp>
      <p:sp>
        <p:nvSpPr>
          <p:cNvPr id="70678" name="Rectangle 20"/>
          <p:cNvSpPr>
            <a:spLocks noChangeArrowheads="1"/>
          </p:cNvSpPr>
          <p:nvPr/>
        </p:nvSpPr>
        <p:spPr bwMode="auto">
          <a:xfrm>
            <a:off x="4008438" y="2473325"/>
            <a:ext cx="327025" cy="95250"/>
          </a:xfrm>
          <a:prstGeom prst="rect">
            <a:avLst/>
          </a:prstGeom>
          <a:solidFill>
            <a:srgbClr val="39AD47"/>
          </a:solidFill>
          <a:ln w="12700" algn="ctr">
            <a:noFill/>
            <a:miter lim="800000"/>
            <a:headEnd/>
            <a:tailEnd/>
          </a:ln>
        </p:spPr>
        <p:txBody>
          <a:bodyPr wrap="none" lIns="0" tIns="0" rIns="0" bIns="0" anchor="ctr"/>
          <a:lstStyle/>
          <a:p>
            <a:endParaRPr lang="en-US"/>
          </a:p>
        </p:txBody>
      </p:sp>
      <p:sp>
        <p:nvSpPr>
          <p:cNvPr id="70679" name="Rectangle 21"/>
          <p:cNvSpPr>
            <a:spLocks noChangeArrowheads="1"/>
          </p:cNvSpPr>
          <p:nvPr/>
        </p:nvSpPr>
        <p:spPr bwMode="auto">
          <a:xfrm>
            <a:off x="3641725" y="2473325"/>
            <a:ext cx="327025" cy="95250"/>
          </a:xfrm>
          <a:prstGeom prst="rect">
            <a:avLst/>
          </a:prstGeom>
          <a:solidFill>
            <a:srgbClr val="1AA0D6"/>
          </a:solidFill>
          <a:ln w="12700" algn="ctr">
            <a:noFill/>
            <a:miter lim="800000"/>
            <a:headEnd/>
            <a:tailEnd/>
          </a:ln>
        </p:spPr>
        <p:txBody>
          <a:bodyPr wrap="none" lIns="0" tIns="0" rIns="0" bIns="0" anchor="ctr"/>
          <a:lstStyle/>
          <a:p>
            <a:endParaRPr lang="en-US"/>
          </a:p>
        </p:txBody>
      </p:sp>
      <p:sp>
        <p:nvSpPr>
          <p:cNvPr id="70680" name="Text Box 22"/>
          <p:cNvSpPr txBox="1">
            <a:spLocks noChangeArrowheads="1"/>
          </p:cNvSpPr>
          <p:nvPr/>
        </p:nvSpPr>
        <p:spPr bwMode="auto">
          <a:xfrm>
            <a:off x="4864100" y="2217738"/>
            <a:ext cx="1127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1</a:t>
            </a:r>
          </a:p>
        </p:txBody>
      </p:sp>
      <p:sp>
        <p:nvSpPr>
          <p:cNvPr id="70681" name="Text Box 23"/>
          <p:cNvSpPr txBox="1">
            <a:spLocks noChangeArrowheads="1"/>
          </p:cNvSpPr>
          <p:nvPr/>
        </p:nvSpPr>
        <p:spPr bwMode="auto">
          <a:xfrm>
            <a:off x="4484688" y="2217738"/>
            <a:ext cx="112712"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2</a:t>
            </a:r>
          </a:p>
        </p:txBody>
      </p:sp>
      <p:sp>
        <p:nvSpPr>
          <p:cNvPr id="70682" name="Text Box 24"/>
          <p:cNvSpPr txBox="1">
            <a:spLocks noChangeArrowheads="1"/>
          </p:cNvSpPr>
          <p:nvPr/>
        </p:nvSpPr>
        <p:spPr bwMode="auto">
          <a:xfrm>
            <a:off x="4114800" y="2217738"/>
            <a:ext cx="1127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3</a:t>
            </a:r>
          </a:p>
        </p:txBody>
      </p:sp>
      <p:sp>
        <p:nvSpPr>
          <p:cNvPr id="70683" name="Text Box 25"/>
          <p:cNvSpPr txBox="1">
            <a:spLocks noChangeArrowheads="1"/>
          </p:cNvSpPr>
          <p:nvPr/>
        </p:nvSpPr>
        <p:spPr bwMode="auto">
          <a:xfrm>
            <a:off x="3748088" y="2217738"/>
            <a:ext cx="112712"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4</a:t>
            </a:r>
          </a:p>
        </p:txBody>
      </p:sp>
      <p:pic>
        <p:nvPicPr>
          <p:cNvPr id="70684" name="Picture 26" descr="queing_from_jeff"/>
          <p:cNvPicPr>
            <a:picLocks noChangeAspect="1" noChangeArrowheads="1"/>
          </p:cNvPicPr>
          <p:nvPr/>
        </p:nvPicPr>
        <p:blipFill>
          <a:blip r:embed="rId3" cstate="print"/>
          <a:srcRect b="32758"/>
          <a:stretch>
            <a:fillRect/>
          </a:stretch>
        </p:blipFill>
        <p:spPr bwMode="auto">
          <a:xfrm>
            <a:off x="4797425" y="4189413"/>
            <a:ext cx="2962275" cy="2346325"/>
          </a:xfrm>
          <a:prstGeom prst="rect">
            <a:avLst/>
          </a:prstGeom>
          <a:noFill/>
          <a:ln w="9525">
            <a:noFill/>
            <a:miter lim="800000"/>
            <a:headEnd/>
            <a:tailEnd/>
          </a:ln>
        </p:spPr>
      </p:pic>
      <p:sp>
        <p:nvSpPr>
          <p:cNvPr id="70685" name="AutoShape 27"/>
          <p:cNvSpPr>
            <a:spLocks noChangeArrowheads="1"/>
          </p:cNvSpPr>
          <p:nvPr/>
        </p:nvSpPr>
        <p:spPr bwMode="auto">
          <a:xfrm>
            <a:off x="1384300" y="4592638"/>
            <a:ext cx="1227138" cy="185737"/>
          </a:xfrm>
          <a:prstGeom prst="rightArrow">
            <a:avLst>
              <a:gd name="adj1" fmla="val 50426"/>
              <a:gd name="adj2" fmla="val 127060"/>
            </a:avLst>
          </a:prstGeom>
          <a:solidFill>
            <a:srgbClr val="FF0000"/>
          </a:solidFill>
          <a:ln w="12700" algn="ctr">
            <a:noFill/>
            <a:miter lim="800000"/>
            <a:headEnd/>
            <a:tailEnd/>
          </a:ln>
        </p:spPr>
        <p:txBody>
          <a:bodyPr wrap="none" lIns="0" tIns="0" rIns="0" bIns="0" anchor="ctr"/>
          <a:lstStyle/>
          <a:p>
            <a:endParaRPr lang="en-US"/>
          </a:p>
        </p:txBody>
      </p:sp>
      <p:sp>
        <p:nvSpPr>
          <p:cNvPr id="70686" name="AutoShape 28"/>
          <p:cNvSpPr>
            <a:spLocks noChangeArrowheads="1"/>
          </p:cNvSpPr>
          <p:nvPr/>
        </p:nvSpPr>
        <p:spPr bwMode="auto">
          <a:xfrm>
            <a:off x="1384300" y="4981575"/>
            <a:ext cx="1227138" cy="185738"/>
          </a:xfrm>
          <a:prstGeom prst="rightArrow">
            <a:avLst>
              <a:gd name="adj1" fmla="val 50426"/>
              <a:gd name="adj2" fmla="val 127059"/>
            </a:avLst>
          </a:prstGeom>
          <a:solidFill>
            <a:srgbClr val="B3AF0F"/>
          </a:solidFill>
          <a:ln w="12700" algn="ctr">
            <a:noFill/>
            <a:miter lim="800000"/>
            <a:headEnd/>
            <a:tailEnd/>
          </a:ln>
        </p:spPr>
        <p:txBody>
          <a:bodyPr wrap="none" lIns="0" tIns="0" rIns="0" bIns="0" anchor="ctr"/>
          <a:lstStyle/>
          <a:p>
            <a:endParaRPr lang="en-US"/>
          </a:p>
        </p:txBody>
      </p:sp>
      <p:sp>
        <p:nvSpPr>
          <p:cNvPr id="70687" name="AutoShape 29"/>
          <p:cNvSpPr>
            <a:spLocks noChangeArrowheads="1"/>
          </p:cNvSpPr>
          <p:nvPr/>
        </p:nvSpPr>
        <p:spPr bwMode="auto">
          <a:xfrm>
            <a:off x="1384300" y="5467350"/>
            <a:ext cx="1227138" cy="185738"/>
          </a:xfrm>
          <a:prstGeom prst="rightArrow">
            <a:avLst>
              <a:gd name="adj1" fmla="val 50426"/>
              <a:gd name="adj2" fmla="val 127059"/>
            </a:avLst>
          </a:prstGeom>
          <a:solidFill>
            <a:srgbClr val="39AD47"/>
          </a:solidFill>
          <a:ln w="12700" algn="ctr">
            <a:noFill/>
            <a:miter lim="800000"/>
            <a:headEnd/>
            <a:tailEnd/>
          </a:ln>
        </p:spPr>
        <p:txBody>
          <a:bodyPr wrap="none" lIns="0" tIns="0" rIns="0" bIns="0" anchor="ctr"/>
          <a:lstStyle/>
          <a:p>
            <a:endParaRPr lang="en-US"/>
          </a:p>
        </p:txBody>
      </p:sp>
      <p:sp>
        <p:nvSpPr>
          <p:cNvPr id="70688" name="AutoShape 30"/>
          <p:cNvSpPr>
            <a:spLocks noChangeArrowheads="1"/>
          </p:cNvSpPr>
          <p:nvPr/>
        </p:nvSpPr>
        <p:spPr bwMode="auto">
          <a:xfrm>
            <a:off x="1384300" y="5818188"/>
            <a:ext cx="1227138" cy="185737"/>
          </a:xfrm>
          <a:prstGeom prst="rightArrow">
            <a:avLst>
              <a:gd name="adj1" fmla="val 50426"/>
              <a:gd name="adj2" fmla="val 127060"/>
            </a:avLst>
          </a:prstGeom>
          <a:solidFill>
            <a:srgbClr val="1AA0D6"/>
          </a:solidFill>
          <a:ln w="12700" algn="ctr">
            <a:noFill/>
            <a:miter lim="800000"/>
            <a:headEnd/>
            <a:tailEnd/>
          </a:ln>
        </p:spPr>
        <p:txBody>
          <a:bodyPr wrap="none" lIns="0" tIns="0" rIns="0" bIns="0" anchor="ctr"/>
          <a:lstStyle/>
          <a:p>
            <a:endParaRPr lang="en-US"/>
          </a:p>
        </p:txBody>
      </p:sp>
      <p:sp>
        <p:nvSpPr>
          <p:cNvPr id="70689" name="Text Box 31"/>
          <p:cNvSpPr txBox="1">
            <a:spLocks noChangeArrowheads="1"/>
          </p:cNvSpPr>
          <p:nvPr/>
        </p:nvSpPr>
        <p:spPr bwMode="auto">
          <a:xfrm>
            <a:off x="1384300" y="4373563"/>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1</a:t>
            </a:r>
          </a:p>
        </p:txBody>
      </p:sp>
      <p:sp>
        <p:nvSpPr>
          <p:cNvPr id="70690" name="Text Box 32"/>
          <p:cNvSpPr txBox="1">
            <a:spLocks noChangeArrowheads="1"/>
          </p:cNvSpPr>
          <p:nvPr/>
        </p:nvSpPr>
        <p:spPr bwMode="auto">
          <a:xfrm>
            <a:off x="1384300" y="4773613"/>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2</a:t>
            </a:r>
          </a:p>
        </p:txBody>
      </p:sp>
      <p:sp>
        <p:nvSpPr>
          <p:cNvPr id="70691" name="Text Box 33"/>
          <p:cNvSpPr txBox="1">
            <a:spLocks noChangeArrowheads="1"/>
          </p:cNvSpPr>
          <p:nvPr/>
        </p:nvSpPr>
        <p:spPr bwMode="auto">
          <a:xfrm>
            <a:off x="1384300" y="5249863"/>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3</a:t>
            </a:r>
          </a:p>
        </p:txBody>
      </p:sp>
      <p:sp>
        <p:nvSpPr>
          <p:cNvPr id="70692" name="Text Box 34"/>
          <p:cNvSpPr txBox="1">
            <a:spLocks noChangeArrowheads="1"/>
          </p:cNvSpPr>
          <p:nvPr/>
        </p:nvSpPr>
        <p:spPr bwMode="auto">
          <a:xfrm>
            <a:off x="1384300" y="5600700"/>
            <a:ext cx="9255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Request 4</a:t>
            </a:r>
          </a:p>
        </p:txBody>
      </p:sp>
      <p:sp>
        <p:nvSpPr>
          <p:cNvPr id="70693" name="Freeform 35"/>
          <p:cNvSpPr>
            <a:spLocks/>
          </p:cNvSpPr>
          <p:nvPr/>
        </p:nvSpPr>
        <p:spPr bwMode="auto">
          <a:xfrm>
            <a:off x="5711825" y="4633913"/>
            <a:ext cx="1719263" cy="1536700"/>
          </a:xfrm>
          <a:custGeom>
            <a:avLst/>
            <a:gdLst>
              <a:gd name="T0" fmla="*/ 1912799875 w 1083"/>
              <a:gd name="T1" fmla="*/ 1045865771 h 968"/>
              <a:gd name="T2" fmla="*/ 1204634892 w 1083"/>
              <a:gd name="T3" fmla="*/ 2147483647 h 968"/>
              <a:gd name="T4" fmla="*/ 151209400 w 1083"/>
              <a:gd name="T5" fmla="*/ 1670864760 h 968"/>
              <a:gd name="T6" fmla="*/ 919858075 w 1083"/>
              <a:gd name="T7" fmla="*/ 367942819 h 968"/>
              <a:gd name="T8" fmla="*/ 2147483647 w 1083"/>
              <a:gd name="T9" fmla="*/ 1779230658 h 968"/>
              <a:gd name="T10" fmla="*/ 1900198302 w 1083"/>
              <a:gd name="T11" fmla="*/ 2147483647 h 968"/>
              <a:gd name="T12" fmla="*/ 0 60000 65536"/>
              <a:gd name="T13" fmla="*/ 0 60000 65536"/>
              <a:gd name="T14" fmla="*/ 0 60000 65536"/>
              <a:gd name="T15" fmla="*/ 0 60000 65536"/>
              <a:gd name="T16" fmla="*/ 0 60000 65536"/>
              <a:gd name="T17" fmla="*/ 0 60000 65536"/>
              <a:gd name="T18" fmla="*/ 0 w 1083"/>
              <a:gd name="T19" fmla="*/ 0 h 968"/>
              <a:gd name="T20" fmla="*/ 1083 w 1083"/>
              <a:gd name="T21" fmla="*/ 968 h 968"/>
            </a:gdLst>
            <a:ahLst/>
            <a:cxnLst>
              <a:cxn ang="T12">
                <a:pos x="T0" y="T1"/>
              </a:cxn>
              <a:cxn ang="T13">
                <a:pos x="T2" y="T3"/>
              </a:cxn>
              <a:cxn ang="T14">
                <a:pos x="T4" y="T5"/>
              </a:cxn>
              <a:cxn ang="T15">
                <a:pos x="T6" y="T7"/>
              </a:cxn>
              <a:cxn ang="T16">
                <a:pos x="T8" y="T9"/>
              </a:cxn>
              <a:cxn ang="T17">
                <a:pos x="T10" y="T11"/>
              </a:cxn>
            </a:cxnLst>
            <a:rect l="T18" t="T19" r="T20" b="T21"/>
            <a:pathLst>
              <a:path w="1083" h="968">
                <a:moveTo>
                  <a:pt x="759" y="415"/>
                </a:moveTo>
                <a:cubicBezTo>
                  <a:pt x="833" y="652"/>
                  <a:pt x="687" y="830"/>
                  <a:pt x="478" y="868"/>
                </a:cubicBezTo>
                <a:cubicBezTo>
                  <a:pt x="301" y="899"/>
                  <a:pt x="103" y="833"/>
                  <a:pt x="60" y="663"/>
                </a:cubicBezTo>
                <a:cubicBezTo>
                  <a:pt x="0" y="436"/>
                  <a:pt x="108" y="232"/>
                  <a:pt x="365" y="146"/>
                </a:cubicBezTo>
                <a:cubicBezTo>
                  <a:pt x="795" y="0"/>
                  <a:pt x="1083" y="434"/>
                  <a:pt x="974" y="706"/>
                </a:cubicBezTo>
                <a:cubicBezTo>
                  <a:pt x="919" y="837"/>
                  <a:pt x="855" y="914"/>
                  <a:pt x="754" y="968"/>
                </a:cubicBezTo>
              </a:path>
            </a:pathLst>
          </a:custGeom>
          <a:noFill/>
          <a:ln w="19050" cap="flat" cmpd="sng">
            <a:solidFill>
              <a:srgbClr val="000814"/>
            </a:solidFill>
            <a:prstDash val="solid"/>
            <a:round/>
            <a:headEnd/>
            <a:tailEnd/>
          </a:ln>
        </p:spPr>
        <p:txBody>
          <a:bodyPr wrap="none" lIns="0" tIns="0" rIns="0" bIns="0" anchor="ctr"/>
          <a:lstStyle/>
          <a:p>
            <a:endParaRPr lang="en-US"/>
          </a:p>
        </p:txBody>
      </p:sp>
      <p:sp>
        <p:nvSpPr>
          <p:cNvPr id="70694" name="Oval 36"/>
          <p:cNvSpPr>
            <a:spLocks noChangeArrowheads="1"/>
          </p:cNvSpPr>
          <p:nvPr/>
        </p:nvSpPr>
        <p:spPr bwMode="auto">
          <a:xfrm>
            <a:off x="6862763" y="5238750"/>
            <a:ext cx="96837" cy="96838"/>
          </a:xfrm>
          <a:prstGeom prst="ellipse">
            <a:avLst/>
          </a:prstGeom>
          <a:solidFill>
            <a:srgbClr val="FF0000"/>
          </a:solidFill>
          <a:ln w="12700" algn="ctr">
            <a:noFill/>
            <a:round/>
            <a:headEnd/>
            <a:tailEnd/>
          </a:ln>
        </p:spPr>
        <p:txBody>
          <a:bodyPr wrap="none" lIns="0" tIns="0" rIns="0" bIns="0" anchor="ctr"/>
          <a:lstStyle/>
          <a:p>
            <a:endParaRPr lang="en-US"/>
          </a:p>
        </p:txBody>
      </p:sp>
      <p:sp>
        <p:nvSpPr>
          <p:cNvPr id="70695" name="Oval 37"/>
          <p:cNvSpPr>
            <a:spLocks noChangeArrowheads="1"/>
          </p:cNvSpPr>
          <p:nvPr/>
        </p:nvSpPr>
        <p:spPr bwMode="auto">
          <a:xfrm>
            <a:off x="7202488" y="5705475"/>
            <a:ext cx="96837" cy="96838"/>
          </a:xfrm>
          <a:prstGeom prst="ellipse">
            <a:avLst/>
          </a:prstGeom>
          <a:solidFill>
            <a:srgbClr val="1AA0D6"/>
          </a:solidFill>
          <a:ln w="12700" algn="ctr">
            <a:noFill/>
            <a:round/>
            <a:headEnd/>
            <a:tailEnd/>
          </a:ln>
        </p:spPr>
        <p:txBody>
          <a:bodyPr wrap="none" lIns="0" tIns="0" rIns="0" bIns="0" anchor="ctr"/>
          <a:lstStyle/>
          <a:p>
            <a:endParaRPr lang="en-US"/>
          </a:p>
        </p:txBody>
      </p:sp>
      <p:sp>
        <p:nvSpPr>
          <p:cNvPr id="70696" name="Oval 38"/>
          <p:cNvSpPr>
            <a:spLocks noChangeArrowheads="1"/>
          </p:cNvSpPr>
          <p:nvPr/>
        </p:nvSpPr>
        <p:spPr bwMode="auto">
          <a:xfrm>
            <a:off x="5761038" y="5635625"/>
            <a:ext cx="96837" cy="96838"/>
          </a:xfrm>
          <a:prstGeom prst="ellipse">
            <a:avLst/>
          </a:prstGeom>
          <a:solidFill>
            <a:srgbClr val="39AD47"/>
          </a:solidFill>
          <a:ln w="12700" algn="ctr">
            <a:noFill/>
            <a:round/>
            <a:headEnd/>
            <a:tailEnd/>
          </a:ln>
        </p:spPr>
        <p:txBody>
          <a:bodyPr wrap="none" lIns="0" tIns="0" rIns="0" bIns="0" anchor="ctr"/>
          <a:lstStyle/>
          <a:p>
            <a:endParaRPr lang="en-US"/>
          </a:p>
        </p:txBody>
      </p:sp>
      <p:sp>
        <p:nvSpPr>
          <p:cNvPr id="70697" name="Oval 39"/>
          <p:cNvSpPr>
            <a:spLocks noChangeArrowheads="1"/>
          </p:cNvSpPr>
          <p:nvPr/>
        </p:nvSpPr>
        <p:spPr bwMode="auto">
          <a:xfrm>
            <a:off x="6246813" y="4818063"/>
            <a:ext cx="96837" cy="96837"/>
          </a:xfrm>
          <a:prstGeom prst="ellipse">
            <a:avLst/>
          </a:prstGeom>
          <a:solidFill>
            <a:srgbClr val="B3AF0F"/>
          </a:solidFill>
          <a:ln w="12700" algn="ctr">
            <a:noFill/>
            <a:round/>
            <a:headEnd/>
            <a:tailEnd/>
          </a:ln>
        </p:spPr>
        <p:txBody>
          <a:bodyPr wrap="none" lIns="0" tIns="0" rIns="0" bIns="0" anchor="ctr"/>
          <a:lstStyle/>
          <a:p>
            <a:endParaRPr lang="en-US"/>
          </a:p>
        </p:txBody>
      </p:sp>
      <p:sp>
        <p:nvSpPr>
          <p:cNvPr id="70698" name="AutoShape 40"/>
          <p:cNvSpPr>
            <a:spLocks noChangeArrowheads="1"/>
          </p:cNvSpPr>
          <p:nvPr/>
        </p:nvSpPr>
        <p:spPr bwMode="auto">
          <a:xfrm>
            <a:off x="4776788" y="5235575"/>
            <a:ext cx="527050" cy="185738"/>
          </a:xfrm>
          <a:prstGeom prst="rightArrow">
            <a:avLst>
              <a:gd name="adj1" fmla="val 50426"/>
              <a:gd name="adj2" fmla="val 127350"/>
            </a:avLst>
          </a:prstGeom>
          <a:solidFill>
            <a:srgbClr val="FF0000"/>
          </a:solidFill>
          <a:ln w="12700" algn="ctr">
            <a:noFill/>
            <a:miter lim="800000"/>
            <a:headEnd/>
            <a:tailEnd/>
          </a:ln>
        </p:spPr>
        <p:txBody>
          <a:bodyPr wrap="none" lIns="0" tIns="0" rIns="0" bIns="0" anchor="ctr"/>
          <a:lstStyle/>
          <a:p>
            <a:endParaRPr lang="en-US"/>
          </a:p>
        </p:txBody>
      </p:sp>
      <p:sp>
        <p:nvSpPr>
          <p:cNvPr id="70699" name="Rectangle 41"/>
          <p:cNvSpPr>
            <a:spLocks noChangeArrowheads="1"/>
          </p:cNvSpPr>
          <p:nvPr/>
        </p:nvSpPr>
        <p:spPr bwMode="auto">
          <a:xfrm>
            <a:off x="4743450" y="5281613"/>
            <a:ext cx="327025" cy="95250"/>
          </a:xfrm>
          <a:prstGeom prst="rect">
            <a:avLst/>
          </a:prstGeom>
          <a:solidFill>
            <a:srgbClr val="FF0000"/>
          </a:solidFill>
          <a:ln w="12700" algn="ctr">
            <a:noFill/>
            <a:miter lim="800000"/>
            <a:headEnd/>
            <a:tailEnd/>
          </a:ln>
        </p:spPr>
        <p:txBody>
          <a:bodyPr wrap="none" lIns="0" tIns="0" rIns="0" bIns="0" anchor="ctr"/>
          <a:lstStyle/>
          <a:p>
            <a:endParaRPr lang="en-US"/>
          </a:p>
        </p:txBody>
      </p:sp>
      <p:sp>
        <p:nvSpPr>
          <p:cNvPr id="70700" name="Rectangle 42"/>
          <p:cNvSpPr>
            <a:spLocks noChangeArrowheads="1"/>
          </p:cNvSpPr>
          <p:nvPr/>
        </p:nvSpPr>
        <p:spPr bwMode="auto">
          <a:xfrm>
            <a:off x="4376738" y="5281613"/>
            <a:ext cx="327025" cy="95250"/>
          </a:xfrm>
          <a:prstGeom prst="rect">
            <a:avLst/>
          </a:prstGeom>
          <a:solidFill>
            <a:srgbClr val="39AD47"/>
          </a:solidFill>
          <a:ln w="12700" algn="ctr">
            <a:noFill/>
            <a:miter lim="800000"/>
            <a:headEnd/>
            <a:tailEnd/>
          </a:ln>
        </p:spPr>
        <p:txBody>
          <a:bodyPr wrap="none" lIns="0" tIns="0" rIns="0" bIns="0" anchor="ctr"/>
          <a:lstStyle/>
          <a:p>
            <a:endParaRPr lang="en-US"/>
          </a:p>
        </p:txBody>
      </p:sp>
      <p:sp>
        <p:nvSpPr>
          <p:cNvPr id="70701" name="Rectangle 43"/>
          <p:cNvSpPr>
            <a:spLocks noChangeArrowheads="1"/>
          </p:cNvSpPr>
          <p:nvPr/>
        </p:nvSpPr>
        <p:spPr bwMode="auto">
          <a:xfrm>
            <a:off x="4008438" y="5281613"/>
            <a:ext cx="327025" cy="95250"/>
          </a:xfrm>
          <a:prstGeom prst="rect">
            <a:avLst/>
          </a:prstGeom>
          <a:solidFill>
            <a:srgbClr val="B3AF0F"/>
          </a:solidFill>
          <a:ln w="12700" algn="ctr">
            <a:noFill/>
            <a:miter lim="800000"/>
            <a:headEnd/>
            <a:tailEnd/>
          </a:ln>
        </p:spPr>
        <p:txBody>
          <a:bodyPr wrap="none" lIns="0" tIns="0" rIns="0" bIns="0" anchor="ctr"/>
          <a:lstStyle/>
          <a:p>
            <a:endParaRPr lang="en-US"/>
          </a:p>
        </p:txBody>
      </p:sp>
      <p:sp>
        <p:nvSpPr>
          <p:cNvPr id="70702" name="Rectangle 44"/>
          <p:cNvSpPr>
            <a:spLocks noChangeArrowheads="1"/>
          </p:cNvSpPr>
          <p:nvPr/>
        </p:nvSpPr>
        <p:spPr bwMode="auto">
          <a:xfrm>
            <a:off x="3641725" y="5281613"/>
            <a:ext cx="327025" cy="95250"/>
          </a:xfrm>
          <a:prstGeom prst="rect">
            <a:avLst/>
          </a:prstGeom>
          <a:solidFill>
            <a:srgbClr val="1AA0D6"/>
          </a:solidFill>
          <a:ln w="12700" algn="ctr">
            <a:noFill/>
            <a:miter lim="800000"/>
            <a:headEnd/>
            <a:tailEnd/>
          </a:ln>
        </p:spPr>
        <p:txBody>
          <a:bodyPr wrap="none" lIns="0" tIns="0" rIns="0" bIns="0" anchor="ctr"/>
          <a:lstStyle/>
          <a:p>
            <a:endParaRPr lang="en-US"/>
          </a:p>
        </p:txBody>
      </p:sp>
      <p:sp>
        <p:nvSpPr>
          <p:cNvPr id="70703" name="Text Box 45"/>
          <p:cNvSpPr txBox="1">
            <a:spLocks noChangeArrowheads="1"/>
          </p:cNvSpPr>
          <p:nvPr/>
        </p:nvSpPr>
        <p:spPr bwMode="auto">
          <a:xfrm>
            <a:off x="4864100" y="5026025"/>
            <a:ext cx="1127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1</a:t>
            </a:r>
          </a:p>
        </p:txBody>
      </p:sp>
      <p:sp>
        <p:nvSpPr>
          <p:cNvPr id="70704" name="Text Box 46"/>
          <p:cNvSpPr txBox="1">
            <a:spLocks noChangeArrowheads="1"/>
          </p:cNvSpPr>
          <p:nvPr/>
        </p:nvSpPr>
        <p:spPr bwMode="auto">
          <a:xfrm>
            <a:off x="4484688" y="5026025"/>
            <a:ext cx="112712"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3</a:t>
            </a:r>
          </a:p>
        </p:txBody>
      </p:sp>
      <p:sp>
        <p:nvSpPr>
          <p:cNvPr id="70705" name="Text Box 47"/>
          <p:cNvSpPr txBox="1">
            <a:spLocks noChangeArrowheads="1"/>
          </p:cNvSpPr>
          <p:nvPr/>
        </p:nvSpPr>
        <p:spPr bwMode="auto">
          <a:xfrm>
            <a:off x="4114800" y="5026025"/>
            <a:ext cx="112713"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2</a:t>
            </a:r>
          </a:p>
        </p:txBody>
      </p:sp>
      <p:sp>
        <p:nvSpPr>
          <p:cNvPr id="70706" name="Text Box 48"/>
          <p:cNvSpPr txBox="1">
            <a:spLocks noChangeArrowheads="1"/>
          </p:cNvSpPr>
          <p:nvPr/>
        </p:nvSpPr>
        <p:spPr bwMode="auto">
          <a:xfrm>
            <a:off x="3748088" y="5026025"/>
            <a:ext cx="112712" cy="244475"/>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600">
                <a:solidFill>
                  <a:srgbClr val="000000"/>
                </a:solidFill>
                <a:ea typeface="宋体" charset="-122"/>
              </a:rPr>
              <a:t>4</a:t>
            </a:r>
          </a:p>
        </p:txBody>
      </p:sp>
      <p:sp>
        <p:nvSpPr>
          <p:cNvPr id="70707" name="AutoShape 49"/>
          <p:cNvSpPr>
            <a:spLocks noChangeArrowheads="1"/>
          </p:cNvSpPr>
          <p:nvPr/>
        </p:nvSpPr>
        <p:spPr bwMode="auto">
          <a:xfrm>
            <a:off x="558800" y="1196975"/>
            <a:ext cx="8026400" cy="2530475"/>
          </a:xfrm>
          <a:prstGeom prst="roundRect">
            <a:avLst>
              <a:gd name="adj" fmla="val 9931"/>
            </a:avLst>
          </a:prstGeom>
          <a:noFill/>
          <a:ln w="12700" algn="ctr">
            <a:solidFill>
              <a:srgbClr val="000814"/>
            </a:solidFill>
            <a:prstDash val="dash"/>
            <a:round/>
            <a:headEnd/>
            <a:tailEnd/>
          </a:ln>
        </p:spPr>
        <p:txBody>
          <a:bodyPr wrap="none" lIns="0" tIns="0" rIns="0" bIns="0" anchor="ctr"/>
          <a:lstStyle/>
          <a:p>
            <a:endParaRPr lang="en-US"/>
          </a:p>
        </p:txBody>
      </p:sp>
      <p:sp>
        <p:nvSpPr>
          <p:cNvPr id="70708" name="AutoShape 50"/>
          <p:cNvSpPr>
            <a:spLocks noChangeArrowheads="1"/>
          </p:cNvSpPr>
          <p:nvPr/>
        </p:nvSpPr>
        <p:spPr bwMode="auto">
          <a:xfrm>
            <a:off x="558800" y="4005263"/>
            <a:ext cx="8026400" cy="2530475"/>
          </a:xfrm>
          <a:prstGeom prst="roundRect">
            <a:avLst>
              <a:gd name="adj" fmla="val 9931"/>
            </a:avLst>
          </a:prstGeom>
          <a:noFill/>
          <a:ln w="12700" algn="ctr">
            <a:solidFill>
              <a:srgbClr val="000814"/>
            </a:solidFill>
            <a:prstDash val="dash"/>
            <a:round/>
            <a:headEnd/>
            <a:tailEnd/>
          </a:ln>
        </p:spPr>
        <p:txBody>
          <a:bodyPr wrap="none" lIns="0" tIns="0" rIns="0" bIns="0" anchor="ctr"/>
          <a:lstStyle/>
          <a:p>
            <a:endParaRPr lang="en-US"/>
          </a:p>
        </p:txBody>
      </p:sp>
      <p:sp>
        <p:nvSpPr>
          <p:cNvPr id="70709" name="Text Box 51"/>
          <p:cNvSpPr txBox="1">
            <a:spLocks noChangeArrowheads="1"/>
          </p:cNvSpPr>
          <p:nvPr/>
        </p:nvSpPr>
        <p:spPr bwMode="auto">
          <a:xfrm>
            <a:off x="1697038" y="1046163"/>
            <a:ext cx="3206750" cy="274637"/>
          </a:xfrm>
          <a:prstGeom prst="rect">
            <a:avLst/>
          </a:prstGeom>
          <a:solidFill>
            <a:schemeClr val="bg1"/>
          </a:solidFill>
          <a:ln w="25400" algn="ctr">
            <a:noFill/>
            <a:miter lim="800000"/>
            <a:headEnd/>
            <a:tailEnd type="none" w="lg" len="med"/>
          </a:ln>
        </p:spPr>
        <p:txBody>
          <a:bodyPr wrap="none" tIns="0" bIns="0">
            <a:spAutoFit/>
          </a:bodyPr>
          <a:lstStyle/>
          <a:p>
            <a:pPr marL="354013" indent="-354013" defTabSz="941388"/>
            <a:r>
              <a:rPr lang="en-US" altLang="zh-CN" sz="1800" b="1">
                <a:solidFill>
                  <a:srgbClr val="000308"/>
                </a:solidFill>
                <a:ea typeface="宋体" charset="-122"/>
              </a:rPr>
              <a:t>Without Command Queuing</a:t>
            </a:r>
          </a:p>
        </p:txBody>
      </p:sp>
      <p:sp>
        <p:nvSpPr>
          <p:cNvPr id="70710" name="Text Box 52"/>
          <p:cNvSpPr txBox="1">
            <a:spLocks noChangeArrowheads="1"/>
          </p:cNvSpPr>
          <p:nvPr/>
        </p:nvSpPr>
        <p:spPr bwMode="auto">
          <a:xfrm>
            <a:off x="1874838" y="3863975"/>
            <a:ext cx="2851150" cy="274638"/>
          </a:xfrm>
          <a:prstGeom prst="rect">
            <a:avLst/>
          </a:prstGeom>
          <a:solidFill>
            <a:schemeClr val="bg1"/>
          </a:solidFill>
          <a:ln w="25400" algn="ctr">
            <a:noFill/>
            <a:miter lim="800000"/>
            <a:headEnd/>
            <a:tailEnd type="none" w="lg" len="med"/>
          </a:ln>
        </p:spPr>
        <p:txBody>
          <a:bodyPr wrap="none" tIns="0" bIns="0">
            <a:spAutoFit/>
          </a:bodyPr>
          <a:lstStyle/>
          <a:p>
            <a:pPr marL="354013" indent="-354013" defTabSz="941388"/>
            <a:r>
              <a:rPr lang="en-US" altLang="zh-CN" sz="1800" b="1">
                <a:solidFill>
                  <a:srgbClr val="000308"/>
                </a:solidFill>
                <a:ea typeface="宋体" charset="-122"/>
              </a:rPr>
              <a:t>With Command Queuing</a:t>
            </a:r>
          </a:p>
        </p:txBody>
      </p:sp>
      <p:sp>
        <p:nvSpPr>
          <p:cNvPr id="70711" name="Text Box 53"/>
          <p:cNvSpPr txBox="1">
            <a:spLocks noChangeArrowheads="1"/>
          </p:cNvSpPr>
          <p:nvPr/>
        </p:nvSpPr>
        <p:spPr bwMode="auto">
          <a:xfrm>
            <a:off x="6764338" y="2382838"/>
            <a:ext cx="84137" cy="182562"/>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1</a:t>
            </a:r>
          </a:p>
        </p:txBody>
      </p:sp>
      <p:sp>
        <p:nvSpPr>
          <p:cNvPr id="70712" name="Text Box 54"/>
          <p:cNvSpPr txBox="1">
            <a:spLocks noChangeArrowheads="1"/>
          </p:cNvSpPr>
          <p:nvPr/>
        </p:nvSpPr>
        <p:spPr bwMode="auto">
          <a:xfrm>
            <a:off x="6286500" y="2100263"/>
            <a:ext cx="84138" cy="182562"/>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2</a:t>
            </a:r>
          </a:p>
        </p:txBody>
      </p:sp>
      <p:sp>
        <p:nvSpPr>
          <p:cNvPr id="70713" name="Text Box 55"/>
          <p:cNvSpPr txBox="1">
            <a:spLocks noChangeArrowheads="1"/>
          </p:cNvSpPr>
          <p:nvPr/>
        </p:nvSpPr>
        <p:spPr bwMode="auto">
          <a:xfrm>
            <a:off x="5837238" y="2674938"/>
            <a:ext cx="84137" cy="182562"/>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3</a:t>
            </a:r>
          </a:p>
        </p:txBody>
      </p:sp>
      <p:sp>
        <p:nvSpPr>
          <p:cNvPr id="70714" name="Text Box 56"/>
          <p:cNvSpPr txBox="1">
            <a:spLocks noChangeArrowheads="1"/>
          </p:cNvSpPr>
          <p:nvPr/>
        </p:nvSpPr>
        <p:spPr bwMode="auto">
          <a:xfrm>
            <a:off x="7100888" y="2820988"/>
            <a:ext cx="84137" cy="182562"/>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4</a:t>
            </a:r>
          </a:p>
        </p:txBody>
      </p:sp>
      <p:sp>
        <p:nvSpPr>
          <p:cNvPr id="70715" name="Text Box 57"/>
          <p:cNvSpPr txBox="1">
            <a:spLocks noChangeArrowheads="1"/>
          </p:cNvSpPr>
          <p:nvPr/>
        </p:nvSpPr>
        <p:spPr bwMode="auto">
          <a:xfrm>
            <a:off x="6764338" y="5184775"/>
            <a:ext cx="84137" cy="182563"/>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1</a:t>
            </a:r>
          </a:p>
        </p:txBody>
      </p:sp>
      <p:sp>
        <p:nvSpPr>
          <p:cNvPr id="70716" name="Text Box 58"/>
          <p:cNvSpPr txBox="1">
            <a:spLocks noChangeArrowheads="1"/>
          </p:cNvSpPr>
          <p:nvPr/>
        </p:nvSpPr>
        <p:spPr bwMode="auto">
          <a:xfrm>
            <a:off x="6286500" y="4902200"/>
            <a:ext cx="84138" cy="182563"/>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2</a:t>
            </a:r>
          </a:p>
        </p:txBody>
      </p:sp>
      <p:sp>
        <p:nvSpPr>
          <p:cNvPr id="70717" name="Text Box 59"/>
          <p:cNvSpPr txBox="1">
            <a:spLocks noChangeArrowheads="1"/>
          </p:cNvSpPr>
          <p:nvPr/>
        </p:nvSpPr>
        <p:spPr bwMode="auto">
          <a:xfrm>
            <a:off x="5837238" y="5476875"/>
            <a:ext cx="84137" cy="182563"/>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3</a:t>
            </a:r>
          </a:p>
        </p:txBody>
      </p:sp>
      <p:sp>
        <p:nvSpPr>
          <p:cNvPr id="70718" name="Text Box 60"/>
          <p:cNvSpPr txBox="1">
            <a:spLocks noChangeArrowheads="1"/>
          </p:cNvSpPr>
          <p:nvPr/>
        </p:nvSpPr>
        <p:spPr bwMode="auto">
          <a:xfrm>
            <a:off x="7100888" y="5622925"/>
            <a:ext cx="84137" cy="182563"/>
          </a:xfrm>
          <a:prstGeom prst="rect">
            <a:avLst/>
          </a:prstGeom>
          <a:noFill/>
          <a:ln w="12700" algn="ctr">
            <a:noFill/>
            <a:miter lim="800000"/>
            <a:headEnd/>
            <a:tailEnd/>
          </a:ln>
        </p:spPr>
        <p:txBody>
          <a:bodyPr wrap="none" lIns="0" tIns="0" rIns="0" bIns="0">
            <a:spAutoFit/>
          </a:bodyPr>
          <a:lstStyle/>
          <a:p>
            <a:pPr marL="354013" indent="-354013" defTabSz="941388"/>
            <a:r>
              <a:rPr lang="en-US" altLang="zh-CN" sz="1200" b="1">
                <a:solidFill>
                  <a:srgbClr val="000000"/>
                </a:solidFill>
                <a:ea typeface="宋体" charset="-122"/>
              </a:rPr>
              <a:t>4</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1683" name="Slide Number Placeholder 4"/>
          <p:cNvSpPr>
            <a:spLocks noGrp="1"/>
          </p:cNvSpPr>
          <p:nvPr>
            <p:ph type="sldNum" sz="quarter" idx="11"/>
          </p:nvPr>
        </p:nvSpPr>
        <p:spPr>
          <a:noFill/>
        </p:spPr>
        <p:txBody>
          <a:bodyPr/>
          <a:lstStyle/>
          <a:p>
            <a:r>
              <a:rPr lang="zh-CN" altLang="en-US" smtClean="0"/>
              <a:t> </a:t>
            </a:r>
            <a:r>
              <a:rPr lang="en-US" altLang="zh-CN" smtClean="0"/>
              <a:t>- </a:t>
            </a:r>
            <a:fld id="{E1FBC3D2-4CE0-47DF-95D6-A0F27B25CF48}" type="slidenum">
              <a:rPr lang="en-US" altLang="zh-CN" sz="800" smtClean="0"/>
              <a:pPr/>
              <a:t>74</a:t>
            </a:fld>
            <a:endParaRPr lang="en-US" altLang="zh-CN" sz="800" smtClean="0"/>
          </a:p>
        </p:txBody>
      </p:sp>
      <p:sp>
        <p:nvSpPr>
          <p:cNvPr id="2373634" name="Line 2"/>
          <p:cNvSpPr>
            <a:spLocks noChangeShapeType="1"/>
          </p:cNvSpPr>
          <p:nvPr/>
        </p:nvSpPr>
        <p:spPr bwMode="auto">
          <a:xfrm>
            <a:off x="1431925" y="3879850"/>
            <a:ext cx="5667375" cy="0"/>
          </a:xfrm>
          <a:prstGeom prst="line">
            <a:avLst/>
          </a:prstGeom>
          <a:noFill/>
          <a:ln w="38100">
            <a:solidFill>
              <a:srgbClr val="D4C344"/>
            </a:solidFill>
            <a:prstDash val="sysDot"/>
            <a:round/>
            <a:headEnd/>
            <a:tailEnd/>
          </a:ln>
        </p:spPr>
        <p:txBody>
          <a:bodyPr wrap="none" lIns="0" tIns="0" rIns="0" bIns="0" anchor="ctr"/>
          <a:lstStyle/>
          <a:p>
            <a:endParaRPr lang="en-US"/>
          </a:p>
        </p:txBody>
      </p:sp>
      <p:sp>
        <p:nvSpPr>
          <p:cNvPr id="2373635" name="Line 3"/>
          <p:cNvSpPr>
            <a:spLocks noChangeShapeType="1"/>
          </p:cNvSpPr>
          <p:nvPr/>
        </p:nvSpPr>
        <p:spPr bwMode="auto">
          <a:xfrm>
            <a:off x="1436688" y="3589338"/>
            <a:ext cx="5648325" cy="0"/>
          </a:xfrm>
          <a:prstGeom prst="line">
            <a:avLst/>
          </a:prstGeom>
          <a:noFill/>
          <a:ln w="38100">
            <a:solidFill>
              <a:srgbClr val="D4C344"/>
            </a:solidFill>
            <a:round/>
            <a:headEnd/>
            <a:tailEnd/>
          </a:ln>
        </p:spPr>
        <p:txBody>
          <a:bodyPr wrap="none" lIns="0" tIns="0" rIns="0" bIns="0" anchor="ctr"/>
          <a:lstStyle/>
          <a:p>
            <a:endParaRPr lang="en-US"/>
          </a:p>
        </p:txBody>
      </p:sp>
      <p:sp>
        <p:nvSpPr>
          <p:cNvPr id="71686" name="Rectangle 4"/>
          <p:cNvSpPr>
            <a:spLocks noGrp="1" noChangeArrowheads="1"/>
          </p:cNvSpPr>
          <p:nvPr>
            <p:ph type="title"/>
          </p:nvPr>
        </p:nvSpPr>
        <p:spPr/>
        <p:txBody>
          <a:bodyPr/>
          <a:lstStyle/>
          <a:p>
            <a:pPr eaLnBrk="1" hangingPunct="1"/>
            <a:r>
              <a:rPr lang="en-US" sz="2900" smtClean="0"/>
              <a:t>Disk Drive Performance: </a:t>
            </a:r>
            <a:r>
              <a:rPr lang="en-US" smtClean="0"/>
              <a:t>Data Transfer Rate</a:t>
            </a:r>
            <a:endParaRPr lang="en-US" altLang="zh-CN" smtClean="0">
              <a:ea typeface="宋体" charset="-122"/>
            </a:endParaRPr>
          </a:p>
        </p:txBody>
      </p:sp>
      <p:grpSp>
        <p:nvGrpSpPr>
          <p:cNvPr id="71687" name="Group 5"/>
          <p:cNvGrpSpPr>
            <a:grpSpLocks/>
          </p:cNvGrpSpPr>
          <p:nvPr/>
        </p:nvGrpSpPr>
        <p:grpSpPr bwMode="auto">
          <a:xfrm>
            <a:off x="3035300" y="3360738"/>
            <a:ext cx="1014413" cy="890587"/>
            <a:chOff x="2032" y="2111"/>
            <a:chExt cx="639" cy="561"/>
          </a:xfrm>
        </p:grpSpPr>
        <p:sp>
          <p:nvSpPr>
            <p:cNvPr id="71805" name="Rectangle 6"/>
            <p:cNvSpPr>
              <a:spLocks noChangeArrowheads="1"/>
            </p:cNvSpPr>
            <p:nvPr/>
          </p:nvSpPr>
          <p:spPr bwMode="auto">
            <a:xfrm>
              <a:off x="2032" y="2111"/>
              <a:ext cx="639" cy="561"/>
            </a:xfrm>
            <a:prstGeom prst="rect">
              <a:avLst/>
            </a:prstGeom>
            <a:solidFill>
              <a:srgbClr val="6F9995"/>
            </a:solidFill>
            <a:ln w="12700" algn="ctr">
              <a:solidFill>
                <a:srgbClr val="88B8B6"/>
              </a:solidFill>
              <a:miter lim="800000"/>
              <a:headEnd/>
              <a:tailEnd type="none" w="lg" len="med"/>
            </a:ln>
          </p:spPr>
          <p:txBody>
            <a:bodyPr wrap="none" lIns="0" tIns="0" rIns="0" bIns="0" anchor="ctr"/>
            <a:lstStyle/>
            <a:p>
              <a:endParaRPr lang="en-US"/>
            </a:p>
          </p:txBody>
        </p:sp>
        <p:sp>
          <p:nvSpPr>
            <p:cNvPr id="71806" name="Rectangle 7"/>
            <p:cNvSpPr>
              <a:spLocks noChangeArrowheads="1"/>
            </p:cNvSpPr>
            <p:nvPr/>
          </p:nvSpPr>
          <p:spPr bwMode="auto">
            <a:xfrm>
              <a:off x="2058" y="2155"/>
              <a:ext cx="582" cy="468"/>
            </a:xfrm>
            <a:prstGeom prst="rect">
              <a:avLst/>
            </a:prstGeom>
            <a:gradFill rotWithShape="1">
              <a:gsLst>
                <a:gs pos="0">
                  <a:srgbClr val="6F9995"/>
                </a:gs>
                <a:gs pos="100000">
                  <a:srgbClr val="435D5B"/>
                </a:gs>
              </a:gsLst>
              <a:lin ang="2700000" scaled="1"/>
            </a:gradFill>
            <a:ln w="25400" algn="ctr">
              <a:solidFill>
                <a:srgbClr val="DDEBEA"/>
              </a:solidFill>
              <a:miter lim="800000"/>
              <a:headEnd/>
              <a:tailEnd type="none" w="lg" len="med"/>
            </a:ln>
          </p:spPr>
          <p:txBody>
            <a:bodyPr wrap="none" lIns="0" tIns="0" rIns="0" bIns="0" anchor="ctr"/>
            <a:lstStyle/>
            <a:p>
              <a:endParaRPr lang="en-US"/>
            </a:p>
          </p:txBody>
        </p:sp>
        <p:sp>
          <p:nvSpPr>
            <p:cNvPr id="2373640" name="Text Box 8"/>
            <p:cNvSpPr txBox="1">
              <a:spLocks noChangeArrowheads="1"/>
            </p:cNvSpPr>
            <p:nvPr/>
          </p:nvSpPr>
          <p:spPr bwMode="auto">
            <a:xfrm>
              <a:off x="2090" y="2322"/>
              <a:ext cx="534" cy="139"/>
            </a:xfrm>
            <a:prstGeom prst="rect">
              <a:avLst/>
            </a:prstGeom>
            <a:noFill/>
            <a:ln w="25400" algn="ctr">
              <a:noFill/>
              <a:miter lim="800000"/>
              <a:headEnd/>
              <a:tailEnd type="none" w="lg" len="med"/>
            </a:ln>
            <a:effectLst>
              <a:outerShdw dist="17961" dir="2700000" algn="ctr" rotWithShape="0">
                <a:srgbClr val="000000"/>
              </a:outerShdw>
            </a:effectLst>
          </p:spPr>
          <p:txBody>
            <a:bodyPr wrap="none" lIns="0" tIns="0" rIns="0" bIns="0">
              <a:spAutoFit/>
            </a:bodyPr>
            <a:lstStyle/>
            <a:p>
              <a:pPr defTabSz="941388">
                <a:lnSpc>
                  <a:spcPct val="90000"/>
                </a:lnSpc>
                <a:defRPr/>
              </a:pPr>
              <a:r>
                <a:rPr lang="en-US" altLang="zh-CN" sz="1600" b="1">
                  <a:solidFill>
                    <a:schemeClr val="bg1"/>
                  </a:solidFill>
                  <a:ea typeface="宋体" charset="-122"/>
                </a:rPr>
                <a:t>Interface</a:t>
              </a:r>
            </a:p>
          </p:txBody>
        </p:sp>
      </p:grpSp>
      <p:grpSp>
        <p:nvGrpSpPr>
          <p:cNvPr id="71688" name="Group 9"/>
          <p:cNvGrpSpPr>
            <a:grpSpLocks/>
          </p:cNvGrpSpPr>
          <p:nvPr/>
        </p:nvGrpSpPr>
        <p:grpSpPr bwMode="auto">
          <a:xfrm>
            <a:off x="7294563" y="3532188"/>
            <a:ext cx="577850" cy="542925"/>
            <a:chOff x="3480" y="2350"/>
            <a:chExt cx="901" cy="846"/>
          </a:xfrm>
        </p:grpSpPr>
        <p:grpSp>
          <p:nvGrpSpPr>
            <p:cNvPr id="71781" name="Group 10"/>
            <p:cNvGrpSpPr>
              <a:grpSpLocks/>
            </p:cNvGrpSpPr>
            <p:nvPr/>
          </p:nvGrpSpPr>
          <p:grpSpPr bwMode="auto">
            <a:xfrm>
              <a:off x="3480" y="2803"/>
              <a:ext cx="901" cy="393"/>
              <a:chOff x="3480" y="2982"/>
              <a:chExt cx="901" cy="393"/>
            </a:xfrm>
          </p:grpSpPr>
          <p:sp>
            <p:nvSpPr>
              <p:cNvPr id="71802" name="Oval 11"/>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803" name="Rectangle 12"/>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804" name="Oval 13"/>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71782" name="Group 14"/>
            <p:cNvGrpSpPr>
              <a:grpSpLocks/>
            </p:cNvGrpSpPr>
            <p:nvPr/>
          </p:nvGrpSpPr>
          <p:grpSpPr bwMode="auto">
            <a:xfrm>
              <a:off x="3480" y="2713"/>
              <a:ext cx="901" cy="393"/>
              <a:chOff x="3480" y="2982"/>
              <a:chExt cx="901" cy="393"/>
            </a:xfrm>
          </p:grpSpPr>
          <p:sp>
            <p:nvSpPr>
              <p:cNvPr id="71799" name="Oval 15"/>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800" name="Rectangle 16"/>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801" name="Oval 17"/>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71783" name="Group 18"/>
            <p:cNvGrpSpPr>
              <a:grpSpLocks/>
            </p:cNvGrpSpPr>
            <p:nvPr/>
          </p:nvGrpSpPr>
          <p:grpSpPr bwMode="auto">
            <a:xfrm>
              <a:off x="3480" y="2622"/>
              <a:ext cx="901" cy="393"/>
              <a:chOff x="3480" y="2982"/>
              <a:chExt cx="901" cy="393"/>
            </a:xfrm>
          </p:grpSpPr>
          <p:sp>
            <p:nvSpPr>
              <p:cNvPr id="71796" name="Oval 19"/>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797" name="Rectangle 20"/>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798" name="Oval 21"/>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71784" name="Group 22"/>
            <p:cNvGrpSpPr>
              <a:grpSpLocks/>
            </p:cNvGrpSpPr>
            <p:nvPr/>
          </p:nvGrpSpPr>
          <p:grpSpPr bwMode="auto">
            <a:xfrm>
              <a:off x="3480" y="2532"/>
              <a:ext cx="901" cy="393"/>
              <a:chOff x="3480" y="2982"/>
              <a:chExt cx="901" cy="393"/>
            </a:xfrm>
          </p:grpSpPr>
          <p:sp>
            <p:nvSpPr>
              <p:cNvPr id="71793" name="Oval 23"/>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794" name="Rectangle 24"/>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795" name="Oval 25"/>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71785" name="Group 26"/>
            <p:cNvGrpSpPr>
              <a:grpSpLocks/>
            </p:cNvGrpSpPr>
            <p:nvPr/>
          </p:nvGrpSpPr>
          <p:grpSpPr bwMode="auto">
            <a:xfrm>
              <a:off x="3480" y="2441"/>
              <a:ext cx="901" cy="393"/>
              <a:chOff x="3480" y="2982"/>
              <a:chExt cx="901" cy="393"/>
            </a:xfrm>
          </p:grpSpPr>
          <p:sp>
            <p:nvSpPr>
              <p:cNvPr id="71790" name="Oval 27"/>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791" name="Rectangle 28"/>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792" name="Oval 29"/>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nvGrpSpPr>
            <p:cNvPr id="71786" name="Group 30"/>
            <p:cNvGrpSpPr>
              <a:grpSpLocks/>
            </p:cNvGrpSpPr>
            <p:nvPr/>
          </p:nvGrpSpPr>
          <p:grpSpPr bwMode="auto">
            <a:xfrm>
              <a:off x="3480" y="2350"/>
              <a:ext cx="901" cy="393"/>
              <a:chOff x="3480" y="2982"/>
              <a:chExt cx="901" cy="393"/>
            </a:xfrm>
          </p:grpSpPr>
          <p:sp>
            <p:nvSpPr>
              <p:cNvPr id="71787" name="Oval 31"/>
              <p:cNvSpPr>
                <a:spLocks noChangeArrowheads="1"/>
              </p:cNvSpPr>
              <p:nvPr/>
            </p:nvSpPr>
            <p:spPr bwMode="auto">
              <a:xfrm>
                <a:off x="3480" y="3061"/>
                <a:ext cx="901" cy="314"/>
              </a:xfrm>
              <a:prstGeom prst="ellipse">
                <a:avLst/>
              </a:prstGeom>
              <a:gradFill rotWithShape="1">
                <a:gsLst>
                  <a:gs pos="0">
                    <a:srgbClr val="384D4C"/>
                  </a:gs>
                  <a:gs pos="50000">
                    <a:srgbClr val="75A3A1"/>
                  </a:gs>
                  <a:gs pos="100000">
                    <a:srgbClr val="384D4C"/>
                  </a:gs>
                </a:gsLst>
                <a:lin ang="0" scaled="1"/>
              </a:gradFill>
              <a:ln w="12700" algn="ctr">
                <a:noFill/>
                <a:round/>
                <a:headEnd/>
                <a:tailEnd type="none" w="lg" len="med"/>
              </a:ln>
            </p:spPr>
            <p:txBody>
              <a:bodyPr wrap="none" lIns="0" tIns="0" rIns="0" bIns="0" anchor="ctr"/>
              <a:lstStyle/>
              <a:p>
                <a:endParaRPr lang="en-US"/>
              </a:p>
            </p:txBody>
          </p:sp>
          <p:sp>
            <p:nvSpPr>
              <p:cNvPr id="71788" name="Rectangle 32"/>
              <p:cNvSpPr>
                <a:spLocks noChangeArrowheads="1"/>
              </p:cNvSpPr>
              <p:nvPr/>
            </p:nvSpPr>
            <p:spPr bwMode="auto">
              <a:xfrm>
                <a:off x="3480" y="3139"/>
                <a:ext cx="901" cy="79"/>
              </a:xfrm>
              <a:prstGeom prst="rect">
                <a:avLst/>
              </a:prstGeom>
              <a:gradFill rotWithShape="1">
                <a:gsLst>
                  <a:gs pos="0">
                    <a:srgbClr val="384D4C"/>
                  </a:gs>
                  <a:gs pos="50000">
                    <a:srgbClr val="75A3A1"/>
                  </a:gs>
                  <a:gs pos="100000">
                    <a:srgbClr val="384D4C"/>
                  </a:gs>
                </a:gsLst>
                <a:lin ang="0" scaled="1"/>
              </a:gradFill>
              <a:ln w="12700" algn="ctr">
                <a:noFill/>
                <a:miter lim="800000"/>
                <a:headEnd/>
                <a:tailEnd/>
              </a:ln>
            </p:spPr>
            <p:txBody>
              <a:bodyPr wrap="none" lIns="0" tIns="0" rIns="0" bIns="0" anchor="ctr"/>
              <a:lstStyle/>
              <a:p>
                <a:endParaRPr lang="en-US"/>
              </a:p>
            </p:txBody>
          </p:sp>
          <p:sp>
            <p:nvSpPr>
              <p:cNvPr id="71789" name="Oval 33"/>
              <p:cNvSpPr>
                <a:spLocks noChangeArrowheads="1"/>
              </p:cNvSpPr>
              <p:nvPr/>
            </p:nvSpPr>
            <p:spPr bwMode="auto">
              <a:xfrm>
                <a:off x="3480" y="2982"/>
                <a:ext cx="901" cy="313"/>
              </a:xfrm>
              <a:prstGeom prst="ellipse">
                <a:avLst/>
              </a:prstGeom>
              <a:gradFill rotWithShape="1">
                <a:gsLst>
                  <a:gs pos="0">
                    <a:srgbClr val="93B7B5"/>
                  </a:gs>
                  <a:gs pos="100000">
                    <a:srgbClr val="CADBDA"/>
                  </a:gs>
                </a:gsLst>
                <a:lin ang="5400000" scaled="1"/>
              </a:gradFill>
              <a:ln w="12700" algn="ctr">
                <a:noFill/>
                <a:round/>
                <a:headEnd/>
                <a:tailEnd type="none" w="lg" len="med"/>
              </a:ln>
            </p:spPr>
            <p:txBody>
              <a:bodyPr wrap="none" lIns="0" tIns="0" rIns="0" bIns="0" anchor="ctr"/>
              <a:lstStyle/>
              <a:p>
                <a:endParaRPr lang="en-US"/>
              </a:p>
            </p:txBody>
          </p:sp>
        </p:grpSp>
      </p:grpSp>
      <p:sp>
        <p:nvSpPr>
          <p:cNvPr id="71689" name="Line 34"/>
          <p:cNvSpPr>
            <a:spLocks noChangeShapeType="1"/>
          </p:cNvSpPr>
          <p:nvPr/>
        </p:nvSpPr>
        <p:spPr bwMode="auto">
          <a:xfrm flipH="1" flipV="1">
            <a:off x="1555750" y="3878263"/>
            <a:ext cx="1419225" cy="0"/>
          </a:xfrm>
          <a:prstGeom prst="line">
            <a:avLst/>
          </a:prstGeom>
          <a:noFill/>
          <a:ln w="9525">
            <a:solidFill>
              <a:srgbClr val="080808"/>
            </a:solidFill>
            <a:round/>
            <a:headEnd/>
            <a:tailEnd type="triangle" w="med" len="lg"/>
          </a:ln>
        </p:spPr>
        <p:txBody>
          <a:bodyPr lIns="0" tIns="0" rIns="0" bIns="0"/>
          <a:lstStyle/>
          <a:p>
            <a:endParaRPr lang="en-US"/>
          </a:p>
        </p:txBody>
      </p:sp>
      <p:sp>
        <p:nvSpPr>
          <p:cNvPr id="71690" name="Line 35"/>
          <p:cNvSpPr>
            <a:spLocks noChangeShapeType="1"/>
          </p:cNvSpPr>
          <p:nvPr/>
        </p:nvSpPr>
        <p:spPr bwMode="auto">
          <a:xfrm flipH="1" flipV="1">
            <a:off x="4083050" y="3878263"/>
            <a:ext cx="930275" cy="0"/>
          </a:xfrm>
          <a:prstGeom prst="line">
            <a:avLst/>
          </a:prstGeom>
          <a:noFill/>
          <a:ln w="9525">
            <a:solidFill>
              <a:srgbClr val="080808"/>
            </a:solidFill>
            <a:round/>
            <a:headEnd/>
            <a:tailEnd type="triangle" w="med" len="lg"/>
          </a:ln>
        </p:spPr>
        <p:txBody>
          <a:bodyPr lIns="0" tIns="0" rIns="0" bIns="0"/>
          <a:lstStyle/>
          <a:p>
            <a:endParaRPr lang="en-US"/>
          </a:p>
        </p:txBody>
      </p:sp>
      <p:sp>
        <p:nvSpPr>
          <p:cNvPr id="71691" name="Line 36"/>
          <p:cNvSpPr>
            <a:spLocks noChangeShapeType="1"/>
          </p:cNvSpPr>
          <p:nvPr/>
        </p:nvSpPr>
        <p:spPr bwMode="auto">
          <a:xfrm flipH="1" flipV="1">
            <a:off x="6191250" y="3878263"/>
            <a:ext cx="930275" cy="0"/>
          </a:xfrm>
          <a:prstGeom prst="line">
            <a:avLst/>
          </a:prstGeom>
          <a:noFill/>
          <a:ln w="9525">
            <a:solidFill>
              <a:srgbClr val="080808"/>
            </a:solidFill>
            <a:round/>
            <a:headEnd/>
            <a:tailEnd type="triangle" w="med" len="lg"/>
          </a:ln>
        </p:spPr>
        <p:txBody>
          <a:bodyPr lIns="0" tIns="0" rIns="0" bIns="0"/>
          <a:lstStyle/>
          <a:p>
            <a:endParaRPr lang="en-US"/>
          </a:p>
        </p:txBody>
      </p:sp>
      <p:sp>
        <p:nvSpPr>
          <p:cNvPr id="71692" name="Line 37"/>
          <p:cNvSpPr>
            <a:spLocks noChangeShapeType="1"/>
          </p:cNvSpPr>
          <p:nvPr/>
        </p:nvSpPr>
        <p:spPr bwMode="auto">
          <a:xfrm>
            <a:off x="1555750" y="3589338"/>
            <a:ext cx="1419225" cy="0"/>
          </a:xfrm>
          <a:prstGeom prst="line">
            <a:avLst/>
          </a:prstGeom>
          <a:noFill/>
          <a:ln w="9525">
            <a:solidFill>
              <a:srgbClr val="080808"/>
            </a:solidFill>
            <a:round/>
            <a:headEnd/>
            <a:tailEnd type="triangle" w="med" len="lg"/>
          </a:ln>
        </p:spPr>
        <p:txBody>
          <a:bodyPr lIns="0" tIns="0" rIns="0" bIns="0"/>
          <a:lstStyle/>
          <a:p>
            <a:endParaRPr lang="en-US"/>
          </a:p>
        </p:txBody>
      </p:sp>
      <p:sp>
        <p:nvSpPr>
          <p:cNvPr id="71693" name="Line 38"/>
          <p:cNvSpPr>
            <a:spLocks noChangeShapeType="1"/>
          </p:cNvSpPr>
          <p:nvPr/>
        </p:nvSpPr>
        <p:spPr bwMode="auto">
          <a:xfrm flipV="1">
            <a:off x="4095750" y="3589338"/>
            <a:ext cx="930275" cy="0"/>
          </a:xfrm>
          <a:prstGeom prst="line">
            <a:avLst/>
          </a:prstGeom>
          <a:noFill/>
          <a:ln w="9525">
            <a:solidFill>
              <a:srgbClr val="080808"/>
            </a:solidFill>
            <a:round/>
            <a:headEnd/>
            <a:tailEnd type="triangle" w="med" len="lg"/>
          </a:ln>
        </p:spPr>
        <p:txBody>
          <a:bodyPr lIns="0" tIns="0" rIns="0" bIns="0"/>
          <a:lstStyle/>
          <a:p>
            <a:endParaRPr lang="en-US"/>
          </a:p>
        </p:txBody>
      </p:sp>
      <p:sp>
        <p:nvSpPr>
          <p:cNvPr id="71694" name="Line 39"/>
          <p:cNvSpPr>
            <a:spLocks noChangeShapeType="1"/>
          </p:cNvSpPr>
          <p:nvPr/>
        </p:nvSpPr>
        <p:spPr bwMode="auto">
          <a:xfrm flipV="1">
            <a:off x="6203950" y="3589338"/>
            <a:ext cx="930275" cy="0"/>
          </a:xfrm>
          <a:prstGeom prst="line">
            <a:avLst/>
          </a:prstGeom>
          <a:noFill/>
          <a:ln w="9525">
            <a:solidFill>
              <a:srgbClr val="080808"/>
            </a:solidFill>
            <a:round/>
            <a:headEnd/>
            <a:tailEnd type="triangle" w="med" len="lg"/>
          </a:ln>
        </p:spPr>
        <p:txBody>
          <a:bodyPr lIns="0" tIns="0" rIns="0" bIns="0"/>
          <a:lstStyle/>
          <a:p>
            <a:endParaRPr lang="en-US"/>
          </a:p>
        </p:txBody>
      </p:sp>
      <p:grpSp>
        <p:nvGrpSpPr>
          <p:cNvPr id="71695" name="Group 40"/>
          <p:cNvGrpSpPr>
            <a:grpSpLocks/>
          </p:cNvGrpSpPr>
          <p:nvPr/>
        </p:nvGrpSpPr>
        <p:grpSpPr bwMode="auto">
          <a:xfrm>
            <a:off x="5083175" y="3233738"/>
            <a:ext cx="1028700" cy="1028700"/>
            <a:chOff x="2901" y="2026"/>
            <a:chExt cx="648" cy="648"/>
          </a:xfrm>
        </p:grpSpPr>
        <p:grpSp>
          <p:nvGrpSpPr>
            <p:cNvPr id="71707" name="Group 41"/>
            <p:cNvGrpSpPr>
              <a:grpSpLocks/>
            </p:cNvGrpSpPr>
            <p:nvPr/>
          </p:nvGrpSpPr>
          <p:grpSpPr bwMode="auto">
            <a:xfrm>
              <a:off x="2901" y="2026"/>
              <a:ext cx="648" cy="648"/>
              <a:chOff x="2922" y="2088"/>
              <a:chExt cx="648" cy="648"/>
            </a:xfrm>
          </p:grpSpPr>
          <p:grpSp>
            <p:nvGrpSpPr>
              <p:cNvPr id="71709" name="Group 42"/>
              <p:cNvGrpSpPr>
                <a:grpSpLocks/>
              </p:cNvGrpSpPr>
              <p:nvPr/>
            </p:nvGrpSpPr>
            <p:grpSpPr bwMode="auto">
              <a:xfrm>
                <a:off x="2922" y="2088"/>
                <a:ext cx="648" cy="81"/>
                <a:chOff x="2922" y="2088"/>
                <a:chExt cx="648" cy="81"/>
              </a:xfrm>
            </p:grpSpPr>
            <p:sp>
              <p:nvSpPr>
                <p:cNvPr id="71773" name="Rectangle 43"/>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4" name="Rectangle 44"/>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5" name="Rectangle 45"/>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6" name="Rectangle 46"/>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7" name="Rectangle 47"/>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8" name="Rectangle 48"/>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9" name="Rectangle 49"/>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80" name="Rectangle 50"/>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0" name="Group 51"/>
              <p:cNvGrpSpPr>
                <a:grpSpLocks/>
              </p:cNvGrpSpPr>
              <p:nvPr/>
            </p:nvGrpSpPr>
            <p:grpSpPr bwMode="auto">
              <a:xfrm>
                <a:off x="2922" y="2169"/>
                <a:ext cx="648" cy="81"/>
                <a:chOff x="2922" y="2088"/>
                <a:chExt cx="648" cy="81"/>
              </a:xfrm>
            </p:grpSpPr>
            <p:sp>
              <p:nvSpPr>
                <p:cNvPr id="71765" name="Rectangle 52"/>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6" name="Rectangle 53"/>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7" name="Rectangle 54"/>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8" name="Rectangle 55"/>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9" name="Rectangle 56"/>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0" name="Rectangle 57"/>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1" name="Rectangle 58"/>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72" name="Rectangle 59"/>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1" name="Group 60"/>
              <p:cNvGrpSpPr>
                <a:grpSpLocks/>
              </p:cNvGrpSpPr>
              <p:nvPr/>
            </p:nvGrpSpPr>
            <p:grpSpPr bwMode="auto">
              <a:xfrm>
                <a:off x="2922" y="2250"/>
                <a:ext cx="648" cy="81"/>
                <a:chOff x="2922" y="2088"/>
                <a:chExt cx="648" cy="81"/>
              </a:xfrm>
            </p:grpSpPr>
            <p:sp>
              <p:nvSpPr>
                <p:cNvPr id="71757" name="Rectangle 61"/>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8" name="Rectangle 62"/>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9" name="Rectangle 63"/>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0" name="Rectangle 64"/>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1" name="Rectangle 65"/>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2" name="Rectangle 66"/>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3" name="Rectangle 67"/>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64" name="Rectangle 68"/>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2" name="Group 69"/>
              <p:cNvGrpSpPr>
                <a:grpSpLocks/>
              </p:cNvGrpSpPr>
              <p:nvPr/>
            </p:nvGrpSpPr>
            <p:grpSpPr bwMode="auto">
              <a:xfrm>
                <a:off x="2922" y="2331"/>
                <a:ext cx="648" cy="81"/>
                <a:chOff x="2922" y="2088"/>
                <a:chExt cx="648" cy="81"/>
              </a:xfrm>
            </p:grpSpPr>
            <p:sp>
              <p:nvSpPr>
                <p:cNvPr id="71749" name="Rectangle 70"/>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0" name="Rectangle 71"/>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1" name="Rectangle 72"/>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2" name="Rectangle 73"/>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3" name="Rectangle 74"/>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4" name="Rectangle 75"/>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5" name="Rectangle 76"/>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56" name="Rectangle 77"/>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3" name="Group 78"/>
              <p:cNvGrpSpPr>
                <a:grpSpLocks/>
              </p:cNvGrpSpPr>
              <p:nvPr/>
            </p:nvGrpSpPr>
            <p:grpSpPr bwMode="auto">
              <a:xfrm>
                <a:off x="2922" y="2412"/>
                <a:ext cx="648" cy="81"/>
                <a:chOff x="2922" y="2088"/>
                <a:chExt cx="648" cy="81"/>
              </a:xfrm>
            </p:grpSpPr>
            <p:sp>
              <p:nvSpPr>
                <p:cNvPr id="71741" name="Rectangle 79"/>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2" name="Rectangle 80"/>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3" name="Rectangle 81"/>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4" name="Rectangle 82"/>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5" name="Rectangle 83"/>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6" name="Rectangle 84"/>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7" name="Rectangle 85"/>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8" name="Rectangle 86"/>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4" name="Group 87"/>
              <p:cNvGrpSpPr>
                <a:grpSpLocks/>
              </p:cNvGrpSpPr>
              <p:nvPr/>
            </p:nvGrpSpPr>
            <p:grpSpPr bwMode="auto">
              <a:xfrm>
                <a:off x="2922" y="2493"/>
                <a:ext cx="648" cy="81"/>
                <a:chOff x="2922" y="2088"/>
                <a:chExt cx="648" cy="81"/>
              </a:xfrm>
            </p:grpSpPr>
            <p:sp>
              <p:nvSpPr>
                <p:cNvPr id="71733" name="Rectangle 88"/>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4" name="Rectangle 89"/>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5" name="Rectangle 90"/>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6" name="Rectangle 91"/>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7" name="Rectangle 92"/>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8" name="Rectangle 93"/>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9" name="Rectangle 94"/>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40" name="Rectangle 95"/>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5" name="Group 96"/>
              <p:cNvGrpSpPr>
                <a:grpSpLocks/>
              </p:cNvGrpSpPr>
              <p:nvPr/>
            </p:nvGrpSpPr>
            <p:grpSpPr bwMode="auto">
              <a:xfrm>
                <a:off x="2922" y="2574"/>
                <a:ext cx="648" cy="81"/>
                <a:chOff x="2922" y="2088"/>
                <a:chExt cx="648" cy="81"/>
              </a:xfrm>
            </p:grpSpPr>
            <p:sp>
              <p:nvSpPr>
                <p:cNvPr id="71725" name="Rectangle 97"/>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6" name="Rectangle 98"/>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7" name="Rectangle 99"/>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8" name="Rectangle 100"/>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9" name="Rectangle 101"/>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0" name="Rectangle 102"/>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1" name="Rectangle 103"/>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32" name="Rectangle 104"/>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nvGrpSpPr>
              <p:cNvPr id="71716" name="Group 105"/>
              <p:cNvGrpSpPr>
                <a:grpSpLocks/>
              </p:cNvGrpSpPr>
              <p:nvPr/>
            </p:nvGrpSpPr>
            <p:grpSpPr bwMode="auto">
              <a:xfrm>
                <a:off x="2922" y="2655"/>
                <a:ext cx="648" cy="81"/>
                <a:chOff x="2922" y="2088"/>
                <a:chExt cx="648" cy="81"/>
              </a:xfrm>
            </p:grpSpPr>
            <p:sp>
              <p:nvSpPr>
                <p:cNvPr id="71717" name="Rectangle 106"/>
                <p:cNvSpPr>
                  <a:spLocks noChangeArrowheads="1"/>
                </p:cNvSpPr>
                <p:nvPr/>
              </p:nvSpPr>
              <p:spPr bwMode="auto">
                <a:xfrm>
                  <a:off x="2922"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18" name="Rectangle 107"/>
                <p:cNvSpPr>
                  <a:spLocks noChangeArrowheads="1"/>
                </p:cNvSpPr>
                <p:nvPr/>
              </p:nvSpPr>
              <p:spPr bwMode="auto">
                <a:xfrm>
                  <a:off x="3003"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19" name="Rectangle 108"/>
                <p:cNvSpPr>
                  <a:spLocks noChangeArrowheads="1"/>
                </p:cNvSpPr>
                <p:nvPr/>
              </p:nvSpPr>
              <p:spPr bwMode="auto">
                <a:xfrm>
                  <a:off x="3084"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0" name="Rectangle 109"/>
                <p:cNvSpPr>
                  <a:spLocks noChangeArrowheads="1"/>
                </p:cNvSpPr>
                <p:nvPr/>
              </p:nvSpPr>
              <p:spPr bwMode="auto">
                <a:xfrm>
                  <a:off x="3165"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1" name="Rectangle 110"/>
                <p:cNvSpPr>
                  <a:spLocks noChangeArrowheads="1"/>
                </p:cNvSpPr>
                <p:nvPr/>
              </p:nvSpPr>
              <p:spPr bwMode="auto">
                <a:xfrm>
                  <a:off x="3246"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2" name="Rectangle 111"/>
                <p:cNvSpPr>
                  <a:spLocks noChangeArrowheads="1"/>
                </p:cNvSpPr>
                <p:nvPr/>
              </p:nvSpPr>
              <p:spPr bwMode="auto">
                <a:xfrm>
                  <a:off x="3327"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3" name="Rectangle 112"/>
                <p:cNvSpPr>
                  <a:spLocks noChangeArrowheads="1"/>
                </p:cNvSpPr>
                <p:nvPr/>
              </p:nvSpPr>
              <p:spPr bwMode="auto">
                <a:xfrm>
                  <a:off x="3408"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sp>
              <p:nvSpPr>
                <p:cNvPr id="71724" name="Rectangle 113"/>
                <p:cNvSpPr>
                  <a:spLocks noChangeArrowheads="1"/>
                </p:cNvSpPr>
                <p:nvPr/>
              </p:nvSpPr>
              <p:spPr bwMode="auto">
                <a:xfrm>
                  <a:off x="3489" y="2088"/>
                  <a:ext cx="81" cy="81"/>
                </a:xfrm>
                <a:prstGeom prst="rect">
                  <a:avLst/>
                </a:prstGeom>
                <a:gradFill rotWithShape="1">
                  <a:gsLst>
                    <a:gs pos="0">
                      <a:srgbClr val="6F9995"/>
                    </a:gs>
                    <a:gs pos="100000">
                      <a:srgbClr val="52716E"/>
                    </a:gs>
                  </a:gsLst>
                  <a:lin ang="2700000" scaled="1"/>
                </a:gradFill>
                <a:ln w="12700" algn="ctr">
                  <a:solidFill>
                    <a:srgbClr val="88B8B6"/>
                  </a:solidFill>
                  <a:miter lim="800000"/>
                  <a:headEnd/>
                  <a:tailEnd/>
                </a:ln>
              </p:spPr>
              <p:txBody>
                <a:bodyPr wrap="none" lIns="0" tIns="0" rIns="0" bIns="0" anchor="ctr"/>
                <a:lstStyle/>
                <a:p>
                  <a:endParaRPr lang="en-US"/>
                </a:p>
              </p:txBody>
            </p:sp>
          </p:grpSp>
        </p:grpSp>
        <p:sp>
          <p:nvSpPr>
            <p:cNvPr id="2373746" name="Text Box 114"/>
            <p:cNvSpPr txBox="1">
              <a:spLocks noChangeArrowheads="1"/>
            </p:cNvSpPr>
            <p:nvPr/>
          </p:nvSpPr>
          <p:spPr bwMode="auto">
            <a:xfrm>
              <a:off x="3038" y="2280"/>
              <a:ext cx="377" cy="139"/>
            </a:xfrm>
            <a:prstGeom prst="rect">
              <a:avLst/>
            </a:prstGeom>
            <a:noFill/>
            <a:ln w="25400" algn="ctr">
              <a:noFill/>
              <a:miter lim="800000"/>
              <a:headEnd/>
              <a:tailEnd type="none" w="lg" len="med"/>
            </a:ln>
            <a:effectLst>
              <a:outerShdw dist="17961" dir="2700000" algn="ctr" rotWithShape="0">
                <a:srgbClr val="000000"/>
              </a:outerShdw>
            </a:effectLst>
          </p:spPr>
          <p:txBody>
            <a:bodyPr wrap="none" lIns="0" tIns="0" rIns="0" bIns="0">
              <a:spAutoFit/>
            </a:bodyPr>
            <a:lstStyle/>
            <a:p>
              <a:pPr defTabSz="941388">
                <a:lnSpc>
                  <a:spcPct val="90000"/>
                </a:lnSpc>
                <a:defRPr/>
              </a:pPr>
              <a:r>
                <a:rPr lang="en-US" altLang="zh-CN" sz="1600" b="1">
                  <a:solidFill>
                    <a:schemeClr val="bg1"/>
                  </a:solidFill>
                  <a:ea typeface="宋体" charset="-122"/>
                </a:rPr>
                <a:t>Buffer</a:t>
              </a:r>
            </a:p>
          </p:txBody>
        </p:sp>
      </p:grpSp>
      <p:sp>
        <p:nvSpPr>
          <p:cNvPr id="2373747" name="Freeform 115"/>
          <p:cNvSpPr>
            <a:spLocks/>
          </p:cNvSpPr>
          <p:nvPr/>
        </p:nvSpPr>
        <p:spPr bwMode="auto">
          <a:xfrm>
            <a:off x="7277100" y="3600450"/>
            <a:ext cx="266700" cy="463550"/>
          </a:xfrm>
          <a:custGeom>
            <a:avLst/>
            <a:gdLst>
              <a:gd name="T0" fmla="*/ 10080624 w 168"/>
              <a:gd name="T1" fmla="*/ 50403116 h 292"/>
              <a:gd name="T2" fmla="*/ 423386295 w 168"/>
              <a:gd name="T3" fmla="*/ 0 h 292"/>
              <a:gd name="T4" fmla="*/ 272176875 w 168"/>
              <a:gd name="T5" fmla="*/ 191531845 h 292"/>
              <a:gd name="T6" fmla="*/ 252015633 w 168"/>
              <a:gd name="T7" fmla="*/ 735885516 h 292"/>
              <a:gd name="T8" fmla="*/ 80644996 w 168"/>
              <a:gd name="T9" fmla="*/ 690522722 h 292"/>
              <a:gd name="T10" fmla="*/ 0 w 168"/>
              <a:gd name="T11" fmla="*/ 604837446 h 292"/>
              <a:gd name="T12" fmla="*/ 10080624 w 168"/>
              <a:gd name="T13" fmla="*/ 50403116 h 292"/>
              <a:gd name="T14" fmla="*/ 0 60000 65536"/>
              <a:gd name="T15" fmla="*/ 0 60000 65536"/>
              <a:gd name="T16" fmla="*/ 0 60000 65536"/>
              <a:gd name="T17" fmla="*/ 0 60000 65536"/>
              <a:gd name="T18" fmla="*/ 0 60000 65536"/>
              <a:gd name="T19" fmla="*/ 0 60000 65536"/>
              <a:gd name="T20" fmla="*/ 0 60000 65536"/>
              <a:gd name="T21" fmla="*/ 0 w 168"/>
              <a:gd name="T22" fmla="*/ 0 h 292"/>
              <a:gd name="T23" fmla="*/ 168 w 168"/>
              <a:gd name="T24" fmla="*/ 292 h 2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92">
                <a:moveTo>
                  <a:pt x="4" y="20"/>
                </a:moveTo>
                <a:lnTo>
                  <a:pt x="168" y="0"/>
                </a:lnTo>
                <a:lnTo>
                  <a:pt x="108" y="76"/>
                </a:lnTo>
                <a:lnTo>
                  <a:pt x="100" y="292"/>
                </a:lnTo>
                <a:lnTo>
                  <a:pt x="32" y="274"/>
                </a:lnTo>
                <a:lnTo>
                  <a:pt x="0" y="240"/>
                </a:lnTo>
                <a:lnTo>
                  <a:pt x="4" y="20"/>
                </a:lnTo>
                <a:close/>
              </a:path>
            </a:pathLst>
          </a:custGeom>
          <a:gradFill rotWithShape="1">
            <a:gsLst>
              <a:gs pos="0">
                <a:srgbClr val="D4C344"/>
              </a:gs>
              <a:gs pos="100000">
                <a:srgbClr val="625A1F"/>
              </a:gs>
            </a:gsLst>
            <a:lin ang="0" scaled="1"/>
          </a:gradFill>
          <a:ln w="12700" cap="flat" cmpd="sng">
            <a:noFill/>
            <a:prstDash val="solid"/>
            <a:round/>
            <a:headEnd/>
            <a:tailEnd/>
          </a:ln>
        </p:spPr>
        <p:txBody>
          <a:bodyPr wrap="none" lIns="0" tIns="0" rIns="0" bIns="0" anchor="ctr"/>
          <a:lstStyle/>
          <a:p>
            <a:endParaRPr lang="en-US"/>
          </a:p>
        </p:txBody>
      </p:sp>
      <p:grpSp>
        <p:nvGrpSpPr>
          <p:cNvPr id="71697" name="Group 116"/>
          <p:cNvGrpSpPr>
            <a:grpSpLocks/>
          </p:cNvGrpSpPr>
          <p:nvPr/>
        </p:nvGrpSpPr>
        <p:grpSpPr bwMode="auto">
          <a:xfrm>
            <a:off x="317500" y="3322638"/>
            <a:ext cx="1014413" cy="890587"/>
            <a:chOff x="2032" y="2111"/>
            <a:chExt cx="639" cy="561"/>
          </a:xfrm>
        </p:grpSpPr>
        <p:sp>
          <p:nvSpPr>
            <p:cNvPr id="71704" name="Rectangle 117"/>
            <p:cNvSpPr>
              <a:spLocks noChangeArrowheads="1"/>
            </p:cNvSpPr>
            <p:nvPr/>
          </p:nvSpPr>
          <p:spPr bwMode="auto">
            <a:xfrm>
              <a:off x="2032" y="2111"/>
              <a:ext cx="639" cy="561"/>
            </a:xfrm>
            <a:prstGeom prst="rect">
              <a:avLst/>
            </a:prstGeom>
            <a:solidFill>
              <a:srgbClr val="6F9995"/>
            </a:solidFill>
            <a:ln w="12700" algn="ctr">
              <a:solidFill>
                <a:srgbClr val="88B8B6"/>
              </a:solidFill>
              <a:miter lim="800000"/>
              <a:headEnd/>
              <a:tailEnd type="none" w="lg" len="med"/>
            </a:ln>
          </p:spPr>
          <p:txBody>
            <a:bodyPr wrap="none" lIns="0" tIns="0" rIns="0" bIns="0" anchor="ctr"/>
            <a:lstStyle/>
            <a:p>
              <a:endParaRPr lang="en-US"/>
            </a:p>
          </p:txBody>
        </p:sp>
        <p:sp>
          <p:nvSpPr>
            <p:cNvPr id="71705" name="Rectangle 118"/>
            <p:cNvSpPr>
              <a:spLocks noChangeArrowheads="1"/>
            </p:cNvSpPr>
            <p:nvPr/>
          </p:nvSpPr>
          <p:spPr bwMode="auto">
            <a:xfrm>
              <a:off x="2058" y="2155"/>
              <a:ext cx="582" cy="468"/>
            </a:xfrm>
            <a:prstGeom prst="rect">
              <a:avLst/>
            </a:prstGeom>
            <a:gradFill rotWithShape="1">
              <a:gsLst>
                <a:gs pos="0">
                  <a:srgbClr val="6F9995"/>
                </a:gs>
                <a:gs pos="100000">
                  <a:srgbClr val="435D5B"/>
                </a:gs>
              </a:gsLst>
              <a:lin ang="2700000" scaled="1"/>
            </a:gradFill>
            <a:ln w="25400" algn="ctr">
              <a:solidFill>
                <a:srgbClr val="DDEBEA"/>
              </a:solidFill>
              <a:miter lim="800000"/>
              <a:headEnd/>
              <a:tailEnd type="none" w="lg" len="med"/>
            </a:ln>
          </p:spPr>
          <p:txBody>
            <a:bodyPr wrap="none" lIns="0" tIns="0" rIns="0" bIns="0" anchor="ctr"/>
            <a:lstStyle/>
            <a:p>
              <a:endParaRPr lang="en-US"/>
            </a:p>
          </p:txBody>
        </p:sp>
        <p:sp>
          <p:nvSpPr>
            <p:cNvPr id="2373751" name="Text Box 119"/>
            <p:cNvSpPr txBox="1">
              <a:spLocks noChangeArrowheads="1"/>
            </p:cNvSpPr>
            <p:nvPr/>
          </p:nvSpPr>
          <p:spPr bwMode="auto">
            <a:xfrm>
              <a:off x="2221" y="2322"/>
              <a:ext cx="276" cy="139"/>
            </a:xfrm>
            <a:prstGeom prst="rect">
              <a:avLst/>
            </a:prstGeom>
            <a:noFill/>
            <a:ln w="25400" algn="ctr">
              <a:noFill/>
              <a:miter lim="800000"/>
              <a:headEnd/>
              <a:tailEnd type="none" w="lg" len="med"/>
            </a:ln>
            <a:effectLst>
              <a:outerShdw dist="17961" dir="2700000" algn="ctr" rotWithShape="0">
                <a:srgbClr val="000000"/>
              </a:outerShdw>
            </a:effectLst>
          </p:spPr>
          <p:txBody>
            <a:bodyPr wrap="none" lIns="0" tIns="0" rIns="0" bIns="0">
              <a:spAutoFit/>
            </a:bodyPr>
            <a:lstStyle/>
            <a:p>
              <a:pPr defTabSz="941388">
                <a:lnSpc>
                  <a:spcPct val="90000"/>
                </a:lnSpc>
                <a:defRPr/>
              </a:pPr>
              <a:r>
                <a:rPr lang="en-US" altLang="zh-CN" sz="1600" b="1">
                  <a:solidFill>
                    <a:schemeClr val="bg1"/>
                  </a:solidFill>
                  <a:ea typeface="宋体" charset="-122"/>
                </a:rPr>
                <a:t>HBA</a:t>
              </a:r>
            </a:p>
          </p:txBody>
        </p:sp>
      </p:grpSp>
      <p:sp>
        <p:nvSpPr>
          <p:cNvPr id="71698" name="AutoShape 120"/>
          <p:cNvSpPr>
            <a:spLocks noChangeArrowheads="1"/>
          </p:cNvSpPr>
          <p:nvPr/>
        </p:nvSpPr>
        <p:spPr bwMode="auto">
          <a:xfrm>
            <a:off x="2659063" y="2786063"/>
            <a:ext cx="5427662" cy="2047875"/>
          </a:xfrm>
          <a:prstGeom prst="roundRect">
            <a:avLst>
              <a:gd name="adj" fmla="val 16667"/>
            </a:avLst>
          </a:prstGeom>
          <a:noFill/>
          <a:ln w="25400" algn="ctr">
            <a:solidFill>
              <a:srgbClr val="000610"/>
            </a:solidFill>
            <a:prstDash val="dash"/>
            <a:round/>
            <a:headEnd/>
            <a:tailEnd type="none" w="lg" len="med"/>
          </a:ln>
        </p:spPr>
        <p:txBody>
          <a:bodyPr wrap="none" lIns="0" tIns="0" rIns="0" bIns="0" anchor="ctr"/>
          <a:lstStyle/>
          <a:p>
            <a:endParaRPr lang="en-US"/>
          </a:p>
        </p:txBody>
      </p:sp>
      <p:sp>
        <p:nvSpPr>
          <p:cNvPr id="71699" name="Rectangle 121"/>
          <p:cNvSpPr>
            <a:spLocks noChangeArrowheads="1"/>
          </p:cNvSpPr>
          <p:nvPr/>
        </p:nvSpPr>
        <p:spPr bwMode="auto">
          <a:xfrm>
            <a:off x="4749800" y="5000625"/>
            <a:ext cx="1617663" cy="396875"/>
          </a:xfrm>
          <a:prstGeom prst="rect">
            <a:avLst/>
          </a:prstGeom>
          <a:noFill/>
          <a:ln w="25400" algn="ctr">
            <a:noFill/>
            <a:miter lim="800000"/>
            <a:headEnd/>
            <a:tailEnd type="none" w="lg" len="med"/>
          </a:ln>
        </p:spPr>
        <p:txBody>
          <a:bodyPr wrap="none" lIns="0" tIns="0" rIns="0" bIns="0">
            <a:spAutoFit/>
          </a:bodyPr>
          <a:lstStyle/>
          <a:p>
            <a:pPr marL="354013" indent="-354013" defTabSz="941388"/>
            <a:r>
              <a:rPr lang="en-US" altLang="zh-CN" b="1">
                <a:solidFill>
                  <a:srgbClr val="45918D"/>
                </a:solidFill>
                <a:ea typeface="宋体" charset="-122"/>
              </a:rPr>
              <a:t>Disk Drive</a:t>
            </a:r>
          </a:p>
        </p:txBody>
      </p:sp>
      <p:sp>
        <p:nvSpPr>
          <p:cNvPr id="71700" name="Text Box 122"/>
          <p:cNvSpPr txBox="1">
            <a:spLocks noChangeArrowheads="1"/>
          </p:cNvSpPr>
          <p:nvPr/>
        </p:nvSpPr>
        <p:spPr bwMode="auto">
          <a:xfrm>
            <a:off x="5576888" y="1465263"/>
            <a:ext cx="2351087" cy="609600"/>
          </a:xfrm>
          <a:prstGeom prst="rect">
            <a:avLst/>
          </a:prstGeom>
          <a:noFill/>
          <a:ln w="25400" algn="ctr">
            <a:noFill/>
            <a:miter lim="800000"/>
            <a:headEnd/>
            <a:tailEnd/>
          </a:ln>
        </p:spPr>
        <p:txBody>
          <a:bodyPr lIns="0" tIns="0" rIns="0" bIns="0">
            <a:spAutoFit/>
          </a:bodyPr>
          <a:lstStyle/>
          <a:p>
            <a:pPr marL="354013" indent="-354013" defTabSz="941388"/>
            <a:r>
              <a:rPr lang="en-US" altLang="zh-CN" sz="2000">
                <a:solidFill>
                  <a:srgbClr val="000610"/>
                </a:solidFill>
                <a:ea typeface="宋体" charset="-122"/>
              </a:rPr>
              <a:t>Internal transfer rate measured here</a:t>
            </a:r>
          </a:p>
        </p:txBody>
      </p:sp>
      <p:sp>
        <p:nvSpPr>
          <p:cNvPr id="71701" name="Text Box 123"/>
          <p:cNvSpPr txBox="1">
            <a:spLocks noChangeArrowheads="1"/>
          </p:cNvSpPr>
          <p:nvPr/>
        </p:nvSpPr>
        <p:spPr bwMode="auto">
          <a:xfrm>
            <a:off x="714375" y="1460500"/>
            <a:ext cx="2495550" cy="609600"/>
          </a:xfrm>
          <a:prstGeom prst="rect">
            <a:avLst/>
          </a:prstGeom>
          <a:noFill/>
          <a:ln w="25400" algn="ctr">
            <a:noFill/>
            <a:miter lim="800000"/>
            <a:headEnd/>
            <a:tailEnd/>
          </a:ln>
        </p:spPr>
        <p:txBody>
          <a:bodyPr lIns="0" tIns="0" rIns="0" bIns="0">
            <a:spAutoFit/>
          </a:bodyPr>
          <a:lstStyle/>
          <a:p>
            <a:pPr marL="354013" indent="-354013" defTabSz="941388"/>
            <a:r>
              <a:rPr lang="en-US" altLang="zh-CN" sz="2000">
                <a:solidFill>
                  <a:srgbClr val="000610"/>
                </a:solidFill>
                <a:ea typeface="宋体" charset="-122"/>
              </a:rPr>
              <a:t>External transfer rate measured here</a:t>
            </a:r>
          </a:p>
        </p:txBody>
      </p:sp>
      <p:sp>
        <p:nvSpPr>
          <p:cNvPr id="71702" name="Line 124"/>
          <p:cNvSpPr>
            <a:spLocks noChangeShapeType="1"/>
          </p:cNvSpPr>
          <p:nvPr/>
        </p:nvSpPr>
        <p:spPr bwMode="auto">
          <a:xfrm>
            <a:off x="6748463" y="2206625"/>
            <a:ext cx="1587" cy="1189038"/>
          </a:xfrm>
          <a:prstGeom prst="line">
            <a:avLst/>
          </a:prstGeom>
          <a:noFill/>
          <a:ln w="25400">
            <a:solidFill>
              <a:srgbClr val="000610"/>
            </a:solidFill>
            <a:round/>
            <a:headEnd/>
            <a:tailEnd type="triangle" w="med" len="med"/>
          </a:ln>
        </p:spPr>
        <p:txBody>
          <a:bodyPr wrap="none" lIns="0" tIns="0" rIns="0" bIns="0" anchor="ctr"/>
          <a:lstStyle/>
          <a:p>
            <a:endParaRPr lang="en-US"/>
          </a:p>
        </p:txBody>
      </p:sp>
      <p:sp>
        <p:nvSpPr>
          <p:cNvPr id="71703" name="Line 125"/>
          <p:cNvSpPr>
            <a:spLocks noChangeShapeType="1"/>
          </p:cNvSpPr>
          <p:nvPr/>
        </p:nvSpPr>
        <p:spPr bwMode="auto">
          <a:xfrm>
            <a:off x="1971675" y="2201863"/>
            <a:ext cx="1588" cy="1189037"/>
          </a:xfrm>
          <a:prstGeom prst="line">
            <a:avLst/>
          </a:prstGeom>
          <a:noFill/>
          <a:ln w="25400">
            <a:solidFill>
              <a:srgbClr val="000610"/>
            </a:solidFill>
            <a:round/>
            <a:headEnd/>
            <a:tailEnd type="triangle" w="med" len="med"/>
          </a:ln>
        </p:spPr>
        <p:txBody>
          <a:bodyPr wrap="none" lIns="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3635"/>
                                        </p:tgtEl>
                                        <p:attrNameLst>
                                          <p:attrName>style.visibility</p:attrName>
                                        </p:attrNameLst>
                                      </p:cBhvr>
                                      <p:to>
                                        <p:strVal val="visible"/>
                                      </p:to>
                                    </p:set>
                                    <p:animEffect transition="in" filter="wipe(left)">
                                      <p:cBhvr>
                                        <p:cTn id="7" dur="2000"/>
                                        <p:tgtEl>
                                          <p:spTgt spid="2373635"/>
                                        </p:tgtEl>
                                      </p:cBhvr>
                                    </p:animEffect>
                                  </p:childTnLst>
                                </p:cTn>
                              </p:par>
                            </p:childTnLst>
                          </p:cTn>
                        </p:par>
                        <p:par>
                          <p:cTn id="8" fill="hold">
                            <p:stCondLst>
                              <p:cond delay="2000"/>
                            </p:stCondLst>
                            <p:childTnLst>
                              <p:par>
                                <p:cTn id="9" presetID="22" presetClass="entr" presetSubtype="2" fill="hold" grpId="0" nodeType="afterEffect">
                                  <p:stCondLst>
                                    <p:cond delay="0"/>
                                  </p:stCondLst>
                                  <p:childTnLst>
                                    <p:set>
                                      <p:cBhvr>
                                        <p:cTn id="10" dur="1" fill="hold">
                                          <p:stCondLst>
                                            <p:cond delay="0"/>
                                          </p:stCondLst>
                                        </p:cTn>
                                        <p:tgtEl>
                                          <p:spTgt spid="2373634"/>
                                        </p:tgtEl>
                                        <p:attrNameLst>
                                          <p:attrName>style.visibility</p:attrName>
                                        </p:attrNameLst>
                                      </p:cBhvr>
                                      <p:to>
                                        <p:strVal val="visible"/>
                                      </p:to>
                                    </p:set>
                                    <p:animEffect transition="in" filter="wipe(right)">
                                      <p:cBhvr>
                                        <p:cTn id="11" dur="2000"/>
                                        <p:tgtEl>
                                          <p:spTgt spid="2373634"/>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373747"/>
                                        </p:tgtEl>
                                        <p:attrNameLst>
                                          <p:attrName>style.visibility</p:attrName>
                                        </p:attrNameLst>
                                      </p:cBhvr>
                                      <p:to>
                                        <p:strVal val="visible"/>
                                      </p:to>
                                    </p:set>
                                    <p:animEffect transition="in" filter="fade">
                                      <p:cBhvr>
                                        <p:cTn id="15" dur="2000"/>
                                        <p:tgtEl>
                                          <p:spTgt spid="2373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3634" grpId="0" animBg="1"/>
      <p:bldP spid="2373635" grpId="0" animBg="1"/>
      <p:bldP spid="237374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2707" name="Slide Number Placeholder 5"/>
          <p:cNvSpPr>
            <a:spLocks noGrp="1"/>
          </p:cNvSpPr>
          <p:nvPr>
            <p:ph type="sldNum" sz="quarter" idx="11"/>
          </p:nvPr>
        </p:nvSpPr>
        <p:spPr>
          <a:noFill/>
        </p:spPr>
        <p:txBody>
          <a:bodyPr/>
          <a:lstStyle/>
          <a:p>
            <a:r>
              <a:rPr lang="zh-CN" altLang="en-US" smtClean="0"/>
              <a:t> </a:t>
            </a:r>
            <a:r>
              <a:rPr lang="en-US" altLang="zh-CN" smtClean="0"/>
              <a:t>- </a:t>
            </a:r>
            <a:fld id="{AB4E12D2-EDCF-4A91-B7F5-C5B68A76CA5F}" type="slidenum">
              <a:rPr lang="en-US" altLang="zh-CN" sz="800" smtClean="0"/>
              <a:pPr/>
              <a:t>75</a:t>
            </a:fld>
            <a:endParaRPr lang="en-US" altLang="zh-CN" sz="800" smtClean="0"/>
          </a:p>
        </p:txBody>
      </p:sp>
      <p:sp>
        <p:nvSpPr>
          <p:cNvPr id="72708" name="Rectangle 2"/>
          <p:cNvSpPr>
            <a:spLocks noGrp="1" noChangeArrowheads="1"/>
          </p:cNvSpPr>
          <p:nvPr>
            <p:ph type="title"/>
          </p:nvPr>
        </p:nvSpPr>
        <p:spPr/>
        <p:txBody>
          <a:bodyPr/>
          <a:lstStyle/>
          <a:p>
            <a:pPr eaLnBrk="1" hangingPunct="1"/>
            <a:r>
              <a:rPr lang="en-US" sz="2900" smtClean="0"/>
              <a:t>Drive Reliability: MTBF</a:t>
            </a:r>
            <a:endParaRPr lang="en-US" altLang="zh-CN" sz="2900" smtClean="0">
              <a:ea typeface="宋体" charset="-122"/>
            </a:endParaRPr>
          </a:p>
        </p:txBody>
      </p:sp>
      <p:sp>
        <p:nvSpPr>
          <p:cNvPr id="72709" name="Rectangle 3"/>
          <p:cNvSpPr>
            <a:spLocks noGrp="1" noChangeArrowheads="1"/>
          </p:cNvSpPr>
          <p:nvPr>
            <p:ph type="body" idx="1"/>
          </p:nvPr>
        </p:nvSpPr>
        <p:spPr>
          <a:xfrm>
            <a:off x="228600" y="1233488"/>
            <a:ext cx="8705850" cy="5329237"/>
          </a:xfrm>
          <a:noFill/>
        </p:spPr>
        <p:txBody>
          <a:bodyPr/>
          <a:lstStyle/>
          <a:p>
            <a:r>
              <a:rPr lang="en-US" altLang="zh-CN" smtClean="0">
                <a:ea typeface="宋体" charset="-122"/>
              </a:rPr>
              <a:t>Mean Time Between Failure</a:t>
            </a:r>
          </a:p>
          <a:p>
            <a:r>
              <a:rPr lang="en-US" altLang="zh-CN" smtClean="0">
                <a:ea typeface="宋体" charset="-122"/>
              </a:rPr>
              <a:t>Amount of time that one can anticipate a device to work before an incapacitating malfunction occurs</a:t>
            </a:r>
          </a:p>
          <a:p>
            <a:pPr lvl="1"/>
            <a:r>
              <a:rPr lang="en-US" altLang="zh-CN" smtClean="0">
                <a:ea typeface="宋体" charset="-122"/>
              </a:rPr>
              <a:t>Based on averages</a:t>
            </a:r>
          </a:p>
          <a:p>
            <a:pPr lvl="1"/>
            <a:r>
              <a:rPr lang="en-US" altLang="zh-CN" smtClean="0">
                <a:ea typeface="宋体" charset="-122"/>
              </a:rPr>
              <a:t>Measured in hours</a:t>
            </a:r>
          </a:p>
          <a:p>
            <a:r>
              <a:rPr lang="en-US" altLang="zh-CN" smtClean="0">
                <a:ea typeface="宋体" charset="-122"/>
              </a:rPr>
              <a:t>Determined by artificially aging the product	</a:t>
            </a:r>
          </a:p>
          <a:p>
            <a:endParaRPr lang="zh-CN" altLang="en-US" smtClean="0">
              <a:ea typeface="宋体"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3731" name="Slide Number Placeholder 4"/>
          <p:cNvSpPr>
            <a:spLocks noGrp="1"/>
          </p:cNvSpPr>
          <p:nvPr>
            <p:ph type="sldNum" sz="quarter" idx="11"/>
          </p:nvPr>
        </p:nvSpPr>
        <p:spPr>
          <a:noFill/>
        </p:spPr>
        <p:txBody>
          <a:bodyPr/>
          <a:lstStyle/>
          <a:p>
            <a:r>
              <a:rPr lang="zh-CN" altLang="en-US" smtClean="0"/>
              <a:t> </a:t>
            </a:r>
            <a:r>
              <a:rPr lang="en-US" altLang="zh-CN" smtClean="0"/>
              <a:t>- </a:t>
            </a:r>
            <a:fld id="{8525736B-9A0A-4FBA-AB6D-BC3BBE0C2D57}" type="slidenum">
              <a:rPr lang="en-US" altLang="zh-CN" sz="800" smtClean="0"/>
              <a:pPr/>
              <a:t>76</a:t>
            </a:fld>
            <a:endParaRPr lang="en-US" altLang="zh-CN" sz="800" smtClean="0"/>
          </a:p>
        </p:txBody>
      </p:sp>
      <p:sp>
        <p:nvSpPr>
          <p:cNvPr id="73732" name="Rectangle 2"/>
          <p:cNvSpPr>
            <a:spLocks noGrp="1" noChangeArrowheads="1"/>
          </p:cNvSpPr>
          <p:nvPr>
            <p:ph type="title"/>
          </p:nvPr>
        </p:nvSpPr>
        <p:spPr/>
        <p:txBody>
          <a:bodyPr/>
          <a:lstStyle/>
          <a:p>
            <a:pPr eaLnBrk="1" hangingPunct="1"/>
            <a:r>
              <a:rPr lang="en-US" altLang="zh-CN" smtClean="0">
                <a:ea typeface="宋体" charset="-122"/>
              </a:rPr>
              <a:t>Lesson Summary</a:t>
            </a:r>
          </a:p>
        </p:txBody>
      </p:sp>
      <p:sp>
        <p:nvSpPr>
          <p:cNvPr id="73733"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Key points covered in this lesson:</a:t>
            </a:r>
          </a:p>
          <a:p>
            <a:r>
              <a:rPr lang="en-US" altLang="zh-CN" smtClean="0">
                <a:ea typeface="宋体" charset="-122"/>
              </a:rPr>
              <a:t>Drive performance is impacted by a number of factors including:</a:t>
            </a:r>
          </a:p>
          <a:p>
            <a:pPr lvl="1"/>
            <a:r>
              <a:rPr lang="en-US" altLang="zh-CN" smtClean="0">
                <a:ea typeface="宋体" charset="-122"/>
              </a:rPr>
              <a:t>Seek time</a:t>
            </a:r>
          </a:p>
          <a:p>
            <a:pPr lvl="1"/>
            <a:r>
              <a:rPr lang="en-US" altLang="zh-CN" smtClean="0">
                <a:ea typeface="宋体" charset="-122"/>
              </a:rPr>
              <a:t>Rotational latency</a:t>
            </a:r>
          </a:p>
          <a:p>
            <a:pPr lvl="1"/>
            <a:r>
              <a:rPr lang="en-US" altLang="zh-CN" smtClean="0">
                <a:ea typeface="宋体" charset="-122"/>
              </a:rPr>
              <a:t>Command queuing</a:t>
            </a:r>
          </a:p>
          <a:p>
            <a:pPr lvl="1"/>
            <a:r>
              <a:rPr lang="en-US" altLang="zh-CN" smtClean="0">
                <a:ea typeface="宋体" charset="-122"/>
              </a:rPr>
              <a:t>Data transfer rate</a:t>
            </a:r>
          </a:p>
          <a:p>
            <a:r>
              <a:rPr lang="en-US" altLang="zh-CN" smtClean="0">
                <a:ea typeface="宋体" charset="-122"/>
              </a:rPr>
              <a:t>Drive reliability is measured using MTBF</a:t>
            </a:r>
          </a:p>
          <a:p>
            <a:endParaRPr lang="zh-CN" altLang="en-US" smtClean="0">
              <a:ea typeface="宋体"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4755" name="Slide Number Placeholder 4"/>
          <p:cNvSpPr>
            <a:spLocks noGrp="1"/>
          </p:cNvSpPr>
          <p:nvPr>
            <p:ph type="sldNum" sz="quarter" idx="11"/>
          </p:nvPr>
        </p:nvSpPr>
        <p:spPr>
          <a:noFill/>
        </p:spPr>
        <p:txBody>
          <a:bodyPr/>
          <a:lstStyle/>
          <a:p>
            <a:r>
              <a:rPr lang="zh-CN" altLang="en-US" smtClean="0"/>
              <a:t> </a:t>
            </a:r>
            <a:r>
              <a:rPr lang="en-US" altLang="zh-CN" smtClean="0"/>
              <a:t>- </a:t>
            </a:r>
            <a:fld id="{8F1918CB-83E0-4592-86FC-19184A482FAA}" type="slidenum">
              <a:rPr lang="en-US" altLang="zh-CN" sz="800" smtClean="0"/>
              <a:pPr/>
              <a:t>77</a:t>
            </a:fld>
            <a:endParaRPr lang="en-US" altLang="zh-CN" sz="800" smtClean="0"/>
          </a:p>
        </p:txBody>
      </p:sp>
      <p:sp>
        <p:nvSpPr>
          <p:cNvPr id="74756" name="Rectangle 2"/>
          <p:cNvSpPr>
            <a:spLocks noGrp="1" noChangeArrowheads="1"/>
          </p:cNvSpPr>
          <p:nvPr>
            <p:ph type="title"/>
          </p:nvPr>
        </p:nvSpPr>
        <p:spPr>
          <a:noFill/>
        </p:spPr>
        <p:txBody>
          <a:bodyPr/>
          <a:lstStyle/>
          <a:p>
            <a:pPr eaLnBrk="1" hangingPunct="1"/>
            <a:r>
              <a:rPr lang="en-US" altLang="zh-CN" smtClean="0">
                <a:ea typeface="宋体" charset="-122"/>
              </a:rPr>
              <a:t>Module Summary</a:t>
            </a:r>
          </a:p>
        </p:txBody>
      </p:sp>
      <p:sp>
        <p:nvSpPr>
          <p:cNvPr id="74757"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Key points covered in this module:</a:t>
            </a:r>
          </a:p>
          <a:p>
            <a:r>
              <a:rPr lang="en-US" altLang="zh-CN" smtClean="0">
                <a:ea typeface="宋体" charset="-122"/>
              </a:rPr>
              <a:t>Physical drives are made up of a number of components</a:t>
            </a:r>
          </a:p>
          <a:p>
            <a:pPr lvl="1"/>
            <a:r>
              <a:rPr lang="en-US" altLang="zh-CN" smtClean="0">
                <a:ea typeface="宋体" charset="-122"/>
              </a:rPr>
              <a:t>HDA – houses the platters, spindles, actuator assemblies (which include the actuator and the read/write heads) </a:t>
            </a:r>
          </a:p>
          <a:p>
            <a:pPr lvl="1"/>
            <a:r>
              <a:rPr lang="en-US" altLang="zh-CN" smtClean="0">
                <a:ea typeface="宋体" charset="-122"/>
              </a:rPr>
              <a:t>Controller - Controls power, communication, positioning, and optimization</a:t>
            </a:r>
          </a:p>
          <a:p>
            <a:r>
              <a:rPr lang="en-US" altLang="zh-CN" smtClean="0">
                <a:ea typeface="宋体" charset="-122"/>
              </a:rPr>
              <a:t>Data is structured on a drive using tracks, sectors, and cylinders</a:t>
            </a:r>
          </a:p>
          <a:p>
            <a:r>
              <a:rPr lang="en-US" altLang="zh-CN" smtClean="0">
                <a:ea typeface="宋体" charset="-122"/>
              </a:rPr>
              <a:t>Drive performance is impacted by seek time, rotational latency, command queuing, and data transfer rate </a:t>
            </a:r>
            <a:endParaRPr lang="en-US" altLang="zh-CN" sz="2800" smtClean="0">
              <a:ea typeface="宋体" charset="-122"/>
            </a:endParaRPr>
          </a:p>
          <a:p>
            <a:pPr>
              <a:buFont typeface="Wingdings" pitchFamily="2" charset="2"/>
              <a:buNone/>
            </a:pPr>
            <a:endParaRPr lang="zh-CN" altLang="en-US" smtClean="0">
              <a:ea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75779" name="Slide Number Placeholder 4"/>
          <p:cNvSpPr>
            <a:spLocks noGrp="1"/>
          </p:cNvSpPr>
          <p:nvPr>
            <p:ph type="sldNum" sz="quarter" idx="11"/>
          </p:nvPr>
        </p:nvSpPr>
        <p:spPr>
          <a:noFill/>
        </p:spPr>
        <p:txBody>
          <a:bodyPr/>
          <a:lstStyle/>
          <a:p>
            <a:r>
              <a:rPr lang="zh-CN" altLang="en-US" smtClean="0"/>
              <a:t> </a:t>
            </a:r>
            <a:r>
              <a:rPr lang="en-US" altLang="zh-CN" smtClean="0"/>
              <a:t>- </a:t>
            </a:r>
            <a:fld id="{4B849035-E34F-4EF3-84A7-B326268121EC}" type="slidenum">
              <a:rPr lang="en-US" altLang="zh-CN" sz="800" smtClean="0"/>
              <a:pPr/>
              <a:t>78</a:t>
            </a:fld>
            <a:endParaRPr lang="en-US" altLang="zh-CN" sz="800" smtClean="0"/>
          </a:p>
        </p:txBody>
      </p:sp>
      <p:sp>
        <p:nvSpPr>
          <p:cNvPr id="75780" name="Rectangle 2"/>
          <p:cNvSpPr>
            <a:spLocks noGrp="1" noChangeArrowheads="1"/>
          </p:cNvSpPr>
          <p:nvPr>
            <p:ph type="title"/>
          </p:nvPr>
        </p:nvSpPr>
        <p:spPr>
          <a:xfrm>
            <a:off x="958850" y="584200"/>
            <a:ext cx="7972425" cy="457200"/>
          </a:xfrm>
          <a:noFill/>
        </p:spPr>
        <p:txBody>
          <a:bodyPr/>
          <a:lstStyle/>
          <a:p>
            <a:pPr eaLnBrk="1" hangingPunct="1"/>
            <a:r>
              <a:rPr lang="en-US" altLang="zh-CN" smtClean="0">
                <a:ea typeface="宋体" charset="-122"/>
              </a:rPr>
              <a:t>Check Your Knowledge</a:t>
            </a:r>
            <a:endParaRPr lang="en-US" altLang="zh-CN" sz="1800" smtClean="0">
              <a:ea typeface="宋体" charset="-122"/>
            </a:endParaRPr>
          </a:p>
        </p:txBody>
      </p:sp>
      <p:sp>
        <p:nvSpPr>
          <p:cNvPr id="75781" name="Rectangle 3"/>
          <p:cNvSpPr>
            <a:spLocks noGrp="1" noChangeArrowheads="1"/>
          </p:cNvSpPr>
          <p:nvPr>
            <p:ph type="body" idx="1"/>
          </p:nvPr>
        </p:nvSpPr>
        <p:spPr/>
        <p:txBody>
          <a:bodyPr/>
          <a:lstStyle/>
          <a:p>
            <a:r>
              <a:rPr lang="en-US" altLang="zh-CN" smtClean="0">
                <a:ea typeface="宋体" charset="-122"/>
              </a:rPr>
              <a:t>Describe the purpose of the actuator, the read/write head, and the controller on a drive.</a:t>
            </a:r>
          </a:p>
          <a:p>
            <a:r>
              <a:rPr lang="en-US" altLang="zh-CN" smtClean="0">
                <a:ea typeface="宋体" charset="-122"/>
              </a:rPr>
              <a:t>What is the difference between a track, a sector, and a cylinder?</a:t>
            </a:r>
          </a:p>
          <a:p>
            <a:r>
              <a:rPr lang="en-US" altLang="zh-CN" smtClean="0">
                <a:ea typeface="宋体" charset="-122"/>
              </a:rPr>
              <a:t>Why is zoned-bit recording used?</a:t>
            </a:r>
          </a:p>
          <a:p>
            <a:r>
              <a:rPr lang="en-US" altLang="zh-CN" smtClean="0">
                <a:ea typeface="宋体" charset="-122"/>
              </a:rPr>
              <a:t>What is the difference between seek time and rotational latency?</a:t>
            </a:r>
          </a:p>
          <a:p>
            <a:r>
              <a:rPr lang="en-US" altLang="zh-CN" smtClean="0">
                <a:ea typeface="宋体" charset="-122"/>
              </a:rPr>
              <a:t>What is the difference between internal and external data transfer rates?</a:t>
            </a:r>
          </a:p>
          <a:p>
            <a:r>
              <a:rPr lang="en-US" altLang="zh-CN" smtClean="0">
                <a:ea typeface="宋体" charset="-122"/>
              </a:rPr>
              <a:t>What purpose does the MTBF specification serve?    </a:t>
            </a:r>
          </a:p>
        </p:txBody>
      </p:sp>
      <p:sp>
        <p:nvSpPr>
          <p:cNvPr id="2381828" name="Text Box 4"/>
          <p:cNvSpPr txBox="1">
            <a:spLocks noChangeArrowheads="1"/>
          </p:cNvSpPr>
          <p:nvPr/>
        </p:nvSpPr>
        <p:spPr bwMode="auto">
          <a:xfrm>
            <a:off x="4808538" y="1506538"/>
            <a:ext cx="174625" cy="381000"/>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wrap="none">
            <a:spAutoFit/>
          </a:bodyPr>
          <a:lstStyle/>
          <a:p>
            <a:pPr defTabSz="941388" eaLnBrk="0" hangingPunct="0">
              <a:spcBef>
                <a:spcPct val="0"/>
              </a:spcBef>
              <a:buClrTx/>
              <a:buFontTx/>
              <a:buNone/>
              <a:defRPr/>
            </a:pPr>
            <a:endParaRPr lang="zh-CN" altLang="en-US" sz="1900">
              <a:solidFill>
                <a:schemeClr val="tx1"/>
              </a:solidFill>
              <a:ea typeface="宋体" charset="-122"/>
            </a:endParaRPr>
          </a:p>
        </p:txBody>
      </p:sp>
      <p:sp>
        <p:nvSpPr>
          <p:cNvPr id="2381829" name="Text Box 5"/>
          <p:cNvSpPr txBox="1">
            <a:spLocks noChangeArrowheads="1"/>
          </p:cNvSpPr>
          <p:nvPr/>
        </p:nvSpPr>
        <p:spPr bwMode="auto">
          <a:xfrm>
            <a:off x="207963" y="450850"/>
            <a:ext cx="663575" cy="823913"/>
          </a:xfrm>
          <a:prstGeom prst="rect">
            <a:avLst/>
          </a:prstGeom>
          <a:noFill/>
          <a:ln w="25400" algn="ctr">
            <a:noFill/>
            <a:miter lim="800000"/>
            <a:headEnd/>
            <a:tailEnd type="none" w="lg" len="lg"/>
          </a:ln>
          <a:effectLst>
            <a:prstShdw prst="shdw17" dist="17961" dir="2700000">
              <a:schemeClr val="accent1">
                <a:gamma/>
                <a:shade val="60000"/>
                <a:invGamma/>
              </a:schemeClr>
            </a:prstShdw>
          </a:effectLst>
        </p:spPr>
        <p:txBody>
          <a:bodyPr>
            <a:spAutoFit/>
          </a:bodyPr>
          <a:lstStyle/>
          <a:p>
            <a:pPr defTabSz="941388" eaLnBrk="0" hangingPunct="0">
              <a:spcBef>
                <a:spcPct val="0"/>
              </a:spcBef>
              <a:buClrTx/>
              <a:buFontTx/>
              <a:buNone/>
              <a:defRPr/>
            </a:pPr>
            <a:r>
              <a:rPr lang="zh-CN" altLang="en-US" sz="4800" b="1">
                <a:solidFill>
                  <a:srgbClr val="FF0000"/>
                </a:solidFill>
                <a:latin typeface="Wingdings" pitchFamily="2" charset="2"/>
                <a:ea typeface="宋体" charset="-122"/>
                <a:sym typeface="Wingdings" pitchFamily="2" charset="2"/>
              </a:rPr>
              <a:t></a:t>
            </a:r>
            <a:endParaRPr lang="zh-CN" altLang="en-US" sz="4800" b="1">
              <a:solidFill>
                <a:srgbClr val="FF0000"/>
              </a:solidFill>
              <a:latin typeface="Wingdings" pitchFamily="2" charset="2"/>
              <a:ea typeface="宋体"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02" name="Rectangle 2"/>
          <p:cNvSpPr>
            <a:spLocks noGrp="1" noChangeArrowheads="1"/>
          </p:cNvSpPr>
          <p:nvPr>
            <p:ph type="ctrTitle"/>
          </p:nvPr>
        </p:nvSpPr>
        <p:spPr/>
        <p:txBody>
          <a:bodyPr/>
          <a:lstStyle/>
          <a:p>
            <a:pPr eaLnBrk="1" hangingPunct="1">
              <a:defRPr/>
            </a:pPr>
            <a:r>
              <a:rPr lang="en-US" altLang="zh-CN" smtClean="0">
                <a:ea typeface="宋体" charset="-122"/>
              </a:rPr>
              <a:t>The Host Environment </a:t>
            </a:r>
          </a:p>
        </p:txBody>
      </p:sp>
      <p:sp>
        <p:nvSpPr>
          <p:cNvPr id="11267" name="Rectangle 3"/>
          <p:cNvSpPr>
            <a:spLocks noGrp="1" noChangeArrowheads="1"/>
          </p:cNvSpPr>
          <p:nvPr>
            <p:ph type="subTitle" idx="1"/>
          </p:nvPr>
        </p:nvSpPr>
        <p:spPr>
          <a:ln w="12700"/>
        </p:spPr>
        <p:txBody>
          <a:bodyPr/>
          <a:lstStyle/>
          <a:p>
            <a:r>
              <a:rPr lang="en-US" altLang="zh-CN" smtClean="0">
                <a:ea typeface="宋体" charset="-122"/>
              </a:rPr>
              <a:t>Module 2.1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zh-CN" altLang="en-US" smtClean="0"/>
              <a:t>Storage Systems Architecture - Introduction </a:t>
            </a:r>
            <a:endParaRPr lang="en-US" altLang="zh-CN" smtClean="0"/>
          </a:p>
        </p:txBody>
      </p:sp>
      <p:sp>
        <p:nvSpPr>
          <p:cNvPr id="12291" name="Slide Number Placeholder 4"/>
          <p:cNvSpPr>
            <a:spLocks noGrp="1"/>
          </p:cNvSpPr>
          <p:nvPr>
            <p:ph type="sldNum" sz="quarter" idx="11"/>
          </p:nvPr>
        </p:nvSpPr>
        <p:spPr>
          <a:noFill/>
        </p:spPr>
        <p:txBody>
          <a:bodyPr/>
          <a:lstStyle/>
          <a:p>
            <a:r>
              <a:rPr lang="zh-CN" altLang="en-US" smtClean="0"/>
              <a:t> </a:t>
            </a:r>
            <a:r>
              <a:rPr lang="en-US" altLang="zh-CN" smtClean="0"/>
              <a:t>- </a:t>
            </a:r>
            <a:fld id="{A0441ED7-DA56-4B82-88C2-B436ED170943}" type="slidenum">
              <a:rPr lang="en-US" altLang="zh-CN" sz="800" smtClean="0"/>
              <a:pPr/>
              <a:t>9</a:t>
            </a:fld>
            <a:endParaRPr lang="en-US" altLang="zh-CN" sz="800" smtClean="0"/>
          </a:p>
        </p:txBody>
      </p:sp>
      <p:sp>
        <p:nvSpPr>
          <p:cNvPr id="12292" name="Rectangle 2"/>
          <p:cNvSpPr>
            <a:spLocks noGrp="1" noChangeArrowheads="1"/>
          </p:cNvSpPr>
          <p:nvPr>
            <p:ph type="title"/>
          </p:nvPr>
        </p:nvSpPr>
        <p:spPr>
          <a:noFill/>
        </p:spPr>
        <p:txBody>
          <a:bodyPr/>
          <a:lstStyle/>
          <a:p>
            <a:pPr eaLnBrk="1" hangingPunct="1"/>
            <a:r>
              <a:rPr lang="en-US" altLang="zh-CN" smtClean="0">
                <a:ea typeface="宋体" charset="-122"/>
              </a:rPr>
              <a:t>The Host Environment</a:t>
            </a:r>
          </a:p>
        </p:txBody>
      </p:sp>
      <p:sp>
        <p:nvSpPr>
          <p:cNvPr id="12293" name="Rectangle 3"/>
          <p:cNvSpPr>
            <a:spLocks noGrp="1" noChangeArrowheads="1"/>
          </p:cNvSpPr>
          <p:nvPr>
            <p:ph type="body" idx="1"/>
          </p:nvPr>
        </p:nvSpPr>
        <p:spPr/>
        <p:txBody>
          <a:bodyPr/>
          <a:lstStyle/>
          <a:p>
            <a:pPr>
              <a:buFont typeface="Wingdings" pitchFamily="2" charset="2"/>
              <a:buNone/>
            </a:pPr>
            <a:r>
              <a:rPr lang="en-US" altLang="zh-CN" smtClean="0">
                <a:ea typeface="宋体" charset="-122"/>
              </a:rPr>
              <a:t>Upon completion of this module, you will be able to:</a:t>
            </a:r>
          </a:p>
          <a:p>
            <a:r>
              <a:rPr lang="en-US" altLang="zh-CN" smtClean="0">
                <a:ea typeface="宋体" charset="-122"/>
              </a:rPr>
              <a:t>List the hardware and software components of the host environment</a:t>
            </a:r>
          </a:p>
          <a:p>
            <a:r>
              <a:rPr lang="en-US" altLang="zh-CN" smtClean="0">
                <a:ea typeface="宋体" charset="-122"/>
              </a:rPr>
              <a:t>Describe key protocols and concepts used by each component</a:t>
            </a:r>
          </a:p>
        </p:txBody>
      </p:sp>
      <p:pic>
        <p:nvPicPr>
          <p:cNvPr id="12294" name="Picture 4" descr="mod_bar"/>
          <p:cNvPicPr>
            <a:picLocks noChangeAspect="1" noChangeArrowheads="1"/>
          </p:cNvPicPr>
          <p:nvPr/>
        </p:nvPicPr>
        <p:blipFill>
          <a:blip r:embed="rId3" cstate="print"/>
          <a:srcRect/>
          <a:stretch>
            <a:fillRect/>
          </a:stretch>
        </p:blipFill>
        <p:spPr bwMode="auto">
          <a:xfrm>
            <a:off x="228600" y="6057900"/>
            <a:ext cx="8867775" cy="571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8/20/2004 2:03:34 PM&quot;&gt;&lt;Slide id=&quot;256&quot; dur=&quot;2.454&quot;/&gt;&lt;Slide id=&quot;267&quot; dur=&quot;7.38&quot;/&gt;&lt;Slide id=&quot;268&quot; dur=&quot;5.168&quot;/&gt;&lt;Slide id=&quot;541&quot; dur=&quot;2.333&quot;/&gt;&lt;Slide id=&quot;542&quot; dur=&quot;3.245&quot;/&gt;&lt;Slide id=&quot;547&quot; dur=&quot;6.759&quot;/&gt;&lt;Slide id=&quot;548&quot; dur=&quot;7.631&quot;/&gt;&lt;/Timings&gt;&lt;Timings time=&quot;8/20/2004 2:00:41 PM&quot;&gt;&lt;Slide id=&quot;256&quot; dur=&quot;2.614&quot;/&gt;&lt;Slide id=&quot;267&quot; dur=&quot;2.764&quot;/&gt;&lt;/Timings&gt;&lt;/WMTools&gt;"/>
</p:tagLst>
</file>

<file path=ppt/theme/theme1.xml><?xml version="1.0" encoding="utf-8"?>
<a:theme xmlns:a="http://schemas.openxmlformats.org/drawingml/2006/main" name="MR_2005_Master_Courseware_Template">
  <a:themeElements>
    <a:clrScheme name="MR_2005_Master_Courseware_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fontScheme name="MR_2005_Master_Coursewar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lnDef>
  </a:objectDefaults>
  <a:extraClrSchemeLst>
    <a:extraClrScheme>
      <a:clrScheme name="MR_2005_Master_Coursewa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_2005_Master_Coursewa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_2005_Master_Coursewa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_2005_Master_Coursewa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_2005_Master_Coursewa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_2005_Master_Coursewa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_2005_Master_Courseware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_2005_Master_Coursewa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_2005_Master_Coursewa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_2005_Master_Coursewa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_2005_Master_Coursewa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_2005_Master_Coursewa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R_2005_Master_Courseware_Template 13">
        <a:dk1>
          <a:srgbClr val="000000"/>
        </a:dk1>
        <a:lt1>
          <a:srgbClr val="FFFFFF"/>
        </a:lt1>
        <a:dk2>
          <a:srgbClr val="003580"/>
        </a:dk2>
        <a:lt2>
          <a:srgbClr val="C7BD8A"/>
        </a:lt2>
        <a:accent1>
          <a:srgbClr val="E0AD12"/>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MR_2005_Master_Courseware_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MR_2005_Master_Courseware_Template</Template>
  <TotalTime>1184</TotalTime>
  <Words>10974</Words>
  <Application>Microsoft Office PowerPoint</Application>
  <PresentationFormat>On-screen Show (4:3)</PresentationFormat>
  <Paragraphs>1026</Paragraphs>
  <Slides>78</Slides>
  <Notes>69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MR_2005_Master_Courseware_Template</vt:lpstr>
      <vt:lpstr>Image</vt:lpstr>
      <vt:lpstr>Section 2 – Storage Systems Architecture</vt:lpstr>
      <vt:lpstr>Section Objectives</vt:lpstr>
      <vt:lpstr>In this Section …</vt:lpstr>
      <vt:lpstr>Storage System Environment</vt:lpstr>
      <vt:lpstr>Parts of a Storage Environment: Host </vt:lpstr>
      <vt:lpstr>Parts of a Storage Environment: Connectivity </vt:lpstr>
      <vt:lpstr>Parts of a Storage Environment: Storage </vt:lpstr>
      <vt:lpstr>The Host Environment </vt:lpstr>
      <vt:lpstr>The Host Environment</vt:lpstr>
      <vt:lpstr>Examples of Hosts</vt:lpstr>
      <vt:lpstr>Host Physical Components</vt:lpstr>
      <vt:lpstr>CPU</vt:lpstr>
      <vt:lpstr>Storage </vt:lpstr>
      <vt:lpstr>Storage Hierarchy – Speed and Cost</vt:lpstr>
      <vt:lpstr>Storage Hierarchy – Speed and Cost</vt:lpstr>
      <vt:lpstr>I/O Devices</vt:lpstr>
      <vt:lpstr>Host Environment: Logical Components</vt:lpstr>
      <vt:lpstr>PowerPoint Presentation</vt:lpstr>
      <vt:lpstr>PowerPoint Presentation</vt:lpstr>
      <vt:lpstr>File Systems</vt:lpstr>
      <vt:lpstr>PowerPoint Presentation</vt:lpstr>
      <vt:lpstr>File Systems: Journaling and Logging</vt:lpstr>
      <vt:lpstr>PowerPoint Presentation</vt:lpstr>
      <vt:lpstr>PowerPoint Presentation</vt:lpstr>
      <vt:lpstr>Volume Management</vt:lpstr>
      <vt:lpstr>Volume Management</vt:lpstr>
      <vt:lpstr>HBAs</vt:lpstr>
      <vt:lpstr>HBAs</vt:lpstr>
      <vt:lpstr>Improving Data Availability at the Host</vt:lpstr>
      <vt:lpstr>Module Summary</vt:lpstr>
      <vt:lpstr>Check Your Knowledge</vt:lpstr>
      <vt:lpstr>Connectivity</vt:lpstr>
      <vt:lpstr>Connectivity</vt:lpstr>
      <vt:lpstr>Physical Components – Host with Internal Storage</vt:lpstr>
      <vt:lpstr>Bus Technology </vt:lpstr>
      <vt:lpstr>Bus Technology</vt:lpstr>
      <vt:lpstr>Connectivity Protocols  </vt:lpstr>
      <vt:lpstr>Communication Protocols </vt:lpstr>
      <vt:lpstr>Bus Technology - PCI</vt:lpstr>
      <vt:lpstr>IDE/ATA </vt:lpstr>
      <vt:lpstr>SCSI - Small Computer System Interface</vt:lpstr>
      <vt:lpstr>SCSI Model</vt:lpstr>
      <vt:lpstr>SCSI Model</vt:lpstr>
      <vt:lpstr>SCSI Addressing</vt:lpstr>
      <vt:lpstr>Disk Identifier - Addressing</vt:lpstr>
      <vt:lpstr>SCSI - Pros and Cons</vt:lpstr>
      <vt:lpstr>Comparison IDE/ATA vs SCSI</vt:lpstr>
      <vt:lpstr>Physical Components – Host with External Storage</vt:lpstr>
      <vt:lpstr>Fibre Channel</vt:lpstr>
      <vt:lpstr>External Storage Interfaces – A Comparison</vt:lpstr>
      <vt:lpstr>Fibre Channel Connectivity</vt:lpstr>
      <vt:lpstr>PowerPoint Presentation</vt:lpstr>
      <vt:lpstr>Module Summary</vt:lpstr>
      <vt:lpstr>Check Your Knowledge</vt:lpstr>
      <vt:lpstr>Physical Disks</vt:lpstr>
      <vt:lpstr>Physical Disks</vt:lpstr>
      <vt:lpstr>Lesson: Disk Drive Components </vt:lpstr>
      <vt:lpstr>Disk Drive Components: Platters </vt:lpstr>
      <vt:lpstr>Disk Drive Components: Spindle</vt:lpstr>
      <vt:lpstr>Disk Drive Components: Read/Write Heads</vt:lpstr>
      <vt:lpstr>Disk Drive Components: Actuator</vt:lpstr>
      <vt:lpstr>Physical Disk Structures: Actuator Arm Assembly</vt:lpstr>
      <vt:lpstr>Disk Drive Components: Controller</vt:lpstr>
      <vt:lpstr>Physical Disk Structures: Sectors and Tracks</vt:lpstr>
      <vt:lpstr>Platter Geometry and Zoned-Bit Recording</vt:lpstr>
      <vt:lpstr>Physical Disk Structures: Cylinders </vt:lpstr>
      <vt:lpstr>Logical Block Addressing</vt:lpstr>
      <vt:lpstr>What the Host Sees </vt:lpstr>
      <vt:lpstr>Lesson Summary</vt:lpstr>
      <vt:lpstr>Lesson: Disk Drive Performance</vt:lpstr>
      <vt:lpstr>Disk Drive Performance: Positioning</vt:lpstr>
      <vt:lpstr>Disk Drive Performance: Rotational Speed/Latency</vt:lpstr>
      <vt:lpstr>Disk Drive Performance: Command Queuing</vt:lpstr>
      <vt:lpstr>Disk Drive Performance: Data Transfer Rate</vt:lpstr>
      <vt:lpstr>Drive Reliability: MTBF</vt:lpstr>
      <vt:lpstr>Lesson Summary</vt:lpstr>
      <vt:lpstr>Module Summary</vt:lpstr>
      <vt:lpstr>Check Your Knowledge</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EMC</dc:creator>
  <cp:lastModifiedBy>Sandeep Pratap Singh</cp:lastModifiedBy>
  <cp:revision>91</cp:revision>
  <dcterms:created xsi:type="dcterms:W3CDTF">2005-01-12T14:09:27Z</dcterms:created>
  <dcterms:modified xsi:type="dcterms:W3CDTF">2017-02-03T04:51:40Z</dcterms:modified>
</cp:coreProperties>
</file>