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4" r:id="rId2"/>
    <p:sldId id="295" r:id="rId3"/>
    <p:sldId id="296" r:id="rId4"/>
    <p:sldId id="429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430" r:id="rId16"/>
    <p:sldId id="307" r:id="rId17"/>
    <p:sldId id="431" r:id="rId18"/>
    <p:sldId id="308" r:id="rId19"/>
    <p:sldId id="310" r:id="rId20"/>
    <p:sldId id="311" r:id="rId21"/>
    <p:sldId id="312" r:id="rId22"/>
    <p:sldId id="313" r:id="rId23"/>
    <p:sldId id="314" r:id="rId24"/>
    <p:sldId id="432" r:id="rId25"/>
    <p:sldId id="433" r:id="rId26"/>
    <p:sldId id="315" r:id="rId27"/>
    <p:sldId id="316" r:id="rId28"/>
    <p:sldId id="317" r:id="rId29"/>
    <p:sldId id="319" r:id="rId30"/>
    <p:sldId id="434" r:id="rId31"/>
    <p:sldId id="320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51BC-D5C2-41F7-BE9E-FCF1D3035566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6175C-4685-46FC-80F1-9EBDF2B7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6175C-4685-46FC-80F1-9EBDF2B72C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SLA</a:t>
            </a:r>
            <a:r>
              <a:rPr lang="en-IN" baseline="0" dirty="0" smtClean="0"/>
              <a:t>- Service level agreement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6175C-4685-46FC-80F1-9EBDF2B72C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762" y="4762"/>
            <a:ext cx="9139555" cy="381000"/>
          </a:xfrm>
          <a:custGeom>
            <a:avLst/>
            <a:gdLst/>
            <a:ahLst/>
            <a:cxnLst/>
            <a:rect l="l" t="t" r="r" b="b"/>
            <a:pathLst>
              <a:path w="9139555" h="381000">
                <a:moveTo>
                  <a:pt x="0" y="381000"/>
                </a:moveTo>
                <a:lnTo>
                  <a:pt x="9139237" y="381000"/>
                </a:lnTo>
                <a:lnTo>
                  <a:pt x="9139237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93100" y="61912"/>
            <a:ext cx="622300" cy="247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499" y="23876"/>
            <a:ext cx="8837000" cy="35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576" y="1516379"/>
            <a:ext cx="8210847" cy="297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2800" y="6675635"/>
            <a:ext cx="126301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41654" y="6683237"/>
            <a:ext cx="198627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4654" y="6638847"/>
            <a:ext cx="2794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092" y="6503140"/>
            <a:ext cx="12630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2013 IBM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Corporation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587" y="609600"/>
            <a:ext cx="8631555" cy="1905"/>
          </a:xfrm>
          <a:custGeom>
            <a:avLst/>
            <a:gdLst/>
            <a:ahLst/>
            <a:cxnLst/>
            <a:rect l="l" t="t" r="r" b="b"/>
            <a:pathLst>
              <a:path w="8631555" h="1904">
                <a:moveTo>
                  <a:pt x="8631237" y="0"/>
                </a:moveTo>
                <a:lnTo>
                  <a:pt x="0" y="1587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687" y="76200"/>
            <a:ext cx="1143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89262"/>
            <a:ext cx="9144000" cy="2725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5112" y="228600"/>
            <a:ext cx="2300287" cy="1004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6619" y="750823"/>
            <a:ext cx="161798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0" spc="-5" dirty="0">
                <a:solidFill>
                  <a:srgbClr val="0080B1"/>
                </a:solidFill>
                <a:latin typeface="Arial"/>
                <a:cs typeface="Arial"/>
              </a:rPr>
              <a:t>Unit</a:t>
            </a:r>
            <a:r>
              <a:rPr sz="4800" b="0" spc="-80" dirty="0">
                <a:solidFill>
                  <a:srgbClr val="0080B1"/>
                </a:solidFill>
                <a:latin typeface="Arial"/>
                <a:cs typeface="Arial"/>
              </a:rPr>
              <a:t> </a:t>
            </a:r>
            <a:r>
              <a:rPr sz="4800" b="0" spc="-5" dirty="0">
                <a:solidFill>
                  <a:srgbClr val="0080B1"/>
                </a:solidFill>
                <a:latin typeface="Arial"/>
                <a:cs typeface="Arial"/>
              </a:rPr>
              <a:t>2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66189" y="1673237"/>
            <a:ext cx="654240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>
                <a:latin typeface="Arial"/>
                <a:cs typeface="Arial"/>
              </a:rPr>
              <a:t>BPM </a:t>
            </a:r>
            <a:r>
              <a:rPr sz="4000" spc="-5" dirty="0">
                <a:latin typeface="Arial"/>
                <a:cs typeface="Arial"/>
              </a:rPr>
              <a:t>Life Cycle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Methodology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E</a:t>
            </a:r>
            <a:r>
              <a:rPr spc="-5" dirty="0"/>
              <a:t>xecu</a:t>
            </a:r>
            <a:r>
              <a:rPr spc="-10" dirty="0"/>
              <a:t>t</a:t>
            </a:r>
            <a:r>
              <a:rPr spc="-5"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299" y="693420"/>
            <a:ext cx="8214359" cy="566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One of the ways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computerize processes 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develop  or purchase an application that performs the required  process; but in real time, these applications rarely execute  all the steps of the process accurately or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completely</a:t>
            </a:r>
            <a:endParaRPr sz="2400" dirty="0">
              <a:latin typeface="Arial"/>
              <a:cs typeface="Arial"/>
            </a:endParaRPr>
          </a:p>
          <a:p>
            <a:pPr marL="355600" marR="35560" indent="-342900" algn="just">
              <a:lnSpc>
                <a:spcPct val="100000"/>
              </a:lnSpc>
              <a:spcBef>
                <a:spcPts val="1390"/>
              </a:spcBef>
              <a:buChar char="•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Another method 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use a combination of software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human intervention; but this complex approach makes the  documentation process difficult</a:t>
            </a:r>
            <a:endParaRPr sz="2400" dirty="0">
              <a:latin typeface="Arial"/>
              <a:cs typeface="Arial"/>
            </a:endParaRPr>
          </a:p>
          <a:p>
            <a:pPr marL="355600" marR="392430" indent="-342900" algn="just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response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these problems, software has </a:t>
            </a:r>
            <a:r>
              <a:rPr sz="2400" spc="-10" dirty="0">
                <a:latin typeface="Arial"/>
                <a:cs typeface="Arial"/>
              </a:rPr>
              <a:t>been  </a:t>
            </a:r>
            <a:r>
              <a:rPr sz="2400" spc="-5" dirty="0">
                <a:latin typeface="Arial"/>
                <a:cs typeface="Arial"/>
              </a:rPr>
              <a:t>created that enables the full business process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defined in a computer language which can be </a:t>
            </a:r>
            <a:r>
              <a:rPr sz="2400" spc="-10" dirty="0">
                <a:latin typeface="Arial"/>
                <a:cs typeface="Arial"/>
              </a:rPr>
              <a:t>executed  </a:t>
            </a:r>
            <a:r>
              <a:rPr sz="2400" spc="-5" dirty="0">
                <a:latin typeface="Arial"/>
                <a:cs typeface="Arial"/>
              </a:rPr>
              <a:t>by the computer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directly</a:t>
            </a:r>
            <a:endParaRPr sz="2400" dirty="0">
              <a:latin typeface="Arial"/>
              <a:cs typeface="Arial"/>
            </a:endParaRPr>
          </a:p>
          <a:p>
            <a:pPr marL="355600" marR="52069" indent="-342900" algn="just">
              <a:lnSpc>
                <a:spcPct val="100000"/>
              </a:lnSpc>
              <a:spcBef>
                <a:spcPts val="1405"/>
              </a:spcBef>
              <a:buChar char="•"/>
              <a:tabLst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The system will use services in connected applications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perform business operations or ask for human input </a:t>
            </a:r>
            <a:r>
              <a:rPr sz="2400" spc="-10" dirty="0">
                <a:latin typeface="Arial"/>
                <a:cs typeface="Arial"/>
              </a:rPr>
              <a:t>when  </a:t>
            </a:r>
            <a:r>
              <a:rPr sz="2400" spc="-5" dirty="0">
                <a:latin typeface="Arial"/>
                <a:cs typeface="Arial"/>
              </a:rPr>
              <a:t>a step is too complex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automated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Execution</a:t>
            </a:r>
            <a:r>
              <a:rPr spc="-80" dirty="0"/>
              <a:t> </a:t>
            </a:r>
            <a:r>
              <a:rPr spc="-5" dirty="0"/>
              <a:t>cont…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8470265" cy="402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Compared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previous approaches, directly executing a  process definition can be more simple and direct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therefore easier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improve. However, automating a process  definition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needs</a:t>
            </a:r>
            <a:endParaRPr sz="2400" dirty="0">
              <a:latin typeface="Arial"/>
              <a:cs typeface="Arial"/>
            </a:endParaRPr>
          </a:p>
          <a:p>
            <a:pPr marL="355600" marR="32639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Flexible </a:t>
            </a:r>
            <a:r>
              <a:rPr sz="2400" spc="-5" dirty="0">
                <a:latin typeface="Arial"/>
                <a:cs typeface="Arial"/>
              </a:rPr>
              <a:t>and comprehensive infrastructure, which typically  rules out implementing these systems in a legacy </a:t>
            </a:r>
            <a:r>
              <a:rPr sz="2400" dirty="0">
                <a:latin typeface="Arial"/>
                <a:cs typeface="Arial"/>
              </a:rPr>
              <a:t>IT  </a:t>
            </a:r>
            <a:r>
              <a:rPr sz="2400" spc="-5" dirty="0">
                <a:latin typeface="Arial"/>
                <a:cs typeface="Arial"/>
              </a:rPr>
              <a:t>environment.</a:t>
            </a:r>
            <a:endParaRPr sz="2400" dirty="0">
              <a:latin typeface="Arial"/>
              <a:cs typeface="Arial"/>
            </a:endParaRPr>
          </a:p>
          <a:p>
            <a:pPr marL="355600" marR="88265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Systems have used business rules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provide definitions for  governing behavior, and a business rule engine can </a:t>
            </a:r>
            <a:r>
              <a:rPr sz="2400" spc="-1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drive process execution 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resolution.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Moni</a:t>
            </a:r>
            <a:r>
              <a:rPr spc="-10" dirty="0"/>
              <a:t>t</a:t>
            </a:r>
            <a:r>
              <a:rPr spc="-5" dirty="0"/>
              <a:t>o</a:t>
            </a:r>
            <a:r>
              <a:rPr spc="-10" dirty="0"/>
              <a:t>r</a:t>
            </a:r>
            <a:r>
              <a:rPr spc="-5" dirty="0"/>
              <a:t>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533400"/>
            <a:ext cx="8915400" cy="5637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9855" indent="-342900">
              <a:lnSpc>
                <a:spcPct val="11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Monitoring includes the tracking of individual processes, so  that information on their state can be easily seen,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statistics on the performance of one or more processes can  be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given</a:t>
            </a:r>
            <a:endParaRPr sz="2400" dirty="0">
              <a:latin typeface="Arial"/>
              <a:cs typeface="Arial"/>
            </a:endParaRPr>
          </a:p>
          <a:p>
            <a:pPr marL="355600" marR="300355" indent="-342900">
              <a:lnSpc>
                <a:spcPct val="11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spc="-10" dirty="0">
                <a:latin typeface="Arial"/>
                <a:cs typeface="Arial"/>
              </a:rPr>
              <a:t>example </a:t>
            </a:r>
            <a:r>
              <a:rPr sz="2400" spc="-5" dirty="0">
                <a:latin typeface="Arial"/>
                <a:cs typeface="Arial"/>
              </a:rPr>
              <a:t>of the tracking is being able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determine the  state of a customer order so that problems in its </a:t>
            </a:r>
            <a:r>
              <a:rPr sz="2400" spc="-10" dirty="0">
                <a:latin typeface="Arial"/>
                <a:cs typeface="Arial"/>
              </a:rPr>
              <a:t>execution  </a:t>
            </a:r>
            <a:r>
              <a:rPr sz="2400" spc="-5" dirty="0">
                <a:latin typeface="Arial"/>
                <a:cs typeface="Arial"/>
              </a:rPr>
              <a:t>can be identified 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corrected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Moreover, this information can be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work with  customers and suppliers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make their connected processes  better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IN" sz="2400" spc="-5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latin typeface="Arial"/>
                <a:cs typeface="Arial"/>
              </a:rPr>
              <a:t>Statistics example &amp; Measures:   </a:t>
            </a:r>
          </a:p>
          <a:p>
            <a:pPr marL="812800" marR="5080" lvl="1" indent="-342900">
              <a:lnSpc>
                <a:spcPct val="11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000" spc="-5" dirty="0" smtClean="0">
                <a:latin typeface="Arial"/>
                <a:cs typeface="Arial"/>
              </a:rPr>
              <a:t>How many orders were processed? How quickly order was processed?</a:t>
            </a:r>
          </a:p>
          <a:p>
            <a:pPr marL="812800" marR="5080" lvl="1" indent="-342900">
              <a:lnSpc>
                <a:spcPct val="11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000" spc="-5" dirty="0" smtClean="0">
                <a:latin typeface="Arial"/>
                <a:cs typeface="Arial"/>
              </a:rPr>
              <a:t>Three categories: cycle time, defect rate &amp; productivity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Monitoring</a:t>
            </a:r>
            <a:r>
              <a:rPr spc="-75" dirty="0"/>
              <a:t> </a:t>
            </a:r>
            <a:r>
              <a:rPr spc="-5" dirty="0"/>
              <a:t>cont…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8524875" cy="460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4574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degree of monitoring is based on what information the  business wants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evaluate and analyze and how business  wants it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monitored, in real-time, near real-time or </a:t>
            </a:r>
            <a:r>
              <a:rPr sz="2400" spc="-10" dirty="0">
                <a:latin typeface="Arial"/>
                <a:cs typeface="Arial"/>
              </a:rPr>
              <a:t>ad  hoc</a:t>
            </a:r>
            <a:endParaRPr sz="2400" dirty="0">
              <a:latin typeface="Arial"/>
              <a:cs typeface="Arial"/>
            </a:endParaRPr>
          </a:p>
          <a:p>
            <a:pPr marL="355600" marR="38608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  <a:tab pos="1762125" algn="l"/>
              </a:tabLst>
            </a:pPr>
            <a:r>
              <a:rPr sz="2400" spc="-5" dirty="0">
                <a:latin typeface="Arial"/>
                <a:cs typeface="Arial"/>
              </a:rPr>
              <a:t>Business	activity monitoring (BAM) </a:t>
            </a:r>
            <a:r>
              <a:rPr sz="2400" spc="-10" dirty="0">
                <a:latin typeface="Arial"/>
                <a:cs typeface="Arial"/>
              </a:rPr>
              <a:t>extends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expands </a:t>
            </a:r>
            <a:r>
              <a:rPr sz="2400" spc="-5" dirty="0">
                <a:latin typeface="Arial"/>
                <a:cs typeface="Arial"/>
              </a:rPr>
              <a:t> the monitoring tools generally offered by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BPMS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  <a:tab pos="4035425" algn="l"/>
              </a:tabLst>
            </a:pPr>
            <a:r>
              <a:rPr lang="en-IN" sz="2400" i="1" spc="-5" dirty="0" smtClean="0">
                <a:latin typeface="Arial"/>
                <a:cs typeface="Arial"/>
              </a:rPr>
              <a:t>Process mining</a:t>
            </a:r>
            <a:r>
              <a:rPr lang="en-IN" sz="2400" spc="-5" dirty="0" smtClean="0">
                <a:latin typeface="Arial"/>
                <a:cs typeface="Arial"/>
              </a:rPr>
              <a:t> is a collection of methods &amp; tools associated with process monitoring.</a:t>
            </a:r>
          </a:p>
          <a:p>
            <a:pPr marL="355600" marR="508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  <a:tab pos="4035425" algn="l"/>
              </a:tabLst>
            </a:pPr>
            <a:r>
              <a:rPr sz="2400" spc="-5" dirty="0" smtClean="0">
                <a:latin typeface="Arial"/>
                <a:cs typeface="Arial"/>
              </a:rPr>
              <a:t>Mining allows </a:t>
            </a:r>
            <a:r>
              <a:rPr sz="2400" spc="-5" dirty="0">
                <a:latin typeface="Arial"/>
                <a:cs typeface="Arial"/>
              </a:rPr>
              <a:t>process analysts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spot  discrepancies between the actual process execution and the  priori model as well as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analyze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bottlenecks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5" dirty="0"/>
              <a:t>O</a:t>
            </a:r>
            <a:r>
              <a:rPr spc="-5" dirty="0"/>
              <a:t>p</a:t>
            </a:r>
            <a:r>
              <a:rPr spc="-10" dirty="0"/>
              <a:t>t</a:t>
            </a:r>
            <a:r>
              <a:rPr spc="-5" dirty="0"/>
              <a:t>imiza</a:t>
            </a:r>
            <a:r>
              <a:rPr spc="-10" dirty="0"/>
              <a:t>t</a:t>
            </a:r>
            <a:r>
              <a:rPr spc="-5"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972820"/>
            <a:ext cx="8472170" cy="238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Process optimization includes recovering process  performance information from modeling or monitoring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phase</a:t>
            </a:r>
            <a:endParaRPr sz="2400">
              <a:latin typeface="Arial"/>
              <a:cs typeface="Arial"/>
            </a:endParaRPr>
          </a:p>
          <a:p>
            <a:pPr marL="355600" marR="446405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  <a:tab pos="1914525" algn="l"/>
              </a:tabLst>
            </a:pPr>
            <a:r>
              <a:rPr sz="2400" spc="-5" dirty="0">
                <a:latin typeface="Arial"/>
                <a:cs typeface="Arial"/>
              </a:rPr>
              <a:t>Identifying	the potential or actual bottlenecks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potential opportunities for cost savings or other  improvements and then apply those improvements in the  design of 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99" y="23876"/>
            <a:ext cx="8837000" cy="338554"/>
          </a:xfrm>
        </p:spPr>
        <p:txBody>
          <a:bodyPr/>
          <a:lstStyle/>
          <a:p>
            <a:r>
              <a:rPr lang="en-IN" dirty="0" smtClean="0"/>
              <a:t>Re-engineering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76" y="1516379"/>
            <a:ext cx="8210847" cy="27084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When the process becomes too noisy and </a:t>
            </a:r>
            <a:r>
              <a:rPr lang="en-IN" b="1" dirty="0" smtClean="0"/>
              <a:t>optimization is not getting the desired output, it is recommended to re-engineer the entire process 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BPR has become an essential part of organisations to achieve efficiency and productivity at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omponen</a:t>
            </a:r>
            <a:r>
              <a:rPr spc="-10" dirty="0"/>
              <a:t>t</a:t>
            </a:r>
            <a:r>
              <a:rPr spc="-5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0668" y="23876"/>
            <a:ext cx="225869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of a </a:t>
            </a:r>
            <a:r>
              <a:rPr sz="2200" b="1" spc="-10" dirty="0">
                <a:solidFill>
                  <a:srgbClr val="FFFFFF"/>
                </a:solidFill>
                <a:latin typeface="Arial Black"/>
                <a:cs typeface="Arial Black"/>
              </a:rPr>
              <a:t>BPM</a:t>
            </a:r>
            <a:r>
              <a:rPr sz="2200" b="1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Suite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863" y="998220"/>
            <a:ext cx="8482330" cy="493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893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Process Engine </a:t>
            </a:r>
            <a:r>
              <a:rPr sz="2400" spc="-5" dirty="0">
                <a:latin typeface="Arial"/>
                <a:cs typeface="Arial"/>
              </a:rPr>
              <a:t>– strong platform for modeling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executing process-based applications, including business  rules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Business </a:t>
            </a:r>
            <a:r>
              <a:rPr sz="2400" b="1" spc="-10" dirty="0">
                <a:latin typeface="Arial"/>
                <a:cs typeface="Arial"/>
              </a:rPr>
              <a:t>Analytics </a:t>
            </a:r>
            <a:r>
              <a:rPr sz="2400" dirty="0">
                <a:latin typeface="Arial"/>
                <a:cs typeface="Arial"/>
              </a:rPr>
              <a:t>— </a:t>
            </a:r>
            <a:r>
              <a:rPr sz="2400" spc="-5" dirty="0">
                <a:latin typeface="Arial"/>
                <a:cs typeface="Arial"/>
              </a:rPr>
              <a:t>helps managers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identify business  issues, trends, and opportunities with reports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dashboards and take action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accordingly</a:t>
            </a:r>
            <a:endParaRPr sz="2400">
              <a:latin typeface="Arial"/>
              <a:cs typeface="Arial"/>
            </a:endParaRPr>
          </a:p>
          <a:p>
            <a:pPr marL="355600" marR="449580" indent="-3429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Content Management </a:t>
            </a:r>
            <a:r>
              <a:rPr sz="2400" dirty="0">
                <a:latin typeface="Arial"/>
                <a:cs typeface="Arial"/>
              </a:rPr>
              <a:t>— </a:t>
            </a:r>
            <a:r>
              <a:rPr sz="2400" spc="-5" dirty="0">
                <a:latin typeface="Arial"/>
                <a:cs typeface="Arial"/>
              </a:rPr>
              <a:t>offers a system for storing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securing electronic documents, images, and other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355600" marR="678180" indent="-34290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Collaboration Tools </a:t>
            </a:r>
            <a:r>
              <a:rPr sz="2400" dirty="0">
                <a:latin typeface="Arial"/>
                <a:cs typeface="Arial"/>
              </a:rPr>
              <a:t>— </a:t>
            </a:r>
            <a:r>
              <a:rPr sz="2400" spc="-5" dirty="0">
                <a:latin typeface="Arial"/>
                <a:cs typeface="Arial"/>
              </a:rPr>
              <a:t>eliminate intra-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interdepartmental communication barriers through  discussion forums, dynamic workspaces, and message  boards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7000" cy="738664"/>
          </a:xfrm>
        </p:spPr>
        <p:txBody>
          <a:bodyPr/>
          <a:lstStyle/>
          <a:p>
            <a:pPr algn="ctr"/>
            <a:r>
              <a:rPr lang="en-IN" sz="2400" b="0" dirty="0" smtClean="0">
                <a:solidFill>
                  <a:schemeClr val="tx1"/>
                </a:solidFill>
              </a:rPr>
              <a:t>Establishing a common language </a:t>
            </a:r>
            <a:br>
              <a:rPr lang="en-IN" sz="2400" b="0" dirty="0" smtClean="0">
                <a:solidFill>
                  <a:schemeClr val="tx1"/>
                </a:solidFill>
              </a:rPr>
            </a:br>
            <a:r>
              <a:rPr lang="en-IN" sz="2400" b="0" dirty="0" smtClean="0">
                <a:solidFill>
                  <a:schemeClr val="tx1"/>
                </a:solidFill>
              </a:rPr>
              <a:t>for business IT alignment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76" y="1516379"/>
            <a:ext cx="8210847" cy="38164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Validation of BPMS is a technical issue that vendors and users should be aware of, if regulatory compliance is compulsory.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An authenticated third party or the users themselves can perform the validation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Validation document is generated which can either be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Published officially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Retained by users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33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Cloud computing</a:t>
            </a:r>
            <a:r>
              <a:rPr spc="-45" dirty="0"/>
              <a:t> </a:t>
            </a:r>
            <a:r>
              <a:rPr spc="-10" dirty="0"/>
              <a:t>BPM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937640"/>
            <a:ext cx="8467725" cy="496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7475" indent="-342900">
              <a:lnSpc>
                <a:spcPct val="11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Cloud computing business process management is the use  of (BPM) tools that are delivered as software services  (SaaS) over 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</a:t>
            </a:r>
            <a:endParaRPr sz="2400" dirty="0">
              <a:latin typeface="Arial"/>
              <a:cs typeface="Arial"/>
            </a:endParaRPr>
          </a:p>
          <a:p>
            <a:pPr marL="355600" marR="544830" indent="-342900">
              <a:lnSpc>
                <a:spcPct val="11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Cloud BPM business logic is deployed on an application  server and the business data is stored in cloud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</a:t>
            </a:r>
            <a:endParaRPr sz="2400" dirty="0">
              <a:latin typeface="Arial"/>
              <a:cs typeface="Arial"/>
            </a:endParaRPr>
          </a:p>
          <a:p>
            <a:pPr marL="355600" marR="234315" indent="-342900">
              <a:lnSpc>
                <a:spcPct val="11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advantages of using cloud BPM services include  removing the need and cost of maintaining specialized  technical skill sets in-house and reducing distractions from  an enterprise's main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focus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provides controlled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budgeting and permits geographical  mobility.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BPM </a:t>
            </a:r>
            <a:r>
              <a:rPr spc="-5" dirty="0"/>
              <a:t>lifecycle –</a:t>
            </a:r>
            <a:r>
              <a:rPr spc="-15" dirty="0"/>
              <a:t> </a:t>
            </a:r>
            <a:r>
              <a:rPr spc="-5" dirty="0"/>
              <a:t>Phases</a:t>
            </a:r>
          </a:p>
        </p:txBody>
      </p:sp>
      <p:sp>
        <p:nvSpPr>
          <p:cNvPr id="3" name="object 3"/>
          <p:cNvSpPr/>
          <p:nvPr/>
        </p:nvSpPr>
        <p:spPr>
          <a:xfrm>
            <a:off x="777582" y="1066800"/>
            <a:ext cx="7604414" cy="4495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19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Learning</a:t>
            </a:r>
            <a:r>
              <a:rPr spc="-8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913384"/>
            <a:ext cx="7607300" cy="86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Understand the BPM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lifecycle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Understand Process Modeling and its relation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BPM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8453120" cy="456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Capture the business processes at a high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endParaRPr sz="2400" dirty="0">
              <a:latin typeface="Arial"/>
              <a:cs typeface="Arial"/>
            </a:endParaRPr>
          </a:p>
          <a:p>
            <a:pPr marL="355600" marR="153035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Collect </a:t>
            </a:r>
            <a:r>
              <a:rPr sz="2400" dirty="0">
                <a:latin typeface="Arial"/>
                <a:cs typeface="Arial"/>
              </a:rPr>
              <a:t>just </a:t>
            </a:r>
            <a:r>
              <a:rPr sz="2400" spc="-5" dirty="0">
                <a:latin typeface="Arial"/>
                <a:cs typeface="Arial"/>
              </a:rPr>
              <a:t>enough details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understand conceptually </a:t>
            </a:r>
            <a:r>
              <a:rPr sz="2400" spc="-10" dirty="0">
                <a:latin typeface="Arial"/>
                <a:cs typeface="Arial"/>
              </a:rPr>
              <a:t>how  </a:t>
            </a:r>
            <a:r>
              <a:rPr sz="2400" spc="-5" dirty="0">
                <a:latin typeface="Arial"/>
                <a:cs typeface="Arial"/>
              </a:rPr>
              <a:t>the process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works</a:t>
            </a:r>
            <a:endParaRPr sz="2400" dirty="0">
              <a:latin typeface="Arial"/>
              <a:cs typeface="Arial"/>
            </a:endParaRPr>
          </a:p>
          <a:p>
            <a:pPr marL="355600" marR="8636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Concentrate on ensuring the high level detail is correct  without being sidelined by the details of how it’s going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implemented.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Traditionally carried out by business analysts, but simple-to-  use technologies such as Sequence are allowing the  business manager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take up this task, as this is usually  where the in-depth knowledge is needed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model the  process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lives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I</a:t>
            </a:r>
            <a:r>
              <a:rPr spc="-5" dirty="0"/>
              <a:t>mplement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6737"/>
            <a:ext cx="8214359" cy="275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42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Extend </a:t>
            </a:r>
            <a:r>
              <a:rPr sz="2400" spc="-5" dirty="0">
                <a:latin typeface="Arial"/>
                <a:cs typeface="Arial"/>
              </a:rPr>
              <a:t>the model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collect more detail needed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execute  the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Example-</a:t>
            </a:r>
            <a:endParaRPr sz="2400">
              <a:latin typeface="Arial"/>
              <a:cs typeface="Arial"/>
            </a:endParaRPr>
          </a:p>
          <a:p>
            <a:pPr marL="1097280" lvl="1" indent="-170180">
              <a:lnSpc>
                <a:spcPct val="100000"/>
              </a:lnSpc>
              <a:spcBef>
                <a:spcPts val="980"/>
              </a:spcBef>
              <a:buChar char="-"/>
              <a:tabLst>
                <a:tab pos="1097915" algn="l"/>
              </a:tabLst>
            </a:pPr>
            <a:r>
              <a:rPr sz="2200" spc="-5" dirty="0">
                <a:latin typeface="Arial"/>
                <a:cs typeface="Arial"/>
              </a:rPr>
              <a:t>Recipients</a:t>
            </a:r>
            <a:endParaRPr sz="2200">
              <a:latin typeface="Arial"/>
              <a:cs typeface="Arial"/>
            </a:endParaRPr>
          </a:p>
          <a:p>
            <a:pPr marL="1097280" lvl="1" indent="-170180">
              <a:lnSpc>
                <a:spcPct val="100000"/>
              </a:lnSpc>
              <a:spcBef>
                <a:spcPts val="480"/>
              </a:spcBef>
              <a:buChar char="-"/>
              <a:tabLst>
                <a:tab pos="1097915" algn="l"/>
              </a:tabLst>
            </a:pPr>
            <a:r>
              <a:rPr sz="2200" spc="-5" dirty="0">
                <a:latin typeface="Arial"/>
                <a:cs typeface="Arial"/>
              </a:rPr>
              <a:t>Form controls and layout</a:t>
            </a:r>
            <a:endParaRPr sz="2200">
              <a:latin typeface="Arial"/>
              <a:cs typeface="Arial"/>
            </a:endParaRPr>
          </a:p>
          <a:p>
            <a:pPr marL="1097280" lvl="1" indent="-170180">
              <a:lnSpc>
                <a:spcPct val="100000"/>
              </a:lnSpc>
              <a:spcBef>
                <a:spcPts val="480"/>
              </a:spcBef>
              <a:buChar char="-"/>
              <a:tabLst>
                <a:tab pos="1097915" algn="l"/>
              </a:tabLst>
            </a:pPr>
            <a:r>
              <a:rPr sz="2200" spc="-10" dirty="0">
                <a:latin typeface="Arial"/>
                <a:cs typeface="Arial"/>
              </a:rPr>
              <a:t>Email </a:t>
            </a:r>
            <a:r>
              <a:rPr sz="2200" spc="-5" dirty="0">
                <a:latin typeface="Arial"/>
                <a:cs typeface="Arial"/>
              </a:rPr>
              <a:t>message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content</a:t>
            </a:r>
            <a:endParaRPr sz="2200">
              <a:latin typeface="Arial"/>
              <a:cs typeface="Arial"/>
            </a:endParaRPr>
          </a:p>
          <a:p>
            <a:pPr marL="1097280" lvl="1" indent="-170180">
              <a:lnSpc>
                <a:spcPct val="100000"/>
              </a:lnSpc>
              <a:spcBef>
                <a:spcPts val="480"/>
              </a:spcBef>
              <a:buChar char="-"/>
              <a:tabLst>
                <a:tab pos="1097915" algn="l"/>
              </a:tabLst>
            </a:pPr>
            <a:r>
              <a:rPr sz="2200" spc="-5" dirty="0">
                <a:latin typeface="Arial"/>
                <a:cs typeface="Arial"/>
              </a:rPr>
              <a:t>System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integrations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E</a:t>
            </a:r>
            <a:r>
              <a:rPr spc="-5" dirty="0"/>
              <a:t>xecu</a:t>
            </a:r>
            <a:r>
              <a:rPr spc="-10" dirty="0"/>
              <a:t>t</a:t>
            </a:r>
            <a:r>
              <a:rPr spc="-5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8396" y="23876"/>
            <a:ext cx="183832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200" b="1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Monitor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817245"/>
            <a:ext cx="9144000" cy="5811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Execute</a:t>
            </a:r>
            <a:endParaRPr sz="2400" dirty="0">
              <a:latin typeface="Arial"/>
              <a:cs typeface="Arial"/>
            </a:endParaRPr>
          </a:p>
          <a:p>
            <a:pPr marL="756285" marR="634365" indent="-286385">
              <a:lnSpc>
                <a:spcPct val="100000"/>
              </a:lnSpc>
              <a:spcBef>
                <a:spcPts val="139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Instances of the process are floated and end users  interact with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b="1" spc="-5" dirty="0">
                <a:latin typeface="Arial"/>
                <a:cs typeface="Arial"/>
              </a:rPr>
              <a:t>Monitor</a:t>
            </a:r>
            <a:endParaRPr sz="2400" dirty="0">
              <a:latin typeface="Arial"/>
              <a:cs typeface="Arial"/>
            </a:endParaRPr>
          </a:p>
          <a:p>
            <a:pPr marL="756285" marR="802005" indent="-286385">
              <a:lnSpc>
                <a:spcPct val="100000"/>
              </a:lnSpc>
              <a:spcBef>
                <a:spcPts val="1400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Measure key performance indicators and process  performance</a:t>
            </a:r>
            <a:endParaRPr sz="2400" dirty="0">
              <a:latin typeface="Arial"/>
              <a:cs typeface="Arial"/>
            </a:endParaRPr>
          </a:p>
          <a:p>
            <a:pPr marL="812800" marR="633095" indent="-342900">
              <a:lnSpc>
                <a:spcPct val="100000"/>
              </a:lnSpc>
              <a:spcBef>
                <a:spcPts val="1090"/>
              </a:spcBef>
              <a:buFont typeface="Wingdings" pitchFamily="2" charset="2"/>
              <a:buChar char="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View these </a:t>
            </a:r>
            <a:r>
              <a:rPr sz="2400" dirty="0">
                <a:latin typeface="Arial"/>
                <a:cs typeface="Arial"/>
              </a:rPr>
              <a:t>vs. </a:t>
            </a:r>
            <a:r>
              <a:rPr sz="2400" spc="-5" dirty="0" smtClean="0">
                <a:latin typeface="Arial"/>
                <a:cs typeface="Arial"/>
              </a:rPr>
              <a:t>SLAs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lang="en-US" sz="2400" b="1" dirty="0"/>
              <a:t>service level agreement</a:t>
            </a:r>
            <a:r>
              <a:rPr lang="en-US" sz="2400" dirty="0"/>
              <a:t> (SLA) is a contract between a service provider (either internal or external) and the end user that defines the level of service expected from the service provider. SLAs are output-based in that their purpose is specifically to define what the customer will receive.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via graphical dashboards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textual reports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monitor the process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performance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** i</a:t>
            </a:r>
            <a:r>
              <a:rPr sz="2400" spc="-5" dirty="0" smtClean="0">
                <a:latin typeface="Arial"/>
                <a:cs typeface="Arial"/>
              </a:rPr>
              <a:t>dentify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and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understand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5" dirty="0" smtClean="0">
                <a:latin typeface="Arial"/>
                <a:cs typeface="Arial"/>
              </a:rPr>
              <a:t>bottlenecks/inefficiencies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in the process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5" dirty="0"/>
              <a:t>O</a:t>
            </a:r>
            <a:r>
              <a:rPr spc="-5" dirty="0"/>
              <a:t>p</a:t>
            </a:r>
            <a:r>
              <a:rPr spc="-10" dirty="0"/>
              <a:t>t</a:t>
            </a:r>
            <a:r>
              <a:rPr spc="-5" dirty="0"/>
              <a:t>imize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8081645" cy="273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Improve the business process and performance against  SLAs by minimizing the bottlenecks/inefficiencies spotted  during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monitoring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Simulate these changes </a:t>
            </a:r>
            <a:r>
              <a:rPr sz="2400" spc="-5" dirty="0" smtClean="0">
                <a:latin typeface="Arial"/>
                <a:cs typeface="Arial"/>
              </a:rPr>
              <a:t>using</a:t>
            </a:r>
            <a:r>
              <a:rPr lang="en-IN" sz="2400" spc="-5" dirty="0" smtClean="0">
                <a:latin typeface="Arial"/>
                <a:cs typeface="Arial"/>
              </a:rPr>
              <a:t> “ </a:t>
            </a:r>
            <a:r>
              <a:rPr sz="2400" spc="-5" dirty="0" smtClean="0">
                <a:latin typeface="Arial"/>
                <a:cs typeface="Arial"/>
              </a:rPr>
              <a:t>what-if</a:t>
            </a:r>
            <a:r>
              <a:rPr lang="en-IN" sz="2400" spc="-5" dirty="0" smtClean="0">
                <a:latin typeface="Arial"/>
                <a:cs typeface="Arial"/>
              </a:rPr>
              <a:t> “</a:t>
            </a:r>
            <a:r>
              <a:rPr sz="2400" spc="4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simulation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Determine which changes will give the maximum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benefit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Fine tune 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99" y="23876"/>
            <a:ext cx="8837000" cy="338554"/>
          </a:xfrm>
        </p:spPr>
        <p:txBody>
          <a:bodyPr/>
          <a:lstStyle/>
          <a:p>
            <a:r>
              <a:rPr lang="en-IN" dirty="0" smtClean="0"/>
              <a:t>Business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576" y="1143000"/>
            <a:ext cx="8210847" cy="3323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Business model is a structure for creating economic, social and/or other forms of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Business model is the method of doing business by which a company can generate revenue and sustain itself.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Business model clearly points out how a company makes money by specifying where it is positioned in the value chain.  </a:t>
            </a:r>
          </a:p>
        </p:txBody>
      </p:sp>
    </p:spTree>
    <p:extLst>
      <p:ext uri="{BB962C8B-B14F-4D97-AF65-F5344CB8AC3E}">
        <p14:creationId xmlns:p14="http://schemas.microsoft.com/office/powerpoint/2010/main" val="11103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99" y="23876"/>
            <a:ext cx="8837000" cy="338554"/>
          </a:xfrm>
        </p:spPr>
        <p:txBody>
          <a:bodyPr/>
          <a:lstStyle/>
          <a:p>
            <a:r>
              <a:rPr lang="en-IN" dirty="0" smtClean="0"/>
              <a:t>Business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686800" cy="53245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Business process is a set of related, structured activities or tasks that produce a specific service or product (serve a particular goal) for a particular customer or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Three major types of business processes: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u="sng" dirty="0" smtClean="0"/>
              <a:t>Management Process</a:t>
            </a:r>
            <a:r>
              <a:rPr lang="en-IN" sz="2400" dirty="0" smtClean="0"/>
              <a:t>: that govern the operation of a system.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Include corporate governance and strategic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u="sng" dirty="0" smtClean="0"/>
              <a:t>Operational Process:</a:t>
            </a:r>
            <a:r>
              <a:rPr lang="en-IN" sz="2400" dirty="0" smtClean="0"/>
              <a:t> constitute core business and create primary value stream.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Purchasing , manufacturing , marketing and sales.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u="sng" dirty="0" smtClean="0"/>
              <a:t>Supporting Process</a:t>
            </a:r>
            <a:r>
              <a:rPr lang="en-IN" sz="2400" dirty="0" smtClean="0"/>
              <a:t>: that support the core processes.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 accounting , recruitment and technical support.</a:t>
            </a:r>
          </a:p>
        </p:txBody>
      </p:sp>
    </p:spTree>
    <p:extLst>
      <p:ext uri="{BB962C8B-B14F-4D97-AF65-F5344CB8AC3E}">
        <p14:creationId xmlns:p14="http://schemas.microsoft.com/office/powerpoint/2010/main" val="757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688" y="23876"/>
            <a:ext cx="374586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Modeling and</a:t>
            </a:r>
            <a:r>
              <a:rPr sz="2200" b="1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simulation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98" y="609600"/>
            <a:ext cx="7847501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Modeling and simulation functionality allows for pre-  execution </a:t>
            </a:r>
            <a:r>
              <a:rPr lang="en-IN" sz="2400" b="0" spc="-5" dirty="0" smtClean="0">
                <a:solidFill>
                  <a:srgbClr val="000000"/>
                </a:solidFill>
                <a:latin typeface="Arial"/>
                <a:cs typeface="Arial"/>
              </a:rPr>
              <a:t>"</a:t>
            </a:r>
            <a:r>
              <a:rPr sz="2400" b="0" spc="-5" dirty="0" smtClean="0">
                <a:solidFill>
                  <a:srgbClr val="000000"/>
                </a:solidFill>
                <a:latin typeface="Arial"/>
                <a:cs typeface="Arial"/>
              </a:rPr>
              <a:t>what-if</a:t>
            </a:r>
            <a:r>
              <a:rPr lang="en-IN" sz="2400" b="0" spc="-5" dirty="0" smtClean="0">
                <a:solidFill>
                  <a:srgbClr val="000000"/>
                </a:solidFill>
                <a:latin typeface="Arial"/>
                <a:cs typeface="Arial"/>
              </a:rPr>
              <a:t>"</a:t>
            </a:r>
            <a:r>
              <a:rPr sz="2400" b="0" spc="-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modeling and</a:t>
            </a:r>
            <a:r>
              <a:rPr sz="2400" b="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simulation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99" y="1524000"/>
            <a:ext cx="8058784" cy="5280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21334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Post-execution optimization is available based on the  analysis of actual as-performed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metrics</a:t>
            </a:r>
            <a:endParaRPr lang="en-IN" sz="2400" spc="-5" dirty="0" smtClean="0">
              <a:latin typeface="Arial"/>
              <a:cs typeface="Arial"/>
            </a:endParaRPr>
          </a:p>
          <a:p>
            <a:pPr marL="355600" marR="521334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endParaRPr lang="en-IN" sz="2400" spc="-5" dirty="0">
              <a:latin typeface="Arial"/>
              <a:cs typeface="Arial"/>
            </a:endParaRPr>
          </a:p>
          <a:p>
            <a:pPr marL="355600" marR="521334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latin typeface="Arial"/>
                <a:cs typeface="Arial"/>
              </a:rPr>
              <a:t>Use case Diagram &amp; Activity Diagram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Some business process modeling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techniques: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400"/>
              </a:spcBef>
              <a:buFont typeface="Wingdings"/>
              <a:buChar char="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Business Process Model and Notation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(BPMN)</a:t>
            </a:r>
            <a:endParaRPr sz="22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105"/>
              </a:spcBef>
              <a:buFont typeface="Wingdings"/>
              <a:buChar char="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Cognition enhanced Natural language Information Analysis  Method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(CogNIAM)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Font typeface="Wingdings"/>
              <a:buChar char="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Extended Business Modeling Language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(xBML)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90"/>
              </a:spcBef>
              <a:buFont typeface="Wingdings"/>
              <a:buChar char="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Event-driven process chain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(EPC)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Font typeface="Wingdings"/>
              <a:buChar char="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ICAM DEFinition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(IDEF0)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Font typeface="Wingdings"/>
              <a:buChar char="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Unified Modeling Language </a:t>
            </a:r>
            <a:r>
              <a:rPr sz="2200" spc="-10" dirty="0">
                <a:latin typeface="Arial"/>
                <a:cs typeface="Arial"/>
              </a:rPr>
              <a:t>(UML)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696" y="732237"/>
            <a:ext cx="732770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222875" algn="l"/>
              </a:tabLst>
            </a:pPr>
            <a:r>
              <a:rPr sz="2400" b="1" spc="-5" dirty="0">
                <a:latin typeface="Arial"/>
                <a:cs typeface="Arial"/>
              </a:rPr>
              <a:t>Programming languages used </a:t>
            </a:r>
            <a:r>
              <a:rPr sz="2400" b="1" spc="-5" dirty="0" smtClean="0">
                <a:latin typeface="Arial"/>
                <a:cs typeface="Arial"/>
              </a:rPr>
              <a:t>for</a:t>
            </a:r>
            <a:r>
              <a:rPr lang="en-IN" sz="2400" b="1" spc="-5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BPM</a:t>
            </a:r>
            <a:endParaRPr sz="2400" b="1" spc="-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482" y="1524000"/>
            <a:ext cx="90551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BP</a:t>
            </a:r>
            <a:r>
              <a:rPr sz="2400" b="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482" y="2133600"/>
            <a:ext cx="8469630" cy="369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Business Process Execution Language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(BPEL)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48700"/>
              </a:lnSpc>
            </a:pPr>
            <a:r>
              <a:rPr sz="2400" spc="-5" dirty="0">
                <a:latin typeface="Arial"/>
                <a:cs typeface="Arial"/>
              </a:rPr>
              <a:t>Web Services Choreography Description Language (WS-CDL)  XML Process Definition Language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(XPDL)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400" spc="-5" dirty="0">
                <a:latin typeface="Arial"/>
                <a:cs typeface="Arial"/>
              </a:rPr>
              <a:t>Vendor-specific</a:t>
            </a:r>
            <a:r>
              <a:rPr sz="2400" spc="-10" dirty="0">
                <a:latin typeface="Arial"/>
                <a:cs typeface="Arial"/>
              </a:rPr>
              <a:t> languages</a:t>
            </a:r>
            <a:endParaRPr sz="2400" dirty="0">
              <a:latin typeface="Arial"/>
              <a:cs typeface="Arial"/>
            </a:endParaRPr>
          </a:p>
          <a:p>
            <a:pPr marL="756285" marR="1022985" indent="-286385">
              <a:lnSpc>
                <a:spcPct val="100000"/>
              </a:lnSpc>
              <a:spcBef>
                <a:spcPts val="1410"/>
              </a:spcBef>
              <a:buChar char="•"/>
              <a:tabLst>
                <a:tab pos="755650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Architecture of Integrated Information Systems (ARIS)  supports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EPC,</a:t>
            </a:r>
            <a:endParaRPr sz="2200" dirty="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09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Java Process Definition </a:t>
            </a:r>
            <a:r>
              <a:rPr sz="2200" spc="-5" dirty="0" smtClean="0">
                <a:latin typeface="Arial"/>
                <a:cs typeface="Arial"/>
              </a:rPr>
              <a:t>Language </a:t>
            </a:r>
            <a:r>
              <a:rPr sz="2200" spc="-5" dirty="0">
                <a:latin typeface="Arial"/>
                <a:cs typeface="Arial"/>
              </a:rPr>
              <a:t>(JBPM</a:t>
            </a:r>
            <a:r>
              <a:rPr sz="2200" spc="-5" dirty="0" smtClean="0">
                <a:latin typeface="Arial"/>
                <a:cs typeface="Arial"/>
              </a:rPr>
              <a:t>)</a:t>
            </a:r>
            <a:r>
              <a:rPr lang="en-US" sz="2200" spc="-5" dirty="0" smtClean="0">
                <a:latin typeface="Arial"/>
                <a:cs typeface="Arial"/>
              </a:rPr>
              <a:t> or java business </a:t>
            </a:r>
            <a:r>
              <a:rPr lang="en-US" sz="2200" spc="-5" smtClean="0">
                <a:latin typeface="Arial"/>
                <a:cs typeface="Arial"/>
              </a:rPr>
              <a:t>process model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573"/>
            <a:ext cx="3250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5" dirty="0">
                <a:solidFill>
                  <a:srgbClr val="FFFFFF"/>
                </a:solidFill>
                <a:latin typeface="Arial Black"/>
                <a:cs typeface="Arial Black"/>
              </a:rPr>
              <a:t>Modeling and</a:t>
            </a:r>
            <a:r>
              <a:rPr lang="en-US" b="1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en-US" b="1" spc="-5" dirty="0">
                <a:solidFill>
                  <a:srgbClr val="FFFFFF"/>
                </a:solidFill>
                <a:latin typeface="Arial Black"/>
                <a:cs typeface="Arial Black"/>
              </a:rPr>
              <a:t>simulation</a:t>
            </a:r>
            <a:endParaRPr lang="en-US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688" y="23876"/>
            <a:ext cx="171323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2200" b="1" spc="-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2200" b="1" spc="-1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ac</a:t>
            </a:r>
            <a:r>
              <a:rPr sz="2200" b="1" spc="-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ion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0089">
              <a:lnSpc>
                <a:spcPct val="100000"/>
              </a:lnSpc>
            </a:pPr>
            <a:r>
              <a:rPr spc="-5" dirty="0"/>
              <a:t>between business process and data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762003"/>
            <a:ext cx="7391400" cy="551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Business Process Reengineering</a:t>
            </a:r>
            <a:r>
              <a:rPr spc="15" dirty="0"/>
              <a:t> </a:t>
            </a:r>
            <a:r>
              <a:rPr spc="-5" dirty="0"/>
              <a:t>Cycle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838202"/>
            <a:ext cx="4953000" cy="5231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29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tr</a:t>
            </a:r>
            <a:r>
              <a:rPr spc="-5" dirty="0"/>
              <a:t>oduc</a:t>
            </a:r>
            <a:r>
              <a:rPr spc="-10" dirty="0"/>
              <a:t>t</a:t>
            </a:r>
            <a:r>
              <a:rPr spc="-5"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969645"/>
            <a:ext cx="8336280" cy="4932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BPM uses a methodical and efficient approach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continuously improve business effectiveness and efficiency  while aiming for innovation, flexibility and integration with  technology</a:t>
            </a:r>
            <a:endParaRPr sz="2400">
              <a:latin typeface="Arial"/>
              <a:cs typeface="Arial"/>
            </a:endParaRPr>
          </a:p>
          <a:p>
            <a:pPr marL="355600" marR="635635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BPM can have a huge impact on the cost and revenue  generation of 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marL="355600" marR="239395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BPM considers processes as strategic assets of </a:t>
            </a:r>
            <a:r>
              <a:rPr sz="2400" spc="-10" dirty="0">
                <a:latin typeface="Arial"/>
                <a:cs typeface="Arial"/>
              </a:rPr>
              <a:t>an  </a:t>
            </a:r>
            <a:r>
              <a:rPr sz="2400" spc="-5" dirty="0">
                <a:latin typeface="Arial"/>
                <a:cs typeface="Arial"/>
              </a:rPr>
              <a:t>organization that have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understood, managed,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improved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deliver value-added products and services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clients</a:t>
            </a:r>
            <a:endParaRPr sz="2400">
              <a:latin typeface="Arial"/>
              <a:cs typeface="Arial"/>
            </a:endParaRPr>
          </a:p>
          <a:p>
            <a:pPr marL="355600" marR="280035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BPM provides an approach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integrate an organizational  "change capability" that is both human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technological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Business Process</a:t>
            </a:r>
            <a:r>
              <a:rPr spc="-10" dirty="0"/>
              <a:t> </a:t>
            </a:r>
            <a:r>
              <a:rPr spc="-5" dirty="0"/>
              <a:t>Reengineering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30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93445"/>
            <a:ext cx="8489950" cy="420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200785" algn="l"/>
              </a:tabLst>
            </a:pPr>
            <a:r>
              <a:rPr sz="2400" spc="-5" dirty="0">
                <a:latin typeface="Arial"/>
                <a:cs typeface="Arial"/>
              </a:rPr>
              <a:t>Aims	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improve the efficiency and effectiveness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the processes that exist within and across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organizations.</a:t>
            </a:r>
            <a:endParaRPr sz="2400" dirty="0">
              <a:latin typeface="Arial"/>
              <a:cs typeface="Arial"/>
            </a:endParaRPr>
          </a:p>
          <a:p>
            <a:pPr marL="355600" marR="1059815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10" dirty="0">
                <a:latin typeface="Arial"/>
                <a:cs typeface="Arial"/>
              </a:rPr>
              <a:t>examines </a:t>
            </a:r>
            <a:r>
              <a:rPr sz="2400" spc="-5" dirty="0">
                <a:latin typeface="Arial"/>
                <a:cs typeface="Arial"/>
              </a:rPr>
              <a:t>business processes from a "clean slate"  perspective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determine how best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construct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them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Business process reengineering (BPR) began as a private  sector technique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help organizations fundamentally rethink  how they do their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</a:t>
            </a:r>
            <a:endParaRPr sz="2400" dirty="0">
              <a:latin typeface="Arial"/>
              <a:cs typeface="Arial"/>
            </a:endParaRPr>
          </a:p>
          <a:p>
            <a:pPr marL="355600" marR="9398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key stimulus for reengineering has been the development  and deployment of sophisticated information </a:t>
            </a:r>
            <a:r>
              <a:rPr sz="2400" dirty="0">
                <a:latin typeface="Arial"/>
                <a:cs typeface="Arial"/>
              </a:rPr>
              <a:t>systems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networks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9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C</a:t>
            </a:r>
            <a:r>
              <a:rPr spc="-5" dirty="0"/>
              <a:t>heckpoint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31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8161020" cy="128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various stages in BPM lifecycle and the </a:t>
            </a:r>
            <a:r>
              <a:rPr sz="2400" dirty="0">
                <a:latin typeface="Arial"/>
                <a:cs typeface="Arial"/>
              </a:rPr>
              <a:t>tasks </a:t>
            </a:r>
            <a:r>
              <a:rPr sz="2400" spc="-5" dirty="0">
                <a:latin typeface="Arial"/>
                <a:cs typeface="Arial"/>
              </a:rPr>
              <a:t>of each  stage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Role of process modeling and its association with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BPM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I</a:t>
            </a:r>
            <a:r>
              <a:rPr spc="-5" dirty="0"/>
              <a:t>n</a:t>
            </a:r>
            <a:r>
              <a:rPr spc="-10" dirty="0"/>
              <a:t>tr</a:t>
            </a:r>
            <a:r>
              <a:rPr spc="-5" dirty="0"/>
              <a:t>oduc</a:t>
            </a:r>
            <a:r>
              <a:rPr spc="-10" dirty="0"/>
              <a:t>t</a:t>
            </a:r>
            <a:r>
              <a:rPr spc="-5"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2" y="969645"/>
            <a:ext cx="8884137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latin typeface="Arial"/>
                <a:cs typeface="Arial"/>
              </a:rPr>
              <a:t>BPM is often spoken about as</a:t>
            </a: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endParaRPr lang="en-IN" sz="2400" spc="-5" dirty="0" smtClean="0">
              <a:latin typeface="Arial"/>
              <a:cs typeface="Arial"/>
            </a:endParaRPr>
          </a:p>
          <a:p>
            <a:pPr marL="812800" marR="5080" lvl="1" indent="-342900"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latin typeface="Arial"/>
                <a:cs typeface="Arial"/>
              </a:rPr>
              <a:t>“Management by business processes”</a:t>
            </a:r>
          </a:p>
          <a:p>
            <a:pPr marL="812800" marR="5080" lvl="1" indent="-342900">
              <a:buChar char="•"/>
              <a:tabLst>
                <a:tab pos="354965" algn="l"/>
                <a:tab pos="355600" algn="l"/>
              </a:tabLst>
            </a:pPr>
            <a:endParaRPr lang="en-IN" sz="2400" spc="-5" dirty="0" smtClean="0">
              <a:latin typeface="Arial"/>
              <a:cs typeface="Arial"/>
            </a:endParaRPr>
          </a:p>
          <a:p>
            <a:pPr marL="812800" marR="5080" lvl="1" indent="-342900"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latin typeface="Arial"/>
                <a:cs typeface="Arial"/>
              </a:rPr>
              <a:t>“corporate management through processes”</a:t>
            </a:r>
          </a:p>
          <a:p>
            <a:pPr marL="812800" marR="5080" lvl="1" indent="-342900">
              <a:buChar char="•"/>
              <a:tabLst>
                <a:tab pos="354965" algn="l"/>
                <a:tab pos="355600" algn="l"/>
              </a:tabLst>
            </a:pPr>
            <a:endParaRPr lang="en-IN" sz="2400" spc="-5" dirty="0" smtClean="0">
              <a:latin typeface="Arial"/>
              <a:cs typeface="Arial"/>
            </a:endParaRPr>
          </a:p>
          <a:p>
            <a:pPr marL="812800" marR="5080" lvl="1" indent="-342900"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latin typeface="Arial"/>
                <a:cs typeface="Arial"/>
              </a:rPr>
              <a:t>“company performance management through processes”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688" y="23876"/>
            <a:ext cx="633730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Business Process Management</a:t>
            </a:r>
            <a:r>
              <a:rPr sz="2200" b="1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Activities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863" y="816737"/>
            <a:ext cx="8214359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42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 smtClean="0">
                <a:solidFill>
                  <a:srgbClr val="000000"/>
                </a:solidFill>
                <a:latin typeface="Arial"/>
                <a:cs typeface="Arial"/>
              </a:rPr>
              <a:t>Business process management activities</a:t>
            </a:r>
            <a:r>
              <a:rPr sz="2400" b="0" spc="-5" dirty="0" smtClean="0">
                <a:solidFill>
                  <a:srgbClr val="000000"/>
                </a:solidFill>
                <a:latin typeface="Arial"/>
                <a:cs typeface="Arial"/>
              </a:rPr>
              <a:t> can be classified  into six</a:t>
            </a:r>
            <a:r>
              <a:rPr sz="2400" b="0" spc="-6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 smtClean="0">
                <a:solidFill>
                  <a:srgbClr val="000000"/>
                </a:solidFill>
                <a:latin typeface="Arial"/>
                <a:cs typeface="Arial"/>
              </a:rPr>
              <a:t>categories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984" y="1555877"/>
            <a:ext cx="1746250" cy="231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" dirty="0">
                <a:latin typeface="Wingdings"/>
                <a:cs typeface="Wingdings"/>
              </a:rPr>
              <a:t></a:t>
            </a:r>
            <a:r>
              <a:rPr sz="2200" spc="5" dirty="0">
                <a:latin typeface="Arial"/>
                <a:cs typeface="Arial"/>
              </a:rPr>
              <a:t>Vision</a:t>
            </a:r>
            <a:endParaRPr sz="2200">
              <a:latin typeface="Arial"/>
              <a:cs typeface="Arial"/>
            </a:endParaRPr>
          </a:p>
          <a:p>
            <a:pPr marL="319405" indent="-306705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20040" algn="l"/>
              </a:tabLst>
            </a:pPr>
            <a:r>
              <a:rPr sz="2200" spc="-5" dirty="0"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319405" algn="l"/>
              </a:tabLst>
            </a:pPr>
            <a:r>
              <a:rPr sz="2200" spc="-5" dirty="0">
                <a:latin typeface="Arial"/>
                <a:cs typeface="Arial"/>
              </a:rPr>
              <a:t>modeling</a:t>
            </a:r>
            <a:endParaRPr sz="22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465"/>
              </a:spcBef>
              <a:buFont typeface="Wingdings"/>
              <a:buChar char=""/>
              <a:tabLst>
                <a:tab pos="319405" algn="l"/>
              </a:tabLst>
            </a:pPr>
            <a:r>
              <a:rPr sz="2200" spc="-5" dirty="0">
                <a:latin typeface="Arial"/>
                <a:cs typeface="Arial"/>
              </a:rPr>
              <a:t>execution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dirty="0">
                <a:latin typeface="Wingdings"/>
                <a:cs typeface="Wingdings"/>
              </a:rPr>
              <a:t></a:t>
            </a:r>
            <a:r>
              <a:rPr sz="2200" dirty="0">
                <a:latin typeface="Arial"/>
                <a:cs typeface="Arial"/>
              </a:rPr>
              <a:t>Monitoring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dirty="0">
                <a:latin typeface="Wingdings"/>
                <a:cs typeface="Wingdings"/>
              </a:rPr>
              <a:t></a:t>
            </a:r>
            <a:r>
              <a:rPr sz="2200" dirty="0">
                <a:latin typeface="Arial"/>
                <a:cs typeface="Arial"/>
              </a:rPr>
              <a:t>optimization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V</a:t>
            </a:r>
            <a:r>
              <a:rPr spc="-5" dirty="0"/>
              <a:t>ision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922020"/>
            <a:ext cx="8424545" cy="346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527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Functions are designed around the strategic vision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goals of an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organization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Each function is connected with a list of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processes</a:t>
            </a:r>
            <a:endParaRPr sz="2400" dirty="0">
              <a:latin typeface="Arial"/>
              <a:cs typeface="Arial"/>
            </a:endParaRPr>
          </a:p>
          <a:p>
            <a:pPr marL="355600" marR="13335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Each functional head in an organization is in charge of  certain sets of processes made up of tasks which are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executed and reported 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planned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Multiple processes and multiple functions are aggregated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achieve organizational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goals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D</a:t>
            </a:r>
            <a:r>
              <a:rPr spc="-5" dirty="0"/>
              <a:t>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099" y="922020"/>
            <a:ext cx="8007350" cy="420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589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2846705" algn="l"/>
                <a:tab pos="3523615" algn="l"/>
                <a:tab pos="4116704" algn="l"/>
                <a:tab pos="6237605" algn="l"/>
              </a:tabLst>
            </a:pPr>
            <a:r>
              <a:rPr sz="2400" spc="-5" dirty="0">
                <a:latin typeface="Arial"/>
                <a:cs typeface="Arial"/>
              </a:rPr>
              <a:t>Process design takes into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consideration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	</a:t>
            </a:r>
            <a:r>
              <a:rPr sz="2400" spc="-10" dirty="0">
                <a:latin typeface="Arial"/>
                <a:cs typeface="Arial"/>
              </a:rPr>
              <a:t>existing  </a:t>
            </a:r>
            <a:r>
              <a:rPr sz="2400" spc="-5" dirty="0">
                <a:latin typeface="Arial"/>
                <a:cs typeface="Arial"/>
              </a:rPr>
              <a:t>processes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“as-is”	and	the	design of "to-be"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processes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representation of the process flow, the factors within  it, alerts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notifications, escalations, standard operating  procedures, service level agreements, and task hand-  over mechanisms are the areas of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focus.</a:t>
            </a:r>
            <a:endParaRPr sz="2400" dirty="0">
              <a:latin typeface="Arial"/>
              <a:cs typeface="Arial"/>
            </a:endParaRPr>
          </a:p>
          <a:p>
            <a:pPr marL="355600" marR="201295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Good design brings down the number of problems over  the lifetime of 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 dirty="0">
              <a:latin typeface="Arial"/>
              <a:cs typeface="Arial"/>
            </a:endParaRPr>
          </a:p>
          <a:p>
            <a:pPr marL="355600" marR="294640" indent="-342900">
              <a:lnSpc>
                <a:spcPct val="100000"/>
              </a:lnSpc>
              <a:spcBef>
                <a:spcPts val="1400"/>
              </a:spcBef>
              <a:buChar char="•"/>
              <a:tabLst>
                <a:tab pos="354965" algn="l"/>
                <a:tab pos="355600" algn="l"/>
                <a:tab pos="1048385" algn="l"/>
              </a:tabLst>
            </a:pPr>
            <a:r>
              <a:rPr sz="2400" spc="-5" dirty="0">
                <a:latin typeface="Arial"/>
                <a:cs typeface="Arial"/>
              </a:rPr>
              <a:t>The	aim of this step 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make sure that 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correct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efficient theoretical design 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prepared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10" dirty="0"/>
              <a:t>D</a:t>
            </a:r>
            <a:r>
              <a:rPr spc="-5" dirty="0"/>
              <a:t>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3512" y="23876"/>
            <a:ext cx="98615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con</a:t>
            </a:r>
            <a:r>
              <a:rPr sz="2200" b="1" spc="-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 Black"/>
                <a:cs typeface="Arial Black"/>
              </a:rPr>
              <a:t>…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863" y="817245"/>
            <a:ext cx="8312784" cy="238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proposed improvement could be in human-to-human,  human-to-system or system-to-system workflows, and may  target regulatory, market, or competitive challenges  experienced by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businesses</a:t>
            </a:r>
            <a:endParaRPr sz="2400" dirty="0">
              <a:latin typeface="Arial"/>
              <a:cs typeface="Arial"/>
            </a:endParaRPr>
          </a:p>
          <a:p>
            <a:pPr marL="355600" marR="49149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existing process and the design of new process for  various applications will have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coordinate</a:t>
            </a:r>
            <a:r>
              <a:rPr lang="en-IN" sz="2400" spc="-5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ct val="100000"/>
              </a:lnSpc>
            </a:pPr>
            <a:r>
              <a:rPr spc="-5" dirty="0"/>
              <a:t>Modeling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8490" y="6601031"/>
            <a:ext cx="2216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spc="-5" dirty="0">
                <a:latin typeface="Arial"/>
                <a:cs typeface="Arial"/>
              </a:rPr>
              <a:t>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5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863" y="817245"/>
            <a:ext cx="8347709" cy="2764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6423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Modeling takes the theoretical design and introduces  combinations of variables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(</a:t>
            </a:r>
            <a:r>
              <a:rPr lang="en-IN" sz="2400" dirty="0" smtClean="0">
                <a:latin typeface="Arial"/>
                <a:cs typeface="Arial"/>
              </a:rPr>
              <a:t> e.g. changes in rent or material cost)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also involves running "what-if analysis" on the processes:  "What if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have 75% of resources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the same task?"  "What if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want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do the same job for 80% of the current  cost?"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1708</Words>
  <Application>Microsoft Office PowerPoint</Application>
  <PresentationFormat>On-screen Show (4:3)</PresentationFormat>
  <Paragraphs>251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Times New Roman</vt:lpstr>
      <vt:lpstr>Wingdings</vt:lpstr>
      <vt:lpstr>Office Theme</vt:lpstr>
      <vt:lpstr>Unit 2</vt:lpstr>
      <vt:lpstr>Learning Objectives</vt:lpstr>
      <vt:lpstr>Introduction</vt:lpstr>
      <vt:lpstr>Introduction</vt:lpstr>
      <vt:lpstr>Business process management activities can be classified  into six categories</vt:lpstr>
      <vt:lpstr>Vision</vt:lpstr>
      <vt:lpstr>Design</vt:lpstr>
      <vt:lpstr>Design</vt:lpstr>
      <vt:lpstr>Modeling</vt:lpstr>
      <vt:lpstr>Execution</vt:lpstr>
      <vt:lpstr>Execution cont…</vt:lpstr>
      <vt:lpstr>Monitoring</vt:lpstr>
      <vt:lpstr>Monitoring cont…</vt:lpstr>
      <vt:lpstr>Optimization</vt:lpstr>
      <vt:lpstr>Re-engineering</vt:lpstr>
      <vt:lpstr>Components</vt:lpstr>
      <vt:lpstr>Establishing a common language  for business IT alignment</vt:lpstr>
      <vt:lpstr>Cloud computing BPM</vt:lpstr>
      <vt:lpstr>BPM lifecycle – Phases</vt:lpstr>
      <vt:lpstr>Model</vt:lpstr>
      <vt:lpstr>Implement</vt:lpstr>
      <vt:lpstr>Execute</vt:lpstr>
      <vt:lpstr>Optimize</vt:lpstr>
      <vt:lpstr>Business Model</vt:lpstr>
      <vt:lpstr>Business Process</vt:lpstr>
      <vt:lpstr>Modeling and simulation functionality allows for pre-  execution "what-if" modeling and simulation</vt:lpstr>
      <vt:lpstr>BPMN</vt:lpstr>
      <vt:lpstr>between business process and data</vt:lpstr>
      <vt:lpstr>Business Process Reengineering Cycle</vt:lpstr>
      <vt:lpstr>Business Process Reengineering</vt:lpstr>
      <vt:lpstr>Checkpoint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Masi</dc:creator>
  <cp:lastModifiedBy>Ankita Shukla</cp:lastModifiedBy>
  <cp:revision>22</cp:revision>
  <dcterms:created xsi:type="dcterms:W3CDTF">2016-08-30T02:13:08Z</dcterms:created>
  <dcterms:modified xsi:type="dcterms:W3CDTF">2018-08-28T04:27:15Z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2015-08-19T00:00:00Z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2016-08-30T00:00:00Z</vt:filetime>
  </property>
</Properties>
</file>