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6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>
        <p:scale>
          <a:sx n="76" d="100"/>
          <a:sy n="76" d="100"/>
        </p:scale>
        <p:origin x="-127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3330-70E1-4A26-8F8A-A698695C8448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7F3D1-FA25-4891-A11E-60545F315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7F3D1-FA25-4891-A11E-60545F315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 with PHP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748923" cy="369332"/>
          </a:xfrm>
        </p:spPr>
        <p:txBody>
          <a:bodyPr/>
          <a:lstStyle/>
          <a:p>
            <a:r>
              <a:rPr lang="en-US" dirty="0" smtClean="0"/>
              <a:t>UPES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Dr.Venkatadri.M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$this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Example of what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dirty="0" smtClean="0"/>
              <a:t> is</a:t>
            </a:r>
          </a:p>
          <a:p>
            <a:pPr>
              <a:lnSpc>
                <a:spcPts val="3500"/>
              </a:lnSpc>
            </a:pPr>
            <a:endParaRPr lang="en-US" sz="3600" dirty="0" smtClean="0"/>
          </a:p>
          <a:p>
            <a:pPr>
              <a:lnSpc>
                <a:spcPts val="3500"/>
              </a:lnSpc>
            </a:pPr>
            <a:endParaRPr lang="en-US" sz="3600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Can be used to access methods too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8625" y="1143000"/>
            <a:ext cx="8358188" cy="48936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'test'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anotherObject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A('foo');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anotherObject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'foo';</a:t>
            </a:r>
          </a:p>
        </p:txBody>
      </p:sp>
    </p:spTree>
    <p:extLst>
      <p:ext uri="{BB962C8B-B14F-4D97-AF65-F5344CB8AC3E}">
        <p14:creationId xmlns:p14="http://schemas.microsoft.com/office/powerpoint/2010/main" val="21200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Destructors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Each class can have only one destructor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Must be public</a:t>
            </a:r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endParaRPr lang="en-US" dirty="0" smtClean="0"/>
          </a:p>
          <a:p>
            <a:pPr lvl="1">
              <a:lnSpc>
                <a:spcPts val="3500"/>
              </a:lnSpc>
            </a:pPr>
            <a:r>
              <a:rPr lang="en-US" dirty="0" smtClean="0"/>
              <a:t>Destructors are automatically called when script is shutting down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81200"/>
            <a:ext cx="8031162" cy="3416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($name)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($name, 'r');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__destruct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</p:txBody>
      </p:sp>
    </p:spTree>
    <p:extLst>
      <p:ext uri="{BB962C8B-B14F-4D97-AF65-F5344CB8AC3E}">
        <p14:creationId xmlns:p14="http://schemas.microsoft.com/office/powerpoint/2010/main" val="9140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ct val="30000"/>
              </a:spcBef>
            </a:pPr>
            <a:r>
              <a:rPr lang="en-US" sz="2800" dirty="0" smtClean="0"/>
              <a:t>Each method and property has a scope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 smtClean="0"/>
              <a:t>It defines who can access it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 smtClean="0"/>
              <a:t>Three levels – public, protected, private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 smtClean="0"/>
              <a:t>Private can be access only by the object itself 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 smtClean="0"/>
              <a:t>Protected can be accessed by descendant classes </a:t>
            </a:r>
            <a:r>
              <a:rPr lang="en-US" sz="2400" i="1" dirty="0" smtClean="0"/>
              <a:t>(see inheritance)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400" dirty="0" smtClean="0"/>
              <a:t>Public can be accessed from the outside world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sz="2800" dirty="0" smtClean="0"/>
              <a:t>Level is added before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dirty="0" smtClean="0"/>
              <a:t> keyword or instead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2">
              <a:lnSpc>
                <a:spcPts val="2800"/>
              </a:lnSpc>
              <a:spcBef>
                <a:spcPct val="30000"/>
              </a:spcBef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dirty="0" smtClean="0">
                <a:cs typeface="Courier New" pitchFamily="49" charset="0"/>
              </a:rPr>
              <a:t> is old style (PHP 4) equivalent to public</a:t>
            </a:r>
          </a:p>
          <a:p>
            <a:pPr lvl="1">
              <a:lnSpc>
                <a:spcPts val="2800"/>
              </a:lnSpc>
              <a:spcBef>
                <a:spcPct val="30000"/>
              </a:spcBef>
            </a:pPr>
            <a:r>
              <a:rPr lang="en-US" dirty="0" smtClean="0">
                <a:cs typeface="Courier New" pitchFamily="49" charset="0"/>
              </a:rPr>
              <a:t>Constructors always need to be public</a:t>
            </a:r>
            <a:endParaRPr lang="bg-BG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Example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137821"/>
            <a:ext cx="8358188" cy="5262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prints 'test'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will not work: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2466975" y="2823746"/>
            <a:ext cx="4572000" cy="1357312"/>
          </a:xfrm>
          <a:prstGeom prst="wedgeRectCallout">
            <a:avLst>
              <a:gd name="adj1" fmla="val -21891"/>
              <a:gd name="adj2" fmla="val -5907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$bar variable is private so only the object can access 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085975" y="3600034"/>
            <a:ext cx="4572000" cy="1357312"/>
          </a:xfrm>
          <a:prstGeom prst="wedgeRectCallout">
            <a:avLst>
              <a:gd name="adj1" fmla="val -19254"/>
              <a:gd name="adj2" fmla="val 6307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myPrint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is public, so everyone can call it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1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 smtClean="0"/>
              <a:t>A class can inherit (extend) another class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It inherits all its methods and properties</a:t>
            </a:r>
            <a:endParaRPr lang="bg-BG" sz="28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981200"/>
            <a:ext cx="8358188" cy="4599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$bar = 'test';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example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…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//prints 'test'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//calls the A-class function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-&gt;example(); </a:t>
            </a:r>
          </a:p>
        </p:txBody>
      </p:sp>
    </p:spTree>
    <p:extLst>
      <p:ext uri="{BB962C8B-B14F-4D97-AF65-F5344CB8AC3E}">
        <p14:creationId xmlns:p14="http://schemas.microsoft.com/office/powerpoint/2010/main" val="29560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Protected Scope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sz="2800" dirty="0" smtClean="0"/>
              <a:t>Method or property, declared as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 smtClean="0"/>
              <a:t> can be accessed in classes that inherit it, but cannot be accessed from the outside world</a:t>
            </a:r>
            <a:endParaRPr lang="bg-BG" sz="28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2322016"/>
            <a:ext cx="8358188" cy="4154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$bar = 'test';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this is allowed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'I see it';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 //not allowed</a:t>
            </a:r>
          </a:p>
        </p:txBody>
      </p:sp>
    </p:spTree>
    <p:extLst>
      <p:ext uri="{BB962C8B-B14F-4D97-AF65-F5344CB8AC3E}">
        <p14:creationId xmlns:p14="http://schemas.microsoft.com/office/powerpoint/2010/main" val="41391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a class inherits another, it can declare methods that override parent class methods</a:t>
            </a:r>
          </a:p>
          <a:p>
            <a:pPr lvl="1"/>
            <a:r>
              <a:rPr lang="en-US" smtClean="0"/>
              <a:t>Method names are the same</a:t>
            </a:r>
          </a:p>
          <a:p>
            <a:pPr lvl="1"/>
            <a:r>
              <a:rPr lang="en-US" smtClean="0"/>
              <a:t>Parameters may differ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1500" y="3657600"/>
            <a:ext cx="8032750" cy="2308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… 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… 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8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44525" y="1137821"/>
            <a:ext cx="7888288" cy="5262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'called from A';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foo()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'called from B';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 = new B();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$obj1-&gt;foo(); // executes A's methods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$obj2-&gt;foo(); // executes B's methods</a:t>
            </a:r>
          </a:p>
        </p:txBody>
      </p:sp>
    </p:spTree>
    <p:extLst>
      <p:ext uri="{BB962C8B-B14F-4D97-AF65-F5344CB8AC3E}">
        <p14:creationId xmlns:p14="http://schemas.microsoft.com/office/powerpoint/2010/main" val="4775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Parent Class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-&gt; is used to access object's methods and properties, the :: (double colon) is used to change scope</a:t>
            </a:r>
          </a:p>
          <a:p>
            <a:pPr lvl="1"/>
            <a:r>
              <a:rPr lang="en-US" smtClean="0"/>
              <a:t>Scope Resolution Operator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parent:: </a:t>
            </a:r>
            <a:r>
              <a:rPr lang="en-US" smtClean="0"/>
              <a:t>can be used to access parent's class overridden methods</a:t>
            </a:r>
          </a:p>
          <a:p>
            <a:pPr lvl="1"/>
            <a:r>
              <a:rPr lang="en-US" smtClean="0"/>
              <a:t>Example: call parent's constructor in the child one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835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Parent Class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Example of calling parent constructor</a:t>
            </a:r>
            <a:endParaRPr lang="bg-BG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73088" y="1524000"/>
            <a:ext cx="8031162" cy="49455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$variable;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__construct() { 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$this-&gt;variable = 'test';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__construct()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parent::__construct();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$this-&gt;variable;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B();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prints 'test';</a:t>
            </a:r>
          </a:p>
        </p:txBody>
      </p:sp>
    </p:spTree>
    <p:extLst>
      <p:ext uri="{BB962C8B-B14F-4D97-AF65-F5344CB8AC3E}">
        <p14:creationId xmlns:p14="http://schemas.microsoft.com/office/powerpoint/2010/main" val="423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Classes and objects</a:t>
            </a:r>
          </a:p>
          <a:p>
            <a:pPr>
              <a:defRPr/>
            </a:pPr>
            <a:r>
              <a:rPr lang="en-US" dirty="0" smtClean="0"/>
              <a:t>Methods and properties</a:t>
            </a:r>
          </a:p>
          <a:p>
            <a:pPr>
              <a:defRPr/>
            </a:pPr>
            <a:r>
              <a:rPr lang="en-US" dirty="0" smtClean="0"/>
              <a:t>Scope</a:t>
            </a:r>
          </a:p>
          <a:p>
            <a:pPr>
              <a:defRPr/>
            </a:pPr>
            <a:r>
              <a:rPr lang="en-US" dirty="0" smtClean="0"/>
              <a:t>Inheritance</a:t>
            </a:r>
          </a:p>
          <a:p>
            <a:pPr>
              <a:defRPr/>
            </a:pPr>
            <a:r>
              <a:rPr lang="en-US" dirty="0" smtClean="0"/>
              <a:t>Static methods and properties</a:t>
            </a:r>
          </a:p>
          <a:p>
            <a:pPr>
              <a:defRPr/>
            </a:pPr>
            <a:r>
              <a:rPr lang="en-US" dirty="0" smtClean="0"/>
              <a:t>Constants</a:t>
            </a:r>
          </a:p>
          <a:p>
            <a:pPr>
              <a:defRPr/>
            </a:pPr>
            <a:r>
              <a:rPr lang="en-US" dirty="0" smtClean="0"/>
              <a:t>Abstraction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42056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static</a:t>
            </a:r>
            <a:r>
              <a:rPr lang="en-US" smtClean="0"/>
              <a:t> Keyword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Defining method or property as 'static' makes them accessible without needing an instantiation of a class</a:t>
            </a:r>
          </a:p>
          <a:p>
            <a:pPr lvl="1"/>
            <a:r>
              <a:rPr lang="en-US" smtClean="0"/>
              <a:t>Accessed with the double-colon (::) operator instead of the member (-&gt;) operator 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smtClean="0"/>
              <a:t> is not available in static methods</a:t>
            </a:r>
          </a:p>
          <a:p>
            <a:pPr lvl="1"/>
            <a:r>
              <a:rPr lang="en-US" smtClean="0"/>
              <a:t>Static properties and methods can also have scope defined – public, private or protected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08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static</a:t>
            </a:r>
            <a:r>
              <a:rPr lang="en-US" smtClean="0"/>
              <a:t> Keyword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static method and 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 lvl="1"/>
            <a:r>
              <a:rPr lang="en-US" dirty="0" smtClean="0"/>
              <a:t>Class can access statics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Outside world accesses statics with the class name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44525" y="1676400"/>
            <a:ext cx="7888288" cy="3046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self::$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A::$myVariable = 'test';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A::myPrint();</a:t>
            </a:r>
          </a:p>
        </p:txBody>
      </p:sp>
    </p:spTree>
    <p:extLst>
      <p:ext uri="{BB962C8B-B14F-4D97-AF65-F5344CB8AC3E}">
        <p14:creationId xmlns:p14="http://schemas.microsoft.com/office/powerpoint/2010/main" val="27455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Constants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62000"/>
            <a:ext cx="8496300" cy="5943600"/>
          </a:xfrm>
        </p:spPr>
        <p:txBody>
          <a:bodyPr/>
          <a:lstStyle/>
          <a:p>
            <a:pPr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Constants in PHP usually are declared with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2800" dirty="0" smtClean="0"/>
              <a:t> function</a:t>
            </a:r>
          </a:p>
          <a:p>
            <a:pPr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Constants can be defined in class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Differ from normal variables – no need for $ symbol to declare and access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Declared with the const keyword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Value must be supplied with the declaration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Accessed with scope operator (::)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Can be overridden by child classes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defRPr/>
            </a:pPr>
            <a:r>
              <a:rPr lang="en-US" sz="2800" dirty="0" smtClean="0"/>
              <a:t>Value must be constant expression, not a variable, class member, result of operation or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8393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Constants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of a class constant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3088" y="1752600"/>
            <a:ext cx="8031162" cy="4524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'value';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showConstant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self::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A::myConstant;</a:t>
            </a: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showConstant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4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en-US" sz="2800" dirty="0" smtClean="0"/>
              <a:t>Classes, defined as abstract, cannot have instances (cannot create object of this class)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 smtClean="0"/>
              <a:t>Abstract class must have at least one abstract method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 smtClean="0"/>
              <a:t>Abstract methods do not have implementation (body) in the class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400" dirty="0" smtClean="0"/>
              <a:t>Only signature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 smtClean="0"/>
              <a:t>The class must be inherited </a:t>
            </a:r>
          </a:p>
          <a:p>
            <a:pPr lvl="1">
              <a:lnSpc>
                <a:spcPts val="3200"/>
              </a:lnSpc>
              <a:spcBef>
                <a:spcPct val="35000"/>
              </a:spcBef>
            </a:pPr>
            <a:r>
              <a:rPr lang="en-US" sz="2800" dirty="0" smtClean="0"/>
              <a:t>The child class must implement all abstract methods</a:t>
            </a:r>
          </a:p>
          <a:p>
            <a:pPr lvl="2">
              <a:lnSpc>
                <a:spcPts val="3200"/>
              </a:lnSpc>
              <a:spcBef>
                <a:spcPct val="35000"/>
              </a:spcBef>
            </a:pPr>
            <a:r>
              <a:rPr lang="en-US" sz="2600" dirty="0" smtClean="0"/>
              <a:t>Cannot increase visibility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983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868025"/>
            <a:ext cx="8358188" cy="5769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abstract 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abstract public function getValue2($prefix);</a:t>
            </a:r>
          </a:p>
          <a:p>
            <a:pPr>
              <a:lnSpc>
                <a:spcPts val="26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Class1 extends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"Class1";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getValue2($prefix)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$prefix."NAC1";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 Example (2)</a:t>
            </a:r>
            <a:endParaRPr lang="bg-BG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91103" y="859872"/>
            <a:ext cx="8358188" cy="5769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continue from previous slide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Class2 extends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"Class2";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getValue2($prefix)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$prefix."NAC2";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5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$class1 = new Class1();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$class1-&gt;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"Class1";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$class1-&gt;getValue2('FOO'); // FOONAC1</a:t>
            </a:r>
          </a:p>
          <a:p>
            <a:pPr>
              <a:lnSpc>
                <a:spcPts val="2500"/>
              </a:lnSpc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$class2 = new Class2();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$class2-&gt;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printOut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 // "Class2";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$class2-&gt;getValue2('FOO'); //FOONAC2</a:t>
            </a:r>
          </a:p>
        </p:txBody>
      </p:sp>
    </p:spTree>
    <p:extLst>
      <p:ext uri="{BB962C8B-B14F-4D97-AF65-F5344CB8AC3E}">
        <p14:creationId xmlns:p14="http://schemas.microsoft.com/office/powerpoint/2010/main" val="6996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Object interfaces allow you to specify what methods a child class must implement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600" dirty="0" smtClean="0"/>
              <a:t>Declared with the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600" dirty="0" smtClean="0"/>
              <a:t> keyword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Similar to abstract class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Interface can have only public methods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No method in interface can have implementation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Interfaces are inherited with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2800" dirty="0" smtClean="0"/>
              <a:t> keyword (instead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8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sz="2800" dirty="0" smtClean="0"/>
              <a:t>One class may implement multiple interfaces, if they do not have methods with same names</a:t>
            </a:r>
          </a:p>
        </p:txBody>
      </p:sp>
    </p:spTree>
    <p:extLst>
      <p:ext uri="{BB962C8B-B14F-4D97-AF65-F5344CB8AC3E}">
        <p14:creationId xmlns:p14="http://schemas.microsoft.com/office/powerpoint/2010/main" val="33735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859872"/>
            <a:ext cx="8358188" cy="5769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iTemplate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set ($name, $value);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getHTML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($template);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Template implements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iTemplate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private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array();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set ($name, $value)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$this-&gt;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[$name] = $value;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public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getHTML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($template) 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foreach($this-&gt;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as $name=&gt;$value) {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$template = 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'{'.$name.'}', $value, $template);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       }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   return $template;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Overloading in PHP provides the means to dynamically create members and methods via set of "magical" methods</a:t>
            </a:r>
          </a:p>
          <a:p>
            <a:pPr lvl="1"/>
            <a:r>
              <a:rPr lang="en-US" sz="2800" dirty="0" smtClean="0"/>
              <a:t>Invoked with interacting with members or methods that have not been declared or are not visible in the current scope</a:t>
            </a:r>
          </a:p>
          <a:p>
            <a:pPr lvl="1"/>
            <a:r>
              <a:rPr lang="en-US" sz="2800" dirty="0" smtClean="0"/>
              <a:t>All of the magic methods must be declared as public</a:t>
            </a:r>
          </a:p>
          <a:p>
            <a:pPr lvl="1"/>
            <a:r>
              <a:rPr lang="en-US" sz="2800" dirty="0" smtClean="0"/>
              <a:t>None of the magic functions can be called with arguments, passed by reference</a:t>
            </a:r>
          </a:p>
        </p:txBody>
      </p:sp>
    </p:spTree>
    <p:extLst>
      <p:ext uri="{BB962C8B-B14F-4D97-AF65-F5344CB8AC3E}">
        <p14:creationId xmlns:p14="http://schemas.microsoft.com/office/powerpoint/2010/main" val="1291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Object Iteration</a:t>
            </a:r>
          </a:p>
          <a:p>
            <a:r>
              <a:rPr lang="en-US" dirty="0" smtClean="0"/>
              <a:t>Object Cloning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err="1" smtClean="0"/>
              <a:t>Autoloading</a:t>
            </a:r>
            <a:r>
              <a:rPr lang="en-US" dirty="0" smtClean="0"/>
              <a:t> Classes</a:t>
            </a: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462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overloading methods are invoked when accessing variable or method that is not declared or is inaccessible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__set($name, $value) </a:t>
            </a:r>
            <a:r>
              <a:rPr lang="en-US" dirty="0" smtClean="0"/>
              <a:t>– when writing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__get ($name) </a:t>
            </a:r>
            <a:r>
              <a:rPr lang="en-US" dirty="0" smtClean="0"/>
              <a:t>–when reading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__isset ($name) </a:t>
            </a:r>
            <a:r>
              <a:rPr lang="en-US" dirty="0" smtClean="0"/>
              <a:t>– when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isset() </a:t>
            </a:r>
            <a:r>
              <a:rPr lang="en-US" dirty="0" smtClean="0"/>
              <a:t>function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__unset ($name) </a:t>
            </a:r>
            <a:r>
              <a:rPr lang="en-US" dirty="0" smtClean="0"/>
              <a:t>– when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unset() </a:t>
            </a:r>
            <a:r>
              <a:rPr lang="en-US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46654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__call ($name, $arguments) </a:t>
            </a:r>
            <a:r>
              <a:rPr lang="en-US" sz="2800" dirty="0" smtClean="0"/>
              <a:t>- when calling a method</a:t>
            </a:r>
            <a:endParaRPr lang="bg-BG" sz="2800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callStatic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($name, $arguments) </a:t>
            </a:r>
            <a:r>
              <a:rPr lang="en-US" sz="2800" dirty="0" smtClean="0"/>
              <a:t>– when calling a method in a static context</a:t>
            </a:r>
          </a:p>
          <a:p>
            <a:pPr lvl="1"/>
            <a:r>
              <a:rPr lang="en-US" sz="2800" dirty="0" smtClean="0"/>
              <a:t>Added after PHP 5.3</a:t>
            </a:r>
          </a:p>
          <a:p>
            <a:pPr lvl="1"/>
            <a:r>
              <a:rPr lang="en-US" sz="2800" dirty="0" smtClean="0"/>
              <a:t>Must always be declared as static</a:t>
            </a:r>
          </a:p>
          <a:p>
            <a:r>
              <a:rPr lang="en-US" sz="2800" dirty="0" smtClean="0"/>
              <a:t>PHP "overloading" is a lot different from most languages "overloading"</a:t>
            </a:r>
          </a:p>
          <a:p>
            <a:pPr lvl="1"/>
            <a:r>
              <a:rPr lang="en-US" sz="2800" dirty="0" smtClean="0"/>
              <a:t>Usually it means the ability to declare two methods with different sets of parameters but same names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0190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provides a way for object to be iterated trough as a list of items (array)</a:t>
            </a:r>
          </a:p>
          <a:p>
            <a:pPr lvl="1"/>
            <a:r>
              <a:rPr lang="en-US" smtClean="0"/>
              <a:t>foreach can be used</a:t>
            </a:r>
          </a:p>
          <a:p>
            <a:pPr lvl="1"/>
            <a:r>
              <a:rPr lang="en-US" smtClean="0"/>
              <a:t>By default iterates all visible properties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015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5875" y="71438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sz="3600" smtClean="0"/>
              <a:t>Object Iteration – Example</a:t>
            </a:r>
            <a:endParaRPr lang="bg-BG" sz="360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990600"/>
            <a:ext cx="8358188" cy="54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$var1 = 1;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$var2 = 2;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$var3 = 3;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$var4 = 4;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printIteration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foreach ($this as $key=&gt;$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echo "$key :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\n";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prints only the public properties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foreach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as $key=&gt;$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echo "$key :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\n";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prints protected and private too</a:t>
            </a:r>
          </a:p>
          <a:p>
            <a:pPr>
              <a:lnSpc>
                <a:spcPts val="26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printIteration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();</a:t>
            </a:r>
          </a:p>
        </p:txBody>
      </p:sp>
    </p:spTree>
    <p:extLst>
      <p:ext uri="{BB962C8B-B14F-4D97-AF65-F5344CB8AC3E}">
        <p14:creationId xmlns:p14="http://schemas.microsoft.com/office/powerpoint/2010/main" val="1902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Iteration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2800" dirty="0" smtClean="0"/>
              <a:t>To take object iteration a step further, you can implement one of the PHP interfaces</a:t>
            </a:r>
          </a:p>
          <a:p>
            <a:pPr lvl="1">
              <a:lnSpc>
                <a:spcPts val="3400"/>
              </a:lnSpc>
            </a:pPr>
            <a:r>
              <a:rPr lang="en-US" sz="2800" dirty="0" smtClean="0"/>
              <a:t>Provided by the Standard PHP Library</a:t>
            </a:r>
          </a:p>
          <a:p>
            <a:pPr lvl="1">
              <a:lnSpc>
                <a:spcPts val="3400"/>
              </a:lnSpc>
            </a:pPr>
            <a:r>
              <a:rPr lang="en-US" sz="2800" dirty="0" smtClean="0"/>
              <a:t>Allows the objects to decide what to show and what not</a:t>
            </a:r>
          </a:p>
          <a:p>
            <a:pPr lvl="1">
              <a:lnSpc>
                <a:spcPts val="3400"/>
              </a:lnSpc>
            </a:pPr>
            <a:r>
              <a:rPr lang="en-US" sz="2800" dirty="0" smtClean="0"/>
              <a:t>Some provided interfaces:</a:t>
            </a:r>
          </a:p>
          <a:p>
            <a:pPr lvl="2">
              <a:lnSpc>
                <a:spcPts val="34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400" dirty="0" smtClean="0"/>
              <a:t> – very long to implement but provides dull features</a:t>
            </a:r>
          </a:p>
          <a:p>
            <a:pPr lvl="2">
              <a:lnSpc>
                <a:spcPts val="34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IteratorAggregate</a:t>
            </a:r>
            <a:r>
              <a:rPr lang="en-US" sz="2400" dirty="0" smtClean="0"/>
              <a:t> – simple version of Iterator interface</a:t>
            </a:r>
          </a:p>
          <a:p>
            <a:pPr lvl="2">
              <a:lnSpc>
                <a:spcPts val="34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ArrayIterator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DirectoryIterator</a:t>
            </a:r>
            <a:r>
              <a:rPr lang="en-US" sz="2400" dirty="0" smtClean="0"/>
              <a:t>, etc.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5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can be cloned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 smtClean="0"/>
              <a:t> keyword</a:t>
            </a:r>
          </a:p>
          <a:p>
            <a:pPr>
              <a:spcBef>
                <a:spcPct val="70000"/>
              </a:spcBef>
            </a:pPr>
            <a:endParaRPr lang="en-US" dirty="0" smtClean="0"/>
          </a:p>
          <a:p>
            <a:pPr lvl="1"/>
            <a:r>
              <a:rPr lang="en-US" dirty="0" smtClean="0"/>
              <a:t>This will create new independent object</a:t>
            </a:r>
          </a:p>
          <a:p>
            <a:r>
              <a:rPr lang="en-US" dirty="0" smtClean="0"/>
              <a:t>Creating a copy of an object with fully replicated properties is not always the wanted behavior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77863" y="2209800"/>
            <a:ext cx="7781925" cy="8309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$obj1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$obj2 = clone $obj1;</a:t>
            </a:r>
          </a:p>
        </p:txBody>
      </p:sp>
    </p:spTree>
    <p:extLst>
      <p:ext uri="{BB962C8B-B14F-4D97-AF65-F5344CB8AC3E}">
        <p14:creationId xmlns:p14="http://schemas.microsoft.com/office/powerpoint/2010/main" val="355737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42900" lvl="1" indent="-342900"/>
            <a:r>
              <a:rPr lang="en-US" sz="2800" smtClean="0"/>
              <a:t>A class can implement the magic method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__clone </a:t>
            </a:r>
            <a:r>
              <a:rPr lang="en-US" sz="2800" smtClean="0"/>
              <a:t>which is called for the newly created object</a:t>
            </a:r>
          </a:p>
          <a:p>
            <a:pPr marL="342900" lvl="1" indent="-342900"/>
            <a:r>
              <a:rPr lang="en-US" sz="2800" dirty="0" smtClean="0"/>
              <a:t>Called "clone constructor"</a:t>
            </a:r>
          </a:p>
          <a:p>
            <a:pPr marL="342900" lvl="1" indent="-342900"/>
            <a:r>
              <a:rPr lang="en-US" sz="2800" dirty="0" smtClean="0"/>
              <a:t>Allows necessary changes to be done on the newly created object</a:t>
            </a:r>
          </a:p>
          <a:p>
            <a:pPr marL="342900" lvl="1" indent="-342900"/>
            <a:r>
              <a:rPr lang="en-US" sz="2800" dirty="0" smtClean="0"/>
              <a:t>Example: Object holding reference to resource – the new object must have new references, instead of copies </a:t>
            </a:r>
          </a:p>
          <a:p>
            <a:pPr marL="342900" lvl="1" indent="-342900"/>
            <a:r>
              <a:rPr lang="en-US" sz="2800" dirty="0" smtClean="0"/>
              <a:t>Example: Object holding reference to another object that must not be copied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5119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Cloning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4812" y="990600"/>
            <a:ext cx="8358188" cy="54591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open ($file)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$file;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($file, 'r');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close 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if 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__clone () {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reopen the file for the new object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if 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ts val="22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($this-&gt;file, 'r'); 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8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Serializing is the process of transforming an object into a string, that can be stored</a:t>
            </a:r>
          </a:p>
          <a:p>
            <a:pPr lvl="1"/>
            <a:r>
              <a:rPr lang="en-US" dirty="0" smtClean="0"/>
              <a:t>This string can be used to restore the object</a:t>
            </a:r>
          </a:p>
          <a:p>
            <a:pPr lvl="1"/>
            <a:r>
              <a:rPr lang="en-US" dirty="0" smtClean="0"/>
              <a:t>Useful for storing objects in session data</a:t>
            </a:r>
          </a:p>
          <a:p>
            <a:pPr lvl="1"/>
            <a:r>
              <a:rPr lang="en-US" dirty="0" smtClean="0"/>
              <a:t>Saves only properties values and class names – no methods</a:t>
            </a:r>
          </a:p>
          <a:p>
            <a:pPr lvl="1"/>
            <a:r>
              <a:rPr lang="en-US" dirty="0" smtClean="0"/>
              <a:t>PHP provides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dirty="0" smtClean="0"/>
              <a:t> functions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33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serialize ($object)</a:t>
            </a:r>
            <a:r>
              <a:rPr lang="en-US" dirty="0" smtClean="0"/>
              <a:t> – returns string, representing the object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unserialize ($string) </a:t>
            </a:r>
            <a:r>
              <a:rPr lang="en-US" dirty="0" smtClean="0"/>
              <a:t>– returns new object, that is restored from the serialized string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dirty="0" smtClean="0"/>
              <a:t> requires the class to be defined before calling it</a:t>
            </a:r>
          </a:p>
        </p:txBody>
      </p:sp>
    </p:spTree>
    <p:extLst>
      <p:ext uri="{BB962C8B-B14F-4D97-AF65-F5344CB8AC3E}">
        <p14:creationId xmlns:p14="http://schemas.microsoft.com/office/powerpoint/2010/main" val="10996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idea of Object Oriented Programming is to move the architecture of an application closer to real world</a:t>
            </a:r>
          </a:p>
          <a:p>
            <a:pPr lvl="1"/>
            <a:r>
              <a:rPr lang="en-US" dirty="0" smtClean="0"/>
              <a:t>Classes are types of entities</a:t>
            </a:r>
          </a:p>
          <a:p>
            <a:pPr lvl="1"/>
            <a:r>
              <a:rPr lang="en-US" dirty="0" smtClean="0"/>
              <a:t>Objects are single units of a given class</a:t>
            </a:r>
          </a:p>
          <a:p>
            <a:pPr lvl="1"/>
            <a:r>
              <a:rPr lang="en-US" dirty="0" smtClean="0"/>
              <a:t>Example – Dog is a class, your dog Lassie is an object of class Dog</a:t>
            </a:r>
          </a:p>
          <a:p>
            <a:pPr lvl="1"/>
            <a:r>
              <a:rPr lang="en-US" dirty="0" smtClean="0"/>
              <a:t>Classes have methods and properties</a:t>
            </a:r>
          </a:p>
          <a:p>
            <a:pPr lvl="1"/>
            <a:r>
              <a:rPr lang="en-US" dirty="0" smtClean="0"/>
              <a:t>Classes and objects help to create well-structured application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80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Serializing Object –  Example</a:t>
            </a:r>
            <a:endParaRPr lang="bg-BG" sz="360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066800"/>
            <a:ext cx="8358188" cy="53245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$var;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 echo $this-&gt;var;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-&gt;var = 10;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$data = serialize ($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store $data in a file</a:t>
            </a:r>
          </a:p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('data.dat', $data);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…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in a new page: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$data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('data.dat');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unserialize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($data);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(); // prints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10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Methods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Before serializing and after </a:t>
            </a:r>
            <a:r>
              <a:rPr lang="en-US" sz="3000" dirty="0" err="1" smtClean="0"/>
              <a:t>unserializing</a:t>
            </a:r>
            <a:r>
              <a:rPr lang="en-US" sz="3000" dirty="0" smtClean="0"/>
              <a:t> PHP checks if the class has the magic methods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__sleep</a:t>
            </a:r>
            <a:r>
              <a:rPr lang="en-US" sz="3000" dirty="0" smtClean="0"/>
              <a:t> and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__wakeup</a:t>
            </a:r>
          </a:p>
          <a:p>
            <a:pPr lvl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__sleep </a:t>
            </a:r>
            <a:r>
              <a:rPr lang="en-US" sz="2800" dirty="0" smtClean="0"/>
              <a:t>allows the class to commit pending data, cleanup or define what needs to be stored if the object is very large</a:t>
            </a:r>
          </a:p>
          <a:p>
            <a:pPr lvl="2"/>
            <a:r>
              <a:rPr lang="en-US" sz="2600" dirty="0" smtClean="0"/>
              <a:t>Should return array with names of properties to be stored</a:t>
            </a:r>
          </a:p>
          <a:p>
            <a:pPr lvl="1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__wakeup </a:t>
            </a:r>
            <a:r>
              <a:rPr lang="en-US" sz="2800" dirty="0" smtClean="0"/>
              <a:t>allows the class to restore connections or other re-initialization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3660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11175" y="990600"/>
            <a:ext cx="8175625" cy="5488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Connection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$link;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$server, $user, $pass,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__construct($server, $user, $pass,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$this-&gt;server = $server;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$this-&gt;user = $user;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$this-&gt;pass = $pass;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$this-&gt;connect();		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100"/>
              </a:lnSpc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private function connect () {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$this-&gt;link =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$this-&gt;server, $this-&gt;user,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$this-&gt;pass);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($this-&gt;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$this-&gt;link);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799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__sleep and __wakeup</a:t>
            </a:r>
            <a:endParaRPr lang="bg-BG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00063" y="1395948"/>
            <a:ext cx="8175625" cy="3785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continues from previous slide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function __sleep ()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// skip serializing $link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array ('server', 'user', 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	'pass', '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	public function __wakeup ()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$this-&gt;connect();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Namespaces in PHP are designed to resolve scope problems in large PHP libraries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Simplify development in object oriented environment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Clears the code – no long classes names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In PHP all classes declarations are global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Namespaces allow to have two classes with same name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Old approach was </a:t>
            </a:r>
            <a:r>
              <a:rPr lang="en-US" sz="2600" dirty="0" smtClean="0"/>
              <a:t>adding prefixes to class names (Like the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_*</a:t>
            </a:r>
            <a:r>
              <a:rPr lang="en-US" sz="2600" dirty="0" smtClean="0"/>
              <a:t> functions)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Available since PHP 5.3</a:t>
            </a:r>
            <a:endParaRPr lang="bg-BG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31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 Definition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Namespaces are declared with the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3000" smtClean="0"/>
              <a:t> keyword</a:t>
            </a:r>
          </a:p>
          <a:p>
            <a:pPr lvl="1"/>
            <a:r>
              <a:rPr lang="en-US" sz="2800" smtClean="0"/>
              <a:t>Should be always in the beginning of the file</a:t>
            </a:r>
          </a:p>
          <a:p>
            <a:pPr lvl="1"/>
            <a:endParaRPr lang="en-US" sz="2800" smtClean="0"/>
          </a:p>
          <a:p>
            <a:pPr lvl="1"/>
            <a:endParaRPr lang="en-US" sz="2800" smtClean="0"/>
          </a:p>
          <a:p>
            <a:pPr lvl="1"/>
            <a:endParaRPr lang="en-US" sz="2800" smtClean="0"/>
          </a:p>
          <a:p>
            <a:pPr lvl="1"/>
            <a:endParaRPr lang="en-US" sz="2800" smtClean="0"/>
          </a:p>
          <a:p>
            <a:pPr lvl="1"/>
            <a:r>
              <a:rPr lang="en-US" sz="2800" smtClean="0"/>
              <a:t>Namespace can contain classes, constants, functions but no free code</a:t>
            </a:r>
            <a:endParaRPr lang="bg-BG" sz="280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84213" y="2934831"/>
            <a:ext cx="7816850" cy="22467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Project;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MyTemplate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 …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print_headers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 … 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778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Classes, function and etc. in a namespace are automatically prefixed with the name of the namespace</a:t>
            </a:r>
          </a:p>
          <a:p>
            <a:pPr lvl="1"/>
            <a:r>
              <a:rPr lang="en-US" dirty="0" smtClean="0"/>
              <a:t>So in the example we would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Project::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MyTemplate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access the class</a:t>
            </a:r>
          </a:p>
          <a:p>
            <a:pPr lvl="1"/>
            <a:r>
              <a:rPr lang="en-US" dirty="0" smtClean="0"/>
              <a:t>Constants in namespaces are defined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keyword, not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16512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Namespaces –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04813" y="1065159"/>
            <a:ext cx="8358187" cy="5488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Project.php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declare base classes and etc.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db.php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Project::DB; 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declare DB interface for work with database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Project::DB::MySQL;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implement the DB interface for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 project/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oracle.php</a:t>
            </a:r>
            <a:endParaRPr lang="en-US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Project::DB::Oracle;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implement the DB interface for Oracle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somewhere in the project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require "project/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mysql.php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$a = new Project::DB::MySQL::Connection();</a:t>
            </a: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Project::DB::MySQL::connect();</a:t>
            </a:r>
          </a:p>
        </p:txBody>
      </p:sp>
    </p:spTree>
    <p:extLst>
      <p:ext uri="{BB962C8B-B14F-4D97-AF65-F5344CB8AC3E}">
        <p14:creationId xmlns:p14="http://schemas.microsoft.com/office/powerpoint/2010/main" val="987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Namespaces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smtClean="0"/>
              <a:t>The use operator allows aliasing namespaces names</a:t>
            </a:r>
          </a:p>
          <a:p>
            <a:pPr>
              <a:buFontTx/>
              <a:buNone/>
            </a:pPr>
            <a:endParaRPr lang="en-US" sz="3000" dirty="0" smtClean="0"/>
          </a:p>
          <a:p>
            <a:pPr lvl="1">
              <a:spcBef>
                <a:spcPct val="100000"/>
              </a:spcBef>
            </a:pPr>
            <a:r>
              <a:rPr lang="en-US" sz="2800" dirty="0" smtClean="0"/>
              <a:t>If new name is not specified the namespace is imported in the current context (global namespace)</a:t>
            </a:r>
          </a:p>
          <a:p>
            <a:pPr lvl="2"/>
            <a:endParaRPr lang="en-US" sz="2600" dirty="0" smtClean="0"/>
          </a:p>
          <a:p>
            <a:pPr lvl="2"/>
            <a:endParaRPr lang="en-US" sz="2600" dirty="0" smtClean="0"/>
          </a:p>
          <a:p>
            <a:r>
              <a:rPr lang="en-US" sz="3000" dirty="0" smtClean="0"/>
              <a:t>Even if aliased, every class and function can be accessed at any time by full name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1500" y="1981200"/>
            <a:ext cx="7888288" cy="1015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 Project::DB::MySQL as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$x = new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::Connection();</a:t>
            </a:r>
          </a:p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DBLink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::connect();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1500" y="4191000"/>
            <a:ext cx="7888288" cy="1015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 Project::DB::MySQL;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$x = new MySQL::Connection();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MySQL::connect();</a:t>
            </a:r>
          </a:p>
        </p:txBody>
      </p:sp>
    </p:spTree>
    <p:extLst>
      <p:ext uri="{BB962C8B-B14F-4D97-AF65-F5344CB8AC3E}">
        <p14:creationId xmlns:p14="http://schemas.microsoft.com/office/powerpoint/2010/main" val="3983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Namespace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default PHP works in the global namespace</a:t>
            </a:r>
          </a:p>
          <a:p>
            <a:pPr lvl="1"/>
            <a:r>
              <a:rPr lang="en-US" smtClean="0"/>
              <a:t>All the project is executed there</a:t>
            </a:r>
          </a:p>
          <a:p>
            <a:pPr lvl="1"/>
            <a:r>
              <a:rPr lang="en-US" smtClean="0"/>
              <a:t>Method from the global namespace can be referred to with empty scope operator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11188" y="3581400"/>
            <a:ext cx="7888287" cy="22467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namespace Project::Files;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this is the Project::Files::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(…)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$f = ::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(…); // calls global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fopen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69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in PHP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of a class in PHP can be done anywhere in the code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Two special methods: constructor and destructor</a:t>
            </a:r>
          </a:p>
          <a:p>
            <a:pPr lvl="2"/>
            <a:r>
              <a:rPr lang="en-US" dirty="0" smtClean="0"/>
              <a:t>Executed when creating or destroying new object of this class</a:t>
            </a:r>
          </a:p>
          <a:p>
            <a:pPr lvl="2"/>
            <a:r>
              <a:rPr lang="en-US" dirty="0" smtClean="0"/>
              <a:t>Used to initialize or cleanup properties and etc.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43421" y="2209800"/>
            <a:ext cx="835818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Dog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 // declare methods and properties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0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Autoloading Classes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Usually every class is declared in separate file</a:t>
            </a:r>
          </a:p>
          <a:p>
            <a:pPr lvl="1"/>
            <a:r>
              <a:rPr lang="en-US" smtClean="0"/>
              <a:t>In big object oriented projects on every page you may have to include dozens of files</a:t>
            </a:r>
          </a:p>
          <a:p>
            <a:pPr lvl="1"/>
            <a:r>
              <a:rPr lang="en-US" smtClean="0"/>
              <a:t>You can define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__autoload </a:t>
            </a:r>
            <a:r>
              <a:rPr lang="en-US" smtClean="0"/>
              <a:t>function that is called when trying to access class that is not defined</a:t>
            </a:r>
          </a:p>
          <a:p>
            <a:pPr lvl="2"/>
            <a:r>
              <a:rPr lang="en-US" smtClean="0"/>
              <a:t>It can include the necessary file for the class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80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Autoload Example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Exceptions, thrown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autoload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cannot be caught and result in fatal error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3088" y="1143000"/>
            <a:ext cx="7959725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function __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autoload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$name = "includes/".$class_name.".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inc.php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file_exists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($name))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include $name;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'Class not found';</a:t>
            </a:r>
            <a:b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202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 of self::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73088" y="1524000"/>
            <a:ext cx="7959725" cy="49455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__CLASS__;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test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self::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public static 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__CLASS__;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B::test(); // outputs 'A' ?!</a:t>
            </a:r>
          </a:p>
        </p:txBody>
      </p:sp>
    </p:spTree>
    <p:extLst>
      <p:ext uri="{BB962C8B-B14F-4D97-AF65-F5344CB8AC3E}">
        <p14:creationId xmlns:p14="http://schemas.microsoft.com/office/powerpoint/2010/main" val="811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Static Binding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introduces the late static binding which allows to reference the called class in context of static</a:t>
            </a:r>
          </a:p>
          <a:p>
            <a:pPr lvl="1"/>
            <a:r>
              <a:rPr lang="en-US" dirty="0" smtClean="0"/>
              <a:t>In practice – this adds static:: scope</a:t>
            </a:r>
          </a:p>
          <a:p>
            <a:pPr lvl="1"/>
            <a:r>
              <a:rPr lang="en-US" dirty="0" smtClean="0"/>
              <a:t>So if in the above example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dirty="0" smtClean="0"/>
              <a:t>method body we get output 'B'</a:t>
            </a:r>
          </a:p>
          <a:p>
            <a:pPr lvl="1">
              <a:buFontTx/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7580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Object Oriented Programming with PHP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448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Exercises</a:t>
            </a:r>
            <a:endParaRPr lang="bg-BG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 smtClean="0"/>
              <a:t>Define class Student that holds information about students: full name, course, specialty, university, email, phone.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 smtClean="0"/>
              <a:t>Define constructor for the class </a:t>
            </a:r>
            <a:r>
              <a:rPr lang="en-US" sz="2600" dirty="0" smtClean="0">
                <a:latin typeface="Courier New" pitchFamily="49" charset="0"/>
              </a:rPr>
              <a:t>Student</a:t>
            </a:r>
            <a:r>
              <a:rPr lang="en-US" sz="2600" dirty="0" smtClean="0"/>
              <a:t> that takes full name as parameter.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noProof="1" smtClean="0"/>
              <a:t>Add a method in the class </a:t>
            </a:r>
            <a:r>
              <a:rPr lang="en-US" sz="2600" noProof="1" smtClean="0">
                <a:latin typeface="Courier New" pitchFamily="49" charset="0"/>
              </a:rPr>
              <a:t>Student</a:t>
            </a:r>
            <a:r>
              <a:rPr lang="en-US" sz="2600" noProof="1" smtClean="0"/>
              <a:t> for displaying all information about the student.</a:t>
            </a:r>
            <a:endParaRPr lang="en-US" sz="2600" dirty="0" smtClean="0"/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 smtClean="0"/>
              <a:t>Create two students and print their information.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2600" dirty="0" smtClean="0"/>
              <a:t>Create an interface </a:t>
            </a:r>
            <a:r>
              <a:rPr lang="en-US" sz="2600" noProof="1" smtClean="0">
                <a:latin typeface="Courier New" pitchFamily="49" charset="0"/>
              </a:rPr>
              <a:t>IAnimal</a:t>
            </a:r>
            <a:r>
              <a:rPr lang="en-US" sz="2600" dirty="0" smtClean="0"/>
              <a:t> that represents an animal from the real world. Define the method </a:t>
            </a:r>
            <a:r>
              <a:rPr lang="en-US" sz="2600" dirty="0" smtClean="0">
                <a:latin typeface="Courier New" pitchFamily="49" charset="0"/>
              </a:rPr>
              <a:t>talk()</a:t>
            </a:r>
            <a:r>
              <a:rPr lang="en-US" sz="2600" dirty="0" smtClean="0"/>
              <a:t> that prints the specific scream of the animal ("</a:t>
            </a:r>
            <a:r>
              <a:rPr lang="en-US" sz="2600" noProof="1" smtClean="0"/>
              <a:t>jaff</a:t>
            </a:r>
            <a:r>
              <a:rPr lang="en-US" sz="2600" dirty="0" smtClean="0"/>
              <a:t>" for dogs, "</a:t>
            </a:r>
            <a:r>
              <a:rPr lang="en-US" sz="2600" noProof="1" smtClean="0"/>
              <a:t>muaw</a:t>
            </a:r>
            <a:r>
              <a:rPr lang="en-US" sz="2600" dirty="0" smtClean="0"/>
              <a:t>" for cats, etc.).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7053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Exercises (2)</a:t>
            </a:r>
            <a:endParaRPr lang="bg-BG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 smtClean="0"/>
              <a:t>Create an abstract class </a:t>
            </a:r>
            <a:r>
              <a:rPr lang="en-US" sz="2600" dirty="0" smtClean="0">
                <a:latin typeface="Courier New" pitchFamily="49" charset="0"/>
              </a:rPr>
              <a:t>Cat</a:t>
            </a:r>
            <a:r>
              <a:rPr lang="en-US" sz="2600" dirty="0" smtClean="0"/>
              <a:t> that has </a:t>
            </a:r>
            <a:r>
              <a:rPr lang="en-US" sz="2600" dirty="0" smtClean="0">
                <a:latin typeface="Courier New" pitchFamily="49" charset="0"/>
              </a:rPr>
              <a:t>Name</a:t>
            </a:r>
            <a:r>
              <a:rPr lang="en-US" sz="2600" dirty="0" smtClean="0"/>
              <a:t> and implements the interface </a:t>
            </a:r>
            <a:r>
              <a:rPr lang="en-US" sz="2600" noProof="1" smtClean="0">
                <a:latin typeface="Courier New" pitchFamily="49" charset="0"/>
              </a:rPr>
              <a:t>IAnimal</a:t>
            </a:r>
            <a:r>
              <a:rPr lang="en-US" sz="2600" dirty="0" smtClean="0"/>
              <a:t> and introduces abstract method </a:t>
            </a:r>
            <a:r>
              <a:rPr lang="en-US" sz="2600" dirty="0" err="1" smtClean="0">
                <a:latin typeface="Courier New" pitchFamily="49" charset="0"/>
              </a:rPr>
              <a:t>printInfo</a:t>
            </a:r>
            <a:r>
              <a:rPr lang="en-US" sz="2600" dirty="0" smtClean="0">
                <a:latin typeface="Courier New" pitchFamily="49" charset="0"/>
              </a:rPr>
              <a:t>()</a:t>
            </a:r>
            <a:r>
              <a:rPr lang="en-US" sz="2600" dirty="0" smtClean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 smtClean="0"/>
              <a:t>Inherit from the base abstract class </a:t>
            </a:r>
            <a:r>
              <a:rPr lang="en-US" sz="2600" dirty="0" smtClean="0">
                <a:latin typeface="Courier New" pitchFamily="49" charset="0"/>
              </a:rPr>
              <a:t>Cat</a:t>
            </a:r>
            <a:r>
              <a:rPr lang="en-US" sz="2600" dirty="0" smtClean="0"/>
              <a:t> and create subclasses </a:t>
            </a:r>
            <a:r>
              <a:rPr lang="en-US" sz="2600" dirty="0" smtClean="0">
                <a:latin typeface="Courier New" pitchFamily="49" charset="0"/>
              </a:rPr>
              <a:t>Kitten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ourier New" pitchFamily="49" charset="0"/>
              </a:rPr>
              <a:t>Tomcat</a:t>
            </a:r>
            <a:r>
              <a:rPr lang="en-US" sz="2600" dirty="0" smtClean="0"/>
              <a:t>. These classes should fully implement the </a:t>
            </a:r>
            <a:r>
              <a:rPr lang="en-US" sz="2600" noProof="1" smtClean="0">
                <a:latin typeface="Courier New" pitchFamily="49" charset="0"/>
              </a:rPr>
              <a:t>IAnimal</a:t>
            </a:r>
            <a:r>
              <a:rPr lang="en-US" sz="2600" dirty="0" smtClean="0"/>
              <a:t> interface and define an implementation for the abstract methods from the class </a:t>
            </a:r>
            <a:r>
              <a:rPr lang="en-US" sz="2600" dirty="0" smtClean="0">
                <a:latin typeface="Courier New" pitchFamily="49" charset="0"/>
              </a:rPr>
              <a:t>Cat</a:t>
            </a:r>
            <a:r>
              <a:rPr lang="en-US" sz="2600" dirty="0" smtClean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 smtClean="0"/>
              <a:t>Create class </a:t>
            </a:r>
            <a:r>
              <a:rPr lang="en-US" sz="2600" dirty="0" smtClean="0">
                <a:latin typeface="Courier New" pitchFamily="49" charset="0"/>
              </a:rPr>
              <a:t>Dog</a:t>
            </a:r>
            <a:r>
              <a:rPr lang="en-US" sz="2600" dirty="0" smtClean="0"/>
              <a:t> that implements </a:t>
            </a:r>
            <a:r>
              <a:rPr lang="en-US" sz="2600" dirty="0" err="1" smtClean="0">
                <a:latin typeface="Courier New" pitchFamily="49" charset="0"/>
              </a:rPr>
              <a:t>IAnimal</a:t>
            </a:r>
            <a:r>
              <a:rPr lang="en-US" sz="2600" dirty="0" smtClean="0"/>
              <a:t>.</a:t>
            </a:r>
          </a:p>
          <a:p>
            <a:pPr marL="450850" indent="-450850">
              <a:lnSpc>
                <a:spcPts val="3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sz="2600" dirty="0" smtClean="0"/>
              <a:t>Write a class </a:t>
            </a:r>
            <a:r>
              <a:rPr lang="en-US" sz="2600" noProof="1" smtClean="0">
                <a:latin typeface="Courier New" pitchFamily="49" charset="0"/>
              </a:rPr>
              <a:t>TestAnimals</a:t>
            </a:r>
            <a:r>
              <a:rPr lang="en-US" sz="2600" dirty="0" smtClean="0"/>
              <a:t> that creates an array of animals: </a:t>
            </a:r>
            <a:r>
              <a:rPr lang="en-US" sz="2600" dirty="0" smtClean="0">
                <a:latin typeface="Courier New" pitchFamily="49" charset="0"/>
              </a:rPr>
              <a:t>Tomcat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Kitten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Dog</a:t>
            </a:r>
            <a:r>
              <a:rPr lang="en-US" sz="2600" dirty="0" smtClean="0"/>
              <a:t> and calls their methods through </a:t>
            </a:r>
            <a:r>
              <a:rPr lang="en-US" sz="2600" noProof="1" smtClean="0">
                <a:latin typeface="Courier New" pitchFamily="49" charset="0"/>
              </a:rPr>
              <a:t>IAnimal</a:t>
            </a:r>
            <a:r>
              <a:rPr lang="en-US" sz="2600" dirty="0" smtClean="0"/>
              <a:t> interface to ensure the classes are implemented correctly.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19499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(3)</a:t>
            </a:r>
            <a:endParaRPr lang="bg-BG" smtClean="0">
              <a:effectLst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ts val="3400"/>
              </a:lnSpc>
              <a:buFontTx/>
              <a:buAutoNum type="arabicPeriod" startAt="10"/>
            </a:pPr>
            <a:r>
              <a:rPr lang="en-US" sz="2700" dirty="0" smtClean="0"/>
              <a:t>We are given a school. In the school there are classes of students. Each class has a set of teachers. Each teacher teaches a set of disciplines. Students have name and unique class number. Classes have unique text identifier. Teachers have name and title. Disciplines have name, number of lectures and number of exercises.</a:t>
            </a:r>
          </a:p>
          <a:p>
            <a:pPr marL="609600" indent="-609600">
              <a:lnSpc>
                <a:spcPts val="3400"/>
              </a:lnSpc>
              <a:buFontTx/>
              <a:buNone/>
            </a:pPr>
            <a:r>
              <a:rPr lang="en-US" sz="2700" dirty="0" smtClean="0"/>
              <a:t>	Define classes for the school (</a:t>
            </a:r>
            <a:r>
              <a:rPr lang="en-US" sz="2700" dirty="0" smtClean="0">
                <a:latin typeface="Courier New" pitchFamily="49" charset="0"/>
              </a:rPr>
              <a:t>School</a:t>
            </a:r>
            <a:r>
              <a:rPr lang="en-US" sz="2700" dirty="0" smtClean="0"/>
              <a:t>, </a:t>
            </a:r>
            <a:r>
              <a:rPr lang="en-US" sz="2700" dirty="0" smtClean="0">
                <a:latin typeface="Courier New" pitchFamily="49" charset="0"/>
              </a:rPr>
              <a:t>Class</a:t>
            </a:r>
            <a:r>
              <a:rPr lang="en-US" sz="2700" dirty="0" smtClean="0"/>
              <a:t>, </a:t>
            </a:r>
            <a:r>
              <a:rPr lang="en-US" sz="2700" dirty="0" smtClean="0">
                <a:latin typeface="Courier New" pitchFamily="49" charset="0"/>
              </a:rPr>
              <a:t>Student</a:t>
            </a:r>
            <a:r>
              <a:rPr lang="en-US" sz="2700" dirty="0" smtClean="0"/>
              <a:t>, </a:t>
            </a:r>
            <a:r>
              <a:rPr lang="en-US" sz="2700" dirty="0" smtClean="0">
                <a:latin typeface="Courier New" pitchFamily="49" charset="0"/>
              </a:rPr>
              <a:t>Teacher</a:t>
            </a:r>
            <a:r>
              <a:rPr lang="en-US" sz="2700" dirty="0" smtClean="0"/>
              <a:t>, </a:t>
            </a:r>
            <a:r>
              <a:rPr lang="en-US" sz="2700" dirty="0" smtClean="0">
                <a:latin typeface="Courier New" pitchFamily="49" charset="0"/>
              </a:rPr>
              <a:t>Discipline</a:t>
            </a:r>
            <a:r>
              <a:rPr lang="en-US" sz="2700" dirty="0" smtClean="0"/>
              <a:t>). Keep the member fields private. Add constructors and accessor methods. Write a testing class to construct and print a sample school.</a:t>
            </a:r>
            <a:endParaRPr lang="bg-BG" sz="2700" dirty="0" smtClean="0"/>
          </a:p>
        </p:txBody>
      </p:sp>
    </p:spTree>
    <p:extLst>
      <p:ext uri="{BB962C8B-B14F-4D97-AF65-F5344CB8AC3E}">
        <p14:creationId xmlns:p14="http://schemas.microsoft.com/office/powerpoint/2010/main" val="38713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(4)</a:t>
            </a:r>
            <a:endParaRPr lang="bg-BG" smtClean="0">
              <a:effectLst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11"/>
            </a:pPr>
            <a:r>
              <a:rPr lang="en-US" sz="2800" dirty="0" smtClean="0"/>
              <a:t>We need to implement a message board where visitor can read all messages, add new messages, edit and delete existing messages.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/>
              <a:t>	Implement this as a PHP application by following the steps below:</a:t>
            </a:r>
          </a:p>
          <a:p>
            <a:pPr marL="1077913" lvl="1" indent="-288925">
              <a:lnSpc>
                <a:spcPct val="90000"/>
              </a:lnSpc>
            </a:pPr>
            <a:r>
              <a:rPr lang="en-US" sz="2600" dirty="0" smtClean="0"/>
              <a:t>Create a MySQL database </a:t>
            </a:r>
            <a:r>
              <a:rPr lang="en-US" sz="2600" dirty="0" smtClean="0">
                <a:latin typeface="Courier New" pitchFamily="49" charset="0"/>
              </a:rPr>
              <a:t>Messages</a:t>
            </a:r>
            <a:r>
              <a:rPr lang="en-US" sz="2600" dirty="0" smtClean="0"/>
              <a:t> and define in it a table </a:t>
            </a:r>
            <a:r>
              <a:rPr lang="en-US" sz="2600" dirty="0" smtClean="0">
                <a:latin typeface="Courier New" pitchFamily="49" charset="0"/>
              </a:rPr>
              <a:t>messages(id, author, subject, </a:t>
            </a:r>
            <a:r>
              <a:rPr lang="en-US" sz="2600" dirty="0" err="1" smtClean="0">
                <a:latin typeface="Courier New" pitchFamily="49" charset="0"/>
              </a:rPr>
              <a:t>msgDate</a:t>
            </a:r>
            <a:r>
              <a:rPr lang="en-US" sz="2600" dirty="0" smtClean="0">
                <a:latin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</a:rPr>
              <a:t>msgBody</a:t>
            </a:r>
            <a:r>
              <a:rPr lang="en-US" sz="2600" dirty="0" smtClean="0">
                <a:latin typeface="Courier New" pitchFamily="49" charset="0"/>
              </a:rPr>
              <a:t>)</a:t>
            </a:r>
            <a:r>
              <a:rPr lang="en-US" sz="2600" dirty="0" smtClean="0"/>
              <a:t>.</a:t>
            </a:r>
          </a:p>
          <a:p>
            <a:pPr marL="1077913" lvl="1" indent="-288925">
              <a:lnSpc>
                <a:spcPct val="90000"/>
              </a:lnSpc>
            </a:pPr>
            <a:r>
              <a:rPr lang="en-US" sz="2600" dirty="0" smtClean="0"/>
              <a:t>Write a class </a:t>
            </a:r>
            <a:r>
              <a:rPr lang="en-US" sz="2600" dirty="0" smtClean="0">
                <a:latin typeface="Courier New" pitchFamily="49" charset="0"/>
              </a:rPr>
              <a:t>Message</a:t>
            </a:r>
            <a:r>
              <a:rPr lang="en-US" sz="2600" dirty="0" smtClean="0"/>
              <a:t> which will hold a single message with its </a:t>
            </a:r>
            <a:r>
              <a:rPr lang="en-US" sz="2600" dirty="0" smtClean="0">
                <a:latin typeface="Courier New" pitchFamily="49" charset="0"/>
              </a:rPr>
              <a:t>id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author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urier New" pitchFamily="49" charset="0"/>
              </a:rPr>
              <a:t>subject</a:t>
            </a:r>
            <a:r>
              <a:rPr lang="en-US" sz="2600" dirty="0" smtClean="0"/>
              <a:t>, </a:t>
            </a:r>
            <a:r>
              <a:rPr lang="en-US" sz="2600" dirty="0" err="1" smtClean="0">
                <a:latin typeface="Courier New" pitchFamily="49" charset="0"/>
              </a:rPr>
              <a:t>msgDate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urier New" pitchFamily="49" charset="0"/>
              </a:rPr>
              <a:t>msgBody</a:t>
            </a:r>
            <a:r>
              <a:rPr lang="en-US" sz="2600" dirty="0" smtClean="0"/>
              <a:t>. Put this class in the file </a:t>
            </a:r>
            <a:r>
              <a:rPr lang="en-US" sz="2600" dirty="0" err="1" smtClean="0">
                <a:latin typeface="Courier New" pitchFamily="49" charset="0"/>
              </a:rPr>
              <a:t>message.class.php</a:t>
            </a:r>
            <a:r>
              <a:rPr lang="en-US" sz="2600" dirty="0" smtClean="0"/>
              <a:t>.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3741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(5)</a:t>
            </a:r>
            <a:endParaRPr lang="bg-BG" smtClean="0">
              <a:effectLst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6775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4375" lvl="1" indent="-271463">
              <a:lnSpc>
                <a:spcPct val="85000"/>
              </a:lnSpc>
              <a:spcBef>
                <a:spcPct val="30000"/>
              </a:spcBef>
            </a:pPr>
            <a:r>
              <a:rPr lang="en-US" sz="2600" dirty="0" smtClean="0"/>
              <a:t>Write a class </a:t>
            </a:r>
            <a:r>
              <a:rPr lang="en-US" sz="2600" dirty="0" err="1" smtClean="0">
                <a:latin typeface="Courier New" pitchFamily="49" charset="0"/>
              </a:rPr>
              <a:t>DBUtils</a:t>
            </a:r>
            <a:r>
              <a:rPr lang="en-US" sz="2600" dirty="0" smtClean="0"/>
              <a:t> which will be responsible for database access for the entire application. Put this class in the file </a:t>
            </a:r>
            <a:r>
              <a:rPr lang="en-US" sz="2600" dirty="0" err="1" smtClean="0">
                <a:latin typeface="Courier New" pitchFamily="49" charset="0"/>
              </a:rPr>
              <a:t>db-utils.class.php</a:t>
            </a:r>
            <a:r>
              <a:rPr lang="en-US" sz="2600" dirty="0" smtClean="0"/>
              <a:t>. Implement the following methods: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 smtClean="0">
                <a:latin typeface="Courier New" pitchFamily="49" charset="0"/>
              </a:rPr>
              <a:t>dbConnect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2400" dirty="0" smtClean="0"/>
              <a:t> – connects to the MySQL database and selects </a:t>
            </a:r>
            <a:r>
              <a:rPr lang="en-US" sz="2400" dirty="0" smtClean="0">
                <a:latin typeface="Courier New" pitchFamily="49" charset="0"/>
              </a:rPr>
              <a:t>Messages</a:t>
            </a:r>
            <a:r>
              <a:rPr lang="en-US" sz="2400" dirty="0" smtClean="0"/>
              <a:t>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 smtClean="0">
                <a:latin typeface="Courier New" pitchFamily="49" charset="0"/>
              </a:rPr>
              <a:t>getAllMessages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2400" dirty="0" smtClean="0"/>
              <a:t> – returns an array of </a:t>
            </a:r>
            <a:r>
              <a:rPr lang="en-US" sz="2400" dirty="0" smtClean="0">
                <a:latin typeface="Courier New" pitchFamily="49" charset="0"/>
              </a:rPr>
              <a:t>Message</a:t>
            </a:r>
            <a:r>
              <a:rPr lang="en-US" sz="2400" dirty="0" smtClean="0"/>
              <a:t> objects containing all messages from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 smtClean="0">
                <a:latin typeface="Courier New" pitchFamily="49" charset="0"/>
              </a:rPr>
              <a:t>addMessage</a:t>
            </a:r>
            <a:r>
              <a:rPr lang="en-US" sz="2400" dirty="0" smtClean="0">
                <a:latin typeface="Courier New" pitchFamily="49" charset="0"/>
              </a:rPr>
              <a:t>($</a:t>
            </a:r>
            <a:r>
              <a:rPr lang="en-US" sz="2400" dirty="0" err="1" smtClean="0">
                <a:latin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2400" dirty="0" smtClean="0"/>
              <a:t> – inserts a message given as </a:t>
            </a:r>
            <a:r>
              <a:rPr lang="en-US" sz="2400" dirty="0" smtClean="0">
                <a:latin typeface="Courier New" pitchFamily="49" charset="0"/>
              </a:rPr>
              <a:t>Message</a:t>
            </a:r>
            <a:r>
              <a:rPr lang="en-US" sz="2400" dirty="0" smtClean="0"/>
              <a:t> object to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 smtClean="0">
                <a:latin typeface="Courier New" pitchFamily="49" charset="0"/>
              </a:rPr>
              <a:t>updateMessage</a:t>
            </a:r>
            <a:r>
              <a:rPr lang="en-US" sz="2400" dirty="0" smtClean="0">
                <a:latin typeface="Courier New" pitchFamily="49" charset="0"/>
              </a:rPr>
              <a:t>($</a:t>
            </a:r>
            <a:r>
              <a:rPr lang="en-US" sz="2400" dirty="0" err="1" smtClean="0">
                <a:latin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2400" dirty="0" smtClean="0"/>
              <a:t> – updates a message given as </a:t>
            </a:r>
            <a:r>
              <a:rPr lang="en-US" sz="2400" dirty="0" smtClean="0">
                <a:latin typeface="Courier New" pitchFamily="49" charset="0"/>
              </a:rPr>
              <a:t>Message</a:t>
            </a:r>
            <a:r>
              <a:rPr lang="en-US" sz="2400" dirty="0" smtClean="0"/>
              <a:t> object in the database</a:t>
            </a:r>
          </a:p>
          <a:p>
            <a:pPr marL="1252538" lvl="2" indent="-358775">
              <a:lnSpc>
                <a:spcPct val="85000"/>
              </a:lnSpc>
              <a:spcBef>
                <a:spcPct val="30000"/>
              </a:spcBef>
            </a:pPr>
            <a:r>
              <a:rPr lang="en-US" sz="2400" dirty="0" err="1" smtClean="0">
                <a:latin typeface="Courier New" pitchFamily="49" charset="0"/>
              </a:rPr>
              <a:t>deleteMessageById</a:t>
            </a:r>
            <a:r>
              <a:rPr lang="en-US" sz="2400" dirty="0" smtClean="0">
                <a:latin typeface="Courier New" pitchFamily="49" charset="0"/>
              </a:rPr>
              <a:t>($</a:t>
            </a:r>
            <a:r>
              <a:rPr lang="en-US" sz="2400" dirty="0" err="1" smtClean="0">
                <a:latin typeface="Courier New" pitchFamily="49" charset="0"/>
              </a:rPr>
              <a:t>msg_id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2400" dirty="0" smtClean="0"/>
              <a:t>- deletes given message specified by its primary key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in PHP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dirty="0" smtClean="0"/>
              <a:t>Class definition begins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 keyword, followed by its name and methods and properties list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Objects of class (instances) are created with the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endParaRPr lang="bg-BG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8625" y="2386012"/>
            <a:ext cx="8358188" cy="30469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"foo here!";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-&gt;foo(); // prints out "foo here!";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1000125" y="1662112"/>
            <a:ext cx="2357438" cy="642938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class name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643188" y="1590675"/>
            <a:ext cx="2786062" cy="1071562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Method name and body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143250" y="2876550"/>
            <a:ext cx="3143250" cy="1000125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Create new object of class A</a:t>
            </a: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928688" y="5019675"/>
            <a:ext cx="3143250" cy="1000125"/>
          </a:xfrm>
          <a:prstGeom prst="wedgeRectCallout">
            <a:avLst>
              <a:gd name="adj1" fmla="val -22397"/>
              <a:gd name="adj2" fmla="val -91846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Execute method of this </a:t>
            </a:r>
            <a:r>
              <a:rPr lang="en-U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object</a:t>
            </a:r>
            <a:endParaRPr lang="bg-BG" sz="2800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0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Exercises (6)</a:t>
            </a:r>
            <a:endParaRPr lang="bg-BG" smtClean="0">
              <a:effectLst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67750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14375" lvl="1" indent="-271463">
              <a:lnSpc>
                <a:spcPts val="3700"/>
              </a:lnSpc>
            </a:pPr>
            <a:r>
              <a:rPr lang="en-US" sz="2600" dirty="0" smtClean="0"/>
              <a:t>Write a PHP script </a:t>
            </a:r>
            <a:r>
              <a:rPr lang="en-US" sz="2600" dirty="0" err="1" smtClean="0">
                <a:latin typeface="Courier New" pitchFamily="49" charset="0"/>
              </a:rPr>
              <a:t>index.php</a:t>
            </a:r>
            <a:r>
              <a:rPr lang="en-US" sz="2600" dirty="0" smtClean="0"/>
              <a:t> which displays all messages in a table.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 smtClean="0"/>
              <a:t>Implement a form for adding a message as separate script </a:t>
            </a:r>
            <a:r>
              <a:rPr lang="en-US" sz="2600" dirty="0" smtClean="0">
                <a:latin typeface="Courier New" pitchFamily="49" charset="0"/>
              </a:rPr>
              <a:t>add-</a:t>
            </a:r>
            <a:r>
              <a:rPr lang="en-US" sz="2600" dirty="0" err="1" smtClean="0">
                <a:latin typeface="Courier New" pitchFamily="49" charset="0"/>
              </a:rPr>
              <a:t>message.php</a:t>
            </a:r>
            <a:r>
              <a:rPr lang="en-US" sz="2600" dirty="0" smtClean="0"/>
              <a:t>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 smtClean="0"/>
              <a:t>Implement deleting of a message by clicking a hyperlink in the corresponding row in the table. Implement it as separate script </a:t>
            </a:r>
            <a:r>
              <a:rPr lang="en-US" sz="2600" dirty="0" err="1" smtClean="0">
                <a:latin typeface="Courier New" pitchFamily="49" charset="0"/>
              </a:rPr>
              <a:t>delete.php</a:t>
            </a:r>
            <a:r>
              <a:rPr lang="en-US" sz="2600" dirty="0" smtClean="0"/>
              <a:t>.</a:t>
            </a:r>
          </a:p>
          <a:p>
            <a:pPr marL="714375" lvl="1" indent="-271463">
              <a:lnSpc>
                <a:spcPts val="3700"/>
              </a:lnSpc>
            </a:pPr>
            <a:r>
              <a:rPr lang="en-US" sz="2600" dirty="0" smtClean="0"/>
              <a:t>Implement editing of a message by clicking on a hyperlink in the corresponding row in a table. Implement it as separate script </a:t>
            </a:r>
            <a:r>
              <a:rPr lang="en-US" sz="2600" dirty="0" smtClean="0">
                <a:latin typeface="Courier New" pitchFamily="49" charset="0"/>
              </a:rPr>
              <a:t>edit-</a:t>
            </a:r>
            <a:r>
              <a:rPr lang="en-US" sz="2600" dirty="0" err="1" smtClean="0">
                <a:latin typeface="Courier New" pitchFamily="49" charset="0"/>
              </a:rPr>
              <a:t>message.php</a:t>
            </a:r>
            <a:r>
              <a:rPr lang="en-US" sz="2600" dirty="0" smtClean="0"/>
              <a:t>. 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41149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r>
              <a:rPr lang="en-US" smtClean="0"/>
              <a:t>Each class can have only one constructor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All parameters of the creating of the object are passed to the constructor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1600200"/>
            <a:ext cx="8358188" cy="3785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foo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"foo here!";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print 'test'</a:t>
            </a:r>
          </a:p>
        </p:txBody>
      </p:sp>
    </p:spTree>
    <p:extLst>
      <p:ext uri="{BB962C8B-B14F-4D97-AF65-F5344CB8AC3E}">
        <p14:creationId xmlns:p14="http://schemas.microsoft.com/office/powerpoint/2010/main" val="6076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Class can have unlimited number of properties</a:t>
            </a:r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$this</a:t>
            </a:r>
            <a:r>
              <a:rPr lang="en-US" sz="3000" dirty="0" smtClean="0"/>
              <a:t> variable points to the current object – called </a:t>
            </a:r>
            <a:r>
              <a:rPr lang="en-US" sz="3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execution context</a:t>
            </a:r>
            <a:endParaRPr lang="bg-BG" sz="30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750" y="1407616"/>
            <a:ext cx="8104188" cy="4154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__construct ($bar)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$this-&gt;bar = $bar;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echo $this-&gt;bar;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A('test');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myFirstObject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82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Properties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can specify default value for a property</a:t>
            </a:r>
          </a:p>
          <a:p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Properties can be accessed from  the outside world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625" y="1676400"/>
            <a:ext cx="8358188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 = 'default value';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8625" y="4092476"/>
            <a:ext cx="8358188" cy="2308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var $bar = 'default value';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new A;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-&gt;bar;</a:t>
            </a:r>
          </a:p>
        </p:txBody>
      </p:sp>
    </p:spTree>
    <p:extLst>
      <p:ext uri="{BB962C8B-B14F-4D97-AF65-F5344CB8AC3E}">
        <p14:creationId xmlns:p14="http://schemas.microsoft.com/office/powerpoint/2010/main" val="5612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TelerikTheme</Template>
  <TotalTime>32</TotalTime>
  <Words>2499</Words>
  <Application>Microsoft Office PowerPoint</Application>
  <PresentationFormat>On-screen Show (4:3)</PresentationFormat>
  <Paragraphs>637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TelerikTheme</vt:lpstr>
      <vt:lpstr>Object-Oriented Programming with PHP</vt:lpstr>
      <vt:lpstr>Summary</vt:lpstr>
      <vt:lpstr>Summary (2)</vt:lpstr>
      <vt:lpstr>Classes and Objects</vt:lpstr>
      <vt:lpstr>Classes in PHP</vt:lpstr>
      <vt:lpstr>Classes in PHP</vt:lpstr>
      <vt:lpstr>Constructors</vt:lpstr>
      <vt:lpstr>Properties</vt:lpstr>
      <vt:lpstr>More Properties</vt:lpstr>
      <vt:lpstr>$this</vt:lpstr>
      <vt:lpstr>Destructors</vt:lpstr>
      <vt:lpstr>Scope</vt:lpstr>
      <vt:lpstr>Scope Example</vt:lpstr>
      <vt:lpstr>Inheritance</vt:lpstr>
      <vt:lpstr>Protected Scope</vt:lpstr>
      <vt:lpstr>Overriding</vt:lpstr>
      <vt:lpstr>Overriding Example</vt:lpstr>
      <vt:lpstr>Accessing Parent Class</vt:lpstr>
      <vt:lpstr>Accessing Parent Class</vt:lpstr>
      <vt:lpstr>The static Keyword</vt:lpstr>
      <vt:lpstr>The static Keyword</vt:lpstr>
      <vt:lpstr>Class Constants</vt:lpstr>
      <vt:lpstr>Class Constants</vt:lpstr>
      <vt:lpstr>Abstraction</vt:lpstr>
      <vt:lpstr>Abstraction Example</vt:lpstr>
      <vt:lpstr>Abstraction Example (2)</vt:lpstr>
      <vt:lpstr>Interfaces</vt:lpstr>
      <vt:lpstr>Interface Example</vt:lpstr>
      <vt:lpstr>Overloading</vt:lpstr>
      <vt:lpstr>Overloading Methods</vt:lpstr>
      <vt:lpstr>Overloading Methods</vt:lpstr>
      <vt:lpstr>Object Iteration</vt:lpstr>
      <vt:lpstr>Object Iteration – Example</vt:lpstr>
      <vt:lpstr>Object Iteration</vt:lpstr>
      <vt:lpstr>Object Cloning</vt:lpstr>
      <vt:lpstr>Object Cloning</vt:lpstr>
      <vt:lpstr>Object Cloning Example</vt:lpstr>
      <vt:lpstr>Serializing Objects</vt:lpstr>
      <vt:lpstr>Serializing Objects</vt:lpstr>
      <vt:lpstr>Serializing Object –  Example</vt:lpstr>
      <vt:lpstr>Serializing Methods</vt:lpstr>
      <vt:lpstr>__sleep and __wakeup </vt:lpstr>
      <vt:lpstr>__sleep and __wakeup</vt:lpstr>
      <vt:lpstr>Namespaces</vt:lpstr>
      <vt:lpstr>Namespace Definition</vt:lpstr>
      <vt:lpstr>Namespaces</vt:lpstr>
      <vt:lpstr>Namespaces – Example</vt:lpstr>
      <vt:lpstr>Using Namespaces</vt:lpstr>
      <vt:lpstr>Global Namespace</vt:lpstr>
      <vt:lpstr>Autoloading Classes</vt:lpstr>
      <vt:lpstr>Autoload Example</vt:lpstr>
      <vt:lpstr>Limitation of self::</vt:lpstr>
      <vt:lpstr>Late Static Binding</vt:lpstr>
      <vt:lpstr>Object Oriented Programming with PHP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Kostov</dc:creator>
  <cp:lastModifiedBy>Venkatadri Marriboyina</cp:lastModifiedBy>
  <cp:revision>5</cp:revision>
  <dcterms:created xsi:type="dcterms:W3CDTF">2011-11-22T16:51:58Z</dcterms:created>
  <dcterms:modified xsi:type="dcterms:W3CDTF">2015-04-16T14:17:45Z</dcterms:modified>
</cp:coreProperties>
</file>